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8" r:id="rId3"/>
    <p:sldId id="260" r:id="rId4"/>
    <p:sldId id="309" r:id="rId5"/>
    <p:sldId id="311" r:id="rId6"/>
    <p:sldId id="298" r:id="rId7"/>
    <p:sldId id="314" r:id="rId8"/>
    <p:sldId id="263" r:id="rId9"/>
    <p:sldId id="307" r:id="rId10"/>
    <p:sldId id="264" r:id="rId11"/>
    <p:sldId id="304" r:id="rId12"/>
    <p:sldId id="301" r:id="rId13"/>
    <p:sldId id="265" r:id="rId14"/>
    <p:sldId id="325" r:id="rId15"/>
    <p:sldId id="368" r:id="rId16"/>
    <p:sldId id="377" r:id="rId17"/>
    <p:sldId id="267" r:id="rId18"/>
    <p:sldId id="326" r:id="rId19"/>
    <p:sldId id="386" r:id="rId20"/>
    <p:sldId id="379" r:id="rId21"/>
    <p:sldId id="372" r:id="rId22"/>
    <p:sldId id="375" r:id="rId23"/>
    <p:sldId id="378" r:id="rId24"/>
    <p:sldId id="374" r:id="rId25"/>
    <p:sldId id="383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2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1360" y="-1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B1EAE-41E2-9140-BC71-81C971DDA8AA}" type="datetimeFigureOut">
              <a:rPr lang="en-US" smtClean="0"/>
              <a:t>2013/11/12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EB5E43-4D1B-B547-A451-A30AF8AEA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780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9CF62-7363-45A1-A2DC-BB63AA46CCBC}" type="datetimeFigureOut">
              <a:rPr lang="en-US" smtClean="0"/>
              <a:pPr/>
              <a:t>2013/11/12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47CBE-69DC-4CC1-8840-5A6299B9EF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61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8554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9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6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D47CBE-69DC-4CC1-8840-5A6299B9EF8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8112" y="6407944"/>
            <a:ext cx="1920240" cy="365760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  <a:extLst/>
          </a:lstStyle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07944"/>
            <a:ext cx="522179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52811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>
              <a:defRPr sz="1200" b="1">
                <a:solidFill>
                  <a:schemeClr val="bg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TIPP 6/13/2011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0" y="6407944"/>
            <a:ext cx="522179" cy="365125"/>
          </a:xfrm>
          <a:prstGeom prst="rect">
            <a:avLst/>
          </a:prstGeom>
        </p:spPr>
        <p:txBody>
          <a:bodyPr vert="horz" anchor="b"/>
          <a:lstStyle>
            <a:lvl1pPr>
              <a:defRPr sz="1200" b="1">
                <a:solidFill>
                  <a:schemeClr val="bg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86499E-4E60-4B5D-89B9-FC0603A3E24A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NNN13 11/12/13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986499E-4E60-4B5D-89B9-FC0603A3E24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jpeg"/><Relationship Id="rId9" Type="http://schemas.openxmlformats.org/officeDocument/2006/relationships/image" Target="../media/image11.jpeg"/><Relationship Id="rId10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jpeg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ads_tank_3D_drawing_May_2010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95748" y="1600200"/>
            <a:ext cx="8367252" cy="3352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53975"/>
            <a:ext cx="8534400" cy="1470025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Gadolinium Doped Water Cherenkov Detectors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736" y="5372637"/>
            <a:ext cx="6030394" cy="14478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Andrew Renshaw </a:t>
            </a:r>
            <a:r>
              <a:rPr lang="en-US" sz="1400" dirty="0" smtClean="0">
                <a:solidFill>
                  <a:schemeClr val="tx1"/>
                </a:solidFill>
              </a:rPr>
              <a:t>for the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Super-</a:t>
            </a:r>
            <a:r>
              <a:rPr lang="en-US" dirty="0" err="1" smtClean="0">
                <a:solidFill>
                  <a:schemeClr val="tx1"/>
                </a:solidFill>
              </a:rPr>
              <a:t>Kamiokande</a:t>
            </a:r>
            <a:r>
              <a:rPr lang="en-US" dirty="0" smtClean="0">
                <a:solidFill>
                  <a:schemeClr val="tx1"/>
                </a:solidFill>
              </a:rPr>
              <a:t> Collaboration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NNN 2013: Tuesday Nov. 12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, 2013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79574" y="1777285"/>
            <a:ext cx="1262129" cy="126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7733" y="1831484"/>
            <a:ext cx="1541289" cy="1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pic>
        <p:nvPicPr>
          <p:cNvPr id="4" name="Picture 3" descr="egads_tank_3D_drawing_May_2010.bmp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052620" y="3567449"/>
            <a:ext cx="7176979" cy="289774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5225" y="901773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Many studies have been ongoing in both the US and Japan over the last 10 years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E3721D"/>
                </a:solidFill>
              </a:rPr>
              <a:t>G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valuating </a:t>
            </a:r>
            <a:r>
              <a:rPr lang="en-US" dirty="0" smtClean="0">
                <a:solidFill>
                  <a:srgbClr val="E3721D"/>
                </a:solidFill>
              </a:rPr>
              <a:t>G</a:t>
            </a:r>
            <a:r>
              <a:rPr lang="en-US" dirty="0" smtClean="0"/>
              <a:t>adolinium’s </a:t>
            </a:r>
            <a:r>
              <a:rPr lang="en-US" dirty="0" smtClean="0">
                <a:solidFill>
                  <a:srgbClr val="00B050"/>
                </a:solidFill>
              </a:rPr>
              <a:t>A</a:t>
            </a:r>
            <a:r>
              <a:rPr lang="en-US" dirty="0" smtClean="0"/>
              <a:t>ction on </a:t>
            </a:r>
            <a:r>
              <a:rPr lang="en-US" dirty="0" smtClean="0">
                <a:solidFill>
                  <a:srgbClr val="0070C0"/>
                </a:solidFill>
              </a:rPr>
              <a:t>D</a:t>
            </a:r>
            <a:r>
              <a:rPr lang="en-US" dirty="0" smtClean="0"/>
              <a:t>etector </a:t>
            </a:r>
            <a:r>
              <a:rPr lang="en-US" dirty="0" smtClean="0">
                <a:solidFill>
                  <a:srgbClr val="7030A0"/>
                </a:solidFill>
              </a:rPr>
              <a:t>S</a:t>
            </a:r>
            <a:r>
              <a:rPr lang="en-US" dirty="0" smtClean="0"/>
              <a:t>ystems) </a:t>
            </a:r>
          </a:p>
          <a:p>
            <a:pPr lvl="1"/>
            <a:r>
              <a:rPr lang="en-US" dirty="0" smtClean="0"/>
              <a:t>New dedicated, multi-million dollar test facility </a:t>
            </a:r>
          </a:p>
          <a:p>
            <a:pPr lvl="1"/>
            <a:r>
              <a:rPr lang="en-US" dirty="0" err="1" smtClean="0"/>
              <a:t>Kamioka</a:t>
            </a:r>
            <a:r>
              <a:rPr lang="en-US" dirty="0" smtClean="0"/>
              <a:t> mine (near SK)  </a:t>
            </a:r>
          </a:p>
          <a:p>
            <a:pPr lvl="1"/>
            <a:r>
              <a:rPr lang="en-US" dirty="0" smtClean="0"/>
              <a:t>Will address all issues of                                          the GADZOOKS! principle.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3903"/>
            <a:ext cx="8229600" cy="1143000"/>
          </a:xfrm>
        </p:spPr>
        <p:txBody>
          <a:bodyPr/>
          <a:lstStyle/>
          <a:p>
            <a:r>
              <a:rPr lang="en-US" dirty="0" smtClean="0"/>
              <a:t>Pushing The </a:t>
            </a:r>
            <a:r>
              <a:rPr lang="en-US" dirty="0" err="1" smtClean="0"/>
              <a:t>Gd</a:t>
            </a:r>
            <a:r>
              <a:rPr lang="en-US" dirty="0" smtClean="0"/>
              <a:t> Front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6068" y="6311862"/>
            <a:ext cx="256289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Selective </a:t>
            </a:r>
            <a:r>
              <a:rPr lang="en-US" sz="1600" b="1" dirty="0" err="1" smtClean="0"/>
              <a:t>water+Gd</a:t>
            </a:r>
            <a:r>
              <a:rPr lang="en-US" sz="1600" b="1" dirty="0" smtClean="0"/>
              <a:t> filtration system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444845" y="4299402"/>
            <a:ext cx="2562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Pre-treatment system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80571" y="4786653"/>
            <a:ext cx="2039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/>
              <a:t>Gd</a:t>
            </a:r>
            <a:r>
              <a:rPr lang="en-US" sz="1600" b="1" dirty="0" smtClean="0"/>
              <a:t> Removal System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456366" y="6350499"/>
            <a:ext cx="256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200 ton water tank</a:t>
            </a:r>
          </a:p>
          <a:p>
            <a:r>
              <a:rPr lang="en-US" sz="1600" b="1" dirty="0" smtClean="0"/>
              <a:t>(SUS304)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935288" y="3207430"/>
            <a:ext cx="256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Water transparency measurement device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57870" y="3369977"/>
            <a:ext cx="25628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240 50 cm PMTs</a:t>
            </a:r>
            <a:endParaRPr lang="en-US" sz="1600" b="1" dirty="0"/>
          </a:p>
        </p:txBody>
      </p:sp>
      <p:cxnSp>
        <p:nvCxnSpPr>
          <p:cNvPr id="14" name="Straight Arrow Connector 13"/>
          <p:cNvCxnSpPr/>
          <p:nvPr/>
        </p:nvCxnSpPr>
        <p:spPr>
          <a:xfrm rot="16200000" flipH="1">
            <a:off x="5454205" y="3986014"/>
            <a:ext cx="927276" cy="21893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210264" y="6207615"/>
            <a:ext cx="2292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[Graphic by A. </a:t>
            </a:r>
            <a:r>
              <a:rPr lang="en-US" sz="1200" b="1" dirty="0" err="1" smtClean="0"/>
              <a:t>Kibayashi</a:t>
            </a:r>
            <a:r>
              <a:rPr lang="en-US" sz="1200" b="1" dirty="0" smtClean="0"/>
              <a:t>]</a:t>
            </a:r>
            <a:endParaRPr lang="en-US" sz="1200" b="1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IMG_2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3385" y="940158"/>
            <a:ext cx="7477230" cy="5607922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213"/>
            <a:ext cx="8229600" cy="1143000"/>
          </a:xfrm>
        </p:spPr>
        <p:txBody>
          <a:bodyPr/>
          <a:lstStyle/>
          <a:p>
            <a:r>
              <a:rPr lang="en-US" dirty="0" smtClean="0"/>
              <a:t>The EGADS Lab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43962" y="2163650"/>
            <a:ext cx="1622738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200 ton tank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9093" y="3784244"/>
            <a:ext cx="2243073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Selective filtration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613" y="3822879"/>
            <a:ext cx="2011254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Gd</a:t>
            </a:r>
            <a:r>
              <a:rPr lang="en-US" dirty="0" smtClean="0">
                <a:solidFill>
                  <a:schemeClr val="bg1"/>
                </a:solidFill>
              </a:rPr>
              <a:t> resin removal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3791" y="2534992"/>
            <a:ext cx="2084229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15 m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r>
              <a:rPr lang="en-US" dirty="0" smtClean="0">
                <a:solidFill>
                  <a:schemeClr val="bg1"/>
                </a:solidFill>
              </a:rPr>
              <a:t> tank and pre-treat system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1079" y="1466048"/>
            <a:ext cx="2513530" cy="646331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Water transparency measurement device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8678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Compound to be used</a:t>
            </a:r>
          </a:p>
          <a:p>
            <a:endParaRPr lang="en-US" b="1" dirty="0" smtClean="0"/>
          </a:p>
          <a:p>
            <a:r>
              <a:rPr lang="en-US" b="1" dirty="0"/>
              <a:t>Effects on detector </a:t>
            </a:r>
            <a:r>
              <a:rPr lang="en-US" b="1" dirty="0" smtClean="0"/>
              <a:t>components</a:t>
            </a:r>
          </a:p>
          <a:p>
            <a:endParaRPr lang="en-US" b="1" dirty="0" smtClean="0"/>
          </a:p>
          <a:p>
            <a:r>
              <a:rPr lang="en-US" b="1" dirty="0" smtClean="0"/>
              <a:t>Introduction and removal</a:t>
            </a:r>
          </a:p>
          <a:p>
            <a:endParaRPr lang="en-US" b="1" dirty="0"/>
          </a:p>
          <a:p>
            <a:r>
              <a:rPr lang="en-US" b="1" dirty="0"/>
              <a:t>Introduction of new backgrounds for new and existing </a:t>
            </a:r>
            <a:r>
              <a:rPr lang="en-US" b="1" dirty="0" smtClean="0"/>
              <a:t>analysis</a:t>
            </a:r>
          </a:p>
          <a:p>
            <a:pPr marL="109728" indent="0">
              <a:buNone/>
            </a:pPr>
            <a:endParaRPr lang="en-US" b="1" dirty="0"/>
          </a:p>
          <a:p>
            <a:r>
              <a:rPr lang="en-US" b="1" dirty="0"/>
              <a:t>Keep </a:t>
            </a:r>
            <a:r>
              <a:rPr lang="en-US" b="1" dirty="0" err="1"/>
              <a:t>Gd</a:t>
            </a:r>
            <a:r>
              <a:rPr lang="en-US" b="1" dirty="0"/>
              <a:t> inside the SK </a:t>
            </a:r>
            <a:r>
              <a:rPr lang="en-US" b="1" dirty="0" smtClean="0"/>
              <a:t>tank</a:t>
            </a:r>
          </a:p>
          <a:p>
            <a:endParaRPr lang="en-US" b="1" dirty="0"/>
          </a:p>
          <a:p>
            <a:r>
              <a:rPr lang="en-US" b="1" dirty="0"/>
              <a:t>Maintaining ultrapure doped </a:t>
            </a:r>
            <a:r>
              <a:rPr lang="en-US" b="1" dirty="0" smtClean="0"/>
              <a:t>water</a:t>
            </a:r>
          </a:p>
          <a:p>
            <a:endParaRPr lang="en-US" b="1" dirty="0" smtClean="0"/>
          </a:p>
          <a:p>
            <a:r>
              <a:rPr lang="en-US" b="1" dirty="0" smtClean="0"/>
              <a:t>Effect on water transparency</a:t>
            </a:r>
          </a:p>
          <a:p>
            <a:pPr marL="109728" indent="0">
              <a:buNone/>
            </a:pP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Challenges Faced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199" y="1157088"/>
            <a:ext cx="8287555" cy="4525963"/>
          </a:xfrm>
        </p:spPr>
        <p:txBody>
          <a:bodyPr/>
          <a:lstStyle/>
          <a:p>
            <a:r>
              <a:rPr lang="en-US" b="1" dirty="0" smtClean="0"/>
              <a:t>Three choices investigated thus far:</a:t>
            </a:r>
          </a:p>
          <a:p>
            <a:endParaRPr lang="en-US" b="1" dirty="0" smtClean="0"/>
          </a:p>
          <a:p>
            <a:pPr lvl="1"/>
            <a:r>
              <a:rPr lang="en-US" b="1" dirty="0" err="1" smtClean="0">
                <a:solidFill>
                  <a:srgbClr val="000090"/>
                </a:solidFill>
              </a:rPr>
              <a:t>Gd</a:t>
            </a:r>
            <a:r>
              <a:rPr lang="en-US" b="1" dirty="0" smtClean="0">
                <a:solidFill>
                  <a:srgbClr val="000090"/>
                </a:solidFill>
              </a:rPr>
              <a:t>(NO</a:t>
            </a:r>
            <a:r>
              <a:rPr lang="en-US" b="1" baseline="-25000" dirty="0" smtClean="0">
                <a:solidFill>
                  <a:srgbClr val="000090"/>
                </a:solidFill>
              </a:rPr>
              <a:t>3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r>
              <a:rPr lang="en-US" b="1" baseline="-25000" dirty="0" smtClean="0">
                <a:solidFill>
                  <a:srgbClr val="000090"/>
                </a:solidFill>
              </a:rPr>
              <a:t>3</a:t>
            </a:r>
          </a:p>
          <a:p>
            <a:pPr lvl="2"/>
            <a:r>
              <a:rPr lang="en-US" b="1" dirty="0" smtClean="0"/>
              <a:t>Easily dissolved </a:t>
            </a:r>
          </a:p>
          <a:p>
            <a:pPr lvl="2"/>
            <a:r>
              <a:rPr lang="en-US" b="1" dirty="0" smtClean="0"/>
              <a:t>Nitrate opaque in the UV  (very bad for Cherenkov light)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GdCl</a:t>
            </a:r>
            <a:r>
              <a:rPr lang="en-US" b="1" baseline="-25000" dirty="0" smtClean="0">
                <a:solidFill>
                  <a:srgbClr val="FF0000"/>
                </a:solidFill>
              </a:rPr>
              <a:t>3</a:t>
            </a:r>
          </a:p>
          <a:p>
            <a:pPr lvl="2"/>
            <a:r>
              <a:rPr lang="en-US" b="1" dirty="0" smtClean="0"/>
              <a:t>Easily dissolved</a:t>
            </a:r>
          </a:p>
          <a:p>
            <a:pPr lvl="2"/>
            <a:r>
              <a:rPr lang="en-US" b="1" dirty="0" smtClean="0"/>
              <a:t>Chloride highly corrosive  (not good for components)</a:t>
            </a:r>
          </a:p>
          <a:p>
            <a:pPr lvl="1"/>
            <a:r>
              <a:rPr lang="en-US" b="1" dirty="0" smtClean="0">
                <a:solidFill>
                  <a:srgbClr val="00B050"/>
                </a:solidFill>
              </a:rPr>
              <a:t>Gd</a:t>
            </a:r>
            <a:r>
              <a:rPr lang="en-US" b="1" baseline="-25000" dirty="0" smtClean="0">
                <a:solidFill>
                  <a:srgbClr val="00B050"/>
                </a:solidFill>
              </a:rPr>
              <a:t>2</a:t>
            </a:r>
            <a:r>
              <a:rPr lang="en-US" b="1" dirty="0" smtClean="0">
                <a:solidFill>
                  <a:srgbClr val="00B050"/>
                </a:solidFill>
              </a:rPr>
              <a:t>(SO</a:t>
            </a:r>
            <a:r>
              <a:rPr lang="en-US" b="1" baseline="-25000" dirty="0" smtClean="0">
                <a:solidFill>
                  <a:srgbClr val="00B050"/>
                </a:solidFill>
              </a:rPr>
              <a:t>4</a:t>
            </a:r>
            <a:r>
              <a:rPr lang="en-US" b="1" dirty="0" smtClean="0">
                <a:solidFill>
                  <a:srgbClr val="00B050"/>
                </a:solidFill>
              </a:rPr>
              <a:t>)</a:t>
            </a:r>
            <a:r>
              <a:rPr lang="en-US" b="1" baseline="-25000" dirty="0" smtClean="0">
                <a:solidFill>
                  <a:srgbClr val="00B050"/>
                </a:solidFill>
              </a:rPr>
              <a:t>3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</a:p>
          <a:p>
            <a:pPr lvl="2"/>
            <a:r>
              <a:rPr lang="en-US" b="1" dirty="0" err="1" smtClean="0"/>
              <a:t>Octahydrate</a:t>
            </a:r>
            <a:r>
              <a:rPr lang="en-US" b="1" dirty="0" smtClean="0"/>
              <a:t> form dissolves easily</a:t>
            </a:r>
          </a:p>
          <a:p>
            <a:pPr lvl="2"/>
            <a:r>
              <a:rPr lang="en-US" b="1" dirty="0" smtClean="0"/>
              <a:t>Good water transparency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Which Compound To Use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424999" y="4052992"/>
            <a:ext cx="8371076" cy="16617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04570" y="5867838"/>
            <a:ext cx="3979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Gadolinium sulfate is the compound being tested at EGADS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7990"/>
            <a:ext cx="8236039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31 materials present in the SK tank have been long-term soak tested in Gd</a:t>
            </a:r>
            <a:r>
              <a:rPr lang="en-US" baseline="-25000" dirty="0" smtClean="0"/>
              <a:t>2</a:t>
            </a:r>
            <a:r>
              <a:rPr lang="en-US" dirty="0" smtClean="0"/>
              <a:t>(SO</a:t>
            </a:r>
            <a:r>
              <a:rPr lang="en-US" baseline="-25000" dirty="0" smtClean="0"/>
              <a:t>4</a:t>
            </a:r>
            <a:r>
              <a:rPr lang="en-US" dirty="0" smtClean="0"/>
              <a:t>)</a:t>
            </a:r>
            <a:r>
              <a:rPr lang="en-US" baseline="-25000" dirty="0" smtClean="0"/>
              <a:t>3</a:t>
            </a:r>
            <a:r>
              <a:rPr lang="en-US" dirty="0" smtClean="0"/>
              <a:t> solution to check for corrosion.  </a:t>
            </a:r>
          </a:p>
          <a:p>
            <a:endParaRPr lang="en-US" dirty="0" smtClean="0"/>
          </a:p>
          <a:p>
            <a:r>
              <a:rPr lang="en-US" dirty="0" smtClean="0"/>
              <a:t>Only affected material is a rubber used for the FRP/acrylic cases.</a:t>
            </a:r>
          </a:p>
          <a:p>
            <a:endParaRPr lang="en-US" dirty="0" smtClean="0"/>
          </a:p>
          <a:p>
            <a:r>
              <a:rPr lang="en-US" dirty="0" smtClean="0"/>
              <a:t>Further studies with this rubber show the effect is comparable to pure water if temperature is kept below 15 ̊C.</a:t>
            </a:r>
          </a:p>
          <a:p>
            <a:endParaRPr lang="en-US" dirty="0"/>
          </a:p>
          <a:p>
            <a:r>
              <a:rPr lang="en-US" dirty="0" smtClean="0"/>
              <a:t>Final soak study of SK materials will be done with components installed inside EGADS detector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Materials Effects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758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spcBef>
                <a:spcPts val="400"/>
              </a:spcBef>
              <a:buSzPct val="68000"/>
              <a:buFont typeface="Wingdings 3"/>
              <a:buChar char=""/>
            </a:pPr>
            <a:r>
              <a:rPr lang="en-US" b="1" dirty="0" smtClean="0"/>
              <a:t>Gd</a:t>
            </a:r>
            <a:r>
              <a:rPr lang="en-US" b="1" baseline="-25000" dirty="0" smtClean="0"/>
              <a:t>2</a:t>
            </a:r>
            <a:r>
              <a:rPr lang="en-US" b="1" dirty="0" smtClean="0"/>
              <a:t>(SO</a:t>
            </a:r>
            <a:r>
              <a:rPr lang="en-US" b="1" baseline="-25000" dirty="0" smtClean="0"/>
              <a:t>4</a:t>
            </a:r>
            <a:r>
              <a:rPr lang="en-US" b="1" dirty="0" smtClean="0"/>
              <a:t>)</a:t>
            </a:r>
            <a:r>
              <a:rPr lang="en-US" b="1" baseline="-25000" dirty="0" smtClean="0"/>
              <a:t>3</a:t>
            </a:r>
            <a:r>
              <a:rPr lang="en-US" b="1" dirty="0" smtClean="0"/>
              <a:t> is soluble</a:t>
            </a:r>
            <a:r>
              <a:rPr lang="en-US" b="1" dirty="0"/>
              <a:t> </a:t>
            </a:r>
            <a:r>
              <a:rPr lang="en-US" b="1" dirty="0" smtClean="0"/>
              <a:t>up to 2% by mass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err="1" smtClean="0"/>
              <a:t>Gd</a:t>
            </a:r>
            <a:r>
              <a:rPr lang="en-US" dirty="0" smtClean="0"/>
              <a:t> Pre-Treatment System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3336" y="2455192"/>
            <a:ext cx="44560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15 m</a:t>
            </a:r>
            <a:r>
              <a:rPr lang="en-US" b="1" baseline="30000" dirty="0" smtClean="0"/>
              <a:t>3</a:t>
            </a:r>
            <a:r>
              <a:rPr lang="en-US" b="1" dirty="0" smtClean="0"/>
              <a:t> tank to dissolve </a:t>
            </a:r>
            <a:r>
              <a:rPr lang="en-US" b="1" dirty="0" err="1" smtClean="0"/>
              <a:t>Gd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Make concentrated solution and then add to detector in steps</a:t>
            </a:r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Simple water system with uranium removing resin tanks</a:t>
            </a:r>
          </a:p>
        </p:txBody>
      </p:sp>
      <p:pic>
        <p:nvPicPr>
          <p:cNvPr id="6" name="Picture 2" descr="C:\nakahata\gadolinium\写真\100904pretreat-PMTmountTEST\DSC_00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7935" y="2524265"/>
            <a:ext cx="4387601" cy="293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34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376" y="-265132"/>
            <a:ext cx="8229600" cy="1143000"/>
          </a:xfrm>
        </p:spPr>
        <p:txBody>
          <a:bodyPr/>
          <a:lstStyle/>
          <a:p>
            <a:r>
              <a:rPr lang="en-US" dirty="0" smtClean="0"/>
              <a:t>Selective Water Filtration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8" name="Line 1"/>
          <p:cNvSpPr>
            <a:spLocks noChangeShapeType="1"/>
          </p:cNvSpPr>
          <p:nvPr/>
        </p:nvSpPr>
        <p:spPr bwMode="auto">
          <a:xfrm>
            <a:off x="5486400" y="6553200"/>
            <a:ext cx="35052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" name="Line 2"/>
          <p:cNvSpPr>
            <a:spLocks noChangeShapeType="1"/>
          </p:cNvSpPr>
          <p:nvPr/>
        </p:nvSpPr>
        <p:spPr bwMode="auto">
          <a:xfrm>
            <a:off x="8458200" y="6096000"/>
            <a:ext cx="3048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 flipH="1">
            <a:off x="5180013" y="2590800"/>
            <a:ext cx="381000" cy="381000"/>
          </a:xfrm>
          <a:prstGeom prst="flowChartMagneticTap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3816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5" name="AutoShape 4"/>
          <p:cNvSpPr>
            <a:spLocks noChangeArrowheads="1"/>
          </p:cNvSpPr>
          <p:nvPr/>
        </p:nvSpPr>
        <p:spPr bwMode="auto">
          <a:xfrm>
            <a:off x="6251575" y="457200"/>
            <a:ext cx="2339975" cy="2339975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805613" y="1089025"/>
            <a:ext cx="1271587" cy="833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600" b="1">
                <a:latin typeface="Calibri" charset="0"/>
              </a:rPr>
              <a:t>200 ton EGADS</a:t>
            </a:r>
          </a:p>
          <a:p>
            <a:pPr algn="ctr">
              <a:buClrTx/>
              <a:buFontTx/>
              <a:buNone/>
            </a:pPr>
            <a:r>
              <a:rPr lang="en-US" altLang="ja-JP" sz="1600" b="1">
                <a:latin typeface="Calibri" charset="0"/>
              </a:rPr>
              <a:t>Detector</a:t>
            </a: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7072313" y="639763"/>
            <a:ext cx="720725" cy="196850"/>
          </a:xfrm>
          <a:prstGeom prst="rect">
            <a:avLst/>
          </a:prstGeom>
          <a:solidFill>
            <a:srgbClr val="00CC99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7343775" y="695325"/>
            <a:ext cx="212725" cy="93663"/>
          </a:xfrm>
          <a:prstGeom prst="flowChartConnector">
            <a:avLst/>
          </a:prstGeom>
          <a:solidFill>
            <a:srgbClr val="00CC99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9" name="AutoShape 8"/>
          <p:cNvSpPr>
            <a:spLocks noChangeArrowheads="1"/>
          </p:cNvSpPr>
          <p:nvPr/>
        </p:nvSpPr>
        <p:spPr bwMode="auto">
          <a:xfrm rot="16200000">
            <a:off x="6262687" y="2281238"/>
            <a:ext cx="250825" cy="107950"/>
          </a:xfrm>
          <a:prstGeom prst="can">
            <a:avLst>
              <a:gd name="adj" fmla="val 50000"/>
            </a:avLst>
          </a:prstGeom>
          <a:solidFill>
            <a:srgbClr val="00CC99"/>
          </a:solidFill>
          <a:ln w="25560">
            <a:solidFill>
              <a:srgbClr val="59595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685800" y="5334000"/>
            <a:ext cx="3048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1" name="Line 11"/>
          <p:cNvSpPr>
            <a:spLocks noChangeShapeType="1"/>
          </p:cNvSpPr>
          <p:nvPr/>
        </p:nvSpPr>
        <p:spPr bwMode="auto">
          <a:xfrm>
            <a:off x="5410200" y="2819400"/>
            <a:ext cx="6858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318449" y="1965325"/>
            <a:ext cx="638864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000" b="1"/>
              <a:t>5 </a:t>
            </a:r>
            <a:r>
              <a:rPr lang="en-US" altLang="ja-JP" sz="1000" b="1">
                <a:latin typeface="Symbol" charset="0"/>
              </a:rPr>
              <a:t></a:t>
            </a:r>
            <a:r>
              <a:rPr lang="en-US" altLang="ja-JP" sz="1000" b="1"/>
              <a:t>m 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1</a:t>
            </a:r>
            <a:r>
              <a:rPr lang="en-US" altLang="ja-JP" sz="1000" b="1" baseline="30000"/>
              <a:t>st</a:t>
            </a:r>
            <a:r>
              <a:rPr lang="en-US" altLang="ja-JP" sz="1000" b="1"/>
              <a:t> Stage 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Filter</a:t>
            </a:r>
          </a:p>
        </p:txBody>
      </p:sp>
      <p:sp>
        <p:nvSpPr>
          <p:cNvPr id="23" name="AutoShape 14"/>
          <p:cNvSpPr>
            <a:spLocks noChangeArrowheads="1"/>
          </p:cNvSpPr>
          <p:nvPr/>
        </p:nvSpPr>
        <p:spPr bwMode="auto">
          <a:xfrm>
            <a:off x="4495800" y="2590800"/>
            <a:ext cx="457200" cy="381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FF00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24" name="Line 15"/>
          <p:cNvSpPr>
            <a:spLocks noChangeShapeType="1"/>
          </p:cNvSpPr>
          <p:nvPr/>
        </p:nvSpPr>
        <p:spPr bwMode="auto">
          <a:xfrm>
            <a:off x="4267200" y="2590800"/>
            <a:ext cx="3810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5" name="Line 16"/>
          <p:cNvSpPr>
            <a:spLocks noChangeShapeType="1"/>
          </p:cNvSpPr>
          <p:nvPr/>
        </p:nvSpPr>
        <p:spPr bwMode="auto">
          <a:xfrm>
            <a:off x="4800600" y="2971800"/>
            <a:ext cx="3810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1606550" y="5943600"/>
            <a:ext cx="1627188" cy="9525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7" name="Line 18"/>
          <p:cNvSpPr>
            <a:spLocks noChangeShapeType="1"/>
          </p:cNvSpPr>
          <p:nvPr/>
        </p:nvSpPr>
        <p:spPr bwMode="auto">
          <a:xfrm>
            <a:off x="2057400" y="5486400"/>
            <a:ext cx="12192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 flipV="1">
            <a:off x="8763000" y="4979988"/>
            <a:ext cx="1588" cy="1165225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29" name="Line 20"/>
          <p:cNvSpPr>
            <a:spLocks noChangeShapeType="1"/>
          </p:cNvSpPr>
          <p:nvPr/>
        </p:nvSpPr>
        <p:spPr bwMode="auto">
          <a:xfrm>
            <a:off x="4495800" y="4495800"/>
            <a:ext cx="228600" cy="1588"/>
          </a:xfrm>
          <a:prstGeom prst="line">
            <a:avLst/>
          </a:prstGeom>
          <a:noFill/>
          <a:ln w="57240">
            <a:solidFill>
              <a:srgbClr val="CC66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0" name="Line 21"/>
          <p:cNvSpPr>
            <a:spLocks noChangeShapeType="1"/>
          </p:cNvSpPr>
          <p:nvPr/>
        </p:nvSpPr>
        <p:spPr bwMode="auto">
          <a:xfrm>
            <a:off x="4495800" y="4495800"/>
            <a:ext cx="1588" cy="1828800"/>
          </a:xfrm>
          <a:prstGeom prst="line">
            <a:avLst/>
          </a:prstGeom>
          <a:noFill/>
          <a:ln w="5724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1" name="Line 22"/>
          <p:cNvSpPr>
            <a:spLocks noChangeShapeType="1"/>
          </p:cNvSpPr>
          <p:nvPr/>
        </p:nvSpPr>
        <p:spPr bwMode="auto">
          <a:xfrm flipV="1">
            <a:off x="8991600" y="4751388"/>
            <a:ext cx="1588" cy="1851025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762000" y="3124200"/>
            <a:ext cx="6019800" cy="1588"/>
          </a:xfrm>
          <a:prstGeom prst="line">
            <a:avLst/>
          </a:prstGeom>
          <a:noFill/>
          <a:ln w="57240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3" name="Line 24"/>
          <p:cNvSpPr>
            <a:spLocks noChangeShapeType="1"/>
          </p:cNvSpPr>
          <p:nvPr/>
        </p:nvSpPr>
        <p:spPr bwMode="auto">
          <a:xfrm flipV="1">
            <a:off x="2057400" y="3379788"/>
            <a:ext cx="1588" cy="1851025"/>
          </a:xfrm>
          <a:prstGeom prst="line">
            <a:avLst/>
          </a:prstGeom>
          <a:noFill/>
          <a:ln w="5724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2064860" y="3154363"/>
            <a:ext cx="2415542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200" b="1">
                <a:solidFill>
                  <a:srgbClr val="008000"/>
                </a:solidFill>
              </a:rPr>
              <a:t>Concentrated Gd NF Reject Lines</a:t>
            </a:r>
          </a:p>
        </p:txBody>
      </p:sp>
      <p:sp>
        <p:nvSpPr>
          <p:cNvPr id="35" name="Rectangle 26"/>
          <p:cNvSpPr>
            <a:spLocks noChangeArrowheads="1"/>
          </p:cNvSpPr>
          <p:nvPr/>
        </p:nvSpPr>
        <p:spPr bwMode="auto">
          <a:xfrm>
            <a:off x="3810000" y="1417638"/>
            <a:ext cx="457200" cy="12192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2000" b="1">
                <a:solidFill>
                  <a:srgbClr val="000000"/>
                </a:solidFill>
              </a:rPr>
              <a:t>UV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2000" b="1">
                <a:solidFill>
                  <a:srgbClr val="000000"/>
                </a:solidFill>
              </a:rPr>
              <a:t>#1</a:t>
            </a:r>
          </a:p>
        </p:txBody>
      </p:sp>
      <p:sp>
        <p:nvSpPr>
          <p:cNvPr id="36" name="Line 27"/>
          <p:cNvSpPr>
            <a:spLocks noChangeShapeType="1"/>
          </p:cNvSpPr>
          <p:nvPr/>
        </p:nvSpPr>
        <p:spPr bwMode="auto">
          <a:xfrm flipH="1" flipV="1">
            <a:off x="8901113" y="962025"/>
            <a:ext cx="14287" cy="24399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 rot="16200000">
            <a:off x="8572500" y="2552700"/>
            <a:ext cx="685800" cy="304800"/>
          </a:xfrm>
          <a:prstGeom prst="rec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000" b="1">
                <a:solidFill>
                  <a:srgbClr val="000000"/>
                </a:solidFill>
              </a:rPr>
              <a:t>Membrane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000" b="1">
                <a:solidFill>
                  <a:srgbClr val="000000"/>
                </a:solidFill>
              </a:rPr>
              <a:t>Degas</a:t>
            </a:r>
          </a:p>
        </p:txBody>
      </p:sp>
      <p:sp>
        <p:nvSpPr>
          <p:cNvPr id="38" name="Text Box 29"/>
          <p:cNvSpPr txBox="1">
            <a:spLocks noChangeArrowheads="1"/>
          </p:cNvSpPr>
          <p:nvPr/>
        </p:nvSpPr>
        <p:spPr bwMode="auto">
          <a:xfrm>
            <a:off x="2551890" y="1660525"/>
            <a:ext cx="100809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000" b="1"/>
              <a:t>0.2 </a:t>
            </a:r>
            <a:r>
              <a:rPr lang="en-US" altLang="ja-JP" sz="1000" b="1">
                <a:latin typeface="Symbol" charset="0"/>
              </a:rPr>
              <a:t></a:t>
            </a:r>
            <a:r>
              <a:rPr lang="en-US" altLang="ja-JP" sz="1000" b="1"/>
              <a:t>m 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2</a:t>
            </a:r>
            <a:r>
              <a:rPr lang="en-US" altLang="ja-JP" sz="1000" b="1" baseline="30000"/>
              <a:t>nd</a:t>
            </a:r>
            <a:r>
              <a:rPr lang="en-US" altLang="ja-JP" sz="1000" b="1"/>
              <a:t> Stage Filter</a:t>
            </a:r>
          </a:p>
        </p:txBody>
      </p:sp>
      <p:sp>
        <p:nvSpPr>
          <p:cNvPr id="39" name="AutoShape 30"/>
          <p:cNvSpPr>
            <a:spLocks noChangeArrowheads="1"/>
          </p:cNvSpPr>
          <p:nvPr/>
        </p:nvSpPr>
        <p:spPr bwMode="auto">
          <a:xfrm>
            <a:off x="2971800" y="1143000"/>
            <a:ext cx="457200" cy="381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FF00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40" name="Line 31"/>
          <p:cNvSpPr>
            <a:spLocks noChangeShapeType="1"/>
          </p:cNvSpPr>
          <p:nvPr/>
        </p:nvSpPr>
        <p:spPr bwMode="auto">
          <a:xfrm>
            <a:off x="1447800" y="1143000"/>
            <a:ext cx="16764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1" name="Line 32"/>
          <p:cNvSpPr>
            <a:spLocks noChangeShapeType="1"/>
          </p:cNvSpPr>
          <p:nvPr/>
        </p:nvSpPr>
        <p:spPr bwMode="auto">
          <a:xfrm>
            <a:off x="3276600" y="1524000"/>
            <a:ext cx="5334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2" name="AutoShape 33"/>
          <p:cNvSpPr>
            <a:spLocks noChangeArrowheads="1"/>
          </p:cNvSpPr>
          <p:nvPr/>
        </p:nvSpPr>
        <p:spPr bwMode="auto">
          <a:xfrm>
            <a:off x="6781800" y="2895600"/>
            <a:ext cx="1292225" cy="11430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6805613" y="3136900"/>
            <a:ext cx="127158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600" b="1">
                <a:latin typeface="Calibri" charset="0"/>
              </a:rPr>
              <a:t>0.5 ton Collection Buffer Tank</a:t>
            </a:r>
          </a:p>
        </p:txBody>
      </p:sp>
      <p:sp>
        <p:nvSpPr>
          <p:cNvPr id="44" name="AutoShape 35"/>
          <p:cNvSpPr>
            <a:spLocks noChangeArrowheads="1"/>
          </p:cNvSpPr>
          <p:nvPr/>
        </p:nvSpPr>
        <p:spPr bwMode="auto">
          <a:xfrm rot="16200000" flipH="1">
            <a:off x="79375" y="1981200"/>
            <a:ext cx="381000" cy="381000"/>
          </a:xfrm>
          <a:prstGeom prst="flowChartMagneticTap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 flipV="1">
            <a:off x="228600" y="1169988"/>
            <a:ext cx="1588" cy="1012825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6" name="Line 37"/>
          <p:cNvSpPr>
            <a:spLocks noChangeShapeType="1"/>
          </p:cNvSpPr>
          <p:nvPr/>
        </p:nvSpPr>
        <p:spPr bwMode="auto">
          <a:xfrm>
            <a:off x="457200" y="2362200"/>
            <a:ext cx="1588" cy="381000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7" name="Line 39"/>
          <p:cNvSpPr>
            <a:spLocks noChangeShapeType="1"/>
          </p:cNvSpPr>
          <p:nvPr/>
        </p:nvSpPr>
        <p:spPr bwMode="auto">
          <a:xfrm>
            <a:off x="228600" y="1219200"/>
            <a:ext cx="1524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48" name="AutoShape 40"/>
          <p:cNvSpPr>
            <a:spLocks noChangeArrowheads="1"/>
          </p:cNvSpPr>
          <p:nvPr/>
        </p:nvSpPr>
        <p:spPr bwMode="auto">
          <a:xfrm rot="16200000" flipH="1">
            <a:off x="307975" y="4724400"/>
            <a:ext cx="381000" cy="381000"/>
          </a:xfrm>
          <a:prstGeom prst="flowChartMagneticTap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49" name="Line 41"/>
          <p:cNvSpPr>
            <a:spLocks noChangeShapeType="1"/>
          </p:cNvSpPr>
          <p:nvPr/>
        </p:nvSpPr>
        <p:spPr bwMode="auto">
          <a:xfrm>
            <a:off x="685800" y="5105400"/>
            <a:ext cx="1588" cy="228600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0" name="Rectangle 43"/>
          <p:cNvSpPr>
            <a:spLocks noChangeArrowheads="1"/>
          </p:cNvSpPr>
          <p:nvPr/>
        </p:nvSpPr>
        <p:spPr bwMode="auto">
          <a:xfrm>
            <a:off x="942975" y="5084763"/>
            <a:ext cx="1266825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Nanofilter #2</a:t>
            </a:r>
          </a:p>
        </p:txBody>
      </p:sp>
      <p:sp>
        <p:nvSpPr>
          <p:cNvPr id="51" name="Rectangle 44"/>
          <p:cNvSpPr>
            <a:spLocks noChangeArrowheads="1"/>
          </p:cNvSpPr>
          <p:nvPr/>
        </p:nvSpPr>
        <p:spPr bwMode="auto">
          <a:xfrm rot="5400000">
            <a:off x="-66675" y="3060700"/>
            <a:ext cx="1143000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Nanofilter #1</a:t>
            </a:r>
          </a:p>
        </p:txBody>
      </p:sp>
      <p:sp>
        <p:nvSpPr>
          <p:cNvPr id="52" name="Line 45"/>
          <p:cNvSpPr>
            <a:spLocks noChangeShapeType="1"/>
          </p:cNvSpPr>
          <p:nvPr/>
        </p:nvSpPr>
        <p:spPr bwMode="auto">
          <a:xfrm>
            <a:off x="2057400" y="3429000"/>
            <a:ext cx="4724400" cy="1588"/>
          </a:xfrm>
          <a:prstGeom prst="line">
            <a:avLst/>
          </a:prstGeom>
          <a:noFill/>
          <a:ln w="57240">
            <a:solidFill>
              <a:srgbClr val="008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3" name="Line 46"/>
          <p:cNvSpPr>
            <a:spLocks noChangeShapeType="1"/>
          </p:cNvSpPr>
          <p:nvPr/>
        </p:nvSpPr>
        <p:spPr bwMode="auto">
          <a:xfrm flipV="1">
            <a:off x="838200" y="638175"/>
            <a:ext cx="1588" cy="40163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4" name="Rectangle 47"/>
          <p:cNvSpPr>
            <a:spLocks noChangeArrowheads="1"/>
          </p:cNvSpPr>
          <p:nvPr/>
        </p:nvSpPr>
        <p:spPr bwMode="auto">
          <a:xfrm>
            <a:off x="361950" y="990600"/>
            <a:ext cx="1085850" cy="3048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Ultrafilter #1</a:t>
            </a:r>
          </a:p>
        </p:txBody>
      </p:sp>
      <p:sp>
        <p:nvSpPr>
          <p:cNvPr id="55" name="Text Box 48"/>
          <p:cNvSpPr txBox="1">
            <a:spLocks noChangeArrowheads="1"/>
          </p:cNvSpPr>
          <p:nvPr/>
        </p:nvSpPr>
        <p:spPr bwMode="auto">
          <a:xfrm>
            <a:off x="3690938" y="5295900"/>
            <a:ext cx="782637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000" b="1"/>
              <a:t>Repressur-</a:t>
            </a:r>
            <a:br>
              <a:rPr lang="en-US" altLang="ja-JP" sz="1000" b="1"/>
            </a:br>
            <a:r>
              <a:rPr lang="en-US" altLang="ja-JP" sz="1000" b="1"/>
              <a:t>ization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Pump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(&gt;0.9 MPa,</a:t>
            </a:r>
            <a:br>
              <a:rPr lang="en-US" altLang="ja-JP" sz="1000" b="1"/>
            </a:br>
            <a:r>
              <a:rPr lang="en-US" altLang="ja-JP" sz="1000" b="1"/>
              <a:t> &gt;2 ton/hr)</a:t>
            </a:r>
          </a:p>
        </p:txBody>
      </p: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3240088" y="5273675"/>
            <a:ext cx="457200" cy="762000"/>
          </a:xfrm>
          <a:prstGeom prst="rect">
            <a:avLst/>
          </a:prstGeom>
          <a:blipFill dpi="0" rotWithShape="0">
            <a:blip r:embed="rId7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TOC</a:t>
            </a:r>
          </a:p>
        </p:txBody>
      </p:sp>
      <p:sp>
        <p:nvSpPr>
          <p:cNvPr id="57" name="AutoShape 50"/>
          <p:cNvSpPr>
            <a:spLocks noChangeArrowheads="1"/>
          </p:cNvSpPr>
          <p:nvPr/>
        </p:nvSpPr>
        <p:spPr bwMode="auto">
          <a:xfrm>
            <a:off x="2022475" y="6248400"/>
            <a:ext cx="457200" cy="381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FF00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58" name="Line 51"/>
          <p:cNvSpPr>
            <a:spLocks noChangeShapeType="1"/>
          </p:cNvSpPr>
          <p:nvPr/>
        </p:nvSpPr>
        <p:spPr bwMode="auto">
          <a:xfrm>
            <a:off x="1606550" y="6248400"/>
            <a:ext cx="5334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59" name="Text Box 52"/>
          <p:cNvSpPr txBox="1">
            <a:spLocks noChangeArrowheads="1"/>
          </p:cNvSpPr>
          <p:nvPr/>
        </p:nvSpPr>
        <p:spPr bwMode="auto">
          <a:xfrm>
            <a:off x="2475650" y="6059488"/>
            <a:ext cx="51763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000" b="1"/>
              <a:t>5 </a:t>
            </a:r>
            <a:r>
              <a:rPr lang="en-US" altLang="ja-JP" sz="1000" b="1">
                <a:latin typeface="Symbol" charset="0"/>
              </a:rPr>
              <a:t></a:t>
            </a:r>
            <a:r>
              <a:rPr lang="en-US" altLang="ja-JP" sz="1000" b="1"/>
              <a:t>m 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 Filter</a:t>
            </a:r>
          </a:p>
        </p:txBody>
      </p:sp>
      <p:sp>
        <p:nvSpPr>
          <p:cNvPr id="60" name="AutoShape 53"/>
          <p:cNvSpPr>
            <a:spLocks noChangeArrowheads="1"/>
          </p:cNvSpPr>
          <p:nvPr/>
        </p:nvSpPr>
        <p:spPr bwMode="auto">
          <a:xfrm>
            <a:off x="4724400" y="4038600"/>
            <a:ext cx="1292225" cy="1143000"/>
          </a:xfrm>
          <a:prstGeom prst="can">
            <a:avLst>
              <a:gd name="adj" fmla="val 25000"/>
            </a:avLst>
          </a:prstGeom>
          <a:solidFill>
            <a:srgbClr val="00CC99"/>
          </a:solidFill>
          <a:ln w="25560">
            <a:solidFill>
              <a:srgbClr val="385D8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61" name="Text Box 54"/>
          <p:cNvSpPr txBox="1">
            <a:spLocks noChangeArrowheads="1"/>
          </p:cNvSpPr>
          <p:nvPr/>
        </p:nvSpPr>
        <p:spPr bwMode="auto">
          <a:xfrm>
            <a:off x="4724400" y="4419600"/>
            <a:ext cx="1271588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600" b="1">
                <a:latin typeface="Calibri" charset="0"/>
              </a:rPr>
              <a:t>0.5 ton Buffer Tank</a:t>
            </a:r>
          </a:p>
        </p:txBody>
      </p:sp>
      <p:sp>
        <p:nvSpPr>
          <p:cNvPr id="62" name="Line 55"/>
          <p:cNvSpPr>
            <a:spLocks noChangeShapeType="1"/>
          </p:cNvSpPr>
          <p:nvPr/>
        </p:nvSpPr>
        <p:spPr bwMode="auto">
          <a:xfrm>
            <a:off x="6400800" y="3657600"/>
            <a:ext cx="3810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3" name="Line 56"/>
          <p:cNvSpPr>
            <a:spLocks noChangeShapeType="1"/>
          </p:cNvSpPr>
          <p:nvPr/>
        </p:nvSpPr>
        <p:spPr bwMode="auto">
          <a:xfrm>
            <a:off x="6553200" y="3886200"/>
            <a:ext cx="2286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4" name="Rectangle 57"/>
          <p:cNvSpPr>
            <a:spLocks noChangeArrowheads="1"/>
          </p:cNvSpPr>
          <p:nvPr/>
        </p:nvSpPr>
        <p:spPr bwMode="auto">
          <a:xfrm>
            <a:off x="3962400" y="6248400"/>
            <a:ext cx="1571625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RO #1</a:t>
            </a:r>
          </a:p>
        </p:txBody>
      </p:sp>
      <p:sp>
        <p:nvSpPr>
          <p:cNvPr id="65" name="Line 58"/>
          <p:cNvSpPr>
            <a:spLocks noChangeShapeType="1"/>
          </p:cNvSpPr>
          <p:nvPr/>
        </p:nvSpPr>
        <p:spPr bwMode="auto">
          <a:xfrm>
            <a:off x="8610600" y="981075"/>
            <a:ext cx="3048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6" name="Rectangle 59"/>
          <p:cNvSpPr>
            <a:spLocks noChangeArrowheads="1"/>
          </p:cNvSpPr>
          <p:nvPr/>
        </p:nvSpPr>
        <p:spPr bwMode="auto">
          <a:xfrm>
            <a:off x="361950" y="990600"/>
            <a:ext cx="1085850" cy="3048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Ultrafilter #1</a:t>
            </a:r>
          </a:p>
        </p:txBody>
      </p:sp>
      <p:sp>
        <p:nvSpPr>
          <p:cNvPr id="67" name="Line 60"/>
          <p:cNvSpPr>
            <a:spLocks noChangeShapeType="1"/>
          </p:cNvSpPr>
          <p:nvPr/>
        </p:nvSpPr>
        <p:spPr bwMode="auto">
          <a:xfrm flipH="1">
            <a:off x="8029575" y="3276600"/>
            <a:ext cx="782638" cy="1588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68" name="Rectangle 61"/>
          <p:cNvSpPr>
            <a:spLocks noChangeArrowheads="1"/>
          </p:cNvSpPr>
          <p:nvPr/>
        </p:nvSpPr>
        <p:spPr bwMode="auto">
          <a:xfrm rot="16200000">
            <a:off x="8358188" y="3532188"/>
            <a:ext cx="1085850" cy="3048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Ultrafilter #2</a:t>
            </a:r>
          </a:p>
        </p:txBody>
      </p:sp>
      <p:sp>
        <p:nvSpPr>
          <p:cNvPr id="69" name="Line 62"/>
          <p:cNvSpPr>
            <a:spLocks noChangeShapeType="1"/>
          </p:cNvSpPr>
          <p:nvPr/>
        </p:nvSpPr>
        <p:spPr bwMode="auto">
          <a:xfrm>
            <a:off x="5340350" y="5715000"/>
            <a:ext cx="52705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0" name="AutoShape 63"/>
          <p:cNvSpPr>
            <a:spLocks noChangeArrowheads="1"/>
          </p:cNvSpPr>
          <p:nvPr/>
        </p:nvSpPr>
        <p:spPr bwMode="auto">
          <a:xfrm>
            <a:off x="5029200" y="5334000"/>
            <a:ext cx="381000" cy="381000"/>
          </a:xfrm>
          <a:prstGeom prst="flowChartMagneticTap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71" name="Line 64"/>
          <p:cNvSpPr>
            <a:spLocks noChangeShapeType="1"/>
          </p:cNvSpPr>
          <p:nvPr/>
        </p:nvSpPr>
        <p:spPr bwMode="auto">
          <a:xfrm>
            <a:off x="4800600" y="5562600"/>
            <a:ext cx="3048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2" name="Line 65"/>
          <p:cNvSpPr>
            <a:spLocks noChangeShapeType="1"/>
          </p:cNvSpPr>
          <p:nvPr/>
        </p:nvSpPr>
        <p:spPr bwMode="auto">
          <a:xfrm>
            <a:off x="4800600" y="5105400"/>
            <a:ext cx="1588" cy="457200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3" name="Text Box 66"/>
          <p:cNvSpPr txBox="1">
            <a:spLocks noChangeArrowheads="1"/>
          </p:cNvSpPr>
          <p:nvPr/>
        </p:nvSpPr>
        <p:spPr bwMode="auto">
          <a:xfrm>
            <a:off x="4523968" y="5699125"/>
            <a:ext cx="1339076" cy="51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900" b="1"/>
              <a:t>Repressurization</a:t>
            </a:r>
          </a:p>
          <a:p>
            <a:pPr algn="ctr">
              <a:buClrTx/>
              <a:buFontTx/>
              <a:buNone/>
            </a:pPr>
            <a:r>
              <a:rPr lang="en-US" altLang="ja-JP" sz="900" b="1"/>
              <a:t> Pump</a:t>
            </a:r>
          </a:p>
          <a:p>
            <a:pPr algn="ctr">
              <a:buClrTx/>
              <a:buFontTx/>
              <a:buNone/>
            </a:pPr>
            <a:r>
              <a:rPr lang="en-US" altLang="ja-JP" sz="900" b="1"/>
              <a:t>(&gt;0.9 MPa, &gt;1.5 ton/hr)</a:t>
            </a:r>
          </a:p>
        </p:txBody>
      </p:sp>
      <p:sp>
        <p:nvSpPr>
          <p:cNvPr id="74" name="Rectangle 67"/>
          <p:cNvSpPr>
            <a:spLocks noChangeArrowheads="1"/>
          </p:cNvSpPr>
          <p:nvPr/>
        </p:nvSpPr>
        <p:spPr bwMode="auto">
          <a:xfrm>
            <a:off x="5867400" y="5334000"/>
            <a:ext cx="457200" cy="762000"/>
          </a:xfrm>
          <a:prstGeom prst="rect">
            <a:avLst/>
          </a:pr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b="1">
                <a:solidFill>
                  <a:srgbClr val="000000"/>
                </a:solidFill>
              </a:rPr>
              <a:t>DI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b="1">
                <a:solidFill>
                  <a:srgbClr val="000000"/>
                </a:solidFill>
              </a:rPr>
              <a:t>#2</a:t>
            </a:r>
          </a:p>
        </p:txBody>
      </p:sp>
      <p:sp>
        <p:nvSpPr>
          <p:cNvPr id="75" name="AutoShape 68"/>
          <p:cNvSpPr>
            <a:spLocks noChangeArrowheads="1"/>
          </p:cNvSpPr>
          <p:nvPr/>
        </p:nvSpPr>
        <p:spPr bwMode="auto">
          <a:xfrm>
            <a:off x="6553200" y="5562600"/>
            <a:ext cx="457200" cy="381000"/>
          </a:xfrm>
          <a:prstGeom prst="hexagon">
            <a:avLst>
              <a:gd name="adj" fmla="val 30000"/>
              <a:gd name="vf" fmla="val 115470"/>
            </a:avLst>
          </a:prstGeom>
          <a:solidFill>
            <a:srgbClr val="FF00FF"/>
          </a:solidFill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76" name="Line 69"/>
          <p:cNvSpPr>
            <a:spLocks noChangeShapeType="1"/>
          </p:cNvSpPr>
          <p:nvPr/>
        </p:nvSpPr>
        <p:spPr bwMode="auto">
          <a:xfrm>
            <a:off x="6858000" y="5943600"/>
            <a:ext cx="3048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7" name="Line 70"/>
          <p:cNvSpPr>
            <a:spLocks noChangeShapeType="1"/>
          </p:cNvSpPr>
          <p:nvPr/>
        </p:nvSpPr>
        <p:spPr bwMode="auto">
          <a:xfrm>
            <a:off x="6324600" y="5562600"/>
            <a:ext cx="3810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78" name="Text Box 71"/>
          <p:cNvSpPr txBox="1">
            <a:spLocks noChangeArrowheads="1"/>
          </p:cNvSpPr>
          <p:nvPr/>
        </p:nvSpPr>
        <p:spPr bwMode="auto">
          <a:xfrm>
            <a:off x="6520600" y="5943600"/>
            <a:ext cx="517637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000" b="1"/>
              <a:t>5 </a:t>
            </a:r>
            <a:r>
              <a:rPr lang="en-US" altLang="ja-JP" sz="1000" b="1">
                <a:latin typeface="Symbol" charset="0"/>
              </a:rPr>
              <a:t></a:t>
            </a:r>
            <a:r>
              <a:rPr lang="en-US" altLang="ja-JP" sz="1000" b="1"/>
              <a:t>m 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 Filter</a:t>
            </a:r>
          </a:p>
        </p:txBody>
      </p:sp>
      <p:sp>
        <p:nvSpPr>
          <p:cNvPr id="79" name="Rectangle 72"/>
          <p:cNvSpPr>
            <a:spLocks noChangeArrowheads="1"/>
          </p:cNvSpPr>
          <p:nvPr/>
        </p:nvSpPr>
        <p:spPr bwMode="auto">
          <a:xfrm>
            <a:off x="7162800" y="5791200"/>
            <a:ext cx="1447800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RO #2</a:t>
            </a:r>
          </a:p>
        </p:txBody>
      </p:sp>
      <p:sp>
        <p:nvSpPr>
          <p:cNvPr id="80" name="Line 73"/>
          <p:cNvSpPr>
            <a:spLocks noChangeShapeType="1"/>
          </p:cNvSpPr>
          <p:nvPr/>
        </p:nvSpPr>
        <p:spPr bwMode="auto">
          <a:xfrm>
            <a:off x="7467600" y="5181600"/>
            <a:ext cx="1588" cy="609600"/>
          </a:xfrm>
          <a:prstGeom prst="line">
            <a:avLst/>
          </a:prstGeom>
          <a:noFill/>
          <a:ln w="5724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1" name="Line 74"/>
          <p:cNvSpPr>
            <a:spLocks noChangeShapeType="1"/>
          </p:cNvSpPr>
          <p:nvPr/>
        </p:nvSpPr>
        <p:spPr bwMode="auto">
          <a:xfrm>
            <a:off x="6248400" y="5181600"/>
            <a:ext cx="1219200" cy="1588"/>
          </a:xfrm>
          <a:prstGeom prst="line">
            <a:avLst/>
          </a:prstGeom>
          <a:noFill/>
          <a:ln w="5724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2" name="Line 75"/>
          <p:cNvSpPr>
            <a:spLocks noChangeShapeType="1"/>
          </p:cNvSpPr>
          <p:nvPr/>
        </p:nvSpPr>
        <p:spPr bwMode="auto">
          <a:xfrm>
            <a:off x="6019800" y="4724400"/>
            <a:ext cx="228600" cy="1588"/>
          </a:xfrm>
          <a:prstGeom prst="line">
            <a:avLst/>
          </a:prstGeom>
          <a:noFill/>
          <a:ln w="57240">
            <a:solidFill>
              <a:srgbClr val="CC6600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3" name="Line 76"/>
          <p:cNvSpPr>
            <a:spLocks noChangeShapeType="1"/>
          </p:cNvSpPr>
          <p:nvPr/>
        </p:nvSpPr>
        <p:spPr bwMode="auto">
          <a:xfrm>
            <a:off x="6248400" y="4724400"/>
            <a:ext cx="1588" cy="457200"/>
          </a:xfrm>
          <a:prstGeom prst="line">
            <a:avLst/>
          </a:prstGeom>
          <a:noFill/>
          <a:ln w="57240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4" name="Line 77"/>
          <p:cNvSpPr>
            <a:spLocks noChangeShapeType="1"/>
          </p:cNvSpPr>
          <p:nvPr/>
        </p:nvSpPr>
        <p:spPr bwMode="auto">
          <a:xfrm>
            <a:off x="6400800" y="5029200"/>
            <a:ext cx="23622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5" name="Line 78"/>
          <p:cNvSpPr>
            <a:spLocks noChangeShapeType="1"/>
          </p:cNvSpPr>
          <p:nvPr/>
        </p:nvSpPr>
        <p:spPr bwMode="auto">
          <a:xfrm>
            <a:off x="6553200" y="4800600"/>
            <a:ext cx="24384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6" name="Line 79"/>
          <p:cNvSpPr>
            <a:spLocks noChangeShapeType="1"/>
          </p:cNvSpPr>
          <p:nvPr/>
        </p:nvSpPr>
        <p:spPr bwMode="auto">
          <a:xfrm flipV="1">
            <a:off x="6400800" y="3608388"/>
            <a:ext cx="1588" cy="1470025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7" name="Line 80"/>
          <p:cNvSpPr>
            <a:spLocks noChangeShapeType="1"/>
          </p:cNvSpPr>
          <p:nvPr/>
        </p:nvSpPr>
        <p:spPr bwMode="auto">
          <a:xfrm flipV="1">
            <a:off x="6553200" y="3836988"/>
            <a:ext cx="1588" cy="1012825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88" name="Text Box 81"/>
          <p:cNvSpPr txBox="1">
            <a:spLocks noChangeArrowheads="1"/>
          </p:cNvSpPr>
          <p:nvPr/>
        </p:nvSpPr>
        <p:spPr bwMode="auto">
          <a:xfrm>
            <a:off x="7357719" y="4775200"/>
            <a:ext cx="147230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200" b="1">
                <a:solidFill>
                  <a:srgbClr val="66CCFF"/>
                </a:solidFill>
              </a:rPr>
              <a:t>RO Permeate Lines</a:t>
            </a:r>
          </a:p>
        </p:txBody>
      </p:sp>
      <p:sp>
        <p:nvSpPr>
          <p:cNvPr id="89" name="Line 82"/>
          <p:cNvSpPr>
            <a:spLocks noChangeShapeType="1"/>
          </p:cNvSpPr>
          <p:nvPr/>
        </p:nvSpPr>
        <p:spPr bwMode="auto">
          <a:xfrm>
            <a:off x="8540750" y="4494213"/>
            <a:ext cx="374650" cy="1587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0" name="Line 83"/>
          <p:cNvSpPr>
            <a:spLocks noChangeShapeType="1"/>
          </p:cNvSpPr>
          <p:nvPr/>
        </p:nvSpPr>
        <p:spPr bwMode="auto">
          <a:xfrm>
            <a:off x="7239000" y="4570413"/>
            <a:ext cx="304800" cy="1587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1" name="Line 84"/>
          <p:cNvSpPr>
            <a:spLocks noChangeShapeType="1"/>
          </p:cNvSpPr>
          <p:nvPr/>
        </p:nvSpPr>
        <p:spPr bwMode="auto">
          <a:xfrm>
            <a:off x="7239000" y="4038600"/>
            <a:ext cx="1588" cy="533400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2" name="Line 85"/>
          <p:cNvSpPr>
            <a:spLocks noChangeShapeType="1"/>
          </p:cNvSpPr>
          <p:nvPr/>
        </p:nvSpPr>
        <p:spPr bwMode="auto">
          <a:xfrm flipV="1">
            <a:off x="6096000" y="942975"/>
            <a:ext cx="1588" cy="192563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3" name="Text Box 86"/>
          <p:cNvSpPr txBox="1">
            <a:spLocks noChangeArrowheads="1"/>
          </p:cNvSpPr>
          <p:nvPr/>
        </p:nvSpPr>
        <p:spPr bwMode="auto">
          <a:xfrm>
            <a:off x="8048625" y="3476625"/>
            <a:ext cx="7747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900" b="1"/>
              <a:t>Conveying</a:t>
            </a:r>
          </a:p>
          <a:p>
            <a:pPr algn="ctr">
              <a:buClrTx/>
              <a:buFontTx/>
              <a:buNone/>
            </a:pPr>
            <a:r>
              <a:rPr lang="en-US" altLang="ja-JP" sz="900" b="1"/>
              <a:t> Pump</a:t>
            </a:r>
          </a:p>
          <a:p>
            <a:pPr algn="ctr">
              <a:buClrTx/>
              <a:buFontTx/>
              <a:buNone/>
            </a:pPr>
            <a:r>
              <a:rPr lang="en-US" altLang="ja-JP" sz="900" b="1"/>
              <a:t>(~0.35 MPa,</a:t>
            </a:r>
          </a:p>
          <a:p>
            <a:pPr algn="ctr">
              <a:buClrTx/>
              <a:buFontTx/>
              <a:buNone/>
            </a:pPr>
            <a:r>
              <a:rPr lang="en-US" altLang="ja-JP" sz="900" b="1"/>
              <a:t> &gt;4 ton/hr)</a:t>
            </a:r>
          </a:p>
        </p:txBody>
      </p:sp>
      <p:sp>
        <p:nvSpPr>
          <p:cNvPr id="94" name="Line 87"/>
          <p:cNvSpPr>
            <a:spLocks noChangeShapeType="1"/>
          </p:cNvSpPr>
          <p:nvPr/>
        </p:nvSpPr>
        <p:spPr bwMode="auto">
          <a:xfrm flipV="1">
            <a:off x="8915400" y="4219575"/>
            <a:ext cx="1588" cy="323850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5" name="Text Box 88"/>
          <p:cNvSpPr txBox="1">
            <a:spLocks noChangeArrowheads="1"/>
          </p:cNvSpPr>
          <p:nvPr/>
        </p:nvSpPr>
        <p:spPr bwMode="auto">
          <a:xfrm>
            <a:off x="4275568" y="3763963"/>
            <a:ext cx="1869645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buClrTx/>
              <a:buFontTx/>
              <a:buNone/>
            </a:pPr>
            <a:r>
              <a:rPr lang="en-US" altLang="ja-JP" sz="1200" b="1">
                <a:solidFill>
                  <a:srgbClr val="CC6600"/>
                </a:solidFill>
              </a:rPr>
              <a:t>Recycles RO Reject Lines</a:t>
            </a:r>
          </a:p>
        </p:txBody>
      </p:sp>
      <p:sp>
        <p:nvSpPr>
          <p:cNvPr id="96" name="Line 89"/>
          <p:cNvSpPr>
            <a:spLocks noChangeShapeType="1"/>
          </p:cNvSpPr>
          <p:nvPr/>
        </p:nvSpPr>
        <p:spPr bwMode="auto">
          <a:xfrm flipV="1">
            <a:off x="465138" y="3836988"/>
            <a:ext cx="1587" cy="1012825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97" name="AutoShape 90"/>
          <p:cNvSpPr>
            <a:spLocks noChangeArrowheads="1"/>
          </p:cNvSpPr>
          <p:nvPr/>
        </p:nvSpPr>
        <p:spPr bwMode="auto">
          <a:xfrm>
            <a:off x="1828800" y="990600"/>
            <a:ext cx="1066800" cy="3048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1908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600" b="1">
                <a:solidFill>
                  <a:srgbClr val="000000"/>
                </a:solidFill>
              </a:rPr>
              <a:t>Chiller</a:t>
            </a:r>
          </a:p>
        </p:txBody>
      </p:sp>
      <p:sp>
        <p:nvSpPr>
          <p:cNvPr id="98" name="AutoShape 91"/>
          <p:cNvSpPr>
            <a:spLocks noChangeArrowheads="1"/>
          </p:cNvSpPr>
          <p:nvPr/>
        </p:nvSpPr>
        <p:spPr bwMode="auto">
          <a:xfrm>
            <a:off x="8229600" y="4114800"/>
            <a:ext cx="381000" cy="381000"/>
          </a:xfrm>
          <a:prstGeom prst="flowChartMagneticTap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99" name="Line 92"/>
          <p:cNvSpPr>
            <a:spLocks noChangeShapeType="1"/>
          </p:cNvSpPr>
          <p:nvPr/>
        </p:nvSpPr>
        <p:spPr bwMode="auto">
          <a:xfrm>
            <a:off x="8001000" y="4265613"/>
            <a:ext cx="381000" cy="1587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0" name="Line 93"/>
          <p:cNvSpPr>
            <a:spLocks noChangeShapeType="1"/>
          </p:cNvSpPr>
          <p:nvPr/>
        </p:nvSpPr>
        <p:spPr bwMode="auto">
          <a:xfrm>
            <a:off x="5715000" y="685800"/>
            <a:ext cx="1588" cy="2133600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1" name="Line 94"/>
          <p:cNvSpPr>
            <a:spLocks noChangeShapeType="1"/>
          </p:cNvSpPr>
          <p:nvPr/>
        </p:nvSpPr>
        <p:spPr bwMode="auto">
          <a:xfrm>
            <a:off x="838200" y="690563"/>
            <a:ext cx="4876800" cy="1587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2" name="Text Box 95"/>
          <p:cNvSpPr txBox="1">
            <a:spLocks noChangeArrowheads="1"/>
          </p:cNvSpPr>
          <p:nvPr/>
        </p:nvSpPr>
        <p:spPr bwMode="auto">
          <a:xfrm>
            <a:off x="3807997" y="685800"/>
            <a:ext cx="1335920" cy="279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200" b="1"/>
              <a:t>UF#1 Reject Line</a:t>
            </a:r>
          </a:p>
        </p:txBody>
      </p:sp>
      <p:sp>
        <p:nvSpPr>
          <p:cNvPr id="103" name="Text Box 96"/>
          <p:cNvSpPr txBox="1">
            <a:spLocks noChangeArrowheads="1"/>
          </p:cNvSpPr>
          <p:nvPr/>
        </p:nvSpPr>
        <p:spPr bwMode="auto">
          <a:xfrm>
            <a:off x="8247063" y="2879725"/>
            <a:ext cx="5270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en-US" altLang="ja-JP" sz="1000" b="1"/>
              <a:t>UF#2 </a:t>
            </a:r>
          </a:p>
          <a:p>
            <a:pPr algn="ctr">
              <a:buClrTx/>
              <a:buFontTx/>
              <a:buNone/>
            </a:pPr>
            <a:r>
              <a:rPr lang="en-US" altLang="ja-JP" sz="1000" b="1"/>
              <a:t>Reject</a:t>
            </a:r>
          </a:p>
        </p:txBody>
      </p:sp>
      <p:sp>
        <p:nvSpPr>
          <p:cNvPr id="104" name="AutoShape 97"/>
          <p:cNvSpPr>
            <a:spLocks noChangeArrowheads="1"/>
          </p:cNvSpPr>
          <p:nvPr/>
        </p:nvSpPr>
        <p:spPr bwMode="auto">
          <a:xfrm rot="10800000">
            <a:off x="5867400" y="2714625"/>
            <a:ext cx="152400" cy="304800"/>
          </a:xfrm>
          <a:prstGeom prst="flowChartCollat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05" name="Line 98"/>
          <p:cNvSpPr>
            <a:spLocks noChangeShapeType="1"/>
          </p:cNvSpPr>
          <p:nvPr/>
        </p:nvSpPr>
        <p:spPr bwMode="auto">
          <a:xfrm>
            <a:off x="6096000" y="979488"/>
            <a:ext cx="152400" cy="1587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06" name="Rectangle 99"/>
          <p:cNvSpPr>
            <a:spLocks noChangeArrowheads="1"/>
          </p:cNvSpPr>
          <p:nvPr/>
        </p:nvSpPr>
        <p:spPr bwMode="auto">
          <a:xfrm>
            <a:off x="7543800" y="4114800"/>
            <a:ext cx="457200" cy="609600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600" b="1">
                <a:solidFill>
                  <a:srgbClr val="000000"/>
                </a:solidFill>
              </a:rPr>
              <a:t>UV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600" b="1">
                <a:solidFill>
                  <a:srgbClr val="000000"/>
                </a:solidFill>
              </a:rPr>
              <a:t>#2</a:t>
            </a:r>
          </a:p>
        </p:txBody>
      </p:sp>
      <p:sp>
        <p:nvSpPr>
          <p:cNvPr id="108" name="AutoShape 105"/>
          <p:cNvSpPr>
            <a:spLocks noChangeArrowheads="1"/>
          </p:cNvSpPr>
          <p:nvPr/>
        </p:nvSpPr>
        <p:spPr bwMode="auto">
          <a:xfrm flipV="1">
            <a:off x="3009900" y="6338888"/>
            <a:ext cx="381000" cy="403225"/>
          </a:xfrm>
          <a:prstGeom prst="flowChartMagneticTape">
            <a:avLst/>
          </a:prstGeom>
          <a:blipFill dpi="0" rotWithShape="0">
            <a:blip r:embed="rId6"/>
            <a:srcRect/>
            <a:tile tx="0" ty="0" sx="100000" sy="100000" flip="none" algn="tl"/>
          </a:blipFill>
          <a:ln w="38160">
            <a:solidFill>
              <a:srgbClr val="8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/>
            <a:endParaRPr lang="ja-JP" altLang="en-US" b="1">
              <a:solidFill>
                <a:srgbClr val="FFFFFF"/>
              </a:solidFill>
            </a:endParaRPr>
          </a:p>
        </p:txBody>
      </p:sp>
      <p:sp>
        <p:nvSpPr>
          <p:cNvPr id="109" name="Line 106"/>
          <p:cNvSpPr>
            <a:spLocks noChangeShapeType="1"/>
          </p:cNvSpPr>
          <p:nvPr/>
        </p:nvSpPr>
        <p:spPr bwMode="auto">
          <a:xfrm>
            <a:off x="2368550" y="6629400"/>
            <a:ext cx="838200" cy="1588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0" name="Line 107"/>
          <p:cNvSpPr>
            <a:spLocks noChangeShapeType="1"/>
          </p:cNvSpPr>
          <p:nvPr/>
        </p:nvSpPr>
        <p:spPr bwMode="auto">
          <a:xfrm flipV="1">
            <a:off x="3395663" y="6381750"/>
            <a:ext cx="566737" cy="0"/>
          </a:xfrm>
          <a:prstGeom prst="line">
            <a:avLst/>
          </a:prstGeom>
          <a:noFill/>
          <a:ln w="57240">
            <a:solidFill>
              <a:srgbClr val="00CC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11" name="Rectangle 108"/>
          <p:cNvSpPr>
            <a:spLocks noChangeArrowheads="1"/>
          </p:cNvSpPr>
          <p:nvPr/>
        </p:nvSpPr>
        <p:spPr bwMode="auto">
          <a:xfrm>
            <a:off x="1149350" y="5791200"/>
            <a:ext cx="457200" cy="762000"/>
          </a:xfrm>
          <a:prstGeom prst="rect">
            <a:avLst/>
          </a:pr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b="1">
                <a:solidFill>
                  <a:srgbClr val="000000"/>
                </a:solidFill>
              </a:rPr>
              <a:t>DI</a:t>
            </a:r>
          </a:p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b="1">
                <a:solidFill>
                  <a:srgbClr val="000000"/>
                </a:solidFill>
              </a:rPr>
              <a:t>#1</a:t>
            </a:r>
          </a:p>
        </p:txBody>
      </p:sp>
      <p:grpSp>
        <p:nvGrpSpPr>
          <p:cNvPr id="112" name="Group 109"/>
          <p:cNvGrpSpPr>
            <a:grpSpLocks/>
          </p:cNvGrpSpPr>
          <p:nvPr/>
        </p:nvGrpSpPr>
        <p:grpSpPr bwMode="auto">
          <a:xfrm>
            <a:off x="4889504" y="684213"/>
            <a:ext cx="692151" cy="971550"/>
            <a:chOff x="3080" y="431"/>
            <a:chExt cx="436" cy="612"/>
          </a:xfrm>
        </p:grpSpPr>
        <p:sp>
          <p:nvSpPr>
            <p:cNvPr id="113" name="Line 110"/>
            <p:cNvSpPr>
              <a:spLocks noChangeShapeType="1"/>
            </p:cNvSpPr>
            <p:nvPr/>
          </p:nvSpPr>
          <p:spPr bwMode="auto">
            <a:xfrm>
              <a:off x="3354" y="431"/>
              <a:ext cx="0" cy="421"/>
            </a:xfrm>
            <a:prstGeom prst="line">
              <a:avLst/>
            </a:prstGeom>
            <a:noFill/>
            <a:ln w="5724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b="1"/>
            </a:p>
          </p:txBody>
        </p:sp>
        <p:sp>
          <p:nvSpPr>
            <p:cNvPr id="114" name="AutoShape 111"/>
            <p:cNvSpPr>
              <a:spLocks noChangeArrowheads="1"/>
            </p:cNvSpPr>
            <p:nvPr/>
          </p:nvSpPr>
          <p:spPr bwMode="auto">
            <a:xfrm rot="-5400000">
              <a:off x="3295" y="534"/>
              <a:ext cx="83" cy="179"/>
            </a:xfrm>
            <a:prstGeom prst="flowChartCollate">
              <a:avLst/>
            </a:prstGeom>
            <a:noFill/>
            <a:ln w="2844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ja-JP" altLang="en-US" b="1">
                <a:solidFill>
                  <a:srgbClr val="FFFFFF"/>
                </a:solidFill>
              </a:endParaRPr>
            </a:p>
          </p:txBody>
        </p:sp>
        <p:sp>
          <p:nvSpPr>
            <p:cNvPr id="115" name="Text Box 112"/>
            <p:cNvSpPr txBox="1">
              <a:spLocks noChangeArrowheads="1"/>
            </p:cNvSpPr>
            <p:nvPr/>
          </p:nvSpPr>
          <p:spPr bwMode="auto">
            <a:xfrm>
              <a:off x="3080" y="887"/>
              <a:ext cx="436" cy="1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3200">
                  <a:solidFill>
                    <a:srgbClr val="000000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8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2pPr>
              <a:lvl3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3pPr>
              <a:lvl4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4pPr>
              <a:lvl5pP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5pPr>
              <a:lvl6pPr eaLnBrk="0" hangingPunct="0"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6pPr>
              <a:lvl7pPr eaLnBrk="0" hangingPunct="0"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7pPr>
              <a:lvl8pPr eaLnBrk="0" hangingPunct="0"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8pPr>
              <a:lvl9pPr eaLnBrk="0" hangingPunct="0">
                <a:buFont typeface="Times New Roman" charset="0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000">
                  <a:solidFill>
                    <a:srgbClr val="000000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buClrTx/>
                <a:buFontTx/>
                <a:buNone/>
              </a:pPr>
              <a:r>
                <a:rPr lang="en-US" altLang="ja-JP" sz="1000" b="1">
                  <a:latin typeface="Arial" charset="0"/>
                </a:rPr>
                <a:t>To Drain</a:t>
              </a:r>
            </a:p>
          </p:txBody>
        </p:sp>
      </p:grpSp>
      <p:sp>
        <p:nvSpPr>
          <p:cNvPr id="117" name="Rectangle 44"/>
          <p:cNvSpPr>
            <a:spLocks noChangeArrowheads="1"/>
          </p:cNvSpPr>
          <p:nvPr/>
        </p:nvSpPr>
        <p:spPr bwMode="auto">
          <a:xfrm rot="5400000">
            <a:off x="6350" y="3098800"/>
            <a:ext cx="1143000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Nanofilter #1</a:t>
            </a:r>
          </a:p>
        </p:txBody>
      </p:sp>
      <p:sp>
        <p:nvSpPr>
          <p:cNvPr id="118" name="Rectangle 44"/>
          <p:cNvSpPr>
            <a:spLocks noChangeArrowheads="1"/>
          </p:cNvSpPr>
          <p:nvPr/>
        </p:nvSpPr>
        <p:spPr bwMode="auto">
          <a:xfrm rot="5400000">
            <a:off x="74613" y="3170238"/>
            <a:ext cx="1143000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Nanofilter #1</a:t>
            </a:r>
          </a:p>
        </p:txBody>
      </p:sp>
      <p:sp>
        <p:nvSpPr>
          <p:cNvPr id="119" name="Rectangle 44"/>
          <p:cNvSpPr>
            <a:spLocks noChangeArrowheads="1"/>
          </p:cNvSpPr>
          <p:nvPr/>
        </p:nvSpPr>
        <p:spPr bwMode="auto">
          <a:xfrm rot="5400000">
            <a:off x="150813" y="3241675"/>
            <a:ext cx="1143000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Nanofilter #1</a:t>
            </a:r>
          </a:p>
        </p:txBody>
      </p:sp>
      <p:sp>
        <p:nvSpPr>
          <p:cNvPr id="120" name="Rectangle 43"/>
          <p:cNvSpPr>
            <a:spLocks noChangeArrowheads="1"/>
          </p:cNvSpPr>
          <p:nvPr/>
        </p:nvSpPr>
        <p:spPr bwMode="auto">
          <a:xfrm>
            <a:off x="1001713" y="5153025"/>
            <a:ext cx="1266825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Nanofilter #2</a:t>
            </a:r>
          </a:p>
        </p:txBody>
      </p:sp>
      <p:sp>
        <p:nvSpPr>
          <p:cNvPr id="121" name="Rectangle 43"/>
          <p:cNvSpPr>
            <a:spLocks noChangeArrowheads="1"/>
          </p:cNvSpPr>
          <p:nvPr/>
        </p:nvSpPr>
        <p:spPr bwMode="auto">
          <a:xfrm>
            <a:off x="1042988" y="5224463"/>
            <a:ext cx="1266825" cy="5080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Nanofilter #2</a:t>
            </a:r>
          </a:p>
        </p:txBody>
      </p:sp>
      <p:sp>
        <p:nvSpPr>
          <p:cNvPr id="122" name="Rectangle 61"/>
          <p:cNvSpPr>
            <a:spLocks noChangeArrowheads="1"/>
          </p:cNvSpPr>
          <p:nvPr/>
        </p:nvSpPr>
        <p:spPr bwMode="auto">
          <a:xfrm rot="16200000">
            <a:off x="8413750" y="3597275"/>
            <a:ext cx="1085850" cy="304800"/>
          </a:xfrm>
          <a:prstGeom prst="rect">
            <a:avLst/>
          </a:prstGeom>
          <a:solidFill>
            <a:srgbClr val="00CC99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sz="1400" b="1">
                <a:solidFill>
                  <a:srgbClr val="000000"/>
                </a:solidFill>
              </a:rPr>
              <a:t>Ultrafilter #2</a:t>
            </a:r>
          </a:p>
        </p:txBody>
      </p:sp>
      <p:sp>
        <p:nvSpPr>
          <p:cNvPr id="126" name="Rectangle 67"/>
          <p:cNvSpPr>
            <a:spLocks noChangeArrowheads="1"/>
          </p:cNvSpPr>
          <p:nvPr/>
        </p:nvSpPr>
        <p:spPr bwMode="auto">
          <a:xfrm rot="16200000">
            <a:off x="8306594" y="1454944"/>
            <a:ext cx="1119188" cy="381000"/>
          </a:xfrm>
          <a:prstGeom prst="rect">
            <a:avLst/>
          </a:prstGeom>
          <a:solidFill>
            <a:srgbClr val="FF505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ja-JP" b="1" dirty="0" smtClean="0">
                <a:solidFill>
                  <a:srgbClr val="000000"/>
                </a:solidFill>
              </a:rPr>
              <a:t>AJ</a:t>
            </a:r>
            <a:endParaRPr lang="en-US" altLang="ja-JP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29920" y="2688123"/>
            <a:ext cx="2501725" cy="523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b="1" dirty="0" err="1" smtClean="0"/>
              <a:t>Gd</a:t>
            </a:r>
            <a:r>
              <a:rPr lang="en-US" sz="1400" b="1" dirty="0" smtClean="0"/>
              <a:t> is diverted here and bypasses Deionization (DI)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80073" y="3637228"/>
            <a:ext cx="3263657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99.99% </a:t>
            </a:r>
            <a:r>
              <a:rPr lang="en-US" b="1" dirty="0" err="1" smtClean="0"/>
              <a:t>Gd</a:t>
            </a:r>
            <a:r>
              <a:rPr lang="en-US" b="1" dirty="0" smtClean="0"/>
              <a:t> recovered each pass, &lt;0.006% lost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210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b="0" dirty="0" smtClean="0"/>
              <a:t>Water Transparency Monitoring</a:t>
            </a:r>
            <a:endParaRPr lang="en-US" b="0" dirty="0"/>
          </a:p>
        </p:txBody>
      </p:sp>
      <p:pic>
        <p:nvPicPr>
          <p:cNvPr id="4" name="Picture 3" descr="IDEAL diagram 2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640" y="1179001"/>
            <a:ext cx="3721998" cy="4906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31840" y="1249249"/>
            <a:ext cx="28848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Precision measurements of attenuation lengths &gt;100 m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80328" y="2820480"/>
            <a:ext cx="25371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</a:t>
            </a:r>
            <a:r>
              <a:rPr lang="en-US" b="1" dirty="0" smtClean="0"/>
              <a:t>onitor relevant Cherenkov region using multiple </a:t>
            </a:r>
          </a:p>
          <a:p>
            <a:r>
              <a:rPr lang="en-US" b="1" dirty="0"/>
              <a:t>l</a:t>
            </a:r>
            <a:r>
              <a:rPr lang="en-US" b="1" dirty="0" smtClean="0"/>
              <a:t>asers</a:t>
            </a:r>
          </a:p>
          <a:p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Devices fully automated, running is rather simple and quick</a:t>
            </a:r>
          </a:p>
          <a:p>
            <a:endParaRPr lang="en-US" b="1" dirty="0"/>
          </a:p>
        </p:txBody>
      </p:sp>
      <p:pic>
        <p:nvPicPr>
          <p:cNvPr id="11" name="Picture 10" descr="new3.ep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7595" y="1841676"/>
            <a:ext cx="3310800" cy="477162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9132" y="2395466"/>
            <a:ext cx="11462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~0.1% Gd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(SO</a:t>
            </a:r>
            <a:r>
              <a:rPr lang="en-US" sz="1600" baseline="-25000" dirty="0" smtClean="0"/>
              <a:t>4</a:t>
            </a:r>
            <a:r>
              <a:rPr lang="en-US" sz="1600" dirty="0" smtClean="0"/>
              <a:t>)</a:t>
            </a:r>
            <a:r>
              <a:rPr lang="en-US" sz="1600" baseline="-25000" dirty="0" smtClean="0"/>
              <a:t>3</a:t>
            </a:r>
            <a:r>
              <a:rPr lang="en-US" sz="1600" dirty="0" smtClean="0"/>
              <a:t> solution</a:t>
            </a:r>
            <a:endParaRPr lang="en-US" sz="16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NNN13 11/12/13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149298" y="2513630"/>
            <a:ext cx="1369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Log(</a:t>
            </a:r>
            <a:r>
              <a:rPr lang="en-US" sz="1200" dirty="0" err="1" smtClean="0"/>
              <a:t>Ch.B</a:t>
            </a:r>
            <a:r>
              <a:rPr lang="en-US" sz="1200" dirty="0" smtClean="0"/>
              <a:t>/</a:t>
            </a:r>
            <a:r>
              <a:rPr lang="en-US" sz="1200" dirty="0" err="1" smtClean="0"/>
              <a:t>Ch.A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4891" y="6548908"/>
            <a:ext cx="28591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Water column depth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78678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q"/>
            </a:pPr>
            <a:r>
              <a:rPr lang="en-US" dirty="0" smtClean="0"/>
              <a:t>Pure water in 200 ton tank (no PMTs)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err="1" smtClean="0"/>
              <a:t>Gd</a:t>
            </a:r>
            <a:r>
              <a:rPr lang="en-US" dirty="0" smtClean="0"/>
              <a:t> water in 15 m</a:t>
            </a:r>
            <a:r>
              <a:rPr lang="en-US" baseline="30000" dirty="0" smtClean="0"/>
              <a:t>3</a:t>
            </a:r>
            <a:r>
              <a:rPr lang="en-US" dirty="0" smtClean="0"/>
              <a:t> tank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err="1" smtClean="0"/>
              <a:t>Gd</a:t>
            </a:r>
            <a:r>
              <a:rPr lang="en-US" dirty="0" smtClean="0"/>
              <a:t> water in 200 ton tank (no PMTs)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smtClean="0"/>
              <a:t>Pure water in 200 ton detector (with PMTs)</a:t>
            </a:r>
          </a:p>
          <a:p>
            <a:pPr lvl="1">
              <a:buFont typeface="Wingdings" charset="2"/>
              <a:buChar char="Ø"/>
            </a:pPr>
            <a:r>
              <a:rPr lang="en-US" dirty="0" smtClean="0"/>
              <a:t>Ongoing now</a:t>
            </a:r>
          </a:p>
          <a:p>
            <a:pPr>
              <a:buFont typeface="Wingdings" charset="2"/>
              <a:buChar char="q"/>
            </a:pP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 err="1" smtClean="0"/>
              <a:t>Gd</a:t>
            </a:r>
            <a:r>
              <a:rPr lang="en-US" dirty="0" smtClean="0"/>
              <a:t> water in 200 ton detector (with PMTs)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EGADS Tests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8025" y="1296957"/>
            <a:ext cx="60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798" y="2962474"/>
            <a:ext cx="60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5570" y="2128646"/>
            <a:ext cx="60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008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832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EGADS 200 Ton Tank </a:t>
            </a:r>
            <a:r>
              <a:rPr lang="en-US" sz="3600" dirty="0" err="1" smtClean="0"/>
              <a:t>Gd</a:t>
            </a:r>
            <a:r>
              <a:rPr lang="en-US" sz="3600" dirty="0" smtClean="0"/>
              <a:t>-Water Transparency</a:t>
            </a:r>
            <a:endParaRPr lang="en-US" sz="3600" dirty="0"/>
          </a:p>
        </p:txBody>
      </p:sp>
      <p:pic>
        <p:nvPicPr>
          <p:cNvPr id="23" name="Picture 12" descr="15m130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78770"/>
            <a:ext cx="89281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Straight Connector 4"/>
          <p:cNvCxnSpPr>
            <a:cxnSpLocks noChangeShapeType="1"/>
          </p:cNvCxnSpPr>
          <p:nvPr/>
        </p:nvCxnSpPr>
        <p:spPr bwMode="auto">
          <a:xfrm>
            <a:off x="6732588" y="125179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5"/>
          <p:cNvCxnSpPr>
            <a:cxnSpLocks noChangeShapeType="1"/>
          </p:cNvCxnSpPr>
          <p:nvPr/>
        </p:nvCxnSpPr>
        <p:spPr bwMode="auto">
          <a:xfrm>
            <a:off x="3348038" y="125179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6"/>
          <p:cNvCxnSpPr>
            <a:cxnSpLocks noChangeShapeType="1"/>
          </p:cNvCxnSpPr>
          <p:nvPr/>
        </p:nvCxnSpPr>
        <p:spPr bwMode="auto">
          <a:xfrm>
            <a:off x="3779838" y="125179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50825" y="1574058"/>
            <a:ext cx="8761437" cy="438150"/>
          </a:xfrm>
          <a:prstGeom prst="rect">
            <a:avLst/>
          </a:prstGeom>
          <a:solidFill>
            <a:srgbClr val="00B8FF">
              <a:alpha val="2000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914400">
              <a:buClrTx/>
              <a:buSzTx/>
              <a:buFontTx/>
              <a:buNone/>
            </a:pPr>
            <a:r>
              <a:rPr lang="en-US" altLang="ja-JP">
                <a:solidFill>
                  <a:srgbClr val="FF0000"/>
                </a:solidFill>
                <a:latin typeface="Arial" charset="0"/>
                <a:cs typeface="Arial" charset="0"/>
              </a:rPr>
              <a:t>SK-III and SK-IV Ultrapure Water = 74.7% - 82.1% @ 15 m</a:t>
            </a:r>
            <a:endParaRPr lang="ja-JP" altLang="en-US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8" name="Straight Connector 3"/>
          <p:cNvCxnSpPr>
            <a:cxnSpLocks noChangeShapeType="1"/>
          </p:cNvCxnSpPr>
          <p:nvPr/>
        </p:nvCxnSpPr>
        <p:spPr bwMode="auto">
          <a:xfrm>
            <a:off x="5219700" y="125179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Connector 3"/>
          <p:cNvCxnSpPr>
            <a:cxnSpLocks noChangeShapeType="1"/>
          </p:cNvCxnSpPr>
          <p:nvPr/>
        </p:nvCxnSpPr>
        <p:spPr bwMode="auto">
          <a:xfrm>
            <a:off x="5867400" y="125179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Straight Connector 4"/>
          <p:cNvCxnSpPr>
            <a:cxnSpLocks noChangeShapeType="1"/>
          </p:cNvCxnSpPr>
          <p:nvPr/>
        </p:nvCxnSpPr>
        <p:spPr bwMode="auto">
          <a:xfrm>
            <a:off x="7812088" y="1251795"/>
            <a:ext cx="0" cy="5040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Rectangle 1"/>
          <p:cNvSpPr>
            <a:spLocks noChangeArrowheads="1"/>
          </p:cNvSpPr>
          <p:nvPr/>
        </p:nvSpPr>
        <p:spPr bwMode="auto">
          <a:xfrm rot="16200000">
            <a:off x="575469" y="3201684"/>
            <a:ext cx="59578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ja-JP" sz="1200" b="1" dirty="0">
                <a:solidFill>
                  <a:srgbClr val="FF0000"/>
                </a:solidFill>
                <a:latin typeface="Arial" charset="0"/>
              </a:rPr>
              <a:t>30 kg of Gd</a:t>
            </a:r>
            <a:r>
              <a:rPr lang="en-US" altLang="ja-JP" sz="1200" b="1" baseline="-25000" dirty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sz="1200" b="1" dirty="0">
                <a:solidFill>
                  <a:srgbClr val="FF0000"/>
                </a:solidFill>
                <a:latin typeface="Arial" charset="0"/>
              </a:rPr>
              <a:t>(SO</a:t>
            </a:r>
            <a:r>
              <a:rPr lang="en-US" altLang="ja-JP" sz="1200" b="1" baseline="-25000" dirty="0">
                <a:solidFill>
                  <a:srgbClr val="FF0000"/>
                </a:solidFill>
                <a:latin typeface="Arial" charset="0"/>
              </a:rPr>
              <a:t>4</a:t>
            </a:r>
            <a:r>
              <a:rPr lang="en-US" altLang="ja-JP" sz="1200" b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altLang="ja-JP" sz="1200" b="1" baseline="-25000" dirty="0">
                <a:solidFill>
                  <a:srgbClr val="FF0000"/>
                </a:solidFill>
                <a:latin typeface="Arial" charset="0"/>
              </a:rPr>
              <a:t>3</a:t>
            </a:r>
            <a:r>
              <a:rPr lang="en-US" altLang="ja-JP" sz="1200" b="1" dirty="0">
                <a:solidFill>
                  <a:srgbClr val="FF0000"/>
                </a:solidFill>
                <a:latin typeface="Arial" charset="0"/>
              </a:rPr>
              <a:t>*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</a:rPr>
              <a:t>8H</a:t>
            </a:r>
            <a:r>
              <a:rPr lang="en-US" altLang="ja-JP" sz="1200" b="1" baseline="-25000" dirty="0" smtClean="0">
                <a:solidFill>
                  <a:srgbClr val="FF0000"/>
                </a:solidFill>
                <a:latin typeface="Arial" charset="0"/>
              </a:rPr>
              <a:t>2</a:t>
            </a:r>
            <a:r>
              <a:rPr lang="en-US" altLang="ja-JP" sz="1200" b="1" dirty="0" smtClean="0">
                <a:solidFill>
                  <a:srgbClr val="FF0000"/>
                </a:solidFill>
                <a:latin typeface="Arial" charset="0"/>
              </a:rPr>
              <a:t>O (0.015%) </a:t>
            </a:r>
            <a:r>
              <a:rPr lang="en-US" altLang="ja-JP" sz="1200" b="1" dirty="0">
                <a:solidFill>
                  <a:schemeClr val="tx1"/>
                </a:solidFill>
                <a:latin typeface="Arial" charset="0"/>
                <a:sym typeface="Wingdings" charset="0"/>
              </a:rPr>
              <a:t></a:t>
            </a:r>
            <a:r>
              <a:rPr lang="en-US" altLang="ja-JP" sz="12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altLang="ja-JP" sz="1200" b="1" dirty="0">
                <a:solidFill>
                  <a:srgbClr val="0070C0"/>
                </a:solidFill>
                <a:latin typeface="Arial" charset="0"/>
                <a:sym typeface="Wingdings" charset="0"/>
              </a:rPr>
              <a:t>35% n capture on </a:t>
            </a:r>
            <a:r>
              <a:rPr lang="en-US" altLang="ja-JP" sz="1200" b="1" dirty="0" err="1">
                <a:solidFill>
                  <a:srgbClr val="0070C0"/>
                </a:solidFill>
                <a:latin typeface="Arial" charset="0"/>
                <a:sym typeface="Wingdings" charset="0"/>
              </a:rPr>
              <a:t>Gd</a:t>
            </a:r>
            <a:endParaRPr lang="en-US" altLang="ja-JP" sz="12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 rot="16200000">
            <a:off x="1542996" y="2775356"/>
            <a:ext cx="595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charset="0"/>
              </a:rPr>
              <a:t>60 kg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</a:rPr>
              <a:t>(0.03%) </a:t>
            </a:r>
            <a:r>
              <a:rPr lang="en-US" altLang="ja-JP" sz="1400" b="1" dirty="0">
                <a:solidFill>
                  <a:schemeClr val="tx1"/>
                </a:solidFill>
                <a:latin typeface="Arial" charset="0"/>
                <a:sym typeface="Wingdings" charset="0"/>
              </a:rPr>
              <a:t>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altLang="ja-JP" sz="1400" b="1" dirty="0">
                <a:solidFill>
                  <a:srgbClr val="0070C0"/>
                </a:solidFill>
                <a:latin typeface="Arial" charset="0"/>
                <a:sym typeface="Wingdings" charset="0"/>
              </a:rPr>
              <a:t>52% n capture on </a:t>
            </a:r>
            <a:r>
              <a:rPr lang="en-US" altLang="ja-JP" sz="1400" b="1" dirty="0" err="1">
                <a:solidFill>
                  <a:srgbClr val="0070C0"/>
                </a:solidFill>
                <a:latin typeface="Arial" charset="0"/>
                <a:sym typeface="Wingdings" charset="0"/>
              </a:rPr>
              <a:t>Gd</a:t>
            </a:r>
            <a:endParaRPr lang="en-US" altLang="ja-JP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 rot="16200000">
            <a:off x="2591594" y="2464626"/>
            <a:ext cx="595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charset="0"/>
              </a:rPr>
              <a:t>89.4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</a:rPr>
              <a:t>kg (0.045%) </a:t>
            </a:r>
            <a:r>
              <a:rPr lang="en-US" altLang="ja-JP" sz="1400" b="1" dirty="0">
                <a:solidFill>
                  <a:schemeClr val="tx1"/>
                </a:solidFill>
                <a:latin typeface="Arial" charset="0"/>
                <a:sym typeface="Wingdings" charset="0"/>
              </a:rPr>
              <a:t>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altLang="ja-JP" sz="1400" b="1" dirty="0">
                <a:solidFill>
                  <a:srgbClr val="0070C0"/>
                </a:solidFill>
                <a:latin typeface="Arial" charset="0"/>
                <a:sym typeface="Wingdings" charset="0"/>
              </a:rPr>
              <a:t>62% on </a:t>
            </a:r>
            <a:r>
              <a:rPr lang="en-US" altLang="ja-JP" sz="1400" b="1" dirty="0" err="1">
                <a:solidFill>
                  <a:srgbClr val="0070C0"/>
                </a:solidFill>
                <a:latin typeface="Arial" charset="0"/>
                <a:sym typeface="Wingdings" charset="0"/>
              </a:rPr>
              <a:t>Gd</a:t>
            </a:r>
            <a:endParaRPr lang="en-US" altLang="ja-JP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4" name="Rectangle 13"/>
          <p:cNvSpPr>
            <a:spLocks noChangeArrowheads="1"/>
          </p:cNvSpPr>
          <p:nvPr/>
        </p:nvSpPr>
        <p:spPr bwMode="auto">
          <a:xfrm rot="16200000">
            <a:off x="3310732" y="2383566"/>
            <a:ext cx="595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charset="0"/>
              </a:rPr>
              <a:t>149.4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</a:rPr>
              <a:t>(0.075%) </a:t>
            </a:r>
            <a:r>
              <a:rPr lang="en-US" altLang="ja-JP" sz="1400" b="1" dirty="0">
                <a:solidFill>
                  <a:schemeClr val="tx1"/>
                </a:solidFill>
                <a:latin typeface="Arial" charset="0"/>
                <a:sym typeface="Wingdings" charset="0"/>
              </a:rPr>
              <a:t>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altLang="ja-JP" sz="1400" b="1" dirty="0">
                <a:solidFill>
                  <a:srgbClr val="0070C0"/>
                </a:solidFill>
                <a:latin typeface="Arial" charset="0"/>
                <a:sym typeface="Wingdings" charset="0"/>
              </a:rPr>
              <a:t>73% on </a:t>
            </a:r>
            <a:r>
              <a:rPr lang="en-US" altLang="ja-JP" sz="1400" b="1" dirty="0" err="1">
                <a:solidFill>
                  <a:srgbClr val="0070C0"/>
                </a:solidFill>
                <a:latin typeface="Arial" charset="0"/>
                <a:sym typeface="Wingdings" charset="0"/>
              </a:rPr>
              <a:t>Gd</a:t>
            </a:r>
            <a:endParaRPr lang="en-US" altLang="ja-JP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5" name="Rectangle 14"/>
          <p:cNvSpPr>
            <a:spLocks noChangeArrowheads="1"/>
          </p:cNvSpPr>
          <p:nvPr/>
        </p:nvSpPr>
        <p:spPr bwMode="auto">
          <a:xfrm rot="16200000">
            <a:off x="4297235" y="2410586"/>
            <a:ext cx="595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charset="0"/>
              </a:rPr>
              <a:t>274 kg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</a:rPr>
              <a:t>(0.138%) </a:t>
            </a:r>
            <a:r>
              <a:rPr lang="en-US" altLang="ja-JP" sz="1400" b="1" dirty="0">
                <a:solidFill>
                  <a:schemeClr val="tx1"/>
                </a:solidFill>
                <a:latin typeface="Arial" charset="0"/>
                <a:sym typeface="Wingdings" charset="0"/>
              </a:rPr>
              <a:t>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altLang="ja-JP" sz="1400" b="1" dirty="0">
                <a:solidFill>
                  <a:srgbClr val="0070C0"/>
                </a:solidFill>
                <a:latin typeface="Arial" charset="0"/>
                <a:sym typeface="Wingdings" charset="0"/>
              </a:rPr>
              <a:t>83% on </a:t>
            </a:r>
            <a:r>
              <a:rPr lang="en-US" altLang="ja-JP" sz="1400" b="1" dirty="0" err="1">
                <a:solidFill>
                  <a:srgbClr val="0070C0"/>
                </a:solidFill>
                <a:latin typeface="Arial" charset="0"/>
                <a:sym typeface="Wingdings" charset="0"/>
              </a:rPr>
              <a:t>Gd</a:t>
            </a:r>
            <a:endParaRPr lang="en-US" altLang="ja-JP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36" name="Rectangle 15"/>
          <p:cNvSpPr>
            <a:spLocks noChangeArrowheads="1"/>
          </p:cNvSpPr>
          <p:nvPr/>
        </p:nvSpPr>
        <p:spPr bwMode="auto">
          <a:xfrm rot="16200000">
            <a:off x="5491957" y="2316016"/>
            <a:ext cx="5957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altLang="ja-JP" sz="1400" b="1" dirty="0">
                <a:solidFill>
                  <a:srgbClr val="FF0000"/>
                </a:solidFill>
                <a:latin typeface="Arial" charset="0"/>
              </a:rPr>
              <a:t>400 kg </a:t>
            </a:r>
            <a:r>
              <a:rPr lang="en-US" altLang="ja-JP" sz="1400" b="1" dirty="0" smtClean="0">
                <a:solidFill>
                  <a:srgbClr val="FF0000"/>
                </a:solidFill>
                <a:latin typeface="Arial" charset="0"/>
              </a:rPr>
              <a:t>(0.2%) </a:t>
            </a:r>
            <a:r>
              <a:rPr lang="en-US" altLang="ja-JP" sz="1400" b="1" dirty="0">
                <a:solidFill>
                  <a:schemeClr val="tx1"/>
                </a:solidFill>
                <a:latin typeface="Arial" charset="0"/>
                <a:sym typeface="Wingdings" charset="0"/>
              </a:rPr>
              <a:t></a:t>
            </a:r>
            <a:r>
              <a:rPr lang="en-US" altLang="ja-JP" sz="1400" b="1" dirty="0">
                <a:solidFill>
                  <a:srgbClr val="FF0000"/>
                </a:solidFill>
                <a:latin typeface="Arial" charset="0"/>
                <a:sym typeface="Wingdings" charset="0"/>
              </a:rPr>
              <a:t> </a:t>
            </a:r>
            <a:r>
              <a:rPr lang="en-US" altLang="ja-JP" sz="1400" b="1" dirty="0">
                <a:solidFill>
                  <a:srgbClr val="0070C0"/>
                </a:solidFill>
                <a:latin typeface="Arial" charset="0"/>
                <a:sym typeface="Wingdings" charset="0"/>
              </a:rPr>
              <a:t>88% on </a:t>
            </a:r>
            <a:r>
              <a:rPr lang="en-US" altLang="ja-JP" sz="1400" b="1" dirty="0" err="1">
                <a:solidFill>
                  <a:srgbClr val="0070C0"/>
                </a:solidFill>
                <a:latin typeface="Arial" charset="0"/>
                <a:sym typeface="Wingdings" charset="0"/>
              </a:rPr>
              <a:t>Gd</a:t>
            </a:r>
            <a:endParaRPr lang="en-US" altLang="ja-JP" sz="1400" b="1" dirty="0">
              <a:solidFill>
                <a:srgbClr val="0070C0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61425" y="2710437"/>
            <a:ext cx="2975953" cy="2571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9201" rIns="0" bIns="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  <a:defRPr sz="2400">
                <a:solidFill>
                  <a:schemeClr val="tx1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eaLnBrk="1"/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The light left at 15 m in the 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200m</a:t>
            </a:r>
            <a:r>
              <a:rPr lang="en-US" altLang="ja-JP" sz="2000" b="1" baseline="30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3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tank 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stainless 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steel) was 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~</a:t>
            </a:r>
            <a:r>
              <a:rPr lang="en-US" altLang="ja-JP" sz="2000" b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69% 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for 0.2% Gd</a:t>
            </a:r>
            <a:r>
              <a:rPr lang="en-US" altLang="ja-JP" sz="2000" b="1" baseline="-33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2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(SO</a:t>
            </a:r>
            <a:r>
              <a:rPr lang="en-US" altLang="ja-JP" sz="2000" b="1" baseline="-33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4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)</a:t>
            </a:r>
            <a:r>
              <a:rPr lang="en-US" altLang="ja-JP" sz="2000" b="1" baseline="-33000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3</a:t>
            </a:r>
            <a:r>
              <a:rPr lang="en-US" altLang="ja-JP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50" charset="-128"/>
                <a:cs typeface="Arial" panose="020B0604020202020204" pitchFamily="34" charset="0"/>
              </a:rPr>
              <a:t>, which corresponds to ~84% of pure water.</a:t>
            </a:r>
            <a:endParaRPr lang="en-US" altLang="ja-JP" sz="2000" b="1" dirty="0">
              <a:solidFill>
                <a:srgbClr val="000000"/>
              </a:solidFill>
              <a:latin typeface="Arial" panose="020B0604020202020204" pitchFamily="34" charset="0"/>
              <a:ea typeface="ＭＳ Ｐゴシック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821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/>
      <p:bldP spid="32" grpId="0"/>
      <p:bldP spid="33" grpId="0"/>
      <p:bldP spid="34" grpId="0"/>
      <p:bldP spid="35" grpId="0"/>
      <p:bldP spid="36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Physics Achievements with </a:t>
            </a:r>
            <a:br>
              <a:rPr lang="en-US" dirty="0" smtClean="0"/>
            </a:br>
            <a:r>
              <a:rPr lang="en-US" dirty="0" smtClean="0"/>
              <a:t>Super-</a:t>
            </a:r>
            <a:r>
              <a:rPr lang="en-US" dirty="0" err="1" smtClean="0"/>
              <a:t>Kamiokande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z="1200" smtClean="0">
                <a:solidFill>
                  <a:schemeClr val="bg1"/>
                </a:solidFill>
              </a:rPr>
              <a:pPr/>
              <a:t>2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200" smtClean="0">
                <a:solidFill>
                  <a:schemeClr val="bg1"/>
                </a:solidFill>
              </a:rPr>
              <a:t>NNN13 11/12/13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56" y="1647176"/>
            <a:ext cx="2122148" cy="183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直線矢印コネクタ 44"/>
          <p:cNvCxnSpPr>
            <a:stCxn id="9" idx="2"/>
          </p:cNvCxnSpPr>
          <p:nvPr/>
        </p:nvCxnSpPr>
        <p:spPr bwMode="auto">
          <a:xfrm>
            <a:off x="1198830" y="3480650"/>
            <a:ext cx="83215" cy="252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1" name="テキスト ボックス 45"/>
          <p:cNvSpPr txBox="1"/>
          <p:nvPr/>
        </p:nvSpPr>
        <p:spPr>
          <a:xfrm>
            <a:off x="73588" y="1202304"/>
            <a:ext cx="254287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>
                <a:solidFill>
                  <a:srgbClr val="000000"/>
                </a:solidFill>
              </a:rPr>
              <a:t>A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tmospheric </a:t>
            </a:r>
            <a:r>
              <a:rPr lang="en-US" altLang="ja-JP" sz="1600" b="1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oscillations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809" y="4573612"/>
            <a:ext cx="2105966" cy="1957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テキスト ボックス 47"/>
          <p:cNvSpPr txBox="1"/>
          <p:nvPr/>
        </p:nvSpPr>
        <p:spPr>
          <a:xfrm>
            <a:off x="1969983" y="4381584"/>
            <a:ext cx="2542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</a:rPr>
              <a:t>Solar </a:t>
            </a:r>
            <a:r>
              <a:rPr lang="en-US" altLang="ja-JP" sz="1600" b="1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sz="1600" b="1" dirty="0">
                <a:solidFill>
                  <a:srgbClr val="000000"/>
                </a:solidFill>
              </a:rPr>
              <a:t> 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oscillations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cxnSp>
        <p:nvCxnSpPr>
          <p:cNvPr id="14" name="直線矢印コネクタ 49"/>
          <p:cNvCxnSpPr/>
          <p:nvPr/>
        </p:nvCxnSpPr>
        <p:spPr bwMode="auto">
          <a:xfrm flipH="1" flipV="1">
            <a:off x="2893408" y="3978316"/>
            <a:ext cx="25105" cy="39891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718" y="2155166"/>
            <a:ext cx="1497070" cy="132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51"/>
          <p:cNvSpPr txBox="1"/>
          <p:nvPr/>
        </p:nvSpPr>
        <p:spPr>
          <a:xfrm>
            <a:off x="2734442" y="1341519"/>
            <a:ext cx="1976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</a:rPr>
              <a:t>K2K confirmed atmospheric </a:t>
            </a:r>
            <a:r>
              <a:rPr lang="en-US" altLang="ja-JP" sz="1600" b="1" dirty="0" err="1" smtClean="0">
                <a:solidFill>
                  <a:srgbClr val="000000"/>
                </a:solidFill>
              </a:rPr>
              <a:t>osc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.</a:t>
            </a:r>
          </a:p>
          <a:p>
            <a:r>
              <a:rPr lang="en-US" altLang="ja-JP" sz="1600" b="1" dirty="0" smtClean="0">
                <a:solidFill>
                  <a:srgbClr val="000000"/>
                </a:solidFill>
              </a:rPr>
              <a:t>by long baseline </a:t>
            </a:r>
            <a:r>
              <a:rPr lang="en-US" altLang="ja-JP" sz="1600" b="1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   </a:t>
            </a:r>
          </a:p>
        </p:txBody>
      </p:sp>
      <p:cxnSp>
        <p:nvCxnSpPr>
          <p:cNvPr id="17" name="直線矢印コネクタ 52"/>
          <p:cNvCxnSpPr>
            <a:endCxn id="15" idx="2"/>
          </p:cNvCxnSpPr>
          <p:nvPr/>
        </p:nvCxnSpPr>
        <p:spPr bwMode="auto">
          <a:xfrm flipH="1" flipV="1">
            <a:off x="3573253" y="3479385"/>
            <a:ext cx="748535" cy="29471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896" y="1888520"/>
            <a:ext cx="1630368" cy="1560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直線矢印コネクタ 54"/>
          <p:cNvCxnSpPr/>
          <p:nvPr/>
        </p:nvCxnSpPr>
        <p:spPr bwMode="auto">
          <a:xfrm>
            <a:off x="6215113" y="3426610"/>
            <a:ext cx="1669255" cy="252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20" name="テキスト ボックス 55"/>
          <p:cNvSpPr txBox="1"/>
          <p:nvPr/>
        </p:nvSpPr>
        <p:spPr>
          <a:xfrm>
            <a:off x="5459919" y="1314725"/>
            <a:ext cx="1320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13 by T2K</a:t>
            </a:r>
          </a:p>
          <a:p>
            <a:r>
              <a:rPr lang="en-US" altLang="ja-JP" sz="1600" b="1" dirty="0" smtClean="0">
                <a:solidFill>
                  <a:srgbClr val="000000"/>
                </a:solidFill>
              </a:rPr>
              <a:t>(indication)</a:t>
            </a:r>
          </a:p>
        </p:txBody>
      </p:sp>
      <p:grpSp>
        <p:nvGrpSpPr>
          <p:cNvPr id="21" name="グループ化 56"/>
          <p:cNvGrpSpPr/>
          <p:nvPr/>
        </p:nvGrpSpPr>
        <p:grpSpPr>
          <a:xfrm>
            <a:off x="4976036" y="5038101"/>
            <a:ext cx="1800200" cy="1840402"/>
            <a:chOff x="180181" y="4078014"/>
            <a:chExt cx="2016125" cy="2016125"/>
          </a:xfrm>
        </p:grpSpPr>
        <p:pic>
          <p:nvPicPr>
            <p:cNvPr id="22" name="図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181" y="4078014"/>
              <a:ext cx="2016125" cy="201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正方形/長方形 60"/>
            <p:cNvSpPr/>
            <p:nvPr/>
          </p:nvSpPr>
          <p:spPr>
            <a:xfrm>
              <a:off x="539552" y="4365104"/>
              <a:ext cx="576064" cy="1440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b="1">
                <a:solidFill>
                  <a:srgbClr val="FFFFFF"/>
                </a:solidFill>
              </a:endParaRPr>
            </a:p>
          </p:txBody>
        </p:sp>
      </p:grpSp>
      <p:sp>
        <p:nvSpPr>
          <p:cNvPr id="24" name="テキスト ボックス 61"/>
          <p:cNvSpPr txBox="1"/>
          <p:nvPr/>
        </p:nvSpPr>
        <p:spPr>
          <a:xfrm>
            <a:off x="4941566" y="4494470"/>
            <a:ext cx="25428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</a:rPr>
              <a:t>Tau-</a:t>
            </a:r>
            <a:r>
              <a:rPr lang="en-US" altLang="ja-JP" sz="1600" b="1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 appearance in atmospheric </a:t>
            </a:r>
            <a:r>
              <a:rPr lang="en-US" altLang="ja-JP" sz="1600" b="1" dirty="0" smtClean="0">
                <a:solidFill>
                  <a:srgbClr val="000000"/>
                </a:solidFill>
                <a:latin typeface="Symbol" pitchFamily="18" charset="2"/>
              </a:rPr>
              <a:t>n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cxnSp>
        <p:nvCxnSpPr>
          <p:cNvPr id="25" name="直線矢印コネクタ 62"/>
          <p:cNvCxnSpPr/>
          <p:nvPr/>
        </p:nvCxnSpPr>
        <p:spPr bwMode="auto">
          <a:xfrm flipV="1">
            <a:off x="6416196" y="4113416"/>
            <a:ext cx="1900220" cy="45730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pSp>
        <p:nvGrpSpPr>
          <p:cNvPr id="26" name="グループ化 38"/>
          <p:cNvGrpSpPr>
            <a:grpSpLocks noChangeAspect="1"/>
          </p:cNvGrpSpPr>
          <p:nvPr/>
        </p:nvGrpSpPr>
        <p:grpSpPr bwMode="auto">
          <a:xfrm>
            <a:off x="7366306" y="5076478"/>
            <a:ext cx="1659966" cy="1454330"/>
            <a:chOff x="4902065" y="2861832"/>
            <a:chExt cx="2629099" cy="2307283"/>
          </a:xfrm>
        </p:grpSpPr>
        <p:pic>
          <p:nvPicPr>
            <p:cNvPr id="27" name="Picture 5" descr="地球画像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0351" y="3193900"/>
              <a:ext cx="1639114" cy="1579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下矢印 65"/>
            <p:cNvSpPr/>
            <p:nvPr/>
          </p:nvSpPr>
          <p:spPr>
            <a:xfrm rot="2523064">
              <a:off x="6321280" y="2861832"/>
              <a:ext cx="263854" cy="803570"/>
            </a:xfrm>
            <a:prstGeom prst="downArrow">
              <a:avLst/>
            </a:prstGeom>
            <a:solidFill>
              <a:srgbClr val="0099CC">
                <a:alpha val="69804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 b="1">
                <a:solidFill>
                  <a:prstClr val="white"/>
                </a:solidFill>
              </a:endParaRPr>
            </a:p>
          </p:txBody>
        </p:sp>
        <p:sp>
          <p:nvSpPr>
            <p:cNvPr id="29" name="下矢印 66"/>
            <p:cNvSpPr/>
            <p:nvPr/>
          </p:nvSpPr>
          <p:spPr>
            <a:xfrm rot="13320000">
              <a:off x="5507063" y="3413119"/>
              <a:ext cx="263854" cy="1499019"/>
            </a:xfrm>
            <a:prstGeom prst="downArrow">
              <a:avLst/>
            </a:prstGeom>
            <a:solidFill>
              <a:srgbClr val="00FF00">
                <a:alpha val="4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59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ja-JP" altLang="en-US" sz="1200" b="1">
                <a:solidFill>
                  <a:prstClr val="white"/>
                </a:solidFill>
              </a:endParaRPr>
            </a:p>
          </p:txBody>
        </p:sp>
        <p:pic>
          <p:nvPicPr>
            <p:cNvPr id="30" name="Picture 2" descr="http://kids.nifty.com/cms_image/kids/material-other/091104000359/s04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2065" y="4416009"/>
              <a:ext cx="593217" cy="58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テキスト ボックス 17"/>
            <p:cNvSpPr txBox="1">
              <a:spLocks noChangeArrowheads="1"/>
            </p:cNvSpPr>
            <p:nvPr/>
          </p:nvSpPr>
          <p:spPr bwMode="auto">
            <a:xfrm>
              <a:off x="5419417" y="4729658"/>
              <a:ext cx="1033789" cy="43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b="1" dirty="0">
                  <a:solidFill>
                    <a:srgbClr val="000000"/>
                  </a:solidFill>
                </a:rPr>
                <a:t>night</a:t>
              </a:r>
              <a:endParaRPr lang="ja-JP" altLang="en-US" sz="1200" b="1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2" descr="http://kids.nifty.com/cms_image/kids/material-other/091104000359/s04.jp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3036" y="2876968"/>
              <a:ext cx="593217" cy="581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テキスト ボックス 14"/>
            <p:cNvSpPr txBox="1">
              <a:spLocks noChangeArrowheads="1"/>
            </p:cNvSpPr>
            <p:nvPr/>
          </p:nvSpPr>
          <p:spPr bwMode="auto">
            <a:xfrm>
              <a:off x="6818698" y="3108167"/>
              <a:ext cx="712466" cy="439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defTabSz="455613" eaLnBrk="0" hangingPunct="0"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defTabSz="455613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eaLnBrk="1" hangingPunct="1"/>
              <a:r>
                <a:rPr lang="en-US" altLang="ja-JP" sz="1200" b="1">
                  <a:solidFill>
                    <a:srgbClr val="000000"/>
                  </a:solidFill>
                </a:rPr>
                <a:t>day</a:t>
              </a:r>
              <a:endParaRPr lang="ja-JP" altLang="en-US" sz="1200" b="1">
                <a:solidFill>
                  <a:srgbClr val="000000"/>
                </a:solidFill>
              </a:endParaRPr>
            </a:p>
          </p:txBody>
        </p:sp>
      </p:grpSp>
      <p:sp>
        <p:nvSpPr>
          <p:cNvPr id="34" name="テキスト ボックス 10"/>
          <p:cNvSpPr txBox="1"/>
          <p:nvPr/>
        </p:nvSpPr>
        <p:spPr>
          <a:xfrm>
            <a:off x="7134144" y="6530807"/>
            <a:ext cx="1974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altLang="ja-JP" sz="1200" b="1" dirty="0" smtClean="0">
                <a:ea typeface="ＭＳ Ｐゴシック" charset="-128"/>
                <a:sym typeface="Baskerville" charset="0"/>
              </a:rPr>
              <a:t>A</a:t>
            </a:r>
            <a:r>
              <a:rPr kumimoji="0" lang="en-US" altLang="ja-JP" sz="1200" b="1" baseline="-25000" dirty="0" smtClean="0">
                <a:ea typeface="ＭＳ Ｐゴシック" charset="-128"/>
                <a:sym typeface="Baskerville" charset="0"/>
              </a:rPr>
              <a:t>DN</a:t>
            </a:r>
            <a:r>
              <a:rPr kumimoji="0" lang="en-US" altLang="ja-JP" sz="1200" b="1" dirty="0" smtClean="0">
                <a:ea typeface="ＭＳ Ｐゴシック" charset="-128"/>
                <a:sym typeface="Baskerville" charset="0"/>
              </a:rPr>
              <a:t>=-3.2±1.1±0.5 %</a:t>
            </a:r>
            <a:endParaRPr kumimoji="0" lang="en-US" altLang="ja-JP" sz="1200" b="1" dirty="0">
              <a:ea typeface="ＭＳ Ｐゴシック" charset="-128"/>
              <a:sym typeface="Baskerville" charset="0"/>
            </a:endParaRPr>
          </a:p>
        </p:txBody>
      </p:sp>
      <p:sp>
        <p:nvSpPr>
          <p:cNvPr id="35" name="テキスト ボックス 71"/>
          <p:cNvSpPr txBox="1"/>
          <p:nvPr/>
        </p:nvSpPr>
        <p:spPr>
          <a:xfrm>
            <a:off x="7296284" y="4484853"/>
            <a:ext cx="1738091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</a:rPr>
              <a:t>Solar day/night asymmetry</a:t>
            </a:r>
            <a:endParaRPr lang="ja-JP" altLang="en-US" sz="1600" b="1" dirty="0">
              <a:solidFill>
                <a:srgbClr val="000000"/>
              </a:solidFill>
            </a:endParaRPr>
          </a:p>
        </p:txBody>
      </p:sp>
      <p:cxnSp>
        <p:nvCxnSpPr>
          <p:cNvPr id="36" name="直線矢印コネクタ 72"/>
          <p:cNvCxnSpPr/>
          <p:nvPr/>
        </p:nvCxnSpPr>
        <p:spPr bwMode="auto">
          <a:xfrm flipH="1">
            <a:off x="8345669" y="4126638"/>
            <a:ext cx="69125" cy="3678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37" name="図 3" descr="bestspec_run1-4.eps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2881" y="1876464"/>
            <a:ext cx="1412860" cy="160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テキスト ボックス 74"/>
          <p:cNvSpPr txBox="1"/>
          <p:nvPr/>
        </p:nvSpPr>
        <p:spPr>
          <a:xfrm>
            <a:off x="7429102" y="1326792"/>
            <a:ext cx="1569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dirty="0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altLang="ja-JP" sz="1600" b="1" dirty="0" smtClean="0">
                <a:solidFill>
                  <a:srgbClr val="000000"/>
                </a:solidFill>
              </a:rPr>
              <a:t>13 by T2K</a:t>
            </a:r>
          </a:p>
          <a:p>
            <a:r>
              <a:rPr lang="en-US" altLang="ja-JP" sz="1600" b="1" dirty="0" smtClean="0">
                <a:solidFill>
                  <a:srgbClr val="000000"/>
                </a:solidFill>
              </a:rPr>
              <a:t>(observation)</a:t>
            </a:r>
          </a:p>
        </p:txBody>
      </p:sp>
      <p:cxnSp>
        <p:nvCxnSpPr>
          <p:cNvPr id="39" name="直線矢印コネクタ 33"/>
          <p:cNvCxnSpPr/>
          <p:nvPr/>
        </p:nvCxnSpPr>
        <p:spPr bwMode="auto">
          <a:xfrm>
            <a:off x="8505321" y="3426610"/>
            <a:ext cx="387159" cy="25291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graphicFrame>
        <p:nvGraphicFramePr>
          <p:cNvPr id="8" name="表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432759"/>
              </p:ext>
            </p:extLst>
          </p:nvPr>
        </p:nvGraphicFramePr>
        <p:xfrm>
          <a:off x="0" y="3681368"/>
          <a:ext cx="9144000" cy="4286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  <a:gridCol w="508000"/>
              </a:tblGrid>
              <a:tr h="42862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96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97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98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99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00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01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02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03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04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05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06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07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08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09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10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11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12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1" dirty="0" smtClean="0">
                          <a:latin typeface="Arial Narrow" pitchFamily="34" charset="0"/>
                        </a:rPr>
                        <a:t>13</a:t>
                      </a:r>
                      <a:endParaRPr kumimoji="1" lang="ja-JP" altLang="en-US" sz="1600" b="1" dirty="0">
                        <a:latin typeface="Arial Narrow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2" name="TextBox 41"/>
          <p:cNvSpPr txBox="1"/>
          <p:nvPr/>
        </p:nvSpPr>
        <p:spPr>
          <a:xfrm rot="19875073">
            <a:off x="526949" y="2350735"/>
            <a:ext cx="8242099" cy="175432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Super-K is approaching 20 years old!!!!!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15022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  <p:bldP spid="20" grpId="0"/>
      <p:bldP spid="24" grpId="0"/>
      <p:bldP spid="34" grpId="0"/>
      <p:bldP spid="35" grpId="0"/>
      <p:bldP spid="38" grpId="0"/>
      <p:bldP spid="4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Radioactive Backgrounds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65" y="983756"/>
            <a:ext cx="7958354" cy="59687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282911" y="1405036"/>
            <a:ext cx="1891629" cy="41148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4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MG_25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32608" y="1725383"/>
            <a:ext cx="3791711" cy="284378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err="1" smtClean="0"/>
              <a:t>Gd</a:t>
            </a:r>
            <a:r>
              <a:rPr lang="en-US" dirty="0" smtClean="0"/>
              <a:t> Removal</a:t>
            </a:r>
            <a:endParaRPr lang="en-US" dirty="0"/>
          </a:p>
        </p:txBody>
      </p:sp>
      <p:pic>
        <p:nvPicPr>
          <p:cNvPr id="4" name="Picture 3" descr="IMG_249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0763" y="1724160"/>
            <a:ext cx="3794974" cy="28462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9554" y="1378042"/>
            <a:ext cx="3580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 1: Ion exchange resin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9931" y="1118317"/>
            <a:ext cx="3580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Method 2: Removal system   	    and filtering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3336" y="4758615"/>
            <a:ext cx="4327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Test shows </a:t>
            </a:r>
            <a:r>
              <a:rPr lang="en-US" b="1" dirty="0" err="1" smtClean="0"/>
              <a:t>Gd</a:t>
            </a:r>
            <a:r>
              <a:rPr lang="en-US" b="1" dirty="0" smtClean="0"/>
              <a:t> levels ~1000 </a:t>
            </a:r>
            <a:r>
              <a:rPr lang="en-US" b="1" dirty="0" err="1" smtClean="0"/>
              <a:t>ppm</a:t>
            </a:r>
            <a:r>
              <a:rPr lang="en-US" b="1" dirty="0"/>
              <a:t> </a:t>
            </a:r>
            <a:r>
              <a:rPr lang="en-US" b="1" dirty="0" smtClean="0"/>
              <a:t>to less than 0.5 ppb  </a:t>
            </a:r>
          </a:p>
          <a:p>
            <a:endParaRPr lang="en-US" b="1" dirty="0" smtClean="0"/>
          </a:p>
          <a:p>
            <a:r>
              <a:rPr lang="en-US" b="1" dirty="0" smtClean="0"/>
              <a:t>Resin will saturate, ok for small scale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03068" y="4584877"/>
            <a:ext cx="379926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pH up-&gt;</a:t>
            </a:r>
            <a:r>
              <a:rPr lang="en-US" b="1" dirty="0" err="1" smtClean="0"/>
              <a:t>Gd</a:t>
            </a:r>
            <a:r>
              <a:rPr lang="en-US" b="1" dirty="0" smtClean="0"/>
              <a:t> out of solution</a:t>
            </a:r>
          </a:p>
          <a:p>
            <a:endParaRPr lang="en-US" b="1" dirty="0" smtClean="0"/>
          </a:p>
          <a:p>
            <a:r>
              <a:rPr lang="en-US" b="1" dirty="0"/>
              <a:t>F</a:t>
            </a:r>
            <a:r>
              <a:rPr lang="en-US" b="1" dirty="0" smtClean="0"/>
              <a:t>ilter with a mechanical filter</a:t>
            </a:r>
          </a:p>
          <a:p>
            <a:endParaRPr lang="en-US" b="1" dirty="0"/>
          </a:p>
          <a:p>
            <a:r>
              <a:rPr lang="en-US" b="1" dirty="0" smtClean="0"/>
              <a:t>Settling tanks may be more useful than filter press</a:t>
            </a:r>
            <a:endParaRPr lang="en-US" b="1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812146" y="1080798"/>
            <a:ext cx="538601" cy="36163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612438" y="731318"/>
            <a:ext cx="3631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method used at EGADS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84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7" name="Picture 2" descr="C:\Users\nakahata\Documents\gadolinium\写真\PMTmount-selected\DSC_015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309426"/>
            <a:ext cx="4732475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nakahata\Documents\gadolinium\写真\PMTmount-selected\DSC_027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820" y="980864"/>
            <a:ext cx="385669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2"/>
          <p:cNvSpPr txBox="1"/>
          <p:nvPr/>
        </p:nvSpPr>
        <p:spPr>
          <a:xfrm>
            <a:off x="536145" y="5013176"/>
            <a:ext cx="4148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solidFill>
                  <a:srgbClr val="C00000"/>
                </a:solidFill>
              </a:rPr>
              <a:t>Pure water circulation was started.</a:t>
            </a:r>
          </a:p>
          <a:p>
            <a:r>
              <a:rPr lang="en-US" altLang="ja-JP" b="1" dirty="0" err="1" smtClean="0">
                <a:solidFill>
                  <a:srgbClr val="C00000"/>
                </a:solidFill>
              </a:rPr>
              <a:t>Gd</a:t>
            </a:r>
            <a:r>
              <a:rPr lang="en-US" altLang="ja-JP" b="1" dirty="0" smtClean="0">
                <a:solidFill>
                  <a:srgbClr val="C00000"/>
                </a:solidFill>
              </a:rPr>
              <a:t>-loaded test will start soon</a:t>
            </a:r>
            <a:endParaRPr kumimoji="1" lang="ja-JP" altLang="en-US" b="1" dirty="0">
              <a:solidFill>
                <a:srgbClr val="C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240 PMTs Installed this Summer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705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EGADS Roadmap</a:t>
            </a:r>
            <a:endParaRPr lang="en-US" dirty="0"/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V="1">
            <a:off x="2004456" y="1231510"/>
            <a:ext cx="684688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 flipV="1">
            <a:off x="2004456" y="852098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 flipV="1">
            <a:off x="2731531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 flipV="1">
            <a:off x="3452256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/>
        </p:nvSpPr>
        <p:spPr bwMode="auto">
          <a:xfrm flipV="1">
            <a:off x="4242831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4"/>
          <p:cNvSpPr>
            <a:spLocks noChangeShapeType="1"/>
          </p:cNvSpPr>
          <p:nvPr/>
        </p:nvSpPr>
        <p:spPr bwMode="auto">
          <a:xfrm flipV="1">
            <a:off x="5034994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 flipV="1">
            <a:off x="5827156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 flipV="1">
            <a:off x="6547881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1867931" y="859225"/>
            <a:ext cx="71739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latin typeface="Arial" charset="0"/>
              </a:rPr>
              <a:t>2009   2010   2011   2012   2013   2014   2015   2016   2017</a:t>
            </a:r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>
            <a:off x="2515631" y="2046545"/>
            <a:ext cx="266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201056" y="1168658"/>
            <a:ext cx="15970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R&amp;D Project</a:t>
            </a:r>
          </a:p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 Approved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283606" y="1830645"/>
            <a:ext cx="21955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Hall E Excavation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7340044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8132206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 flipV="1">
            <a:off x="8851344" y="87273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4-Point Star 1"/>
          <p:cNvSpPr>
            <a:spLocks noChangeArrowheads="1"/>
          </p:cNvSpPr>
          <p:nvPr/>
        </p:nvSpPr>
        <p:spPr bwMode="auto">
          <a:xfrm>
            <a:off x="2155269" y="1327408"/>
            <a:ext cx="355600" cy="354012"/>
          </a:xfrm>
          <a:prstGeom prst="star4">
            <a:avLst>
              <a:gd name="adj" fmla="val 12500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buFontTx/>
              <a:buNone/>
            </a:pPr>
            <a:endParaRPr lang="ja-JP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2875994" y="2406908"/>
            <a:ext cx="2651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499506" y="2191008"/>
            <a:ext cx="23034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Build 200-ton Tank</a:t>
            </a:r>
          </a:p>
        </p:txBody>
      </p:sp>
      <p:sp>
        <p:nvSpPr>
          <p:cNvPr id="24" name="Line 19"/>
          <p:cNvSpPr>
            <a:spLocks noChangeShapeType="1"/>
          </p:cNvSpPr>
          <p:nvPr/>
        </p:nvSpPr>
        <p:spPr bwMode="auto">
          <a:xfrm>
            <a:off x="2896631" y="2760920"/>
            <a:ext cx="427038" cy="63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10581" y="2551370"/>
            <a:ext cx="2722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 dirty="0">
                <a:solidFill>
                  <a:srgbClr val="FF0000"/>
                </a:solidFill>
                <a:latin typeface="Arial" charset="0"/>
              </a:rPr>
              <a:t>Install Water Systems </a:t>
            </a:r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 flipV="1">
            <a:off x="3307794" y="3127633"/>
            <a:ext cx="660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3"/>
          <p:cNvSpPr txBox="1">
            <a:spLocks noChangeArrowheads="1"/>
          </p:cNvSpPr>
          <p:nvPr/>
        </p:nvSpPr>
        <p:spPr bwMode="auto">
          <a:xfrm>
            <a:off x="67706" y="2911733"/>
            <a:ext cx="3235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15-/200-t Pure Water Runs</a:t>
            </a:r>
          </a:p>
        </p:txBody>
      </p:sp>
      <p:sp>
        <p:nvSpPr>
          <p:cNvPr id="28" name="Line 19"/>
          <p:cNvSpPr>
            <a:spLocks noChangeShapeType="1"/>
          </p:cNvSpPr>
          <p:nvPr/>
        </p:nvSpPr>
        <p:spPr bwMode="auto">
          <a:xfrm>
            <a:off x="3968194" y="3483233"/>
            <a:ext cx="923925" cy="47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1282144" y="3270508"/>
            <a:ext cx="2601912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15-ton Tank Gd Runs</a:t>
            </a:r>
          </a:p>
        </p:txBody>
      </p:sp>
      <p:sp>
        <p:nvSpPr>
          <p:cNvPr id="30" name="Line 19"/>
          <p:cNvSpPr>
            <a:spLocks noChangeShapeType="1"/>
          </p:cNvSpPr>
          <p:nvPr/>
        </p:nvSpPr>
        <p:spPr bwMode="auto">
          <a:xfrm>
            <a:off x="4963556" y="3846770"/>
            <a:ext cx="139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139143" y="3630870"/>
            <a:ext cx="4822826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200-ton Tank Pure Water Run w/o PMTs</a:t>
            </a:r>
          </a:p>
        </p:txBody>
      </p:sp>
      <p:sp>
        <p:nvSpPr>
          <p:cNvPr id="32" name="Line 19"/>
          <p:cNvSpPr>
            <a:spLocks noChangeShapeType="1"/>
          </p:cNvSpPr>
          <p:nvPr/>
        </p:nvSpPr>
        <p:spPr bwMode="auto">
          <a:xfrm>
            <a:off x="5179456" y="4135695"/>
            <a:ext cx="2159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Text Box 23"/>
          <p:cNvSpPr txBox="1">
            <a:spLocks noChangeArrowheads="1"/>
          </p:cNvSpPr>
          <p:nvPr/>
        </p:nvSpPr>
        <p:spPr bwMode="auto">
          <a:xfrm>
            <a:off x="1291669" y="3951545"/>
            <a:ext cx="3797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200-ton Tank Gd Run w/o PMTs</a:t>
            </a:r>
          </a:p>
        </p:txBody>
      </p:sp>
      <p:sp>
        <p:nvSpPr>
          <p:cNvPr id="34" name="Line 19"/>
          <p:cNvSpPr>
            <a:spLocks noChangeShapeType="1"/>
          </p:cNvSpPr>
          <p:nvPr/>
        </p:nvSpPr>
        <p:spPr bwMode="auto">
          <a:xfrm>
            <a:off x="5471556" y="4496058"/>
            <a:ext cx="139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3"/>
          <p:cNvSpPr txBox="1">
            <a:spLocks noChangeArrowheads="1"/>
          </p:cNvSpPr>
          <p:nvPr/>
        </p:nvSpPr>
        <p:spPr bwMode="auto">
          <a:xfrm>
            <a:off x="1613931" y="4278570"/>
            <a:ext cx="3565525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200-ton Tank PMT Installation</a:t>
            </a:r>
          </a:p>
        </p:txBody>
      </p:sp>
      <p:sp>
        <p:nvSpPr>
          <p:cNvPr id="36" name="Line 19"/>
          <p:cNvSpPr>
            <a:spLocks noChangeShapeType="1"/>
          </p:cNvSpPr>
          <p:nvPr/>
        </p:nvSpPr>
        <p:spPr bwMode="auto">
          <a:xfrm>
            <a:off x="5685869" y="4783395"/>
            <a:ext cx="1412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" name="Text Box 23"/>
          <p:cNvSpPr txBox="1">
            <a:spLocks noChangeArrowheads="1"/>
          </p:cNvSpPr>
          <p:nvPr/>
        </p:nvSpPr>
        <p:spPr bwMode="auto">
          <a:xfrm>
            <a:off x="526494" y="4567495"/>
            <a:ext cx="49418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200-ton Tank Pure Water Data-taking Run</a:t>
            </a:r>
          </a:p>
        </p:txBody>
      </p:sp>
      <p:sp>
        <p:nvSpPr>
          <p:cNvPr id="38" name="Line 19"/>
          <p:cNvSpPr>
            <a:spLocks noChangeShapeType="1"/>
          </p:cNvSpPr>
          <p:nvPr/>
        </p:nvSpPr>
        <p:spPr bwMode="auto">
          <a:xfrm flipV="1">
            <a:off x="5939869" y="5070733"/>
            <a:ext cx="30559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23"/>
          <p:cNvSpPr txBox="1">
            <a:spLocks noChangeArrowheads="1"/>
          </p:cNvSpPr>
          <p:nvPr/>
        </p:nvSpPr>
        <p:spPr bwMode="auto">
          <a:xfrm>
            <a:off x="1686956" y="4854833"/>
            <a:ext cx="39973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200-ton Tank Gd Data-taking Run</a:t>
            </a:r>
          </a:p>
        </p:txBody>
      </p:sp>
      <p:sp>
        <p:nvSpPr>
          <p:cNvPr id="40" name="Line 19"/>
          <p:cNvSpPr>
            <a:spLocks noChangeShapeType="1"/>
          </p:cNvSpPr>
          <p:nvPr/>
        </p:nvSpPr>
        <p:spPr bwMode="auto">
          <a:xfrm>
            <a:off x="6263719" y="5359658"/>
            <a:ext cx="1397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oval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 Box 23"/>
          <p:cNvSpPr txBox="1">
            <a:spLocks noChangeArrowheads="1"/>
          </p:cNvSpPr>
          <p:nvPr/>
        </p:nvSpPr>
        <p:spPr bwMode="auto">
          <a:xfrm>
            <a:off x="1921906" y="5143758"/>
            <a:ext cx="41941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ATM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  <a:sym typeface="Wingdings" charset="0"/>
              </a:rPr>
              <a:t> QBEE </a:t>
            </a: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Electronics Upgrade</a:t>
            </a: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6482794" y="5650170"/>
            <a:ext cx="2513012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2325131" y="5431095"/>
            <a:ext cx="40068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0000E5"/>
                </a:solidFill>
                <a:latin typeface="Arial" charset="0"/>
              </a:rPr>
              <a:t>Full Galaxy Supernova Sensitivity</a:t>
            </a:r>
          </a:p>
        </p:txBody>
      </p:sp>
      <p:sp>
        <p:nvSpPr>
          <p:cNvPr id="44" name="Rectangle 2"/>
          <p:cNvSpPr>
            <a:spLocks noChangeArrowheads="1"/>
          </p:cNvSpPr>
          <p:nvPr/>
        </p:nvSpPr>
        <p:spPr bwMode="auto">
          <a:xfrm>
            <a:off x="6285944" y="4927858"/>
            <a:ext cx="117475" cy="24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Tx/>
              <a:buNone/>
            </a:pPr>
            <a:endParaRPr lang="ja-JP" altLang="en-US" sz="2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5" name="Line 19"/>
          <p:cNvSpPr>
            <a:spLocks noChangeShapeType="1"/>
          </p:cNvSpPr>
          <p:nvPr/>
        </p:nvSpPr>
        <p:spPr bwMode="auto">
          <a:xfrm>
            <a:off x="6779656" y="5935920"/>
            <a:ext cx="221615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Text Box 23"/>
          <p:cNvSpPr txBox="1">
            <a:spLocks noChangeArrowheads="1"/>
          </p:cNvSpPr>
          <p:nvPr/>
        </p:nvSpPr>
        <p:spPr bwMode="auto">
          <a:xfrm>
            <a:off x="715406" y="5720020"/>
            <a:ext cx="59563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2000">
                <a:solidFill>
                  <a:srgbClr val="FF0000"/>
                </a:solidFill>
                <a:latin typeface="Arial" charset="0"/>
              </a:rPr>
              <a:t>Fully Automated Instant Supernova Alert Capability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69214" y="6484787"/>
            <a:ext cx="2226042" cy="373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[M. </a:t>
            </a:r>
            <a:r>
              <a:rPr lang="en-US" dirty="0" err="1" smtClean="0">
                <a:solidFill>
                  <a:srgbClr val="3366FF"/>
                </a:solidFill>
              </a:rPr>
              <a:t>Vagins</a:t>
            </a:r>
            <a:r>
              <a:rPr lang="en-US" dirty="0" smtClean="0">
                <a:solidFill>
                  <a:srgbClr val="3366FF"/>
                </a:solidFill>
              </a:rPr>
              <a:t>]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 rot="19779352">
            <a:off x="58758" y="3020082"/>
            <a:ext cx="8956304" cy="107721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EGADS will run for the indefinite future as an instant Galactic supernova detector!!!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98809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40" grpId="0" animBg="1"/>
      <p:bldP spid="41" grpId="0"/>
      <p:bldP spid="42" grpId="0" animBg="1"/>
      <p:bldP spid="43" grpId="0"/>
      <p:bldP spid="45" grpId="0" animBg="1"/>
      <p:bldP spid="46" grpId="0"/>
      <p:bldP spid="4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093" y="1197618"/>
            <a:ext cx="8944703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Water in 200 ton detector currently 17.4 MΩ-cm, will soon remove extra DI unit from system</a:t>
            </a:r>
          </a:p>
          <a:p>
            <a:endParaRPr lang="en-US" b="1" dirty="0"/>
          </a:p>
          <a:p>
            <a:r>
              <a:rPr lang="en-US" b="1" dirty="0" smtClean="0"/>
              <a:t>Add </a:t>
            </a:r>
            <a:r>
              <a:rPr lang="en-US" b="1" dirty="0" err="1" smtClean="0"/>
              <a:t>Gd</a:t>
            </a:r>
            <a:r>
              <a:rPr lang="en-US" b="1" dirty="0" smtClean="0"/>
              <a:t> to EGADS detector in January 2014</a:t>
            </a:r>
          </a:p>
          <a:p>
            <a:endParaRPr lang="en-US" b="1" dirty="0"/>
          </a:p>
          <a:p>
            <a:r>
              <a:rPr lang="en-US" b="1" dirty="0" smtClean="0"/>
              <a:t>Run EGADS </a:t>
            </a:r>
            <a:r>
              <a:rPr lang="en-US" b="1" dirty="0" err="1" smtClean="0"/>
              <a:t>Gd</a:t>
            </a:r>
            <a:r>
              <a:rPr lang="en-US" b="1" dirty="0" smtClean="0"/>
              <a:t> detector as final proof of principle test</a:t>
            </a:r>
          </a:p>
          <a:p>
            <a:endParaRPr lang="en-US" b="1" dirty="0"/>
          </a:p>
          <a:p>
            <a:r>
              <a:rPr lang="en-US" b="1" dirty="0" smtClean="0"/>
              <a:t>Full SK MC studies with additional information of scattering and absorption of </a:t>
            </a:r>
            <a:r>
              <a:rPr lang="en-US" b="1" dirty="0" err="1" smtClean="0"/>
              <a:t>Gd</a:t>
            </a:r>
            <a:r>
              <a:rPr lang="en-US" b="1" dirty="0" smtClean="0"/>
              <a:t> </a:t>
            </a:r>
          </a:p>
          <a:p>
            <a:endParaRPr lang="en-US" b="1" dirty="0"/>
          </a:p>
          <a:p>
            <a:r>
              <a:rPr lang="en-US" b="1" dirty="0" smtClean="0"/>
              <a:t>May 2014-&gt;SK to decide on GADZOOKS!</a:t>
            </a:r>
            <a:endParaRPr lang="en-US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The Road to GADZOOKS!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94022" y="5849819"/>
            <a:ext cx="5134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So far, so good!!!!!!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23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851127"/>
            <a:ext cx="8229600" cy="5322929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34" charset="2"/>
              <a:buChar char="§"/>
              <a:defRPr/>
            </a:pPr>
            <a:r>
              <a:rPr lang="en-US" sz="2800" dirty="0" smtClean="0"/>
              <a:t>US based remote </a:t>
            </a:r>
            <a:r>
              <a:rPr lang="en-US" sz="2800" dirty="0"/>
              <a:t>reactor monitoring </a:t>
            </a:r>
            <a:r>
              <a:rPr lang="en-US" sz="2800" dirty="0" smtClean="0"/>
              <a:t>demonstration, adopting many EGADS techniques</a:t>
            </a:r>
          </a:p>
          <a:p>
            <a:pPr>
              <a:buFont typeface="Wingdings" pitchFamily="34" charset="2"/>
              <a:buChar char="§"/>
              <a:defRPr/>
            </a:pPr>
            <a:endParaRPr lang="en-US" sz="2800" dirty="0"/>
          </a:p>
          <a:p>
            <a:pPr>
              <a:buFont typeface="Wingdings" pitchFamily="34" charset="2"/>
              <a:buChar char="§"/>
              <a:defRPr/>
            </a:pPr>
            <a:r>
              <a:rPr lang="en-US" sz="2800" dirty="0" smtClean="0"/>
              <a:t>1 </a:t>
            </a:r>
            <a:r>
              <a:rPr lang="en-US" sz="2800" dirty="0" err="1" smtClean="0"/>
              <a:t>kt</a:t>
            </a:r>
            <a:r>
              <a:rPr lang="en-US" sz="2800" dirty="0" smtClean="0"/>
              <a:t> FV, 50 </a:t>
            </a:r>
            <a:r>
              <a:rPr lang="en-US" sz="2800" dirty="0"/>
              <a:t>M$ Total Project Cost </a:t>
            </a:r>
            <a:endParaRPr lang="en-US" sz="2800" dirty="0" smtClean="0"/>
          </a:p>
          <a:p>
            <a:pPr marL="109728" indent="0">
              <a:buNone/>
              <a:defRPr/>
            </a:pPr>
            <a:endParaRPr lang="en-US" sz="2800" dirty="0"/>
          </a:p>
          <a:p>
            <a:pPr>
              <a:buFont typeface="Wingdings" pitchFamily="34" charset="2"/>
              <a:buChar char="§"/>
              <a:defRPr/>
            </a:pPr>
            <a:r>
              <a:rPr lang="en-US" sz="2800" dirty="0"/>
              <a:t>Preferred site identified (IMB/Morton Salt, Ohio) and approvals obtained from mine </a:t>
            </a:r>
            <a:r>
              <a:rPr lang="en-US" sz="2800" dirty="0" smtClean="0"/>
              <a:t>operators</a:t>
            </a:r>
          </a:p>
          <a:p>
            <a:pPr>
              <a:buFont typeface="Wingdings" pitchFamily="34" charset="2"/>
              <a:buChar char="§"/>
              <a:defRPr/>
            </a:pPr>
            <a:endParaRPr lang="en-US" sz="2800" dirty="0"/>
          </a:p>
          <a:p>
            <a:pPr>
              <a:buFont typeface="Wingdings" pitchFamily="34" charset="2"/>
              <a:buChar char="§"/>
              <a:defRPr/>
            </a:pPr>
            <a:r>
              <a:rPr lang="en-US" sz="2800" dirty="0" smtClean="0"/>
              <a:t>MC studies and prototype detector deployment ongoing</a:t>
            </a:r>
          </a:p>
          <a:p>
            <a:pPr>
              <a:buFont typeface="Wingdings" pitchFamily="34" charset="2"/>
              <a:buChar char="§"/>
              <a:defRPr/>
            </a:pPr>
            <a:endParaRPr lang="en-US" sz="2800" dirty="0"/>
          </a:p>
          <a:p>
            <a:pPr>
              <a:buFont typeface="Wingdings" pitchFamily="34" charset="2"/>
              <a:buChar char="§"/>
              <a:defRPr/>
            </a:pPr>
            <a:r>
              <a:rPr lang="en-US" sz="2800" dirty="0" smtClean="0"/>
              <a:t>FY14 </a:t>
            </a:r>
            <a:r>
              <a:rPr lang="en-US" sz="2800" dirty="0"/>
              <a:t>decision point for full </a:t>
            </a:r>
            <a:r>
              <a:rPr lang="en-US" sz="2800" dirty="0" smtClean="0"/>
              <a:t>detector</a:t>
            </a:r>
          </a:p>
          <a:p>
            <a:pPr>
              <a:buFont typeface="Wingdings" pitchFamily="34" charset="2"/>
              <a:buChar char="§"/>
              <a:defRPr/>
            </a:pPr>
            <a:endParaRPr lang="en-US" sz="2800" dirty="0"/>
          </a:p>
          <a:p>
            <a:pPr>
              <a:buFont typeface="Wingdings" pitchFamily="34" charset="2"/>
              <a:buChar char="§"/>
              <a:defRPr/>
            </a:pPr>
            <a:r>
              <a:rPr lang="en-US" sz="2800" dirty="0"/>
              <a:t>FY16 start of </a:t>
            </a:r>
            <a:r>
              <a:rPr lang="en-US" sz="2800" dirty="0" smtClean="0"/>
              <a:t>construction</a:t>
            </a:r>
          </a:p>
          <a:p>
            <a:pPr>
              <a:buFont typeface="Wingdings" pitchFamily="34" charset="2"/>
              <a:buChar char="§"/>
              <a:defRPr/>
            </a:pPr>
            <a:endParaRPr lang="en-US" sz="2800" dirty="0"/>
          </a:p>
          <a:p>
            <a:pPr>
              <a:buFont typeface="Wingdings" pitchFamily="34" charset="2"/>
              <a:buChar char="§"/>
              <a:defRPr/>
            </a:pPr>
            <a:endParaRPr lang="en-US" sz="2800" dirty="0"/>
          </a:p>
          <a:p>
            <a:pPr>
              <a:buFont typeface="Wingdings" pitchFamily="34" charset="2"/>
              <a:buChar char="§"/>
              <a:defRPr/>
            </a:pPr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WATCHMAN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716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gadfrac"/>
          <p:cNvPicPr>
            <a:picLocks noChangeAspect="1" noChangeArrowheads="1"/>
          </p:cNvPicPr>
          <p:nvPr/>
        </p:nvPicPr>
        <p:blipFill>
          <a:blip r:embed="rId3" cstate="print"/>
          <a:srcRect t="8861"/>
          <a:stretch>
            <a:fillRect/>
          </a:stretch>
        </p:blipFill>
        <p:spPr bwMode="auto">
          <a:xfrm>
            <a:off x="820497" y="1467559"/>
            <a:ext cx="3850095" cy="465422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GADZOOKS!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199245" y="5741738"/>
            <a:ext cx="3200400" cy="78357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11587" y="5404717"/>
            <a:ext cx="3175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~90% or more of the time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245985" y="5756580"/>
            <a:ext cx="3124200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 err="1" smtClean="0"/>
              <a:t>n+Gd</a:t>
            </a:r>
            <a:r>
              <a:rPr lang="en-US" b="1" dirty="0"/>
              <a:t>→~8MeV </a:t>
            </a:r>
            <a:r>
              <a:rPr lang="el-GR" b="1" dirty="0" smtClean="0"/>
              <a:t>γ</a:t>
            </a:r>
            <a:endParaRPr lang="el-GR" b="1" dirty="0"/>
          </a:p>
          <a:p>
            <a:pPr algn="ctr">
              <a:lnSpc>
                <a:spcPct val="110000"/>
              </a:lnSpc>
            </a:pPr>
            <a:r>
              <a:rPr lang="el-GR" b="1" dirty="0"/>
              <a:t>Δ</a:t>
            </a:r>
            <a:r>
              <a:rPr lang="en-US" b="1" dirty="0"/>
              <a:t>T = ~30 </a:t>
            </a:r>
            <a:r>
              <a:rPr lang="el-GR" b="1" dirty="0" smtClean="0"/>
              <a:t>μ</a:t>
            </a:r>
            <a:r>
              <a:rPr lang="en-US" b="1" dirty="0" smtClean="0"/>
              <a:t>sec</a:t>
            </a:r>
          </a:p>
          <a:p>
            <a:pPr algn="ctr">
              <a:lnSpc>
                <a:spcPct val="110000"/>
              </a:lnSpc>
            </a:pP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919666" y="5074683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With 0.1% </a:t>
            </a:r>
            <a:r>
              <a:rPr lang="en-US" sz="2000" b="1" u="sng" dirty="0" err="1" smtClean="0"/>
              <a:t>Gd</a:t>
            </a:r>
            <a:r>
              <a:rPr lang="en-US" sz="2000" b="1" u="sng" dirty="0" smtClean="0"/>
              <a:t> Loading</a:t>
            </a:r>
            <a:endParaRPr lang="en-US" sz="2000" b="1" u="sng" dirty="0"/>
          </a:p>
        </p:txBody>
      </p:sp>
      <p:sp>
        <p:nvSpPr>
          <p:cNvPr id="44" name="Rectangle 43"/>
          <p:cNvSpPr/>
          <p:nvPr/>
        </p:nvSpPr>
        <p:spPr>
          <a:xfrm>
            <a:off x="-25759" y="868323"/>
            <a:ext cx="58627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[</a:t>
            </a:r>
            <a:r>
              <a:rPr lang="en-US" sz="1600" b="1" dirty="0" err="1"/>
              <a:t>Beacom</a:t>
            </a:r>
            <a:r>
              <a:rPr lang="en-US" sz="1600" b="1" dirty="0"/>
              <a:t> and </a:t>
            </a:r>
            <a:r>
              <a:rPr lang="en-US" sz="1600" b="1" dirty="0" err="1"/>
              <a:t>Vagins</a:t>
            </a:r>
            <a:r>
              <a:rPr lang="en-US" sz="1600" b="1" dirty="0"/>
              <a:t>, Phys. Rev. </a:t>
            </a:r>
            <a:r>
              <a:rPr lang="en-US" sz="1600" b="1" dirty="0" err="1"/>
              <a:t>Lett</a:t>
            </a:r>
            <a:r>
              <a:rPr lang="en-US" sz="1600" b="1" dirty="0"/>
              <a:t>., 93:171101, 2004]</a:t>
            </a:r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5784030" y="601415"/>
            <a:ext cx="3200400" cy="7766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736186" y="594438"/>
            <a:ext cx="3316622" cy="697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b="1" dirty="0"/>
              <a:t>n</a:t>
            </a:r>
            <a:r>
              <a:rPr lang="en-US" b="1" dirty="0" smtClean="0"/>
              <a:t>+H→2.2 MeV </a:t>
            </a:r>
            <a:r>
              <a:rPr lang="el-GR" b="1" dirty="0"/>
              <a:t>γ</a:t>
            </a:r>
          </a:p>
          <a:p>
            <a:pPr algn="ctr">
              <a:lnSpc>
                <a:spcPct val="110000"/>
              </a:lnSpc>
            </a:pPr>
            <a:r>
              <a:rPr lang="el-GR" b="1" dirty="0"/>
              <a:t>Δ</a:t>
            </a:r>
            <a:r>
              <a:rPr lang="en-US" b="1" dirty="0"/>
              <a:t>T = </a:t>
            </a:r>
            <a:r>
              <a:rPr lang="en-US" b="1" dirty="0" smtClean="0"/>
              <a:t>~200 </a:t>
            </a:r>
            <a:r>
              <a:rPr lang="en-US" b="1" dirty="0" err="1" smtClean="0"/>
              <a:t>μsec</a:t>
            </a:r>
            <a:endParaRPr lang="en-US" b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5490939" y="196251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Currently n captures on H</a:t>
            </a:r>
            <a:endParaRPr lang="en-US" sz="2000" b="1" u="sng" dirty="0"/>
          </a:p>
        </p:txBody>
      </p:sp>
      <p:sp>
        <p:nvSpPr>
          <p:cNvPr id="22" name="Line 3"/>
          <p:cNvSpPr>
            <a:spLocks noChangeShapeType="1"/>
          </p:cNvSpPr>
          <p:nvPr/>
        </p:nvSpPr>
        <p:spPr bwMode="auto">
          <a:xfrm>
            <a:off x="2656014" y="1965879"/>
            <a:ext cx="851346" cy="26162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 rot="10800000">
            <a:off x="161431" y="1633819"/>
            <a:ext cx="461665" cy="183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 wrap="none">
            <a:spAutoFit/>
          </a:bodyPr>
          <a:lstStyle/>
          <a:p>
            <a:r>
              <a:rPr lang="en-US" altLang="ja-JP" b="1" dirty="0">
                <a:solidFill>
                  <a:prstClr val="black"/>
                </a:solidFill>
                <a:ea typeface="ＭＳ Ｐゴシック" charset="-128"/>
              </a:rPr>
              <a:t>Captures on </a:t>
            </a:r>
            <a:r>
              <a:rPr lang="en-US" altLang="ja-JP" b="1" dirty="0" err="1">
                <a:solidFill>
                  <a:prstClr val="black"/>
                </a:solidFill>
                <a:ea typeface="ＭＳ Ｐゴシック" charset="-128"/>
              </a:rPr>
              <a:t>Gd</a:t>
            </a:r>
            <a:endParaRPr lang="en-US" altLang="ja-JP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342149" y="5942544"/>
            <a:ext cx="17947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800" b="1" dirty="0" err="1">
                <a:solidFill>
                  <a:prstClr val="black"/>
                </a:solidFill>
                <a:ea typeface="ＭＳ Ｐゴシック" charset="-128"/>
              </a:rPr>
              <a:t>Gd</a:t>
            </a:r>
            <a:r>
              <a:rPr lang="en-US" altLang="ja-JP" sz="1800" b="1" dirty="0">
                <a:solidFill>
                  <a:prstClr val="black"/>
                </a:solidFill>
                <a:ea typeface="ＭＳ Ｐゴシック" charset="-128"/>
              </a:rPr>
              <a:t> in </a:t>
            </a:r>
            <a:r>
              <a:rPr lang="en-US" altLang="ja-JP" sz="1800" b="1" dirty="0" smtClean="0">
                <a:solidFill>
                  <a:prstClr val="black"/>
                </a:solidFill>
                <a:ea typeface="ＭＳ Ｐゴシック" charset="-128"/>
              </a:rPr>
              <a:t>Water</a:t>
            </a:r>
            <a:endParaRPr lang="en-US" altLang="ja-JP" sz="1800" b="1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6" name="正方形/長方形 4"/>
          <p:cNvSpPr/>
          <p:nvPr/>
        </p:nvSpPr>
        <p:spPr>
          <a:xfrm>
            <a:off x="777716" y="1467559"/>
            <a:ext cx="405422" cy="4210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640591" y="1758337"/>
            <a:ext cx="6796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100%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709152" y="2523424"/>
            <a:ext cx="542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80%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725587" y="3210888"/>
            <a:ext cx="542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ea typeface="ＭＳ Ｐゴシック" charset="-128"/>
              </a:rPr>
              <a:t>6</a:t>
            </a:r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0%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730177" y="3942486"/>
            <a:ext cx="542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40%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725586" y="4720687"/>
            <a:ext cx="542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ea typeface="ＭＳ Ｐゴシック" charset="-128"/>
              </a:rPr>
              <a:t>2</a:t>
            </a:r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0%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777715" y="5396859"/>
            <a:ext cx="54254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 0%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3" name="正方形/長方形 5"/>
          <p:cNvSpPr/>
          <p:nvPr/>
        </p:nvSpPr>
        <p:spPr>
          <a:xfrm>
            <a:off x="1048988" y="5638792"/>
            <a:ext cx="3407226" cy="2922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648560" y="5625856"/>
            <a:ext cx="988984" cy="31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0.0001%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1555357" y="5625856"/>
            <a:ext cx="88463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0.001%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2490687" y="5625856"/>
            <a:ext cx="696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0.01%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3256396" y="5625856"/>
            <a:ext cx="69633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0.1%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8" name="Text Box 8"/>
          <p:cNvSpPr txBox="1">
            <a:spLocks noChangeArrowheads="1"/>
          </p:cNvSpPr>
          <p:nvPr/>
        </p:nvSpPr>
        <p:spPr bwMode="auto">
          <a:xfrm>
            <a:off x="4044213" y="5625856"/>
            <a:ext cx="5358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altLang="ja-JP" sz="1400" dirty="0" smtClean="0">
                <a:solidFill>
                  <a:prstClr val="black"/>
                </a:solidFill>
                <a:ea typeface="ＭＳ Ｐゴシック" charset="-128"/>
              </a:rPr>
              <a:t>1%</a:t>
            </a:r>
            <a:endParaRPr lang="en-US" altLang="ja-JP" sz="1400" dirty="0">
              <a:solidFill>
                <a:prstClr val="black"/>
              </a:solidFill>
              <a:ea typeface="ＭＳ Ｐゴシック" charset="-128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1251699" y="1519146"/>
            <a:ext cx="259558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srgbClr val="FF0000"/>
                </a:solidFill>
                <a:ea typeface="ＭＳ Ｐゴシック" charset="-128"/>
              </a:rPr>
              <a:t>0.1% </a:t>
            </a:r>
            <a:r>
              <a:rPr lang="en-US" altLang="ja-JP" sz="1400" b="1" dirty="0" err="1">
                <a:solidFill>
                  <a:srgbClr val="FF0000"/>
                </a:solidFill>
                <a:ea typeface="ＭＳ Ｐゴシック" charset="-128"/>
              </a:rPr>
              <a:t>Gd</a:t>
            </a:r>
            <a:r>
              <a:rPr lang="en-US" altLang="ja-JP" sz="1400" b="1" dirty="0">
                <a:solidFill>
                  <a:srgbClr val="FF0000"/>
                </a:solidFill>
                <a:ea typeface="ＭＳ Ｐゴシック" charset="-128"/>
              </a:rPr>
              <a:t> gives</a:t>
            </a:r>
            <a:br>
              <a:rPr lang="en-US" altLang="ja-JP" sz="1400" b="1" dirty="0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ja-JP" sz="1400" b="1" dirty="0" smtClean="0">
                <a:solidFill>
                  <a:srgbClr val="FF0000"/>
                </a:solidFill>
                <a:ea typeface="ＭＳ Ｐゴシック" charset="-128"/>
              </a:rPr>
              <a:t>~90</a:t>
            </a:r>
            <a:r>
              <a:rPr lang="en-US" altLang="ja-JP" sz="1400" b="1" dirty="0">
                <a:solidFill>
                  <a:srgbClr val="FF0000"/>
                </a:solidFill>
                <a:ea typeface="ＭＳ Ｐゴシック" charset="-128"/>
              </a:rPr>
              <a:t>% efficiency</a:t>
            </a:r>
            <a:br>
              <a:rPr lang="en-US" altLang="ja-JP" sz="1400" b="1" dirty="0">
                <a:solidFill>
                  <a:srgbClr val="FF0000"/>
                </a:solidFill>
                <a:ea typeface="ＭＳ Ｐゴシック" charset="-128"/>
              </a:rPr>
            </a:br>
            <a:r>
              <a:rPr lang="en-US" altLang="ja-JP" sz="1400" b="1" dirty="0">
                <a:solidFill>
                  <a:srgbClr val="FF0000"/>
                </a:solidFill>
                <a:ea typeface="ＭＳ Ｐゴシック" charset="-128"/>
              </a:rPr>
              <a:t>for n </a:t>
            </a:r>
            <a:r>
              <a:rPr lang="en-US" altLang="ja-JP" sz="1400" b="1" dirty="0" smtClean="0">
                <a:solidFill>
                  <a:srgbClr val="FF0000"/>
                </a:solidFill>
                <a:ea typeface="ＭＳ Ｐゴシック" charset="-128"/>
              </a:rPr>
              <a:t>capture</a:t>
            </a:r>
            <a:endParaRPr lang="en-US" altLang="ja-JP" sz="1400" b="1" dirty="0">
              <a:solidFill>
                <a:prstClr val="black"/>
              </a:solidFill>
              <a:ea typeface="ＭＳ Ｐゴシック" charset="-128"/>
            </a:endParaRPr>
          </a:p>
          <a:p>
            <a:r>
              <a:rPr lang="en-US" altLang="ja-JP" sz="1400" b="1" dirty="0">
                <a:solidFill>
                  <a:srgbClr val="0000FF"/>
                </a:solidFill>
                <a:ea typeface="ＭＳ Ｐゴシック" charset="-128"/>
              </a:rPr>
              <a:t>In Super-K this means</a:t>
            </a:r>
            <a:br>
              <a:rPr lang="en-US" altLang="ja-JP" sz="1400" b="1" dirty="0">
                <a:solidFill>
                  <a:srgbClr val="0000FF"/>
                </a:solidFill>
                <a:ea typeface="ＭＳ Ｐゴシック" charset="-128"/>
              </a:rPr>
            </a:br>
            <a:r>
              <a:rPr lang="en-US" altLang="ja-JP" sz="1400" b="1" dirty="0">
                <a:solidFill>
                  <a:srgbClr val="0000FF"/>
                </a:solidFill>
                <a:ea typeface="ＭＳ Ｐゴシック" charset="-128"/>
              </a:rPr>
              <a:t> ~100 tons of water soluble</a:t>
            </a:r>
            <a:br>
              <a:rPr lang="en-US" altLang="ja-JP" sz="1400" b="1" dirty="0">
                <a:solidFill>
                  <a:srgbClr val="0000FF"/>
                </a:solidFill>
                <a:ea typeface="ＭＳ Ｐゴシック" charset="-128"/>
              </a:rPr>
            </a:br>
            <a:r>
              <a:rPr lang="en-US" altLang="ja-JP" sz="1400" b="1" dirty="0" smtClean="0">
                <a:solidFill>
                  <a:srgbClr val="0000FF"/>
                </a:solidFill>
                <a:ea typeface="ＭＳ Ｐゴシック" charset="-128"/>
              </a:rPr>
              <a:t>Gd</a:t>
            </a:r>
            <a:r>
              <a:rPr lang="en-US" altLang="ja-JP" sz="1400" b="1" baseline="-25000" dirty="0" smtClean="0">
                <a:solidFill>
                  <a:srgbClr val="0000FF"/>
                </a:solidFill>
                <a:ea typeface="ＭＳ Ｐゴシック" charset="-128"/>
              </a:rPr>
              <a:t>2</a:t>
            </a:r>
            <a:r>
              <a:rPr lang="en-US" altLang="ja-JP" sz="1400" b="1" dirty="0" smtClean="0">
                <a:solidFill>
                  <a:srgbClr val="0000FF"/>
                </a:solidFill>
                <a:ea typeface="ＭＳ Ｐゴシック" charset="-128"/>
              </a:rPr>
              <a:t>(SO</a:t>
            </a:r>
            <a:r>
              <a:rPr lang="en-US" altLang="ja-JP" sz="1400" b="1" baseline="-25000" dirty="0" smtClean="0">
                <a:solidFill>
                  <a:srgbClr val="0000FF"/>
                </a:solidFill>
                <a:ea typeface="ＭＳ Ｐゴシック" charset="-128"/>
              </a:rPr>
              <a:t>4</a:t>
            </a:r>
            <a:r>
              <a:rPr lang="en-US" altLang="ja-JP" sz="1400" b="1" dirty="0" smtClean="0">
                <a:solidFill>
                  <a:srgbClr val="0000FF"/>
                </a:solidFill>
                <a:ea typeface="ＭＳ Ｐゴシック" charset="-128"/>
              </a:rPr>
              <a:t>)</a:t>
            </a:r>
            <a:r>
              <a:rPr lang="en-US" altLang="ja-JP" sz="1400" b="1" baseline="-25000" dirty="0" smtClean="0">
                <a:solidFill>
                  <a:srgbClr val="0000FF"/>
                </a:solidFill>
                <a:ea typeface="ＭＳ Ｐゴシック" charset="-128"/>
              </a:rPr>
              <a:t>3</a:t>
            </a:r>
            <a:r>
              <a:rPr lang="en-US" altLang="ja-JP" sz="1400" b="1" dirty="0" smtClean="0">
                <a:solidFill>
                  <a:prstClr val="black"/>
                </a:solidFill>
                <a:ea typeface="ＭＳ Ｐゴシック" charset="-128"/>
              </a:rPr>
              <a:t> </a:t>
            </a:r>
            <a:endParaRPr lang="en-US" altLang="ja-JP" sz="1400" b="1" dirty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4083478" y="1624066"/>
            <a:ext cx="7921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4000" b="1">
                <a:latin typeface="Symbol" charset="0"/>
              </a:rPr>
              <a:t>n</a:t>
            </a:r>
            <a:r>
              <a:rPr kumimoji="1" lang="en-US" altLang="ja-JP" sz="4000" b="1" baseline="-25000">
                <a:latin typeface="Helvetica" charset="0"/>
              </a:rPr>
              <a:t>e</a:t>
            </a:r>
          </a:p>
        </p:txBody>
      </p:sp>
      <p:sp>
        <p:nvSpPr>
          <p:cNvPr id="95" name="Oval 7"/>
          <p:cNvSpPr>
            <a:spLocks noChangeArrowheads="1"/>
          </p:cNvSpPr>
          <p:nvPr/>
        </p:nvSpPr>
        <p:spPr bwMode="auto">
          <a:xfrm>
            <a:off x="6820328" y="1911404"/>
            <a:ext cx="306387" cy="328612"/>
          </a:xfrm>
          <a:prstGeom prst="ellipse">
            <a:avLst/>
          </a:prstGeom>
          <a:gradFill rotWithShape="1">
            <a:gsLst>
              <a:gs pos="0">
                <a:srgbClr val="FFCC00"/>
              </a:gs>
              <a:gs pos="100000">
                <a:srgbClr val="765E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96" name="Oval 8"/>
          <p:cNvSpPr>
            <a:spLocks noChangeArrowheads="1"/>
          </p:cNvSpPr>
          <p:nvPr/>
        </p:nvSpPr>
        <p:spPr bwMode="auto">
          <a:xfrm>
            <a:off x="5380465" y="2632129"/>
            <a:ext cx="306388" cy="328612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97" name="Line 9"/>
          <p:cNvSpPr>
            <a:spLocks noChangeShapeType="1"/>
          </p:cNvSpPr>
          <p:nvPr/>
        </p:nvSpPr>
        <p:spPr bwMode="auto">
          <a:xfrm>
            <a:off x="4659740" y="2127304"/>
            <a:ext cx="720725" cy="5778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" name="Line 10"/>
          <p:cNvSpPr>
            <a:spLocks noChangeShapeType="1"/>
          </p:cNvSpPr>
          <p:nvPr/>
        </p:nvSpPr>
        <p:spPr bwMode="auto">
          <a:xfrm>
            <a:off x="5594778" y="3065516"/>
            <a:ext cx="144462" cy="10080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" name="Line 11"/>
          <p:cNvSpPr>
            <a:spLocks noChangeShapeType="1"/>
          </p:cNvSpPr>
          <p:nvPr/>
        </p:nvSpPr>
        <p:spPr bwMode="auto">
          <a:xfrm flipH="1">
            <a:off x="4586715" y="3065516"/>
            <a:ext cx="936625" cy="1655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0" name="Line 12"/>
          <p:cNvSpPr>
            <a:spLocks noChangeShapeType="1"/>
          </p:cNvSpPr>
          <p:nvPr/>
        </p:nvSpPr>
        <p:spPr bwMode="auto">
          <a:xfrm>
            <a:off x="5739240" y="2992491"/>
            <a:ext cx="1296988" cy="1439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1" name="Oval 13"/>
          <p:cNvSpPr>
            <a:spLocks noChangeArrowheads="1"/>
          </p:cNvSpPr>
          <p:nvPr/>
        </p:nvSpPr>
        <p:spPr bwMode="auto">
          <a:xfrm rot="21094768">
            <a:off x="4602590" y="4357741"/>
            <a:ext cx="2447925" cy="64928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02" name="Oval 14"/>
          <p:cNvSpPr>
            <a:spLocks noChangeArrowheads="1"/>
          </p:cNvSpPr>
          <p:nvPr/>
        </p:nvSpPr>
        <p:spPr bwMode="auto">
          <a:xfrm rot="20991713">
            <a:off x="5162978" y="4576816"/>
            <a:ext cx="1366837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sp>
        <p:nvSpPr>
          <p:cNvPr id="103" name="Text Box 15"/>
          <p:cNvSpPr txBox="1">
            <a:spLocks noChangeArrowheads="1"/>
          </p:cNvSpPr>
          <p:nvPr/>
        </p:nvSpPr>
        <p:spPr bwMode="auto">
          <a:xfrm>
            <a:off x="5739240" y="3424291"/>
            <a:ext cx="649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2800" b="1">
                <a:solidFill>
                  <a:srgbClr val="FF3300"/>
                </a:solidFill>
                <a:latin typeface="Helvetica" charset="0"/>
              </a:rPr>
              <a:t>e</a:t>
            </a:r>
            <a:r>
              <a:rPr kumimoji="1" lang="en-US" altLang="ja-JP" sz="2800" b="1" baseline="30000">
                <a:solidFill>
                  <a:srgbClr val="FF3300"/>
                </a:solidFill>
                <a:latin typeface="Helvetica" charset="0"/>
              </a:rPr>
              <a:t>+</a:t>
            </a:r>
          </a:p>
        </p:txBody>
      </p:sp>
      <p:sp>
        <p:nvSpPr>
          <p:cNvPr id="104" name="Text Box 17"/>
          <p:cNvSpPr txBox="1">
            <a:spLocks noChangeArrowheads="1"/>
          </p:cNvSpPr>
          <p:nvPr/>
        </p:nvSpPr>
        <p:spPr bwMode="auto">
          <a:xfrm>
            <a:off x="5309028" y="1839966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4000">
                <a:latin typeface="Helvetica" charset="0"/>
              </a:rPr>
              <a:t>p</a:t>
            </a:r>
          </a:p>
        </p:txBody>
      </p:sp>
      <p:sp>
        <p:nvSpPr>
          <p:cNvPr id="105" name="Line 18"/>
          <p:cNvSpPr>
            <a:spLocks noChangeShapeType="1"/>
          </p:cNvSpPr>
          <p:nvPr/>
        </p:nvSpPr>
        <p:spPr bwMode="auto">
          <a:xfrm>
            <a:off x="4083478" y="1839966"/>
            <a:ext cx="5032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9"/>
          <p:cNvSpPr>
            <a:spLocks noChangeShapeType="1"/>
          </p:cNvSpPr>
          <p:nvPr/>
        </p:nvSpPr>
        <p:spPr bwMode="auto">
          <a:xfrm flipV="1">
            <a:off x="5812265" y="2200329"/>
            <a:ext cx="865188" cy="503237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Text Box 20"/>
          <p:cNvSpPr txBox="1">
            <a:spLocks noChangeArrowheads="1"/>
          </p:cNvSpPr>
          <p:nvPr/>
        </p:nvSpPr>
        <p:spPr bwMode="auto">
          <a:xfrm>
            <a:off x="6388528" y="1408166"/>
            <a:ext cx="576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4000">
                <a:latin typeface="Helvetica" charset="0"/>
              </a:rPr>
              <a:t>n</a:t>
            </a:r>
          </a:p>
        </p:txBody>
      </p:sp>
      <p:sp>
        <p:nvSpPr>
          <p:cNvPr id="108" name="Line 21"/>
          <p:cNvSpPr>
            <a:spLocks noChangeShapeType="1"/>
          </p:cNvSpPr>
          <p:nvPr/>
        </p:nvSpPr>
        <p:spPr bwMode="auto">
          <a:xfrm flipV="1">
            <a:off x="7182278" y="1839966"/>
            <a:ext cx="287337" cy="144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9" name="Oval 22"/>
          <p:cNvSpPr>
            <a:spLocks noChangeArrowheads="1"/>
          </p:cNvSpPr>
          <p:nvPr/>
        </p:nvSpPr>
        <p:spPr bwMode="auto">
          <a:xfrm>
            <a:off x="7542640" y="1624066"/>
            <a:ext cx="306388" cy="32861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>
              <a:solidFill>
                <a:srgbClr val="000000"/>
              </a:solidFill>
            </a:endParaRPr>
          </a:p>
        </p:txBody>
      </p:sp>
      <p:grpSp>
        <p:nvGrpSpPr>
          <p:cNvPr id="110" name="Group 24"/>
          <p:cNvGrpSpPr>
            <a:grpSpLocks/>
          </p:cNvGrpSpPr>
          <p:nvPr/>
        </p:nvGrpSpPr>
        <p:grpSpPr bwMode="auto">
          <a:xfrm>
            <a:off x="7326740" y="2776591"/>
            <a:ext cx="649288" cy="674688"/>
            <a:chOff x="2926" y="2251"/>
            <a:chExt cx="511" cy="607"/>
          </a:xfrm>
        </p:grpSpPr>
        <p:sp>
          <p:nvSpPr>
            <p:cNvPr id="111" name="Oval 25"/>
            <p:cNvSpPr>
              <a:spLocks noChangeArrowheads="1"/>
            </p:cNvSpPr>
            <p:nvPr/>
          </p:nvSpPr>
          <p:spPr bwMode="auto">
            <a:xfrm>
              <a:off x="3017" y="2367"/>
              <a:ext cx="167" cy="2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2" name="Oval 26"/>
            <p:cNvSpPr>
              <a:spLocks noChangeArrowheads="1"/>
            </p:cNvSpPr>
            <p:nvPr/>
          </p:nvSpPr>
          <p:spPr bwMode="auto">
            <a:xfrm>
              <a:off x="3017" y="2557"/>
              <a:ext cx="167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3" name="Oval 27"/>
            <p:cNvSpPr>
              <a:spLocks noChangeArrowheads="1"/>
            </p:cNvSpPr>
            <p:nvPr/>
          </p:nvSpPr>
          <p:spPr bwMode="auto">
            <a:xfrm>
              <a:off x="3270" y="2557"/>
              <a:ext cx="167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4" name="Oval 28"/>
            <p:cNvSpPr>
              <a:spLocks noChangeArrowheads="1"/>
            </p:cNvSpPr>
            <p:nvPr/>
          </p:nvSpPr>
          <p:spPr bwMode="auto">
            <a:xfrm>
              <a:off x="3243" y="2614"/>
              <a:ext cx="166" cy="209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5" name="Oval 29"/>
            <p:cNvSpPr>
              <a:spLocks noChangeArrowheads="1"/>
            </p:cNvSpPr>
            <p:nvPr/>
          </p:nvSpPr>
          <p:spPr bwMode="auto">
            <a:xfrm>
              <a:off x="3270" y="2367"/>
              <a:ext cx="167" cy="2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6" name="Oval 30"/>
            <p:cNvSpPr>
              <a:spLocks noChangeArrowheads="1"/>
            </p:cNvSpPr>
            <p:nvPr/>
          </p:nvSpPr>
          <p:spPr bwMode="auto">
            <a:xfrm>
              <a:off x="3185" y="2367"/>
              <a:ext cx="166" cy="21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7" name="Oval 31"/>
            <p:cNvSpPr>
              <a:spLocks noChangeArrowheads="1"/>
            </p:cNvSpPr>
            <p:nvPr/>
          </p:nvSpPr>
          <p:spPr bwMode="auto">
            <a:xfrm>
              <a:off x="3270" y="2557"/>
              <a:ext cx="167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8" name="Oval 32"/>
            <p:cNvSpPr>
              <a:spLocks noChangeArrowheads="1"/>
            </p:cNvSpPr>
            <p:nvPr/>
          </p:nvSpPr>
          <p:spPr bwMode="auto">
            <a:xfrm>
              <a:off x="3101" y="2649"/>
              <a:ext cx="167" cy="20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19" name="Oval 33"/>
            <p:cNvSpPr>
              <a:spLocks noChangeArrowheads="1"/>
            </p:cNvSpPr>
            <p:nvPr/>
          </p:nvSpPr>
          <p:spPr bwMode="auto">
            <a:xfrm>
              <a:off x="3185" y="2462"/>
              <a:ext cx="166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0" name="Oval 34"/>
            <p:cNvSpPr>
              <a:spLocks noChangeArrowheads="1"/>
            </p:cNvSpPr>
            <p:nvPr/>
          </p:nvSpPr>
          <p:spPr bwMode="auto">
            <a:xfrm>
              <a:off x="3101" y="2367"/>
              <a:ext cx="167" cy="210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1" name="Oval 35"/>
            <p:cNvSpPr>
              <a:spLocks noChangeArrowheads="1"/>
            </p:cNvSpPr>
            <p:nvPr/>
          </p:nvSpPr>
          <p:spPr bwMode="auto">
            <a:xfrm>
              <a:off x="3153" y="2568"/>
              <a:ext cx="166" cy="20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2" name="Oval 36"/>
            <p:cNvSpPr>
              <a:spLocks noChangeArrowheads="1"/>
            </p:cNvSpPr>
            <p:nvPr/>
          </p:nvSpPr>
          <p:spPr bwMode="auto">
            <a:xfrm>
              <a:off x="3062" y="2522"/>
              <a:ext cx="167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3" name="Oval 37"/>
            <p:cNvSpPr>
              <a:spLocks noChangeArrowheads="1"/>
            </p:cNvSpPr>
            <p:nvPr/>
          </p:nvSpPr>
          <p:spPr bwMode="auto">
            <a:xfrm>
              <a:off x="3198" y="2251"/>
              <a:ext cx="166" cy="20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4" name="Oval 38"/>
            <p:cNvSpPr>
              <a:spLocks noChangeArrowheads="1"/>
            </p:cNvSpPr>
            <p:nvPr/>
          </p:nvSpPr>
          <p:spPr bwMode="auto">
            <a:xfrm>
              <a:off x="3062" y="2251"/>
              <a:ext cx="167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5" name="Oval 39"/>
            <p:cNvSpPr>
              <a:spLocks noChangeArrowheads="1"/>
            </p:cNvSpPr>
            <p:nvPr/>
          </p:nvSpPr>
          <p:spPr bwMode="auto">
            <a:xfrm>
              <a:off x="2926" y="2477"/>
              <a:ext cx="167" cy="20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26" name="Oval 40"/>
            <p:cNvSpPr>
              <a:spLocks noChangeArrowheads="1"/>
            </p:cNvSpPr>
            <p:nvPr/>
          </p:nvSpPr>
          <p:spPr bwMode="auto">
            <a:xfrm>
              <a:off x="2926" y="2341"/>
              <a:ext cx="167" cy="20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27" name="Line 41"/>
          <p:cNvSpPr>
            <a:spLocks noChangeShapeType="1"/>
          </p:cNvSpPr>
          <p:nvPr/>
        </p:nvSpPr>
        <p:spPr bwMode="auto">
          <a:xfrm>
            <a:off x="7109253" y="2273354"/>
            <a:ext cx="2889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8" name="Line 46"/>
          <p:cNvSpPr>
            <a:spLocks noChangeShapeType="1"/>
          </p:cNvSpPr>
          <p:nvPr/>
        </p:nvSpPr>
        <p:spPr bwMode="auto">
          <a:xfrm>
            <a:off x="7899828" y="3497316"/>
            <a:ext cx="360362" cy="647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9" name="Line 47"/>
          <p:cNvSpPr>
            <a:spLocks noChangeShapeType="1"/>
          </p:cNvSpPr>
          <p:nvPr/>
        </p:nvSpPr>
        <p:spPr bwMode="auto">
          <a:xfrm>
            <a:off x="7972853" y="1912991"/>
            <a:ext cx="360362" cy="1444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0" name="Group 48"/>
          <p:cNvGrpSpPr>
            <a:grpSpLocks/>
          </p:cNvGrpSpPr>
          <p:nvPr/>
        </p:nvGrpSpPr>
        <p:grpSpPr bwMode="auto">
          <a:xfrm rot="-1191313">
            <a:off x="7683928" y="4145016"/>
            <a:ext cx="1441450" cy="361950"/>
            <a:chOff x="1156" y="2886"/>
            <a:chExt cx="1542" cy="409"/>
          </a:xfrm>
        </p:grpSpPr>
        <p:sp>
          <p:nvSpPr>
            <p:cNvPr id="131" name="Oval 49"/>
            <p:cNvSpPr>
              <a:spLocks noChangeArrowheads="1"/>
            </p:cNvSpPr>
            <p:nvPr/>
          </p:nvSpPr>
          <p:spPr bwMode="auto">
            <a:xfrm rot="-505232">
              <a:off x="1156" y="2886"/>
              <a:ext cx="1542" cy="40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2" name="Oval 50"/>
            <p:cNvSpPr>
              <a:spLocks noChangeArrowheads="1"/>
            </p:cNvSpPr>
            <p:nvPr/>
          </p:nvSpPr>
          <p:spPr bwMode="auto">
            <a:xfrm rot="-608287">
              <a:off x="1474" y="3017"/>
              <a:ext cx="861" cy="13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133" name="Group 51"/>
          <p:cNvGrpSpPr>
            <a:grpSpLocks/>
          </p:cNvGrpSpPr>
          <p:nvPr/>
        </p:nvGrpSpPr>
        <p:grpSpPr bwMode="auto">
          <a:xfrm rot="-3254648">
            <a:off x="7972853" y="1984429"/>
            <a:ext cx="1152525" cy="288925"/>
            <a:chOff x="1156" y="2886"/>
            <a:chExt cx="1542" cy="409"/>
          </a:xfrm>
        </p:grpSpPr>
        <p:sp>
          <p:nvSpPr>
            <p:cNvPr id="134" name="Oval 52"/>
            <p:cNvSpPr>
              <a:spLocks noChangeArrowheads="1"/>
            </p:cNvSpPr>
            <p:nvPr/>
          </p:nvSpPr>
          <p:spPr bwMode="auto">
            <a:xfrm rot="-505232">
              <a:off x="1156" y="2886"/>
              <a:ext cx="1542" cy="409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  <p:sp>
          <p:nvSpPr>
            <p:cNvPr id="135" name="Oval 53"/>
            <p:cNvSpPr>
              <a:spLocks noChangeArrowheads="1"/>
            </p:cNvSpPr>
            <p:nvPr/>
          </p:nvSpPr>
          <p:spPr bwMode="auto">
            <a:xfrm rot="-608287">
              <a:off x="1482" y="3018"/>
              <a:ext cx="860" cy="13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136" name="Line 54"/>
          <p:cNvSpPr>
            <a:spLocks noChangeShapeType="1"/>
          </p:cNvSpPr>
          <p:nvPr/>
        </p:nvSpPr>
        <p:spPr bwMode="auto">
          <a:xfrm flipH="1">
            <a:off x="7683928" y="3497316"/>
            <a:ext cx="73025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Line 55"/>
          <p:cNvSpPr>
            <a:spLocks noChangeShapeType="1"/>
          </p:cNvSpPr>
          <p:nvPr/>
        </p:nvSpPr>
        <p:spPr bwMode="auto">
          <a:xfrm>
            <a:off x="8045878" y="3352854"/>
            <a:ext cx="935037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" name="Line 56"/>
          <p:cNvSpPr>
            <a:spLocks noChangeShapeType="1"/>
          </p:cNvSpPr>
          <p:nvPr/>
        </p:nvSpPr>
        <p:spPr bwMode="auto">
          <a:xfrm>
            <a:off x="7899828" y="1984429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" name="Line 57"/>
          <p:cNvSpPr>
            <a:spLocks noChangeShapeType="1"/>
          </p:cNvSpPr>
          <p:nvPr/>
        </p:nvSpPr>
        <p:spPr bwMode="auto">
          <a:xfrm flipV="1">
            <a:off x="7972853" y="1669719"/>
            <a:ext cx="6477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" name="Text Box 58"/>
          <p:cNvSpPr txBox="1">
            <a:spLocks noChangeArrowheads="1"/>
          </p:cNvSpPr>
          <p:nvPr/>
        </p:nvSpPr>
        <p:spPr bwMode="auto">
          <a:xfrm>
            <a:off x="8117315" y="3424291"/>
            <a:ext cx="3587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2800" b="1">
                <a:solidFill>
                  <a:srgbClr val="FF3300"/>
                </a:solidFill>
                <a:latin typeface="Symbol" charset="0"/>
              </a:rPr>
              <a:t>g</a:t>
            </a:r>
            <a:endParaRPr kumimoji="1" lang="en-US" altLang="ja-JP" sz="2800" b="1" baseline="30000">
              <a:solidFill>
                <a:srgbClr val="FF3300"/>
              </a:solidFill>
              <a:latin typeface="Symbol" charset="0"/>
            </a:endParaRPr>
          </a:p>
        </p:txBody>
      </p:sp>
      <p:sp>
        <p:nvSpPr>
          <p:cNvPr id="141" name="Text Box 59"/>
          <p:cNvSpPr txBox="1">
            <a:spLocks noChangeArrowheads="1"/>
          </p:cNvSpPr>
          <p:nvPr/>
        </p:nvSpPr>
        <p:spPr bwMode="auto">
          <a:xfrm>
            <a:off x="8188753" y="1552629"/>
            <a:ext cx="3587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2800" b="1">
                <a:solidFill>
                  <a:srgbClr val="FF3300"/>
                </a:solidFill>
                <a:latin typeface="Symbol" charset="0"/>
              </a:rPr>
              <a:t>g</a:t>
            </a:r>
            <a:endParaRPr kumimoji="1" lang="en-US" altLang="ja-JP" sz="2800" b="1" baseline="30000">
              <a:solidFill>
                <a:srgbClr val="FF3300"/>
              </a:solidFill>
              <a:latin typeface="Symbol" charset="0"/>
            </a:endParaRPr>
          </a:p>
        </p:txBody>
      </p:sp>
      <p:sp>
        <p:nvSpPr>
          <p:cNvPr id="142" name="Text Box 62"/>
          <p:cNvSpPr txBox="1">
            <a:spLocks noChangeArrowheads="1"/>
          </p:cNvSpPr>
          <p:nvPr/>
        </p:nvSpPr>
        <p:spPr bwMode="auto">
          <a:xfrm>
            <a:off x="7396590" y="1768529"/>
            <a:ext cx="5762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>
                <a:latin typeface="Helvetica" charset="0"/>
              </a:rPr>
              <a:t>p</a:t>
            </a:r>
          </a:p>
        </p:txBody>
      </p:sp>
      <p:sp>
        <p:nvSpPr>
          <p:cNvPr id="143" name="Text Box 63"/>
          <p:cNvSpPr txBox="1">
            <a:spLocks noChangeArrowheads="1"/>
          </p:cNvSpPr>
          <p:nvPr/>
        </p:nvSpPr>
        <p:spPr bwMode="auto">
          <a:xfrm>
            <a:off x="6820328" y="3136954"/>
            <a:ext cx="863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rgbClr val="00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Times New Roman" charset="0"/>
              <a:defRPr sz="20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>
                <a:latin typeface="Helvetica" charset="0"/>
              </a:rPr>
              <a:t>Gd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/>
      <p:bldP spid="127" grpId="0" animBg="1"/>
      <p:bldP spid="128" grpId="0" animBg="1"/>
      <p:bldP spid="136" grpId="0" animBg="1"/>
      <p:bldP spid="137" grpId="0" animBg="1"/>
      <p:bldP spid="140" grpId="0"/>
      <p:bldP spid="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90" y="3720665"/>
            <a:ext cx="2818825" cy="2740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SRN Signal In GADZOOKS!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35" y="986227"/>
            <a:ext cx="2836631" cy="281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170" y="996754"/>
            <a:ext cx="2796909" cy="27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400" y="3730032"/>
            <a:ext cx="2798279" cy="274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277459" y="2016418"/>
            <a:ext cx="2565400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u="sng" dirty="0">
                <a:solidFill>
                  <a:srgbClr val="000000"/>
                </a:solidFill>
                <a:latin typeface="Arial" charset="0"/>
                <a:cs typeface="Arial" charset="0"/>
              </a:rPr>
              <a:t>Assuming</a:t>
            </a:r>
            <a:r>
              <a:rPr lang="en-US" altLang="ja-JP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Arial" charset="0"/>
                <a:cs typeface="Arial" charset="0"/>
              </a:rPr>
              <a:t>Capture efficiency of 90% and </a:t>
            </a:r>
            <a:r>
              <a:rPr lang="en-US" altLang="ja-JP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Gd</a:t>
            </a:r>
            <a:r>
              <a:rPr lang="en-US" altLang="ja-JP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gamma detection efficiency of 74%.</a:t>
            </a:r>
          </a:p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Invisible </a:t>
            </a:r>
            <a:r>
              <a:rPr lang="en-US" altLang="ja-JP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muon</a:t>
            </a:r>
            <a:r>
              <a:rPr lang="en-US" altLang="ja-JP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B.G. is 35% of the SK-IV invisible </a:t>
            </a:r>
            <a:r>
              <a:rPr lang="en-US" altLang="ja-JP" sz="1800" dirty="0" err="1">
                <a:solidFill>
                  <a:srgbClr val="000000"/>
                </a:solidFill>
                <a:latin typeface="Arial" charset="0"/>
                <a:cs typeface="Arial" charset="0"/>
              </a:rPr>
              <a:t>muon</a:t>
            </a:r>
            <a:r>
              <a:rPr lang="en-US" altLang="ja-JP" sz="1800" dirty="0">
                <a:solidFill>
                  <a:srgbClr val="000000"/>
                </a:solidFill>
                <a:latin typeface="Arial" charset="0"/>
                <a:cs typeface="Arial" charset="0"/>
              </a:rPr>
              <a:t> BG.</a:t>
            </a: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6182875" y="962480"/>
            <a:ext cx="2667244" cy="10156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70C0"/>
                </a:solidFill>
                <a:latin typeface="Arial" charset="0"/>
                <a:cs typeface="Arial" charset="0"/>
              </a:rPr>
              <a:t>Expect number of events in 10 years in </a:t>
            </a:r>
          </a:p>
          <a:p>
            <a:pPr defTabSz="914400" eaLnBrk="0" hangingPunct="0">
              <a:buClrTx/>
              <a:buSzTx/>
              <a:buFontTx/>
              <a:buNone/>
            </a:pPr>
            <a:r>
              <a:rPr lang="en-US" altLang="ja-JP" sz="2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E</a:t>
            </a:r>
            <a:r>
              <a:rPr lang="en-US" altLang="ja-JP" sz="2000" baseline="-25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total</a:t>
            </a:r>
            <a:r>
              <a:rPr lang="en-US" altLang="ja-JP" sz="2000" dirty="0">
                <a:solidFill>
                  <a:srgbClr val="0070C0"/>
                </a:solidFill>
                <a:latin typeface="Arial" charset="0"/>
                <a:cs typeface="Arial" charset="0"/>
              </a:rPr>
              <a:t> =10-30 MeV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765577" y="3805270"/>
            <a:ext cx="1317625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en-US" altLang="ja-JP" sz="2000">
                <a:solidFill>
                  <a:srgbClr val="0070C0"/>
                </a:solidFill>
                <a:latin typeface="Arial" charset="0"/>
                <a:cs typeface="Arial" charset="0"/>
              </a:rPr>
              <a:t>13~16 ev.</a:t>
            </a:r>
          </a:p>
        </p:txBody>
      </p:sp>
      <p:sp>
        <p:nvSpPr>
          <p:cNvPr id="22" name="Text Box 17"/>
          <p:cNvSpPr txBox="1">
            <a:spLocks noChangeArrowheads="1"/>
          </p:cNvSpPr>
          <p:nvPr/>
        </p:nvSpPr>
        <p:spPr bwMode="auto">
          <a:xfrm>
            <a:off x="3662253" y="1075354"/>
            <a:ext cx="1300163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en-US" altLang="ja-JP" sz="2000">
                <a:solidFill>
                  <a:srgbClr val="0070C0"/>
                </a:solidFill>
                <a:latin typeface="Arial" charset="0"/>
                <a:cs typeface="Arial" charset="0"/>
              </a:rPr>
              <a:t>26~34 ev.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741681" y="914854"/>
            <a:ext cx="1317625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en-US" altLang="ja-JP" sz="2000" dirty="0">
                <a:solidFill>
                  <a:srgbClr val="0070C0"/>
                </a:solidFill>
                <a:latin typeface="Arial" charset="0"/>
                <a:cs typeface="Arial" charset="0"/>
              </a:rPr>
              <a:t>33~45 </a:t>
            </a:r>
            <a:r>
              <a:rPr lang="en-US" altLang="ja-JP" sz="2000" dirty="0" err="1">
                <a:solidFill>
                  <a:srgbClr val="0070C0"/>
                </a:solidFill>
                <a:latin typeface="Arial" charset="0"/>
                <a:cs typeface="Arial" charset="0"/>
              </a:rPr>
              <a:t>ev</a:t>
            </a:r>
            <a:r>
              <a:rPr lang="en-US" altLang="ja-JP" sz="2000" dirty="0">
                <a:solidFill>
                  <a:srgbClr val="0070C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auto">
          <a:xfrm>
            <a:off x="3637072" y="4197059"/>
            <a:ext cx="1317625" cy="4000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en-US" altLang="ja-JP" sz="2000">
                <a:solidFill>
                  <a:srgbClr val="0070C0"/>
                </a:solidFill>
                <a:latin typeface="Arial" charset="0"/>
                <a:cs typeface="Arial" charset="0"/>
              </a:rPr>
              <a:t>12~16 ev.</a:t>
            </a:r>
          </a:p>
        </p:txBody>
      </p:sp>
      <p:sp>
        <p:nvSpPr>
          <p:cNvPr id="25" name="テキスト ボックス 1"/>
          <p:cNvSpPr txBox="1">
            <a:spLocks noChangeArrowheads="1"/>
          </p:cNvSpPr>
          <p:nvPr/>
        </p:nvSpPr>
        <p:spPr bwMode="auto">
          <a:xfrm>
            <a:off x="6239359" y="4657110"/>
            <a:ext cx="24844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>
              <a:buClrTx/>
              <a:buSzTx/>
              <a:buFontTx/>
              <a:buNone/>
            </a:pPr>
            <a:r>
              <a:rPr lang="en-US" altLang="ja-JP" sz="1800" dirty="0">
                <a:solidFill>
                  <a:srgbClr val="FF0000"/>
                </a:solidFill>
              </a:rPr>
              <a:t>Min/nominal/Max are due to uncertainties in astronomy.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6277458" y="5688045"/>
            <a:ext cx="2680757" cy="40011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defTabSz="914400" eaLnBrk="0" hangingPunct="0">
              <a:buClrTx/>
              <a:buSzTx/>
              <a:buFontTx/>
              <a:buNone/>
            </a:pPr>
            <a:r>
              <a:rPr lang="en-US" altLang="ja-JP" sz="2000">
                <a:solidFill>
                  <a:srgbClr val="0070C0"/>
                </a:solidFill>
                <a:latin typeface="Arial" charset="0"/>
                <a:cs typeface="Arial" charset="0"/>
              </a:rPr>
              <a:t>Background: ~18 ev.</a:t>
            </a:r>
          </a:p>
        </p:txBody>
      </p:sp>
      <p:sp>
        <p:nvSpPr>
          <p:cNvPr id="27" name="Text Box 933"/>
          <p:cNvSpPr txBox="1">
            <a:spLocks noChangeArrowheads="1"/>
          </p:cNvSpPr>
          <p:nvPr/>
        </p:nvSpPr>
        <p:spPr bwMode="auto">
          <a:xfrm>
            <a:off x="7709460" y="6517660"/>
            <a:ext cx="15186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 sz="32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>
              <a:defRPr kumimoji="1" sz="28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>
              <a:defRPr kumimoji="1" sz="24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buFont typeface="Wingdings" charset="0"/>
              <a:defRPr kumimoji="1"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kumimoji="0" lang="en-US" altLang="ja-JP" sz="1600" dirty="0">
                <a:solidFill>
                  <a:srgbClr val="3333CC"/>
                </a:solidFill>
                <a:latin typeface="Arial" charset="0"/>
              </a:rPr>
              <a:t>[M. </a:t>
            </a:r>
            <a:r>
              <a:rPr kumimoji="0" lang="en-US" altLang="ja-JP" sz="1600" dirty="0" err="1">
                <a:solidFill>
                  <a:srgbClr val="3333CC"/>
                </a:solidFill>
                <a:latin typeface="Arial" charset="0"/>
              </a:rPr>
              <a:t>Nakahata</a:t>
            </a:r>
            <a:r>
              <a:rPr kumimoji="0" lang="en-US" altLang="ja-JP" sz="1600" dirty="0">
                <a:solidFill>
                  <a:srgbClr val="3333CC"/>
                </a:solidFill>
                <a:latin typeface="Arial" charset="0"/>
              </a:rPr>
              <a:t>]</a:t>
            </a:r>
          </a:p>
        </p:txBody>
      </p:sp>
      <p:sp>
        <p:nvSpPr>
          <p:cNvPr id="29" name="正方形/長方形 2"/>
          <p:cNvSpPr/>
          <p:nvPr/>
        </p:nvSpPr>
        <p:spPr bwMode="auto">
          <a:xfrm>
            <a:off x="2148350" y="1099151"/>
            <a:ext cx="910536" cy="265356"/>
          </a:xfrm>
          <a:prstGeom prst="rect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30" name="正方形/長方形 2"/>
          <p:cNvSpPr/>
          <p:nvPr/>
        </p:nvSpPr>
        <p:spPr bwMode="auto">
          <a:xfrm>
            <a:off x="4985793" y="1102942"/>
            <a:ext cx="941331" cy="275076"/>
          </a:xfrm>
          <a:prstGeom prst="rect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31" name="正方形/長方形 2"/>
          <p:cNvSpPr/>
          <p:nvPr/>
        </p:nvSpPr>
        <p:spPr bwMode="auto">
          <a:xfrm>
            <a:off x="4729073" y="3835746"/>
            <a:ext cx="1066708" cy="298306"/>
          </a:xfrm>
          <a:prstGeom prst="rect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32" name="正方形/長方形 2"/>
          <p:cNvSpPr/>
          <p:nvPr/>
        </p:nvSpPr>
        <p:spPr bwMode="auto">
          <a:xfrm>
            <a:off x="2112344" y="3826027"/>
            <a:ext cx="903812" cy="308025"/>
          </a:xfrm>
          <a:prstGeom prst="rect">
            <a:avLst/>
          </a:prstGeom>
          <a:noFill/>
          <a:ln w="28575" cap="flat" cmpd="sng" algn="ctr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33" name="正方形/長方形 19"/>
          <p:cNvSpPr/>
          <p:nvPr/>
        </p:nvSpPr>
        <p:spPr>
          <a:xfrm>
            <a:off x="5289990" y="6384887"/>
            <a:ext cx="2705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[SRN</a:t>
            </a:r>
            <a:r>
              <a:rPr lang="ja-JP" alt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flux from </a:t>
            </a:r>
            <a:r>
              <a:rPr lang="en-US" altLang="ja-JP" sz="1400" b="1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Horiuchi</a:t>
            </a:r>
            <a:r>
              <a:rPr lang="ja-JP" altLang="en-US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et al. PRD, 79</a:t>
            </a:r>
            <a:r>
              <a:rPr lang="en-US" altLang="ja-JP" sz="1400" b="1" dirty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, 083013 (2009</a:t>
            </a:r>
            <a:r>
              <a:rPr lang="en-US" altLang="ja-JP" sz="14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)]</a:t>
            </a:r>
            <a:endParaRPr lang="ja-JP" altLang="en-US" sz="1400" b="1" dirty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389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161706" y="405299"/>
            <a:ext cx="5415927" cy="7740164"/>
            <a:chOff x="930" y="0"/>
            <a:chExt cx="3576" cy="5058"/>
          </a:xfrm>
        </p:grpSpPr>
        <p:sp>
          <p:nvSpPr>
            <p:cNvPr id="29" name="AutoShape 3"/>
            <p:cNvSpPr>
              <a:spLocks noChangeAspect="1" noChangeArrowheads="1" noTextEdit="1"/>
            </p:cNvSpPr>
            <p:nvPr/>
          </p:nvSpPr>
          <p:spPr bwMode="auto">
            <a:xfrm>
              <a:off x="930" y="0"/>
              <a:ext cx="3576" cy="50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"/>
            <p:cNvGrpSpPr>
              <a:grpSpLocks/>
            </p:cNvGrpSpPr>
            <p:nvPr/>
          </p:nvGrpSpPr>
          <p:grpSpPr bwMode="auto">
            <a:xfrm>
              <a:off x="1197" y="1166"/>
              <a:ext cx="2967" cy="2552"/>
              <a:chOff x="1197" y="1166"/>
              <a:chExt cx="2967" cy="2552"/>
            </a:xfrm>
          </p:grpSpPr>
          <p:sp>
            <p:nvSpPr>
              <p:cNvPr id="4848" name="Rectangle 5"/>
              <p:cNvSpPr>
                <a:spLocks noChangeArrowheads="1"/>
              </p:cNvSpPr>
              <p:nvPr/>
            </p:nvSpPr>
            <p:spPr bwMode="auto">
              <a:xfrm>
                <a:off x="1613" y="1166"/>
                <a:ext cx="2551" cy="2551"/>
              </a:xfrm>
              <a:prstGeom prst="rect">
                <a:avLst/>
              </a:prstGeom>
              <a:noFill/>
              <a:ln w="2381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r" defTabSz="914400">
                  <a:buClrTx/>
                  <a:buSzTx/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4849" name="Line 6"/>
              <p:cNvSpPr>
                <a:spLocks noChangeShapeType="1"/>
              </p:cNvSpPr>
              <p:nvPr/>
            </p:nvSpPr>
            <p:spPr bwMode="auto">
              <a:xfrm flipV="1">
                <a:off x="1613" y="1166"/>
                <a:ext cx="1" cy="255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0" name="Line 7"/>
              <p:cNvSpPr>
                <a:spLocks noChangeShapeType="1"/>
              </p:cNvSpPr>
              <p:nvPr/>
            </p:nvSpPr>
            <p:spPr bwMode="auto">
              <a:xfrm flipH="1">
                <a:off x="1613" y="371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1" name="Line 8"/>
              <p:cNvSpPr>
                <a:spLocks noChangeShapeType="1"/>
              </p:cNvSpPr>
              <p:nvPr/>
            </p:nvSpPr>
            <p:spPr bwMode="auto">
              <a:xfrm flipH="1">
                <a:off x="1613" y="368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2" name="Line 9"/>
              <p:cNvSpPr>
                <a:spLocks noChangeShapeType="1"/>
              </p:cNvSpPr>
              <p:nvPr/>
            </p:nvSpPr>
            <p:spPr bwMode="auto">
              <a:xfrm flipH="1">
                <a:off x="1613" y="366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3" name="Line 10"/>
              <p:cNvSpPr>
                <a:spLocks noChangeShapeType="1"/>
              </p:cNvSpPr>
              <p:nvPr/>
            </p:nvSpPr>
            <p:spPr bwMode="auto">
              <a:xfrm flipH="1">
                <a:off x="1613" y="36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4" name="Line 11"/>
              <p:cNvSpPr>
                <a:spLocks noChangeShapeType="1"/>
              </p:cNvSpPr>
              <p:nvPr/>
            </p:nvSpPr>
            <p:spPr bwMode="auto">
              <a:xfrm flipH="1">
                <a:off x="1613" y="362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5" name="Line 12"/>
              <p:cNvSpPr>
                <a:spLocks noChangeShapeType="1"/>
              </p:cNvSpPr>
              <p:nvPr/>
            </p:nvSpPr>
            <p:spPr bwMode="auto">
              <a:xfrm flipH="1">
                <a:off x="1613" y="360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6" name="Line 13"/>
              <p:cNvSpPr>
                <a:spLocks noChangeShapeType="1"/>
              </p:cNvSpPr>
              <p:nvPr/>
            </p:nvSpPr>
            <p:spPr bwMode="auto">
              <a:xfrm flipH="1">
                <a:off x="1613" y="35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7" name="Line 14"/>
              <p:cNvSpPr>
                <a:spLocks noChangeShapeType="1"/>
              </p:cNvSpPr>
              <p:nvPr/>
            </p:nvSpPr>
            <p:spPr bwMode="auto">
              <a:xfrm flipH="1">
                <a:off x="1613" y="3584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8" name="Line 15"/>
              <p:cNvSpPr>
                <a:spLocks noChangeShapeType="1"/>
              </p:cNvSpPr>
              <p:nvPr/>
            </p:nvSpPr>
            <p:spPr bwMode="auto">
              <a:xfrm flipH="1">
                <a:off x="415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9" name="Line 16"/>
              <p:cNvSpPr>
                <a:spLocks noChangeShapeType="1"/>
              </p:cNvSpPr>
              <p:nvPr/>
            </p:nvSpPr>
            <p:spPr bwMode="auto">
              <a:xfrm flipH="1">
                <a:off x="414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0" name="Line 17"/>
              <p:cNvSpPr>
                <a:spLocks noChangeShapeType="1"/>
              </p:cNvSpPr>
              <p:nvPr/>
            </p:nvSpPr>
            <p:spPr bwMode="auto">
              <a:xfrm flipH="1">
                <a:off x="412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1" name="Line 18"/>
              <p:cNvSpPr>
                <a:spLocks noChangeShapeType="1"/>
              </p:cNvSpPr>
              <p:nvPr/>
            </p:nvSpPr>
            <p:spPr bwMode="auto">
              <a:xfrm flipH="1">
                <a:off x="410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2" name="Line 19"/>
              <p:cNvSpPr>
                <a:spLocks noChangeShapeType="1"/>
              </p:cNvSpPr>
              <p:nvPr/>
            </p:nvSpPr>
            <p:spPr bwMode="auto">
              <a:xfrm flipH="1">
                <a:off x="408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3" name="Line 20"/>
              <p:cNvSpPr>
                <a:spLocks noChangeShapeType="1"/>
              </p:cNvSpPr>
              <p:nvPr/>
            </p:nvSpPr>
            <p:spPr bwMode="auto">
              <a:xfrm flipH="1">
                <a:off x="406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4" name="Line 21"/>
              <p:cNvSpPr>
                <a:spLocks noChangeShapeType="1"/>
              </p:cNvSpPr>
              <p:nvPr/>
            </p:nvSpPr>
            <p:spPr bwMode="auto">
              <a:xfrm flipH="1">
                <a:off x="405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5" name="Line 22"/>
              <p:cNvSpPr>
                <a:spLocks noChangeShapeType="1"/>
              </p:cNvSpPr>
              <p:nvPr/>
            </p:nvSpPr>
            <p:spPr bwMode="auto">
              <a:xfrm flipH="1">
                <a:off x="403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6" name="Line 23"/>
              <p:cNvSpPr>
                <a:spLocks noChangeShapeType="1"/>
              </p:cNvSpPr>
              <p:nvPr/>
            </p:nvSpPr>
            <p:spPr bwMode="auto">
              <a:xfrm flipH="1">
                <a:off x="401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7" name="Line 24"/>
              <p:cNvSpPr>
                <a:spLocks noChangeShapeType="1"/>
              </p:cNvSpPr>
              <p:nvPr/>
            </p:nvSpPr>
            <p:spPr bwMode="auto">
              <a:xfrm flipH="1">
                <a:off x="399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8" name="Line 25"/>
              <p:cNvSpPr>
                <a:spLocks noChangeShapeType="1"/>
              </p:cNvSpPr>
              <p:nvPr/>
            </p:nvSpPr>
            <p:spPr bwMode="auto">
              <a:xfrm flipH="1">
                <a:off x="397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9" name="Line 26"/>
              <p:cNvSpPr>
                <a:spLocks noChangeShapeType="1"/>
              </p:cNvSpPr>
              <p:nvPr/>
            </p:nvSpPr>
            <p:spPr bwMode="auto">
              <a:xfrm flipH="1">
                <a:off x="396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0" name="Line 27"/>
              <p:cNvSpPr>
                <a:spLocks noChangeShapeType="1"/>
              </p:cNvSpPr>
              <p:nvPr/>
            </p:nvSpPr>
            <p:spPr bwMode="auto">
              <a:xfrm flipH="1">
                <a:off x="394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1" name="Line 28"/>
              <p:cNvSpPr>
                <a:spLocks noChangeShapeType="1"/>
              </p:cNvSpPr>
              <p:nvPr/>
            </p:nvSpPr>
            <p:spPr bwMode="auto">
              <a:xfrm flipH="1">
                <a:off x="392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2" name="Line 29"/>
              <p:cNvSpPr>
                <a:spLocks noChangeShapeType="1"/>
              </p:cNvSpPr>
              <p:nvPr/>
            </p:nvSpPr>
            <p:spPr bwMode="auto">
              <a:xfrm flipH="1">
                <a:off x="390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3" name="Line 30"/>
              <p:cNvSpPr>
                <a:spLocks noChangeShapeType="1"/>
              </p:cNvSpPr>
              <p:nvPr/>
            </p:nvSpPr>
            <p:spPr bwMode="auto">
              <a:xfrm flipH="1">
                <a:off x="388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4" name="Line 31"/>
              <p:cNvSpPr>
                <a:spLocks noChangeShapeType="1"/>
              </p:cNvSpPr>
              <p:nvPr/>
            </p:nvSpPr>
            <p:spPr bwMode="auto">
              <a:xfrm flipH="1">
                <a:off x="387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5" name="Line 32"/>
              <p:cNvSpPr>
                <a:spLocks noChangeShapeType="1"/>
              </p:cNvSpPr>
              <p:nvPr/>
            </p:nvSpPr>
            <p:spPr bwMode="auto">
              <a:xfrm flipH="1">
                <a:off x="385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6" name="Line 33"/>
              <p:cNvSpPr>
                <a:spLocks noChangeShapeType="1"/>
              </p:cNvSpPr>
              <p:nvPr/>
            </p:nvSpPr>
            <p:spPr bwMode="auto">
              <a:xfrm flipH="1">
                <a:off x="383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7" name="Line 34"/>
              <p:cNvSpPr>
                <a:spLocks noChangeShapeType="1"/>
              </p:cNvSpPr>
              <p:nvPr/>
            </p:nvSpPr>
            <p:spPr bwMode="auto">
              <a:xfrm flipH="1">
                <a:off x="381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8" name="Line 35"/>
              <p:cNvSpPr>
                <a:spLocks noChangeShapeType="1"/>
              </p:cNvSpPr>
              <p:nvPr/>
            </p:nvSpPr>
            <p:spPr bwMode="auto">
              <a:xfrm flipH="1">
                <a:off x="379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9" name="Line 36"/>
              <p:cNvSpPr>
                <a:spLocks noChangeShapeType="1"/>
              </p:cNvSpPr>
              <p:nvPr/>
            </p:nvSpPr>
            <p:spPr bwMode="auto">
              <a:xfrm flipH="1">
                <a:off x="378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0" name="Line 37"/>
              <p:cNvSpPr>
                <a:spLocks noChangeShapeType="1"/>
              </p:cNvSpPr>
              <p:nvPr/>
            </p:nvSpPr>
            <p:spPr bwMode="auto">
              <a:xfrm flipH="1">
                <a:off x="376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1" name="Line 38"/>
              <p:cNvSpPr>
                <a:spLocks noChangeShapeType="1"/>
              </p:cNvSpPr>
              <p:nvPr/>
            </p:nvSpPr>
            <p:spPr bwMode="auto">
              <a:xfrm flipH="1">
                <a:off x="374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2" name="Line 39"/>
              <p:cNvSpPr>
                <a:spLocks noChangeShapeType="1"/>
              </p:cNvSpPr>
              <p:nvPr/>
            </p:nvSpPr>
            <p:spPr bwMode="auto">
              <a:xfrm flipH="1">
                <a:off x="372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3" name="Line 40"/>
              <p:cNvSpPr>
                <a:spLocks noChangeShapeType="1"/>
              </p:cNvSpPr>
              <p:nvPr/>
            </p:nvSpPr>
            <p:spPr bwMode="auto">
              <a:xfrm flipH="1">
                <a:off x="370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4" name="Line 41"/>
              <p:cNvSpPr>
                <a:spLocks noChangeShapeType="1"/>
              </p:cNvSpPr>
              <p:nvPr/>
            </p:nvSpPr>
            <p:spPr bwMode="auto">
              <a:xfrm flipH="1">
                <a:off x="369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5" name="Line 42"/>
              <p:cNvSpPr>
                <a:spLocks noChangeShapeType="1"/>
              </p:cNvSpPr>
              <p:nvPr/>
            </p:nvSpPr>
            <p:spPr bwMode="auto">
              <a:xfrm flipH="1">
                <a:off x="367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6" name="Line 43"/>
              <p:cNvSpPr>
                <a:spLocks noChangeShapeType="1"/>
              </p:cNvSpPr>
              <p:nvPr/>
            </p:nvSpPr>
            <p:spPr bwMode="auto">
              <a:xfrm flipH="1">
                <a:off x="365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7" name="Line 44"/>
              <p:cNvSpPr>
                <a:spLocks noChangeShapeType="1"/>
              </p:cNvSpPr>
              <p:nvPr/>
            </p:nvSpPr>
            <p:spPr bwMode="auto">
              <a:xfrm flipH="1">
                <a:off x="363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8" name="Line 45"/>
              <p:cNvSpPr>
                <a:spLocks noChangeShapeType="1"/>
              </p:cNvSpPr>
              <p:nvPr/>
            </p:nvSpPr>
            <p:spPr bwMode="auto">
              <a:xfrm flipH="1">
                <a:off x="361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9" name="Line 46"/>
              <p:cNvSpPr>
                <a:spLocks noChangeShapeType="1"/>
              </p:cNvSpPr>
              <p:nvPr/>
            </p:nvSpPr>
            <p:spPr bwMode="auto">
              <a:xfrm flipH="1">
                <a:off x="360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0" name="Line 47"/>
              <p:cNvSpPr>
                <a:spLocks noChangeShapeType="1"/>
              </p:cNvSpPr>
              <p:nvPr/>
            </p:nvSpPr>
            <p:spPr bwMode="auto">
              <a:xfrm flipH="1">
                <a:off x="358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1" name="Line 48"/>
              <p:cNvSpPr>
                <a:spLocks noChangeShapeType="1"/>
              </p:cNvSpPr>
              <p:nvPr/>
            </p:nvSpPr>
            <p:spPr bwMode="auto">
              <a:xfrm flipH="1">
                <a:off x="356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2" name="Line 49"/>
              <p:cNvSpPr>
                <a:spLocks noChangeShapeType="1"/>
              </p:cNvSpPr>
              <p:nvPr/>
            </p:nvSpPr>
            <p:spPr bwMode="auto">
              <a:xfrm flipH="1">
                <a:off x="354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3" name="Line 50"/>
              <p:cNvSpPr>
                <a:spLocks noChangeShapeType="1"/>
              </p:cNvSpPr>
              <p:nvPr/>
            </p:nvSpPr>
            <p:spPr bwMode="auto">
              <a:xfrm flipH="1">
                <a:off x="352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4" name="Line 51"/>
              <p:cNvSpPr>
                <a:spLocks noChangeShapeType="1"/>
              </p:cNvSpPr>
              <p:nvPr/>
            </p:nvSpPr>
            <p:spPr bwMode="auto">
              <a:xfrm flipH="1">
                <a:off x="351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5" name="Line 52"/>
              <p:cNvSpPr>
                <a:spLocks noChangeShapeType="1"/>
              </p:cNvSpPr>
              <p:nvPr/>
            </p:nvSpPr>
            <p:spPr bwMode="auto">
              <a:xfrm flipH="1">
                <a:off x="349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6" name="Line 53"/>
              <p:cNvSpPr>
                <a:spLocks noChangeShapeType="1"/>
              </p:cNvSpPr>
              <p:nvPr/>
            </p:nvSpPr>
            <p:spPr bwMode="auto">
              <a:xfrm flipH="1">
                <a:off x="347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7" name="Line 54"/>
              <p:cNvSpPr>
                <a:spLocks noChangeShapeType="1"/>
              </p:cNvSpPr>
              <p:nvPr/>
            </p:nvSpPr>
            <p:spPr bwMode="auto">
              <a:xfrm flipH="1">
                <a:off x="345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8" name="Line 55"/>
              <p:cNvSpPr>
                <a:spLocks noChangeShapeType="1"/>
              </p:cNvSpPr>
              <p:nvPr/>
            </p:nvSpPr>
            <p:spPr bwMode="auto">
              <a:xfrm flipH="1">
                <a:off x="343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9" name="Line 56"/>
              <p:cNvSpPr>
                <a:spLocks noChangeShapeType="1"/>
              </p:cNvSpPr>
              <p:nvPr/>
            </p:nvSpPr>
            <p:spPr bwMode="auto">
              <a:xfrm flipH="1">
                <a:off x="342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0" name="Line 57"/>
              <p:cNvSpPr>
                <a:spLocks noChangeShapeType="1"/>
              </p:cNvSpPr>
              <p:nvPr/>
            </p:nvSpPr>
            <p:spPr bwMode="auto">
              <a:xfrm flipH="1">
                <a:off x="340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1" name="Line 58"/>
              <p:cNvSpPr>
                <a:spLocks noChangeShapeType="1"/>
              </p:cNvSpPr>
              <p:nvPr/>
            </p:nvSpPr>
            <p:spPr bwMode="auto">
              <a:xfrm flipH="1">
                <a:off x="338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2" name="Line 59"/>
              <p:cNvSpPr>
                <a:spLocks noChangeShapeType="1"/>
              </p:cNvSpPr>
              <p:nvPr/>
            </p:nvSpPr>
            <p:spPr bwMode="auto">
              <a:xfrm flipH="1">
                <a:off x="336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3" name="Line 60"/>
              <p:cNvSpPr>
                <a:spLocks noChangeShapeType="1"/>
              </p:cNvSpPr>
              <p:nvPr/>
            </p:nvSpPr>
            <p:spPr bwMode="auto">
              <a:xfrm flipH="1">
                <a:off x="334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4" name="Line 61"/>
              <p:cNvSpPr>
                <a:spLocks noChangeShapeType="1"/>
              </p:cNvSpPr>
              <p:nvPr/>
            </p:nvSpPr>
            <p:spPr bwMode="auto">
              <a:xfrm flipH="1">
                <a:off x="333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5" name="Line 62"/>
              <p:cNvSpPr>
                <a:spLocks noChangeShapeType="1"/>
              </p:cNvSpPr>
              <p:nvPr/>
            </p:nvSpPr>
            <p:spPr bwMode="auto">
              <a:xfrm flipH="1">
                <a:off x="331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6" name="Line 63"/>
              <p:cNvSpPr>
                <a:spLocks noChangeShapeType="1"/>
              </p:cNvSpPr>
              <p:nvPr/>
            </p:nvSpPr>
            <p:spPr bwMode="auto">
              <a:xfrm flipH="1">
                <a:off x="329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7" name="Line 64"/>
              <p:cNvSpPr>
                <a:spLocks noChangeShapeType="1"/>
              </p:cNvSpPr>
              <p:nvPr/>
            </p:nvSpPr>
            <p:spPr bwMode="auto">
              <a:xfrm flipH="1">
                <a:off x="327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8" name="Line 65"/>
              <p:cNvSpPr>
                <a:spLocks noChangeShapeType="1"/>
              </p:cNvSpPr>
              <p:nvPr/>
            </p:nvSpPr>
            <p:spPr bwMode="auto">
              <a:xfrm flipH="1">
                <a:off x="325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9" name="Line 66"/>
              <p:cNvSpPr>
                <a:spLocks noChangeShapeType="1"/>
              </p:cNvSpPr>
              <p:nvPr/>
            </p:nvSpPr>
            <p:spPr bwMode="auto">
              <a:xfrm flipH="1">
                <a:off x="324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0" name="Line 67"/>
              <p:cNvSpPr>
                <a:spLocks noChangeShapeType="1"/>
              </p:cNvSpPr>
              <p:nvPr/>
            </p:nvSpPr>
            <p:spPr bwMode="auto">
              <a:xfrm flipH="1">
                <a:off x="322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1" name="Line 68"/>
              <p:cNvSpPr>
                <a:spLocks noChangeShapeType="1"/>
              </p:cNvSpPr>
              <p:nvPr/>
            </p:nvSpPr>
            <p:spPr bwMode="auto">
              <a:xfrm flipH="1">
                <a:off x="320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2" name="Line 69"/>
              <p:cNvSpPr>
                <a:spLocks noChangeShapeType="1"/>
              </p:cNvSpPr>
              <p:nvPr/>
            </p:nvSpPr>
            <p:spPr bwMode="auto">
              <a:xfrm flipH="1">
                <a:off x="318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3" name="Line 70"/>
              <p:cNvSpPr>
                <a:spLocks noChangeShapeType="1"/>
              </p:cNvSpPr>
              <p:nvPr/>
            </p:nvSpPr>
            <p:spPr bwMode="auto">
              <a:xfrm flipH="1">
                <a:off x="316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4" name="Line 71"/>
              <p:cNvSpPr>
                <a:spLocks noChangeShapeType="1"/>
              </p:cNvSpPr>
              <p:nvPr/>
            </p:nvSpPr>
            <p:spPr bwMode="auto">
              <a:xfrm flipH="1">
                <a:off x="315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5" name="Line 72"/>
              <p:cNvSpPr>
                <a:spLocks noChangeShapeType="1"/>
              </p:cNvSpPr>
              <p:nvPr/>
            </p:nvSpPr>
            <p:spPr bwMode="auto">
              <a:xfrm flipH="1">
                <a:off x="313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6" name="Line 73"/>
              <p:cNvSpPr>
                <a:spLocks noChangeShapeType="1"/>
              </p:cNvSpPr>
              <p:nvPr/>
            </p:nvSpPr>
            <p:spPr bwMode="auto">
              <a:xfrm flipH="1">
                <a:off x="311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7" name="Line 74"/>
              <p:cNvSpPr>
                <a:spLocks noChangeShapeType="1"/>
              </p:cNvSpPr>
              <p:nvPr/>
            </p:nvSpPr>
            <p:spPr bwMode="auto">
              <a:xfrm flipH="1">
                <a:off x="309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8" name="Line 75"/>
              <p:cNvSpPr>
                <a:spLocks noChangeShapeType="1"/>
              </p:cNvSpPr>
              <p:nvPr/>
            </p:nvSpPr>
            <p:spPr bwMode="auto">
              <a:xfrm flipH="1">
                <a:off x="307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9" name="Line 76"/>
              <p:cNvSpPr>
                <a:spLocks noChangeShapeType="1"/>
              </p:cNvSpPr>
              <p:nvPr/>
            </p:nvSpPr>
            <p:spPr bwMode="auto">
              <a:xfrm flipH="1">
                <a:off x="306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0" name="Line 77"/>
              <p:cNvSpPr>
                <a:spLocks noChangeShapeType="1"/>
              </p:cNvSpPr>
              <p:nvPr/>
            </p:nvSpPr>
            <p:spPr bwMode="auto">
              <a:xfrm flipH="1">
                <a:off x="304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1" name="Line 78"/>
              <p:cNvSpPr>
                <a:spLocks noChangeShapeType="1"/>
              </p:cNvSpPr>
              <p:nvPr/>
            </p:nvSpPr>
            <p:spPr bwMode="auto">
              <a:xfrm flipH="1">
                <a:off x="302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2" name="Line 79"/>
              <p:cNvSpPr>
                <a:spLocks noChangeShapeType="1"/>
              </p:cNvSpPr>
              <p:nvPr/>
            </p:nvSpPr>
            <p:spPr bwMode="auto">
              <a:xfrm flipH="1">
                <a:off x="300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3" name="Line 80"/>
              <p:cNvSpPr>
                <a:spLocks noChangeShapeType="1"/>
              </p:cNvSpPr>
              <p:nvPr/>
            </p:nvSpPr>
            <p:spPr bwMode="auto">
              <a:xfrm flipH="1">
                <a:off x="298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4" name="Line 81"/>
              <p:cNvSpPr>
                <a:spLocks noChangeShapeType="1"/>
              </p:cNvSpPr>
              <p:nvPr/>
            </p:nvSpPr>
            <p:spPr bwMode="auto">
              <a:xfrm flipH="1">
                <a:off x="297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5" name="Line 82"/>
              <p:cNvSpPr>
                <a:spLocks noChangeShapeType="1"/>
              </p:cNvSpPr>
              <p:nvPr/>
            </p:nvSpPr>
            <p:spPr bwMode="auto">
              <a:xfrm flipH="1">
                <a:off x="295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6" name="Line 83"/>
              <p:cNvSpPr>
                <a:spLocks noChangeShapeType="1"/>
              </p:cNvSpPr>
              <p:nvPr/>
            </p:nvSpPr>
            <p:spPr bwMode="auto">
              <a:xfrm flipH="1">
                <a:off x="293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7" name="Line 84"/>
              <p:cNvSpPr>
                <a:spLocks noChangeShapeType="1"/>
              </p:cNvSpPr>
              <p:nvPr/>
            </p:nvSpPr>
            <p:spPr bwMode="auto">
              <a:xfrm flipH="1">
                <a:off x="291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8" name="Line 85"/>
              <p:cNvSpPr>
                <a:spLocks noChangeShapeType="1"/>
              </p:cNvSpPr>
              <p:nvPr/>
            </p:nvSpPr>
            <p:spPr bwMode="auto">
              <a:xfrm flipH="1">
                <a:off x="289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9" name="Line 86"/>
              <p:cNvSpPr>
                <a:spLocks noChangeShapeType="1"/>
              </p:cNvSpPr>
              <p:nvPr/>
            </p:nvSpPr>
            <p:spPr bwMode="auto">
              <a:xfrm flipH="1">
                <a:off x="288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0" name="Line 87"/>
              <p:cNvSpPr>
                <a:spLocks noChangeShapeType="1"/>
              </p:cNvSpPr>
              <p:nvPr/>
            </p:nvSpPr>
            <p:spPr bwMode="auto">
              <a:xfrm flipH="1">
                <a:off x="286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1" name="Line 88"/>
              <p:cNvSpPr>
                <a:spLocks noChangeShapeType="1"/>
              </p:cNvSpPr>
              <p:nvPr/>
            </p:nvSpPr>
            <p:spPr bwMode="auto">
              <a:xfrm flipH="1">
                <a:off x="284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2" name="Line 89"/>
              <p:cNvSpPr>
                <a:spLocks noChangeShapeType="1"/>
              </p:cNvSpPr>
              <p:nvPr/>
            </p:nvSpPr>
            <p:spPr bwMode="auto">
              <a:xfrm flipH="1">
                <a:off x="282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3" name="Line 90"/>
              <p:cNvSpPr>
                <a:spLocks noChangeShapeType="1"/>
              </p:cNvSpPr>
              <p:nvPr/>
            </p:nvSpPr>
            <p:spPr bwMode="auto">
              <a:xfrm flipH="1">
                <a:off x="280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4" name="Line 91"/>
              <p:cNvSpPr>
                <a:spLocks noChangeShapeType="1"/>
              </p:cNvSpPr>
              <p:nvPr/>
            </p:nvSpPr>
            <p:spPr bwMode="auto">
              <a:xfrm flipH="1">
                <a:off x="279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5" name="Line 92"/>
              <p:cNvSpPr>
                <a:spLocks noChangeShapeType="1"/>
              </p:cNvSpPr>
              <p:nvPr/>
            </p:nvSpPr>
            <p:spPr bwMode="auto">
              <a:xfrm flipH="1">
                <a:off x="277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6" name="Line 93"/>
              <p:cNvSpPr>
                <a:spLocks noChangeShapeType="1"/>
              </p:cNvSpPr>
              <p:nvPr/>
            </p:nvSpPr>
            <p:spPr bwMode="auto">
              <a:xfrm flipH="1">
                <a:off x="275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7" name="Line 94"/>
              <p:cNvSpPr>
                <a:spLocks noChangeShapeType="1"/>
              </p:cNvSpPr>
              <p:nvPr/>
            </p:nvSpPr>
            <p:spPr bwMode="auto">
              <a:xfrm flipH="1">
                <a:off x="273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8" name="Line 95"/>
              <p:cNvSpPr>
                <a:spLocks noChangeShapeType="1"/>
              </p:cNvSpPr>
              <p:nvPr/>
            </p:nvSpPr>
            <p:spPr bwMode="auto">
              <a:xfrm flipH="1">
                <a:off x="271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9" name="Line 96"/>
              <p:cNvSpPr>
                <a:spLocks noChangeShapeType="1"/>
              </p:cNvSpPr>
              <p:nvPr/>
            </p:nvSpPr>
            <p:spPr bwMode="auto">
              <a:xfrm flipH="1">
                <a:off x="270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0" name="Line 97"/>
              <p:cNvSpPr>
                <a:spLocks noChangeShapeType="1"/>
              </p:cNvSpPr>
              <p:nvPr/>
            </p:nvSpPr>
            <p:spPr bwMode="auto">
              <a:xfrm flipH="1">
                <a:off x="268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1" name="Line 98"/>
              <p:cNvSpPr>
                <a:spLocks noChangeShapeType="1"/>
              </p:cNvSpPr>
              <p:nvPr/>
            </p:nvSpPr>
            <p:spPr bwMode="auto">
              <a:xfrm flipH="1">
                <a:off x="266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2" name="Line 99"/>
              <p:cNvSpPr>
                <a:spLocks noChangeShapeType="1"/>
              </p:cNvSpPr>
              <p:nvPr/>
            </p:nvSpPr>
            <p:spPr bwMode="auto">
              <a:xfrm flipH="1">
                <a:off x="264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3" name="Line 100"/>
              <p:cNvSpPr>
                <a:spLocks noChangeShapeType="1"/>
              </p:cNvSpPr>
              <p:nvPr/>
            </p:nvSpPr>
            <p:spPr bwMode="auto">
              <a:xfrm flipH="1">
                <a:off x="262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4" name="Line 101"/>
              <p:cNvSpPr>
                <a:spLocks noChangeShapeType="1"/>
              </p:cNvSpPr>
              <p:nvPr/>
            </p:nvSpPr>
            <p:spPr bwMode="auto">
              <a:xfrm flipH="1">
                <a:off x="261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5" name="Line 102"/>
              <p:cNvSpPr>
                <a:spLocks noChangeShapeType="1"/>
              </p:cNvSpPr>
              <p:nvPr/>
            </p:nvSpPr>
            <p:spPr bwMode="auto">
              <a:xfrm flipH="1">
                <a:off x="259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6" name="Line 103"/>
              <p:cNvSpPr>
                <a:spLocks noChangeShapeType="1"/>
              </p:cNvSpPr>
              <p:nvPr/>
            </p:nvSpPr>
            <p:spPr bwMode="auto">
              <a:xfrm flipH="1">
                <a:off x="257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7" name="Line 104"/>
              <p:cNvSpPr>
                <a:spLocks noChangeShapeType="1"/>
              </p:cNvSpPr>
              <p:nvPr/>
            </p:nvSpPr>
            <p:spPr bwMode="auto">
              <a:xfrm flipH="1">
                <a:off x="255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8" name="Line 105"/>
              <p:cNvSpPr>
                <a:spLocks noChangeShapeType="1"/>
              </p:cNvSpPr>
              <p:nvPr/>
            </p:nvSpPr>
            <p:spPr bwMode="auto">
              <a:xfrm flipH="1">
                <a:off x="253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9" name="Line 106"/>
              <p:cNvSpPr>
                <a:spLocks noChangeShapeType="1"/>
              </p:cNvSpPr>
              <p:nvPr/>
            </p:nvSpPr>
            <p:spPr bwMode="auto">
              <a:xfrm flipH="1">
                <a:off x="252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0" name="Line 107"/>
              <p:cNvSpPr>
                <a:spLocks noChangeShapeType="1"/>
              </p:cNvSpPr>
              <p:nvPr/>
            </p:nvSpPr>
            <p:spPr bwMode="auto">
              <a:xfrm flipH="1">
                <a:off x="250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1" name="Line 108"/>
              <p:cNvSpPr>
                <a:spLocks noChangeShapeType="1"/>
              </p:cNvSpPr>
              <p:nvPr/>
            </p:nvSpPr>
            <p:spPr bwMode="auto">
              <a:xfrm flipH="1">
                <a:off x="248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2" name="Line 109"/>
              <p:cNvSpPr>
                <a:spLocks noChangeShapeType="1"/>
              </p:cNvSpPr>
              <p:nvPr/>
            </p:nvSpPr>
            <p:spPr bwMode="auto">
              <a:xfrm flipH="1">
                <a:off x="246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3" name="Line 110"/>
              <p:cNvSpPr>
                <a:spLocks noChangeShapeType="1"/>
              </p:cNvSpPr>
              <p:nvPr/>
            </p:nvSpPr>
            <p:spPr bwMode="auto">
              <a:xfrm flipH="1">
                <a:off x="244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4" name="Line 111"/>
              <p:cNvSpPr>
                <a:spLocks noChangeShapeType="1"/>
              </p:cNvSpPr>
              <p:nvPr/>
            </p:nvSpPr>
            <p:spPr bwMode="auto">
              <a:xfrm flipH="1">
                <a:off x="243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5" name="Line 112"/>
              <p:cNvSpPr>
                <a:spLocks noChangeShapeType="1"/>
              </p:cNvSpPr>
              <p:nvPr/>
            </p:nvSpPr>
            <p:spPr bwMode="auto">
              <a:xfrm flipH="1">
                <a:off x="241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6" name="Line 113"/>
              <p:cNvSpPr>
                <a:spLocks noChangeShapeType="1"/>
              </p:cNvSpPr>
              <p:nvPr/>
            </p:nvSpPr>
            <p:spPr bwMode="auto">
              <a:xfrm flipH="1">
                <a:off x="239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7" name="Line 114"/>
              <p:cNvSpPr>
                <a:spLocks noChangeShapeType="1"/>
              </p:cNvSpPr>
              <p:nvPr/>
            </p:nvSpPr>
            <p:spPr bwMode="auto">
              <a:xfrm flipH="1">
                <a:off x="237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8" name="Line 115"/>
              <p:cNvSpPr>
                <a:spLocks noChangeShapeType="1"/>
              </p:cNvSpPr>
              <p:nvPr/>
            </p:nvSpPr>
            <p:spPr bwMode="auto">
              <a:xfrm flipH="1">
                <a:off x="235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9" name="Line 116"/>
              <p:cNvSpPr>
                <a:spLocks noChangeShapeType="1"/>
              </p:cNvSpPr>
              <p:nvPr/>
            </p:nvSpPr>
            <p:spPr bwMode="auto">
              <a:xfrm flipH="1">
                <a:off x="234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0" name="Line 117"/>
              <p:cNvSpPr>
                <a:spLocks noChangeShapeType="1"/>
              </p:cNvSpPr>
              <p:nvPr/>
            </p:nvSpPr>
            <p:spPr bwMode="auto">
              <a:xfrm flipH="1">
                <a:off x="232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1" name="Line 118"/>
              <p:cNvSpPr>
                <a:spLocks noChangeShapeType="1"/>
              </p:cNvSpPr>
              <p:nvPr/>
            </p:nvSpPr>
            <p:spPr bwMode="auto">
              <a:xfrm flipH="1">
                <a:off x="230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2" name="Line 119"/>
              <p:cNvSpPr>
                <a:spLocks noChangeShapeType="1"/>
              </p:cNvSpPr>
              <p:nvPr/>
            </p:nvSpPr>
            <p:spPr bwMode="auto">
              <a:xfrm flipH="1">
                <a:off x="228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3" name="Line 120"/>
              <p:cNvSpPr>
                <a:spLocks noChangeShapeType="1"/>
              </p:cNvSpPr>
              <p:nvPr/>
            </p:nvSpPr>
            <p:spPr bwMode="auto">
              <a:xfrm flipH="1">
                <a:off x="226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4" name="Line 121"/>
              <p:cNvSpPr>
                <a:spLocks noChangeShapeType="1"/>
              </p:cNvSpPr>
              <p:nvPr/>
            </p:nvSpPr>
            <p:spPr bwMode="auto">
              <a:xfrm flipH="1">
                <a:off x="225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5" name="Line 122"/>
              <p:cNvSpPr>
                <a:spLocks noChangeShapeType="1"/>
              </p:cNvSpPr>
              <p:nvPr/>
            </p:nvSpPr>
            <p:spPr bwMode="auto">
              <a:xfrm flipH="1">
                <a:off x="223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6" name="Line 123"/>
              <p:cNvSpPr>
                <a:spLocks noChangeShapeType="1"/>
              </p:cNvSpPr>
              <p:nvPr/>
            </p:nvSpPr>
            <p:spPr bwMode="auto">
              <a:xfrm flipH="1">
                <a:off x="221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7" name="Line 124"/>
              <p:cNvSpPr>
                <a:spLocks noChangeShapeType="1"/>
              </p:cNvSpPr>
              <p:nvPr/>
            </p:nvSpPr>
            <p:spPr bwMode="auto">
              <a:xfrm flipH="1">
                <a:off x="219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8" name="Line 125"/>
              <p:cNvSpPr>
                <a:spLocks noChangeShapeType="1"/>
              </p:cNvSpPr>
              <p:nvPr/>
            </p:nvSpPr>
            <p:spPr bwMode="auto">
              <a:xfrm flipH="1">
                <a:off x="217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9" name="Line 126"/>
              <p:cNvSpPr>
                <a:spLocks noChangeShapeType="1"/>
              </p:cNvSpPr>
              <p:nvPr/>
            </p:nvSpPr>
            <p:spPr bwMode="auto">
              <a:xfrm flipH="1">
                <a:off x="216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0" name="Line 127"/>
              <p:cNvSpPr>
                <a:spLocks noChangeShapeType="1"/>
              </p:cNvSpPr>
              <p:nvPr/>
            </p:nvSpPr>
            <p:spPr bwMode="auto">
              <a:xfrm flipH="1">
                <a:off x="214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1" name="Line 128"/>
              <p:cNvSpPr>
                <a:spLocks noChangeShapeType="1"/>
              </p:cNvSpPr>
              <p:nvPr/>
            </p:nvSpPr>
            <p:spPr bwMode="auto">
              <a:xfrm flipH="1">
                <a:off x="212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2" name="Line 129"/>
              <p:cNvSpPr>
                <a:spLocks noChangeShapeType="1"/>
              </p:cNvSpPr>
              <p:nvPr/>
            </p:nvSpPr>
            <p:spPr bwMode="auto">
              <a:xfrm flipH="1">
                <a:off x="210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3" name="Line 130"/>
              <p:cNvSpPr>
                <a:spLocks noChangeShapeType="1"/>
              </p:cNvSpPr>
              <p:nvPr/>
            </p:nvSpPr>
            <p:spPr bwMode="auto">
              <a:xfrm flipH="1">
                <a:off x="208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4" name="Line 131"/>
              <p:cNvSpPr>
                <a:spLocks noChangeShapeType="1"/>
              </p:cNvSpPr>
              <p:nvPr/>
            </p:nvSpPr>
            <p:spPr bwMode="auto">
              <a:xfrm flipH="1">
                <a:off x="207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5" name="Line 132"/>
              <p:cNvSpPr>
                <a:spLocks noChangeShapeType="1"/>
              </p:cNvSpPr>
              <p:nvPr/>
            </p:nvSpPr>
            <p:spPr bwMode="auto">
              <a:xfrm flipH="1">
                <a:off x="205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6" name="Line 133"/>
              <p:cNvSpPr>
                <a:spLocks noChangeShapeType="1"/>
              </p:cNvSpPr>
              <p:nvPr/>
            </p:nvSpPr>
            <p:spPr bwMode="auto">
              <a:xfrm flipH="1">
                <a:off x="203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7" name="Line 134"/>
              <p:cNvSpPr>
                <a:spLocks noChangeShapeType="1"/>
              </p:cNvSpPr>
              <p:nvPr/>
            </p:nvSpPr>
            <p:spPr bwMode="auto">
              <a:xfrm flipH="1">
                <a:off x="201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8" name="Line 135"/>
              <p:cNvSpPr>
                <a:spLocks noChangeShapeType="1"/>
              </p:cNvSpPr>
              <p:nvPr/>
            </p:nvSpPr>
            <p:spPr bwMode="auto">
              <a:xfrm flipH="1">
                <a:off x="199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9" name="Line 136"/>
              <p:cNvSpPr>
                <a:spLocks noChangeShapeType="1"/>
              </p:cNvSpPr>
              <p:nvPr/>
            </p:nvSpPr>
            <p:spPr bwMode="auto">
              <a:xfrm flipH="1">
                <a:off x="198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0" name="Line 137"/>
              <p:cNvSpPr>
                <a:spLocks noChangeShapeType="1"/>
              </p:cNvSpPr>
              <p:nvPr/>
            </p:nvSpPr>
            <p:spPr bwMode="auto">
              <a:xfrm flipH="1">
                <a:off x="196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1" name="Line 138"/>
              <p:cNvSpPr>
                <a:spLocks noChangeShapeType="1"/>
              </p:cNvSpPr>
              <p:nvPr/>
            </p:nvSpPr>
            <p:spPr bwMode="auto">
              <a:xfrm flipH="1">
                <a:off x="194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2" name="Line 139"/>
              <p:cNvSpPr>
                <a:spLocks noChangeShapeType="1"/>
              </p:cNvSpPr>
              <p:nvPr/>
            </p:nvSpPr>
            <p:spPr bwMode="auto">
              <a:xfrm flipH="1">
                <a:off x="192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3" name="Line 140"/>
              <p:cNvSpPr>
                <a:spLocks noChangeShapeType="1"/>
              </p:cNvSpPr>
              <p:nvPr/>
            </p:nvSpPr>
            <p:spPr bwMode="auto">
              <a:xfrm flipH="1">
                <a:off x="190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4" name="Line 141"/>
              <p:cNvSpPr>
                <a:spLocks noChangeShapeType="1"/>
              </p:cNvSpPr>
              <p:nvPr/>
            </p:nvSpPr>
            <p:spPr bwMode="auto">
              <a:xfrm flipH="1">
                <a:off x="189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5" name="Line 142"/>
              <p:cNvSpPr>
                <a:spLocks noChangeShapeType="1"/>
              </p:cNvSpPr>
              <p:nvPr/>
            </p:nvSpPr>
            <p:spPr bwMode="auto">
              <a:xfrm flipH="1">
                <a:off x="187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6" name="Line 143"/>
              <p:cNvSpPr>
                <a:spLocks noChangeShapeType="1"/>
              </p:cNvSpPr>
              <p:nvPr/>
            </p:nvSpPr>
            <p:spPr bwMode="auto">
              <a:xfrm flipH="1">
                <a:off x="185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7" name="Line 144"/>
              <p:cNvSpPr>
                <a:spLocks noChangeShapeType="1"/>
              </p:cNvSpPr>
              <p:nvPr/>
            </p:nvSpPr>
            <p:spPr bwMode="auto">
              <a:xfrm flipH="1">
                <a:off x="183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8" name="Line 145"/>
              <p:cNvSpPr>
                <a:spLocks noChangeShapeType="1"/>
              </p:cNvSpPr>
              <p:nvPr/>
            </p:nvSpPr>
            <p:spPr bwMode="auto">
              <a:xfrm flipH="1">
                <a:off x="181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9" name="Line 146"/>
              <p:cNvSpPr>
                <a:spLocks noChangeShapeType="1"/>
              </p:cNvSpPr>
              <p:nvPr/>
            </p:nvSpPr>
            <p:spPr bwMode="auto">
              <a:xfrm flipH="1">
                <a:off x="180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0" name="Line 147"/>
              <p:cNvSpPr>
                <a:spLocks noChangeShapeType="1"/>
              </p:cNvSpPr>
              <p:nvPr/>
            </p:nvSpPr>
            <p:spPr bwMode="auto">
              <a:xfrm flipH="1">
                <a:off x="178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1" name="Line 148"/>
              <p:cNvSpPr>
                <a:spLocks noChangeShapeType="1"/>
              </p:cNvSpPr>
              <p:nvPr/>
            </p:nvSpPr>
            <p:spPr bwMode="auto">
              <a:xfrm flipH="1">
                <a:off x="176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2" name="Line 149"/>
              <p:cNvSpPr>
                <a:spLocks noChangeShapeType="1"/>
              </p:cNvSpPr>
              <p:nvPr/>
            </p:nvSpPr>
            <p:spPr bwMode="auto">
              <a:xfrm flipH="1">
                <a:off x="174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3" name="Line 150"/>
              <p:cNvSpPr>
                <a:spLocks noChangeShapeType="1"/>
              </p:cNvSpPr>
              <p:nvPr/>
            </p:nvSpPr>
            <p:spPr bwMode="auto">
              <a:xfrm flipH="1">
                <a:off x="172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4" name="Line 151"/>
              <p:cNvSpPr>
                <a:spLocks noChangeShapeType="1"/>
              </p:cNvSpPr>
              <p:nvPr/>
            </p:nvSpPr>
            <p:spPr bwMode="auto">
              <a:xfrm flipH="1">
                <a:off x="171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5" name="Line 152"/>
              <p:cNvSpPr>
                <a:spLocks noChangeShapeType="1"/>
              </p:cNvSpPr>
              <p:nvPr/>
            </p:nvSpPr>
            <p:spPr bwMode="auto">
              <a:xfrm flipH="1">
                <a:off x="1692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6" name="Line 153"/>
              <p:cNvSpPr>
                <a:spLocks noChangeShapeType="1"/>
              </p:cNvSpPr>
              <p:nvPr/>
            </p:nvSpPr>
            <p:spPr bwMode="auto">
              <a:xfrm flipH="1">
                <a:off x="1674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7" name="Line 154"/>
              <p:cNvSpPr>
                <a:spLocks noChangeShapeType="1"/>
              </p:cNvSpPr>
              <p:nvPr/>
            </p:nvSpPr>
            <p:spPr bwMode="auto">
              <a:xfrm flipH="1">
                <a:off x="1656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8" name="Line 155"/>
              <p:cNvSpPr>
                <a:spLocks noChangeShapeType="1"/>
              </p:cNvSpPr>
              <p:nvPr/>
            </p:nvSpPr>
            <p:spPr bwMode="auto">
              <a:xfrm flipH="1">
                <a:off x="1638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9" name="Line 156"/>
              <p:cNvSpPr>
                <a:spLocks noChangeShapeType="1"/>
              </p:cNvSpPr>
              <p:nvPr/>
            </p:nvSpPr>
            <p:spPr bwMode="auto">
              <a:xfrm flipH="1">
                <a:off x="1620" y="358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0" name="Freeform 157"/>
              <p:cNvSpPr>
                <a:spLocks/>
              </p:cNvSpPr>
              <p:nvPr/>
            </p:nvSpPr>
            <p:spPr bwMode="auto">
              <a:xfrm>
                <a:off x="1197" y="3518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8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4 w 57"/>
                  <a:gd name="T15" fmla="*/ 27 h 133"/>
                  <a:gd name="T16" fmla="*/ 21 w 57"/>
                  <a:gd name="T17" fmla="*/ 21 h 133"/>
                  <a:gd name="T18" fmla="*/ 29 w 57"/>
                  <a:gd name="T19" fmla="*/ 15 h 133"/>
                  <a:gd name="T20" fmla="*/ 33 w 57"/>
                  <a:gd name="T21" fmla="*/ 7 h 133"/>
                  <a:gd name="T22" fmla="*/ 38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1" name="Freeform 158"/>
              <p:cNvSpPr>
                <a:spLocks noEditPoints="1"/>
              </p:cNvSpPr>
              <p:nvPr/>
            </p:nvSpPr>
            <p:spPr bwMode="auto">
              <a:xfrm>
                <a:off x="1293" y="3518"/>
                <a:ext cx="87" cy="136"/>
              </a:xfrm>
              <a:custGeom>
                <a:avLst/>
                <a:gdLst>
                  <a:gd name="T0" fmla="*/ 44 w 87"/>
                  <a:gd name="T1" fmla="*/ 0 h 136"/>
                  <a:gd name="T2" fmla="*/ 62 w 87"/>
                  <a:gd name="T3" fmla="*/ 3 h 136"/>
                  <a:gd name="T4" fmla="*/ 75 w 87"/>
                  <a:gd name="T5" fmla="*/ 13 h 136"/>
                  <a:gd name="T6" fmla="*/ 83 w 87"/>
                  <a:gd name="T7" fmla="*/ 27 h 136"/>
                  <a:gd name="T8" fmla="*/ 86 w 87"/>
                  <a:gd name="T9" fmla="*/ 45 h 136"/>
                  <a:gd name="T10" fmla="*/ 87 w 87"/>
                  <a:gd name="T11" fmla="*/ 67 h 136"/>
                  <a:gd name="T12" fmla="*/ 86 w 87"/>
                  <a:gd name="T13" fmla="*/ 91 h 136"/>
                  <a:gd name="T14" fmla="*/ 83 w 87"/>
                  <a:gd name="T15" fmla="*/ 109 h 136"/>
                  <a:gd name="T16" fmla="*/ 75 w 87"/>
                  <a:gd name="T17" fmla="*/ 121 h 136"/>
                  <a:gd name="T18" fmla="*/ 62 w 87"/>
                  <a:gd name="T19" fmla="*/ 132 h 136"/>
                  <a:gd name="T20" fmla="*/ 44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2 w 87"/>
                  <a:gd name="T29" fmla="*/ 90 h 136"/>
                  <a:gd name="T30" fmla="*/ 0 w 87"/>
                  <a:gd name="T31" fmla="*/ 67 h 136"/>
                  <a:gd name="T32" fmla="*/ 2 w 87"/>
                  <a:gd name="T33" fmla="*/ 45 h 136"/>
                  <a:gd name="T34" fmla="*/ 6 w 87"/>
                  <a:gd name="T35" fmla="*/ 27 h 136"/>
                  <a:gd name="T36" fmla="*/ 14 w 87"/>
                  <a:gd name="T37" fmla="*/ 13 h 136"/>
                  <a:gd name="T38" fmla="*/ 27 w 87"/>
                  <a:gd name="T39" fmla="*/ 3 h 136"/>
                  <a:gd name="T40" fmla="*/ 44 w 87"/>
                  <a:gd name="T41" fmla="*/ 0 h 136"/>
                  <a:gd name="T42" fmla="*/ 44 w 87"/>
                  <a:gd name="T43" fmla="*/ 24 h 136"/>
                  <a:gd name="T44" fmla="*/ 39 w 87"/>
                  <a:gd name="T45" fmla="*/ 24 h 136"/>
                  <a:gd name="T46" fmla="*/ 35 w 87"/>
                  <a:gd name="T47" fmla="*/ 25 h 136"/>
                  <a:gd name="T48" fmla="*/ 33 w 87"/>
                  <a:gd name="T49" fmla="*/ 28 h 136"/>
                  <a:gd name="T50" fmla="*/ 30 w 87"/>
                  <a:gd name="T51" fmla="*/ 31 h 136"/>
                  <a:gd name="T52" fmla="*/ 29 w 87"/>
                  <a:gd name="T53" fmla="*/ 36 h 136"/>
                  <a:gd name="T54" fmla="*/ 27 w 87"/>
                  <a:gd name="T55" fmla="*/ 49 h 136"/>
                  <a:gd name="T56" fmla="*/ 26 w 87"/>
                  <a:gd name="T57" fmla="*/ 67 h 136"/>
                  <a:gd name="T58" fmla="*/ 27 w 87"/>
                  <a:gd name="T59" fmla="*/ 87 h 136"/>
                  <a:gd name="T60" fmla="*/ 29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5 w 87"/>
                  <a:gd name="T67" fmla="*/ 109 h 136"/>
                  <a:gd name="T68" fmla="*/ 39 w 87"/>
                  <a:gd name="T69" fmla="*/ 112 h 136"/>
                  <a:gd name="T70" fmla="*/ 44 w 87"/>
                  <a:gd name="T71" fmla="*/ 112 h 136"/>
                  <a:gd name="T72" fmla="*/ 50 w 87"/>
                  <a:gd name="T73" fmla="*/ 112 h 136"/>
                  <a:gd name="T74" fmla="*/ 53 w 87"/>
                  <a:gd name="T75" fmla="*/ 109 h 136"/>
                  <a:gd name="T76" fmla="*/ 56 w 87"/>
                  <a:gd name="T77" fmla="*/ 108 h 136"/>
                  <a:gd name="T78" fmla="*/ 59 w 87"/>
                  <a:gd name="T79" fmla="*/ 103 h 136"/>
                  <a:gd name="T80" fmla="*/ 60 w 87"/>
                  <a:gd name="T81" fmla="*/ 99 h 136"/>
                  <a:gd name="T82" fmla="*/ 62 w 87"/>
                  <a:gd name="T83" fmla="*/ 87 h 136"/>
                  <a:gd name="T84" fmla="*/ 63 w 87"/>
                  <a:gd name="T85" fmla="*/ 67 h 136"/>
                  <a:gd name="T86" fmla="*/ 62 w 87"/>
                  <a:gd name="T87" fmla="*/ 49 h 136"/>
                  <a:gd name="T88" fmla="*/ 60 w 87"/>
                  <a:gd name="T89" fmla="*/ 37 h 136"/>
                  <a:gd name="T90" fmla="*/ 59 w 87"/>
                  <a:gd name="T91" fmla="*/ 33 h 136"/>
                  <a:gd name="T92" fmla="*/ 56 w 87"/>
                  <a:gd name="T93" fmla="*/ 28 h 136"/>
                  <a:gd name="T94" fmla="*/ 53 w 87"/>
                  <a:gd name="T95" fmla="*/ 25 h 136"/>
                  <a:gd name="T96" fmla="*/ 50 w 87"/>
                  <a:gd name="T97" fmla="*/ 24 h 136"/>
                  <a:gd name="T98" fmla="*/ 44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4" y="0"/>
                    </a:moveTo>
                    <a:lnTo>
                      <a:pt x="62" y="3"/>
                    </a:lnTo>
                    <a:lnTo>
                      <a:pt x="75" y="13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7"/>
                    </a:lnTo>
                    <a:lnTo>
                      <a:pt x="86" y="91"/>
                    </a:lnTo>
                    <a:lnTo>
                      <a:pt x="83" y="109"/>
                    </a:lnTo>
                    <a:lnTo>
                      <a:pt x="75" y="121"/>
                    </a:lnTo>
                    <a:lnTo>
                      <a:pt x="62" y="132"/>
                    </a:lnTo>
                    <a:lnTo>
                      <a:pt x="44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5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9" y="36"/>
                    </a:lnTo>
                    <a:lnTo>
                      <a:pt x="27" y="49"/>
                    </a:lnTo>
                    <a:lnTo>
                      <a:pt x="26" y="67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5" y="109"/>
                    </a:lnTo>
                    <a:lnTo>
                      <a:pt x="39" y="112"/>
                    </a:lnTo>
                    <a:lnTo>
                      <a:pt x="44" y="112"/>
                    </a:lnTo>
                    <a:lnTo>
                      <a:pt x="50" y="112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7"/>
                    </a:lnTo>
                    <a:lnTo>
                      <a:pt x="62" y="49"/>
                    </a:lnTo>
                    <a:lnTo>
                      <a:pt x="60" y="37"/>
                    </a:lnTo>
                    <a:lnTo>
                      <a:pt x="59" y="33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2" name="Rectangle 159"/>
              <p:cNvSpPr>
                <a:spLocks noChangeArrowheads="1"/>
              </p:cNvSpPr>
              <p:nvPr/>
            </p:nvSpPr>
            <p:spPr bwMode="auto">
              <a:xfrm>
                <a:off x="1470" y="3438"/>
                <a:ext cx="41" cy="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defTabSz="914400">
                  <a:buClrTx/>
                  <a:buSzTx/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5003" name="Freeform 160"/>
              <p:cNvSpPr>
                <a:spLocks/>
              </p:cNvSpPr>
              <p:nvPr/>
            </p:nvSpPr>
            <p:spPr bwMode="auto">
              <a:xfrm>
                <a:off x="1523" y="3378"/>
                <a:ext cx="46" cy="107"/>
              </a:xfrm>
              <a:custGeom>
                <a:avLst/>
                <a:gdLst>
                  <a:gd name="T0" fmla="*/ 46 w 46"/>
                  <a:gd name="T1" fmla="*/ 107 h 107"/>
                  <a:gd name="T2" fmla="*/ 25 w 46"/>
                  <a:gd name="T3" fmla="*/ 107 h 107"/>
                  <a:gd name="T4" fmla="*/ 25 w 46"/>
                  <a:gd name="T5" fmla="*/ 30 h 107"/>
                  <a:gd name="T6" fmla="*/ 13 w 46"/>
                  <a:gd name="T7" fmla="*/ 39 h 107"/>
                  <a:gd name="T8" fmla="*/ 0 w 46"/>
                  <a:gd name="T9" fmla="*/ 47 h 107"/>
                  <a:gd name="T10" fmla="*/ 0 w 46"/>
                  <a:gd name="T11" fmla="*/ 27 h 107"/>
                  <a:gd name="T12" fmla="*/ 7 w 46"/>
                  <a:gd name="T13" fmla="*/ 23 h 107"/>
                  <a:gd name="T14" fmla="*/ 16 w 46"/>
                  <a:gd name="T15" fmla="*/ 17 h 107"/>
                  <a:gd name="T16" fmla="*/ 22 w 46"/>
                  <a:gd name="T17" fmla="*/ 12 h 107"/>
                  <a:gd name="T18" fmla="*/ 27 w 46"/>
                  <a:gd name="T19" fmla="*/ 6 h 107"/>
                  <a:gd name="T20" fmla="*/ 30 w 46"/>
                  <a:gd name="T21" fmla="*/ 0 h 107"/>
                  <a:gd name="T22" fmla="*/ 46 w 46"/>
                  <a:gd name="T23" fmla="*/ 0 h 107"/>
                  <a:gd name="T24" fmla="*/ 46 w 46"/>
                  <a:gd name="T25" fmla="*/ 10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107">
                    <a:moveTo>
                      <a:pt x="46" y="107"/>
                    </a:moveTo>
                    <a:lnTo>
                      <a:pt x="25" y="107"/>
                    </a:lnTo>
                    <a:lnTo>
                      <a:pt x="25" y="30"/>
                    </a:lnTo>
                    <a:lnTo>
                      <a:pt x="13" y="39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7" y="23"/>
                    </a:lnTo>
                    <a:lnTo>
                      <a:pt x="16" y="17"/>
                    </a:lnTo>
                    <a:lnTo>
                      <a:pt x="22" y="12"/>
                    </a:lnTo>
                    <a:lnTo>
                      <a:pt x="27" y="6"/>
                    </a:lnTo>
                    <a:lnTo>
                      <a:pt x="30" y="0"/>
                    </a:lnTo>
                    <a:lnTo>
                      <a:pt x="46" y="0"/>
                    </a:lnTo>
                    <a:lnTo>
                      <a:pt x="46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4" name="Line 161"/>
              <p:cNvSpPr>
                <a:spLocks noChangeShapeType="1"/>
              </p:cNvSpPr>
              <p:nvPr/>
            </p:nvSpPr>
            <p:spPr bwMode="auto">
              <a:xfrm flipH="1">
                <a:off x="1613" y="350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5" name="Line 162"/>
              <p:cNvSpPr>
                <a:spLocks noChangeShapeType="1"/>
              </p:cNvSpPr>
              <p:nvPr/>
            </p:nvSpPr>
            <p:spPr bwMode="auto">
              <a:xfrm flipH="1">
                <a:off x="1613" y="346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6" name="Line 163"/>
              <p:cNvSpPr>
                <a:spLocks noChangeShapeType="1"/>
              </p:cNvSpPr>
              <p:nvPr/>
            </p:nvSpPr>
            <p:spPr bwMode="auto">
              <a:xfrm flipH="1">
                <a:off x="1613" y="34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7" name="Line 164"/>
              <p:cNvSpPr>
                <a:spLocks noChangeShapeType="1"/>
              </p:cNvSpPr>
              <p:nvPr/>
            </p:nvSpPr>
            <p:spPr bwMode="auto">
              <a:xfrm flipH="1">
                <a:off x="1613" y="340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8" name="Line 165"/>
              <p:cNvSpPr>
                <a:spLocks noChangeShapeType="1"/>
              </p:cNvSpPr>
              <p:nvPr/>
            </p:nvSpPr>
            <p:spPr bwMode="auto">
              <a:xfrm flipH="1">
                <a:off x="1613" y="338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9" name="Line 166"/>
              <p:cNvSpPr>
                <a:spLocks noChangeShapeType="1"/>
              </p:cNvSpPr>
              <p:nvPr/>
            </p:nvSpPr>
            <p:spPr bwMode="auto">
              <a:xfrm flipH="1">
                <a:off x="1613" y="336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0" name="Line 167"/>
              <p:cNvSpPr>
                <a:spLocks noChangeShapeType="1"/>
              </p:cNvSpPr>
              <p:nvPr/>
            </p:nvSpPr>
            <p:spPr bwMode="auto">
              <a:xfrm flipH="1">
                <a:off x="1613" y="335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1" name="Line 168"/>
              <p:cNvSpPr>
                <a:spLocks noChangeShapeType="1"/>
              </p:cNvSpPr>
              <p:nvPr/>
            </p:nvSpPr>
            <p:spPr bwMode="auto">
              <a:xfrm flipH="1">
                <a:off x="1613" y="33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2" name="Line 169"/>
              <p:cNvSpPr>
                <a:spLocks noChangeShapeType="1"/>
              </p:cNvSpPr>
              <p:nvPr/>
            </p:nvSpPr>
            <p:spPr bwMode="auto">
              <a:xfrm flipH="1">
                <a:off x="1613" y="3329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3" name="Line 170"/>
              <p:cNvSpPr>
                <a:spLocks noChangeShapeType="1"/>
              </p:cNvSpPr>
              <p:nvPr/>
            </p:nvSpPr>
            <p:spPr bwMode="auto">
              <a:xfrm flipH="1">
                <a:off x="415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4" name="Line 171"/>
              <p:cNvSpPr>
                <a:spLocks noChangeShapeType="1"/>
              </p:cNvSpPr>
              <p:nvPr/>
            </p:nvSpPr>
            <p:spPr bwMode="auto">
              <a:xfrm flipH="1">
                <a:off x="414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5" name="Line 172"/>
              <p:cNvSpPr>
                <a:spLocks noChangeShapeType="1"/>
              </p:cNvSpPr>
              <p:nvPr/>
            </p:nvSpPr>
            <p:spPr bwMode="auto">
              <a:xfrm flipH="1">
                <a:off x="412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6" name="Line 173"/>
              <p:cNvSpPr>
                <a:spLocks noChangeShapeType="1"/>
              </p:cNvSpPr>
              <p:nvPr/>
            </p:nvSpPr>
            <p:spPr bwMode="auto">
              <a:xfrm flipH="1">
                <a:off x="410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7" name="Line 174"/>
              <p:cNvSpPr>
                <a:spLocks noChangeShapeType="1"/>
              </p:cNvSpPr>
              <p:nvPr/>
            </p:nvSpPr>
            <p:spPr bwMode="auto">
              <a:xfrm flipH="1">
                <a:off x="408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" name="Line 175"/>
              <p:cNvSpPr>
                <a:spLocks noChangeShapeType="1"/>
              </p:cNvSpPr>
              <p:nvPr/>
            </p:nvSpPr>
            <p:spPr bwMode="auto">
              <a:xfrm flipH="1">
                <a:off x="406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" name="Line 176"/>
              <p:cNvSpPr>
                <a:spLocks noChangeShapeType="1"/>
              </p:cNvSpPr>
              <p:nvPr/>
            </p:nvSpPr>
            <p:spPr bwMode="auto">
              <a:xfrm flipH="1">
                <a:off x="405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" name="Line 177"/>
              <p:cNvSpPr>
                <a:spLocks noChangeShapeType="1"/>
              </p:cNvSpPr>
              <p:nvPr/>
            </p:nvSpPr>
            <p:spPr bwMode="auto">
              <a:xfrm flipH="1">
                <a:off x="403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1" name="Line 178"/>
              <p:cNvSpPr>
                <a:spLocks noChangeShapeType="1"/>
              </p:cNvSpPr>
              <p:nvPr/>
            </p:nvSpPr>
            <p:spPr bwMode="auto">
              <a:xfrm flipH="1">
                <a:off x="401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2" name="Line 179"/>
              <p:cNvSpPr>
                <a:spLocks noChangeShapeType="1"/>
              </p:cNvSpPr>
              <p:nvPr/>
            </p:nvSpPr>
            <p:spPr bwMode="auto">
              <a:xfrm flipH="1">
                <a:off x="399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3" name="Line 180"/>
              <p:cNvSpPr>
                <a:spLocks noChangeShapeType="1"/>
              </p:cNvSpPr>
              <p:nvPr/>
            </p:nvSpPr>
            <p:spPr bwMode="auto">
              <a:xfrm flipH="1">
                <a:off x="397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4" name="Line 181"/>
              <p:cNvSpPr>
                <a:spLocks noChangeShapeType="1"/>
              </p:cNvSpPr>
              <p:nvPr/>
            </p:nvSpPr>
            <p:spPr bwMode="auto">
              <a:xfrm flipH="1">
                <a:off x="396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5" name="Line 182"/>
              <p:cNvSpPr>
                <a:spLocks noChangeShapeType="1"/>
              </p:cNvSpPr>
              <p:nvPr/>
            </p:nvSpPr>
            <p:spPr bwMode="auto">
              <a:xfrm flipH="1">
                <a:off x="394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6" name="Line 183"/>
              <p:cNvSpPr>
                <a:spLocks noChangeShapeType="1"/>
              </p:cNvSpPr>
              <p:nvPr/>
            </p:nvSpPr>
            <p:spPr bwMode="auto">
              <a:xfrm flipH="1">
                <a:off x="392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7" name="Line 184"/>
              <p:cNvSpPr>
                <a:spLocks noChangeShapeType="1"/>
              </p:cNvSpPr>
              <p:nvPr/>
            </p:nvSpPr>
            <p:spPr bwMode="auto">
              <a:xfrm flipH="1">
                <a:off x="390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8" name="Line 185"/>
              <p:cNvSpPr>
                <a:spLocks noChangeShapeType="1"/>
              </p:cNvSpPr>
              <p:nvPr/>
            </p:nvSpPr>
            <p:spPr bwMode="auto">
              <a:xfrm flipH="1">
                <a:off x="388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9" name="Line 186"/>
              <p:cNvSpPr>
                <a:spLocks noChangeShapeType="1"/>
              </p:cNvSpPr>
              <p:nvPr/>
            </p:nvSpPr>
            <p:spPr bwMode="auto">
              <a:xfrm flipH="1">
                <a:off x="387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0" name="Line 187"/>
              <p:cNvSpPr>
                <a:spLocks noChangeShapeType="1"/>
              </p:cNvSpPr>
              <p:nvPr/>
            </p:nvSpPr>
            <p:spPr bwMode="auto">
              <a:xfrm flipH="1">
                <a:off x="385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1" name="Line 188"/>
              <p:cNvSpPr>
                <a:spLocks noChangeShapeType="1"/>
              </p:cNvSpPr>
              <p:nvPr/>
            </p:nvSpPr>
            <p:spPr bwMode="auto">
              <a:xfrm flipH="1">
                <a:off x="383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2" name="Line 189"/>
              <p:cNvSpPr>
                <a:spLocks noChangeShapeType="1"/>
              </p:cNvSpPr>
              <p:nvPr/>
            </p:nvSpPr>
            <p:spPr bwMode="auto">
              <a:xfrm flipH="1">
                <a:off x="381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3" name="Line 190"/>
              <p:cNvSpPr>
                <a:spLocks noChangeShapeType="1"/>
              </p:cNvSpPr>
              <p:nvPr/>
            </p:nvSpPr>
            <p:spPr bwMode="auto">
              <a:xfrm flipH="1">
                <a:off x="379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4" name="Line 191"/>
              <p:cNvSpPr>
                <a:spLocks noChangeShapeType="1"/>
              </p:cNvSpPr>
              <p:nvPr/>
            </p:nvSpPr>
            <p:spPr bwMode="auto">
              <a:xfrm flipH="1">
                <a:off x="378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5" name="Line 192"/>
              <p:cNvSpPr>
                <a:spLocks noChangeShapeType="1"/>
              </p:cNvSpPr>
              <p:nvPr/>
            </p:nvSpPr>
            <p:spPr bwMode="auto">
              <a:xfrm flipH="1">
                <a:off x="376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6" name="Line 193"/>
              <p:cNvSpPr>
                <a:spLocks noChangeShapeType="1"/>
              </p:cNvSpPr>
              <p:nvPr/>
            </p:nvSpPr>
            <p:spPr bwMode="auto">
              <a:xfrm flipH="1">
                <a:off x="374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7" name="Line 194"/>
              <p:cNvSpPr>
                <a:spLocks noChangeShapeType="1"/>
              </p:cNvSpPr>
              <p:nvPr/>
            </p:nvSpPr>
            <p:spPr bwMode="auto">
              <a:xfrm flipH="1">
                <a:off x="372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8" name="Line 195"/>
              <p:cNvSpPr>
                <a:spLocks noChangeShapeType="1"/>
              </p:cNvSpPr>
              <p:nvPr/>
            </p:nvSpPr>
            <p:spPr bwMode="auto">
              <a:xfrm flipH="1">
                <a:off x="370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9" name="Line 196"/>
              <p:cNvSpPr>
                <a:spLocks noChangeShapeType="1"/>
              </p:cNvSpPr>
              <p:nvPr/>
            </p:nvSpPr>
            <p:spPr bwMode="auto">
              <a:xfrm flipH="1">
                <a:off x="369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0" name="Line 197"/>
              <p:cNvSpPr>
                <a:spLocks noChangeShapeType="1"/>
              </p:cNvSpPr>
              <p:nvPr/>
            </p:nvSpPr>
            <p:spPr bwMode="auto">
              <a:xfrm flipH="1">
                <a:off x="367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1" name="Line 198"/>
              <p:cNvSpPr>
                <a:spLocks noChangeShapeType="1"/>
              </p:cNvSpPr>
              <p:nvPr/>
            </p:nvSpPr>
            <p:spPr bwMode="auto">
              <a:xfrm flipH="1">
                <a:off x="365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2" name="Line 199"/>
              <p:cNvSpPr>
                <a:spLocks noChangeShapeType="1"/>
              </p:cNvSpPr>
              <p:nvPr/>
            </p:nvSpPr>
            <p:spPr bwMode="auto">
              <a:xfrm flipH="1">
                <a:off x="363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3" name="Line 200"/>
              <p:cNvSpPr>
                <a:spLocks noChangeShapeType="1"/>
              </p:cNvSpPr>
              <p:nvPr/>
            </p:nvSpPr>
            <p:spPr bwMode="auto">
              <a:xfrm flipH="1">
                <a:off x="361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4" name="Line 201"/>
              <p:cNvSpPr>
                <a:spLocks noChangeShapeType="1"/>
              </p:cNvSpPr>
              <p:nvPr/>
            </p:nvSpPr>
            <p:spPr bwMode="auto">
              <a:xfrm flipH="1">
                <a:off x="360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5" name="Line 202"/>
              <p:cNvSpPr>
                <a:spLocks noChangeShapeType="1"/>
              </p:cNvSpPr>
              <p:nvPr/>
            </p:nvSpPr>
            <p:spPr bwMode="auto">
              <a:xfrm flipH="1">
                <a:off x="358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6" name="Line 203"/>
              <p:cNvSpPr>
                <a:spLocks noChangeShapeType="1"/>
              </p:cNvSpPr>
              <p:nvPr/>
            </p:nvSpPr>
            <p:spPr bwMode="auto">
              <a:xfrm flipH="1">
                <a:off x="356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1" name="Group 204"/>
            <p:cNvGrpSpPr>
              <a:grpSpLocks/>
            </p:cNvGrpSpPr>
            <p:nvPr/>
          </p:nvGrpSpPr>
          <p:grpSpPr bwMode="auto">
            <a:xfrm>
              <a:off x="1370" y="3074"/>
              <a:ext cx="2794" cy="322"/>
              <a:chOff x="1370" y="3074"/>
              <a:chExt cx="2794" cy="322"/>
            </a:xfrm>
          </p:grpSpPr>
          <p:sp>
            <p:nvSpPr>
              <p:cNvPr id="4648" name="Line 205"/>
              <p:cNvSpPr>
                <a:spLocks noChangeShapeType="1"/>
              </p:cNvSpPr>
              <p:nvPr/>
            </p:nvSpPr>
            <p:spPr bwMode="auto">
              <a:xfrm flipH="1">
                <a:off x="354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9" name="Line 206"/>
              <p:cNvSpPr>
                <a:spLocks noChangeShapeType="1"/>
              </p:cNvSpPr>
              <p:nvPr/>
            </p:nvSpPr>
            <p:spPr bwMode="auto">
              <a:xfrm flipH="1">
                <a:off x="352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0" name="Line 207"/>
              <p:cNvSpPr>
                <a:spLocks noChangeShapeType="1"/>
              </p:cNvSpPr>
              <p:nvPr/>
            </p:nvSpPr>
            <p:spPr bwMode="auto">
              <a:xfrm flipH="1">
                <a:off x="351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1" name="Line 208"/>
              <p:cNvSpPr>
                <a:spLocks noChangeShapeType="1"/>
              </p:cNvSpPr>
              <p:nvPr/>
            </p:nvSpPr>
            <p:spPr bwMode="auto">
              <a:xfrm flipH="1">
                <a:off x="349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2" name="Line 209"/>
              <p:cNvSpPr>
                <a:spLocks noChangeShapeType="1"/>
              </p:cNvSpPr>
              <p:nvPr/>
            </p:nvSpPr>
            <p:spPr bwMode="auto">
              <a:xfrm flipH="1">
                <a:off x="347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3" name="Line 210"/>
              <p:cNvSpPr>
                <a:spLocks noChangeShapeType="1"/>
              </p:cNvSpPr>
              <p:nvPr/>
            </p:nvSpPr>
            <p:spPr bwMode="auto">
              <a:xfrm flipH="1">
                <a:off x="345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4" name="Line 211"/>
              <p:cNvSpPr>
                <a:spLocks noChangeShapeType="1"/>
              </p:cNvSpPr>
              <p:nvPr/>
            </p:nvSpPr>
            <p:spPr bwMode="auto">
              <a:xfrm flipH="1">
                <a:off x="343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5" name="Line 212"/>
              <p:cNvSpPr>
                <a:spLocks noChangeShapeType="1"/>
              </p:cNvSpPr>
              <p:nvPr/>
            </p:nvSpPr>
            <p:spPr bwMode="auto">
              <a:xfrm flipH="1">
                <a:off x="342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6" name="Line 213"/>
              <p:cNvSpPr>
                <a:spLocks noChangeShapeType="1"/>
              </p:cNvSpPr>
              <p:nvPr/>
            </p:nvSpPr>
            <p:spPr bwMode="auto">
              <a:xfrm flipH="1">
                <a:off x="340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7" name="Line 214"/>
              <p:cNvSpPr>
                <a:spLocks noChangeShapeType="1"/>
              </p:cNvSpPr>
              <p:nvPr/>
            </p:nvSpPr>
            <p:spPr bwMode="auto">
              <a:xfrm flipH="1">
                <a:off x="338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8" name="Line 215"/>
              <p:cNvSpPr>
                <a:spLocks noChangeShapeType="1"/>
              </p:cNvSpPr>
              <p:nvPr/>
            </p:nvSpPr>
            <p:spPr bwMode="auto">
              <a:xfrm flipH="1">
                <a:off x="336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9" name="Line 216"/>
              <p:cNvSpPr>
                <a:spLocks noChangeShapeType="1"/>
              </p:cNvSpPr>
              <p:nvPr/>
            </p:nvSpPr>
            <p:spPr bwMode="auto">
              <a:xfrm flipH="1">
                <a:off x="334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0" name="Line 217"/>
              <p:cNvSpPr>
                <a:spLocks noChangeShapeType="1"/>
              </p:cNvSpPr>
              <p:nvPr/>
            </p:nvSpPr>
            <p:spPr bwMode="auto">
              <a:xfrm flipH="1">
                <a:off x="333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1" name="Line 218"/>
              <p:cNvSpPr>
                <a:spLocks noChangeShapeType="1"/>
              </p:cNvSpPr>
              <p:nvPr/>
            </p:nvSpPr>
            <p:spPr bwMode="auto">
              <a:xfrm flipH="1">
                <a:off x="331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2" name="Line 219"/>
              <p:cNvSpPr>
                <a:spLocks noChangeShapeType="1"/>
              </p:cNvSpPr>
              <p:nvPr/>
            </p:nvSpPr>
            <p:spPr bwMode="auto">
              <a:xfrm flipH="1">
                <a:off x="329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3" name="Line 220"/>
              <p:cNvSpPr>
                <a:spLocks noChangeShapeType="1"/>
              </p:cNvSpPr>
              <p:nvPr/>
            </p:nvSpPr>
            <p:spPr bwMode="auto">
              <a:xfrm flipH="1">
                <a:off x="327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4" name="Line 221"/>
              <p:cNvSpPr>
                <a:spLocks noChangeShapeType="1"/>
              </p:cNvSpPr>
              <p:nvPr/>
            </p:nvSpPr>
            <p:spPr bwMode="auto">
              <a:xfrm flipH="1">
                <a:off x="325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5" name="Line 222"/>
              <p:cNvSpPr>
                <a:spLocks noChangeShapeType="1"/>
              </p:cNvSpPr>
              <p:nvPr/>
            </p:nvSpPr>
            <p:spPr bwMode="auto">
              <a:xfrm flipH="1">
                <a:off x="324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6" name="Line 223"/>
              <p:cNvSpPr>
                <a:spLocks noChangeShapeType="1"/>
              </p:cNvSpPr>
              <p:nvPr/>
            </p:nvSpPr>
            <p:spPr bwMode="auto">
              <a:xfrm flipH="1">
                <a:off x="322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7" name="Line 224"/>
              <p:cNvSpPr>
                <a:spLocks noChangeShapeType="1"/>
              </p:cNvSpPr>
              <p:nvPr/>
            </p:nvSpPr>
            <p:spPr bwMode="auto">
              <a:xfrm flipH="1">
                <a:off x="320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8" name="Line 225"/>
              <p:cNvSpPr>
                <a:spLocks noChangeShapeType="1"/>
              </p:cNvSpPr>
              <p:nvPr/>
            </p:nvSpPr>
            <p:spPr bwMode="auto">
              <a:xfrm flipH="1">
                <a:off x="318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9" name="Line 226"/>
              <p:cNvSpPr>
                <a:spLocks noChangeShapeType="1"/>
              </p:cNvSpPr>
              <p:nvPr/>
            </p:nvSpPr>
            <p:spPr bwMode="auto">
              <a:xfrm flipH="1">
                <a:off x="316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0" name="Line 227"/>
              <p:cNvSpPr>
                <a:spLocks noChangeShapeType="1"/>
              </p:cNvSpPr>
              <p:nvPr/>
            </p:nvSpPr>
            <p:spPr bwMode="auto">
              <a:xfrm flipH="1">
                <a:off x="315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1" name="Line 228"/>
              <p:cNvSpPr>
                <a:spLocks noChangeShapeType="1"/>
              </p:cNvSpPr>
              <p:nvPr/>
            </p:nvSpPr>
            <p:spPr bwMode="auto">
              <a:xfrm flipH="1">
                <a:off x="313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2" name="Line 229"/>
              <p:cNvSpPr>
                <a:spLocks noChangeShapeType="1"/>
              </p:cNvSpPr>
              <p:nvPr/>
            </p:nvSpPr>
            <p:spPr bwMode="auto">
              <a:xfrm flipH="1">
                <a:off x="311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3" name="Line 230"/>
              <p:cNvSpPr>
                <a:spLocks noChangeShapeType="1"/>
              </p:cNvSpPr>
              <p:nvPr/>
            </p:nvSpPr>
            <p:spPr bwMode="auto">
              <a:xfrm flipH="1">
                <a:off x="309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4" name="Line 231"/>
              <p:cNvSpPr>
                <a:spLocks noChangeShapeType="1"/>
              </p:cNvSpPr>
              <p:nvPr/>
            </p:nvSpPr>
            <p:spPr bwMode="auto">
              <a:xfrm flipH="1">
                <a:off x="307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5" name="Line 232"/>
              <p:cNvSpPr>
                <a:spLocks noChangeShapeType="1"/>
              </p:cNvSpPr>
              <p:nvPr/>
            </p:nvSpPr>
            <p:spPr bwMode="auto">
              <a:xfrm flipH="1">
                <a:off x="306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6" name="Line 233"/>
              <p:cNvSpPr>
                <a:spLocks noChangeShapeType="1"/>
              </p:cNvSpPr>
              <p:nvPr/>
            </p:nvSpPr>
            <p:spPr bwMode="auto">
              <a:xfrm flipH="1">
                <a:off x="304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7" name="Line 234"/>
              <p:cNvSpPr>
                <a:spLocks noChangeShapeType="1"/>
              </p:cNvSpPr>
              <p:nvPr/>
            </p:nvSpPr>
            <p:spPr bwMode="auto">
              <a:xfrm flipH="1">
                <a:off x="302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8" name="Line 235"/>
              <p:cNvSpPr>
                <a:spLocks noChangeShapeType="1"/>
              </p:cNvSpPr>
              <p:nvPr/>
            </p:nvSpPr>
            <p:spPr bwMode="auto">
              <a:xfrm flipH="1">
                <a:off x="300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9" name="Line 236"/>
              <p:cNvSpPr>
                <a:spLocks noChangeShapeType="1"/>
              </p:cNvSpPr>
              <p:nvPr/>
            </p:nvSpPr>
            <p:spPr bwMode="auto">
              <a:xfrm flipH="1">
                <a:off x="298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0" name="Line 237"/>
              <p:cNvSpPr>
                <a:spLocks noChangeShapeType="1"/>
              </p:cNvSpPr>
              <p:nvPr/>
            </p:nvSpPr>
            <p:spPr bwMode="auto">
              <a:xfrm flipH="1">
                <a:off x="297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1" name="Line 238"/>
              <p:cNvSpPr>
                <a:spLocks noChangeShapeType="1"/>
              </p:cNvSpPr>
              <p:nvPr/>
            </p:nvSpPr>
            <p:spPr bwMode="auto">
              <a:xfrm flipH="1">
                <a:off x="295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2" name="Line 239"/>
              <p:cNvSpPr>
                <a:spLocks noChangeShapeType="1"/>
              </p:cNvSpPr>
              <p:nvPr/>
            </p:nvSpPr>
            <p:spPr bwMode="auto">
              <a:xfrm flipH="1">
                <a:off x="293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3" name="Line 240"/>
              <p:cNvSpPr>
                <a:spLocks noChangeShapeType="1"/>
              </p:cNvSpPr>
              <p:nvPr/>
            </p:nvSpPr>
            <p:spPr bwMode="auto">
              <a:xfrm flipH="1">
                <a:off x="291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4" name="Line 241"/>
              <p:cNvSpPr>
                <a:spLocks noChangeShapeType="1"/>
              </p:cNvSpPr>
              <p:nvPr/>
            </p:nvSpPr>
            <p:spPr bwMode="auto">
              <a:xfrm flipH="1">
                <a:off x="289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5" name="Line 242"/>
              <p:cNvSpPr>
                <a:spLocks noChangeShapeType="1"/>
              </p:cNvSpPr>
              <p:nvPr/>
            </p:nvSpPr>
            <p:spPr bwMode="auto">
              <a:xfrm flipH="1">
                <a:off x="288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6" name="Line 243"/>
              <p:cNvSpPr>
                <a:spLocks noChangeShapeType="1"/>
              </p:cNvSpPr>
              <p:nvPr/>
            </p:nvSpPr>
            <p:spPr bwMode="auto">
              <a:xfrm flipH="1">
                <a:off x="286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7" name="Line 244"/>
              <p:cNvSpPr>
                <a:spLocks noChangeShapeType="1"/>
              </p:cNvSpPr>
              <p:nvPr/>
            </p:nvSpPr>
            <p:spPr bwMode="auto">
              <a:xfrm flipH="1">
                <a:off x="284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8" name="Line 245"/>
              <p:cNvSpPr>
                <a:spLocks noChangeShapeType="1"/>
              </p:cNvSpPr>
              <p:nvPr/>
            </p:nvSpPr>
            <p:spPr bwMode="auto">
              <a:xfrm flipH="1">
                <a:off x="282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9" name="Line 246"/>
              <p:cNvSpPr>
                <a:spLocks noChangeShapeType="1"/>
              </p:cNvSpPr>
              <p:nvPr/>
            </p:nvSpPr>
            <p:spPr bwMode="auto">
              <a:xfrm flipH="1">
                <a:off x="280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0" name="Line 247"/>
              <p:cNvSpPr>
                <a:spLocks noChangeShapeType="1"/>
              </p:cNvSpPr>
              <p:nvPr/>
            </p:nvSpPr>
            <p:spPr bwMode="auto">
              <a:xfrm flipH="1">
                <a:off x="279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1" name="Line 248"/>
              <p:cNvSpPr>
                <a:spLocks noChangeShapeType="1"/>
              </p:cNvSpPr>
              <p:nvPr/>
            </p:nvSpPr>
            <p:spPr bwMode="auto">
              <a:xfrm flipH="1">
                <a:off x="277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2" name="Line 249"/>
              <p:cNvSpPr>
                <a:spLocks noChangeShapeType="1"/>
              </p:cNvSpPr>
              <p:nvPr/>
            </p:nvSpPr>
            <p:spPr bwMode="auto">
              <a:xfrm flipH="1">
                <a:off x="275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3" name="Line 250"/>
              <p:cNvSpPr>
                <a:spLocks noChangeShapeType="1"/>
              </p:cNvSpPr>
              <p:nvPr/>
            </p:nvSpPr>
            <p:spPr bwMode="auto">
              <a:xfrm flipH="1">
                <a:off x="273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4" name="Line 251"/>
              <p:cNvSpPr>
                <a:spLocks noChangeShapeType="1"/>
              </p:cNvSpPr>
              <p:nvPr/>
            </p:nvSpPr>
            <p:spPr bwMode="auto">
              <a:xfrm flipH="1">
                <a:off x="271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5" name="Line 252"/>
              <p:cNvSpPr>
                <a:spLocks noChangeShapeType="1"/>
              </p:cNvSpPr>
              <p:nvPr/>
            </p:nvSpPr>
            <p:spPr bwMode="auto">
              <a:xfrm flipH="1">
                <a:off x="270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6" name="Line 253"/>
              <p:cNvSpPr>
                <a:spLocks noChangeShapeType="1"/>
              </p:cNvSpPr>
              <p:nvPr/>
            </p:nvSpPr>
            <p:spPr bwMode="auto">
              <a:xfrm flipH="1">
                <a:off x="268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7" name="Line 254"/>
              <p:cNvSpPr>
                <a:spLocks noChangeShapeType="1"/>
              </p:cNvSpPr>
              <p:nvPr/>
            </p:nvSpPr>
            <p:spPr bwMode="auto">
              <a:xfrm flipH="1">
                <a:off x="266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8" name="Line 255"/>
              <p:cNvSpPr>
                <a:spLocks noChangeShapeType="1"/>
              </p:cNvSpPr>
              <p:nvPr/>
            </p:nvSpPr>
            <p:spPr bwMode="auto">
              <a:xfrm flipH="1">
                <a:off x="264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9" name="Line 256"/>
              <p:cNvSpPr>
                <a:spLocks noChangeShapeType="1"/>
              </p:cNvSpPr>
              <p:nvPr/>
            </p:nvSpPr>
            <p:spPr bwMode="auto">
              <a:xfrm flipH="1">
                <a:off x="262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0" name="Line 257"/>
              <p:cNvSpPr>
                <a:spLocks noChangeShapeType="1"/>
              </p:cNvSpPr>
              <p:nvPr/>
            </p:nvSpPr>
            <p:spPr bwMode="auto">
              <a:xfrm flipH="1">
                <a:off x="261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1" name="Line 258"/>
              <p:cNvSpPr>
                <a:spLocks noChangeShapeType="1"/>
              </p:cNvSpPr>
              <p:nvPr/>
            </p:nvSpPr>
            <p:spPr bwMode="auto">
              <a:xfrm flipH="1">
                <a:off x="259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2" name="Line 259"/>
              <p:cNvSpPr>
                <a:spLocks noChangeShapeType="1"/>
              </p:cNvSpPr>
              <p:nvPr/>
            </p:nvSpPr>
            <p:spPr bwMode="auto">
              <a:xfrm flipH="1">
                <a:off x="257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3" name="Line 260"/>
              <p:cNvSpPr>
                <a:spLocks noChangeShapeType="1"/>
              </p:cNvSpPr>
              <p:nvPr/>
            </p:nvSpPr>
            <p:spPr bwMode="auto">
              <a:xfrm flipH="1">
                <a:off x="255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4" name="Line 261"/>
              <p:cNvSpPr>
                <a:spLocks noChangeShapeType="1"/>
              </p:cNvSpPr>
              <p:nvPr/>
            </p:nvSpPr>
            <p:spPr bwMode="auto">
              <a:xfrm flipH="1">
                <a:off x="253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5" name="Line 262"/>
              <p:cNvSpPr>
                <a:spLocks noChangeShapeType="1"/>
              </p:cNvSpPr>
              <p:nvPr/>
            </p:nvSpPr>
            <p:spPr bwMode="auto">
              <a:xfrm flipH="1">
                <a:off x="252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6" name="Line 263"/>
              <p:cNvSpPr>
                <a:spLocks noChangeShapeType="1"/>
              </p:cNvSpPr>
              <p:nvPr/>
            </p:nvSpPr>
            <p:spPr bwMode="auto">
              <a:xfrm flipH="1">
                <a:off x="250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7" name="Line 264"/>
              <p:cNvSpPr>
                <a:spLocks noChangeShapeType="1"/>
              </p:cNvSpPr>
              <p:nvPr/>
            </p:nvSpPr>
            <p:spPr bwMode="auto">
              <a:xfrm flipH="1">
                <a:off x="248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8" name="Line 265"/>
              <p:cNvSpPr>
                <a:spLocks noChangeShapeType="1"/>
              </p:cNvSpPr>
              <p:nvPr/>
            </p:nvSpPr>
            <p:spPr bwMode="auto">
              <a:xfrm flipH="1">
                <a:off x="246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9" name="Line 266"/>
              <p:cNvSpPr>
                <a:spLocks noChangeShapeType="1"/>
              </p:cNvSpPr>
              <p:nvPr/>
            </p:nvSpPr>
            <p:spPr bwMode="auto">
              <a:xfrm flipH="1">
                <a:off x="244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0" name="Line 267"/>
              <p:cNvSpPr>
                <a:spLocks noChangeShapeType="1"/>
              </p:cNvSpPr>
              <p:nvPr/>
            </p:nvSpPr>
            <p:spPr bwMode="auto">
              <a:xfrm flipH="1">
                <a:off x="243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1" name="Line 268"/>
              <p:cNvSpPr>
                <a:spLocks noChangeShapeType="1"/>
              </p:cNvSpPr>
              <p:nvPr/>
            </p:nvSpPr>
            <p:spPr bwMode="auto">
              <a:xfrm flipH="1">
                <a:off x="241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2" name="Line 269"/>
              <p:cNvSpPr>
                <a:spLocks noChangeShapeType="1"/>
              </p:cNvSpPr>
              <p:nvPr/>
            </p:nvSpPr>
            <p:spPr bwMode="auto">
              <a:xfrm flipH="1">
                <a:off x="239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3" name="Line 270"/>
              <p:cNvSpPr>
                <a:spLocks noChangeShapeType="1"/>
              </p:cNvSpPr>
              <p:nvPr/>
            </p:nvSpPr>
            <p:spPr bwMode="auto">
              <a:xfrm flipH="1">
                <a:off x="237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4" name="Line 271"/>
              <p:cNvSpPr>
                <a:spLocks noChangeShapeType="1"/>
              </p:cNvSpPr>
              <p:nvPr/>
            </p:nvSpPr>
            <p:spPr bwMode="auto">
              <a:xfrm flipH="1">
                <a:off x="235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5" name="Line 272"/>
              <p:cNvSpPr>
                <a:spLocks noChangeShapeType="1"/>
              </p:cNvSpPr>
              <p:nvPr/>
            </p:nvSpPr>
            <p:spPr bwMode="auto">
              <a:xfrm flipH="1">
                <a:off x="234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6" name="Line 273"/>
              <p:cNvSpPr>
                <a:spLocks noChangeShapeType="1"/>
              </p:cNvSpPr>
              <p:nvPr/>
            </p:nvSpPr>
            <p:spPr bwMode="auto">
              <a:xfrm flipH="1">
                <a:off x="232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7" name="Line 274"/>
              <p:cNvSpPr>
                <a:spLocks noChangeShapeType="1"/>
              </p:cNvSpPr>
              <p:nvPr/>
            </p:nvSpPr>
            <p:spPr bwMode="auto">
              <a:xfrm flipH="1">
                <a:off x="230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8" name="Line 275"/>
              <p:cNvSpPr>
                <a:spLocks noChangeShapeType="1"/>
              </p:cNvSpPr>
              <p:nvPr/>
            </p:nvSpPr>
            <p:spPr bwMode="auto">
              <a:xfrm flipH="1">
                <a:off x="228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9" name="Line 276"/>
              <p:cNvSpPr>
                <a:spLocks noChangeShapeType="1"/>
              </p:cNvSpPr>
              <p:nvPr/>
            </p:nvSpPr>
            <p:spPr bwMode="auto">
              <a:xfrm flipH="1">
                <a:off x="226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0" name="Line 277"/>
              <p:cNvSpPr>
                <a:spLocks noChangeShapeType="1"/>
              </p:cNvSpPr>
              <p:nvPr/>
            </p:nvSpPr>
            <p:spPr bwMode="auto">
              <a:xfrm flipH="1">
                <a:off x="225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1" name="Line 278"/>
              <p:cNvSpPr>
                <a:spLocks noChangeShapeType="1"/>
              </p:cNvSpPr>
              <p:nvPr/>
            </p:nvSpPr>
            <p:spPr bwMode="auto">
              <a:xfrm flipH="1">
                <a:off x="223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2" name="Line 279"/>
              <p:cNvSpPr>
                <a:spLocks noChangeShapeType="1"/>
              </p:cNvSpPr>
              <p:nvPr/>
            </p:nvSpPr>
            <p:spPr bwMode="auto">
              <a:xfrm flipH="1">
                <a:off x="221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3" name="Line 280"/>
              <p:cNvSpPr>
                <a:spLocks noChangeShapeType="1"/>
              </p:cNvSpPr>
              <p:nvPr/>
            </p:nvSpPr>
            <p:spPr bwMode="auto">
              <a:xfrm flipH="1">
                <a:off x="219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4" name="Line 281"/>
              <p:cNvSpPr>
                <a:spLocks noChangeShapeType="1"/>
              </p:cNvSpPr>
              <p:nvPr/>
            </p:nvSpPr>
            <p:spPr bwMode="auto">
              <a:xfrm flipH="1">
                <a:off x="217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5" name="Line 282"/>
              <p:cNvSpPr>
                <a:spLocks noChangeShapeType="1"/>
              </p:cNvSpPr>
              <p:nvPr/>
            </p:nvSpPr>
            <p:spPr bwMode="auto">
              <a:xfrm flipH="1">
                <a:off x="216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6" name="Line 283"/>
              <p:cNvSpPr>
                <a:spLocks noChangeShapeType="1"/>
              </p:cNvSpPr>
              <p:nvPr/>
            </p:nvSpPr>
            <p:spPr bwMode="auto">
              <a:xfrm flipH="1">
                <a:off x="214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7" name="Line 284"/>
              <p:cNvSpPr>
                <a:spLocks noChangeShapeType="1"/>
              </p:cNvSpPr>
              <p:nvPr/>
            </p:nvSpPr>
            <p:spPr bwMode="auto">
              <a:xfrm flipH="1">
                <a:off x="212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8" name="Line 285"/>
              <p:cNvSpPr>
                <a:spLocks noChangeShapeType="1"/>
              </p:cNvSpPr>
              <p:nvPr/>
            </p:nvSpPr>
            <p:spPr bwMode="auto">
              <a:xfrm flipH="1">
                <a:off x="210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9" name="Line 286"/>
              <p:cNvSpPr>
                <a:spLocks noChangeShapeType="1"/>
              </p:cNvSpPr>
              <p:nvPr/>
            </p:nvSpPr>
            <p:spPr bwMode="auto">
              <a:xfrm flipH="1">
                <a:off x="208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0" name="Line 287"/>
              <p:cNvSpPr>
                <a:spLocks noChangeShapeType="1"/>
              </p:cNvSpPr>
              <p:nvPr/>
            </p:nvSpPr>
            <p:spPr bwMode="auto">
              <a:xfrm flipH="1">
                <a:off x="207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1" name="Line 288"/>
              <p:cNvSpPr>
                <a:spLocks noChangeShapeType="1"/>
              </p:cNvSpPr>
              <p:nvPr/>
            </p:nvSpPr>
            <p:spPr bwMode="auto">
              <a:xfrm flipH="1">
                <a:off x="205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2" name="Line 289"/>
              <p:cNvSpPr>
                <a:spLocks noChangeShapeType="1"/>
              </p:cNvSpPr>
              <p:nvPr/>
            </p:nvSpPr>
            <p:spPr bwMode="auto">
              <a:xfrm flipH="1">
                <a:off x="203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3" name="Line 290"/>
              <p:cNvSpPr>
                <a:spLocks noChangeShapeType="1"/>
              </p:cNvSpPr>
              <p:nvPr/>
            </p:nvSpPr>
            <p:spPr bwMode="auto">
              <a:xfrm flipH="1">
                <a:off x="201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4" name="Line 291"/>
              <p:cNvSpPr>
                <a:spLocks noChangeShapeType="1"/>
              </p:cNvSpPr>
              <p:nvPr/>
            </p:nvSpPr>
            <p:spPr bwMode="auto">
              <a:xfrm flipH="1">
                <a:off x="199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5" name="Line 292"/>
              <p:cNvSpPr>
                <a:spLocks noChangeShapeType="1"/>
              </p:cNvSpPr>
              <p:nvPr/>
            </p:nvSpPr>
            <p:spPr bwMode="auto">
              <a:xfrm flipH="1">
                <a:off x="198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6" name="Line 293"/>
              <p:cNvSpPr>
                <a:spLocks noChangeShapeType="1"/>
              </p:cNvSpPr>
              <p:nvPr/>
            </p:nvSpPr>
            <p:spPr bwMode="auto">
              <a:xfrm flipH="1">
                <a:off x="196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7" name="Line 294"/>
              <p:cNvSpPr>
                <a:spLocks noChangeShapeType="1"/>
              </p:cNvSpPr>
              <p:nvPr/>
            </p:nvSpPr>
            <p:spPr bwMode="auto">
              <a:xfrm flipH="1">
                <a:off x="194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8" name="Line 295"/>
              <p:cNvSpPr>
                <a:spLocks noChangeShapeType="1"/>
              </p:cNvSpPr>
              <p:nvPr/>
            </p:nvSpPr>
            <p:spPr bwMode="auto">
              <a:xfrm flipH="1">
                <a:off x="192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9" name="Line 296"/>
              <p:cNvSpPr>
                <a:spLocks noChangeShapeType="1"/>
              </p:cNvSpPr>
              <p:nvPr/>
            </p:nvSpPr>
            <p:spPr bwMode="auto">
              <a:xfrm flipH="1">
                <a:off x="190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0" name="Line 297"/>
              <p:cNvSpPr>
                <a:spLocks noChangeShapeType="1"/>
              </p:cNvSpPr>
              <p:nvPr/>
            </p:nvSpPr>
            <p:spPr bwMode="auto">
              <a:xfrm flipH="1">
                <a:off x="189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1" name="Line 298"/>
              <p:cNvSpPr>
                <a:spLocks noChangeShapeType="1"/>
              </p:cNvSpPr>
              <p:nvPr/>
            </p:nvSpPr>
            <p:spPr bwMode="auto">
              <a:xfrm flipH="1">
                <a:off x="187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2" name="Line 299"/>
              <p:cNvSpPr>
                <a:spLocks noChangeShapeType="1"/>
              </p:cNvSpPr>
              <p:nvPr/>
            </p:nvSpPr>
            <p:spPr bwMode="auto">
              <a:xfrm flipH="1">
                <a:off x="185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3" name="Line 300"/>
              <p:cNvSpPr>
                <a:spLocks noChangeShapeType="1"/>
              </p:cNvSpPr>
              <p:nvPr/>
            </p:nvSpPr>
            <p:spPr bwMode="auto">
              <a:xfrm flipH="1">
                <a:off x="183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4" name="Line 301"/>
              <p:cNvSpPr>
                <a:spLocks noChangeShapeType="1"/>
              </p:cNvSpPr>
              <p:nvPr/>
            </p:nvSpPr>
            <p:spPr bwMode="auto">
              <a:xfrm flipH="1">
                <a:off x="181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5" name="Line 302"/>
              <p:cNvSpPr>
                <a:spLocks noChangeShapeType="1"/>
              </p:cNvSpPr>
              <p:nvPr/>
            </p:nvSpPr>
            <p:spPr bwMode="auto">
              <a:xfrm flipH="1">
                <a:off x="180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6" name="Line 303"/>
              <p:cNvSpPr>
                <a:spLocks noChangeShapeType="1"/>
              </p:cNvSpPr>
              <p:nvPr/>
            </p:nvSpPr>
            <p:spPr bwMode="auto">
              <a:xfrm flipH="1">
                <a:off x="178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7" name="Line 304"/>
              <p:cNvSpPr>
                <a:spLocks noChangeShapeType="1"/>
              </p:cNvSpPr>
              <p:nvPr/>
            </p:nvSpPr>
            <p:spPr bwMode="auto">
              <a:xfrm flipH="1">
                <a:off x="176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8" name="Line 305"/>
              <p:cNvSpPr>
                <a:spLocks noChangeShapeType="1"/>
              </p:cNvSpPr>
              <p:nvPr/>
            </p:nvSpPr>
            <p:spPr bwMode="auto">
              <a:xfrm flipH="1">
                <a:off x="174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9" name="Line 306"/>
              <p:cNvSpPr>
                <a:spLocks noChangeShapeType="1"/>
              </p:cNvSpPr>
              <p:nvPr/>
            </p:nvSpPr>
            <p:spPr bwMode="auto">
              <a:xfrm flipH="1">
                <a:off x="172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0" name="Line 307"/>
              <p:cNvSpPr>
                <a:spLocks noChangeShapeType="1"/>
              </p:cNvSpPr>
              <p:nvPr/>
            </p:nvSpPr>
            <p:spPr bwMode="auto">
              <a:xfrm flipH="1">
                <a:off x="171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1" name="Line 308"/>
              <p:cNvSpPr>
                <a:spLocks noChangeShapeType="1"/>
              </p:cNvSpPr>
              <p:nvPr/>
            </p:nvSpPr>
            <p:spPr bwMode="auto">
              <a:xfrm flipH="1">
                <a:off x="1692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2" name="Line 309"/>
              <p:cNvSpPr>
                <a:spLocks noChangeShapeType="1"/>
              </p:cNvSpPr>
              <p:nvPr/>
            </p:nvSpPr>
            <p:spPr bwMode="auto">
              <a:xfrm flipH="1">
                <a:off x="1674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3" name="Line 310"/>
              <p:cNvSpPr>
                <a:spLocks noChangeShapeType="1"/>
              </p:cNvSpPr>
              <p:nvPr/>
            </p:nvSpPr>
            <p:spPr bwMode="auto">
              <a:xfrm flipH="1">
                <a:off x="1656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4" name="Line 311"/>
              <p:cNvSpPr>
                <a:spLocks noChangeShapeType="1"/>
              </p:cNvSpPr>
              <p:nvPr/>
            </p:nvSpPr>
            <p:spPr bwMode="auto">
              <a:xfrm flipH="1">
                <a:off x="1638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5" name="Line 312"/>
              <p:cNvSpPr>
                <a:spLocks noChangeShapeType="1"/>
              </p:cNvSpPr>
              <p:nvPr/>
            </p:nvSpPr>
            <p:spPr bwMode="auto">
              <a:xfrm flipH="1">
                <a:off x="1620" y="332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6" name="Freeform 313"/>
              <p:cNvSpPr>
                <a:spLocks/>
              </p:cNvSpPr>
              <p:nvPr/>
            </p:nvSpPr>
            <p:spPr bwMode="auto">
              <a:xfrm>
                <a:off x="1370" y="3263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6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3 w 57"/>
                  <a:gd name="T15" fmla="*/ 27 h 133"/>
                  <a:gd name="T16" fmla="*/ 21 w 57"/>
                  <a:gd name="T17" fmla="*/ 21 h 133"/>
                  <a:gd name="T18" fmla="*/ 28 w 57"/>
                  <a:gd name="T19" fmla="*/ 15 h 133"/>
                  <a:gd name="T20" fmla="*/ 33 w 57"/>
                  <a:gd name="T21" fmla="*/ 7 h 133"/>
                  <a:gd name="T22" fmla="*/ 37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6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3" y="27"/>
                    </a:lnTo>
                    <a:lnTo>
                      <a:pt x="21" y="21"/>
                    </a:lnTo>
                    <a:lnTo>
                      <a:pt x="28" y="15"/>
                    </a:lnTo>
                    <a:lnTo>
                      <a:pt x="33" y="7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7" name="Line 314"/>
              <p:cNvSpPr>
                <a:spLocks noChangeShapeType="1"/>
              </p:cNvSpPr>
              <p:nvPr/>
            </p:nvSpPr>
            <p:spPr bwMode="auto">
              <a:xfrm flipH="1">
                <a:off x="1613" y="325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8" name="Line 315"/>
              <p:cNvSpPr>
                <a:spLocks noChangeShapeType="1"/>
              </p:cNvSpPr>
              <p:nvPr/>
            </p:nvSpPr>
            <p:spPr bwMode="auto">
              <a:xfrm flipH="1">
                <a:off x="1613" y="320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9" name="Line 316"/>
              <p:cNvSpPr>
                <a:spLocks noChangeShapeType="1"/>
              </p:cNvSpPr>
              <p:nvPr/>
            </p:nvSpPr>
            <p:spPr bwMode="auto">
              <a:xfrm flipH="1">
                <a:off x="1613" y="31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0" name="Line 317"/>
              <p:cNvSpPr>
                <a:spLocks noChangeShapeType="1"/>
              </p:cNvSpPr>
              <p:nvPr/>
            </p:nvSpPr>
            <p:spPr bwMode="auto">
              <a:xfrm flipH="1">
                <a:off x="1613" y="315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1" name="Line 318"/>
              <p:cNvSpPr>
                <a:spLocks noChangeShapeType="1"/>
              </p:cNvSpPr>
              <p:nvPr/>
            </p:nvSpPr>
            <p:spPr bwMode="auto">
              <a:xfrm flipH="1">
                <a:off x="1613" y="31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2" name="Line 319"/>
              <p:cNvSpPr>
                <a:spLocks noChangeShapeType="1"/>
              </p:cNvSpPr>
              <p:nvPr/>
            </p:nvSpPr>
            <p:spPr bwMode="auto">
              <a:xfrm flipH="1">
                <a:off x="1613" y="311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3" name="Line 320"/>
              <p:cNvSpPr>
                <a:spLocks noChangeShapeType="1"/>
              </p:cNvSpPr>
              <p:nvPr/>
            </p:nvSpPr>
            <p:spPr bwMode="auto">
              <a:xfrm flipH="1">
                <a:off x="1613" y="309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4" name="Line 321"/>
              <p:cNvSpPr>
                <a:spLocks noChangeShapeType="1"/>
              </p:cNvSpPr>
              <p:nvPr/>
            </p:nvSpPr>
            <p:spPr bwMode="auto">
              <a:xfrm flipH="1">
                <a:off x="1613" y="308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5" name="Line 322"/>
              <p:cNvSpPr>
                <a:spLocks noChangeShapeType="1"/>
              </p:cNvSpPr>
              <p:nvPr/>
            </p:nvSpPr>
            <p:spPr bwMode="auto">
              <a:xfrm flipH="1">
                <a:off x="1613" y="3074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6" name="Line 323"/>
              <p:cNvSpPr>
                <a:spLocks noChangeShapeType="1"/>
              </p:cNvSpPr>
              <p:nvPr/>
            </p:nvSpPr>
            <p:spPr bwMode="auto">
              <a:xfrm flipH="1">
                <a:off x="415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7" name="Line 324"/>
              <p:cNvSpPr>
                <a:spLocks noChangeShapeType="1"/>
              </p:cNvSpPr>
              <p:nvPr/>
            </p:nvSpPr>
            <p:spPr bwMode="auto">
              <a:xfrm flipH="1">
                <a:off x="414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8" name="Line 325"/>
              <p:cNvSpPr>
                <a:spLocks noChangeShapeType="1"/>
              </p:cNvSpPr>
              <p:nvPr/>
            </p:nvSpPr>
            <p:spPr bwMode="auto">
              <a:xfrm flipH="1">
                <a:off x="412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9" name="Line 326"/>
              <p:cNvSpPr>
                <a:spLocks noChangeShapeType="1"/>
              </p:cNvSpPr>
              <p:nvPr/>
            </p:nvSpPr>
            <p:spPr bwMode="auto">
              <a:xfrm flipH="1">
                <a:off x="410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0" name="Line 327"/>
              <p:cNvSpPr>
                <a:spLocks noChangeShapeType="1"/>
              </p:cNvSpPr>
              <p:nvPr/>
            </p:nvSpPr>
            <p:spPr bwMode="auto">
              <a:xfrm flipH="1">
                <a:off x="408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1" name="Line 328"/>
              <p:cNvSpPr>
                <a:spLocks noChangeShapeType="1"/>
              </p:cNvSpPr>
              <p:nvPr/>
            </p:nvSpPr>
            <p:spPr bwMode="auto">
              <a:xfrm flipH="1">
                <a:off x="406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2" name="Line 329"/>
              <p:cNvSpPr>
                <a:spLocks noChangeShapeType="1"/>
              </p:cNvSpPr>
              <p:nvPr/>
            </p:nvSpPr>
            <p:spPr bwMode="auto">
              <a:xfrm flipH="1">
                <a:off x="405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3" name="Line 330"/>
              <p:cNvSpPr>
                <a:spLocks noChangeShapeType="1"/>
              </p:cNvSpPr>
              <p:nvPr/>
            </p:nvSpPr>
            <p:spPr bwMode="auto">
              <a:xfrm flipH="1">
                <a:off x="403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4" name="Line 331"/>
              <p:cNvSpPr>
                <a:spLocks noChangeShapeType="1"/>
              </p:cNvSpPr>
              <p:nvPr/>
            </p:nvSpPr>
            <p:spPr bwMode="auto">
              <a:xfrm flipH="1">
                <a:off x="401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5" name="Line 332"/>
              <p:cNvSpPr>
                <a:spLocks noChangeShapeType="1"/>
              </p:cNvSpPr>
              <p:nvPr/>
            </p:nvSpPr>
            <p:spPr bwMode="auto">
              <a:xfrm flipH="1">
                <a:off x="399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6" name="Line 333"/>
              <p:cNvSpPr>
                <a:spLocks noChangeShapeType="1"/>
              </p:cNvSpPr>
              <p:nvPr/>
            </p:nvSpPr>
            <p:spPr bwMode="auto">
              <a:xfrm flipH="1">
                <a:off x="397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7" name="Line 334"/>
              <p:cNvSpPr>
                <a:spLocks noChangeShapeType="1"/>
              </p:cNvSpPr>
              <p:nvPr/>
            </p:nvSpPr>
            <p:spPr bwMode="auto">
              <a:xfrm flipH="1">
                <a:off x="396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8" name="Line 335"/>
              <p:cNvSpPr>
                <a:spLocks noChangeShapeType="1"/>
              </p:cNvSpPr>
              <p:nvPr/>
            </p:nvSpPr>
            <p:spPr bwMode="auto">
              <a:xfrm flipH="1">
                <a:off x="394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9" name="Line 336"/>
              <p:cNvSpPr>
                <a:spLocks noChangeShapeType="1"/>
              </p:cNvSpPr>
              <p:nvPr/>
            </p:nvSpPr>
            <p:spPr bwMode="auto">
              <a:xfrm flipH="1">
                <a:off x="392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0" name="Line 337"/>
              <p:cNvSpPr>
                <a:spLocks noChangeShapeType="1"/>
              </p:cNvSpPr>
              <p:nvPr/>
            </p:nvSpPr>
            <p:spPr bwMode="auto">
              <a:xfrm flipH="1">
                <a:off x="390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1" name="Line 338"/>
              <p:cNvSpPr>
                <a:spLocks noChangeShapeType="1"/>
              </p:cNvSpPr>
              <p:nvPr/>
            </p:nvSpPr>
            <p:spPr bwMode="auto">
              <a:xfrm flipH="1">
                <a:off x="388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2" name="Line 339"/>
              <p:cNvSpPr>
                <a:spLocks noChangeShapeType="1"/>
              </p:cNvSpPr>
              <p:nvPr/>
            </p:nvSpPr>
            <p:spPr bwMode="auto">
              <a:xfrm flipH="1">
                <a:off x="387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3" name="Line 340"/>
              <p:cNvSpPr>
                <a:spLocks noChangeShapeType="1"/>
              </p:cNvSpPr>
              <p:nvPr/>
            </p:nvSpPr>
            <p:spPr bwMode="auto">
              <a:xfrm flipH="1">
                <a:off x="385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4" name="Line 341"/>
              <p:cNvSpPr>
                <a:spLocks noChangeShapeType="1"/>
              </p:cNvSpPr>
              <p:nvPr/>
            </p:nvSpPr>
            <p:spPr bwMode="auto">
              <a:xfrm flipH="1">
                <a:off x="383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5" name="Line 342"/>
              <p:cNvSpPr>
                <a:spLocks noChangeShapeType="1"/>
              </p:cNvSpPr>
              <p:nvPr/>
            </p:nvSpPr>
            <p:spPr bwMode="auto">
              <a:xfrm flipH="1">
                <a:off x="381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6" name="Line 343"/>
              <p:cNvSpPr>
                <a:spLocks noChangeShapeType="1"/>
              </p:cNvSpPr>
              <p:nvPr/>
            </p:nvSpPr>
            <p:spPr bwMode="auto">
              <a:xfrm flipH="1">
                <a:off x="379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7" name="Line 344"/>
              <p:cNvSpPr>
                <a:spLocks noChangeShapeType="1"/>
              </p:cNvSpPr>
              <p:nvPr/>
            </p:nvSpPr>
            <p:spPr bwMode="auto">
              <a:xfrm flipH="1">
                <a:off x="378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8" name="Line 345"/>
              <p:cNvSpPr>
                <a:spLocks noChangeShapeType="1"/>
              </p:cNvSpPr>
              <p:nvPr/>
            </p:nvSpPr>
            <p:spPr bwMode="auto">
              <a:xfrm flipH="1">
                <a:off x="376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9" name="Line 346"/>
              <p:cNvSpPr>
                <a:spLocks noChangeShapeType="1"/>
              </p:cNvSpPr>
              <p:nvPr/>
            </p:nvSpPr>
            <p:spPr bwMode="auto">
              <a:xfrm flipH="1">
                <a:off x="374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0" name="Line 347"/>
              <p:cNvSpPr>
                <a:spLocks noChangeShapeType="1"/>
              </p:cNvSpPr>
              <p:nvPr/>
            </p:nvSpPr>
            <p:spPr bwMode="auto">
              <a:xfrm flipH="1">
                <a:off x="372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1" name="Line 348"/>
              <p:cNvSpPr>
                <a:spLocks noChangeShapeType="1"/>
              </p:cNvSpPr>
              <p:nvPr/>
            </p:nvSpPr>
            <p:spPr bwMode="auto">
              <a:xfrm flipH="1">
                <a:off x="370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2" name="Line 349"/>
              <p:cNvSpPr>
                <a:spLocks noChangeShapeType="1"/>
              </p:cNvSpPr>
              <p:nvPr/>
            </p:nvSpPr>
            <p:spPr bwMode="auto">
              <a:xfrm flipH="1">
                <a:off x="369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3" name="Line 350"/>
              <p:cNvSpPr>
                <a:spLocks noChangeShapeType="1"/>
              </p:cNvSpPr>
              <p:nvPr/>
            </p:nvSpPr>
            <p:spPr bwMode="auto">
              <a:xfrm flipH="1">
                <a:off x="367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4" name="Line 351"/>
              <p:cNvSpPr>
                <a:spLocks noChangeShapeType="1"/>
              </p:cNvSpPr>
              <p:nvPr/>
            </p:nvSpPr>
            <p:spPr bwMode="auto">
              <a:xfrm flipH="1">
                <a:off x="365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5" name="Line 352"/>
              <p:cNvSpPr>
                <a:spLocks noChangeShapeType="1"/>
              </p:cNvSpPr>
              <p:nvPr/>
            </p:nvSpPr>
            <p:spPr bwMode="auto">
              <a:xfrm flipH="1">
                <a:off x="363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6" name="Line 353"/>
              <p:cNvSpPr>
                <a:spLocks noChangeShapeType="1"/>
              </p:cNvSpPr>
              <p:nvPr/>
            </p:nvSpPr>
            <p:spPr bwMode="auto">
              <a:xfrm flipH="1">
                <a:off x="361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7" name="Line 354"/>
              <p:cNvSpPr>
                <a:spLocks noChangeShapeType="1"/>
              </p:cNvSpPr>
              <p:nvPr/>
            </p:nvSpPr>
            <p:spPr bwMode="auto">
              <a:xfrm flipH="1">
                <a:off x="360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8" name="Line 355"/>
              <p:cNvSpPr>
                <a:spLocks noChangeShapeType="1"/>
              </p:cNvSpPr>
              <p:nvPr/>
            </p:nvSpPr>
            <p:spPr bwMode="auto">
              <a:xfrm flipH="1">
                <a:off x="358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9" name="Line 356"/>
              <p:cNvSpPr>
                <a:spLocks noChangeShapeType="1"/>
              </p:cNvSpPr>
              <p:nvPr/>
            </p:nvSpPr>
            <p:spPr bwMode="auto">
              <a:xfrm flipH="1">
                <a:off x="356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0" name="Line 357"/>
              <p:cNvSpPr>
                <a:spLocks noChangeShapeType="1"/>
              </p:cNvSpPr>
              <p:nvPr/>
            </p:nvSpPr>
            <p:spPr bwMode="auto">
              <a:xfrm flipH="1">
                <a:off x="354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1" name="Line 358"/>
              <p:cNvSpPr>
                <a:spLocks noChangeShapeType="1"/>
              </p:cNvSpPr>
              <p:nvPr/>
            </p:nvSpPr>
            <p:spPr bwMode="auto">
              <a:xfrm flipH="1">
                <a:off x="352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2" name="Line 359"/>
              <p:cNvSpPr>
                <a:spLocks noChangeShapeType="1"/>
              </p:cNvSpPr>
              <p:nvPr/>
            </p:nvSpPr>
            <p:spPr bwMode="auto">
              <a:xfrm flipH="1">
                <a:off x="351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3" name="Line 360"/>
              <p:cNvSpPr>
                <a:spLocks noChangeShapeType="1"/>
              </p:cNvSpPr>
              <p:nvPr/>
            </p:nvSpPr>
            <p:spPr bwMode="auto">
              <a:xfrm flipH="1">
                <a:off x="349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4" name="Line 361"/>
              <p:cNvSpPr>
                <a:spLocks noChangeShapeType="1"/>
              </p:cNvSpPr>
              <p:nvPr/>
            </p:nvSpPr>
            <p:spPr bwMode="auto">
              <a:xfrm flipH="1">
                <a:off x="347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5" name="Line 362"/>
              <p:cNvSpPr>
                <a:spLocks noChangeShapeType="1"/>
              </p:cNvSpPr>
              <p:nvPr/>
            </p:nvSpPr>
            <p:spPr bwMode="auto">
              <a:xfrm flipH="1">
                <a:off x="345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6" name="Line 363"/>
              <p:cNvSpPr>
                <a:spLocks noChangeShapeType="1"/>
              </p:cNvSpPr>
              <p:nvPr/>
            </p:nvSpPr>
            <p:spPr bwMode="auto">
              <a:xfrm flipH="1">
                <a:off x="343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7" name="Line 364"/>
              <p:cNvSpPr>
                <a:spLocks noChangeShapeType="1"/>
              </p:cNvSpPr>
              <p:nvPr/>
            </p:nvSpPr>
            <p:spPr bwMode="auto">
              <a:xfrm flipH="1">
                <a:off x="342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8" name="Line 365"/>
              <p:cNvSpPr>
                <a:spLocks noChangeShapeType="1"/>
              </p:cNvSpPr>
              <p:nvPr/>
            </p:nvSpPr>
            <p:spPr bwMode="auto">
              <a:xfrm flipH="1">
                <a:off x="340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9" name="Line 366"/>
              <p:cNvSpPr>
                <a:spLocks noChangeShapeType="1"/>
              </p:cNvSpPr>
              <p:nvPr/>
            </p:nvSpPr>
            <p:spPr bwMode="auto">
              <a:xfrm flipH="1">
                <a:off x="338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0" name="Line 367"/>
              <p:cNvSpPr>
                <a:spLocks noChangeShapeType="1"/>
              </p:cNvSpPr>
              <p:nvPr/>
            </p:nvSpPr>
            <p:spPr bwMode="auto">
              <a:xfrm flipH="1">
                <a:off x="336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1" name="Line 368"/>
              <p:cNvSpPr>
                <a:spLocks noChangeShapeType="1"/>
              </p:cNvSpPr>
              <p:nvPr/>
            </p:nvSpPr>
            <p:spPr bwMode="auto">
              <a:xfrm flipH="1">
                <a:off x="334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2" name="Line 369"/>
              <p:cNvSpPr>
                <a:spLocks noChangeShapeType="1"/>
              </p:cNvSpPr>
              <p:nvPr/>
            </p:nvSpPr>
            <p:spPr bwMode="auto">
              <a:xfrm flipH="1">
                <a:off x="333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3" name="Line 370"/>
              <p:cNvSpPr>
                <a:spLocks noChangeShapeType="1"/>
              </p:cNvSpPr>
              <p:nvPr/>
            </p:nvSpPr>
            <p:spPr bwMode="auto">
              <a:xfrm flipH="1">
                <a:off x="331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4" name="Line 371"/>
              <p:cNvSpPr>
                <a:spLocks noChangeShapeType="1"/>
              </p:cNvSpPr>
              <p:nvPr/>
            </p:nvSpPr>
            <p:spPr bwMode="auto">
              <a:xfrm flipH="1">
                <a:off x="329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5" name="Line 372"/>
              <p:cNvSpPr>
                <a:spLocks noChangeShapeType="1"/>
              </p:cNvSpPr>
              <p:nvPr/>
            </p:nvSpPr>
            <p:spPr bwMode="auto">
              <a:xfrm flipH="1">
                <a:off x="327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6" name="Line 373"/>
              <p:cNvSpPr>
                <a:spLocks noChangeShapeType="1"/>
              </p:cNvSpPr>
              <p:nvPr/>
            </p:nvSpPr>
            <p:spPr bwMode="auto">
              <a:xfrm flipH="1">
                <a:off x="325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7" name="Line 374"/>
              <p:cNvSpPr>
                <a:spLocks noChangeShapeType="1"/>
              </p:cNvSpPr>
              <p:nvPr/>
            </p:nvSpPr>
            <p:spPr bwMode="auto">
              <a:xfrm flipH="1">
                <a:off x="324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8" name="Line 375"/>
              <p:cNvSpPr>
                <a:spLocks noChangeShapeType="1"/>
              </p:cNvSpPr>
              <p:nvPr/>
            </p:nvSpPr>
            <p:spPr bwMode="auto">
              <a:xfrm flipH="1">
                <a:off x="322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9" name="Line 376"/>
              <p:cNvSpPr>
                <a:spLocks noChangeShapeType="1"/>
              </p:cNvSpPr>
              <p:nvPr/>
            </p:nvSpPr>
            <p:spPr bwMode="auto">
              <a:xfrm flipH="1">
                <a:off x="320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0" name="Line 377"/>
              <p:cNvSpPr>
                <a:spLocks noChangeShapeType="1"/>
              </p:cNvSpPr>
              <p:nvPr/>
            </p:nvSpPr>
            <p:spPr bwMode="auto">
              <a:xfrm flipH="1">
                <a:off x="318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1" name="Line 378"/>
              <p:cNvSpPr>
                <a:spLocks noChangeShapeType="1"/>
              </p:cNvSpPr>
              <p:nvPr/>
            </p:nvSpPr>
            <p:spPr bwMode="auto">
              <a:xfrm flipH="1">
                <a:off x="316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2" name="Line 379"/>
              <p:cNvSpPr>
                <a:spLocks noChangeShapeType="1"/>
              </p:cNvSpPr>
              <p:nvPr/>
            </p:nvSpPr>
            <p:spPr bwMode="auto">
              <a:xfrm flipH="1">
                <a:off x="315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3" name="Line 380"/>
              <p:cNvSpPr>
                <a:spLocks noChangeShapeType="1"/>
              </p:cNvSpPr>
              <p:nvPr/>
            </p:nvSpPr>
            <p:spPr bwMode="auto">
              <a:xfrm flipH="1">
                <a:off x="313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4" name="Line 381"/>
              <p:cNvSpPr>
                <a:spLocks noChangeShapeType="1"/>
              </p:cNvSpPr>
              <p:nvPr/>
            </p:nvSpPr>
            <p:spPr bwMode="auto">
              <a:xfrm flipH="1">
                <a:off x="311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5" name="Line 382"/>
              <p:cNvSpPr>
                <a:spLocks noChangeShapeType="1"/>
              </p:cNvSpPr>
              <p:nvPr/>
            </p:nvSpPr>
            <p:spPr bwMode="auto">
              <a:xfrm flipH="1">
                <a:off x="309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6" name="Line 383"/>
              <p:cNvSpPr>
                <a:spLocks noChangeShapeType="1"/>
              </p:cNvSpPr>
              <p:nvPr/>
            </p:nvSpPr>
            <p:spPr bwMode="auto">
              <a:xfrm flipH="1">
                <a:off x="307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7" name="Line 384"/>
              <p:cNvSpPr>
                <a:spLocks noChangeShapeType="1"/>
              </p:cNvSpPr>
              <p:nvPr/>
            </p:nvSpPr>
            <p:spPr bwMode="auto">
              <a:xfrm flipH="1">
                <a:off x="306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8" name="Line 385"/>
              <p:cNvSpPr>
                <a:spLocks noChangeShapeType="1"/>
              </p:cNvSpPr>
              <p:nvPr/>
            </p:nvSpPr>
            <p:spPr bwMode="auto">
              <a:xfrm flipH="1">
                <a:off x="304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9" name="Line 386"/>
              <p:cNvSpPr>
                <a:spLocks noChangeShapeType="1"/>
              </p:cNvSpPr>
              <p:nvPr/>
            </p:nvSpPr>
            <p:spPr bwMode="auto">
              <a:xfrm flipH="1">
                <a:off x="302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0" name="Line 387"/>
              <p:cNvSpPr>
                <a:spLocks noChangeShapeType="1"/>
              </p:cNvSpPr>
              <p:nvPr/>
            </p:nvSpPr>
            <p:spPr bwMode="auto">
              <a:xfrm flipH="1">
                <a:off x="300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" name="Line 388"/>
              <p:cNvSpPr>
                <a:spLocks noChangeShapeType="1"/>
              </p:cNvSpPr>
              <p:nvPr/>
            </p:nvSpPr>
            <p:spPr bwMode="auto">
              <a:xfrm flipH="1">
                <a:off x="298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" name="Line 389"/>
              <p:cNvSpPr>
                <a:spLocks noChangeShapeType="1"/>
              </p:cNvSpPr>
              <p:nvPr/>
            </p:nvSpPr>
            <p:spPr bwMode="auto">
              <a:xfrm flipH="1">
                <a:off x="297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" name="Line 390"/>
              <p:cNvSpPr>
                <a:spLocks noChangeShapeType="1"/>
              </p:cNvSpPr>
              <p:nvPr/>
            </p:nvSpPr>
            <p:spPr bwMode="auto">
              <a:xfrm flipH="1">
                <a:off x="295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4" name="Line 391"/>
              <p:cNvSpPr>
                <a:spLocks noChangeShapeType="1"/>
              </p:cNvSpPr>
              <p:nvPr/>
            </p:nvSpPr>
            <p:spPr bwMode="auto">
              <a:xfrm flipH="1">
                <a:off x="293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" name="Line 392"/>
              <p:cNvSpPr>
                <a:spLocks noChangeShapeType="1"/>
              </p:cNvSpPr>
              <p:nvPr/>
            </p:nvSpPr>
            <p:spPr bwMode="auto">
              <a:xfrm flipH="1">
                <a:off x="291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" name="Line 393"/>
              <p:cNvSpPr>
                <a:spLocks noChangeShapeType="1"/>
              </p:cNvSpPr>
              <p:nvPr/>
            </p:nvSpPr>
            <p:spPr bwMode="auto">
              <a:xfrm flipH="1">
                <a:off x="289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7" name="Line 394"/>
              <p:cNvSpPr>
                <a:spLocks noChangeShapeType="1"/>
              </p:cNvSpPr>
              <p:nvPr/>
            </p:nvSpPr>
            <p:spPr bwMode="auto">
              <a:xfrm flipH="1">
                <a:off x="288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8" name="Line 395"/>
              <p:cNvSpPr>
                <a:spLocks noChangeShapeType="1"/>
              </p:cNvSpPr>
              <p:nvPr/>
            </p:nvSpPr>
            <p:spPr bwMode="auto">
              <a:xfrm flipH="1">
                <a:off x="286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9" name="Line 396"/>
              <p:cNvSpPr>
                <a:spLocks noChangeShapeType="1"/>
              </p:cNvSpPr>
              <p:nvPr/>
            </p:nvSpPr>
            <p:spPr bwMode="auto">
              <a:xfrm flipH="1">
                <a:off x="284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0" name="Line 397"/>
              <p:cNvSpPr>
                <a:spLocks noChangeShapeType="1"/>
              </p:cNvSpPr>
              <p:nvPr/>
            </p:nvSpPr>
            <p:spPr bwMode="auto">
              <a:xfrm flipH="1">
                <a:off x="282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1" name="Line 398"/>
              <p:cNvSpPr>
                <a:spLocks noChangeShapeType="1"/>
              </p:cNvSpPr>
              <p:nvPr/>
            </p:nvSpPr>
            <p:spPr bwMode="auto">
              <a:xfrm flipH="1">
                <a:off x="280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2" name="Line 399"/>
              <p:cNvSpPr>
                <a:spLocks noChangeShapeType="1"/>
              </p:cNvSpPr>
              <p:nvPr/>
            </p:nvSpPr>
            <p:spPr bwMode="auto">
              <a:xfrm flipH="1">
                <a:off x="279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3" name="Line 400"/>
              <p:cNvSpPr>
                <a:spLocks noChangeShapeType="1"/>
              </p:cNvSpPr>
              <p:nvPr/>
            </p:nvSpPr>
            <p:spPr bwMode="auto">
              <a:xfrm flipH="1">
                <a:off x="277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4" name="Line 401"/>
              <p:cNvSpPr>
                <a:spLocks noChangeShapeType="1"/>
              </p:cNvSpPr>
              <p:nvPr/>
            </p:nvSpPr>
            <p:spPr bwMode="auto">
              <a:xfrm flipH="1">
                <a:off x="275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5" name="Line 402"/>
              <p:cNvSpPr>
                <a:spLocks noChangeShapeType="1"/>
              </p:cNvSpPr>
              <p:nvPr/>
            </p:nvSpPr>
            <p:spPr bwMode="auto">
              <a:xfrm flipH="1">
                <a:off x="273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6" name="Line 403"/>
              <p:cNvSpPr>
                <a:spLocks noChangeShapeType="1"/>
              </p:cNvSpPr>
              <p:nvPr/>
            </p:nvSpPr>
            <p:spPr bwMode="auto">
              <a:xfrm flipH="1">
                <a:off x="271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7" name="Line 404"/>
              <p:cNvSpPr>
                <a:spLocks noChangeShapeType="1"/>
              </p:cNvSpPr>
              <p:nvPr/>
            </p:nvSpPr>
            <p:spPr bwMode="auto">
              <a:xfrm flipH="1">
                <a:off x="270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405"/>
            <p:cNvGrpSpPr>
              <a:grpSpLocks/>
            </p:cNvGrpSpPr>
            <p:nvPr/>
          </p:nvGrpSpPr>
          <p:grpSpPr bwMode="auto">
            <a:xfrm>
              <a:off x="1266" y="2819"/>
              <a:ext cx="2898" cy="325"/>
              <a:chOff x="1266" y="2819"/>
              <a:chExt cx="2898" cy="325"/>
            </a:xfrm>
          </p:grpSpPr>
          <p:sp>
            <p:nvSpPr>
              <p:cNvPr id="4448" name="Line 406"/>
              <p:cNvSpPr>
                <a:spLocks noChangeShapeType="1"/>
              </p:cNvSpPr>
              <p:nvPr/>
            </p:nvSpPr>
            <p:spPr bwMode="auto">
              <a:xfrm flipH="1">
                <a:off x="268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9" name="Line 407"/>
              <p:cNvSpPr>
                <a:spLocks noChangeShapeType="1"/>
              </p:cNvSpPr>
              <p:nvPr/>
            </p:nvSpPr>
            <p:spPr bwMode="auto">
              <a:xfrm flipH="1">
                <a:off x="266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0" name="Line 408"/>
              <p:cNvSpPr>
                <a:spLocks noChangeShapeType="1"/>
              </p:cNvSpPr>
              <p:nvPr/>
            </p:nvSpPr>
            <p:spPr bwMode="auto">
              <a:xfrm flipH="1">
                <a:off x="264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1" name="Line 409"/>
              <p:cNvSpPr>
                <a:spLocks noChangeShapeType="1"/>
              </p:cNvSpPr>
              <p:nvPr/>
            </p:nvSpPr>
            <p:spPr bwMode="auto">
              <a:xfrm flipH="1">
                <a:off x="262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2" name="Line 410"/>
              <p:cNvSpPr>
                <a:spLocks noChangeShapeType="1"/>
              </p:cNvSpPr>
              <p:nvPr/>
            </p:nvSpPr>
            <p:spPr bwMode="auto">
              <a:xfrm flipH="1">
                <a:off x="261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3" name="Line 411"/>
              <p:cNvSpPr>
                <a:spLocks noChangeShapeType="1"/>
              </p:cNvSpPr>
              <p:nvPr/>
            </p:nvSpPr>
            <p:spPr bwMode="auto">
              <a:xfrm flipH="1">
                <a:off x="259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" name="Line 412"/>
              <p:cNvSpPr>
                <a:spLocks noChangeShapeType="1"/>
              </p:cNvSpPr>
              <p:nvPr/>
            </p:nvSpPr>
            <p:spPr bwMode="auto">
              <a:xfrm flipH="1">
                <a:off x="257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5" name="Line 413"/>
              <p:cNvSpPr>
                <a:spLocks noChangeShapeType="1"/>
              </p:cNvSpPr>
              <p:nvPr/>
            </p:nvSpPr>
            <p:spPr bwMode="auto">
              <a:xfrm flipH="1">
                <a:off x="255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6" name="Line 414"/>
              <p:cNvSpPr>
                <a:spLocks noChangeShapeType="1"/>
              </p:cNvSpPr>
              <p:nvPr/>
            </p:nvSpPr>
            <p:spPr bwMode="auto">
              <a:xfrm flipH="1">
                <a:off x="253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7" name="Line 415"/>
              <p:cNvSpPr>
                <a:spLocks noChangeShapeType="1"/>
              </p:cNvSpPr>
              <p:nvPr/>
            </p:nvSpPr>
            <p:spPr bwMode="auto">
              <a:xfrm flipH="1">
                <a:off x="252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8" name="Line 416"/>
              <p:cNvSpPr>
                <a:spLocks noChangeShapeType="1"/>
              </p:cNvSpPr>
              <p:nvPr/>
            </p:nvSpPr>
            <p:spPr bwMode="auto">
              <a:xfrm flipH="1">
                <a:off x="250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9" name="Line 417"/>
              <p:cNvSpPr>
                <a:spLocks noChangeShapeType="1"/>
              </p:cNvSpPr>
              <p:nvPr/>
            </p:nvSpPr>
            <p:spPr bwMode="auto">
              <a:xfrm flipH="1">
                <a:off x="248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0" name="Line 418"/>
              <p:cNvSpPr>
                <a:spLocks noChangeShapeType="1"/>
              </p:cNvSpPr>
              <p:nvPr/>
            </p:nvSpPr>
            <p:spPr bwMode="auto">
              <a:xfrm flipH="1">
                <a:off x="246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1" name="Line 419"/>
              <p:cNvSpPr>
                <a:spLocks noChangeShapeType="1"/>
              </p:cNvSpPr>
              <p:nvPr/>
            </p:nvSpPr>
            <p:spPr bwMode="auto">
              <a:xfrm flipH="1">
                <a:off x="244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2" name="Line 420"/>
              <p:cNvSpPr>
                <a:spLocks noChangeShapeType="1"/>
              </p:cNvSpPr>
              <p:nvPr/>
            </p:nvSpPr>
            <p:spPr bwMode="auto">
              <a:xfrm flipH="1">
                <a:off x="243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3" name="Line 421"/>
              <p:cNvSpPr>
                <a:spLocks noChangeShapeType="1"/>
              </p:cNvSpPr>
              <p:nvPr/>
            </p:nvSpPr>
            <p:spPr bwMode="auto">
              <a:xfrm flipH="1">
                <a:off x="241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4" name="Line 422"/>
              <p:cNvSpPr>
                <a:spLocks noChangeShapeType="1"/>
              </p:cNvSpPr>
              <p:nvPr/>
            </p:nvSpPr>
            <p:spPr bwMode="auto">
              <a:xfrm flipH="1">
                <a:off x="239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5" name="Line 423"/>
              <p:cNvSpPr>
                <a:spLocks noChangeShapeType="1"/>
              </p:cNvSpPr>
              <p:nvPr/>
            </p:nvSpPr>
            <p:spPr bwMode="auto">
              <a:xfrm flipH="1">
                <a:off x="237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6" name="Line 424"/>
              <p:cNvSpPr>
                <a:spLocks noChangeShapeType="1"/>
              </p:cNvSpPr>
              <p:nvPr/>
            </p:nvSpPr>
            <p:spPr bwMode="auto">
              <a:xfrm flipH="1">
                <a:off x="235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7" name="Line 425"/>
              <p:cNvSpPr>
                <a:spLocks noChangeShapeType="1"/>
              </p:cNvSpPr>
              <p:nvPr/>
            </p:nvSpPr>
            <p:spPr bwMode="auto">
              <a:xfrm flipH="1">
                <a:off x="234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8" name="Line 426"/>
              <p:cNvSpPr>
                <a:spLocks noChangeShapeType="1"/>
              </p:cNvSpPr>
              <p:nvPr/>
            </p:nvSpPr>
            <p:spPr bwMode="auto">
              <a:xfrm flipH="1">
                <a:off x="232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9" name="Line 427"/>
              <p:cNvSpPr>
                <a:spLocks noChangeShapeType="1"/>
              </p:cNvSpPr>
              <p:nvPr/>
            </p:nvSpPr>
            <p:spPr bwMode="auto">
              <a:xfrm flipH="1">
                <a:off x="230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0" name="Line 428"/>
              <p:cNvSpPr>
                <a:spLocks noChangeShapeType="1"/>
              </p:cNvSpPr>
              <p:nvPr/>
            </p:nvSpPr>
            <p:spPr bwMode="auto">
              <a:xfrm flipH="1">
                <a:off x="228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1" name="Line 429"/>
              <p:cNvSpPr>
                <a:spLocks noChangeShapeType="1"/>
              </p:cNvSpPr>
              <p:nvPr/>
            </p:nvSpPr>
            <p:spPr bwMode="auto">
              <a:xfrm flipH="1">
                <a:off x="226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2" name="Line 430"/>
              <p:cNvSpPr>
                <a:spLocks noChangeShapeType="1"/>
              </p:cNvSpPr>
              <p:nvPr/>
            </p:nvSpPr>
            <p:spPr bwMode="auto">
              <a:xfrm flipH="1">
                <a:off x="225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3" name="Line 431"/>
              <p:cNvSpPr>
                <a:spLocks noChangeShapeType="1"/>
              </p:cNvSpPr>
              <p:nvPr/>
            </p:nvSpPr>
            <p:spPr bwMode="auto">
              <a:xfrm flipH="1">
                <a:off x="223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4" name="Line 432"/>
              <p:cNvSpPr>
                <a:spLocks noChangeShapeType="1"/>
              </p:cNvSpPr>
              <p:nvPr/>
            </p:nvSpPr>
            <p:spPr bwMode="auto">
              <a:xfrm flipH="1">
                <a:off x="221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5" name="Line 433"/>
              <p:cNvSpPr>
                <a:spLocks noChangeShapeType="1"/>
              </p:cNvSpPr>
              <p:nvPr/>
            </p:nvSpPr>
            <p:spPr bwMode="auto">
              <a:xfrm flipH="1">
                <a:off x="219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6" name="Line 434"/>
              <p:cNvSpPr>
                <a:spLocks noChangeShapeType="1"/>
              </p:cNvSpPr>
              <p:nvPr/>
            </p:nvSpPr>
            <p:spPr bwMode="auto">
              <a:xfrm flipH="1">
                <a:off x="217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7" name="Line 435"/>
              <p:cNvSpPr>
                <a:spLocks noChangeShapeType="1"/>
              </p:cNvSpPr>
              <p:nvPr/>
            </p:nvSpPr>
            <p:spPr bwMode="auto">
              <a:xfrm flipH="1">
                <a:off x="216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8" name="Line 436"/>
              <p:cNvSpPr>
                <a:spLocks noChangeShapeType="1"/>
              </p:cNvSpPr>
              <p:nvPr/>
            </p:nvSpPr>
            <p:spPr bwMode="auto">
              <a:xfrm flipH="1">
                <a:off x="214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9" name="Line 437"/>
              <p:cNvSpPr>
                <a:spLocks noChangeShapeType="1"/>
              </p:cNvSpPr>
              <p:nvPr/>
            </p:nvSpPr>
            <p:spPr bwMode="auto">
              <a:xfrm flipH="1">
                <a:off x="212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0" name="Line 438"/>
              <p:cNvSpPr>
                <a:spLocks noChangeShapeType="1"/>
              </p:cNvSpPr>
              <p:nvPr/>
            </p:nvSpPr>
            <p:spPr bwMode="auto">
              <a:xfrm flipH="1">
                <a:off x="210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1" name="Line 439"/>
              <p:cNvSpPr>
                <a:spLocks noChangeShapeType="1"/>
              </p:cNvSpPr>
              <p:nvPr/>
            </p:nvSpPr>
            <p:spPr bwMode="auto">
              <a:xfrm flipH="1">
                <a:off x="208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2" name="Line 440"/>
              <p:cNvSpPr>
                <a:spLocks noChangeShapeType="1"/>
              </p:cNvSpPr>
              <p:nvPr/>
            </p:nvSpPr>
            <p:spPr bwMode="auto">
              <a:xfrm flipH="1">
                <a:off x="207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3" name="Line 441"/>
              <p:cNvSpPr>
                <a:spLocks noChangeShapeType="1"/>
              </p:cNvSpPr>
              <p:nvPr/>
            </p:nvSpPr>
            <p:spPr bwMode="auto">
              <a:xfrm flipH="1">
                <a:off x="205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4" name="Line 442"/>
              <p:cNvSpPr>
                <a:spLocks noChangeShapeType="1"/>
              </p:cNvSpPr>
              <p:nvPr/>
            </p:nvSpPr>
            <p:spPr bwMode="auto">
              <a:xfrm flipH="1">
                <a:off x="203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5" name="Line 443"/>
              <p:cNvSpPr>
                <a:spLocks noChangeShapeType="1"/>
              </p:cNvSpPr>
              <p:nvPr/>
            </p:nvSpPr>
            <p:spPr bwMode="auto">
              <a:xfrm flipH="1">
                <a:off x="201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6" name="Line 444"/>
              <p:cNvSpPr>
                <a:spLocks noChangeShapeType="1"/>
              </p:cNvSpPr>
              <p:nvPr/>
            </p:nvSpPr>
            <p:spPr bwMode="auto">
              <a:xfrm flipH="1">
                <a:off x="199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7" name="Line 445"/>
              <p:cNvSpPr>
                <a:spLocks noChangeShapeType="1"/>
              </p:cNvSpPr>
              <p:nvPr/>
            </p:nvSpPr>
            <p:spPr bwMode="auto">
              <a:xfrm flipH="1">
                <a:off x="198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8" name="Line 446"/>
              <p:cNvSpPr>
                <a:spLocks noChangeShapeType="1"/>
              </p:cNvSpPr>
              <p:nvPr/>
            </p:nvSpPr>
            <p:spPr bwMode="auto">
              <a:xfrm flipH="1">
                <a:off x="196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89" name="Line 447"/>
              <p:cNvSpPr>
                <a:spLocks noChangeShapeType="1"/>
              </p:cNvSpPr>
              <p:nvPr/>
            </p:nvSpPr>
            <p:spPr bwMode="auto">
              <a:xfrm flipH="1">
                <a:off x="194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0" name="Line 448"/>
              <p:cNvSpPr>
                <a:spLocks noChangeShapeType="1"/>
              </p:cNvSpPr>
              <p:nvPr/>
            </p:nvSpPr>
            <p:spPr bwMode="auto">
              <a:xfrm flipH="1">
                <a:off x="192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1" name="Line 449"/>
              <p:cNvSpPr>
                <a:spLocks noChangeShapeType="1"/>
              </p:cNvSpPr>
              <p:nvPr/>
            </p:nvSpPr>
            <p:spPr bwMode="auto">
              <a:xfrm flipH="1">
                <a:off x="190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2" name="Line 450"/>
              <p:cNvSpPr>
                <a:spLocks noChangeShapeType="1"/>
              </p:cNvSpPr>
              <p:nvPr/>
            </p:nvSpPr>
            <p:spPr bwMode="auto">
              <a:xfrm flipH="1">
                <a:off x="189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3" name="Line 451"/>
              <p:cNvSpPr>
                <a:spLocks noChangeShapeType="1"/>
              </p:cNvSpPr>
              <p:nvPr/>
            </p:nvSpPr>
            <p:spPr bwMode="auto">
              <a:xfrm flipH="1">
                <a:off x="187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4" name="Line 452"/>
              <p:cNvSpPr>
                <a:spLocks noChangeShapeType="1"/>
              </p:cNvSpPr>
              <p:nvPr/>
            </p:nvSpPr>
            <p:spPr bwMode="auto">
              <a:xfrm flipH="1">
                <a:off x="185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5" name="Line 453"/>
              <p:cNvSpPr>
                <a:spLocks noChangeShapeType="1"/>
              </p:cNvSpPr>
              <p:nvPr/>
            </p:nvSpPr>
            <p:spPr bwMode="auto">
              <a:xfrm flipH="1">
                <a:off x="183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6" name="Line 454"/>
              <p:cNvSpPr>
                <a:spLocks noChangeShapeType="1"/>
              </p:cNvSpPr>
              <p:nvPr/>
            </p:nvSpPr>
            <p:spPr bwMode="auto">
              <a:xfrm flipH="1">
                <a:off x="181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7" name="Line 455"/>
              <p:cNvSpPr>
                <a:spLocks noChangeShapeType="1"/>
              </p:cNvSpPr>
              <p:nvPr/>
            </p:nvSpPr>
            <p:spPr bwMode="auto">
              <a:xfrm flipH="1">
                <a:off x="180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8" name="Line 456"/>
              <p:cNvSpPr>
                <a:spLocks noChangeShapeType="1"/>
              </p:cNvSpPr>
              <p:nvPr/>
            </p:nvSpPr>
            <p:spPr bwMode="auto">
              <a:xfrm flipH="1">
                <a:off x="178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9" name="Line 457"/>
              <p:cNvSpPr>
                <a:spLocks noChangeShapeType="1"/>
              </p:cNvSpPr>
              <p:nvPr/>
            </p:nvSpPr>
            <p:spPr bwMode="auto">
              <a:xfrm flipH="1">
                <a:off x="176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0" name="Line 458"/>
              <p:cNvSpPr>
                <a:spLocks noChangeShapeType="1"/>
              </p:cNvSpPr>
              <p:nvPr/>
            </p:nvSpPr>
            <p:spPr bwMode="auto">
              <a:xfrm flipH="1">
                <a:off x="174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1" name="Line 459"/>
              <p:cNvSpPr>
                <a:spLocks noChangeShapeType="1"/>
              </p:cNvSpPr>
              <p:nvPr/>
            </p:nvSpPr>
            <p:spPr bwMode="auto">
              <a:xfrm flipH="1">
                <a:off x="172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2" name="Line 460"/>
              <p:cNvSpPr>
                <a:spLocks noChangeShapeType="1"/>
              </p:cNvSpPr>
              <p:nvPr/>
            </p:nvSpPr>
            <p:spPr bwMode="auto">
              <a:xfrm flipH="1">
                <a:off x="171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3" name="Line 461"/>
              <p:cNvSpPr>
                <a:spLocks noChangeShapeType="1"/>
              </p:cNvSpPr>
              <p:nvPr/>
            </p:nvSpPr>
            <p:spPr bwMode="auto">
              <a:xfrm flipH="1">
                <a:off x="1692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4" name="Line 462"/>
              <p:cNvSpPr>
                <a:spLocks noChangeShapeType="1"/>
              </p:cNvSpPr>
              <p:nvPr/>
            </p:nvSpPr>
            <p:spPr bwMode="auto">
              <a:xfrm flipH="1">
                <a:off x="1674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5" name="Line 463"/>
              <p:cNvSpPr>
                <a:spLocks noChangeShapeType="1"/>
              </p:cNvSpPr>
              <p:nvPr/>
            </p:nvSpPr>
            <p:spPr bwMode="auto">
              <a:xfrm flipH="1">
                <a:off x="1656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6" name="Line 464"/>
              <p:cNvSpPr>
                <a:spLocks noChangeShapeType="1"/>
              </p:cNvSpPr>
              <p:nvPr/>
            </p:nvSpPr>
            <p:spPr bwMode="auto">
              <a:xfrm flipH="1">
                <a:off x="1638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7" name="Line 465"/>
              <p:cNvSpPr>
                <a:spLocks noChangeShapeType="1"/>
              </p:cNvSpPr>
              <p:nvPr/>
            </p:nvSpPr>
            <p:spPr bwMode="auto">
              <a:xfrm flipH="1">
                <a:off x="1620" y="3074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8" name="Freeform 466"/>
              <p:cNvSpPr>
                <a:spLocks/>
              </p:cNvSpPr>
              <p:nvPr/>
            </p:nvSpPr>
            <p:spPr bwMode="auto">
              <a:xfrm>
                <a:off x="1266" y="3008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8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4 w 57"/>
                  <a:gd name="T15" fmla="*/ 27 h 133"/>
                  <a:gd name="T16" fmla="*/ 21 w 57"/>
                  <a:gd name="T17" fmla="*/ 21 h 133"/>
                  <a:gd name="T18" fmla="*/ 29 w 57"/>
                  <a:gd name="T19" fmla="*/ 15 h 133"/>
                  <a:gd name="T20" fmla="*/ 33 w 57"/>
                  <a:gd name="T21" fmla="*/ 7 h 133"/>
                  <a:gd name="T22" fmla="*/ 38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9" name="Freeform 467"/>
              <p:cNvSpPr>
                <a:spLocks noEditPoints="1"/>
              </p:cNvSpPr>
              <p:nvPr/>
            </p:nvSpPr>
            <p:spPr bwMode="auto">
              <a:xfrm>
                <a:off x="1362" y="3008"/>
                <a:ext cx="87" cy="136"/>
              </a:xfrm>
              <a:custGeom>
                <a:avLst/>
                <a:gdLst>
                  <a:gd name="T0" fmla="*/ 44 w 87"/>
                  <a:gd name="T1" fmla="*/ 0 h 136"/>
                  <a:gd name="T2" fmla="*/ 62 w 87"/>
                  <a:gd name="T3" fmla="*/ 3 h 136"/>
                  <a:gd name="T4" fmla="*/ 75 w 87"/>
                  <a:gd name="T5" fmla="*/ 13 h 136"/>
                  <a:gd name="T6" fmla="*/ 83 w 87"/>
                  <a:gd name="T7" fmla="*/ 27 h 136"/>
                  <a:gd name="T8" fmla="*/ 86 w 87"/>
                  <a:gd name="T9" fmla="*/ 45 h 136"/>
                  <a:gd name="T10" fmla="*/ 87 w 87"/>
                  <a:gd name="T11" fmla="*/ 67 h 136"/>
                  <a:gd name="T12" fmla="*/ 86 w 87"/>
                  <a:gd name="T13" fmla="*/ 91 h 136"/>
                  <a:gd name="T14" fmla="*/ 83 w 87"/>
                  <a:gd name="T15" fmla="*/ 109 h 136"/>
                  <a:gd name="T16" fmla="*/ 75 w 87"/>
                  <a:gd name="T17" fmla="*/ 121 h 136"/>
                  <a:gd name="T18" fmla="*/ 62 w 87"/>
                  <a:gd name="T19" fmla="*/ 132 h 136"/>
                  <a:gd name="T20" fmla="*/ 44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2 w 87"/>
                  <a:gd name="T29" fmla="*/ 90 h 136"/>
                  <a:gd name="T30" fmla="*/ 0 w 87"/>
                  <a:gd name="T31" fmla="*/ 67 h 136"/>
                  <a:gd name="T32" fmla="*/ 2 w 87"/>
                  <a:gd name="T33" fmla="*/ 45 h 136"/>
                  <a:gd name="T34" fmla="*/ 6 w 87"/>
                  <a:gd name="T35" fmla="*/ 27 h 136"/>
                  <a:gd name="T36" fmla="*/ 14 w 87"/>
                  <a:gd name="T37" fmla="*/ 13 h 136"/>
                  <a:gd name="T38" fmla="*/ 27 w 87"/>
                  <a:gd name="T39" fmla="*/ 3 h 136"/>
                  <a:gd name="T40" fmla="*/ 44 w 87"/>
                  <a:gd name="T41" fmla="*/ 0 h 136"/>
                  <a:gd name="T42" fmla="*/ 44 w 87"/>
                  <a:gd name="T43" fmla="*/ 24 h 136"/>
                  <a:gd name="T44" fmla="*/ 39 w 87"/>
                  <a:gd name="T45" fmla="*/ 24 h 136"/>
                  <a:gd name="T46" fmla="*/ 35 w 87"/>
                  <a:gd name="T47" fmla="*/ 25 h 136"/>
                  <a:gd name="T48" fmla="*/ 33 w 87"/>
                  <a:gd name="T49" fmla="*/ 28 h 136"/>
                  <a:gd name="T50" fmla="*/ 30 w 87"/>
                  <a:gd name="T51" fmla="*/ 31 h 136"/>
                  <a:gd name="T52" fmla="*/ 29 w 87"/>
                  <a:gd name="T53" fmla="*/ 36 h 136"/>
                  <a:gd name="T54" fmla="*/ 27 w 87"/>
                  <a:gd name="T55" fmla="*/ 49 h 136"/>
                  <a:gd name="T56" fmla="*/ 26 w 87"/>
                  <a:gd name="T57" fmla="*/ 67 h 136"/>
                  <a:gd name="T58" fmla="*/ 27 w 87"/>
                  <a:gd name="T59" fmla="*/ 87 h 136"/>
                  <a:gd name="T60" fmla="*/ 29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5 w 87"/>
                  <a:gd name="T67" fmla="*/ 109 h 136"/>
                  <a:gd name="T68" fmla="*/ 39 w 87"/>
                  <a:gd name="T69" fmla="*/ 112 h 136"/>
                  <a:gd name="T70" fmla="*/ 44 w 87"/>
                  <a:gd name="T71" fmla="*/ 112 h 136"/>
                  <a:gd name="T72" fmla="*/ 50 w 87"/>
                  <a:gd name="T73" fmla="*/ 112 h 136"/>
                  <a:gd name="T74" fmla="*/ 53 w 87"/>
                  <a:gd name="T75" fmla="*/ 109 h 136"/>
                  <a:gd name="T76" fmla="*/ 56 w 87"/>
                  <a:gd name="T77" fmla="*/ 108 h 136"/>
                  <a:gd name="T78" fmla="*/ 59 w 87"/>
                  <a:gd name="T79" fmla="*/ 103 h 136"/>
                  <a:gd name="T80" fmla="*/ 60 w 87"/>
                  <a:gd name="T81" fmla="*/ 99 h 136"/>
                  <a:gd name="T82" fmla="*/ 62 w 87"/>
                  <a:gd name="T83" fmla="*/ 87 h 136"/>
                  <a:gd name="T84" fmla="*/ 63 w 87"/>
                  <a:gd name="T85" fmla="*/ 67 h 136"/>
                  <a:gd name="T86" fmla="*/ 62 w 87"/>
                  <a:gd name="T87" fmla="*/ 49 h 136"/>
                  <a:gd name="T88" fmla="*/ 60 w 87"/>
                  <a:gd name="T89" fmla="*/ 37 h 136"/>
                  <a:gd name="T90" fmla="*/ 59 w 87"/>
                  <a:gd name="T91" fmla="*/ 33 h 136"/>
                  <a:gd name="T92" fmla="*/ 56 w 87"/>
                  <a:gd name="T93" fmla="*/ 28 h 136"/>
                  <a:gd name="T94" fmla="*/ 53 w 87"/>
                  <a:gd name="T95" fmla="*/ 25 h 136"/>
                  <a:gd name="T96" fmla="*/ 50 w 87"/>
                  <a:gd name="T97" fmla="*/ 24 h 136"/>
                  <a:gd name="T98" fmla="*/ 44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4" y="0"/>
                    </a:moveTo>
                    <a:lnTo>
                      <a:pt x="62" y="3"/>
                    </a:lnTo>
                    <a:lnTo>
                      <a:pt x="75" y="13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7"/>
                    </a:lnTo>
                    <a:lnTo>
                      <a:pt x="86" y="91"/>
                    </a:lnTo>
                    <a:lnTo>
                      <a:pt x="83" y="109"/>
                    </a:lnTo>
                    <a:lnTo>
                      <a:pt x="75" y="121"/>
                    </a:lnTo>
                    <a:lnTo>
                      <a:pt x="62" y="132"/>
                    </a:lnTo>
                    <a:lnTo>
                      <a:pt x="44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5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9" y="36"/>
                    </a:lnTo>
                    <a:lnTo>
                      <a:pt x="27" y="49"/>
                    </a:lnTo>
                    <a:lnTo>
                      <a:pt x="26" y="67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5" y="109"/>
                    </a:lnTo>
                    <a:lnTo>
                      <a:pt x="39" y="112"/>
                    </a:lnTo>
                    <a:lnTo>
                      <a:pt x="44" y="112"/>
                    </a:lnTo>
                    <a:lnTo>
                      <a:pt x="50" y="112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7"/>
                    </a:lnTo>
                    <a:lnTo>
                      <a:pt x="62" y="49"/>
                    </a:lnTo>
                    <a:lnTo>
                      <a:pt x="60" y="37"/>
                    </a:lnTo>
                    <a:lnTo>
                      <a:pt x="59" y="33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0" name="Line 468"/>
              <p:cNvSpPr>
                <a:spLocks noChangeShapeType="1"/>
              </p:cNvSpPr>
              <p:nvPr/>
            </p:nvSpPr>
            <p:spPr bwMode="auto">
              <a:xfrm flipH="1">
                <a:off x="1613" y="29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1" name="Line 469"/>
              <p:cNvSpPr>
                <a:spLocks noChangeShapeType="1"/>
              </p:cNvSpPr>
              <p:nvPr/>
            </p:nvSpPr>
            <p:spPr bwMode="auto">
              <a:xfrm flipH="1">
                <a:off x="1613" y="295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2" name="Line 470"/>
              <p:cNvSpPr>
                <a:spLocks noChangeShapeType="1"/>
              </p:cNvSpPr>
              <p:nvPr/>
            </p:nvSpPr>
            <p:spPr bwMode="auto">
              <a:xfrm flipH="1">
                <a:off x="1613" y="29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3" name="Line 471"/>
              <p:cNvSpPr>
                <a:spLocks noChangeShapeType="1"/>
              </p:cNvSpPr>
              <p:nvPr/>
            </p:nvSpPr>
            <p:spPr bwMode="auto">
              <a:xfrm flipH="1">
                <a:off x="1613" y="289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4" name="Line 472"/>
              <p:cNvSpPr>
                <a:spLocks noChangeShapeType="1"/>
              </p:cNvSpPr>
              <p:nvPr/>
            </p:nvSpPr>
            <p:spPr bwMode="auto">
              <a:xfrm flipH="1">
                <a:off x="1613" y="28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5" name="Line 473"/>
              <p:cNvSpPr>
                <a:spLocks noChangeShapeType="1"/>
              </p:cNvSpPr>
              <p:nvPr/>
            </p:nvSpPr>
            <p:spPr bwMode="auto">
              <a:xfrm flipH="1">
                <a:off x="1613" y="285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6" name="Line 474"/>
              <p:cNvSpPr>
                <a:spLocks noChangeShapeType="1"/>
              </p:cNvSpPr>
              <p:nvPr/>
            </p:nvSpPr>
            <p:spPr bwMode="auto">
              <a:xfrm flipH="1">
                <a:off x="1613" y="284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7" name="Line 475"/>
              <p:cNvSpPr>
                <a:spLocks noChangeShapeType="1"/>
              </p:cNvSpPr>
              <p:nvPr/>
            </p:nvSpPr>
            <p:spPr bwMode="auto">
              <a:xfrm flipH="1">
                <a:off x="1613" y="28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8" name="Line 476"/>
              <p:cNvSpPr>
                <a:spLocks noChangeShapeType="1"/>
              </p:cNvSpPr>
              <p:nvPr/>
            </p:nvSpPr>
            <p:spPr bwMode="auto">
              <a:xfrm flipH="1">
                <a:off x="1613" y="2819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9" name="Line 477"/>
              <p:cNvSpPr>
                <a:spLocks noChangeShapeType="1"/>
              </p:cNvSpPr>
              <p:nvPr/>
            </p:nvSpPr>
            <p:spPr bwMode="auto">
              <a:xfrm flipH="1">
                <a:off x="415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0" name="Line 478"/>
              <p:cNvSpPr>
                <a:spLocks noChangeShapeType="1"/>
              </p:cNvSpPr>
              <p:nvPr/>
            </p:nvSpPr>
            <p:spPr bwMode="auto">
              <a:xfrm flipH="1">
                <a:off x="414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1" name="Line 479"/>
              <p:cNvSpPr>
                <a:spLocks noChangeShapeType="1"/>
              </p:cNvSpPr>
              <p:nvPr/>
            </p:nvSpPr>
            <p:spPr bwMode="auto">
              <a:xfrm flipH="1">
                <a:off x="412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2" name="Line 480"/>
              <p:cNvSpPr>
                <a:spLocks noChangeShapeType="1"/>
              </p:cNvSpPr>
              <p:nvPr/>
            </p:nvSpPr>
            <p:spPr bwMode="auto">
              <a:xfrm flipH="1">
                <a:off x="410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3" name="Line 481"/>
              <p:cNvSpPr>
                <a:spLocks noChangeShapeType="1"/>
              </p:cNvSpPr>
              <p:nvPr/>
            </p:nvSpPr>
            <p:spPr bwMode="auto">
              <a:xfrm flipH="1">
                <a:off x="408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4" name="Line 482"/>
              <p:cNvSpPr>
                <a:spLocks noChangeShapeType="1"/>
              </p:cNvSpPr>
              <p:nvPr/>
            </p:nvSpPr>
            <p:spPr bwMode="auto">
              <a:xfrm flipH="1">
                <a:off x="406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5" name="Line 483"/>
              <p:cNvSpPr>
                <a:spLocks noChangeShapeType="1"/>
              </p:cNvSpPr>
              <p:nvPr/>
            </p:nvSpPr>
            <p:spPr bwMode="auto">
              <a:xfrm flipH="1">
                <a:off x="405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6" name="Line 484"/>
              <p:cNvSpPr>
                <a:spLocks noChangeShapeType="1"/>
              </p:cNvSpPr>
              <p:nvPr/>
            </p:nvSpPr>
            <p:spPr bwMode="auto">
              <a:xfrm flipH="1">
                <a:off x="403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7" name="Line 485"/>
              <p:cNvSpPr>
                <a:spLocks noChangeShapeType="1"/>
              </p:cNvSpPr>
              <p:nvPr/>
            </p:nvSpPr>
            <p:spPr bwMode="auto">
              <a:xfrm flipH="1">
                <a:off x="401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8" name="Line 486"/>
              <p:cNvSpPr>
                <a:spLocks noChangeShapeType="1"/>
              </p:cNvSpPr>
              <p:nvPr/>
            </p:nvSpPr>
            <p:spPr bwMode="auto">
              <a:xfrm flipH="1">
                <a:off x="399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9" name="Line 487"/>
              <p:cNvSpPr>
                <a:spLocks noChangeShapeType="1"/>
              </p:cNvSpPr>
              <p:nvPr/>
            </p:nvSpPr>
            <p:spPr bwMode="auto">
              <a:xfrm flipH="1">
                <a:off x="397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0" name="Line 488"/>
              <p:cNvSpPr>
                <a:spLocks noChangeShapeType="1"/>
              </p:cNvSpPr>
              <p:nvPr/>
            </p:nvSpPr>
            <p:spPr bwMode="auto">
              <a:xfrm flipH="1">
                <a:off x="396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1" name="Line 489"/>
              <p:cNvSpPr>
                <a:spLocks noChangeShapeType="1"/>
              </p:cNvSpPr>
              <p:nvPr/>
            </p:nvSpPr>
            <p:spPr bwMode="auto">
              <a:xfrm flipH="1">
                <a:off x="394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2" name="Line 490"/>
              <p:cNvSpPr>
                <a:spLocks noChangeShapeType="1"/>
              </p:cNvSpPr>
              <p:nvPr/>
            </p:nvSpPr>
            <p:spPr bwMode="auto">
              <a:xfrm flipH="1">
                <a:off x="392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3" name="Line 491"/>
              <p:cNvSpPr>
                <a:spLocks noChangeShapeType="1"/>
              </p:cNvSpPr>
              <p:nvPr/>
            </p:nvSpPr>
            <p:spPr bwMode="auto">
              <a:xfrm flipH="1">
                <a:off x="390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4" name="Line 492"/>
              <p:cNvSpPr>
                <a:spLocks noChangeShapeType="1"/>
              </p:cNvSpPr>
              <p:nvPr/>
            </p:nvSpPr>
            <p:spPr bwMode="auto">
              <a:xfrm flipH="1">
                <a:off x="388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5" name="Line 493"/>
              <p:cNvSpPr>
                <a:spLocks noChangeShapeType="1"/>
              </p:cNvSpPr>
              <p:nvPr/>
            </p:nvSpPr>
            <p:spPr bwMode="auto">
              <a:xfrm flipH="1">
                <a:off x="387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6" name="Line 494"/>
              <p:cNvSpPr>
                <a:spLocks noChangeShapeType="1"/>
              </p:cNvSpPr>
              <p:nvPr/>
            </p:nvSpPr>
            <p:spPr bwMode="auto">
              <a:xfrm flipH="1">
                <a:off x="385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7" name="Line 495"/>
              <p:cNvSpPr>
                <a:spLocks noChangeShapeType="1"/>
              </p:cNvSpPr>
              <p:nvPr/>
            </p:nvSpPr>
            <p:spPr bwMode="auto">
              <a:xfrm flipH="1">
                <a:off x="383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8" name="Line 496"/>
              <p:cNvSpPr>
                <a:spLocks noChangeShapeType="1"/>
              </p:cNvSpPr>
              <p:nvPr/>
            </p:nvSpPr>
            <p:spPr bwMode="auto">
              <a:xfrm flipH="1">
                <a:off x="381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9" name="Line 497"/>
              <p:cNvSpPr>
                <a:spLocks noChangeShapeType="1"/>
              </p:cNvSpPr>
              <p:nvPr/>
            </p:nvSpPr>
            <p:spPr bwMode="auto">
              <a:xfrm flipH="1">
                <a:off x="379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0" name="Line 498"/>
              <p:cNvSpPr>
                <a:spLocks noChangeShapeType="1"/>
              </p:cNvSpPr>
              <p:nvPr/>
            </p:nvSpPr>
            <p:spPr bwMode="auto">
              <a:xfrm flipH="1">
                <a:off x="378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1" name="Line 499"/>
              <p:cNvSpPr>
                <a:spLocks noChangeShapeType="1"/>
              </p:cNvSpPr>
              <p:nvPr/>
            </p:nvSpPr>
            <p:spPr bwMode="auto">
              <a:xfrm flipH="1">
                <a:off x="376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2" name="Line 500"/>
              <p:cNvSpPr>
                <a:spLocks noChangeShapeType="1"/>
              </p:cNvSpPr>
              <p:nvPr/>
            </p:nvSpPr>
            <p:spPr bwMode="auto">
              <a:xfrm flipH="1">
                <a:off x="374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3" name="Line 501"/>
              <p:cNvSpPr>
                <a:spLocks noChangeShapeType="1"/>
              </p:cNvSpPr>
              <p:nvPr/>
            </p:nvSpPr>
            <p:spPr bwMode="auto">
              <a:xfrm flipH="1">
                <a:off x="372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4" name="Line 502"/>
              <p:cNvSpPr>
                <a:spLocks noChangeShapeType="1"/>
              </p:cNvSpPr>
              <p:nvPr/>
            </p:nvSpPr>
            <p:spPr bwMode="auto">
              <a:xfrm flipH="1">
                <a:off x="370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5" name="Line 503"/>
              <p:cNvSpPr>
                <a:spLocks noChangeShapeType="1"/>
              </p:cNvSpPr>
              <p:nvPr/>
            </p:nvSpPr>
            <p:spPr bwMode="auto">
              <a:xfrm flipH="1">
                <a:off x="369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6" name="Line 504"/>
              <p:cNvSpPr>
                <a:spLocks noChangeShapeType="1"/>
              </p:cNvSpPr>
              <p:nvPr/>
            </p:nvSpPr>
            <p:spPr bwMode="auto">
              <a:xfrm flipH="1">
                <a:off x="367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7" name="Line 505"/>
              <p:cNvSpPr>
                <a:spLocks noChangeShapeType="1"/>
              </p:cNvSpPr>
              <p:nvPr/>
            </p:nvSpPr>
            <p:spPr bwMode="auto">
              <a:xfrm flipH="1">
                <a:off x="365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8" name="Line 506"/>
              <p:cNvSpPr>
                <a:spLocks noChangeShapeType="1"/>
              </p:cNvSpPr>
              <p:nvPr/>
            </p:nvSpPr>
            <p:spPr bwMode="auto">
              <a:xfrm flipH="1">
                <a:off x="363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9" name="Line 507"/>
              <p:cNvSpPr>
                <a:spLocks noChangeShapeType="1"/>
              </p:cNvSpPr>
              <p:nvPr/>
            </p:nvSpPr>
            <p:spPr bwMode="auto">
              <a:xfrm flipH="1">
                <a:off x="361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0" name="Line 508"/>
              <p:cNvSpPr>
                <a:spLocks noChangeShapeType="1"/>
              </p:cNvSpPr>
              <p:nvPr/>
            </p:nvSpPr>
            <p:spPr bwMode="auto">
              <a:xfrm flipH="1">
                <a:off x="360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1" name="Line 509"/>
              <p:cNvSpPr>
                <a:spLocks noChangeShapeType="1"/>
              </p:cNvSpPr>
              <p:nvPr/>
            </p:nvSpPr>
            <p:spPr bwMode="auto">
              <a:xfrm flipH="1">
                <a:off x="358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2" name="Line 510"/>
              <p:cNvSpPr>
                <a:spLocks noChangeShapeType="1"/>
              </p:cNvSpPr>
              <p:nvPr/>
            </p:nvSpPr>
            <p:spPr bwMode="auto">
              <a:xfrm flipH="1">
                <a:off x="356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3" name="Line 511"/>
              <p:cNvSpPr>
                <a:spLocks noChangeShapeType="1"/>
              </p:cNvSpPr>
              <p:nvPr/>
            </p:nvSpPr>
            <p:spPr bwMode="auto">
              <a:xfrm flipH="1">
                <a:off x="354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4" name="Line 512"/>
              <p:cNvSpPr>
                <a:spLocks noChangeShapeType="1"/>
              </p:cNvSpPr>
              <p:nvPr/>
            </p:nvSpPr>
            <p:spPr bwMode="auto">
              <a:xfrm flipH="1">
                <a:off x="352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5" name="Line 513"/>
              <p:cNvSpPr>
                <a:spLocks noChangeShapeType="1"/>
              </p:cNvSpPr>
              <p:nvPr/>
            </p:nvSpPr>
            <p:spPr bwMode="auto">
              <a:xfrm flipH="1">
                <a:off x="351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6" name="Line 514"/>
              <p:cNvSpPr>
                <a:spLocks noChangeShapeType="1"/>
              </p:cNvSpPr>
              <p:nvPr/>
            </p:nvSpPr>
            <p:spPr bwMode="auto">
              <a:xfrm flipH="1">
                <a:off x="349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7" name="Line 515"/>
              <p:cNvSpPr>
                <a:spLocks noChangeShapeType="1"/>
              </p:cNvSpPr>
              <p:nvPr/>
            </p:nvSpPr>
            <p:spPr bwMode="auto">
              <a:xfrm flipH="1">
                <a:off x="347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8" name="Line 516"/>
              <p:cNvSpPr>
                <a:spLocks noChangeShapeType="1"/>
              </p:cNvSpPr>
              <p:nvPr/>
            </p:nvSpPr>
            <p:spPr bwMode="auto">
              <a:xfrm flipH="1">
                <a:off x="345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9" name="Line 517"/>
              <p:cNvSpPr>
                <a:spLocks noChangeShapeType="1"/>
              </p:cNvSpPr>
              <p:nvPr/>
            </p:nvSpPr>
            <p:spPr bwMode="auto">
              <a:xfrm flipH="1">
                <a:off x="343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0" name="Line 518"/>
              <p:cNvSpPr>
                <a:spLocks noChangeShapeType="1"/>
              </p:cNvSpPr>
              <p:nvPr/>
            </p:nvSpPr>
            <p:spPr bwMode="auto">
              <a:xfrm flipH="1">
                <a:off x="342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1" name="Line 519"/>
              <p:cNvSpPr>
                <a:spLocks noChangeShapeType="1"/>
              </p:cNvSpPr>
              <p:nvPr/>
            </p:nvSpPr>
            <p:spPr bwMode="auto">
              <a:xfrm flipH="1">
                <a:off x="340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2" name="Line 520"/>
              <p:cNvSpPr>
                <a:spLocks noChangeShapeType="1"/>
              </p:cNvSpPr>
              <p:nvPr/>
            </p:nvSpPr>
            <p:spPr bwMode="auto">
              <a:xfrm flipH="1">
                <a:off x="338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3" name="Line 521"/>
              <p:cNvSpPr>
                <a:spLocks noChangeShapeType="1"/>
              </p:cNvSpPr>
              <p:nvPr/>
            </p:nvSpPr>
            <p:spPr bwMode="auto">
              <a:xfrm flipH="1">
                <a:off x="336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4" name="Line 522"/>
              <p:cNvSpPr>
                <a:spLocks noChangeShapeType="1"/>
              </p:cNvSpPr>
              <p:nvPr/>
            </p:nvSpPr>
            <p:spPr bwMode="auto">
              <a:xfrm flipH="1">
                <a:off x="334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5" name="Line 523"/>
              <p:cNvSpPr>
                <a:spLocks noChangeShapeType="1"/>
              </p:cNvSpPr>
              <p:nvPr/>
            </p:nvSpPr>
            <p:spPr bwMode="auto">
              <a:xfrm flipH="1">
                <a:off x="333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6" name="Line 524"/>
              <p:cNvSpPr>
                <a:spLocks noChangeShapeType="1"/>
              </p:cNvSpPr>
              <p:nvPr/>
            </p:nvSpPr>
            <p:spPr bwMode="auto">
              <a:xfrm flipH="1">
                <a:off x="331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7" name="Line 525"/>
              <p:cNvSpPr>
                <a:spLocks noChangeShapeType="1"/>
              </p:cNvSpPr>
              <p:nvPr/>
            </p:nvSpPr>
            <p:spPr bwMode="auto">
              <a:xfrm flipH="1">
                <a:off x="329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8" name="Line 526"/>
              <p:cNvSpPr>
                <a:spLocks noChangeShapeType="1"/>
              </p:cNvSpPr>
              <p:nvPr/>
            </p:nvSpPr>
            <p:spPr bwMode="auto">
              <a:xfrm flipH="1">
                <a:off x="327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9" name="Line 527"/>
              <p:cNvSpPr>
                <a:spLocks noChangeShapeType="1"/>
              </p:cNvSpPr>
              <p:nvPr/>
            </p:nvSpPr>
            <p:spPr bwMode="auto">
              <a:xfrm flipH="1">
                <a:off x="325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0" name="Line 528"/>
              <p:cNvSpPr>
                <a:spLocks noChangeShapeType="1"/>
              </p:cNvSpPr>
              <p:nvPr/>
            </p:nvSpPr>
            <p:spPr bwMode="auto">
              <a:xfrm flipH="1">
                <a:off x="324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1" name="Line 529"/>
              <p:cNvSpPr>
                <a:spLocks noChangeShapeType="1"/>
              </p:cNvSpPr>
              <p:nvPr/>
            </p:nvSpPr>
            <p:spPr bwMode="auto">
              <a:xfrm flipH="1">
                <a:off x="322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2" name="Line 530"/>
              <p:cNvSpPr>
                <a:spLocks noChangeShapeType="1"/>
              </p:cNvSpPr>
              <p:nvPr/>
            </p:nvSpPr>
            <p:spPr bwMode="auto">
              <a:xfrm flipH="1">
                <a:off x="320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3" name="Line 531"/>
              <p:cNvSpPr>
                <a:spLocks noChangeShapeType="1"/>
              </p:cNvSpPr>
              <p:nvPr/>
            </p:nvSpPr>
            <p:spPr bwMode="auto">
              <a:xfrm flipH="1">
                <a:off x="318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4" name="Line 532"/>
              <p:cNvSpPr>
                <a:spLocks noChangeShapeType="1"/>
              </p:cNvSpPr>
              <p:nvPr/>
            </p:nvSpPr>
            <p:spPr bwMode="auto">
              <a:xfrm flipH="1">
                <a:off x="316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5" name="Line 533"/>
              <p:cNvSpPr>
                <a:spLocks noChangeShapeType="1"/>
              </p:cNvSpPr>
              <p:nvPr/>
            </p:nvSpPr>
            <p:spPr bwMode="auto">
              <a:xfrm flipH="1">
                <a:off x="315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6" name="Line 534"/>
              <p:cNvSpPr>
                <a:spLocks noChangeShapeType="1"/>
              </p:cNvSpPr>
              <p:nvPr/>
            </p:nvSpPr>
            <p:spPr bwMode="auto">
              <a:xfrm flipH="1">
                <a:off x="313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7" name="Line 535"/>
              <p:cNvSpPr>
                <a:spLocks noChangeShapeType="1"/>
              </p:cNvSpPr>
              <p:nvPr/>
            </p:nvSpPr>
            <p:spPr bwMode="auto">
              <a:xfrm flipH="1">
                <a:off x="311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8" name="Line 536"/>
              <p:cNvSpPr>
                <a:spLocks noChangeShapeType="1"/>
              </p:cNvSpPr>
              <p:nvPr/>
            </p:nvSpPr>
            <p:spPr bwMode="auto">
              <a:xfrm flipH="1">
                <a:off x="309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9" name="Line 537"/>
              <p:cNvSpPr>
                <a:spLocks noChangeShapeType="1"/>
              </p:cNvSpPr>
              <p:nvPr/>
            </p:nvSpPr>
            <p:spPr bwMode="auto">
              <a:xfrm flipH="1">
                <a:off x="307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0" name="Line 538"/>
              <p:cNvSpPr>
                <a:spLocks noChangeShapeType="1"/>
              </p:cNvSpPr>
              <p:nvPr/>
            </p:nvSpPr>
            <p:spPr bwMode="auto">
              <a:xfrm flipH="1">
                <a:off x="306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1" name="Line 539"/>
              <p:cNvSpPr>
                <a:spLocks noChangeShapeType="1"/>
              </p:cNvSpPr>
              <p:nvPr/>
            </p:nvSpPr>
            <p:spPr bwMode="auto">
              <a:xfrm flipH="1">
                <a:off x="304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2" name="Line 540"/>
              <p:cNvSpPr>
                <a:spLocks noChangeShapeType="1"/>
              </p:cNvSpPr>
              <p:nvPr/>
            </p:nvSpPr>
            <p:spPr bwMode="auto">
              <a:xfrm flipH="1">
                <a:off x="302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3" name="Line 541"/>
              <p:cNvSpPr>
                <a:spLocks noChangeShapeType="1"/>
              </p:cNvSpPr>
              <p:nvPr/>
            </p:nvSpPr>
            <p:spPr bwMode="auto">
              <a:xfrm flipH="1">
                <a:off x="300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4" name="Line 542"/>
              <p:cNvSpPr>
                <a:spLocks noChangeShapeType="1"/>
              </p:cNvSpPr>
              <p:nvPr/>
            </p:nvSpPr>
            <p:spPr bwMode="auto">
              <a:xfrm flipH="1">
                <a:off x="298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5" name="Line 543"/>
              <p:cNvSpPr>
                <a:spLocks noChangeShapeType="1"/>
              </p:cNvSpPr>
              <p:nvPr/>
            </p:nvSpPr>
            <p:spPr bwMode="auto">
              <a:xfrm flipH="1">
                <a:off x="297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6" name="Line 544"/>
              <p:cNvSpPr>
                <a:spLocks noChangeShapeType="1"/>
              </p:cNvSpPr>
              <p:nvPr/>
            </p:nvSpPr>
            <p:spPr bwMode="auto">
              <a:xfrm flipH="1">
                <a:off x="295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7" name="Line 545"/>
              <p:cNvSpPr>
                <a:spLocks noChangeShapeType="1"/>
              </p:cNvSpPr>
              <p:nvPr/>
            </p:nvSpPr>
            <p:spPr bwMode="auto">
              <a:xfrm flipH="1">
                <a:off x="293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8" name="Line 546"/>
              <p:cNvSpPr>
                <a:spLocks noChangeShapeType="1"/>
              </p:cNvSpPr>
              <p:nvPr/>
            </p:nvSpPr>
            <p:spPr bwMode="auto">
              <a:xfrm flipH="1">
                <a:off x="291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9" name="Line 547"/>
              <p:cNvSpPr>
                <a:spLocks noChangeShapeType="1"/>
              </p:cNvSpPr>
              <p:nvPr/>
            </p:nvSpPr>
            <p:spPr bwMode="auto">
              <a:xfrm flipH="1">
                <a:off x="289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0" name="Line 548"/>
              <p:cNvSpPr>
                <a:spLocks noChangeShapeType="1"/>
              </p:cNvSpPr>
              <p:nvPr/>
            </p:nvSpPr>
            <p:spPr bwMode="auto">
              <a:xfrm flipH="1">
                <a:off x="288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1" name="Line 549"/>
              <p:cNvSpPr>
                <a:spLocks noChangeShapeType="1"/>
              </p:cNvSpPr>
              <p:nvPr/>
            </p:nvSpPr>
            <p:spPr bwMode="auto">
              <a:xfrm flipH="1">
                <a:off x="286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2" name="Line 550"/>
              <p:cNvSpPr>
                <a:spLocks noChangeShapeType="1"/>
              </p:cNvSpPr>
              <p:nvPr/>
            </p:nvSpPr>
            <p:spPr bwMode="auto">
              <a:xfrm flipH="1">
                <a:off x="284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3" name="Line 551"/>
              <p:cNvSpPr>
                <a:spLocks noChangeShapeType="1"/>
              </p:cNvSpPr>
              <p:nvPr/>
            </p:nvSpPr>
            <p:spPr bwMode="auto">
              <a:xfrm flipH="1">
                <a:off x="282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4" name="Line 552"/>
              <p:cNvSpPr>
                <a:spLocks noChangeShapeType="1"/>
              </p:cNvSpPr>
              <p:nvPr/>
            </p:nvSpPr>
            <p:spPr bwMode="auto">
              <a:xfrm flipH="1">
                <a:off x="280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5" name="Line 553"/>
              <p:cNvSpPr>
                <a:spLocks noChangeShapeType="1"/>
              </p:cNvSpPr>
              <p:nvPr/>
            </p:nvSpPr>
            <p:spPr bwMode="auto">
              <a:xfrm flipH="1">
                <a:off x="279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6" name="Line 554"/>
              <p:cNvSpPr>
                <a:spLocks noChangeShapeType="1"/>
              </p:cNvSpPr>
              <p:nvPr/>
            </p:nvSpPr>
            <p:spPr bwMode="auto">
              <a:xfrm flipH="1">
                <a:off x="277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7" name="Line 555"/>
              <p:cNvSpPr>
                <a:spLocks noChangeShapeType="1"/>
              </p:cNvSpPr>
              <p:nvPr/>
            </p:nvSpPr>
            <p:spPr bwMode="auto">
              <a:xfrm flipH="1">
                <a:off x="275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8" name="Line 556"/>
              <p:cNvSpPr>
                <a:spLocks noChangeShapeType="1"/>
              </p:cNvSpPr>
              <p:nvPr/>
            </p:nvSpPr>
            <p:spPr bwMode="auto">
              <a:xfrm flipH="1">
                <a:off x="273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9" name="Line 557"/>
              <p:cNvSpPr>
                <a:spLocks noChangeShapeType="1"/>
              </p:cNvSpPr>
              <p:nvPr/>
            </p:nvSpPr>
            <p:spPr bwMode="auto">
              <a:xfrm flipH="1">
                <a:off x="271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0" name="Line 558"/>
              <p:cNvSpPr>
                <a:spLocks noChangeShapeType="1"/>
              </p:cNvSpPr>
              <p:nvPr/>
            </p:nvSpPr>
            <p:spPr bwMode="auto">
              <a:xfrm flipH="1">
                <a:off x="270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1" name="Line 559"/>
              <p:cNvSpPr>
                <a:spLocks noChangeShapeType="1"/>
              </p:cNvSpPr>
              <p:nvPr/>
            </p:nvSpPr>
            <p:spPr bwMode="auto">
              <a:xfrm flipH="1">
                <a:off x="268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2" name="Line 560"/>
              <p:cNvSpPr>
                <a:spLocks noChangeShapeType="1"/>
              </p:cNvSpPr>
              <p:nvPr/>
            </p:nvSpPr>
            <p:spPr bwMode="auto">
              <a:xfrm flipH="1">
                <a:off x="266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3" name="Line 561"/>
              <p:cNvSpPr>
                <a:spLocks noChangeShapeType="1"/>
              </p:cNvSpPr>
              <p:nvPr/>
            </p:nvSpPr>
            <p:spPr bwMode="auto">
              <a:xfrm flipH="1">
                <a:off x="264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4" name="Line 562"/>
              <p:cNvSpPr>
                <a:spLocks noChangeShapeType="1"/>
              </p:cNvSpPr>
              <p:nvPr/>
            </p:nvSpPr>
            <p:spPr bwMode="auto">
              <a:xfrm flipH="1">
                <a:off x="262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5" name="Line 563"/>
              <p:cNvSpPr>
                <a:spLocks noChangeShapeType="1"/>
              </p:cNvSpPr>
              <p:nvPr/>
            </p:nvSpPr>
            <p:spPr bwMode="auto">
              <a:xfrm flipH="1">
                <a:off x="261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6" name="Line 564"/>
              <p:cNvSpPr>
                <a:spLocks noChangeShapeType="1"/>
              </p:cNvSpPr>
              <p:nvPr/>
            </p:nvSpPr>
            <p:spPr bwMode="auto">
              <a:xfrm flipH="1">
                <a:off x="259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7" name="Line 565"/>
              <p:cNvSpPr>
                <a:spLocks noChangeShapeType="1"/>
              </p:cNvSpPr>
              <p:nvPr/>
            </p:nvSpPr>
            <p:spPr bwMode="auto">
              <a:xfrm flipH="1">
                <a:off x="257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8" name="Line 566"/>
              <p:cNvSpPr>
                <a:spLocks noChangeShapeType="1"/>
              </p:cNvSpPr>
              <p:nvPr/>
            </p:nvSpPr>
            <p:spPr bwMode="auto">
              <a:xfrm flipH="1">
                <a:off x="255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9" name="Line 567"/>
              <p:cNvSpPr>
                <a:spLocks noChangeShapeType="1"/>
              </p:cNvSpPr>
              <p:nvPr/>
            </p:nvSpPr>
            <p:spPr bwMode="auto">
              <a:xfrm flipH="1">
                <a:off x="253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0" name="Line 568"/>
              <p:cNvSpPr>
                <a:spLocks noChangeShapeType="1"/>
              </p:cNvSpPr>
              <p:nvPr/>
            </p:nvSpPr>
            <p:spPr bwMode="auto">
              <a:xfrm flipH="1">
                <a:off x="252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1" name="Line 569"/>
              <p:cNvSpPr>
                <a:spLocks noChangeShapeType="1"/>
              </p:cNvSpPr>
              <p:nvPr/>
            </p:nvSpPr>
            <p:spPr bwMode="auto">
              <a:xfrm flipH="1">
                <a:off x="250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2" name="Line 570"/>
              <p:cNvSpPr>
                <a:spLocks noChangeShapeType="1"/>
              </p:cNvSpPr>
              <p:nvPr/>
            </p:nvSpPr>
            <p:spPr bwMode="auto">
              <a:xfrm flipH="1">
                <a:off x="248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3" name="Line 571"/>
              <p:cNvSpPr>
                <a:spLocks noChangeShapeType="1"/>
              </p:cNvSpPr>
              <p:nvPr/>
            </p:nvSpPr>
            <p:spPr bwMode="auto">
              <a:xfrm flipH="1">
                <a:off x="246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4" name="Line 572"/>
              <p:cNvSpPr>
                <a:spLocks noChangeShapeType="1"/>
              </p:cNvSpPr>
              <p:nvPr/>
            </p:nvSpPr>
            <p:spPr bwMode="auto">
              <a:xfrm flipH="1">
                <a:off x="244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5" name="Line 573"/>
              <p:cNvSpPr>
                <a:spLocks noChangeShapeType="1"/>
              </p:cNvSpPr>
              <p:nvPr/>
            </p:nvSpPr>
            <p:spPr bwMode="auto">
              <a:xfrm flipH="1">
                <a:off x="243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6" name="Line 574"/>
              <p:cNvSpPr>
                <a:spLocks noChangeShapeType="1"/>
              </p:cNvSpPr>
              <p:nvPr/>
            </p:nvSpPr>
            <p:spPr bwMode="auto">
              <a:xfrm flipH="1">
                <a:off x="241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7" name="Line 575"/>
              <p:cNvSpPr>
                <a:spLocks noChangeShapeType="1"/>
              </p:cNvSpPr>
              <p:nvPr/>
            </p:nvSpPr>
            <p:spPr bwMode="auto">
              <a:xfrm flipH="1">
                <a:off x="239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8" name="Line 576"/>
              <p:cNvSpPr>
                <a:spLocks noChangeShapeType="1"/>
              </p:cNvSpPr>
              <p:nvPr/>
            </p:nvSpPr>
            <p:spPr bwMode="auto">
              <a:xfrm flipH="1">
                <a:off x="237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9" name="Line 577"/>
              <p:cNvSpPr>
                <a:spLocks noChangeShapeType="1"/>
              </p:cNvSpPr>
              <p:nvPr/>
            </p:nvSpPr>
            <p:spPr bwMode="auto">
              <a:xfrm flipH="1">
                <a:off x="235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0" name="Line 578"/>
              <p:cNvSpPr>
                <a:spLocks noChangeShapeType="1"/>
              </p:cNvSpPr>
              <p:nvPr/>
            </p:nvSpPr>
            <p:spPr bwMode="auto">
              <a:xfrm flipH="1">
                <a:off x="234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1" name="Line 579"/>
              <p:cNvSpPr>
                <a:spLocks noChangeShapeType="1"/>
              </p:cNvSpPr>
              <p:nvPr/>
            </p:nvSpPr>
            <p:spPr bwMode="auto">
              <a:xfrm flipH="1">
                <a:off x="232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2" name="Line 580"/>
              <p:cNvSpPr>
                <a:spLocks noChangeShapeType="1"/>
              </p:cNvSpPr>
              <p:nvPr/>
            </p:nvSpPr>
            <p:spPr bwMode="auto">
              <a:xfrm flipH="1">
                <a:off x="230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3" name="Line 581"/>
              <p:cNvSpPr>
                <a:spLocks noChangeShapeType="1"/>
              </p:cNvSpPr>
              <p:nvPr/>
            </p:nvSpPr>
            <p:spPr bwMode="auto">
              <a:xfrm flipH="1">
                <a:off x="228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4" name="Line 582"/>
              <p:cNvSpPr>
                <a:spLocks noChangeShapeType="1"/>
              </p:cNvSpPr>
              <p:nvPr/>
            </p:nvSpPr>
            <p:spPr bwMode="auto">
              <a:xfrm flipH="1">
                <a:off x="226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5" name="Line 583"/>
              <p:cNvSpPr>
                <a:spLocks noChangeShapeType="1"/>
              </p:cNvSpPr>
              <p:nvPr/>
            </p:nvSpPr>
            <p:spPr bwMode="auto">
              <a:xfrm flipH="1">
                <a:off x="225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6" name="Line 584"/>
              <p:cNvSpPr>
                <a:spLocks noChangeShapeType="1"/>
              </p:cNvSpPr>
              <p:nvPr/>
            </p:nvSpPr>
            <p:spPr bwMode="auto">
              <a:xfrm flipH="1">
                <a:off x="223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7" name="Line 585"/>
              <p:cNvSpPr>
                <a:spLocks noChangeShapeType="1"/>
              </p:cNvSpPr>
              <p:nvPr/>
            </p:nvSpPr>
            <p:spPr bwMode="auto">
              <a:xfrm flipH="1">
                <a:off x="221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8" name="Line 586"/>
              <p:cNvSpPr>
                <a:spLocks noChangeShapeType="1"/>
              </p:cNvSpPr>
              <p:nvPr/>
            </p:nvSpPr>
            <p:spPr bwMode="auto">
              <a:xfrm flipH="1">
                <a:off x="219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9" name="Line 587"/>
              <p:cNvSpPr>
                <a:spLocks noChangeShapeType="1"/>
              </p:cNvSpPr>
              <p:nvPr/>
            </p:nvSpPr>
            <p:spPr bwMode="auto">
              <a:xfrm flipH="1">
                <a:off x="217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0" name="Line 588"/>
              <p:cNvSpPr>
                <a:spLocks noChangeShapeType="1"/>
              </p:cNvSpPr>
              <p:nvPr/>
            </p:nvSpPr>
            <p:spPr bwMode="auto">
              <a:xfrm flipH="1">
                <a:off x="216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1" name="Line 589"/>
              <p:cNvSpPr>
                <a:spLocks noChangeShapeType="1"/>
              </p:cNvSpPr>
              <p:nvPr/>
            </p:nvSpPr>
            <p:spPr bwMode="auto">
              <a:xfrm flipH="1">
                <a:off x="214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2" name="Line 590"/>
              <p:cNvSpPr>
                <a:spLocks noChangeShapeType="1"/>
              </p:cNvSpPr>
              <p:nvPr/>
            </p:nvSpPr>
            <p:spPr bwMode="auto">
              <a:xfrm flipH="1">
                <a:off x="212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3" name="Line 591"/>
              <p:cNvSpPr>
                <a:spLocks noChangeShapeType="1"/>
              </p:cNvSpPr>
              <p:nvPr/>
            </p:nvSpPr>
            <p:spPr bwMode="auto">
              <a:xfrm flipH="1">
                <a:off x="210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4" name="Line 592"/>
              <p:cNvSpPr>
                <a:spLocks noChangeShapeType="1"/>
              </p:cNvSpPr>
              <p:nvPr/>
            </p:nvSpPr>
            <p:spPr bwMode="auto">
              <a:xfrm flipH="1">
                <a:off x="208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5" name="Line 593"/>
              <p:cNvSpPr>
                <a:spLocks noChangeShapeType="1"/>
              </p:cNvSpPr>
              <p:nvPr/>
            </p:nvSpPr>
            <p:spPr bwMode="auto">
              <a:xfrm flipH="1">
                <a:off x="207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6" name="Line 594"/>
              <p:cNvSpPr>
                <a:spLocks noChangeShapeType="1"/>
              </p:cNvSpPr>
              <p:nvPr/>
            </p:nvSpPr>
            <p:spPr bwMode="auto">
              <a:xfrm flipH="1">
                <a:off x="205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7" name="Line 595"/>
              <p:cNvSpPr>
                <a:spLocks noChangeShapeType="1"/>
              </p:cNvSpPr>
              <p:nvPr/>
            </p:nvSpPr>
            <p:spPr bwMode="auto">
              <a:xfrm flipH="1">
                <a:off x="203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8" name="Line 596"/>
              <p:cNvSpPr>
                <a:spLocks noChangeShapeType="1"/>
              </p:cNvSpPr>
              <p:nvPr/>
            </p:nvSpPr>
            <p:spPr bwMode="auto">
              <a:xfrm flipH="1">
                <a:off x="201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9" name="Line 597"/>
              <p:cNvSpPr>
                <a:spLocks noChangeShapeType="1"/>
              </p:cNvSpPr>
              <p:nvPr/>
            </p:nvSpPr>
            <p:spPr bwMode="auto">
              <a:xfrm flipH="1">
                <a:off x="199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0" name="Line 598"/>
              <p:cNvSpPr>
                <a:spLocks noChangeShapeType="1"/>
              </p:cNvSpPr>
              <p:nvPr/>
            </p:nvSpPr>
            <p:spPr bwMode="auto">
              <a:xfrm flipH="1">
                <a:off x="198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1" name="Line 599"/>
              <p:cNvSpPr>
                <a:spLocks noChangeShapeType="1"/>
              </p:cNvSpPr>
              <p:nvPr/>
            </p:nvSpPr>
            <p:spPr bwMode="auto">
              <a:xfrm flipH="1">
                <a:off x="196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2" name="Line 600"/>
              <p:cNvSpPr>
                <a:spLocks noChangeShapeType="1"/>
              </p:cNvSpPr>
              <p:nvPr/>
            </p:nvSpPr>
            <p:spPr bwMode="auto">
              <a:xfrm flipH="1">
                <a:off x="194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3" name="Line 601"/>
              <p:cNvSpPr>
                <a:spLocks noChangeShapeType="1"/>
              </p:cNvSpPr>
              <p:nvPr/>
            </p:nvSpPr>
            <p:spPr bwMode="auto">
              <a:xfrm flipH="1">
                <a:off x="192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4" name="Line 602"/>
              <p:cNvSpPr>
                <a:spLocks noChangeShapeType="1"/>
              </p:cNvSpPr>
              <p:nvPr/>
            </p:nvSpPr>
            <p:spPr bwMode="auto">
              <a:xfrm flipH="1">
                <a:off x="190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5" name="Line 603"/>
              <p:cNvSpPr>
                <a:spLocks noChangeShapeType="1"/>
              </p:cNvSpPr>
              <p:nvPr/>
            </p:nvSpPr>
            <p:spPr bwMode="auto">
              <a:xfrm flipH="1">
                <a:off x="189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6" name="Line 604"/>
              <p:cNvSpPr>
                <a:spLocks noChangeShapeType="1"/>
              </p:cNvSpPr>
              <p:nvPr/>
            </p:nvSpPr>
            <p:spPr bwMode="auto">
              <a:xfrm flipH="1">
                <a:off x="187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7" name="Line 605"/>
              <p:cNvSpPr>
                <a:spLocks noChangeShapeType="1"/>
              </p:cNvSpPr>
              <p:nvPr/>
            </p:nvSpPr>
            <p:spPr bwMode="auto">
              <a:xfrm flipH="1">
                <a:off x="185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3" name="Group 606"/>
            <p:cNvGrpSpPr>
              <a:grpSpLocks/>
            </p:cNvGrpSpPr>
            <p:nvPr/>
          </p:nvGrpSpPr>
          <p:grpSpPr bwMode="auto">
            <a:xfrm>
              <a:off x="1266" y="2307"/>
              <a:ext cx="2898" cy="582"/>
              <a:chOff x="1266" y="2307"/>
              <a:chExt cx="2898" cy="582"/>
            </a:xfrm>
          </p:grpSpPr>
          <p:sp>
            <p:nvSpPr>
              <p:cNvPr id="4248" name="Line 607"/>
              <p:cNvSpPr>
                <a:spLocks noChangeShapeType="1"/>
              </p:cNvSpPr>
              <p:nvPr/>
            </p:nvSpPr>
            <p:spPr bwMode="auto">
              <a:xfrm flipH="1">
                <a:off x="183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9" name="Line 608"/>
              <p:cNvSpPr>
                <a:spLocks noChangeShapeType="1"/>
              </p:cNvSpPr>
              <p:nvPr/>
            </p:nvSpPr>
            <p:spPr bwMode="auto">
              <a:xfrm flipH="1">
                <a:off x="181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0" name="Line 609"/>
              <p:cNvSpPr>
                <a:spLocks noChangeShapeType="1"/>
              </p:cNvSpPr>
              <p:nvPr/>
            </p:nvSpPr>
            <p:spPr bwMode="auto">
              <a:xfrm flipH="1">
                <a:off x="180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1" name="Line 610"/>
              <p:cNvSpPr>
                <a:spLocks noChangeShapeType="1"/>
              </p:cNvSpPr>
              <p:nvPr/>
            </p:nvSpPr>
            <p:spPr bwMode="auto">
              <a:xfrm flipH="1">
                <a:off x="178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2" name="Line 611"/>
              <p:cNvSpPr>
                <a:spLocks noChangeShapeType="1"/>
              </p:cNvSpPr>
              <p:nvPr/>
            </p:nvSpPr>
            <p:spPr bwMode="auto">
              <a:xfrm flipH="1">
                <a:off x="176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3" name="Line 612"/>
              <p:cNvSpPr>
                <a:spLocks noChangeShapeType="1"/>
              </p:cNvSpPr>
              <p:nvPr/>
            </p:nvSpPr>
            <p:spPr bwMode="auto">
              <a:xfrm flipH="1">
                <a:off x="174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4" name="Line 613"/>
              <p:cNvSpPr>
                <a:spLocks noChangeShapeType="1"/>
              </p:cNvSpPr>
              <p:nvPr/>
            </p:nvSpPr>
            <p:spPr bwMode="auto">
              <a:xfrm flipH="1">
                <a:off x="172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5" name="Line 614"/>
              <p:cNvSpPr>
                <a:spLocks noChangeShapeType="1"/>
              </p:cNvSpPr>
              <p:nvPr/>
            </p:nvSpPr>
            <p:spPr bwMode="auto">
              <a:xfrm flipH="1">
                <a:off x="171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6" name="Line 615"/>
              <p:cNvSpPr>
                <a:spLocks noChangeShapeType="1"/>
              </p:cNvSpPr>
              <p:nvPr/>
            </p:nvSpPr>
            <p:spPr bwMode="auto">
              <a:xfrm flipH="1">
                <a:off x="1692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7" name="Line 616"/>
              <p:cNvSpPr>
                <a:spLocks noChangeShapeType="1"/>
              </p:cNvSpPr>
              <p:nvPr/>
            </p:nvSpPr>
            <p:spPr bwMode="auto">
              <a:xfrm flipH="1">
                <a:off x="1674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8" name="Line 617"/>
              <p:cNvSpPr>
                <a:spLocks noChangeShapeType="1"/>
              </p:cNvSpPr>
              <p:nvPr/>
            </p:nvSpPr>
            <p:spPr bwMode="auto">
              <a:xfrm flipH="1">
                <a:off x="1656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9" name="Line 618"/>
              <p:cNvSpPr>
                <a:spLocks noChangeShapeType="1"/>
              </p:cNvSpPr>
              <p:nvPr/>
            </p:nvSpPr>
            <p:spPr bwMode="auto">
              <a:xfrm flipH="1">
                <a:off x="1638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0" name="Line 619"/>
              <p:cNvSpPr>
                <a:spLocks noChangeShapeType="1"/>
              </p:cNvSpPr>
              <p:nvPr/>
            </p:nvSpPr>
            <p:spPr bwMode="auto">
              <a:xfrm flipH="1">
                <a:off x="1620" y="2819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1" name="Freeform 620"/>
              <p:cNvSpPr>
                <a:spLocks/>
              </p:cNvSpPr>
              <p:nvPr/>
            </p:nvSpPr>
            <p:spPr bwMode="auto">
              <a:xfrm>
                <a:off x="1266" y="2753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8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4 w 57"/>
                  <a:gd name="T15" fmla="*/ 27 h 133"/>
                  <a:gd name="T16" fmla="*/ 21 w 57"/>
                  <a:gd name="T17" fmla="*/ 21 h 133"/>
                  <a:gd name="T18" fmla="*/ 29 w 57"/>
                  <a:gd name="T19" fmla="*/ 15 h 133"/>
                  <a:gd name="T20" fmla="*/ 33 w 57"/>
                  <a:gd name="T21" fmla="*/ 7 h 133"/>
                  <a:gd name="T22" fmla="*/ 38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2" name="Freeform 621"/>
              <p:cNvSpPr>
                <a:spLocks noEditPoints="1"/>
              </p:cNvSpPr>
              <p:nvPr/>
            </p:nvSpPr>
            <p:spPr bwMode="auto">
              <a:xfrm>
                <a:off x="1362" y="2753"/>
                <a:ext cx="87" cy="136"/>
              </a:xfrm>
              <a:custGeom>
                <a:avLst/>
                <a:gdLst>
                  <a:gd name="T0" fmla="*/ 44 w 87"/>
                  <a:gd name="T1" fmla="*/ 0 h 136"/>
                  <a:gd name="T2" fmla="*/ 62 w 87"/>
                  <a:gd name="T3" fmla="*/ 3 h 136"/>
                  <a:gd name="T4" fmla="*/ 75 w 87"/>
                  <a:gd name="T5" fmla="*/ 13 h 136"/>
                  <a:gd name="T6" fmla="*/ 83 w 87"/>
                  <a:gd name="T7" fmla="*/ 27 h 136"/>
                  <a:gd name="T8" fmla="*/ 86 w 87"/>
                  <a:gd name="T9" fmla="*/ 45 h 136"/>
                  <a:gd name="T10" fmla="*/ 87 w 87"/>
                  <a:gd name="T11" fmla="*/ 67 h 136"/>
                  <a:gd name="T12" fmla="*/ 86 w 87"/>
                  <a:gd name="T13" fmla="*/ 91 h 136"/>
                  <a:gd name="T14" fmla="*/ 83 w 87"/>
                  <a:gd name="T15" fmla="*/ 109 h 136"/>
                  <a:gd name="T16" fmla="*/ 75 w 87"/>
                  <a:gd name="T17" fmla="*/ 121 h 136"/>
                  <a:gd name="T18" fmla="*/ 62 w 87"/>
                  <a:gd name="T19" fmla="*/ 132 h 136"/>
                  <a:gd name="T20" fmla="*/ 44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2 w 87"/>
                  <a:gd name="T29" fmla="*/ 90 h 136"/>
                  <a:gd name="T30" fmla="*/ 0 w 87"/>
                  <a:gd name="T31" fmla="*/ 67 h 136"/>
                  <a:gd name="T32" fmla="*/ 2 w 87"/>
                  <a:gd name="T33" fmla="*/ 45 h 136"/>
                  <a:gd name="T34" fmla="*/ 6 w 87"/>
                  <a:gd name="T35" fmla="*/ 27 h 136"/>
                  <a:gd name="T36" fmla="*/ 14 w 87"/>
                  <a:gd name="T37" fmla="*/ 13 h 136"/>
                  <a:gd name="T38" fmla="*/ 27 w 87"/>
                  <a:gd name="T39" fmla="*/ 3 h 136"/>
                  <a:gd name="T40" fmla="*/ 44 w 87"/>
                  <a:gd name="T41" fmla="*/ 0 h 136"/>
                  <a:gd name="T42" fmla="*/ 44 w 87"/>
                  <a:gd name="T43" fmla="*/ 24 h 136"/>
                  <a:gd name="T44" fmla="*/ 39 w 87"/>
                  <a:gd name="T45" fmla="*/ 24 h 136"/>
                  <a:gd name="T46" fmla="*/ 35 w 87"/>
                  <a:gd name="T47" fmla="*/ 25 h 136"/>
                  <a:gd name="T48" fmla="*/ 33 w 87"/>
                  <a:gd name="T49" fmla="*/ 28 h 136"/>
                  <a:gd name="T50" fmla="*/ 30 w 87"/>
                  <a:gd name="T51" fmla="*/ 31 h 136"/>
                  <a:gd name="T52" fmla="*/ 29 w 87"/>
                  <a:gd name="T53" fmla="*/ 36 h 136"/>
                  <a:gd name="T54" fmla="*/ 27 w 87"/>
                  <a:gd name="T55" fmla="*/ 49 h 136"/>
                  <a:gd name="T56" fmla="*/ 26 w 87"/>
                  <a:gd name="T57" fmla="*/ 67 h 136"/>
                  <a:gd name="T58" fmla="*/ 27 w 87"/>
                  <a:gd name="T59" fmla="*/ 87 h 136"/>
                  <a:gd name="T60" fmla="*/ 29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5 w 87"/>
                  <a:gd name="T67" fmla="*/ 109 h 136"/>
                  <a:gd name="T68" fmla="*/ 39 w 87"/>
                  <a:gd name="T69" fmla="*/ 112 h 136"/>
                  <a:gd name="T70" fmla="*/ 44 w 87"/>
                  <a:gd name="T71" fmla="*/ 112 h 136"/>
                  <a:gd name="T72" fmla="*/ 50 w 87"/>
                  <a:gd name="T73" fmla="*/ 112 h 136"/>
                  <a:gd name="T74" fmla="*/ 53 w 87"/>
                  <a:gd name="T75" fmla="*/ 109 h 136"/>
                  <a:gd name="T76" fmla="*/ 56 w 87"/>
                  <a:gd name="T77" fmla="*/ 108 h 136"/>
                  <a:gd name="T78" fmla="*/ 59 w 87"/>
                  <a:gd name="T79" fmla="*/ 103 h 136"/>
                  <a:gd name="T80" fmla="*/ 60 w 87"/>
                  <a:gd name="T81" fmla="*/ 99 h 136"/>
                  <a:gd name="T82" fmla="*/ 62 w 87"/>
                  <a:gd name="T83" fmla="*/ 87 h 136"/>
                  <a:gd name="T84" fmla="*/ 63 w 87"/>
                  <a:gd name="T85" fmla="*/ 67 h 136"/>
                  <a:gd name="T86" fmla="*/ 62 w 87"/>
                  <a:gd name="T87" fmla="*/ 49 h 136"/>
                  <a:gd name="T88" fmla="*/ 60 w 87"/>
                  <a:gd name="T89" fmla="*/ 37 h 136"/>
                  <a:gd name="T90" fmla="*/ 59 w 87"/>
                  <a:gd name="T91" fmla="*/ 33 h 136"/>
                  <a:gd name="T92" fmla="*/ 56 w 87"/>
                  <a:gd name="T93" fmla="*/ 28 h 136"/>
                  <a:gd name="T94" fmla="*/ 53 w 87"/>
                  <a:gd name="T95" fmla="*/ 25 h 136"/>
                  <a:gd name="T96" fmla="*/ 50 w 87"/>
                  <a:gd name="T97" fmla="*/ 24 h 136"/>
                  <a:gd name="T98" fmla="*/ 44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4" y="0"/>
                    </a:moveTo>
                    <a:lnTo>
                      <a:pt x="62" y="3"/>
                    </a:lnTo>
                    <a:lnTo>
                      <a:pt x="75" y="13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7"/>
                    </a:lnTo>
                    <a:lnTo>
                      <a:pt x="86" y="91"/>
                    </a:lnTo>
                    <a:lnTo>
                      <a:pt x="83" y="109"/>
                    </a:lnTo>
                    <a:lnTo>
                      <a:pt x="75" y="121"/>
                    </a:lnTo>
                    <a:lnTo>
                      <a:pt x="62" y="132"/>
                    </a:lnTo>
                    <a:lnTo>
                      <a:pt x="44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5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9" y="36"/>
                    </a:lnTo>
                    <a:lnTo>
                      <a:pt x="27" y="49"/>
                    </a:lnTo>
                    <a:lnTo>
                      <a:pt x="26" y="67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5" y="109"/>
                    </a:lnTo>
                    <a:lnTo>
                      <a:pt x="39" y="112"/>
                    </a:lnTo>
                    <a:lnTo>
                      <a:pt x="44" y="112"/>
                    </a:lnTo>
                    <a:lnTo>
                      <a:pt x="50" y="112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7"/>
                    </a:lnTo>
                    <a:lnTo>
                      <a:pt x="62" y="49"/>
                    </a:lnTo>
                    <a:lnTo>
                      <a:pt x="60" y="37"/>
                    </a:lnTo>
                    <a:lnTo>
                      <a:pt x="59" y="33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3" name="Freeform 622"/>
              <p:cNvSpPr>
                <a:spLocks/>
              </p:cNvSpPr>
              <p:nvPr/>
            </p:nvSpPr>
            <p:spPr bwMode="auto">
              <a:xfrm>
                <a:off x="1518" y="2681"/>
                <a:ext cx="69" cy="106"/>
              </a:xfrm>
              <a:custGeom>
                <a:avLst/>
                <a:gdLst>
                  <a:gd name="T0" fmla="*/ 69 w 69"/>
                  <a:gd name="T1" fmla="*/ 87 h 106"/>
                  <a:gd name="T2" fmla="*/ 69 w 69"/>
                  <a:gd name="T3" fmla="*/ 106 h 106"/>
                  <a:gd name="T4" fmla="*/ 0 w 69"/>
                  <a:gd name="T5" fmla="*/ 106 h 106"/>
                  <a:gd name="T6" fmla="*/ 2 w 69"/>
                  <a:gd name="T7" fmla="*/ 96 h 106"/>
                  <a:gd name="T8" fmla="*/ 6 w 69"/>
                  <a:gd name="T9" fmla="*/ 87 h 106"/>
                  <a:gd name="T10" fmla="*/ 15 w 69"/>
                  <a:gd name="T11" fmla="*/ 76 h 106"/>
                  <a:gd name="T12" fmla="*/ 29 w 69"/>
                  <a:gd name="T13" fmla="*/ 61 h 106"/>
                  <a:gd name="T14" fmla="*/ 35 w 69"/>
                  <a:gd name="T15" fmla="*/ 55 h 106"/>
                  <a:gd name="T16" fmla="*/ 39 w 69"/>
                  <a:gd name="T17" fmla="*/ 51 h 106"/>
                  <a:gd name="T18" fmla="*/ 42 w 69"/>
                  <a:gd name="T19" fmla="*/ 48 h 106"/>
                  <a:gd name="T20" fmla="*/ 45 w 69"/>
                  <a:gd name="T21" fmla="*/ 45 h 106"/>
                  <a:gd name="T22" fmla="*/ 48 w 69"/>
                  <a:gd name="T23" fmla="*/ 39 h 106"/>
                  <a:gd name="T24" fmla="*/ 50 w 69"/>
                  <a:gd name="T25" fmla="*/ 33 h 106"/>
                  <a:gd name="T26" fmla="*/ 48 w 69"/>
                  <a:gd name="T27" fmla="*/ 28 h 106"/>
                  <a:gd name="T28" fmla="*/ 48 w 69"/>
                  <a:gd name="T29" fmla="*/ 25 h 106"/>
                  <a:gd name="T30" fmla="*/ 45 w 69"/>
                  <a:gd name="T31" fmla="*/ 22 h 106"/>
                  <a:gd name="T32" fmla="*/ 42 w 69"/>
                  <a:gd name="T33" fmla="*/ 21 h 106"/>
                  <a:gd name="T34" fmla="*/ 39 w 69"/>
                  <a:gd name="T35" fmla="*/ 19 h 106"/>
                  <a:gd name="T36" fmla="*/ 36 w 69"/>
                  <a:gd name="T37" fmla="*/ 18 h 106"/>
                  <a:gd name="T38" fmla="*/ 32 w 69"/>
                  <a:gd name="T39" fmla="*/ 19 h 106"/>
                  <a:gd name="T40" fmla="*/ 29 w 69"/>
                  <a:gd name="T41" fmla="*/ 19 h 106"/>
                  <a:gd name="T42" fmla="*/ 26 w 69"/>
                  <a:gd name="T43" fmla="*/ 22 h 106"/>
                  <a:gd name="T44" fmla="*/ 24 w 69"/>
                  <a:gd name="T45" fmla="*/ 25 h 106"/>
                  <a:gd name="T46" fmla="*/ 23 w 69"/>
                  <a:gd name="T47" fmla="*/ 28 h 106"/>
                  <a:gd name="T48" fmla="*/ 21 w 69"/>
                  <a:gd name="T49" fmla="*/ 34 h 106"/>
                  <a:gd name="T50" fmla="*/ 2 w 69"/>
                  <a:gd name="T51" fmla="*/ 31 h 106"/>
                  <a:gd name="T52" fmla="*/ 5 w 69"/>
                  <a:gd name="T53" fmla="*/ 18 h 106"/>
                  <a:gd name="T54" fmla="*/ 12 w 69"/>
                  <a:gd name="T55" fmla="*/ 7 h 106"/>
                  <a:gd name="T56" fmla="*/ 20 w 69"/>
                  <a:gd name="T57" fmla="*/ 3 h 106"/>
                  <a:gd name="T58" fmla="*/ 27 w 69"/>
                  <a:gd name="T59" fmla="*/ 1 h 106"/>
                  <a:gd name="T60" fmla="*/ 36 w 69"/>
                  <a:gd name="T61" fmla="*/ 0 h 106"/>
                  <a:gd name="T62" fmla="*/ 50 w 69"/>
                  <a:gd name="T63" fmla="*/ 1 h 106"/>
                  <a:gd name="T64" fmla="*/ 60 w 69"/>
                  <a:gd name="T65" fmla="*/ 9 h 106"/>
                  <a:gd name="T66" fmla="*/ 65 w 69"/>
                  <a:gd name="T67" fmla="*/ 15 h 106"/>
                  <a:gd name="T68" fmla="*/ 68 w 69"/>
                  <a:gd name="T69" fmla="*/ 21 h 106"/>
                  <a:gd name="T70" fmla="*/ 69 w 69"/>
                  <a:gd name="T71" fmla="*/ 30 h 106"/>
                  <a:gd name="T72" fmla="*/ 69 w 69"/>
                  <a:gd name="T73" fmla="*/ 36 h 106"/>
                  <a:gd name="T74" fmla="*/ 66 w 69"/>
                  <a:gd name="T75" fmla="*/ 43 h 106"/>
                  <a:gd name="T76" fmla="*/ 63 w 69"/>
                  <a:gd name="T77" fmla="*/ 49 h 106"/>
                  <a:gd name="T78" fmla="*/ 59 w 69"/>
                  <a:gd name="T79" fmla="*/ 55 h 106"/>
                  <a:gd name="T80" fmla="*/ 56 w 69"/>
                  <a:gd name="T81" fmla="*/ 60 h 106"/>
                  <a:gd name="T82" fmla="*/ 51 w 69"/>
                  <a:gd name="T83" fmla="*/ 64 h 106"/>
                  <a:gd name="T84" fmla="*/ 45 w 69"/>
                  <a:gd name="T85" fmla="*/ 69 h 106"/>
                  <a:gd name="T86" fmla="*/ 41 w 69"/>
                  <a:gd name="T87" fmla="*/ 75 h 106"/>
                  <a:gd name="T88" fmla="*/ 36 w 69"/>
                  <a:gd name="T89" fmla="*/ 78 h 106"/>
                  <a:gd name="T90" fmla="*/ 33 w 69"/>
                  <a:gd name="T91" fmla="*/ 81 h 106"/>
                  <a:gd name="T92" fmla="*/ 32 w 69"/>
                  <a:gd name="T93" fmla="*/ 84 h 106"/>
                  <a:gd name="T94" fmla="*/ 30 w 69"/>
                  <a:gd name="T95" fmla="*/ 87 h 106"/>
                  <a:gd name="T96" fmla="*/ 69 w 69"/>
                  <a:gd name="T97" fmla="*/ 87 h 10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9" h="106">
                    <a:moveTo>
                      <a:pt x="69" y="87"/>
                    </a:moveTo>
                    <a:lnTo>
                      <a:pt x="69" y="106"/>
                    </a:lnTo>
                    <a:lnTo>
                      <a:pt x="0" y="106"/>
                    </a:lnTo>
                    <a:lnTo>
                      <a:pt x="2" y="96"/>
                    </a:lnTo>
                    <a:lnTo>
                      <a:pt x="6" y="87"/>
                    </a:lnTo>
                    <a:lnTo>
                      <a:pt x="15" y="76"/>
                    </a:lnTo>
                    <a:lnTo>
                      <a:pt x="29" y="61"/>
                    </a:lnTo>
                    <a:lnTo>
                      <a:pt x="35" y="55"/>
                    </a:lnTo>
                    <a:lnTo>
                      <a:pt x="39" y="51"/>
                    </a:lnTo>
                    <a:lnTo>
                      <a:pt x="42" y="48"/>
                    </a:lnTo>
                    <a:lnTo>
                      <a:pt x="45" y="45"/>
                    </a:lnTo>
                    <a:lnTo>
                      <a:pt x="48" y="39"/>
                    </a:lnTo>
                    <a:lnTo>
                      <a:pt x="50" y="33"/>
                    </a:lnTo>
                    <a:lnTo>
                      <a:pt x="48" y="28"/>
                    </a:lnTo>
                    <a:lnTo>
                      <a:pt x="48" y="25"/>
                    </a:lnTo>
                    <a:lnTo>
                      <a:pt x="45" y="22"/>
                    </a:lnTo>
                    <a:lnTo>
                      <a:pt x="42" y="21"/>
                    </a:lnTo>
                    <a:lnTo>
                      <a:pt x="39" y="19"/>
                    </a:lnTo>
                    <a:lnTo>
                      <a:pt x="36" y="18"/>
                    </a:lnTo>
                    <a:lnTo>
                      <a:pt x="32" y="19"/>
                    </a:lnTo>
                    <a:lnTo>
                      <a:pt x="29" y="19"/>
                    </a:lnTo>
                    <a:lnTo>
                      <a:pt x="26" y="22"/>
                    </a:lnTo>
                    <a:lnTo>
                      <a:pt x="24" y="25"/>
                    </a:lnTo>
                    <a:lnTo>
                      <a:pt x="23" y="28"/>
                    </a:lnTo>
                    <a:lnTo>
                      <a:pt x="21" y="34"/>
                    </a:lnTo>
                    <a:lnTo>
                      <a:pt x="2" y="31"/>
                    </a:lnTo>
                    <a:lnTo>
                      <a:pt x="5" y="18"/>
                    </a:lnTo>
                    <a:lnTo>
                      <a:pt x="12" y="7"/>
                    </a:lnTo>
                    <a:lnTo>
                      <a:pt x="20" y="3"/>
                    </a:lnTo>
                    <a:lnTo>
                      <a:pt x="27" y="1"/>
                    </a:lnTo>
                    <a:lnTo>
                      <a:pt x="36" y="0"/>
                    </a:lnTo>
                    <a:lnTo>
                      <a:pt x="50" y="1"/>
                    </a:lnTo>
                    <a:lnTo>
                      <a:pt x="60" y="9"/>
                    </a:lnTo>
                    <a:lnTo>
                      <a:pt x="65" y="15"/>
                    </a:lnTo>
                    <a:lnTo>
                      <a:pt x="68" y="21"/>
                    </a:lnTo>
                    <a:lnTo>
                      <a:pt x="69" y="30"/>
                    </a:lnTo>
                    <a:lnTo>
                      <a:pt x="69" y="36"/>
                    </a:lnTo>
                    <a:lnTo>
                      <a:pt x="66" y="43"/>
                    </a:lnTo>
                    <a:lnTo>
                      <a:pt x="63" y="49"/>
                    </a:lnTo>
                    <a:lnTo>
                      <a:pt x="59" y="55"/>
                    </a:lnTo>
                    <a:lnTo>
                      <a:pt x="56" y="60"/>
                    </a:lnTo>
                    <a:lnTo>
                      <a:pt x="51" y="64"/>
                    </a:lnTo>
                    <a:lnTo>
                      <a:pt x="45" y="69"/>
                    </a:lnTo>
                    <a:lnTo>
                      <a:pt x="41" y="75"/>
                    </a:lnTo>
                    <a:lnTo>
                      <a:pt x="36" y="78"/>
                    </a:lnTo>
                    <a:lnTo>
                      <a:pt x="33" y="81"/>
                    </a:lnTo>
                    <a:lnTo>
                      <a:pt x="32" y="84"/>
                    </a:lnTo>
                    <a:lnTo>
                      <a:pt x="30" y="87"/>
                    </a:lnTo>
                    <a:lnTo>
                      <a:pt x="69" y="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4" name="Line 623"/>
              <p:cNvSpPr>
                <a:spLocks noChangeShapeType="1"/>
              </p:cNvSpPr>
              <p:nvPr/>
            </p:nvSpPr>
            <p:spPr bwMode="auto">
              <a:xfrm flipH="1">
                <a:off x="1613" y="27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5" name="Line 624"/>
              <p:cNvSpPr>
                <a:spLocks noChangeShapeType="1"/>
              </p:cNvSpPr>
              <p:nvPr/>
            </p:nvSpPr>
            <p:spPr bwMode="auto">
              <a:xfrm flipH="1">
                <a:off x="1613" y="26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6" name="Line 625"/>
              <p:cNvSpPr>
                <a:spLocks noChangeShapeType="1"/>
              </p:cNvSpPr>
              <p:nvPr/>
            </p:nvSpPr>
            <p:spPr bwMode="auto">
              <a:xfrm flipH="1">
                <a:off x="1613" y="26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7" name="Line 626"/>
              <p:cNvSpPr>
                <a:spLocks noChangeShapeType="1"/>
              </p:cNvSpPr>
              <p:nvPr/>
            </p:nvSpPr>
            <p:spPr bwMode="auto">
              <a:xfrm flipH="1">
                <a:off x="1613" y="264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8" name="Line 627"/>
              <p:cNvSpPr>
                <a:spLocks noChangeShapeType="1"/>
              </p:cNvSpPr>
              <p:nvPr/>
            </p:nvSpPr>
            <p:spPr bwMode="auto">
              <a:xfrm flipH="1">
                <a:off x="1613" y="26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9" name="Line 628"/>
              <p:cNvSpPr>
                <a:spLocks noChangeShapeType="1"/>
              </p:cNvSpPr>
              <p:nvPr/>
            </p:nvSpPr>
            <p:spPr bwMode="auto">
              <a:xfrm flipH="1">
                <a:off x="1613" y="260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0" name="Line 629"/>
              <p:cNvSpPr>
                <a:spLocks noChangeShapeType="1"/>
              </p:cNvSpPr>
              <p:nvPr/>
            </p:nvSpPr>
            <p:spPr bwMode="auto">
              <a:xfrm flipH="1">
                <a:off x="1613" y="258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1" name="Line 630"/>
              <p:cNvSpPr>
                <a:spLocks noChangeShapeType="1"/>
              </p:cNvSpPr>
              <p:nvPr/>
            </p:nvSpPr>
            <p:spPr bwMode="auto">
              <a:xfrm flipH="1">
                <a:off x="1613" y="25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2" name="Line 631"/>
              <p:cNvSpPr>
                <a:spLocks noChangeShapeType="1"/>
              </p:cNvSpPr>
              <p:nvPr/>
            </p:nvSpPr>
            <p:spPr bwMode="auto">
              <a:xfrm flipH="1">
                <a:off x="1613" y="2562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3" name="Line 632"/>
              <p:cNvSpPr>
                <a:spLocks noChangeShapeType="1"/>
              </p:cNvSpPr>
              <p:nvPr/>
            </p:nvSpPr>
            <p:spPr bwMode="auto">
              <a:xfrm flipH="1">
                <a:off x="415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4" name="Line 633"/>
              <p:cNvSpPr>
                <a:spLocks noChangeShapeType="1"/>
              </p:cNvSpPr>
              <p:nvPr/>
            </p:nvSpPr>
            <p:spPr bwMode="auto">
              <a:xfrm flipH="1">
                <a:off x="414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5" name="Line 634"/>
              <p:cNvSpPr>
                <a:spLocks noChangeShapeType="1"/>
              </p:cNvSpPr>
              <p:nvPr/>
            </p:nvSpPr>
            <p:spPr bwMode="auto">
              <a:xfrm flipH="1">
                <a:off x="412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6" name="Line 635"/>
              <p:cNvSpPr>
                <a:spLocks noChangeShapeType="1"/>
              </p:cNvSpPr>
              <p:nvPr/>
            </p:nvSpPr>
            <p:spPr bwMode="auto">
              <a:xfrm flipH="1">
                <a:off x="410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7" name="Line 636"/>
              <p:cNvSpPr>
                <a:spLocks noChangeShapeType="1"/>
              </p:cNvSpPr>
              <p:nvPr/>
            </p:nvSpPr>
            <p:spPr bwMode="auto">
              <a:xfrm flipH="1">
                <a:off x="408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8" name="Line 637"/>
              <p:cNvSpPr>
                <a:spLocks noChangeShapeType="1"/>
              </p:cNvSpPr>
              <p:nvPr/>
            </p:nvSpPr>
            <p:spPr bwMode="auto">
              <a:xfrm flipH="1">
                <a:off x="406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9" name="Line 638"/>
              <p:cNvSpPr>
                <a:spLocks noChangeShapeType="1"/>
              </p:cNvSpPr>
              <p:nvPr/>
            </p:nvSpPr>
            <p:spPr bwMode="auto">
              <a:xfrm flipH="1">
                <a:off x="405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0" name="Line 639"/>
              <p:cNvSpPr>
                <a:spLocks noChangeShapeType="1"/>
              </p:cNvSpPr>
              <p:nvPr/>
            </p:nvSpPr>
            <p:spPr bwMode="auto">
              <a:xfrm flipH="1">
                <a:off x="403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1" name="Line 640"/>
              <p:cNvSpPr>
                <a:spLocks noChangeShapeType="1"/>
              </p:cNvSpPr>
              <p:nvPr/>
            </p:nvSpPr>
            <p:spPr bwMode="auto">
              <a:xfrm flipH="1">
                <a:off x="401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2" name="Line 641"/>
              <p:cNvSpPr>
                <a:spLocks noChangeShapeType="1"/>
              </p:cNvSpPr>
              <p:nvPr/>
            </p:nvSpPr>
            <p:spPr bwMode="auto">
              <a:xfrm flipH="1">
                <a:off x="399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3" name="Line 642"/>
              <p:cNvSpPr>
                <a:spLocks noChangeShapeType="1"/>
              </p:cNvSpPr>
              <p:nvPr/>
            </p:nvSpPr>
            <p:spPr bwMode="auto">
              <a:xfrm flipH="1">
                <a:off x="397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4" name="Line 643"/>
              <p:cNvSpPr>
                <a:spLocks noChangeShapeType="1"/>
              </p:cNvSpPr>
              <p:nvPr/>
            </p:nvSpPr>
            <p:spPr bwMode="auto">
              <a:xfrm flipH="1">
                <a:off x="396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5" name="Line 644"/>
              <p:cNvSpPr>
                <a:spLocks noChangeShapeType="1"/>
              </p:cNvSpPr>
              <p:nvPr/>
            </p:nvSpPr>
            <p:spPr bwMode="auto">
              <a:xfrm flipH="1">
                <a:off x="394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6" name="Line 645"/>
              <p:cNvSpPr>
                <a:spLocks noChangeShapeType="1"/>
              </p:cNvSpPr>
              <p:nvPr/>
            </p:nvSpPr>
            <p:spPr bwMode="auto">
              <a:xfrm flipH="1">
                <a:off x="392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7" name="Line 646"/>
              <p:cNvSpPr>
                <a:spLocks noChangeShapeType="1"/>
              </p:cNvSpPr>
              <p:nvPr/>
            </p:nvSpPr>
            <p:spPr bwMode="auto">
              <a:xfrm flipH="1">
                <a:off x="390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8" name="Line 647"/>
              <p:cNvSpPr>
                <a:spLocks noChangeShapeType="1"/>
              </p:cNvSpPr>
              <p:nvPr/>
            </p:nvSpPr>
            <p:spPr bwMode="auto">
              <a:xfrm flipH="1">
                <a:off x="388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9" name="Line 648"/>
              <p:cNvSpPr>
                <a:spLocks noChangeShapeType="1"/>
              </p:cNvSpPr>
              <p:nvPr/>
            </p:nvSpPr>
            <p:spPr bwMode="auto">
              <a:xfrm flipH="1">
                <a:off x="387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0" name="Line 649"/>
              <p:cNvSpPr>
                <a:spLocks noChangeShapeType="1"/>
              </p:cNvSpPr>
              <p:nvPr/>
            </p:nvSpPr>
            <p:spPr bwMode="auto">
              <a:xfrm flipH="1">
                <a:off x="385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1" name="Line 650"/>
              <p:cNvSpPr>
                <a:spLocks noChangeShapeType="1"/>
              </p:cNvSpPr>
              <p:nvPr/>
            </p:nvSpPr>
            <p:spPr bwMode="auto">
              <a:xfrm flipH="1">
                <a:off x="383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2" name="Line 651"/>
              <p:cNvSpPr>
                <a:spLocks noChangeShapeType="1"/>
              </p:cNvSpPr>
              <p:nvPr/>
            </p:nvSpPr>
            <p:spPr bwMode="auto">
              <a:xfrm flipH="1">
                <a:off x="381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3" name="Line 652"/>
              <p:cNvSpPr>
                <a:spLocks noChangeShapeType="1"/>
              </p:cNvSpPr>
              <p:nvPr/>
            </p:nvSpPr>
            <p:spPr bwMode="auto">
              <a:xfrm flipH="1">
                <a:off x="379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4" name="Line 653"/>
              <p:cNvSpPr>
                <a:spLocks noChangeShapeType="1"/>
              </p:cNvSpPr>
              <p:nvPr/>
            </p:nvSpPr>
            <p:spPr bwMode="auto">
              <a:xfrm flipH="1">
                <a:off x="378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5" name="Line 654"/>
              <p:cNvSpPr>
                <a:spLocks noChangeShapeType="1"/>
              </p:cNvSpPr>
              <p:nvPr/>
            </p:nvSpPr>
            <p:spPr bwMode="auto">
              <a:xfrm flipH="1">
                <a:off x="376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6" name="Line 655"/>
              <p:cNvSpPr>
                <a:spLocks noChangeShapeType="1"/>
              </p:cNvSpPr>
              <p:nvPr/>
            </p:nvSpPr>
            <p:spPr bwMode="auto">
              <a:xfrm flipH="1">
                <a:off x="374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7" name="Line 656"/>
              <p:cNvSpPr>
                <a:spLocks noChangeShapeType="1"/>
              </p:cNvSpPr>
              <p:nvPr/>
            </p:nvSpPr>
            <p:spPr bwMode="auto">
              <a:xfrm flipH="1">
                <a:off x="372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8" name="Line 657"/>
              <p:cNvSpPr>
                <a:spLocks noChangeShapeType="1"/>
              </p:cNvSpPr>
              <p:nvPr/>
            </p:nvSpPr>
            <p:spPr bwMode="auto">
              <a:xfrm flipH="1">
                <a:off x="370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9" name="Line 658"/>
              <p:cNvSpPr>
                <a:spLocks noChangeShapeType="1"/>
              </p:cNvSpPr>
              <p:nvPr/>
            </p:nvSpPr>
            <p:spPr bwMode="auto">
              <a:xfrm flipH="1">
                <a:off x="369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0" name="Line 659"/>
              <p:cNvSpPr>
                <a:spLocks noChangeShapeType="1"/>
              </p:cNvSpPr>
              <p:nvPr/>
            </p:nvSpPr>
            <p:spPr bwMode="auto">
              <a:xfrm flipH="1">
                <a:off x="367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1" name="Line 660"/>
              <p:cNvSpPr>
                <a:spLocks noChangeShapeType="1"/>
              </p:cNvSpPr>
              <p:nvPr/>
            </p:nvSpPr>
            <p:spPr bwMode="auto">
              <a:xfrm flipH="1">
                <a:off x="365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2" name="Line 661"/>
              <p:cNvSpPr>
                <a:spLocks noChangeShapeType="1"/>
              </p:cNvSpPr>
              <p:nvPr/>
            </p:nvSpPr>
            <p:spPr bwMode="auto">
              <a:xfrm flipH="1">
                <a:off x="363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" name="Line 662"/>
              <p:cNvSpPr>
                <a:spLocks noChangeShapeType="1"/>
              </p:cNvSpPr>
              <p:nvPr/>
            </p:nvSpPr>
            <p:spPr bwMode="auto">
              <a:xfrm flipH="1">
                <a:off x="361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" name="Line 663"/>
              <p:cNvSpPr>
                <a:spLocks noChangeShapeType="1"/>
              </p:cNvSpPr>
              <p:nvPr/>
            </p:nvSpPr>
            <p:spPr bwMode="auto">
              <a:xfrm flipH="1">
                <a:off x="360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5" name="Line 664"/>
              <p:cNvSpPr>
                <a:spLocks noChangeShapeType="1"/>
              </p:cNvSpPr>
              <p:nvPr/>
            </p:nvSpPr>
            <p:spPr bwMode="auto">
              <a:xfrm flipH="1">
                <a:off x="358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6" name="Line 665"/>
              <p:cNvSpPr>
                <a:spLocks noChangeShapeType="1"/>
              </p:cNvSpPr>
              <p:nvPr/>
            </p:nvSpPr>
            <p:spPr bwMode="auto">
              <a:xfrm flipH="1">
                <a:off x="356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7" name="Line 666"/>
              <p:cNvSpPr>
                <a:spLocks noChangeShapeType="1"/>
              </p:cNvSpPr>
              <p:nvPr/>
            </p:nvSpPr>
            <p:spPr bwMode="auto">
              <a:xfrm flipH="1">
                <a:off x="354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8" name="Line 667"/>
              <p:cNvSpPr>
                <a:spLocks noChangeShapeType="1"/>
              </p:cNvSpPr>
              <p:nvPr/>
            </p:nvSpPr>
            <p:spPr bwMode="auto">
              <a:xfrm flipH="1">
                <a:off x="352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9" name="Line 668"/>
              <p:cNvSpPr>
                <a:spLocks noChangeShapeType="1"/>
              </p:cNvSpPr>
              <p:nvPr/>
            </p:nvSpPr>
            <p:spPr bwMode="auto">
              <a:xfrm flipH="1">
                <a:off x="351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0" name="Line 669"/>
              <p:cNvSpPr>
                <a:spLocks noChangeShapeType="1"/>
              </p:cNvSpPr>
              <p:nvPr/>
            </p:nvSpPr>
            <p:spPr bwMode="auto">
              <a:xfrm flipH="1">
                <a:off x="349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1" name="Line 670"/>
              <p:cNvSpPr>
                <a:spLocks noChangeShapeType="1"/>
              </p:cNvSpPr>
              <p:nvPr/>
            </p:nvSpPr>
            <p:spPr bwMode="auto">
              <a:xfrm flipH="1">
                <a:off x="347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2" name="Line 671"/>
              <p:cNvSpPr>
                <a:spLocks noChangeShapeType="1"/>
              </p:cNvSpPr>
              <p:nvPr/>
            </p:nvSpPr>
            <p:spPr bwMode="auto">
              <a:xfrm flipH="1">
                <a:off x="345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3" name="Line 672"/>
              <p:cNvSpPr>
                <a:spLocks noChangeShapeType="1"/>
              </p:cNvSpPr>
              <p:nvPr/>
            </p:nvSpPr>
            <p:spPr bwMode="auto">
              <a:xfrm flipH="1">
                <a:off x="343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4" name="Line 673"/>
              <p:cNvSpPr>
                <a:spLocks noChangeShapeType="1"/>
              </p:cNvSpPr>
              <p:nvPr/>
            </p:nvSpPr>
            <p:spPr bwMode="auto">
              <a:xfrm flipH="1">
                <a:off x="342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5" name="Line 674"/>
              <p:cNvSpPr>
                <a:spLocks noChangeShapeType="1"/>
              </p:cNvSpPr>
              <p:nvPr/>
            </p:nvSpPr>
            <p:spPr bwMode="auto">
              <a:xfrm flipH="1">
                <a:off x="340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6" name="Line 675"/>
              <p:cNvSpPr>
                <a:spLocks noChangeShapeType="1"/>
              </p:cNvSpPr>
              <p:nvPr/>
            </p:nvSpPr>
            <p:spPr bwMode="auto">
              <a:xfrm flipH="1">
                <a:off x="338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7" name="Line 676"/>
              <p:cNvSpPr>
                <a:spLocks noChangeShapeType="1"/>
              </p:cNvSpPr>
              <p:nvPr/>
            </p:nvSpPr>
            <p:spPr bwMode="auto">
              <a:xfrm flipH="1">
                <a:off x="336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8" name="Line 677"/>
              <p:cNvSpPr>
                <a:spLocks noChangeShapeType="1"/>
              </p:cNvSpPr>
              <p:nvPr/>
            </p:nvSpPr>
            <p:spPr bwMode="auto">
              <a:xfrm flipH="1">
                <a:off x="334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9" name="Line 678"/>
              <p:cNvSpPr>
                <a:spLocks noChangeShapeType="1"/>
              </p:cNvSpPr>
              <p:nvPr/>
            </p:nvSpPr>
            <p:spPr bwMode="auto">
              <a:xfrm flipH="1">
                <a:off x="333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0" name="Line 679"/>
              <p:cNvSpPr>
                <a:spLocks noChangeShapeType="1"/>
              </p:cNvSpPr>
              <p:nvPr/>
            </p:nvSpPr>
            <p:spPr bwMode="auto">
              <a:xfrm flipH="1">
                <a:off x="331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1" name="Line 680"/>
              <p:cNvSpPr>
                <a:spLocks noChangeShapeType="1"/>
              </p:cNvSpPr>
              <p:nvPr/>
            </p:nvSpPr>
            <p:spPr bwMode="auto">
              <a:xfrm flipH="1">
                <a:off x="329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2" name="Line 681"/>
              <p:cNvSpPr>
                <a:spLocks noChangeShapeType="1"/>
              </p:cNvSpPr>
              <p:nvPr/>
            </p:nvSpPr>
            <p:spPr bwMode="auto">
              <a:xfrm flipH="1">
                <a:off x="327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3" name="Line 682"/>
              <p:cNvSpPr>
                <a:spLocks noChangeShapeType="1"/>
              </p:cNvSpPr>
              <p:nvPr/>
            </p:nvSpPr>
            <p:spPr bwMode="auto">
              <a:xfrm flipH="1">
                <a:off x="325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4" name="Line 683"/>
              <p:cNvSpPr>
                <a:spLocks noChangeShapeType="1"/>
              </p:cNvSpPr>
              <p:nvPr/>
            </p:nvSpPr>
            <p:spPr bwMode="auto">
              <a:xfrm flipH="1">
                <a:off x="324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5" name="Line 684"/>
              <p:cNvSpPr>
                <a:spLocks noChangeShapeType="1"/>
              </p:cNvSpPr>
              <p:nvPr/>
            </p:nvSpPr>
            <p:spPr bwMode="auto">
              <a:xfrm flipH="1">
                <a:off x="322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6" name="Line 685"/>
              <p:cNvSpPr>
                <a:spLocks noChangeShapeType="1"/>
              </p:cNvSpPr>
              <p:nvPr/>
            </p:nvSpPr>
            <p:spPr bwMode="auto">
              <a:xfrm flipH="1">
                <a:off x="320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7" name="Line 686"/>
              <p:cNvSpPr>
                <a:spLocks noChangeShapeType="1"/>
              </p:cNvSpPr>
              <p:nvPr/>
            </p:nvSpPr>
            <p:spPr bwMode="auto">
              <a:xfrm flipH="1">
                <a:off x="318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8" name="Line 687"/>
              <p:cNvSpPr>
                <a:spLocks noChangeShapeType="1"/>
              </p:cNvSpPr>
              <p:nvPr/>
            </p:nvSpPr>
            <p:spPr bwMode="auto">
              <a:xfrm flipH="1">
                <a:off x="316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9" name="Line 688"/>
              <p:cNvSpPr>
                <a:spLocks noChangeShapeType="1"/>
              </p:cNvSpPr>
              <p:nvPr/>
            </p:nvSpPr>
            <p:spPr bwMode="auto">
              <a:xfrm flipH="1">
                <a:off x="315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0" name="Line 689"/>
              <p:cNvSpPr>
                <a:spLocks noChangeShapeType="1"/>
              </p:cNvSpPr>
              <p:nvPr/>
            </p:nvSpPr>
            <p:spPr bwMode="auto">
              <a:xfrm flipH="1">
                <a:off x="313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1" name="Line 690"/>
              <p:cNvSpPr>
                <a:spLocks noChangeShapeType="1"/>
              </p:cNvSpPr>
              <p:nvPr/>
            </p:nvSpPr>
            <p:spPr bwMode="auto">
              <a:xfrm flipH="1">
                <a:off x="311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2" name="Line 691"/>
              <p:cNvSpPr>
                <a:spLocks noChangeShapeType="1"/>
              </p:cNvSpPr>
              <p:nvPr/>
            </p:nvSpPr>
            <p:spPr bwMode="auto">
              <a:xfrm flipH="1">
                <a:off x="309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3" name="Line 692"/>
              <p:cNvSpPr>
                <a:spLocks noChangeShapeType="1"/>
              </p:cNvSpPr>
              <p:nvPr/>
            </p:nvSpPr>
            <p:spPr bwMode="auto">
              <a:xfrm flipH="1">
                <a:off x="307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4" name="Line 693"/>
              <p:cNvSpPr>
                <a:spLocks noChangeShapeType="1"/>
              </p:cNvSpPr>
              <p:nvPr/>
            </p:nvSpPr>
            <p:spPr bwMode="auto">
              <a:xfrm flipH="1">
                <a:off x="306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5" name="Line 694"/>
              <p:cNvSpPr>
                <a:spLocks noChangeShapeType="1"/>
              </p:cNvSpPr>
              <p:nvPr/>
            </p:nvSpPr>
            <p:spPr bwMode="auto">
              <a:xfrm flipH="1">
                <a:off x="304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6" name="Line 695"/>
              <p:cNvSpPr>
                <a:spLocks noChangeShapeType="1"/>
              </p:cNvSpPr>
              <p:nvPr/>
            </p:nvSpPr>
            <p:spPr bwMode="auto">
              <a:xfrm flipH="1">
                <a:off x="302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7" name="Line 696"/>
              <p:cNvSpPr>
                <a:spLocks noChangeShapeType="1"/>
              </p:cNvSpPr>
              <p:nvPr/>
            </p:nvSpPr>
            <p:spPr bwMode="auto">
              <a:xfrm flipH="1">
                <a:off x="300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8" name="Line 697"/>
              <p:cNvSpPr>
                <a:spLocks noChangeShapeType="1"/>
              </p:cNvSpPr>
              <p:nvPr/>
            </p:nvSpPr>
            <p:spPr bwMode="auto">
              <a:xfrm flipH="1">
                <a:off x="298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9" name="Line 698"/>
              <p:cNvSpPr>
                <a:spLocks noChangeShapeType="1"/>
              </p:cNvSpPr>
              <p:nvPr/>
            </p:nvSpPr>
            <p:spPr bwMode="auto">
              <a:xfrm flipH="1">
                <a:off x="297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0" name="Line 699"/>
              <p:cNvSpPr>
                <a:spLocks noChangeShapeType="1"/>
              </p:cNvSpPr>
              <p:nvPr/>
            </p:nvSpPr>
            <p:spPr bwMode="auto">
              <a:xfrm flipH="1">
                <a:off x="295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1" name="Line 700"/>
              <p:cNvSpPr>
                <a:spLocks noChangeShapeType="1"/>
              </p:cNvSpPr>
              <p:nvPr/>
            </p:nvSpPr>
            <p:spPr bwMode="auto">
              <a:xfrm flipH="1">
                <a:off x="293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2" name="Line 701"/>
              <p:cNvSpPr>
                <a:spLocks noChangeShapeType="1"/>
              </p:cNvSpPr>
              <p:nvPr/>
            </p:nvSpPr>
            <p:spPr bwMode="auto">
              <a:xfrm flipH="1">
                <a:off x="291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3" name="Line 702"/>
              <p:cNvSpPr>
                <a:spLocks noChangeShapeType="1"/>
              </p:cNvSpPr>
              <p:nvPr/>
            </p:nvSpPr>
            <p:spPr bwMode="auto">
              <a:xfrm flipH="1">
                <a:off x="289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4" name="Line 703"/>
              <p:cNvSpPr>
                <a:spLocks noChangeShapeType="1"/>
              </p:cNvSpPr>
              <p:nvPr/>
            </p:nvSpPr>
            <p:spPr bwMode="auto">
              <a:xfrm flipH="1">
                <a:off x="288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5" name="Line 704"/>
              <p:cNvSpPr>
                <a:spLocks noChangeShapeType="1"/>
              </p:cNvSpPr>
              <p:nvPr/>
            </p:nvSpPr>
            <p:spPr bwMode="auto">
              <a:xfrm flipH="1">
                <a:off x="286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6" name="Line 705"/>
              <p:cNvSpPr>
                <a:spLocks noChangeShapeType="1"/>
              </p:cNvSpPr>
              <p:nvPr/>
            </p:nvSpPr>
            <p:spPr bwMode="auto">
              <a:xfrm flipH="1">
                <a:off x="284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7" name="Line 706"/>
              <p:cNvSpPr>
                <a:spLocks noChangeShapeType="1"/>
              </p:cNvSpPr>
              <p:nvPr/>
            </p:nvSpPr>
            <p:spPr bwMode="auto">
              <a:xfrm flipH="1">
                <a:off x="282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8" name="Line 707"/>
              <p:cNvSpPr>
                <a:spLocks noChangeShapeType="1"/>
              </p:cNvSpPr>
              <p:nvPr/>
            </p:nvSpPr>
            <p:spPr bwMode="auto">
              <a:xfrm flipH="1">
                <a:off x="280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9" name="Line 708"/>
              <p:cNvSpPr>
                <a:spLocks noChangeShapeType="1"/>
              </p:cNvSpPr>
              <p:nvPr/>
            </p:nvSpPr>
            <p:spPr bwMode="auto">
              <a:xfrm flipH="1">
                <a:off x="279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0" name="Line 709"/>
              <p:cNvSpPr>
                <a:spLocks noChangeShapeType="1"/>
              </p:cNvSpPr>
              <p:nvPr/>
            </p:nvSpPr>
            <p:spPr bwMode="auto">
              <a:xfrm flipH="1">
                <a:off x="277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1" name="Line 710"/>
              <p:cNvSpPr>
                <a:spLocks noChangeShapeType="1"/>
              </p:cNvSpPr>
              <p:nvPr/>
            </p:nvSpPr>
            <p:spPr bwMode="auto">
              <a:xfrm flipH="1">
                <a:off x="275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2" name="Line 711"/>
              <p:cNvSpPr>
                <a:spLocks noChangeShapeType="1"/>
              </p:cNvSpPr>
              <p:nvPr/>
            </p:nvSpPr>
            <p:spPr bwMode="auto">
              <a:xfrm flipH="1">
                <a:off x="273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3" name="Line 712"/>
              <p:cNvSpPr>
                <a:spLocks noChangeShapeType="1"/>
              </p:cNvSpPr>
              <p:nvPr/>
            </p:nvSpPr>
            <p:spPr bwMode="auto">
              <a:xfrm flipH="1">
                <a:off x="271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4" name="Line 713"/>
              <p:cNvSpPr>
                <a:spLocks noChangeShapeType="1"/>
              </p:cNvSpPr>
              <p:nvPr/>
            </p:nvSpPr>
            <p:spPr bwMode="auto">
              <a:xfrm flipH="1">
                <a:off x="270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5" name="Line 714"/>
              <p:cNvSpPr>
                <a:spLocks noChangeShapeType="1"/>
              </p:cNvSpPr>
              <p:nvPr/>
            </p:nvSpPr>
            <p:spPr bwMode="auto">
              <a:xfrm flipH="1">
                <a:off x="268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6" name="Line 715"/>
              <p:cNvSpPr>
                <a:spLocks noChangeShapeType="1"/>
              </p:cNvSpPr>
              <p:nvPr/>
            </p:nvSpPr>
            <p:spPr bwMode="auto">
              <a:xfrm flipH="1">
                <a:off x="266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7" name="Line 716"/>
              <p:cNvSpPr>
                <a:spLocks noChangeShapeType="1"/>
              </p:cNvSpPr>
              <p:nvPr/>
            </p:nvSpPr>
            <p:spPr bwMode="auto">
              <a:xfrm flipH="1">
                <a:off x="264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8" name="Line 717"/>
              <p:cNvSpPr>
                <a:spLocks noChangeShapeType="1"/>
              </p:cNvSpPr>
              <p:nvPr/>
            </p:nvSpPr>
            <p:spPr bwMode="auto">
              <a:xfrm flipH="1">
                <a:off x="262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9" name="Line 718"/>
              <p:cNvSpPr>
                <a:spLocks noChangeShapeType="1"/>
              </p:cNvSpPr>
              <p:nvPr/>
            </p:nvSpPr>
            <p:spPr bwMode="auto">
              <a:xfrm flipH="1">
                <a:off x="261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0" name="Line 719"/>
              <p:cNvSpPr>
                <a:spLocks noChangeShapeType="1"/>
              </p:cNvSpPr>
              <p:nvPr/>
            </p:nvSpPr>
            <p:spPr bwMode="auto">
              <a:xfrm flipH="1">
                <a:off x="259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1" name="Line 720"/>
              <p:cNvSpPr>
                <a:spLocks noChangeShapeType="1"/>
              </p:cNvSpPr>
              <p:nvPr/>
            </p:nvSpPr>
            <p:spPr bwMode="auto">
              <a:xfrm flipH="1">
                <a:off x="257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2" name="Line 721"/>
              <p:cNvSpPr>
                <a:spLocks noChangeShapeType="1"/>
              </p:cNvSpPr>
              <p:nvPr/>
            </p:nvSpPr>
            <p:spPr bwMode="auto">
              <a:xfrm flipH="1">
                <a:off x="255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3" name="Line 722"/>
              <p:cNvSpPr>
                <a:spLocks noChangeShapeType="1"/>
              </p:cNvSpPr>
              <p:nvPr/>
            </p:nvSpPr>
            <p:spPr bwMode="auto">
              <a:xfrm flipH="1">
                <a:off x="253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4" name="Line 723"/>
              <p:cNvSpPr>
                <a:spLocks noChangeShapeType="1"/>
              </p:cNvSpPr>
              <p:nvPr/>
            </p:nvSpPr>
            <p:spPr bwMode="auto">
              <a:xfrm flipH="1">
                <a:off x="252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5" name="Line 724"/>
              <p:cNvSpPr>
                <a:spLocks noChangeShapeType="1"/>
              </p:cNvSpPr>
              <p:nvPr/>
            </p:nvSpPr>
            <p:spPr bwMode="auto">
              <a:xfrm flipH="1">
                <a:off x="250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6" name="Line 725"/>
              <p:cNvSpPr>
                <a:spLocks noChangeShapeType="1"/>
              </p:cNvSpPr>
              <p:nvPr/>
            </p:nvSpPr>
            <p:spPr bwMode="auto">
              <a:xfrm flipH="1">
                <a:off x="248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7" name="Line 726"/>
              <p:cNvSpPr>
                <a:spLocks noChangeShapeType="1"/>
              </p:cNvSpPr>
              <p:nvPr/>
            </p:nvSpPr>
            <p:spPr bwMode="auto">
              <a:xfrm flipH="1">
                <a:off x="246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8" name="Line 727"/>
              <p:cNvSpPr>
                <a:spLocks noChangeShapeType="1"/>
              </p:cNvSpPr>
              <p:nvPr/>
            </p:nvSpPr>
            <p:spPr bwMode="auto">
              <a:xfrm flipH="1">
                <a:off x="244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9" name="Line 728"/>
              <p:cNvSpPr>
                <a:spLocks noChangeShapeType="1"/>
              </p:cNvSpPr>
              <p:nvPr/>
            </p:nvSpPr>
            <p:spPr bwMode="auto">
              <a:xfrm flipH="1">
                <a:off x="243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0" name="Line 729"/>
              <p:cNvSpPr>
                <a:spLocks noChangeShapeType="1"/>
              </p:cNvSpPr>
              <p:nvPr/>
            </p:nvSpPr>
            <p:spPr bwMode="auto">
              <a:xfrm flipH="1">
                <a:off x="241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1" name="Line 730"/>
              <p:cNvSpPr>
                <a:spLocks noChangeShapeType="1"/>
              </p:cNvSpPr>
              <p:nvPr/>
            </p:nvSpPr>
            <p:spPr bwMode="auto">
              <a:xfrm flipH="1">
                <a:off x="239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2" name="Line 731"/>
              <p:cNvSpPr>
                <a:spLocks noChangeShapeType="1"/>
              </p:cNvSpPr>
              <p:nvPr/>
            </p:nvSpPr>
            <p:spPr bwMode="auto">
              <a:xfrm flipH="1">
                <a:off x="237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3" name="Line 732"/>
              <p:cNvSpPr>
                <a:spLocks noChangeShapeType="1"/>
              </p:cNvSpPr>
              <p:nvPr/>
            </p:nvSpPr>
            <p:spPr bwMode="auto">
              <a:xfrm flipH="1">
                <a:off x="235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4" name="Line 733"/>
              <p:cNvSpPr>
                <a:spLocks noChangeShapeType="1"/>
              </p:cNvSpPr>
              <p:nvPr/>
            </p:nvSpPr>
            <p:spPr bwMode="auto">
              <a:xfrm flipH="1">
                <a:off x="234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5" name="Line 734"/>
              <p:cNvSpPr>
                <a:spLocks noChangeShapeType="1"/>
              </p:cNvSpPr>
              <p:nvPr/>
            </p:nvSpPr>
            <p:spPr bwMode="auto">
              <a:xfrm flipH="1">
                <a:off x="232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6" name="Line 735"/>
              <p:cNvSpPr>
                <a:spLocks noChangeShapeType="1"/>
              </p:cNvSpPr>
              <p:nvPr/>
            </p:nvSpPr>
            <p:spPr bwMode="auto">
              <a:xfrm flipH="1">
                <a:off x="230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7" name="Line 736"/>
              <p:cNvSpPr>
                <a:spLocks noChangeShapeType="1"/>
              </p:cNvSpPr>
              <p:nvPr/>
            </p:nvSpPr>
            <p:spPr bwMode="auto">
              <a:xfrm flipH="1">
                <a:off x="228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8" name="Line 737"/>
              <p:cNvSpPr>
                <a:spLocks noChangeShapeType="1"/>
              </p:cNvSpPr>
              <p:nvPr/>
            </p:nvSpPr>
            <p:spPr bwMode="auto">
              <a:xfrm flipH="1">
                <a:off x="226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9" name="Line 738"/>
              <p:cNvSpPr>
                <a:spLocks noChangeShapeType="1"/>
              </p:cNvSpPr>
              <p:nvPr/>
            </p:nvSpPr>
            <p:spPr bwMode="auto">
              <a:xfrm flipH="1">
                <a:off x="225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0" name="Line 739"/>
              <p:cNvSpPr>
                <a:spLocks noChangeShapeType="1"/>
              </p:cNvSpPr>
              <p:nvPr/>
            </p:nvSpPr>
            <p:spPr bwMode="auto">
              <a:xfrm flipH="1">
                <a:off x="223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1" name="Line 740"/>
              <p:cNvSpPr>
                <a:spLocks noChangeShapeType="1"/>
              </p:cNvSpPr>
              <p:nvPr/>
            </p:nvSpPr>
            <p:spPr bwMode="auto">
              <a:xfrm flipH="1">
                <a:off x="221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2" name="Line 741"/>
              <p:cNvSpPr>
                <a:spLocks noChangeShapeType="1"/>
              </p:cNvSpPr>
              <p:nvPr/>
            </p:nvSpPr>
            <p:spPr bwMode="auto">
              <a:xfrm flipH="1">
                <a:off x="219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3" name="Line 742"/>
              <p:cNvSpPr>
                <a:spLocks noChangeShapeType="1"/>
              </p:cNvSpPr>
              <p:nvPr/>
            </p:nvSpPr>
            <p:spPr bwMode="auto">
              <a:xfrm flipH="1">
                <a:off x="217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4" name="Line 743"/>
              <p:cNvSpPr>
                <a:spLocks noChangeShapeType="1"/>
              </p:cNvSpPr>
              <p:nvPr/>
            </p:nvSpPr>
            <p:spPr bwMode="auto">
              <a:xfrm flipH="1">
                <a:off x="216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5" name="Line 744"/>
              <p:cNvSpPr>
                <a:spLocks noChangeShapeType="1"/>
              </p:cNvSpPr>
              <p:nvPr/>
            </p:nvSpPr>
            <p:spPr bwMode="auto">
              <a:xfrm flipH="1">
                <a:off x="214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6" name="Line 745"/>
              <p:cNvSpPr>
                <a:spLocks noChangeShapeType="1"/>
              </p:cNvSpPr>
              <p:nvPr/>
            </p:nvSpPr>
            <p:spPr bwMode="auto">
              <a:xfrm flipH="1">
                <a:off x="212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7" name="Line 746"/>
              <p:cNvSpPr>
                <a:spLocks noChangeShapeType="1"/>
              </p:cNvSpPr>
              <p:nvPr/>
            </p:nvSpPr>
            <p:spPr bwMode="auto">
              <a:xfrm flipH="1">
                <a:off x="210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8" name="Line 747"/>
              <p:cNvSpPr>
                <a:spLocks noChangeShapeType="1"/>
              </p:cNvSpPr>
              <p:nvPr/>
            </p:nvSpPr>
            <p:spPr bwMode="auto">
              <a:xfrm flipH="1">
                <a:off x="208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9" name="Line 748"/>
              <p:cNvSpPr>
                <a:spLocks noChangeShapeType="1"/>
              </p:cNvSpPr>
              <p:nvPr/>
            </p:nvSpPr>
            <p:spPr bwMode="auto">
              <a:xfrm flipH="1">
                <a:off x="207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0" name="Line 749"/>
              <p:cNvSpPr>
                <a:spLocks noChangeShapeType="1"/>
              </p:cNvSpPr>
              <p:nvPr/>
            </p:nvSpPr>
            <p:spPr bwMode="auto">
              <a:xfrm flipH="1">
                <a:off x="205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1" name="Line 750"/>
              <p:cNvSpPr>
                <a:spLocks noChangeShapeType="1"/>
              </p:cNvSpPr>
              <p:nvPr/>
            </p:nvSpPr>
            <p:spPr bwMode="auto">
              <a:xfrm flipH="1">
                <a:off x="203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2" name="Line 751"/>
              <p:cNvSpPr>
                <a:spLocks noChangeShapeType="1"/>
              </p:cNvSpPr>
              <p:nvPr/>
            </p:nvSpPr>
            <p:spPr bwMode="auto">
              <a:xfrm flipH="1">
                <a:off x="201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3" name="Line 752"/>
              <p:cNvSpPr>
                <a:spLocks noChangeShapeType="1"/>
              </p:cNvSpPr>
              <p:nvPr/>
            </p:nvSpPr>
            <p:spPr bwMode="auto">
              <a:xfrm flipH="1">
                <a:off x="199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4" name="Line 753"/>
              <p:cNvSpPr>
                <a:spLocks noChangeShapeType="1"/>
              </p:cNvSpPr>
              <p:nvPr/>
            </p:nvSpPr>
            <p:spPr bwMode="auto">
              <a:xfrm flipH="1">
                <a:off x="198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5" name="Line 754"/>
              <p:cNvSpPr>
                <a:spLocks noChangeShapeType="1"/>
              </p:cNvSpPr>
              <p:nvPr/>
            </p:nvSpPr>
            <p:spPr bwMode="auto">
              <a:xfrm flipH="1">
                <a:off x="196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6" name="Line 755"/>
              <p:cNvSpPr>
                <a:spLocks noChangeShapeType="1"/>
              </p:cNvSpPr>
              <p:nvPr/>
            </p:nvSpPr>
            <p:spPr bwMode="auto">
              <a:xfrm flipH="1">
                <a:off x="194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7" name="Line 756"/>
              <p:cNvSpPr>
                <a:spLocks noChangeShapeType="1"/>
              </p:cNvSpPr>
              <p:nvPr/>
            </p:nvSpPr>
            <p:spPr bwMode="auto">
              <a:xfrm flipH="1">
                <a:off x="192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8" name="Line 757"/>
              <p:cNvSpPr>
                <a:spLocks noChangeShapeType="1"/>
              </p:cNvSpPr>
              <p:nvPr/>
            </p:nvSpPr>
            <p:spPr bwMode="auto">
              <a:xfrm flipH="1">
                <a:off x="190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9" name="Line 758"/>
              <p:cNvSpPr>
                <a:spLocks noChangeShapeType="1"/>
              </p:cNvSpPr>
              <p:nvPr/>
            </p:nvSpPr>
            <p:spPr bwMode="auto">
              <a:xfrm flipH="1">
                <a:off x="189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0" name="Line 759"/>
              <p:cNvSpPr>
                <a:spLocks noChangeShapeType="1"/>
              </p:cNvSpPr>
              <p:nvPr/>
            </p:nvSpPr>
            <p:spPr bwMode="auto">
              <a:xfrm flipH="1">
                <a:off x="187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1" name="Line 760"/>
              <p:cNvSpPr>
                <a:spLocks noChangeShapeType="1"/>
              </p:cNvSpPr>
              <p:nvPr/>
            </p:nvSpPr>
            <p:spPr bwMode="auto">
              <a:xfrm flipH="1">
                <a:off x="185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2" name="Line 761"/>
              <p:cNvSpPr>
                <a:spLocks noChangeShapeType="1"/>
              </p:cNvSpPr>
              <p:nvPr/>
            </p:nvSpPr>
            <p:spPr bwMode="auto">
              <a:xfrm flipH="1">
                <a:off x="183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3" name="Line 762"/>
              <p:cNvSpPr>
                <a:spLocks noChangeShapeType="1"/>
              </p:cNvSpPr>
              <p:nvPr/>
            </p:nvSpPr>
            <p:spPr bwMode="auto">
              <a:xfrm flipH="1">
                <a:off x="181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4" name="Line 763"/>
              <p:cNvSpPr>
                <a:spLocks noChangeShapeType="1"/>
              </p:cNvSpPr>
              <p:nvPr/>
            </p:nvSpPr>
            <p:spPr bwMode="auto">
              <a:xfrm flipH="1">
                <a:off x="180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5" name="Line 764"/>
              <p:cNvSpPr>
                <a:spLocks noChangeShapeType="1"/>
              </p:cNvSpPr>
              <p:nvPr/>
            </p:nvSpPr>
            <p:spPr bwMode="auto">
              <a:xfrm flipH="1">
                <a:off x="178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6" name="Line 765"/>
              <p:cNvSpPr>
                <a:spLocks noChangeShapeType="1"/>
              </p:cNvSpPr>
              <p:nvPr/>
            </p:nvSpPr>
            <p:spPr bwMode="auto">
              <a:xfrm flipH="1">
                <a:off x="176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7" name="Line 766"/>
              <p:cNvSpPr>
                <a:spLocks noChangeShapeType="1"/>
              </p:cNvSpPr>
              <p:nvPr/>
            </p:nvSpPr>
            <p:spPr bwMode="auto">
              <a:xfrm flipH="1">
                <a:off x="174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8" name="Line 767"/>
              <p:cNvSpPr>
                <a:spLocks noChangeShapeType="1"/>
              </p:cNvSpPr>
              <p:nvPr/>
            </p:nvSpPr>
            <p:spPr bwMode="auto">
              <a:xfrm flipH="1">
                <a:off x="172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9" name="Line 768"/>
              <p:cNvSpPr>
                <a:spLocks noChangeShapeType="1"/>
              </p:cNvSpPr>
              <p:nvPr/>
            </p:nvSpPr>
            <p:spPr bwMode="auto">
              <a:xfrm flipH="1">
                <a:off x="171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0" name="Line 769"/>
              <p:cNvSpPr>
                <a:spLocks noChangeShapeType="1"/>
              </p:cNvSpPr>
              <p:nvPr/>
            </p:nvSpPr>
            <p:spPr bwMode="auto">
              <a:xfrm flipH="1">
                <a:off x="1692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1" name="Line 770"/>
              <p:cNvSpPr>
                <a:spLocks noChangeShapeType="1"/>
              </p:cNvSpPr>
              <p:nvPr/>
            </p:nvSpPr>
            <p:spPr bwMode="auto">
              <a:xfrm flipH="1">
                <a:off x="1674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2" name="Line 771"/>
              <p:cNvSpPr>
                <a:spLocks noChangeShapeType="1"/>
              </p:cNvSpPr>
              <p:nvPr/>
            </p:nvSpPr>
            <p:spPr bwMode="auto">
              <a:xfrm flipH="1">
                <a:off x="1656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3" name="Line 772"/>
              <p:cNvSpPr>
                <a:spLocks noChangeShapeType="1"/>
              </p:cNvSpPr>
              <p:nvPr/>
            </p:nvSpPr>
            <p:spPr bwMode="auto">
              <a:xfrm flipH="1">
                <a:off x="1638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4" name="Line 773"/>
              <p:cNvSpPr>
                <a:spLocks noChangeShapeType="1"/>
              </p:cNvSpPr>
              <p:nvPr/>
            </p:nvSpPr>
            <p:spPr bwMode="auto">
              <a:xfrm flipH="1">
                <a:off x="1620" y="256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5" name="Freeform 774"/>
              <p:cNvSpPr>
                <a:spLocks/>
              </p:cNvSpPr>
              <p:nvPr/>
            </p:nvSpPr>
            <p:spPr bwMode="auto">
              <a:xfrm>
                <a:off x="1266" y="2498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8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4 w 57"/>
                  <a:gd name="T15" fmla="*/ 27 h 133"/>
                  <a:gd name="T16" fmla="*/ 21 w 57"/>
                  <a:gd name="T17" fmla="*/ 21 h 133"/>
                  <a:gd name="T18" fmla="*/ 29 w 57"/>
                  <a:gd name="T19" fmla="*/ 15 h 133"/>
                  <a:gd name="T20" fmla="*/ 33 w 57"/>
                  <a:gd name="T21" fmla="*/ 7 h 133"/>
                  <a:gd name="T22" fmla="*/ 38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6" name="Freeform 775"/>
              <p:cNvSpPr>
                <a:spLocks noEditPoints="1"/>
              </p:cNvSpPr>
              <p:nvPr/>
            </p:nvSpPr>
            <p:spPr bwMode="auto">
              <a:xfrm>
                <a:off x="1362" y="2498"/>
                <a:ext cx="87" cy="136"/>
              </a:xfrm>
              <a:custGeom>
                <a:avLst/>
                <a:gdLst>
                  <a:gd name="T0" fmla="*/ 44 w 87"/>
                  <a:gd name="T1" fmla="*/ 0 h 136"/>
                  <a:gd name="T2" fmla="*/ 62 w 87"/>
                  <a:gd name="T3" fmla="*/ 3 h 136"/>
                  <a:gd name="T4" fmla="*/ 75 w 87"/>
                  <a:gd name="T5" fmla="*/ 13 h 136"/>
                  <a:gd name="T6" fmla="*/ 83 w 87"/>
                  <a:gd name="T7" fmla="*/ 27 h 136"/>
                  <a:gd name="T8" fmla="*/ 86 w 87"/>
                  <a:gd name="T9" fmla="*/ 45 h 136"/>
                  <a:gd name="T10" fmla="*/ 87 w 87"/>
                  <a:gd name="T11" fmla="*/ 67 h 136"/>
                  <a:gd name="T12" fmla="*/ 86 w 87"/>
                  <a:gd name="T13" fmla="*/ 91 h 136"/>
                  <a:gd name="T14" fmla="*/ 83 w 87"/>
                  <a:gd name="T15" fmla="*/ 109 h 136"/>
                  <a:gd name="T16" fmla="*/ 75 w 87"/>
                  <a:gd name="T17" fmla="*/ 121 h 136"/>
                  <a:gd name="T18" fmla="*/ 62 w 87"/>
                  <a:gd name="T19" fmla="*/ 132 h 136"/>
                  <a:gd name="T20" fmla="*/ 44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2 w 87"/>
                  <a:gd name="T29" fmla="*/ 90 h 136"/>
                  <a:gd name="T30" fmla="*/ 0 w 87"/>
                  <a:gd name="T31" fmla="*/ 67 h 136"/>
                  <a:gd name="T32" fmla="*/ 2 w 87"/>
                  <a:gd name="T33" fmla="*/ 45 h 136"/>
                  <a:gd name="T34" fmla="*/ 6 w 87"/>
                  <a:gd name="T35" fmla="*/ 27 h 136"/>
                  <a:gd name="T36" fmla="*/ 14 w 87"/>
                  <a:gd name="T37" fmla="*/ 13 h 136"/>
                  <a:gd name="T38" fmla="*/ 27 w 87"/>
                  <a:gd name="T39" fmla="*/ 3 h 136"/>
                  <a:gd name="T40" fmla="*/ 44 w 87"/>
                  <a:gd name="T41" fmla="*/ 0 h 136"/>
                  <a:gd name="T42" fmla="*/ 44 w 87"/>
                  <a:gd name="T43" fmla="*/ 24 h 136"/>
                  <a:gd name="T44" fmla="*/ 39 w 87"/>
                  <a:gd name="T45" fmla="*/ 24 h 136"/>
                  <a:gd name="T46" fmla="*/ 35 w 87"/>
                  <a:gd name="T47" fmla="*/ 25 h 136"/>
                  <a:gd name="T48" fmla="*/ 33 w 87"/>
                  <a:gd name="T49" fmla="*/ 28 h 136"/>
                  <a:gd name="T50" fmla="*/ 30 w 87"/>
                  <a:gd name="T51" fmla="*/ 31 h 136"/>
                  <a:gd name="T52" fmla="*/ 29 w 87"/>
                  <a:gd name="T53" fmla="*/ 36 h 136"/>
                  <a:gd name="T54" fmla="*/ 27 w 87"/>
                  <a:gd name="T55" fmla="*/ 49 h 136"/>
                  <a:gd name="T56" fmla="*/ 26 w 87"/>
                  <a:gd name="T57" fmla="*/ 67 h 136"/>
                  <a:gd name="T58" fmla="*/ 27 w 87"/>
                  <a:gd name="T59" fmla="*/ 87 h 136"/>
                  <a:gd name="T60" fmla="*/ 29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5 w 87"/>
                  <a:gd name="T67" fmla="*/ 109 h 136"/>
                  <a:gd name="T68" fmla="*/ 39 w 87"/>
                  <a:gd name="T69" fmla="*/ 112 h 136"/>
                  <a:gd name="T70" fmla="*/ 44 w 87"/>
                  <a:gd name="T71" fmla="*/ 112 h 136"/>
                  <a:gd name="T72" fmla="*/ 50 w 87"/>
                  <a:gd name="T73" fmla="*/ 112 h 136"/>
                  <a:gd name="T74" fmla="*/ 53 w 87"/>
                  <a:gd name="T75" fmla="*/ 109 h 136"/>
                  <a:gd name="T76" fmla="*/ 56 w 87"/>
                  <a:gd name="T77" fmla="*/ 108 h 136"/>
                  <a:gd name="T78" fmla="*/ 59 w 87"/>
                  <a:gd name="T79" fmla="*/ 103 h 136"/>
                  <a:gd name="T80" fmla="*/ 60 w 87"/>
                  <a:gd name="T81" fmla="*/ 99 h 136"/>
                  <a:gd name="T82" fmla="*/ 62 w 87"/>
                  <a:gd name="T83" fmla="*/ 87 h 136"/>
                  <a:gd name="T84" fmla="*/ 63 w 87"/>
                  <a:gd name="T85" fmla="*/ 67 h 136"/>
                  <a:gd name="T86" fmla="*/ 62 w 87"/>
                  <a:gd name="T87" fmla="*/ 49 h 136"/>
                  <a:gd name="T88" fmla="*/ 60 w 87"/>
                  <a:gd name="T89" fmla="*/ 37 h 136"/>
                  <a:gd name="T90" fmla="*/ 59 w 87"/>
                  <a:gd name="T91" fmla="*/ 33 h 136"/>
                  <a:gd name="T92" fmla="*/ 56 w 87"/>
                  <a:gd name="T93" fmla="*/ 28 h 136"/>
                  <a:gd name="T94" fmla="*/ 53 w 87"/>
                  <a:gd name="T95" fmla="*/ 25 h 136"/>
                  <a:gd name="T96" fmla="*/ 50 w 87"/>
                  <a:gd name="T97" fmla="*/ 24 h 136"/>
                  <a:gd name="T98" fmla="*/ 44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4" y="0"/>
                    </a:moveTo>
                    <a:lnTo>
                      <a:pt x="62" y="3"/>
                    </a:lnTo>
                    <a:lnTo>
                      <a:pt x="75" y="13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7"/>
                    </a:lnTo>
                    <a:lnTo>
                      <a:pt x="86" y="91"/>
                    </a:lnTo>
                    <a:lnTo>
                      <a:pt x="83" y="109"/>
                    </a:lnTo>
                    <a:lnTo>
                      <a:pt x="75" y="121"/>
                    </a:lnTo>
                    <a:lnTo>
                      <a:pt x="62" y="132"/>
                    </a:lnTo>
                    <a:lnTo>
                      <a:pt x="44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5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9" y="36"/>
                    </a:lnTo>
                    <a:lnTo>
                      <a:pt x="27" y="49"/>
                    </a:lnTo>
                    <a:lnTo>
                      <a:pt x="26" y="67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5" y="109"/>
                    </a:lnTo>
                    <a:lnTo>
                      <a:pt x="39" y="112"/>
                    </a:lnTo>
                    <a:lnTo>
                      <a:pt x="44" y="112"/>
                    </a:lnTo>
                    <a:lnTo>
                      <a:pt x="50" y="112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7"/>
                    </a:lnTo>
                    <a:lnTo>
                      <a:pt x="62" y="49"/>
                    </a:lnTo>
                    <a:lnTo>
                      <a:pt x="60" y="37"/>
                    </a:lnTo>
                    <a:lnTo>
                      <a:pt x="59" y="33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7" name="Freeform 776"/>
              <p:cNvSpPr>
                <a:spLocks/>
              </p:cNvSpPr>
              <p:nvPr/>
            </p:nvSpPr>
            <p:spPr bwMode="auto">
              <a:xfrm>
                <a:off x="1518" y="2426"/>
                <a:ext cx="69" cy="108"/>
              </a:xfrm>
              <a:custGeom>
                <a:avLst/>
                <a:gdLst>
                  <a:gd name="T0" fmla="*/ 20 w 69"/>
                  <a:gd name="T1" fmla="*/ 75 h 108"/>
                  <a:gd name="T2" fmla="*/ 23 w 69"/>
                  <a:gd name="T3" fmla="*/ 82 h 108"/>
                  <a:gd name="T4" fmla="*/ 29 w 69"/>
                  <a:gd name="T5" fmla="*/ 88 h 108"/>
                  <a:gd name="T6" fmla="*/ 38 w 69"/>
                  <a:gd name="T7" fmla="*/ 90 h 108"/>
                  <a:gd name="T8" fmla="*/ 45 w 69"/>
                  <a:gd name="T9" fmla="*/ 85 h 108"/>
                  <a:gd name="T10" fmla="*/ 48 w 69"/>
                  <a:gd name="T11" fmla="*/ 78 h 108"/>
                  <a:gd name="T12" fmla="*/ 48 w 69"/>
                  <a:gd name="T13" fmla="*/ 69 h 108"/>
                  <a:gd name="T14" fmla="*/ 45 w 69"/>
                  <a:gd name="T15" fmla="*/ 63 h 108"/>
                  <a:gd name="T16" fmla="*/ 36 w 69"/>
                  <a:gd name="T17" fmla="*/ 58 h 108"/>
                  <a:gd name="T18" fmla="*/ 27 w 69"/>
                  <a:gd name="T19" fmla="*/ 60 h 108"/>
                  <a:gd name="T20" fmla="*/ 35 w 69"/>
                  <a:gd name="T21" fmla="*/ 43 h 108"/>
                  <a:gd name="T22" fmla="*/ 41 w 69"/>
                  <a:gd name="T23" fmla="*/ 40 h 108"/>
                  <a:gd name="T24" fmla="*/ 44 w 69"/>
                  <a:gd name="T25" fmla="*/ 34 h 108"/>
                  <a:gd name="T26" fmla="*/ 44 w 69"/>
                  <a:gd name="T27" fmla="*/ 25 h 108"/>
                  <a:gd name="T28" fmla="*/ 38 w 69"/>
                  <a:gd name="T29" fmla="*/ 19 h 108"/>
                  <a:gd name="T30" fmla="*/ 29 w 69"/>
                  <a:gd name="T31" fmla="*/ 19 h 108"/>
                  <a:gd name="T32" fmla="*/ 23 w 69"/>
                  <a:gd name="T33" fmla="*/ 27 h 108"/>
                  <a:gd name="T34" fmla="*/ 2 w 69"/>
                  <a:gd name="T35" fmla="*/ 30 h 108"/>
                  <a:gd name="T36" fmla="*/ 5 w 69"/>
                  <a:gd name="T37" fmla="*/ 18 h 108"/>
                  <a:gd name="T38" fmla="*/ 12 w 69"/>
                  <a:gd name="T39" fmla="*/ 7 h 108"/>
                  <a:gd name="T40" fmla="*/ 26 w 69"/>
                  <a:gd name="T41" fmla="*/ 1 h 108"/>
                  <a:gd name="T42" fmla="*/ 41 w 69"/>
                  <a:gd name="T43" fmla="*/ 0 h 108"/>
                  <a:gd name="T44" fmla="*/ 53 w 69"/>
                  <a:gd name="T45" fmla="*/ 6 h 108"/>
                  <a:gd name="T46" fmla="*/ 62 w 69"/>
                  <a:gd name="T47" fmla="*/ 15 h 108"/>
                  <a:gd name="T48" fmla="*/ 65 w 69"/>
                  <a:gd name="T49" fmla="*/ 28 h 108"/>
                  <a:gd name="T50" fmla="*/ 60 w 69"/>
                  <a:gd name="T51" fmla="*/ 40 h 108"/>
                  <a:gd name="T52" fmla="*/ 50 w 69"/>
                  <a:gd name="T53" fmla="*/ 51 h 108"/>
                  <a:gd name="T54" fmla="*/ 60 w 69"/>
                  <a:gd name="T55" fmla="*/ 55 h 108"/>
                  <a:gd name="T56" fmla="*/ 66 w 69"/>
                  <a:gd name="T57" fmla="*/ 64 h 108"/>
                  <a:gd name="T58" fmla="*/ 69 w 69"/>
                  <a:gd name="T59" fmla="*/ 75 h 108"/>
                  <a:gd name="T60" fmla="*/ 66 w 69"/>
                  <a:gd name="T61" fmla="*/ 88 h 108"/>
                  <a:gd name="T62" fmla="*/ 59 w 69"/>
                  <a:gd name="T63" fmla="*/ 99 h 108"/>
                  <a:gd name="T64" fmla="*/ 35 w 69"/>
                  <a:gd name="T65" fmla="*/ 108 h 108"/>
                  <a:gd name="T66" fmla="*/ 21 w 69"/>
                  <a:gd name="T67" fmla="*/ 106 h 108"/>
                  <a:gd name="T68" fmla="*/ 11 w 69"/>
                  <a:gd name="T69" fmla="*/ 99 h 108"/>
                  <a:gd name="T70" fmla="*/ 2 w 69"/>
                  <a:gd name="T71" fmla="*/ 85 h 1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9" h="108">
                    <a:moveTo>
                      <a:pt x="0" y="76"/>
                    </a:moveTo>
                    <a:lnTo>
                      <a:pt x="20" y="75"/>
                    </a:lnTo>
                    <a:lnTo>
                      <a:pt x="21" y="79"/>
                    </a:lnTo>
                    <a:lnTo>
                      <a:pt x="23" y="82"/>
                    </a:lnTo>
                    <a:lnTo>
                      <a:pt x="24" y="85"/>
                    </a:lnTo>
                    <a:lnTo>
                      <a:pt x="29" y="88"/>
                    </a:lnTo>
                    <a:lnTo>
                      <a:pt x="35" y="90"/>
                    </a:lnTo>
                    <a:lnTo>
                      <a:pt x="38" y="90"/>
                    </a:lnTo>
                    <a:lnTo>
                      <a:pt x="42" y="88"/>
                    </a:lnTo>
                    <a:lnTo>
                      <a:pt x="45" y="85"/>
                    </a:lnTo>
                    <a:lnTo>
                      <a:pt x="47" y="82"/>
                    </a:lnTo>
                    <a:lnTo>
                      <a:pt x="48" y="78"/>
                    </a:lnTo>
                    <a:lnTo>
                      <a:pt x="50" y="73"/>
                    </a:lnTo>
                    <a:lnTo>
                      <a:pt x="48" y="69"/>
                    </a:lnTo>
                    <a:lnTo>
                      <a:pt x="48" y="66"/>
                    </a:lnTo>
                    <a:lnTo>
                      <a:pt x="45" y="63"/>
                    </a:lnTo>
                    <a:lnTo>
                      <a:pt x="41" y="60"/>
                    </a:lnTo>
                    <a:lnTo>
                      <a:pt x="36" y="58"/>
                    </a:lnTo>
                    <a:lnTo>
                      <a:pt x="32" y="60"/>
                    </a:lnTo>
                    <a:lnTo>
                      <a:pt x="27" y="60"/>
                    </a:lnTo>
                    <a:lnTo>
                      <a:pt x="30" y="43"/>
                    </a:lnTo>
                    <a:lnTo>
                      <a:pt x="35" y="43"/>
                    </a:lnTo>
                    <a:lnTo>
                      <a:pt x="38" y="42"/>
                    </a:lnTo>
                    <a:lnTo>
                      <a:pt x="41" y="40"/>
                    </a:lnTo>
                    <a:lnTo>
                      <a:pt x="42" y="37"/>
                    </a:lnTo>
                    <a:lnTo>
                      <a:pt x="44" y="34"/>
                    </a:lnTo>
                    <a:lnTo>
                      <a:pt x="45" y="30"/>
                    </a:lnTo>
                    <a:lnTo>
                      <a:pt x="44" y="25"/>
                    </a:lnTo>
                    <a:lnTo>
                      <a:pt x="42" y="22"/>
                    </a:lnTo>
                    <a:lnTo>
                      <a:pt x="38" y="19"/>
                    </a:lnTo>
                    <a:lnTo>
                      <a:pt x="33" y="18"/>
                    </a:lnTo>
                    <a:lnTo>
                      <a:pt x="29" y="19"/>
                    </a:lnTo>
                    <a:lnTo>
                      <a:pt x="26" y="22"/>
                    </a:lnTo>
                    <a:lnTo>
                      <a:pt x="23" y="27"/>
                    </a:lnTo>
                    <a:lnTo>
                      <a:pt x="21" y="33"/>
                    </a:lnTo>
                    <a:lnTo>
                      <a:pt x="2" y="30"/>
                    </a:lnTo>
                    <a:lnTo>
                      <a:pt x="3" y="22"/>
                    </a:lnTo>
                    <a:lnTo>
                      <a:pt x="5" y="18"/>
                    </a:lnTo>
                    <a:lnTo>
                      <a:pt x="8" y="13"/>
                    </a:lnTo>
                    <a:lnTo>
                      <a:pt x="12" y="7"/>
                    </a:lnTo>
                    <a:lnTo>
                      <a:pt x="18" y="3"/>
                    </a:lnTo>
                    <a:lnTo>
                      <a:pt x="26" y="1"/>
                    </a:lnTo>
                    <a:lnTo>
                      <a:pt x="33" y="0"/>
                    </a:lnTo>
                    <a:lnTo>
                      <a:pt x="41" y="0"/>
                    </a:lnTo>
                    <a:lnTo>
                      <a:pt x="47" y="3"/>
                    </a:lnTo>
                    <a:lnTo>
                      <a:pt x="53" y="6"/>
                    </a:lnTo>
                    <a:lnTo>
                      <a:pt x="57" y="10"/>
                    </a:lnTo>
                    <a:lnTo>
                      <a:pt x="62" y="15"/>
                    </a:lnTo>
                    <a:lnTo>
                      <a:pt x="63" y="21"/>
                    </a:lnTo>
                    <a:lnTo>
                      <a:pt x="65" y="28"/>
                    </a:lnTo>
                    <a:lnTo>
                      <a:pt x="63" y="34"/>
                    </a:lnTo>
                    <a:lnTo>
                      <a:pt x="60" y="40"/>
                    </a:lnTo>
                    <a:lnTo>
                      <a:pt x="56" y="46"/>
                    </a:lnTo>
                    <a:lnTo>
                      <a:pt x="50" y="51"/>
                    </a:lnTo>
                    <a:lnTo>
                      <a:pt x="56" y="52"/>
                    </a:lnTo>
                    <a:lnTo>
                      <a:pt x="60" y="55"/>
                    </a:lnTo>
                    <a:lnTo>
                      <a:pt x="63" y="60"/>
                    </a:lnTo>
                    <a:lnTo>
                      <a:pt x="66" y="64"/>
                    </a:lnTo>
                    <a:lnTo>
                      <a:pt x="69" y="69"/>
                    </a:lnTo>
                    <a:lnTo>
                      <a:pt x="69" y="75"/>
                    </a:lnTo>
                    <a:lnTo>
                      <a:pt x="69" y="82"/>
                    </a:lnTo>
                    <a:lnTo>
                      <a:pt x="66" y="88"/>
                    </a:lnTo>
                    <a:lnTo>
                      <a:pt x="63" y="93"/>
                    </a:lnTo>
                    <a:lnTo>
                      <a:pt x="59" y="99"/>
                    </a:lnTo>
                    <a:lnTo>
                      <a:pt x="48" y="106"/>
                    </a:lnTo>
                    <a:lnTo>
                      <a:pt x="35" y="108"/>
                    </a:lnTo>
                    <a:lnTo>
                      <a:pt x="27" y="108"/>
                    </a:lnTo>
                    <a:lnTo>
                      <a:pt x="21" y="106"/>
                    </a:lnTo>
                    <a:lnTo>
                      <a:pt x="15" y="103"/>
                    </a:lnTo>
                    <a:lnTo>
                      <a:pt x="11" y="99"/>
                    </a:lnTo>
                    <a:lnTo>
                      <a:pt x="5" y="93"/>
                    </a:lnTo>
                    <a:lnTo>
                      <a:pt x="2" y="85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8" name="Line 777"/>
              <p:cNvSpPr>
                <a:spLocks noChangeShapeType="1"/>
              </p:cNvSpPr>
              <p:nvPr/>
            </p:nvSpPr>
            <p:spPr bwMode="auto">
              <a:xfrm flipH="1">
                <a:off x="1613" y="248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9" name="Line 778"/>
              <p:cNvSpPr>
                <a:spLocks noChangeShapeType="1"/>
              </p:cNvSpPr>
              <p:nvPr/>
            </p:nvSpPr>
            <p:spPr bwMode="auto">
              <a:xfrm flipH="1">
                <a:off x="1613" y="24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0" name="Line 779"/>
              <p:cNvSpPr>
                <a:spLocks noChangeShapeType="1"/>
              </p:cNvSpPr>
              <p:nvPr/>
            </p:nvSpPr>
            <p:spPr bwMode="auto">
              <a:xfrm flipH="1">
                <a:off x="1613" y="240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1" name="Line 780"/>
              <p:cNvSpPr>
                <a:spLocks noChangeShapeType="1"/>
              </p:cNvSpPr>
              <p:nvPr/>
            </p:nvSpPr>
            <p:spPr bwMode="auto">
              <a:xfrm flipH="1">
                <a:off x="1613" y="238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2" name="Line 781"/>
              <p:cNvSpPr>
                <a:spLocks noChangeShapeType="1"/>
              </p:cNvSpPr>
              <p:nvPr/>
            </p:nvSpPr>
            <p:spPr bwMode="auto">
              <a:xfrm flipH="1">
                <a:off x="1613" y="23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3" name="Line 782"/>
              <p:cNvSpPr>
                <a:spLocks noChangeShapeType="1"/>
              </p:cNvSpPr>
              <p:nvPr/>
            </p:nvSpPr>
            <p:spPr bwMode="auto">
              <a:xfrm flipH="1">
                <a:off x="1613" y="234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4" name="Line 783"/>
              <p:cNvSpPr>
                <a:spLocks noChangeShapeType="1"/>
              </p:cNvSpPr>
              <p:nvPr/>
            </p:nvSpPr>
            <p:spPr bwMode="auto">
              <a:xfrm flipH="1">
                <a:off x="1613" y="233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5" name="Line 784"/>
              <p:cNvSpPr>
                <a:spLocks noChangeShapeType="1"/>
              </p:cNvSpPr>
              <p:nvPr/>
            </p:nvSpPr>
            <p:spPr bwMode="auto">
              <a:xfrm flipH="1">
                <a:off x="1613" y="23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6" name="Line 785"/>
              <p:cNvSpPr>
                <a:spLocks noChangeShapeType="1"/>
              </p:cNvSpPr>
              <p:nvPr/>
            </p:nvSpPr>
            <p:spPr bwMode="auto">
              <a:xfrm flipH="1">
                <a:off x="1613" y="2307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7" name="Line 786"/>
              <p:cNvSpPr>
                <a:spLocks noChangeShapeType="1"/>
              </p:cNvSpPr>
              <p:nvPr/>
            </p:nvSpPr>
            <p:spPr bwMode="auto">
              <a:xfrm flipH="1">
                <a:off x="415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8" name="Line 787"/>
              <p:cNvSpPr>
                <a:spLocks noChangeShapeType="1"/>
              </p:cNvSpPr>
              <p:nvPr/>
            </p:nvSpPr>
            <p:spPr bwMode="auto">
              <a:xfrm flipH="1">
                <a:off x="414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9" name="Line 788"/>
              <p:cNvSpPr>
                <a:spLocks noChangeShapeType="1"/>
              </p:cNvSpPr>
              <p:nvPr/>
            </p:nvSpPr>
            <p:spPr bwMode="auto">
              <a:xfrm flipH="1">
                <a:off x="412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0" name="Line 789"/>
              <p:cNvSpPr>
                <a:spLocks noChangeShapeType="1"/>
              </p:cNvSpPr>
              <p:nvPr/>
            </p:nvSpPr>
            <p:spPr bwMode="auto">
              <a:xfrm flipH="1">
                <a:off x="410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1" name="Line 790"/>
              <p:cNvSpPr>
                <a:spLocks noChangeShapeType="1"/>
              </p:cNvSpPr>
              <p:nvPr/>
            </p:nvSpPr>
            <p:spPr bwMode="auto">
              <a:xfrm flipH="1">
                <a:off x="408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2" name="Line 791"/>
              <p:cNvSpPr>
                <a:spLocks noChangeShapeType="1"/>
              </p:cNvSpPr>
              <p:nvPr/>
            </p:nvSpPr>
            <p:spPr bwMode="auto">
              <a:xfrm flipH="1">
                <a:off x="406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3" name="Line 792"/>
              <p:cNvSpPr>
                <a:spLocks noChangeShapeType="1"/>
              </p:cNvSpPr>
              <p:nvPr/>
            </p:nvSpPr>
            <p:spPr bwMode="auto">
              <a:xfrm flipH="1">
                <a:off x="405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4" name="Line 793"/>
              <p:cNvSpPr>
                <a:spLocks noChangeShapeType="1"/>
              </p:cNvSpPr>
              <p:nvPr/>
            </p:nvSpPr>
            <p:spPr bwMode="auto">
              <a:xfrm flipH="1">
                <a:off x="403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5" name="Line 794"/>
              <p:cNvSpPr>
                <a:spLocks noChangeShapeType="1"/>
              </p:cNvSpPr>
              <p:nvPr/>
            </p:nvSpPr>
            <p:spPr bwMode="auto">
              <a:xfrm flipH="1">
                <a:off x="401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6" name="Line 795"/>
              <p:cNvSpPr>
                <a:spLocks noChangeShapeType="1"/>
              </p:cNvSpPr>
              <p:nvPr/>
            </p:nvSpPr>
            <p:spPr bwMode="auto">
              <a:xfrm flipH="1">
                <a:off x="399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7" name="Line 796"/>
              <p:cNvSpPr>
                <a:spLocks noChangeShapeType="1"/>
              </p:cNvSpPr>
              <p:nvPr/>
            </p:nvSpPr>
            <p:spPr bwMode="auto">
              <a:xfrm flipH="1">
                <a:off x="397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8" name="Line 797"/>
              <p:cNvSpPr>
                <a:spLocks noChangeShapeType="1"/>
              </p:cNvSpPr>
              <p:nvPr/>
            </p:nvSpPr>
            <p:spPr bwMode="auto">
              <a:xfrm flipH="1">
                <a:off x="396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9" name="Line 798"/>
              <p:cNvSpPr>
                <a:spLocks noChangeShapeType="1"/>
              </p:cNvSpPr>
              <p:nvPr/>
            </p:nvSpPr>
            <p:spPr bwMode="auto">
              <a:xfrm flipH="1">
                <a:off x="394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0" name="Line 799"/>
              <p:cNvSpPr>
                <a:spLocks noChangeShapeType="1"/>
              </p:cNvSpPr>
              <p:nvPr/>
            </p:nvSpPr>
            <p:spPr bwMode="auto">
              <a:xfrm flipH="1">
                <a:off x="392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1" name="Line 800"/>
              <p:cNvSpPr>
                <a:spLocks noChangeShapeType="1"/>
              </p:cNvSpPr>
              <p:nvPr/>
            </p:nvSpPr>
            <p:spPr bwMode="auto">
              <a:xfrm flipH="1">
                <a:off x="390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2" name="Line 801"/>
              <p:cNvSpPr>
                <a:spLocks noChangeShapeType="1"/>
              </p:cNvSpPr>
              <p:nvPr/>
            </p:nvSpPr>
            <p:spPr bwMode="auto">
              <a:xfrm flipH="1">
                <a:off x="388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3" name="Line 802"/>
              <p:cNvSpPr>
                <a:spLocks noChangeShapeType="1"/>
              </p:cNvSpPr>
              <p:nvPr/>
            </p:nvSpPr>
            <p:spPr bwMode="auto">
              <a:xfrm flipH="1">
                <a:off x="387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4" name="Line 803"/>
              <p:cNvSpPr>
                <a:spLocks noChangeShapeType="1"/>
              </p:cNvSpPr>
              <p:nvPr/>
            </p:nvSpPr>
            <p:spPr bwMode="auto">
              <a:xfrm flipH="1">
                <a:off x="385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5" name="Line 804"/>
              <p:cNvSpPr>
                <a:spLocks noChangeShapeType="1"/>
              </p:cNvSpPr>
              <p:nvPr/>
            </p:nvSpPr>
            <p:spPr bwMode="auto">
              <a:xfrm flipH="1">
                <a:off x="383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6" name="Line 805"/>
              <p:cNvSpPr>
                <a:spLocks noChangeShapeType="1"/>
              </p:cNvSpPr>
              <p:nvPr/>
            </p:nvSpPr>
            <p:spPr bwMode="auto">
              <a:xfrm flipH="1">
                <a:off x="381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7" name="Line 806"/>
              <p:cNvSpPr>
                <a:spLocks noChangeShapeType="1"/>
              </p:cNvSpPr>
              <p:nvPr/>
            </p:nvSpPr>
            <p:spPr bwMode="auto">
              <a:xfrm flipH="1">
                <a:off x="379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4" name="Group 807"/>
            <p:cNvGrpSpPr>
              <a:grpSpLocks/>
            </p:cNvGrpSpPr>
            <p:nvPr/>
          </p:nvGrpSpPr>
          <p:grpSpPr bwMode="auto">
            <a:xfrm>
              <a:off x="1266" y="2052"/>
              <a:ext cx="2898" cy="327"/>
              <a:chOff x="1266" y="2052"/>
              <a:chExt cx="2898" cy="327"/>
            </a:xfrm>
          </p:grpSpPr>
          <p:sp>
            <p:nvSpPr>
              <p:cNvPr id="4048" name="Line 808"/>
              <p:cNvSpPr>
                <a:spLocks noChangeShapeType="1"/>
              </p:cNvSpPr>
              <p:nvPr/>
            </p:nvSpPr>
            <p:spPr bwMode="auto">
              <a:xfrm flipH="1">
                <a:off x="378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9" name="Line 809"/>
              <p:cNvSpPr>
                <a:spLocks noChangeShapeType="1"/>
              </p:cNvSpPr>
              <p:nvPr/>
            </p:nvSpPr>
            <p:spPr bwMode="auto">
              <a:xfrm flipH="1">
                <a:off x="376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0" name="Line 810"/>
              <p:cNvSpPr>
                <a:spLocks noChangeShapeType="1"/>
              </p:cNvSpPr>
              <p:nvPr/>
            </p:nvSpPr>
            <p:spPr bwMode="auto">
              <a:xfrm flipH="1">
                <a:off x="374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1" name="Line 811"/>
              <p:cNvSpPr>
                <a:spLocks noChangeShapeType="1"/>
              </p:cNvSpPr>
              <p:nvPr/>
            </p:nvSpPr>
            <p:spPr bwMode="auto">
              <a:xfrm flipH="1">
                <a:off x="372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2" name="Line 812"/>
              <p:cNvSpPr>
                <a:spLocks noChangeShapeType="1"/>
              </p:cNvSpPr>
              <p:nvPr/>
            </p:nvSpPr>
            <p:spPr bwMode="auto">
              <a:xfrm flipH="1">
                <a:off x="370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3" name="Line 813"/>
              <p:cNvSpPr>
                <a:spLocks noChangeShapeType="1"/>
              </p:cNvSpPr>
              <p:nvPr/>
            </p:nvSpPr>
            <p:spPr bwMode="auto">
              <a:xfrm flipH="1">
                <a:off x="369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4" name="Line 814"/>
              <p:cNvSpPr>
                <a:spLocks noChangeShapeType="1"/>
              </p:cNvSpPr>
              <p:nvPr/>
            </p:nvSpPr>
            <p:spPr bwMode="auto">
              <a:xfrm flipH="1">
                <a:off x="367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5" name="Line 815"/>
              <p:cNvSpPr>
                <a:spLocks noChangeShapeType="1"/>
              </p:cNvSpPr>
              <p:nvPr/>
            </p:nvSpPr>
            <p:spPr bwMode="auto">
              <a:xfrm flipH="1">
                <a:off x="365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6" name="Line 816"/>
              <p:cNvSpPr>
                <a:spLocks noChangeShapeType="1"/>
              </p:cNvSpPr>
              <p:nvPr/>
            </p:nvSpPr>
            <p:spPr bwMode="auto">
              <a:xfrm flipH="1">
                <a:off x="363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7" name="Line 817"/>
              <p:cNvSpPr>
                <a:spLocks noChangeShapeType="1"/>
              </p:cNvSpPr>
              <p:nvPr/>
            </p:nvSpPr>
            <p:spPr bwMode="auto">
              <a:xfrm flipH="1">
                <a:off x="361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8" name="Line 818"/>
              <p:cNvSpPr>
                <a:spLocks noChangeShapeType="1"/>
              </p:cNvSpPr>
              <p:nvPr/>
            </p:nvSpPr>
            <p:spPr bwMode="auto">
              <a:xfrm flipH="1">
                <a:off x="360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9" name="Line 819"/>
              <p:cNvSpPr>
                <a:spLocks noChangeShapeType="1"/>
              </p:cNvSpPr>
              <p:nvPr/>
            </p:nvSpPr>
            <p:spPr bwMode="auto">
              <a:xfrm flipH="1">
                <a:off x="358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0" name="Line 820"/>
              <p:cNvSpPr>
                <a:spLocks noChangeShapeType="1"/>
              </p:cNvSpPr>
              <p:nvPr/>
            </p:nvSpPr>
            <p:spPr bwMode="auto">
              <a:xfrm flipH="1">
                <a:off x="356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1" name="Line 821"/>
              <p:cNvSpPr>
                <a:spLocks noChangeShapeType="1"/>
              </p:cNvSpPr>
              <p:nvPr/>
            </p:nvSpPr>
            <p:spPr bwMode="auto">
              <a:xfrm flipH="1">
                <a:off x="354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2" name="Line 822"/>
              <p:cNvSpPr>
                <a:spLocks noChangeShapeType="1"/>
              </p:cNvSpPr>
              <p:nvPr/>
            </p:nvSpPr>
            <p:spPr bwMode="auto">
              <a:xfrm flipH="1">
                <a:off x="352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3" name="Line 823"/>
              <p:cNvSpPr>
                <a:spLocks noChangeShapeType="1"/>
              </p:cNvSpPr>
              <p:nvPr/>
            </p:nvSpPr>
            <p:spPr bwMode="auto">
              <a:xfrm flipH="1">
                <a:off x="351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4" name="Line 824"/>
              <p:cNvSpPr>
                <a:spLocks noChangeShapeType="1"/>
              </p:cNvSpPr>
              <p:nvPr/>
            </p:nvSpPr>
            <p:spPr bwMode="auto">
              <a:xfrm flipH="1">
                <a:off x="349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5" name="Line 825"/>
              <p:cNvSpPr>
                <a:spLocks noChangeShapeType="1"/>
              </p:cNvSpPr>
              <p:nvPr/>
            </p:nvSpPr>
            <p:spPr bwMode="auto">
              <a:xfrm flipH="1">
                <a:off x="347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6" name="Line 826"/>
              <p:cNvSpPr>
                <a:spLocks noChangeShapeType="1"/>
              </p:cNvSpPr>
              <p:nvPr/>
            </p:nvSpPr>
            <p:spPr bwMode="auto">
              <a:xfrm flipH="1">
                <a:off x="345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7" name="Line 827"/>
              <p:cNvSpPr>
                <a:spLocks noChangeShapeType="1"/>
              </p:cNvSpPr>
              <p:nvPr/>
            </p:nvSpPr>
            <p:spPr bwMode="auto">
              <a:xfrm flipH="1">
                <a:off x="343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8" name="Line 828"/>
              <p:cNvSpPr>
                <a:spLocks noChangeShapeType="1"/>
              </p:cNvSpPr>
              <p:nvPr/>
            </p:nvSpPr>
            <p:spPr bwMode="auto">
              <a:xfrm flipH="1">
                <a:off x="342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9" name="Line 829"/>
              <p:cNvSpPr>
                <a:spLocks noChangeShapeType="1"/>
              </p:cNvSpPr>
              <p:nvPr/>
            </p:nvSpPr>
            <p:spPr bwMode="auto">
              <a:xfrm flipH="1">
                <a:off x="340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0" name="Line 830"/>
              <p:cNvSpPr>
                <a:spLocks noChangeShapeType="1"/>
              </p:cNvSpPr>
              <p:nvPr/>
            </p:nvSpPr>
            <p:spPr bwMode="auto">
              <a:xfrm flipH="1">
                <a:off x="338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1" name="Line 831"/>
              <p:cNvSpPr>
                <a:spLocks noChangeShapeType="1"/>
              </p:cNvSpPr>
              <p:nvPr/>
            </p:nvSpPr>
            <p:spPr bwMode="auto">
              <a:xfrm flipH="1">
                <a:off x="336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2" name="Line 832"/>
              <p:cNvSpPr>
                <a:spLocks noChangeShapeType="1"/>
              </p:cNvSpPr>
              <p:nvPr/>
            </p:nvSpPr>
            <p:spPr bwMode="auto">
              <a:xfrm flipH="1">
                <a:off x="334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3" name="Line 833"/>
              <p:cNvSpPr>
                <a:spLocks noChangeShapeType="1"/>
              </p:cNvSpPr>
              <p:nvPr/>
            </p:nvSpPr>
            <p:spPr bwMode="auto">
              <a:xfrm flipH="1">
                <a:off x="333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4" name="Line 834"/>
              <p:cNvSpPr>
                <a:spLocks noChangeShapeType="1"/>
              </p:cNvSpPr>
              <p:nvPr/>
            </p:nvSpPr>
            <p:spPr bwMode="auto">
              <a:xfrm flipH="1">
                <a:off x="331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5" name="Line 835"/>
              <p:cNvSpPr>
                <a:spLocks noChangeShapeType="1"/>
              </p:cNvSpPr>
              <p:nvPr/>
            </p:nvSpPr>
            <p:spPr bwMode="auto">
              <a:xfrm flipH="1">
                <a:off x="329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6" name="Line 836"/>
              <p:cNvSpPr>
                <a:spLocks noChangeShapeType="1"/>
              </p:cNvSpPr>
              <p:nvPr/>
            </p:nvSpPr>
            <p:spPr bwMode="auto">
              <a:xfrm flipH="1">
                <a:off x="327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7" name="Line 837"/>
              <p:cNvSpPr>
                <a:spLocks noChangeShapeType="1"/>
              </p:cNvSpPr>
              <p:nvPr/>
            </p:nvSpPr>
            <p:spPr bwMode="auto">
              <a:xfrm flipH="1">
                <a:off x="325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8" name="Line 838"/>
              <p:cNvSpPr>
                <a:spLocks noChangeShapeType="1"/>
              </p:cNvSpPr>
              <p:nvPr/>
            </p:nvSpPr>
            <p:spPr bwMode="auto">
              <a:xfrm flipH="1">
                <a:off x="324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9" name="Line 839"/>
              <p:cNvSpPr>
                <a:spLocks noChangeShapeType="1"/>
              </p:cNvSpPr>
              <p:nvPr/>
            </p:nvSpPr>
            <p:spPr bwMode="auto">
              <a:xfrm flipH="1">
                <a:off x="322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0" name="Line 840"/>
              <p:cNvSpPr>
                <a:spLocks noChangeShapeType="1"/>
              </p:cNvSpPr>
              <p:nvPr/>
            </p:nvSpPr>
            <p:spPr bwMode="auto">
              <a:xfrm flipH="1">
                <a:off x="320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1" name="Line 841"/>
              <p:cNvSpPr>
                <a:spLocks noChangeShapeType="1"/>
              </p:cNvSpPr>
              <p:nvPr/>
            </p:nvSpPr>
            <p:spPr bwMode="auto">
              <a:xfrm flipH="1">
                <a:off x="318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2" name="Line 842"/>
              <p:cNvSpPr>
                <a:spLocks noChangeShapeType="1"/>
              </p:cNvSpPr>
              <p:nvPr/>
            </p:nvSpPr>
            <p:spPr bwMode="auto">
              <a:xfrm flipH="1">
                <a:off x="316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3" name="Line 843"/>
              <p:cNvSpPr>
                <a:spLocks noChangeShapeType="1"/>
              </p:cNvSpPr>
              <p:nvPr/>
            </p:nvSpPr>
            <p:spPr bwMode="auto">
              <a:xfrm flipH="1">
                <a:off x="315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4" name="Line 844"/>
              <p:cNvSpPr>
                <a:spLocks noChangeShapeType="1"/>
              </p:cNvSpPr>
              <p:nvPr/>
            </p:nvSpPr>
            <p:spPr bwMode="auto">
              <a:xfrm flipH="1">
                <a:off x="313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5" name="Line 845"/>
              <p:cNvSpPr>
                <a:spLocks noChangeShapeType="1"/>
              </p:cNvSpPr>
              <p:nvPr/>
            </p:nvSpPr>
            <p:spPr bwMode="auto">
              <a:xfrm flipH="1">
                <a:off x="311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6" name="Line 846"/>
              <p:cNvSpPr>
                <a:spLocks noChangeShapeType="1"/>
              </p:cNvSpPr>
              <p:nvPr/>
            </p:nvSpPr>
            <p:spPr bwMode="auto">
              <a:xfrm flipH="1">
                <a:off x="309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7" name="Line 847"/>
              <p:cNvSpPr>
                <a:spLocks noChangeShapeType="1"/>
              </p:cNvSpPr>
              <p:nvPr/>
            </p:nvSpPr>
            <p:spPr bwMode="auto">
              <a:xfrm flipH="1">
                <a:off x="307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8" name="Line 848"/>
              <p:cNvSpPr>
                <a:spLocks noChangeShapeType="1"/>
              </p:cNvSpPr>
              <p:nvPr/>
            </p:nvSpPr>
            <p:spPr bwMode="auto">
              <a:xfrm flipH="1">
                <a:off x="306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9" name="Line 849"/>
              <p:cNvSpPr>
                <a:spLocks noChangeShapeType="1"/>
              </p:cNvSpPr>
              <p:nvPr/>
            </p:nvSpPr>
            <p:spPr bwMode="auto">
              <a:xfrm flipH="1">
                <a:off x="304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0" name="Line 850"/>
              <p:cNvSpPr>
                <a:spLocks noChangeShapeType="1"/>
              </p:cNvSpPr>
              <p:nvPr/>
            </p:nvSpPr>
            <p:spPr bwMode="auto">
              <a:xfrm flipH="1">
                <a:off x="302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1" name="Line 851"/>
              <p:cNvSpPr>
                <a:spLocks noChangeShapeType="1"/>
              </p:cNvSpPr>
              <p:nvPr/>
            </p:nvSpPr>
            <p:spPr bwMode="auto">
              <a:xfrm flipH="1">
                <a:off x="300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2" name="Line 852"/>
              <p:cNvSpPr>
                <a:spLocks noChangeShapeType="1"/>
              </p:cNvSpPr>
              <p:nvPr/>
            </p:nvSpPr>
            <p:spPr bwMode="auto">
              <a:xfrm flipH="1">
                <a:off x="298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3" name="Line 853"/>
              <p:cNvSpPr>
                <a:spLocks noChangeShapeType="1"/>
              </p:cNvSpPr>
              <p:nvPr/>
            </p:nvSpPr>
            <p:spPr bwMode="auto">
              <a:xfrm flipH="1">
                <a:off x="297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4" name="Line 854"/>
              <p:cNvSpPr>
                <a:spLocks noChangeShapeType="1"/>
              </p:cNvSpPr>
              <p:nvPr/>
            </p:nvSpPr>
            <p:spPr bwMode="auto">
              <a:xfrm flipH="1">
                <a:off x="295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5" name="Line 855"/>
              <p:cNvSpPr>
                <a:spLocks noChangeShapeType="1"/>
              </p:cNvSpPr>
              <p:nvPr/>
            </p:nvSpPr>
            <p:spPr bwMode="auto">
              <a:xfrm flipH="1">
                <a:off x="293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6" name="Line 856"/>
              <p:cNvSpPr>
                <a:spLocks noChangeShapeType="1"/>
              </p:cNvSpPr>
              <p:nvPr/>
            </p:nvSpPr>
            <p:spPr bwMode="auto">
              <a:xfrm flipH="1">
                <a:off x="291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7" name="Line 857"/>
              <p:cNvSpPr>
                <a:spLocks noChangeShapeType="1"/>
              </p:cNvSpPr>
              <p:nvPr/>
            </p:nvSpPr>
            <p:spPr bwMode="auto">
              <a:xfrm flipH="1">
                <a:off x="289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8" name="Line 858"/>
              <p:cNvSpPr>
                <a:spLocks noChangeShapeType="1"/>
              </p:cNvSpPr>
              <p:nvPr/>
            </p:nvSpPr>
            <p:spPr bwMode="auto">
              <a:xfrm flipH="1">
                <a:off x="288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9" name="Line 859"/>
              <p:cNvSpPr>
                <a:spLocks noChangeShapeType="1"/>
              </p:cNvSpPr>
              <p:nvPr/>
            </p:nvSpPr>
            <p:spPr bwMode="auto">
              <a:xfrm flipH="1">
                <a:off x="286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0" name="Line 860"/>
              <p:cNvSpPr>
                <a:spLocks noChangeShapeType="1"/>
              </p:cNvSpPr>
              <p:nvPr/>
            </p:nvSpPr>
            <p:spPr bwMode="auto">
              <a:xfrm flipH="1">
                <a:off x="284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1" name="Line 861"/>
              <p:cNvSpPr>
                <a:spLocks noChangeShapeType="1"/>
              </p:cNvSpPr>
              <p:nvPr/>
            </p:nvSpPr>
            <p:spPr bwMode="auto">
              <a:xfrm flipH="1">
                <a:off x="282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2" name="Line 862"/>
              <p:cNvSpPr>
                <a:spLocks noChangeShapeType="1"/>
              </p:cNvSpPr>
              <p:nvPr/>
            </p:nvSpPr>
            <p:spPr bwMode="auto">
              <a:xfrm flipH="1">
                <a:off x="280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3" name="Line 863"/>
              <p:cNvSpPr>
                <a:spLocks noChangeShapeType="1"/>
              </p:cNvSpPr>
              <p:nvPr/>
            </p:nvSpPr>
            <p:spPr bwMode="auto">
              <a:xfrm flipH="1">
                <a:off x="279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4" name="Line 864"/>
              <p:cNvSpPr>
                <a:spLocks noChangeShapeType="1"/>
              </p:cNvSpPr>
              <p:nvPr/>
            </p:nvSpPr>
            <p:spPr bwMode="auto">
              <a:xfrm flipH="1">
                <a:off x="277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Line 865"/>
              <p:cNvSpPr>
                <a:spLocks noChangeShapeType="1"/>
              </p:cNvSpPr>
              <p:nvPr/>
            </p:nvSpPr>
            <p:spPr bwMode="auto">
              <a:xfrm flipH="1">
                <a:off x="275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Line 866"/>
              <p:cNvSpPr>
                <a:spLocks noChangeShapeType="1"/>
              </p:cNvSpPr>
              <p:nvPr/>
            </p:nvSpPr>
            <p:spPr bwMode="auto">
              <a:xfrm flipH="1">
                <a:off x="273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Line 867"/>
              <p:cNvSpPr>
                <a:spLocks noChangeShapeType="1"/>
              </p:cNvSpPr>
              <p:nvPr/>
            </p:nvSpPr>
            <p:spPr bwMode="auto">
              <a:xfrm flipH="1">
                <a:off x="271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Line 868"/>
              <p:cNvSpPr>
                <a:spLocks noChangeShapeType="1"/>
              </p:cNvSpPr>
              <p:nvPr/>
            </p:nvSpPr>
            <p:spPr bwMode="auto">
              <a:xfrm flipH="1">
                <a:off x="270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Line 869"/>
              <p:cNvSpPr>
                <a:spLocks noChangeShapeType="1"/>
              </p:cNvSpPr>
              <p:nvPr/>
            </p:nvSpPr>
            <p:spPr bwMode="auto">
              <a:xfrm flipH="1">
                <a:off x="268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0" name="Line 870"/>
              <p:cNvSpPr>
                <a:spLocks noChangeShapeType="1"/>
              </p:cNvSpPr>
              <p:nvPr/>
            </p:nvSpPr>
            <p:spPr bwMode="auto">
              <a:xfrm flipH="1">
                <a:off x="266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1" name="Line 871"/>
              <p:cNvSpPr>
                <a:spLocks noChangeShapeType="1"/>
              </p:cNvSpPr>
              <p:nvPr/>
            </p:nvSpPr>
            <p:spPr bwMode="auto">
              <a:xfrm flipH="1">
                <a:off x="264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2" name="Line 872"/>
              <p:cNvSpPr>
                <a:spLocks noChangeShapeType="1"/>
              </p:cNvSpPr>
              <p:nvPr/>
            </p:nvSpPr>
            <p:spPr bwMode="auto">
              <a:xfrm flipH="1">
                <a:off x="262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3" name="Line 873"/>
              <p:cNvSpPr>
                <a:spLocks noChangeShapeType="1"/>
              </p:cNvSpPr>
              <p:nvPr/>
            </p:nvSpPr>
            <p:spPr bwMode="auto">
              <a:xfrm flipH="1">
                <a:off x="261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4" name="Line 874"/>
              <p:cNvSpPr>
                <a:spLocks noChangeShapeType="1"/>
              </p:cNvSpPr>
              <p:nvPr/>
            </p:nvSpPr>
            <p:spPr bwMode="auto">
              <a:xfrm flipH="1">
                <a:off x="259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5" name="Line 875"/>
              <p:cNvSpPr>
                <a:spLocks noChangeShapeType="1"/>
              </p:cNvSpPr>
              <p:nvPr/>
            </p:nvSpPr>
            <p:spPr bwMode="auto">
              <a:xfrm flipH="1">
                <a:off x="257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6" name="Line 876"/>
              <p:cNvSpPr>
                <a:spLocks noChangeShapeType="1"/>
              </p:cNvSpPr>
              <p:nvPr/>
            </p:nvSpPr>
            <p:spPr bwMode="auto">
              <a:xfrm flipH="1">
                <a:off x="255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7" name="Line 877"/>
              <p:cNvSpPr>
                <a:spLocks noChangeShapeType="1"/>
              </p:cNvSpPr>
              <p:nvPr/>
            </p:nvSpPr>
            <p:spPr bwMode="auto">
              <a:xfrm flipH="1">
                <a:off x="253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8" name="Line 878"/>
              <p:cNvSpPr>
                <a:spLocks noChangeShapeType="1"/>
              </p:cNvSpPr>
              <p:nvPr/>
            </p:nvSpPr>
            <p:spPr bwMode="auto">
              <a:xfrm flipH="1">
                <a:off x="252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9" name="Line 879"/>
              <p:cNvSpPr>
                <a:spLocks noChangeShapeType="1"/>
              </p:cNvSpPr>
              <p:nvPr/>
            </p:nvSpPr>
            <p:spPr bwMode="auto">
              <a:xfrm flipH="1">
                <a:off x="250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0" name="Line 880"/>
              <p:cNvSpPr>
                <a:spLocks noChangeShapeType="1"/>
              </p:cNvSpPr>
              <p:nvPr/>
            </p:nvSpPr>
            <p:spPr bwMode="auto">
              <a:xfrm flipH="1">
                <a:off x="248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1" name="Line 881"/>
              <p:cNvSpPr>
                <a:spLocks noChangeShapeType="1"/>
              </p:cNvSpPr>
              <p:nvPr/>
            </p:nvSpPr>
            <p:spPr bwMode="auto">
              <a:xfrm flipH="1">
                <a:off x="246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2" name="Line 882"/>
              <p:cNvSpPr>
                <a:spLocks noChangeShapeType="1"/>
              </p:cNvSpPr>
              <p:nvPr/>
            </p:nvSpPr>
            <p:spPr bwMode="auto">
              <a:xfrm flipH="1">
                <a:off x="244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3" name="Line 883"/>
              <p:cNvSpPr>
                <a:spLocks noChangeShapeType="1"/>
              </p:cNvSpPr>
              <p:nvPr/>
            </p:nvSpPr>
            <p:spPr bwMode="auto">
              <a:xfrm flipH="1">
                <a:off x="243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4" name="Line 884"/>
              <p:cNvSpPr>
                <a:spLocks noChangeShapeType="1"/>
              </p:cNvSpPr>
              <p:nvPr/>
            </p:nvSpPr>
            <p:spPr bwMode="auto">
              <a:xfrm flipH="1">
                <a:off x="241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5" name="Line 885"/>
              <p:cNvSpPr>
                <a:spLocks noChangeShapeType="1"/>
              </p:cNvSpPr>
              <p:nvPr/>
            </p:nvSpPr>
            <p:spPr bwMode="auto">
              <a:xfrm flipH="1">
                <a:off x="239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6" name="Line 886"/>
              <p:cNvSpPr>
                <a:spLocks noChangeShapeType="1"/>
              </p:cNvSpPr>
              <p:nvPr/>
            </p:nvSpPr>
            <p:spPr bwMode="auto">
              <a:xfrm flipH="1">
                <a:off x="237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7" name="Line 887"/>
              <p:cNvSpPr>
                <a:spLocks noChangeShapeType="1"/>
              </p:cNvSpPr>
              <p:nvPr/>
            </p:nvSpPr>
            <p:spPr bwMode="auto">
              <a:xfrm flipH="1">
                <a:off x="235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8" name="Line 888"/>
              <p:cNvSpPr>
                <a:spLocks noChangeShapeType="1"/>
              </p:cNvSpPr>
              <p:nvPr/>
            </p:nvSpPr>
            <p:spPr bwMode="auto">
              <a:xfrm flipH="1">
                <a:off x="234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9" name="Line 889"/>
              <p:cNvSpPr>
                <a:spLocks noChangeShapeType="1"/>
              </p:cNvSpPr>
              <p:nvPr/>
            </p:nvSpPr>
            <p:spPr bwMode="auto">
              <a:xfrm flipH="1">
                <a:off x="232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0" name="Line 890"/>
              <p:cNvSpPr>
                <a:spLocks noChangeShapeType="1"/>
              </p:cNvSpPr>
              <p:nvPr/>
            </p:nvSpPr>
            <p:spPr bwMode="auto">
              <a:xfrm flipH="1">
                <a:off x="230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1" name="Line 891"/>
              <p:cNvSpPr>
                <a:spLocks noChangeShapeType="1"/>
              </p:cNvSpPr>
              <p:nvPr/>
            </p:nvSpPr>
            <p:spPr bwMode="auto">
              <a:xfrm flipH="1">
                <a:off x="228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2" name="Line 892"/>
              <p:cNvSpPr>
                <a:spLocks noChangeShapeType="1"/>
              </p:cNvSpPr>
              <p:nvPr/>
            </p:nvSpPr>
            <p:spPr bwMode="auto">
              <a:xfrm flipH="1">
                <a:off x="226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3" name="Line 893"/>
              <p:cNvSpPr>
                <a:spLocks noChangeShapeType="1"/>
              </p:cNvSpPr>
              <p:nvPr/>
            </p:nvSpPr>
            <p:spPr bwMode="auto">
              <a:xfrm flipH="1">
                <a:off x="225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4" name="Line 894"/>
              <p:cNvSpPr>
                <a:spLocks noChangeShapeType="1"/>
              </p:cNvSpPr>
              <p:nvPr/>
            </p:nvSpPr>
            <p:spPr bwMode="auto">
              <a:xfrm flipH="1">
                <a:off x="223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5" name="Line 895"/>
              <p:cNvSpPr>
                <a:spLocks noChangeShapeType="1"/>
              </p:cNvSpPr>
              <p:nvPr/>
            </p:nvSpPr>
            <p:spPr bwMode="auto">
              <a:xfrm flipH="1">
                <a:off x="221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6" name="Line 896"/>
              <p:cNvSpPr>
                <a:spLocks noChangeShapeType="1"/>
              </p:cNvSpPr>
              <p:nvPr/>
            </p:nvSpPr>
            <p:spPr bwMode="auto">
              <a:xfrm flipH="1">
                <a:off x="219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7" name="Line 897"/>
              <p:cNvSpPr>
                <a:spLocks noChangeShapeType="1"/>
              </p:cNvSpPr>
              <p:nvPr/>
            </p:nvSpPr>
            <p:spPr bwMode="auto">
              <a:xfrm flipH="1">
                <a:off x="217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8" name="Line 898"/>
              <p:cNvSpPr>
                <a:spLocks noChangeShapeType="1"/>
              </p:cNvSpPr>
              <p:nvPr/>
            </p:nvSpPr>
            <p:spPr bwMode="auto">
              <a:xfrm flipH="1">
                <a:off x="216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9" name="Line 899"/>
              <p:cNvSpPr>
                <a:spLocks noChangeShapeType="1"/>
              </p:cNvSpPr>
              <p:nvPr/>
            </p:nvSpPr>
            <p:spPr bwMode="auto">
              <a:xfrm flipH="1">
                <a:off x="214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0" name="Line 900"/>
              <p:cNvSpPr>
                <a:spLocks noChangeShapeType="1"/>
              </p:cNvSpPr>
              <p:nvPr/>
            </p:nvSpPr>
            <p:spPr bwMode="auto">
              <a:xfrm flipH="1">
                <a:off x="212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1" name="Line 901"/>
              <p:cNvSpPr>
                <a:spLocks noChangeShapeType="1"/>
              </p:cNvSpPr>
              <p:nvPr/>
            </p:nvSpPr>
            <p:spPr bwMode="auto">
              <a:xfrm flipH="1">
                <a:off x="210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902"/>
              <p:cNvSpPr>
                <a:spLocks noChangeShapeType="1"/>
              </p:cNvSpPr>
              <p:nvPr/>
            </p:nvSpPr>
            <p:spPr bwMode="auto">
              <a:xfrm flipH="1">
                <a:off x="208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903"/>
              <p:cNvSpPr>
                <a:spLocks noChangeShapeType="1"/>
              </p:cNvSpPr>
              <p:nvPr/>
            </p:nvSpPr>
            <p:spPr bwMode="auto">
              <a:xfrm flipH="1">
                <a:off x="207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904"/>
              <p:cNvSpPr>
                <a:spLocks noChangeShapeType="1"/>
              </p:cNvSpPr>
              <p:nvPr/>
            </p:nvSpPr>
            <p:spPr bwMode="auto">
              <a:xfrm flipH="1">
                <a:off x="205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5" name="Line 905"/>
              <p:cNvSpPr>
                <a:spLocks noChangeShapeType="1"/>
              </p:cNvSpPr>
              <p:nvPr/>
            </p:nvSpPr>
            <p:spPr bwMode="auto">
              <a:xfrm flipH="1">
                <a:off x="203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6" name="Line 906"/>
              <p:cNvSpPr>
                <a:spLocks noChangeShapeType="1"/>
              </p:cNvSpPr>
              <p:nvPr/>
            </p:nvSpPr>
            <p:spPr bwMode="auto">
              <a:xfrm flipH="1">
                <a:off x="201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7" name="Line 907"/>
              <p:cNvSpPr>
                <a:spLocks noChangeShapeType="1"/>
              </p:cNvSpPr>
              <p:nvPr/>
            </p:nvSpPr>
            <p:spPr bwMode="auto">
              <a:xfrm flipH="1">
                <a:off x="199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8" name="Line 908"/>
              <p:cNvSpPr>
                <a:spLocks noChangeShapeType="1"/>
              </p:cNvSpPr>
              <p:nvPr/>
            </p:nvSpPr>
            <p:spPr bwMode="auto">
              <a:xfrm flipH="1">
                <a:off x="198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9" name="Line 909"/>
              <p:cNvSpPr>
                <a:spLocks noChangeShapeType="1"/>
              </p:cNvSpPr>
              <p:nvPr/>
            </p:nvSpPr>
            <p:spPr bwMode="auto">
              <a:xfrm flipH="1">
                <a:off x="196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0" name="Line 910"/>
              <p:cNvSpPr>
                <a:spLocks noChangeShapeType="1"/>
              </p:cNvSpPr>
              <p:nvPr/>
            </p:nvSpPr>
            <p:spPr bwMode="auto">
              <a:xfrm flipH="1">
                <a:off x="194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1" name="Line 911"/>
              <p:cNvSpPr>
                <a:spLocks noChangeShapeType="1"/>
              </p:cNvSpPr>
              <p:nvPr/>
            </p:nvSpPr>
            <p:spPr bwMode="auto">
              <a:xfrm flipH="1">
                <a:off x="192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2" name="Line 912"/>
              <p:cNvSpPr>
                <a:spLocks noChangeShapeType="1"/>
              </p:cNvSpPr>
              <p:nvPr/>
            </p:nvSpPr>
            <p:spPr bwMode="auto">
              <a:xfrm flipH="1">
                <a:off x="190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3" name="Line 913"/>
              <p:cNvSpPr>
                <a:spLocks noChangeShapeType="1"/>
              </p:cNvSpPr>
              <p:nvPr/>
            </p:nvSpPr>
            <p:spPr bwMode="auto">
              <a:xfrm flipH="1">
                <a:off x="189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4" name="Line 914"/>
              <p:cNvSpPr>
                <a:spLocks noChangeShapeType="1"/>
              </p:cNvSpPr>
              <p:nvPr/>
            </p:nvSpPr>
            <p:spPr bwMode="auto">
              <a:xfrm flipH="1">
                <a:off x="187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5" name="Line 915"/>
              <p:cNvSpPr>
                <a:spLocks noChangeShapeType="1"/>
              </p:cNvSpPr>
              <p:nvPr/>
            </p:nvSpPr>
            <p:spPr bwMode="auto">
              <a:xfrm flipH="1">
                <a:off x="185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6" name="Line 916"/>
              <p:cNvSpPr>
                <a:spLocks noChangeShapeType="1"/>
              </p:cNvSpPr>
              <p:nvPr/>
            </p:nvSpPr>
            <p:spPr bwMode="auto">
              <a:xfrm flipH="1">
                <a:off x="183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7" name="Line 917"/>
              <p:cNvSpPr>
                <a:spLocks noChangeShapeType="1"/>
              </p:cNvSpPr>
              <p:nvPr/>
            </p:nvSpPr>
            <p:spPr bwMode="auto">
              <a:xfrm flipH="1">
                <a:off x="181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8" name="Line 918"/>
              <p:cNvSpPr>
                <a:spLocks noChangeShapeType="1"/>
              </p:cNvSpPr>
              <p:nvPr/>
            </p:nvSpPr>
            <p:spPr bwMode="auto">
              <a:xfrm flipH="1">
                <a:off x="180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9" name="Line 919"/>
              <p:cNvSpPr>
                <a:spLocks noChangeShapeType="1"/>
              </p:cNvSpPr>
              <p:nvPr/>
            </p:nvSpPr>
            <p:spPr bwMode="auto">
              <a:xfrm flipH="1">
                <a:off x="178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0" name="Line 920"/>
              <p:cNvSpPr>
                <a:spLocks noChangeShapeType="1"/>
              </p:cNvSpPr>
              <p:nvPr/>
            </p:nvSpPr>
            <p:spPr bwMode="auto">
              <a:xfrm flipH="1">
                <a:off x="176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1" name="Line 921"/>
              <p:cNvSpPr>
                <a:spLocks noChangeShapeType="1"/>
              </p:cNvSpPr>
              <p:nvPr/>
            </p:nvSpPr>
            <p:spPr bwMode="auto">
              <a:xfrm flipH="1">
                <a:off x="174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2" name="Line 922"/>
              <p:cNvSpPr>
                <a:spLocks noChangeShapeType="1"/>
              </p:cNvSpPr>
              <p:nvPr/>
            </p:nvSpPr>
            <p:spPr bwMode="auto">
              <a:xfrm flipH="1">
                <a:off x="172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3" name="Line 923"/>
              <p:cNvSpPr>
                <a:spLocks noChangeShapeType="1"/>
              </p:cNvSpPr>
              <p:nvPr/>
            </p:nvSpPr>
            <p:spPr bwMode="auto">
              <a:xfrm flipH="1">
                <a:off x="171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4" name="Line 924"/>
              <p:cNvSpPr>
                <a:spLocks noChangeShapeType="1"/>
              </p:cNvSpPr>
              <p:nvPr/>
            </p:nvSpPr>
            <p:spPr bwMode="auto">
              <a:xfrm flipH="1">
                <a:off x="1692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5" name="Line 925"/>
              <p:cNvSpPr>
                <a:spLocks noChangeShapeType="1"/>
              </p:cNvSpPr>
              <p:nvPr/>
            </p:nvSpPr>
            <p:spPr bwMode="auto">
              <a:xfrm flipH="1">
                <a:off x="1674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6" name="Line 926"/>
              <p:cNvSpPr>
                <a:spLocks noChangeShapeType="1"/>
              </p:cNvSpPr>
              <p:nvPr/>
            </p:nvSpPr>
            <p:spPr bwMode="auto">
              <a:xfrm flipH="1">
                <a:off x="1656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7" name="Line 927"/>
              <p:cNvSpPr>
                <a:spLocks noChangeShapeType="1"/>
              </p:cNvSpPr>
              <p:nvPr/>
            </p:nvSpPr>
            <p:spPr bwMode="auto">
              <a:xfrm flipH="1">
                <a:off x="1638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8" name="Line 928"/>
              <p:cNvSpPr>
                <a:spLocks noChangeShapeType="1"/>
              </p:cNvSpPr>
              <p:nvPr/>
            </p:nvSpPr>
            <p:spPr bwMode="auto">
              <a:xfrm flipH="1">
                <a:off x="1620" y="230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9" name="Freeform 929"/>
              <p:cNvSpPr>
                <a:spLocks/>
              </p:cNvSpPr>
              <p:nvPr/>
            </p:nvSpPr>
            <p:spPr bwMode="auto">
              <a:xfrm>
                <a:off x="1266" y="2243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8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4 w 57"/>
                  <a:gd name="T15" fmla="*/ 27 h 133"/>
                  <a:gd name="T16" fmla="*/ 21 w 57"/>
                  <a:gd name="T17" fmla="*/ 21 h 133"/>
                  <a:gd name="T18" fmla="*/ 29 w 57"/>
                  <a:gd name="T19" fmla="*/ 15 h 133"/>
                  <a:gd name="T20" fmla="*/ 33 w 57"/>
                  <a:gd name="T21" fmla="*/ 7 h 133"/>
                  <a:gd name="T22" fmla="*/ 38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0" name="Freeform 930"/>
              <p:cNvSpPr>
                <a:spLocks noEditPoints="1"/>
              </p:cNvSpPr>
              <p:nvPr/>
            </p:nvSpPr>
            <p:spPr bwMode="auto">
              <a:xfrm>
                <a:off x="1362" y="2243"/>
                <a:ext cx="87" cy="136"/>
              </a:xfrm>
              <a:custGeom>
                <a:avLst/>
                <a:gdLst>
                  <a:gd name="T0" fmla="*/ 44 w 87"/>
                  <a:gd name="T1" fmla="*/ 0 h 136"/>
                  <a:gd name="T2" fmla="*/ 62 w 87"/>
                  <a:gd name="T3" fmla="*/ 3 h 136"/>
                  <a:gd name="T4" fmla="*/ 75 w 87"/>
                  <a:gd name="T5" fmla="*/ 13 h 136"/>
                  <a:gd name="T6" fmla="*/ 83 w 87"/>
                  <a:gd name="T7" fmla="*/ 27 h 136"/>
                  <a:gd name="T8" fmla="*/ 86 w 87"/>
                  <a:gd name="T9" fmla="*/ 45 h 136"/>
                  <a:gd name="T10" fmla="*/ 87 w 87"/>
                  <a:gd name="T11" fmla="*/ 67 h 136"/>
                  <a:gd name="T12" fmla="*/ 86 w 87"/>
                  <a:gd name="T13" fmla="*/ 91 h 136"/>
                  <a:gd name="T14" fmla="*/ 83 w 87"/>
                  <a:gd name="T15" fmla="*/ 109 h 136"/>
                  <a:gd name="T16" fmla="*/ 75 w 87"/>
                  <a:gd name="T17" fmla="*/ 121 h 136"/>
                  <a:gd name="T18" fmla="*/ 62 w 87"/>
                  <a:gd name="T19" fmla="*/ 132 h 136"/>
                  <a:gd name="T20" fmla="*/ 44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2 w 87"/>
                  <a:gd name="T29" fmla="*/ 90 h 136"/>
                  <a:gd name="T30" fmla="*/ 0 w 87"/>
                  <a:gd name="T31" fmla="*/ 67 h 136"/>
                  <a:gd name="T32" fmla="*/ 2 w 87"/>
                  <a:gd name="T33" fmla="*/ 45 h 136"/>
                  <a:gd name="T34" fmla="*/ 6 w 87"/>
                  <a:gd name="T35" fmla="*/ 27 h 136"/>
                  <a:gd name="T36" fmla="*/ 14 w 87"/>
                  <a:gd name="T37" fmla="*/ 13 h 136"/>
                  <a:gd name="T38" fmla="*/ 27 w 87"/>
                  <a:gd name="T39" fmla="*/ 3 h 136"/>
                  <a:gd name="T40" fmla="*/ 44 w 87"/>
                  <a:gd name="T41" fmla="*/ 0 h 136"/>
                  <a:gd name="T42" fmla="*/ 44 w 87"/>
                  <a:gd name="T43" fmla="*/ 24 h 136"/>
                  <a:gd name="T44" fmla="*/ 39 w 87"/>
                  <a:gd name="T45" fmla="*/ 24 h 136"/>
                  <a:gd name="T46" fmla="*/ 35 w 87"/>
                  <a:gd name="T47" fmla="*/ 25 h 136"/>
                  <a:gd name="T48" fmla="*/ 33 w 87"/>
                  <a:gd name="T49" fmla="*/ 28 h 136"/>
                  <a:gd name="T50" fmla="*/ 30 w 87"/>
                  <a:gd name="T51" fmla="*/ 31 h 136"/>
                  <a:gd name="T52" fmla="*/ 29 w 87"/>
                  <a:gd name="T53" fmla="*/ 36 h 136"/>
                  <a:gd name="T54" fmla="*/ 27 w 87"/>
                  <a:gd name="T55" fmla="*/ 49 h 136"/>
                  <a:gd name="T56" fmla="*/ 26 w 87"/>
                  <a:gd name="T57" fmla="*/ 67 h 136"/>
                  <a:gd name="T58" fmla="*/ 27 w 87"/>
                  <a:gd name="T59" fmla="*/ 87 h 136"/>
                  <a:gd name="T60" fmla="*/ 29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5 w 87"/>
                  <a:gd name="T67" fmla="*/ 109 h 136"/>
                  <a:gd name="T68" fmla="*/ 39 w 87"/>
                  <a:gd name="T69" fmla="*/ 112 h 136"/>
                  <a:gd name="T70" fmla="*/ 44 w 87"/>
                  <a:gd name="T71" fmla="*/ 112 h 136"/>
                  <a:gd name="T72" fmla="*/ 50 w 87"/>
                  <a:gd name="T73" fmla="*/ 112 h 136"/>
                  <a:gd name="T74" fmla="*/ 53 w 87"/>
                  <a:gd name="T75" fmla="*/ 109 h 136"/>
                  <a:gd name="T76" fmla="*/ 56 w 87"/>
                  <a:gd name="T77" fmla="*/ 108 h 136"/>
                  <a:gd name="T78" fmla="*/ 59 w 87"/>
                  <a:gd name="T79" fmla="*/ 103 h 136"/>
                  <a:gd name="T80" fmla="*/ 60 w 87"/>
                  <a:gd name="T81" fmla="*/ 99 h 136"/>
                  <a:gd name="T82" fmla="*/ 62 w 87"/>
                  <a:gd name="T83" fmla="*/ 87 h 136"/>
                  <a:gd name="T84" fmla="*/ 63 w 87"/>
                  <a:gd name="T85" fmla="*/ 67 h 136"/>
                  <a:gd name="T86" fmla="*/ 62 w 87"/>
                  <a:gd name="T87" fmla="*/ 49 h 136"/>
                  <a:gd name="T88" fmla="*/ 60 w 87"/>
                  <a:gd name="T89" fmla="*/ 37 h 136"/>
                  <a:gd name="T90" fmla="*/ 59 w 87"/>
                  <a:gd name="T91" fmla="*/ 33 h 136"/>
                  <a:gd name="T92" fmla="*/ 56 w 87"/>
                  <a:gd name="T93" fmla="*/ 28 h 136"/>
                  <a:gd name="T94" fmla="*/ 53 w 87"/>
                  <a:gd name="T95" fmla="*/ 25 h 136"/>
                  <a:gd name="T96" fmla="*/ 50 w 87"/>
                  <a:gd name="T97" fmla="*/ 24 h 136"/>
                  <a:gd name="T98" fmla="*/ 44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4" y="0"/>
                    </a:moveTo>
                    <a:lnTo>
                      <a:pt x="62" y="3"/>
                    </a:lnTo>
                    <a:lnTo>
                      <a:pt x="75" y="13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7"/>
                    </a:lnTo>
                    <a:lnTo>
                      <a:pt x="86" y="91"/>
                    </a:lnTo>
                    <a:lnTo>
                      <a:pt x="83" y="109"/>
                    </a:lnTo>
                    <a:lnTo>
                      <a:pt x="75" y="121"/>
                    </a:lnTo>
                    <a:lnTo>
                      <a:pt x="62" y="132"/>
                    </a:lnTo>
                    <a:lnTo>
                      <a:pt x="44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5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9" y="36"/>
                    </a:lnTo>
                    <a:lnTo>
                      <a:pt x="27" y="49"/>
                    </a:lnTo>
                    <a:lnTo>
                      <a:pt x="26" y="67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5" y="109"/>
                    </a:lnTo>
                    <a:lnTo>
                      <a:pt x="39" y="112"/>
                    </a:lnTo>
                    <a:lnTo>
                      <a:pt x="44" y="112"/>
                    </a:lnTo>
                    <a:lnTo>
                      <a:pt x="50" y="112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7"/>
                    </a:lnTo>
                    <a:lnTo>
                      <a:pt x="62" y="49"/>
                    </a:lnTo>
                    <a:lnTo>
                      <a:pt x="60" y="37"/>
                    </a:lnTo>
                    <a:lnTo>
                      <a:pt x="59" y="33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1" name="Freeform 931"/>
              <p:cNvSpPr>
                <a:spLocks noEditPoints="1"/>
              </p:cNvSpPr>
              <p:nvPr/>
            </p:nvSpPr>
            <p:spPr bwMode="auto">
              <a:xfrm>
                <a:off x="1515" y="2172"/>
                <a:ext cx="75" cy="105"/>
              </a:xfrm>
              <a:custGeom>
                <a:avLst/>
                <a:gdLst>
                  <a:gd name="T0" fmla="*/ 41 w 75"/>
                  <a:gd name="T1" fmla="*/ 105 h 105"/>
                  <a:gd name="T2" fmla="*/ 41 w 75"/>
                  <a:gd name="T3" fmla="*/ 84 h 105"/>
                  <a:gd name="T4" fmla="*/ 0 w 75"/>
                  <a:gd name="T5" fmla="*/ 84 h 105"/>
                  <a:gd name="T6" fmla="*/ 0 w 75"/>
                  <a:gd name="T7" fmla="*/ 65 h 105"/>
                  <a:gd name="T8" fmla="*/ 44 w 75"/>
                  <a:gd name="T9" fmla="*/ 0 h 105"/>
                  <a:gd name="T10" fmla="*/ 62 w 75"/>
                  <a:gd name="T11" fmla="*/ 0 h 105"/>
                  <a:gd name="T12" fmla="*/ 62 w 75"/>
                  <a:gd name="T13" fmla="*/ 65 h 105"/>
                  <a:gd name="T14" fmla="*/ 75 w 75"/>
                  <a:gd name="T15" fmla="*/ 65 h 105"/>
                  <a:gd name="T16" fmla="*/ 75 w 75"/>
                  <a:gd name="T17" fmla="*/ 84 h 105"/>
                  <a:gd name="T18" fmla="*/ 62 w 75"/>
                  <a:gd name="T19" fmla="*/ 84 h 105"/>
                  <a:gd name="T20" fmla="*/ 62 w 75"/>
                  <a:gd name="T21" fmla="*/ 105 h 105"/>
                  <a:gd name="T22" fmla="*/ 41 w 75"/>
                  <a:gd name="T23" fmla="*/ 105 h 105"/>
                  <a:gd name="T24" fmla="*/ 41 w 75"/>
                  <a:gd name="T25" fmla="*/ 65 h 105"/>
                  <a:gd name="T26" fmla="*/ 41 w 75"/>
                  <a:gd name="T27" fmla="*/ 32 h 105"/>
                  <a:gd name="T28" fmla="*/ 18 w 75"/>
                  <a:gd name="T29" fmla="*/ 65 h 105"/>
                  <a:gd name="T30" fmla="*/ 41 w 75"/>
                  <a:gd name="T31" fmla="*/ 65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75" h="105">
                    <a:moveTo>
                      <a:pt x="41" y="105"/>
                    </a:moveTo>
                    <a:lnTo>
                      <a:pt x="41" y="84"/>
                    </a:lnTo>
                    <a:lnTo>
                      <a:pt x="0" y="84"/>
                    </a:lnTo>
                    <a:lnTo>
                      <a:pt x="0" y="65"/>
                    </a:lnTo>
                    <a:lnTo>
                      <a:pt x="44" y="0"/>
                    </a:lnTo>
                    <a:lnTo>
                      <a:pt x="62" y="0"/>
                    </a:lnTo>
                    <a:lnTo>
                      <a:pt x="62" y="65"/>
                    </a:lnTo>
                    <a:lnTo>
                      <a:pt x="75" y="65"/>
                    </a:lnTo>
                    <a:lnTo>
                      <a:pt x="75" y="84"/>
                    </a:lnTo>
                    <a:lnTo>
                      <a:pt x="62" y="84"/>
                    </a:lnTo>
                    <a:lnTo>
                      <a:pt x="62" y="105"/>
                    </a:lnTo>
                    <a:lnTo>
                      <a:pt x="41" y="105"/>
                    </a:lnTo>
                    <a:close/>
                    <a:moveTo>
                      <a:pt x="41" y="65"/>
                    </a:moveTo>
                    <a:lnTo>
                      <a:pt x="41" y="32"/>
                    </a:lnTo>
                    <a:lnTo>
                      <a:pt x="18" y="65"/>
                    </a:lnTo>
                    <a:lnTo>
                      <a:pt x="41" y="6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2" name="Line 932"/>
              <p:cNvSpPr>
                <a:spLocks noChangeShapeType="1"/>
              </p:cNvSpPr>
              <p:nvPr/>
            </p:nvSpPr>
            <p:spPr bwMode="auto">
              <a:xfrm flipH="1">
                <a:off x="1613" y="223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3" name="Line 933"/>
              <p:cNvSpPr>
                <a:spLocks noChangeShapeType="1"/>
              </p:cNvSpPr>
              <p:nvPr/>
            </p:nvSpPr>
            <p:spPr bwMode="auto">
              <a:xfrm flipH="1">
                <a:off x="1613" y="218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4" name="Line 934"/>
              <p:cNvSpPr>
                <a:spLocks noChangeShapeType="1"/>
              </p:cNvSpPr>
              <p:nvPr/>
            </p:nvSpPr>
            <p:spPr bwMode="auto">
              <a:xfrm flipH="1">
                <a:off x="1613" y="215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5" name="Line 935"/>
              <p:cNvSpPr>
                <a:spLocks noChangeShapeType="1"/>
              </p:cNvSpPr>
              <p:nvPr/>
            </p:nvSpPr>
            <p:spPr bwMode="auto">
              <a:xfrm flipH="1">
                <a:off x="1613" y="21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6" name="Line 936"/>
              <p:cNvSpPr>
                <a:spLocks noChangeShapeType="1"/>
              </p:cNvSpPr>
              <p:nvPr/>
            </p:nvSpPr>
            <p:spPr bwMode="auto">
              <a:xfrm flipH="1">
                <a:off x="1613" y="210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7" name="Line 937"/>
              <p:cNvSpPr>
                <a:spLocks noChangeShapeType="1"/>
              </p:cNvSpPr>
              <p:nvPr/>
            </p:nvSpPr>
            <p:spPr bwMode="auto">
              <a:xfrm flipH="1">
                <a:off x="1613" y="209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8" name="Line 938"/>
              <p:cNvSpPr>
                <a:spLocks noChangeShapeType="1"/>
              </p:cNvSpPr>
              <p:nvPr/>
            </p:nvSpPr>
            <p:spPr bwMode="auto">
              <a:xfrm flipH="1">
                <a:off x="1613" y="207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9" name="Line 939"/>
              <p:cNvSpPr>
                <a:spLocks noChangeShapeType="1"/>
              </p:cNvSpPr>
              <p:nvPr/>
            </p:nvSpPr>
            <p:spPr bwMode="auto">
              <a:xfrm flipH="1">
                <a:off x="1613" y="20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0" name="Line 940"/>
              <p:cNvSpPr>
                <a:spLocks noChangeShapeType="1"/>
              </p:cNvSpPr>
              <p:nvPr/>
            </p:nvSpPr>
            <p:spPr bwMode="auto">
              <a:xfrm flipH="1">
                <a:off x="1613" y="2052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1" name="Line 941"/>
              <p:cNvSpPr>
                <a:spLocks noChangeShapeType="1"/>
              </p:cNvSpPr>
              <p:nvPr/>
            </p:nvSpPr>
            <p:spPr bwMode="auto">
              <a:xfrm flipH="1">
                <a:off x="415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2" name="Line 942"/>
              <p:cNvSpPr>
                <a:spLocks noChangeShapeType="1"/>
              </p:cNvSpPr>
              <p:nvPr/>
            </p:nvSpPr>
            <p:spPr bwMode="auto">
              <a:xfrm flipH="1">
                <a:off x="414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3" name="Line 943"/>
              <p:cNvSpPr>
                <a:spLocks noChangeShapeType="1"/>
              </p:cNvSpPr>
              <p:nvPr/>
            </p:nvSpPr>
            <p:spPr bwMode="auto">
              <a:xfrm flipH="1">
                <a:off x="412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4" name="Line 944"/>
              <p:cNvSpPr>
                <a:spLocks noChangeShapeType="1"/>
              </p:cNvSpPr>
              <p:nvPr/>
            </p:nvSpPr>
            <p:spPr bwMode="auto">
              <a:xfrm flipH="1">
                <a:off x="410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5" name="Line 945"/>
              <p:cNvSpPr>
                <a:spLocks noChangeShapeType="1"/>
              </p:cNvSpPr>
              <p:nvPr/>
            </p:nvSpPr>
            <p:spPr bwMode="auto">
              <a:xfrm flipH="1">
                <a:off x="408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6" name="Line 946"/>
              <p:cNvSpPr>
                <a:spLocks noChangeShapeType="1"/>
              </p:cNvSpPr>
              <p:nvPr/>
            </p:nvSpPr>
            <p:spPr bwMode="auto">
              <a:xfrm flipH="1">
                <a:off x="406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7" name="Line 947"/>
              <p:cNvSpPr>
                <a:spLocks noChangeShapeType="1"/>
              </p:cNvSpPr>
              <p:nvPr/>
            </p:nvSpPr>
            <p:spPr bwMode="auto">
              <a:xfrm flipH="1">
                <a:off x="405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8" name="Line 948"/>
              <p:cNvSpPr>
                <a:spLocks noChangeShapeType="1"/>
              </p:cNvSpPr>
              <p:nvPr/>
            </p:nvSpPr>
            <p:spPr bwMode="auto">
              <a:xfrm flipH="1">
                <a:off x="403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9" name="Line 949"/>
              <p:cNvSpPr>
                <a:spLocks noChangeShapeType="1"/>
              </p:cNvSpPr>
              <p:nvPr/>
            </p:nvSpPr>
            <p:spPr bwMode="auto">
              <a:xfrm flipH="1">
                <a:off x="401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0" name="Line 950"/>
              <p:cNvSpPr>
                <a:spLocks noChangeShapeType="1"/>
              </p:cNvSpPr>
              <p:nvPr/>
            </p:nvSpPr>
            <p:spPr bwMode="auto">
              <a:xfrm flipH="1">
                <a:off x="399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1" name="Line 951"/>
              <p:cNvSpPr>
                <a:spLocks noChangeShapeType="1"/>
              </p:cNvSpPr>
              <p:nvPr/>
            </p:nvSpPr>
            <p:spPr bwMode="auto">
              <a:xfrm flipH="1">
                <a:off x="397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2" name="Line 952"/>
              <p:cNvSpPr>
                <a:spLocks noChangeShapeType="1"/>
              </p:cNvSpPr>
              <p:nvPr/>
            </p:nvSpPr>
            <p:spPr bwMode="auto">
              <a:xfrm flipH="1">
                <a:off x="396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3" name="Line 953"/>
              <p:cNvSpPr>
                <a:spLocks noChangeShapeType="1"/>
              </p:cNvSpPr>
              <p:nvPr/>
            </p:nvSpPr>
            <p:spPr bwMode="auto">
              <a:xfrm flipH="1">
                <a:off x="394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4" name="Line 954"/>
              <p:cNvSpPr>
                <a:spLocks noChangeShapeType="1"/>
              </p:cNvSpPr>
              <p:nvPr/>
            </p:nvSpPr>
            <p:spPr bwMode="auto">
              <a:xfrm flipH="1">
                <a:off x="392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5" name="Line 955"/>
              <p:cNvSpPr>
                <a:spLocks noChangeShapeType="1"/>
              </p:cNvSpPr>
              <p:nvPr/>
            </p:nvSpPr>
            <p:spPr bwMode="auto">
              <a:xfrm flipH="1">
                <a:off x="390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6" name="Line 956"/>
              <p:cNvSpPr>
                <a:spLocks noChangeShapeType="1"/>
              </p:cNvSpPr>
              <p:nvPr/>
            </p:nvSpPr>
            <p:spPr bwMode="auto">
              <a:xfrm flipH="1">
                <a:off x="388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7" name="Line 957"/>
              <p:cNvSpPr>
                <a:spLocks noChangeShapeType="1"/>
              </p:cNvSpPr>
              <p:nvPr/>
            </p:nvSpPr>
            <p:spPr bwMode="auto">
              <a:xfrm flipH="1">
                <a:off x="387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8" name="Line 958"/>
              <p:cNvSpPr>
                <a:spLocks noChangeShapeType="1"/>
              </p:cNvSpPr>
              <p:nvPr/>
            </p:nvSpPr>
            <p:spPr bwMode="auto">
              <a:xfrm flipH="1">
                <a:off x="385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9" name="Line 959"/>
              <p:cNvSpPr>
                <a:spLocks noChangeShapeType="1"/>
              </p:cNvSpPr>
              <p:nvPr/>
            </p:nvSpPr>
            <p:spPr bwMode="auto">
              <a:xfrm flipH="1">
                <a:off x="383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0" name="Line 960"/>
              <p:cNvSpPr>
                <a:spLocks noChangeShapeType="1"/>
              </p:cNvSpPr>
              <p:nvPr/>
            </p:nvSpPr>
            <p:spPr bwMode="auto">
              <a:xfrm flipH="1">
                <a:off x="381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1" name="Line 961"/>
              <p:cNvSpPr>
                <a:spLocks noChangeShapeType="1"/>
              </p:cNvSpPr>
              <p:nvPr/>
            </p:nvSpPr>
            <p:spPr bwMode="auto">
              <a:xfrm flipH="1">
                <a:off x="379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2" name="Line 962"/>
              <p:cNvSpPr>
                <a:spLocks noChangeShapeType="1"/>
              </p:cNvSpPr>
              <p:nvPr/>
            </p:nvSpPr>
            <p:spPr bwMode="auto">
              <a:xfrm flipH="1">
                <a:off x="378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3" name="Line 963"/>
              <p:cNvSpPr>
                <a:spLocks noChangeShapeType="1"/>
              </p:cNvSpPr>
              <p:nvPr/>
            </p:nvSpPr>
            <p:spPr bwMode="auto">
              <a:xfrm flipH="1">
                <a:off x="376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4" name="Line 964"/>
              <p:cNvSpPr>
                <a:spLocks noChangeShapeType="1"/>
              </p:cNvSpPr>
              <p:nvPr/>
            </p:nvSpPr>
            <p:spPr bwMode="auto">
              <a:xfrm flipH="1">
                <a:off x="374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5" name="Line 965"/>
              <p:cNvSpPr>
                <a:spLocks noChangeShapeType="1"/>
              </p:cNvSpPr>
              <p:nvPr/>
            </p:nvSpPr>
            <p:spPr bwMode="auto">
              <a:xfrm flipH="1">
                <a:off x="372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6" name="Line 966"/>
              <p:cNvSpPr>
                <a:spLocks noChangeShapeType="1"/>
              </p:cNvSpPr>
              <p:nvPr/>
            </p:nvSpPr>
            <p:spPr bwMode="auto">
              <a:xfrm flipH="1">
                <a:off x="370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7" name="Line 967"/>
              <p:cNvSpPr>
                <a:spLocks noChangeShapeType="1"/>
              </p:cNvSpPr>
              <p:nvPr/>
            </p:nvSpPr>
            <p:spPr bwMode="auto">
              <a:xfrm flipH="1">
                <a:off x="369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8" name="Line 968"/>
              <p:cNvSpPr>
                <a:spLocks noChangeShapeType="1"/>
              </p:cNvSpPr>
              <p:nvPr/>
            </p:nvSpPr>
            <p:spPr bwMode="auto">
              <a:xfrm flipH="1">
                <a:off x="367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9" name="Line 969"/>
              <p:cNvSpPr>
                <a:spLocks noChangeShapeType="1"/>
              </p:cNvSpPr>
              <p:nvPr/>
            </p:nvSpPr>
            <p:spPr bwMode="auto">
              <a:xfrm flipH="1">
                <a:off x="365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0" name="Line 970"/>
              <p:cNvSpPr>
                <a:spLocks noChangeShapeType="1"/>
              </p:cNvSpPr>
              <p:nvPr/>
            </p:nvSpPr>
            <p:spPr bwMode="auto">
              <a:xfrm flipH="1">
                <a:off x="363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1" name="Line 971"/>
              <p:cNvSpPr>
                <a:spLocks noChangeShapeType="1"/>
              </p:cNvSpPr>
              <p:nvPr/>
            </p:nvSpPr>
            <p:spPr bwMode="auto">
              <a:xfrm flipH="1">
                <a:off x="361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2" name="Line 972"/>
              <p:cNvSpPr>
                <a:spLocks noChangeShapeType="1"/>
              </p:cNvSpPr>
              <p:nvPr/>
            </p:nvSpPr>
            <p:spPr bwMode="auto">
              <a:xfrm flipH="1">
                <a:off x="360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3" name="Line 973"/>
              <p:cNvSpPr>
                <a:spLocks noChangeShapeType="1"/>
              </p:cNvSpPr>
              <p:nvPr/>
            </p:nvSpPr>
            <p:spPr bwMode="auto">
              <a:xfrm flipH="1">
                <a:off x="358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4" name="Line 974"/>
              <p:cNvSpPr>
                <a:spLocks noChangeShapeType="1"/>
              </p:cNvSpPr>
              <p:nvPr/>
            </p:nvSpPr>
            <p:spPr bwMode="auto">
              <a:xfrm flipH="1">
                <a:off x="356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5" name="Line 975"/>
              <p:cNvSpPr>
                <a:spLocks noChangeShapeType="1"/>
              </p:cNvSpPr>
              <p:nvPr/>
            </p:nvSpPr>
            <p:spPr bwMode="auto">
              <a:xfrm flipH="1">
                <a:off x="354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6" name="Line 976"/>
              <p:cNvSpPr>
                <a:spLocks noChangeShapeType="1"/>
              </p:cNvSpPr>
              <p:nvPr/>
            </p:nvSpPr>
            <p:spPr bwMode="auto">
              <a:xfrm flipH="1">
                <a:off x="352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7" name="Line 977"/>
              <p:cNvSpPr>
                <a:spLocks noChangeShapeType="1"/>
              </p:cNvSpPr>
              <p:nvPr/>
            </p:nvSpPr>
            <p:spPr bwMode="auto">
              <a:xfrm flipH="1">
                <a:off x="351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8" name="Line 978"/>
              <p:cNvSpPr>
                <a:spLocks noChangeShapeType="1"/>
              </p:cNvSpPr>
              <p:nvPr/>
            </p:nvSpPr>
            <p:spPr bwMode="auto">
              <a:xfrm flipH="1">
                <a:off x="349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9" name="Line 979"/>
              <p:cNvSpPr>
                <a:spLocks noChangeShapeType="1"/>
              </p:cNvSpPr>
              <p:nvPr/>
            </p:nvSpPr>
            <p:spPr bwMode="auto">
              <a:xfrm flipH="1">
                <a:off x="347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0" name="Line 980"/>
              <p:cNvSpPr>
                <a:spLocks noChangeShapeType="1"/>
              </p:cNvSpPr>
              <p:nvPr/>
            </p:nvSpPr>
            <p:spPr bwMode="auto">
              <a:xfrm flipH="1">
                <a:off x="345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1" name="Line 981"/>
              <p:cNvSpPr>
                <a:spLocks noChangeShapeType="1"/>
              </p:cNvSpPr>
              <p:nvPr/>
            </p:nvSpPr>
            <p:spPr bwMode="auto">
              <a:xfrm flipH="1">
                <a:off x="343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2" name="Line 982"/>
              <p:cNvSpPr>
                <a:spLocks noChangeShapeType="1"/>
              </p:cNvSpPr>
              <p:nvPr/>
            </p:nvSpPr>
            <p:spPr bwMode="auto">
              <a:xfrm flipH="1">
                <a:off x="342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3" name="Line 983"/>
              <p:cNvSpPr>
                <a:spLocks noChangeShapeType="1"/>
              </p:cNvSpPr>
              <p:nvPr/>
            </p:nvSpPr>
            <p:spPr bwMode="auto">
              <a:xfrm flipH="1">
                <a:off x="340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4" name="Line 984"/>
              <p:cNvSpPr>
                <a:spLocks noChangeShapeType="1"/>
              </p:cNvSpPr>
              <p:nvPr/>
            </p:nvSpPr>
            <p:spPr bwMode="auto">
              <a:xfrm flipH="1">
                <a:off x="338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5" name="Line 985"/>
              <p:cNvSpPr>
                <a:spLocks noChangeShapeType="1"/>
              </p:cNvSpPr>
              <p:nvPr/>
            </p:nvSpPr>
            <p:spPr bwMode="auto">
              <a:xfrm flipH="1">
                <a:off x="336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6" name="Line 986"/>
              <p:cNvSpPr>
                <a:spLocks noChangeShapeType="1"/>
              </p:cNvSpPr>
              <p:nvPr/>
            </p:nvSpPr>
            <p:spPr bwMode="auto">
              <a:xfrm flipH="1">
                <a:off x="334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7" name="Line 987"/>
              <p:cNvSpPr>
                <a:spLocks noChangeShapeType="1"/>
              </p:cNvSpPr>
              <p:nvPr/>
            </p:nvSpPr>
            <p:spPr bwMode="auto">
              <a:xfrm flipH="1">
                <a:off x="333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8" name="Line 988"/>
              <p:cNvSpPr>
                <a:spLocks noChangeShapeType="1"/>
              </p:cNvSpPr>
              <p:nvPr/>
            </p:nvSpPr>
            <p:spPr bwMode="auto">
              <a:xfrm flipH="1">
                <a:off x="331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9" name="Line 989"/>
              <p:cNvSpPr>
                <a:spLocks noChangeShapeType="1"/>
              </p:cNvSpPr>
              <p:nvPr/>
            </p:nvSpPr>
            <p:spPr bwMode="auto">
              <a:xfrm flipH="1">
                <a:off x="329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0" name="Line 990"/>
              <p:cNvSpPr>
                <a:spLocks noChangeShapeType="1"/>
              </p:cNvSpPr>
              <p:nvPr/>
            </p:nvSpPr>
            <p:spPr bwMode="auto">
              <a:xfrm flipH="1">
                <a:off x="327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1" name="Line 991"/>
              <p:cNvSpPr>
                <a:spLocks noChangeShapeType="1"/>
              </p:cNvSpPr>
              <p:nvPr/>
            </p:nvSpPr>
            <p:spPr bwMode="auto">
              <a:xfrm flipH="1">
                <a:off x="325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2" name="Line 992"/>
              <p:cNvSpPr>
                <a:spLocks noChangeShapeType="1"/>
              </p:cNvSpPr>
              <p:nvPr/>
            </p:nvSpPr>
            <p:spPr bwMode="auto">
              <a:xfrm flipH="1">
                <a:off x="324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3" name="Line 993"/>
              <p:cNvSpPr>
                <a:spLocks noChangeShapeType="1"/>
              </p:cNvSpPr>
              <p:nvPr/>
            </p:nvSpPr>
            <p:spPr bwMode="auto">
              <a:xfrm flipH="1">
                <a:off x="322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4" name="Line 994"/>
              <p:cNvSpPr>
                <a:spLocks noChangeShapeType="1"/>
              </p:cNvSpPr>
              <p:nvPr/>
            </p:nvSpPr>
            <p:spPr bwMode="auto">
              <a:xfrm flipH="1">
                <a:off x="320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5" name="Line 995"/>
              <p:cNvSpPr>
                <a:spLocks noChangeShapeType="1"/>
              </p:cNvSpPr>
              <p:nvPr/>
            </p:nvSpPr>
            <p:spPr bwMode="auto">
              <a:xfrm flipH="1">
                <a:off x="318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" name="Line 996"/>
              <p:cNvSpPr>
                <a:spLocks noChangeShapeType="1"/>
              </p:cNvSpPr>
              <p:nvPr/>
            </p:nvSpPr>
            <p:spPr bwMode="auto">
              <a:xfrm flipH="1">
                <a:off x="316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7" name="Line 997"/>
              <p:cNvSpPr>
                <a:spLocks noChangeShapeType="1"/>
              </p:cNvSpPr>
              <p:nvPr/>
            </p:nvSpPr>
            <p:spPr bwMode="auto">
              <a:xfrm flipH="1">
                <a:off x="315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8" name="Line 998"/>
              <p:cNvSpPr>
                <a:spLocks noChangeShapeType="1"/>
              </p:cNvSpPr>
              <p:nvPr/>
            </p:nvSpPr>
            <p:spPr bwMode="auto">
              <a:xfrm flipH="1">
                <a:off x="313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9" name="Line 999"/>
              <p:cNvSpPr>
                <a:spLocks noChangeShapeType="1"/>
              </p:cNvSpPr>
              <p:nvPr/>
            </p:nvSpPr>
            <p:spPr bwMode="auto">
              <a:xfrm flipH="1">
                <a:off x="311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0" name="Line 1000"/>
              <p:cNvSpPr>
                <a:spLocks noChangeShapeType="1"/>
              </p:cNvSpPr>
              <p:nvPr/>
            </p:nvSpPr>
            <p:spPr bwMode="auto">
              <a:xfrm flipH="1">
                <a:off x="309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1" name="Line 1001"/>
              <p:cNvSpPr>
                <a:spLocks noChangeShapeType="1"/>
              </p:cNvSpPr>
              <p:nvPr/>
            </p:nvSpPr>
            <p:spPr bwMode="auto">
              <a:xfrm flipH="1">
                <a:off x="307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2" name="Line 1002"/>
              <p:cNvSpPr>
                <a:spLocks noChangeShapeType="1"/>
              </p:cNvSpPr>
              <p:nvPr/>
            </p:nvSpPr>
            <p:spPr bwMode="auto">
              <a:xfrm flipH="1">
                <a:off x="306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3" name="Line 1003"/>
              <p:cNvSpPr>
                <a:spLocks noChangeShapeType="1"/>
              </p:cNvSpPr>
              <p:nvPr/>
            </p:nvSpPr>
            <p:spPr bwMode="auto">
              <a:xfrm flipH="1">
                <a:off x="304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4" name="Line 1004"/>
              <p:cNvSpPr>
                <a:spLocks noChangeShapeType="1"/>
              </p:cNvSpPr>
              <p:nvPr/>
            </p:nvSpPr>
            <p:spPr bwMode="auto">
              <a:xfrm flipH="1">
                <a:off x="302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5" name="Line 1005"/>
              <p:cNvSpPr>
                <a:spLocks noChangeShapeType="1"/>
              </p:cNvSpPr>
              <p:nvPr/>
            </p:nvSpPr>
            <p:spPr bwMode="auto">
              <a:xfrm flipH="1">
                <a:off x="300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6" name="Line 1006"/>
              <p:cNvSpPr>
                <a:spLocks noChangeShapeType="1"/>
              </p:cNvSpPr>
              <p:nvPr/>
            </p:nvSpPr>
            <p:spPr bwMode="auto">
              <a:xfrm flipH="1">
                <a:off x="298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7" name="Line 1007"/>
              <p:cNvSpPr>
                <a:spLocks noChangeShapeType="1"/>
              </p:cNvSpPr>
              <p:nvPr/>
            </p:nvSpPr>
            <p:spPr bwMode="auto">
              <a:xfrm flipH="1">
                <a:off x="297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1008"/>
            <p:cNvGrpSpPr>
              <a:grpSpLocks/>
            </p:cNvGrpSpPr>
            <p:nvPr/>
          </p:nvGrpSpPr>
          <p:grpSpPr bwMode="auto">
            <a:xfrm>
              <a:off x="1266" y="1797"/>
              <a:ext cx="2898" cy="327"/>
              <a:chOff x="1266" y="1797"/>
              <a:chExt cx="2898" cy="327"/>
            </a:xfrm>
          </p:grpSpPr>
          <p:sp>
            <p:nvSpPr>
              <p:cNvPr id="3848" name="Line 1009"/>
              <p:cNvSpPr>
                <a:spLocks noChangeShapeType="1"/>
              </p:cNvSpPr>
              <p:nvPr/>
            </p:nvSpPr>
            <p:spPr bwMode="auto">
              <a:xfrm flipH="1">
                <a:off x="295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9" name="Line 1010"/>
              <p:cNvSpPr>
                <a:spLocks noChangeShapeType="1"/>
              </p:cNvSpPr>
              <p:nvPr/>
            </p:nvSpPr>
            <p:spPr bwMode="auto">
              <a:xfrm flipH="1">
                <a:off x="293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0" name="Line 1011"/>
              <p:cNvSpPr>
                <a:spLocks noChangeShapeType="1"/>
              </p:cNvSpPr>
              <p:nvPr/>
            </p:nvSpPr>
            <p:spPr bwMode="auto">
              <a:xfrm flipH="1">
                <a:off x="291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1" name="Line 1012"/>
              <p:cNvSpPr>
                <a:spLocks noChangeShapeType="1"/>
              </p:cNvSpPr>
              <p:nvPr/>
            </p:nvSpPr>
            <p:spPr bwMode="auto">
              <a:xfrm flipH="1">
                <a:off x="289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2" name="Line 1013"/>
              <p:cNvSpPr>
                <a:spLocks noChangeShapeType="1"/>
              </p:cNvSpPr>
              <p:nvPr/>
            </p:nvSpPr>
            <p:spPr bwMode="auto">
              <a:xfrm flipH="1">
                <a:off x="288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3" name="Line 1014"/>
              <p:cNvSpPr>
                <a:spLocks noChangeShapeType="1"/>
              </p:cNvSpPr>
              <p:nvPr/>
            </p:nvSpPr>
            <p:spPr bwMode="auto">
              <a:xfrm flipH="1">
                <a:off x="286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4" name="Line 1015"/>
              <p:cNvSpPr>
                <a:spLocks noChangeShapeType="1"/>
              </p:cNvSpPr>
              <p:nvPr/>
            </p:nvSpPr>
            <p:spPr bwMode="auto">
              <a:xfrm flipH="1">
                <a:off x="284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5" name="Line 1016"/>
              <p:cNvSpPr>
                <a:spLocks noChangeShapeType="1"/>
              </p:cNvSpPr>
              <p:nvPr/>
            </p:nvSpPr>
            <p:spPr bwMode="auto">
              <a:xfrm flipH="1">
                <a:off x="282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6" name="Line 1017"/>
              <p:cNvSpPr>
                <a:spLocks noChangeShapeType="1"/>
              </p:cNvSpPr>
              <p:nvPr/>
            </p:nvSpPr>
            <p:spPr bwMode="auto">
              <a:xfrm flipH="1">
                <a:off x="280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7" name="Line 1018"/>
              <p:cNvSpPr>
                <a:spLocks noChangeShapeType="1"/>
              </p:cNvSpPr>
              <p:nvPr/>
            </p:nvSpPr>
            <p:spPr bwMode="auto">
              <a:xfrm flipH="1">
                <a:off x="279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8" name="Line 1019"/>
              <p:cNvSpPr>
                <a:spLocks noChangeShapeType="1"/>
              </p:cNvSpPr>
              <p:nvPr/>
            </p:nvSpPr>
            <p:spPr bwMode="auto">
              <a:xfrm flipH="1">
                <a:off x="277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9" name="Line 1020"/>
              <p:cNvSpPr>
                <a:spLocks noChangeShapeType="1"/>
              </p:cNvSpPr>
              <p:nvPr/>
            </p:nvSpPr>
            <p:spPr bwMode="auto">
              <a:xfrm flipH="1">
                <a:off x="275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0" name="Line 1021"/>
              <p:cNvSpPr>
                <a:spLocks noChangeShapeType="1"/>
              </p:cNvSpPr>
              <p:nvPr/>
            </p:nvSpPr>
            <p:spPr bwMode="auto">
              <a:xfrm flipH="1">
                <a:off x="273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1" name="Line 1022"/>
              <p:cNvSpPr>
                <a:spLocks noChangeShapeType="1"/>
              </p:cNvSpPr>
              <p:nvPr/>
            </p:nvSpPr>
            <p:spPr bwMode="auto">
              <a:xfrm flipH="1">
                <a:off x="271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2" name="Line 1023"/>
              <p:cNvSpPr>
                <a:spLocks noChangeShapeType="1"/>
              </p:cNvSpPr>
              <p:nvPr/>
            </p:nvSpPr>
            <p:spPr bwMode="auto">
              <a:xfrm flipH="1">
                <a:off x="270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3" name="Line 0"/>
              <p:cNvSpPr>
                <a:spLocks noChangeShapeType="1"/>
              </p:cNvSpPr>
              <p:nvPr/>
            </p:nvSpPr>
            <p:spPr bwMode="auto">
              <a:xfrm flipH="1">
                <a:off x="268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4" name="Line 1"/>
              <p:cNvSpPr>
                <a:spLocks noChangeShapeType="1"/>
              </p:cNvSpPr>
              <p:nvPr/>
            </p:nvSpPr>
            <p:spPr bwMode="auto">
              <a:xfrm flipH="1">
                <a:off x="266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5" name="Line 2"/>
              <p:cNvSpPr>
                <a:spLocks noChangeShapeType="1"/>
              </p:cNvSpPr>
              <p:nvPr/>
            </p:nvSpPr>
            <p:spPr bwMode="auto">
              <a:xfrm flipH="1">
                <a:off x="264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6" name="Line 3"/>
              <p:cNvSpPr>
                <a:spLocks noChangeShapeType="1"/>
              </p:cNvSpPr>
              <p:nvPr/>
            </p:nvSpPr>
            <p:spPr bwMode="auto">
              <a:xfrm flipH="1">
                <a:off x="262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7" name="Line 4"/>
              <p:cNvSpPr>
                <a:spLocks noChangeShapeType="1"/>
              </p:cNvSpPr>
              <p:nvPr/>
            </p:nvSpPr>
            <p:spPr bwMode="auto">
              <a:xfrm flipH="1">
                <a:off x="261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8" name="Line 5"/>
              <p:cNvSpPr>
                <a:spLocks noChangeShapeType="1"/>
              </p:cNvSpPr>
              <p:nvPr/>
            </p:nvSpPr>
            <p:spPr bwMode="auto">
              <a:xfrm flipH="1">
                <a:off x="259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9" name="Line 6"/>
              <p:cNvSpPr>
                <a:spLocks noChangeShapeType="1"/>
              </p:cNvSpPr>
              <p:nvPr/>
            </p:nvSpPr>
            <p:spPr bwMode="auto">
              <a:xfrm flipH="1">
                <a:off x="257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0" name="Line 7"/>
              <p:cNvSpPr>
                <a:spLocks noChangeShapeType="1"/>
              </p:cNvSpPr>
              <p:nvPr/>
            </p:nvSpPr>
            <p:spPr bwMode="auto">
              <a:xfrm flipH="1">
                <a:off x="255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1" name="Line 8"/>
              <p:cNvSpPr>
                <a:spLocks noChangeShapeType="1"/>
              </p:cNvSpPr>
              <p:nvPr/>
            </p:nvSpPr>
            <p:spPr bwMode="auto">
              <a:xfrm flipH="1">
                <a:off x="253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2" name="Line 9"/>
              <p:cNvSpPr>
                <a:spLocks noChangeShapeType="1"/>
              </p:cNvSpPr>
              <p:nvPr/>
            </p:nvSpPr>
            <p:spPr bwMode="auto">
              <a:xfrm flipH="1">
                <a:off x="252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3" name="Line 10"/>
              <p:cNvSpPr>
                <a:spLocks noChangeShapeType="1"/>
              </p:cNvSpPr>
              <p:nvPr/>
            </p:nvSpPr>
            <p:spPr bwMode="auto">
              <a:xfrm flipH="1">
                <a:off x="250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4" name="Line 11"/>
              <p:cNvSpPr>
                <a:spLocks noChangeShapeType="1"/>
              </p:cNvSpPr>
              <p:nvPr/>
            </p:nvSpPr>
            <p:spPr bwMode="auto">
              <a:xfrm flipH="1">
                <a:off x="248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5" name="Line 12"/>
              <p:cNvSpPr>
                <a:spLocks noChangeShapeType="1"/>
              </p:cNvSpPr>
              <p:nvPr/>
            </p:nvSpPr>
            <p:spPr bwMode="auto">
              <a:xfrm flipH="1">
                <a:off x="246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6" name="Line 13"/>
              <p:cNvSpPr>
                <a:spLocks noChangeShapeType="1"/>
              </p:cNvSpPr>
              <p:nvPr/>
            </p:nvSpPr>
            <p:spPr bwMode="auto">
              <a:xfrm flipH="1">
                <a:off x="244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7" name="Line 14"/>
              <p:cNvSpPr>
                <a:spLocks noChangeShapeType="1"/>
              </p:cNvSpPr>
              <p:nvPr/>
            </p:nvSpPr>
            <p:spPr bwMode="auto">
              <a:xfrm flipH="1">
                <a:off x="243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8" name="Line 15"/>
              <p:cNvSpPr>
                <a:spLocks noChangeShapeType="1"/>
              </p:cNvSpPr>
              <p:nvPr/>
            </p:nvSpPr>
            <p:spPr bwMode="auto">
              <a:xfrm flipH="1">
                <a:off x="241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9" name="Line 16"/>
              <p:cNvSpPr>
                <a:spLocks noChangeShapeType="1"/>
              </p:cNvSpPr>
              <p:nvPr/>
            </p:nvSpPr>
            <p:spPr bwMode="auto">
              <a:xfrm flipH="1">
                <a:off x="239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0" name="Line 17"/>
              <p:cNvSpPr>
                <a:spLocks noChangeShapeType="1"/>
              </p:cNvSpPr>
              <p:nvPr/>
            </p:nvSpPr>
            <p:spPr bwMode="auto">
              <a:xfrm flipH="1">
                <a:off x="237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1" name="Line 18"/>
              <p:cNvSpPr>
                <a:spLocks noChangeShapeType="1"/>
              </p:cNvSpPr>
              <p:nvPr/>
            </p:nvSpPr>
            <p:spPr bwMode="auto">
              <a:xfrm flipH="1">
                <a:off x="235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2" name="Line 19"/>
              <p:cNvSpPr>
                <a:spLocks noChangeShapeType="1"/>
              </p:cNvSpPr>
              <p:nvPr/>
            </p:nvSpPr>
            <p:spPr bwMode="auto">
              <a:xfrm flipH="1">
                <a:off x="234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3" name="Line 20"/>
              <p:cNvSpPr>
                <a:spLocks noChangeShapeType="1"/>
              </p:cNvSpPr>
              <p:nvPr/>
            </p:nvSpPr>
            <p:spPr bwMode="auto">
              <a:xfrm flipH="1">
                <a:off x="232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4" name="Line 21"/>
              <p:cNvSpPr>
                <a:spLocks noChangeShapeType="1"/>
              </p:cNvSpPr>
              <p:nvPr/>
            </p:nvSpPr>
            <p:spPr bwMode="auto">
              <a:xfrm flipH="1">
                <a:off x="230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5" name="Line 22"/>
              <p:cNvSpPr>
                <a:spLocks noChangeShapeType="1"/>
              </p:cNvSpPr>
              <p:nvPr/>
            </p:nvSpPr>
            <p:spPr bwMode="auto">
              <a:xfrm flipH="1">
                <a:off x="228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6" name="Line 23"/>
              <p:cNvSpPr>
                <a:spLocks noChangeShapeType="1"/>
              </p:cNvSpPr>
              <p:nvPr/>
            </p:nvSpPr>
            <p:spPr bwMode="auto">
              <a:xfrm flipH="1">
                <a:off x="226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7" name="Line 24"/>
              <p:cNvSpPr>
                <a:spLocks noChangeShapeType="1"/>
              </p:cNvSpPr>
              <p:nvPr/>
            </p:nvSpPr>
            <p:spPr bwMode="auto">
              <a:xfrm flipH="1">
                <a:off x="225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8" name="Line 25"/>
              <p:cNvSpPr>
                <a:spLocks noChangeShapeType="1"/>
              </p:cNvSpPr>
              <p:nvPr/>
            </p:nvSpPr>
            <p:spPr bwMode="auto">
              <a:xfrm flipH="1">
                <a:off x="223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9" name="Line 26"/>
              <p:cNvSpPr>
                <a:spLocks noChangeShapeType="1"/>
              </p:cNvSpPr>
              <p:nvPr/>
            </p:nvSpPr>
            <p:spPr bwMode="auto">
              <a:xfrm flipH="1">
                <a:off x="221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0" name="Line 27"/>
              <p:cNvSpPr>
                <a:spLocks noChangeShapeType="1"/>
              </p:cNvSpPr>
              <p:nvPr/>
            </p:nvSpPr>
            <p:spPr bwMode="auto">
              <a:xfrm flipH="1">
                <a:off x="219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1" name="Line 28"/>
              <p:cNvSpPr>
                <a:spLocks noChangeShapeType="1"/>
              </p:cNvSpPr>
              <p:nvPr/>
            </p:nvSpPr>
            <p:spPr bwMode="auto">
              <a:xfrm flipH="1">
                <a:off x="217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2" name="Line 29"/>
              <p:cNvSpPr>
                <a:spLocks noChangeShapeType="1"/>
              </p:cNvSpPr>
              <p:nvPr/>
            </p:nvSpPr>
            <p:spPr bwMode="auto">
              <a:xfrm flipH="1">
                <a:off x="216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3" name="Line 30"/>
              <p:cNvSpPr>
                <a:spLocks noChangeShapeType="1"/>
              </p:cNvSpPr>
              <p:nvPr/>
            </p:nvSpPr>
            <p:spPr bwMode="auto">
              <a:xfrm flipH="1">
                <a:off x="214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4" name="Line 31"/>
              <p:cNvSpPr>
                <a:spLocks noChangeShapeType="1"/>
              </p:cNvSpPr>
              <p:nvPr/>
            </p:nvSpPr>
            <p:spPr bwMode="auto">
              <a:xfrm flipH="1">
                <a:off x="212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5" name="Line 32"/>
              <p:cNvSpPr>
                <a:spLocks noChangeShapeType="1"/>
              </p:cNvSpPr>
              <p:nvPr/>
            </p:nvSpPr>
            <p:spPr bwMode="auto">
              <a:xfrm flipH="1">
                <a:off x="210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" name="Line 33"/>
              <p:cNvSpPr>
                <a:spLocks noChangeShapeType="1"/>
              </p:cNvSpPr>
              <p:nvPr/>
            </p:nvSpPr>
            <p:spPr bwMode="auto">
              <a:xfrm flipH="1">
                <a:off x="208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" name="Line 34"/>
              <p:cNvSpPr>
                <a:spLocks noChangeShapeType="1"/>
              </p:cNvSpPr>
              <p:nvPr/>
            </p:nvSpPr>
            <p:spPr bwMode="auto">
              <a:xfrm flipH="1">
                <a:off x="207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" name="Line 35"/>
              <p:cNvSpPr>
                <a:spLocks noChangeShapeType="1"/>
              </p:cNvSpPr>
              <p:nvPr/>
            </p:nvSpPr>
            <p:spPr bwMode="auto">
              <a:xfrm flipH="1">
                <a:off x="205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9" name="Line 36"/>
              <p:cNvSpPr>
                <a:spLocks noChangeShapeType="1"/>
              </p:cNvSpPr>
              <p:nvPr/>
            </p:nvSpPr>
            <p:spPr bwMode="auto">
              <a:xfrm flipH="1">
                <a:off x="203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" name="Line 37"/>
              <p:cNvSpPr>
                <a:spLocks noChangeShapeType="1"/>
              </p:cNvSpPr>
              <p:nvPr/>
            </p:nvSpPr>
            <p:spPr bwMode="auto">
              <a:xfrm flipH="1">
                <a:off x="201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" name="Line 38"/>
              <p:cNvSpPr>
                <a:spLocks noChangeShapeType="1"/>
              </p:cNvSpPr>
              <p:nvPr/>
            </p:nvSpPr>
            <p:spPr bwMode="auto">
              <a:xfrm flipH="1">
                <a:off x="199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2" name="Line 39"/>
              <p:cNvSpPr>
                <a:spLocks noChangeShapeType="1"/>
              </p:cNvSpPr>
              <p:nvPr/>
            </p:nvSpPr>
            <p:spPr bwMode="auto">
              <a:xfrm flipH="1">
                <a:off x="198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3" name="Line 40"/>
              <p:cNvSpPr>
                <a:spLocks noChangeShapeType="1"/>
              </p:cNvSpPr>
              <p:nvPr/>
            </p:nvSpPr>
            <p:spPr bwMode="auto">
              <a:xfrm flipH="1">
                <a:off x="196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4" name="Line 41"/>
              <p:cNvSpPr>
                <a:spLocks noChangeShapeType="1"/>
              </p:cNvSpPr>
              <p:nvPr/>
            </p:nvSpPr>
            <p:spPr bwMode="auto">
              <a:xfrm flipH="1">
                <a:off x="194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5" name="Line 42"/>
              <p:cNvSpPr>
                <a:spLocks noChangeShapeType="1"/>
              </p:cNvSpPr>
              <p:nvPr/>
            </p:nvSpPr>
            <p:spPr bwMode="auto">
              <a:xfrm flipH="1">
                <a:off x="192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6" name="Line 43"/>
              <p:cNvSpPr>
                <a:spLocks noChangeShapeType="1"/>
              </p:cNvSpPr>
              <p:nvPr/>
            </p:nvSpPr>
            <p:spPr bwMode="auto">
              <a:xfrm flipH="1">
                <a:off x="190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7" name="Line 44"/>
              <p:cNvSpPr>
                <a:spLocks noChangeShapeType="1"/>
              </p:cNvSpPr>
              <p:nvPr/>
            </p:nvSpPr>
            <p:spPr bwMode="auto">
              <a:xfrm flipH="1">
                <a:off x="189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8" name="Line 45"/>
              <p:cNvSpPr>
                <a:spLocks noChangeShapeType="1"/>
              </p:cNvSpPr>
              <p:nvPr/>
            </p:nvSpPr>
            <p:spPr bwMode="auto">
              <a:xfrm flipH="1">
                <a:off x="187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9" name="Line 46"/>
              <p:cNvSpPr>
                <a:spLocks noChangeShapeType="1"/>
              </p:cNvSpPr>
              <p:nvPr/>
            </p:nvSpPr>
            <p:spPr bwMode="auto">
              <a:xfrm flipH="1">
                <a:off x="185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0" name="Line 47"/>
              <p:cNvSpPr>
                <a:spLocks noChangeShapeType="1"/>
              </p:cNvSpPr>
              <p:nvPr/>
            </p:nvSpPr>
            <p:spPr bwMode="auto">
              <a:xfrm flipH="1">
                <a:off x="183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1" name="Line 48"/>
              <p:cNvSpPr>
                <a:spLocks noChangeShapeType="1"/>
              </p:cNvSpPr>
              <p:nvPr/>
            </p:nvSpPr>
            <p:spPr bwMode="auto">
              <a:xfrm flipH="1">
                <a:off x="181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2" name="Line 49"/>
              <p:cNvSpPr>
                <a:spLocks noChangeShapeType="1"/>
              </p:cNvSpPr>
              <p:nvPr/>
            </p:nvSpPr>
            <p:spPr bwMode="auto">
              <a:xfrm flipH="1">
                <a:off x="180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3" name="Line 50"/>
              <p:cNvSpPr>
                <a:spLocks noChangeShapeType="1"/>
              </p:cNvSpPr>
              <p:nvPr/>
            </p:nvSpPr>
            <p:spPr bwMode="auto">
              <a:xfrm flipH="1">
                <a:off x="178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4" name="Line 51"/>
              <p:cNvSpPr>
                <a:spLocks noChangeShapeType="1"/>
              </p:cNvSpPr>
              <p:nvPr/>
            </p:nvSpPr>
            <p:spPr bwMode="auto">
              <a:xfrm flipH="1">
                <a:off x="176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5" name="Line 52"/>
              <p:cNvSpPr>
                <a:spLocks noChangeShapeType="1"/>
              </p:cNvSpPr>
              <p:nvPr/>
            </p:nvSpPr>
            <p:spPr bwMode="auto">
              <a:xfrm flipH="1">
                <a:off x="174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6" name="Line 53"/>
              <p:cNvSpPr>
                <a:spLocks noChangeShapeType="1"/>
              </p:cNvSpPr>
              <p:nvPr/>
            </p:nvSpPr>
            <p:spPr bwMode="auto">
              <a:xfrm flipH="1">
                <a:off x="172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7" name="Line 54"/>
              <p:cNvSpPr>
                <a:spLocks noChangeShapeType="1"/>
              </p:cNvSpPr>
              <p:nvPr/>
            </p:nvSpPr>
            <p:spPr bwMode="auto">
              <a:xfrm flipH="1">
                <a:off x="171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8" name="Line 55"/>
              <p:cNvSpPr>
                <a:spLocks noChangeShapeType="1"/>
              </p:cNvSpPr>
              <p:nvPr/>
            </p:nvSpPr>
            <p:spPr bwMode="auto">
              <a:xfrm flipH="1">
                <a:off x="1692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9" name="Line 56"/>
              <p:cNvSpPr>
                <a:spLocks noChangeShapeType="1"/>
              </p:cNvSpPr>
              <p:nvPr/>
            </p:nvSpPr>
            <p:spPr bwMode="auto">
              <a:xfrm flipH="1">
                <a:off x="1674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0" name="Line 57"/>
              <p:cNvSpPr>
                <a:spLocks noChangeShapeType="1"/>
              </p:cNvSpPr>
              <p:nvPr/>
            </p:nvSpPr>
            <p:spPr bwMode="auto">
              <a:xfrm flipH="1">
                <a:off x="1656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1" name="Line 58"/>
              <p:cNvSpPr>
                <a:spLocks noChangeShapeType="1"/>
              </p:cNvSpPr>
              <p:nvPr/>
            </p:nvSpPr>
            <p:spPr bwMode="auto">
              <a:xfrm flipH="1">
                <a:off x="1638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2" name="Line 59"/>
              <p:cNvSpPr>
                <a:spLocks noChangeShapeType="1"/>
              </p:cNvSpPr>
              <p:nvPr/>
            </p:nvSpPr>
            <p:spPr bwMode="auto">
              <a:xfrm flipH="1">
                <a:off x="1620" y="205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3" name="Freeform 60"/>
              <p:cNvSpPr>
                <a:spLocks/>
              </p:cNvSpPr>
              <p:nvPr/>
            </p:nvSpPr>
            <p:spPr bwMode="auto">
              <a:xfrm>
                <a:off x="1266" y="1988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8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4 w 57"/>
                  <a:gd name="T15" fmla="*/ 27 h 133"/>
                  <a:gd name="T16" fmla="*/ 21 w 57"/>
                  <a:gd name="T17" fmla="*/ 21 h 133"/>
                  <a:gd name="T18" fmla="*/ 29 w 57"/>
                  <a:gd name="T19" fmla="*/ 15 h 133"/>
                  <a:gd name="T20" fmla="*/ 33 w 57"/>
                  <a:gd name="T21" fmla="*/ 7 h 133"/>
                  <a:gd name="T22" fmla="*/ 38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4" name="Freeform 61"/>
              <p:cNvSpPr>
                <a:spLocks noEditPoints="1"/>
              </p:cNvSpPr>
              <p:nvPr/>
            </p:nvSpPr>
            <p:spPr bwMode="auto">
              <a:xfrm>
                <a:off x="1362" y="1988"/>
                <a:ext cx="87" cy="136"/>
              </a:xfrm>
              <a:custGeom>
                <a:avLst/>
                <a:gdLst>
                  <a:gd name="T0" fmla="*/ 44 w 87"/>
                  <a:gd name="T1" fmla="*/ 0 h 136"/>
                  <a:gd name="T2" fmla="*/ 62 w 87"/>
                  <a:gd name="T3" fmla="*/ 3 h 136"/>
                  <a:gd name="T4" fmla="*/ 75 w 87"/>
                  <a:gd name="T5" fmla="*/ 13 h 136"/>
                  <a:gd name="T6" fmla="*/ 83 w 87"/>
                  <a:gd name="T7" fmla="*/ 27 h 136"/>
                  <a:gd name="T8" fmla="*/ 86 w 87"/>
                  <a:gd name="T9" fmla="*/ 45 h 136"/>
                  <a:gd name="T10" fmla="*/ 87 w 87"/>
                  <a:gd name="T11" fmla="*/ 67 h 136"/>
                  <a:gd name="T12" fmla="*/ 86 w 87"/>
                  <a:gd name="T13" fmla="*/ 91 h 136"/>
                  <a:gd name="T14" fmla="*/ 83 w 87"/>
                  <a:gd name="T15" fmla="*/ 109 h 136"/>
                  <a:gd name="T16" fmla="*/ 75 w 87"/>
                  <a:gd name="T17" fmla="*/ 121 h 136"/>
                  <a:gd name="T18" fmla="*/ 62 w 87"/>
                  <a:gd name="T19" fmla="*/ 132 h 136"/>
                  <a:gd name="T20" fmla="*/ 44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2 w 87"/>
                  <a:gd name="T29" fmla="*/ 90 h 136"/>
                  <a:gd name="T30" fmla="*/ 0 w 87"/>
                  <a:gd name="T31" fmla="*/ 67 h 136"/>
                  <a:gd name="T32" fmla="*/ 2 w 87"/>
                  <a:gd name="T33" fmla="*/ 45 h 136"/>
                  <a:gd name="T34" fmla="*/ 6 w 87"/>
                  <a:gd name="T35" fmla="*/ 27 h 136"/>
                  <a:gd name="T36" fmla="*/ 14 w 87"/>
                  <a:gd name="T37" fmla="*/ 13 h 136"/>
                  <a:gd name="T38" fmla="*/ 27 w 87"/>
                  <a:gd name="T39" fmla="*/ 3 h 136"/>
                  <a:gd name="T40" fmla="*/ 44 w 87"/>
                  <a:gd name="T41" fmla="*/ 0 h 136"/>
                  <a:gd name="T42" fmla="*/ 44 w 87"/>
                  <a:gd name="T43" fmla="*/ 24 h 136"/>
                  <a:gd name="T44" fmla="*/ 39 w 87"/>
                  <a:gd name="T45" fmla="*/ 24 h 136"/>
                  <a:gd name="T46" fmla="*/ 35 w 87"/>
                  <a:gd name="T47" fmla="*/ 25 h 136"/>
                  <a:gd name="T48" fmla="*/ 33 w 87"/>
                  <a:gd name="T49" fmla="*/ 28 h 136"/>
                  <a:gd name="T50" fmla="*/ 30 w 87"/>
                  <a:gd name="T51" fmla="*/ 31 h 136"/>
                  <a:gd name="T52" fmla="*/ 29 w 87"/>
                  <a:gd name="T53" fmla="*/ 36 h 136"/>
                  <a:gd name="T54" fmla="*/ 27 w 87"/>
                  <a:gd name="T55" fmla="*/ 49 h 136"/>
                  <a:gd name="T56" fmla="*/ 26 w 87"/>
                  <a:gd name="T57" fmla="*/ 67 h 136"/>
                  <a:gd name="T58" fmla="*/ 27 w 87"/>
                  <a:gd name="T59" fmla="*/ 87 h 136"/>
                  <a:gd name="T60" fmla="*/ 29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5 w 87"/>
                  <a:gd name="T67" fmla="*/ 109 h 136"/>
                  <a:gd name="T68" fmla="*/ 39 w 87"/>
                  <a:gd name="T69" fmla="*/ 112 h 136"/>
                  <a:gd name="T70" fmla="*/ 44 w 87"/>
                  <a:gd name="T71" fmla="*/ 112 h 136"/>
                  <a:gd name="T72" fmla="*/ 50 w 87"/>
                  <a:gd name="T73" fmla="*/ 112 h 136"/>
                  <a:gd name="T74" fmla="*/ 53 w 87"/>
                  <a:gd name="T75" fmla="*/ 109 h 136"/>
                  <a:gd name="T76" fmla="*/ 56 w 87"/>
                  <a:gd name="T77" fmla="*/ 108 h 136"/>
                  <a:gd name="T78" fmla="*/ 59 w 87"/>
                  <a:gd name="T79" fmla="*/ 103 h 136"/>
                  <a:gd name="T80" fmla="*/ 60 w 87"/>
                  <a:gd name="T81" fmla="*/ 99 h 136"/>
                  <a:gd name="T82" fmla="*/ 62 w 87"/>
                  <a:gd name="T83" fmla="*/ 87 h 136"/>
                  <a:gd name="T84" fmla="*/ 63 w 87"/>
                  <a:gd name="T85" fmla="*/ 67 h 136"/>
                  <a:gd name="T86" fmla="*/ 62 w 87"/>
                  <a:gd name="T87" fmla="*/ 49 h 136"/>
                  <a:gd name="T88" fmla="*/ 60 w 87"/>
                  <a:gd name="T89" fmla="*/ 37 h 136"/>
                  <a:gd name="T90" fmla="*/ 59 w 87"/>
                  <a:gd name="T91" fmla="*/ 33 h 136"/>
                  <a:gd name="T92" fmla="*/ 56 w 87"/>
                  <a:gd name="T93" fmla="*/ 28 h 136"/>
                  <a:gd name="T94" fmla="*/ 53 w 87"/>
                  <a:gd name="T95" fmla="*/ 25 h 136"/>
                  <a:gd name="T96" fmla="*/ 50 w 87"/>
                  <a:gd name="T97" fmla="*/ 24 h 136"/>
                  <a:gd name="T98" fmla="*/ 44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4" y="0"/>
                    </a:moveTo>
                    <a:lnTo>
                      <a:pt x="62" y="3"/>
                    </a:lnTo>
                    <a:lnTo>
                      <a:pt x="75" y="13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7"/>
                    </a:lnTo>
                    <a:lnTo>
                      <a:pt x="86" y="91"/>
                    </a:lnTo>
                    <a:lnTo>
                      <a:pt x="83" y="109"/>
                    </a:lnTo>
                    <a:lnTo>
                      <a:pt x="75" y="121"/>
                    </a:lnTo>
                    <a:lnTo>
                      <a:pt x="62" y="132"/>
                    </a:lnTo>
                    <a:lnTo>
                      <a:pt x="44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5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9" y="36"/>
                    </a:lnTo>
                    <a:lnTo>
                      <a:pt x="27" y="49"/>
                    </a:lnTo>
                    <a:lnTo>
                      <a:pt x="26" y="67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5" y="109"/>
                    </a:lnTo>
                    <a:lnTo>
                      <a:pt x="39" y="112"/>
                    </a:lnTo>
                    <a:lnTo>
                      <a:pt x="44" y="112"/>
                    </a:lnTo>
                    <a:lnTo>
                      <a:pt x="50" y="112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7"/>
                    </a:lnTo>
                    <a:lnTo>
                      <a:pt x="62" y="49"/>
                    </a:lnTo>
                    <a:lnTo>
                      <a:pt x="60" y="37"/>
                    </a:lnTo>
                    <a:lnTo>
                      <a:pt x="59" y="33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5" name="Freeform 62"/>
              <p:cNvSpPr>
                <a:spLocks/>
              </p:cNvSpPr>
              <p:nvPr/>
            </p:nvSpPr>
            <p:spPr bwMode="auto">
              <a:xfrm>
                <a:off x="1518" y="1917"/>
                <a:ext cx="71" cy="107"/>
              </a:xfrm>
              <a:custGeom>
                <a:avLst/>
                <a:gdLst>
                  <a:gd name="T0" fmla="*/ 0 w 71"/>
                  <a:gd name="T1" fmla="*/ 75 h 107"/>
                  <a:gd name="T2" fmla="*/ 18 w 71"/>
                  <a:gd name="T3" fmla="*/ 74 h 107"/>
                  <a:gd name="T4" fmla="*/ 20 w 71"/>
                  <a:gd name="T5" fmla="*/ 78 h 107"/>
                  <a:gd name="T6" fmla="*/ 21 w 71"/>
                  <a:gd name="T7" fmla="*/ 81 h 107"/>
                  <a:gd name="T8" fmla="*/ 24 w 71"/>
                  <a:gd name="T9" fmla="*/ 84 h 107"/>
                  <a:gd name="T10" fmla="*/ 29 w 71"/>
                  <a:gd name="T11" fmla="*/ 87 h 107"/>
                  <a:gd name="T12" fmla="*/ 35 w 71"/>
                  <a:gd name="T13" fmla="*/ 89 h 107"/>
                  <a:gd name="T14" fmla="*/ 39 w 71"/>
                  <a:gd name="T15" fmla="*/ 89 h 107"/>
                  <a:gd name="T16" fmla="*/ 42 w 71"/>
                  <a:gd name="T17" fmla="*/ 87 h 107"/>
                  <a:gd name="T18" fmla="*/ 45 w 71"/>
                  <a:gd name="T19" fmla="*/ 84 h 107"/>
                  <a:gd name="T20" fmla="*/ 48 w 71"/>
                  <a:gd name="T21" fmla="*/ 80 h 107"/>
                  <a:gd name="T22" fmla="*/ 50 w 71"/>
                  <a:gd name="T23" fmla="*/ 75 h 107"/>
                  <a:gd name="T24" fmla="*/ 51 w 71"/>
                  <a:gd name="T25" fmla="*/ 71 h 107"/>
                  <a:gd name="T26" fmla="*/ 50 w 71"/>
                  <a:gd name="T27" fmla="*/ 65 h 107"/>
                  <a:gd name="T28" fmla="*/ 48 w 71"/>
                  <a:gd name="T29" fmla="*/ 60 h 107"/>
                  <a:gd name="T30" fmla="*/ 47 w 71"/>
                  <a:gd name="T31" fmla="*/ 57 h 107"/>
                  <a:gd name="T32" fmla="*/ 44 w 71"/>
                  <a:gd name="T33" fmla="*/ 54 h 107"/>
                  <a:gd name="T34" fmla="*/ 39 w 71"/>
                  <a:gd name="T35" fmla="*/ 53 h 107"/>
                  <a:gd name="T36" fmla="*/ 35 w 71"/>
                  <a:gd name="T37" fmla="*/ 53 h 107"/>
                  <a:gd name="T38" fmla="*/ 29 w 71"/>
                  <a:gd name="T39" fmla="*/ 54 h 107"/>
                  <a:gd name="T40" fmla="*/ 24 w 71"/>
                  <a:gd name="T41" fmla="*/ 56 h 107"/>
                  <a:gd name="T42" fmla="*/ 20 w 71"/>
                  <a:gd name="T43" fmla="*/ 60 h 107"/>
                  <a:gd name="T44" fmla="*/ 2 w 71"/>
                  <a:gd name="T45" fmla="*/ 59 h 107"/>
                  <a:gd name="T46" fmla="*/ 14 w 71"/>
                  <a:gd name="T47" fmla="*/ 0 h 107"/>
                  <a:gd name="T48" fmla="*/ 66 w 71"/>
                  <a:gd name="T49" fmla="*/ 0 h 107"/>
                  <a:gd name="T50" fmla="*/ 66 w 71"/>
                  <a:gd name="T51" fmla="*/ 21 h 107"/>
                  <a:gd name="T52" fmla="*/ 30 w 71"/>
                  <a:gd name="T53" fmla="*/ 21 h 107"/>
                  <a:gd name="T54" fmla="*/ 26 w 71"/>
                  <a:gd name="T55" fmla="*/ 38 h 107"/>
                  <a:gd name="T56" fmla="*/ 32 w 71"/>
                  <a:gd name="T57" fmla="*/ 35 h 107"/>
                  <a:gd name="T58" fmla="*/ 39 w 71"/>
                  <a:gd name="T59" fmla="*/ 35 h 107"/>
                  <a:gd name="T60" fmla="*/ 45 w 71"/>
                  <a:gd name="T61" fmla="*/ 35 h 107"/>
                  <a:gd name="T62" fmla="*/ 51 w 71"/>
                  <a:gd name="T63" fmla="*/ 36 h 107"/>
                  <a:gd name="T64" fmla="*/ 57 w 71"/>
                  <a:gd name="T65" fmla="*/ 39 h 107"/>
                  <a:gd name="T66" fmla="*/ 62 w 71"/>
                  <a:gd name="T67" fmla="*/ 44 h 107"/>
                  <a:gd name="T68" fmla="*/ 69 w 71"/>
                  <a:gd name="T69" fmla="*/ 56 h 107"/>
                  <a:gd name="T70" fmla="*/ 71 w 71"/>
                  <a:gd name="T71" fmla="*/ 69 h 107"/>
                  <a:gd name="T72" fmla="*/ 71 w 71"/>
                  <a:gd name="T73" fmla="*/ 78 h 107"/>
                  <a:gd name="T74" fmla="*/ 68 w 71"/>
                  <a:gd name="T75" fmla="*/ 86 h 107"/>
                  <a:gd name="T76" fmla="*/ 63 w 71"/>
                  <a:gd name="T77" fmla="*/ 93 h 107"/>
                  <a:gd name="T78" fmla="*/ 51 w 71"/>
                  <a:gd name="T79" fmla="*/ 104 h 107"/>
                  <a:gd name="T80" fmla="*/ 35 w 71"/>
                  <a:gd name="T81" fmla="*/ 107 h 107"/>
                  <a:gd name="T82" fmla="*/ 27 w 71"/>
                  <a:gd name="T83" fmla="*/ 107 h 107"/>
                  <a:gd name="T84" fmla="*/ 21 w 71"/>
                  <a:gd name="T85" fmla="*/ 105 h 107"/>
                  <a:gd name="T86" fmla="*/ 15 w 71"/>
                  <a:gd name="T87" fmla="*/ 102 h 107"/>
                  <a:gd name="T88" fmla="*/ 11 w 71"/>
                  <a:gd name="T89" fmla="*/ 98 h 107"/>
                  <a:gd name="T90" fmla="*/ 5 w 71"/>
                  <a:gd name="T91" fmla="*/ 92 h 107"/>
                  <a:gd name="T92" fmla="*/ 2 w 71"/>
                  <a:gd name="T93" fmla="*/ 84 h 107"/>
                  <a:gd name="T94" fmla="*/ 0 w 71"/>
                  <a:gd name="T95" fmla="*/ 75 h 10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1" h="107">
                    <a:moveTo>
                      <a:pt x="0" y="75"/>
                    </a:moveTo>
                    <a:lnTo>
                      <a:pt x="18" y="74"/>
                    </a:lnTo>
                    <a:lnTo>
                      <a:pt x="20" y="78"/>
                    </a:lnTo>
                    <a:lnTo>
                      <a:pt x="21" y="81"/>
                    </a:lnTo>
                    <a:lnTo>
                      <a:pt x="24" y="84"/>
                    </a:lnTo>
                    <a:lnTo>
                      <a:pt x="29" y="87"/>
                    </a:lnTo>
                    <a:lnTo>
                      <a:pt x="35" y="89"/>
                    </a:lnTo>
                    <a:lnTo>
                      <a:pt x="39" y="89"/>
                    </a:lnTo>
                    <a:lnTo>
                      <a:pt x="42" y="87"/>
                    </a:lnTo>
                    <a:lnTo>
                      <a:pt x="45" y="84"/>
                    </a:lnTo>
                    <a:lnTo>
                      <a:pt x="48" y="80"/>
                    </a:lnTo>
                    <a:lnTo>
                      <a:pt x="50" y="75"/>
                    </a:lnTo>
                    <a:lnTo>
                      <a:pt x="51" y="71"/>
                    </a:lnTo>
                    <a:lnTo>
                      <a:pt x="50" y="65"/>
                    </a:lnTo>
                    <a:lnTo>
                      <a:pt x="48" y="60"/>
                    </a:lnTo>
                    <a:lnTo>
                      <a:pt x="47" y="57"/>
                    </a:lnTo>
                    <a:lnTo>
                      <a:pt x="44" y="54"/>
                    </a:lnTo>
                    <a:lnTo>
                      <a:pt x="39" y="53"/>
                    </a:lnTo>
                    <a:lnTo>
                      <a:pt x="35" y="53"/>
                    </a:lnTo>
                    <a:lnTo>
                      <a:pt x="29" y="54"/>
                    </a:lnTo>
                    <a:lnTo>
                      <a:pt x="24" y="56"/>
                    </a:lnTo>
                    <a:lnTo>
                      <a:pt x="20" y="60"/>
                    </a:lnTo>
                    <a:lnTo>
                      <a:pt x="2" y="59"/>
                    </a:lnTo>
                    <a:lnTo>
                      <a:pt x="14" y="0"/>
                    </a:lnTo>
                    <a:lnTo>
                      <a:pt x="66" y="0"/>
                    </a:lnTo>
                    <a:lnTo>
                      <a:pt x="66" y="21"/>
                    </a:lnTo>
                    <a:lnTo>
                      <a:pt x="30" y="21"/>
                    </a:lnTo>
                    <a:lnTo>
                      <a:pt x="26" y="38"/>
                    </a:lnTo>
                    <a:lnTo>
                      <a:pt x="32" y="35"/>
                    </a:lnTo>
                    <a:lnTo>
                      <a:pt x="39" y="35"/>
                    </a:lnTo>
                    <a:lnTo>
                      <a:pt x="45" y="35"/>
                    </a:lnTo>
                    <a:lnTo>
                      <a:pt x="51" y="36"/>
                    </a:lnTo>
                    <a:lnTo>
                      <a:pt x="57" y="39"/>
                    </a:lnTo>
                    <a:lnTo>
                      <a:pt x="62" y="44"/>
                    </a:lnTo>
                    <a:lnTo>
                      <a:pt x="69" y="56"/>
                    </a:lnTo>
                    <a:lnTo>
                      <a:pt x="71" y="69"/>
                    </a:lnTo>
                    <a:lnTo>
                      <a:pt x="71" y="78"/>
                    </a:lnTo>
                    <a:lnTo>
                      <a:pt x="68" y="86"/>
                    </a:lnTo>
                    <a:lnTo>
                      <a:pt x="63" y="93"/>
                    </a:lnTo>
                    <a:lnTo>
                      <a:pt x="51" y="104"/>
                    </a:lnTo>
                    <a:lnTo>
                      <a:pt x="35" y="107"/>
                    </a:lnTo>
                    <a:lnTo>
                      <a:pt x="27" y="107"/>
                    </a:lnTo>
                    <a:lnTo>
                      <a:pt x="21" y="105"/>
                    </a:lnTo>
                    <a:lnTo>
                      <a:pt x="15" y="102"/>
                    </a:lnTo>
                    <a:lnTo>
                      <a:pt x="11" y="98"/>
                    </a:lnTo>
                    <a:lnTo>
                      <a:pt x="5" y="92"/>
                    </a:lnTo>
                    <a:lnTo>
                      <a:pt x="2" y="84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6" name="Line 63"/>
              <p:cNvSpPr>
                <a:spLocks noChangeShapeType="1"/>
              </p:cNvSpPr>
              <p:nvPr/>
            </p:nvSpPr>
            <p:spPr bwMode="auto">
              <a:xfrm flipH="1">
                <a:off x="1613" y="197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7" name="Line 64"/>
              <p:cNvSpPr>
                <a:spLocks noChangeShapeType="1"/>
              </p:cNvSpPr>
              <p:nvPr/>
            </p:nvSpPr>
            <p:spPr bwMode="auto">
              <a:xfrm flipH="1">
                <a:off x="1613" y="193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8" name="Line 65"/>
              <p:cNvSpPr>
                <a:spLocks noChangeShapeType="1"/>
              </p:cNvSpPr>
              <p:nvPr/>
            </p:nvSpPr>
            <p:spPr bwMode="auto">
              <a:xfrm flipH="1">
                <a:off x="1613" y="189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9" name="Line 66"/>
              <p:cNvSpPr>
                <a:spLocks noChangeShapeType="1"/>
              </p:cNvSpPr>
              <p:nvPr/>
            </p:nvSpPr>
            <p:spPr bwMode="auto">
              <a:xfrm flipH="1">
                <a:off x="1613" y="18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0" name="Line 67"/>
              <p:cNvSpPr>
                <a:spLocks noChangeShapeType="1"/>
              </p:cNvSpPr>
              <p:nvPr/>
            </p:nvSpPr>
            <p:spPr bwMode="auto">
              <a:xfrm flipH="1">
                <a:off x="1613" y="185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1" name="Line 68"/>
              <p:cNvSpPr>
                <a:spLocks noChangeShapeType="1"/>
              </p:cNvSpPr>
              <p:nvPr/>
            </p:nvSpPr>
            <p:spPr bwMode="auto">
              <a:xfrm flipH="1">
                <a:off x="1613" y="183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2" name="Line 69"/>
              <p:cNvSpPr>
                <a:spLocks noChangeShapeType="1"/>
              </p:cNvSpPr>
              <p:nvPr/>
            </p:nvSpPr>
            <p:spPr bwMode="auto">
              <a:xfrm flipH="1">
                <a:off x="1613" y="182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3" name="Line 70"/>
              <p:cNvSpPr>
                <a:spLocks noChangeShapeType="1"/>
              </p:cNvSpPr>
              <p:nvPr/>
            </p:nvSpPr>
            <p:spPr bwMode="auto">
              <a:xfrm flipH="1">
                <a:off x="1613" y="180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4" name="Line 71"/>
              <p:cNvSpPr>
                <a:spLocks noChangeShapeType="1"/>
              </p:cNvSpPr>
              <p:nvPr/>
            </p:nvSpPr>
            <p:spPr bwMode="auto">
              <a:xfrm flipH="1">
                <a:off x="1613" y="1797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5" name="Line 72"/>
              <p:cNvSpPr>
                <a:spLocks noChangeShapeType="1"/>
              </p:cNvSpPr>
              <p:nvPr/>
            </p:nvSpPr>
            <p:spPr bwMode="auto">
              <a:xfrm flipH="1">
                <a:off x="415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6" name="Line 73"/>
              <p:cNvSpPr>
                <a:spLocks noChangeShapeType="1"/>
              </p:cNvSpPr>
              <p:nvPr/>
            </p:nvSpPr>
            <p:spPr bwMode="auto">
              <a:xfrm flipH="1">
                <a:off x="414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7" name="Line 74"/>
              <p:cNvSpPr>
                <a:spLocks noChangeShapeType="1"/>
              </p:cNvSpPr>
              <p:nvPr/>
            </p:nvSpPr>
            <p:spPr bwMode="auto">
              <a:xfrm flipH="1">
                <a:off x="412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8" name="Line 75"/>
              <p:cNvSpPr>
                <a:spLocks noChangeShapeType="1"/>
              </p:cNvSpPr>
              <p:nvPr/>
            </p:nvSpPr>
            <p:spPr bwMode="auto">
              <a:xfrm flipH="1">
                <a:off x="410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9" name="Line 76"/>
              <p:cNvSpPr>
                <a:spLocks noChangeShapeType="1"/>
              </p:cNvSpPr>
              <p:nvPr/>
            </p:nvSpPr>
            <p:spPr bwMode="auto">
              <a:xfrm flipH="1">
                <a:off x="408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0" name="Line 77"/>
              <p:cNvSpPr>
                <a:spLocks noChangeShapeType="1"/>
              </p:cNvSpPr>
              <p:nvPr/>
            </p:nvSpPr>
            <p:spPr bwMode="auto">
              <a:xfrm flipH="1">
                <a:off x="406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1" name="Line 78"/>
              <p:cNvSpPr>
                <a:spLocks noChangeShapeType="1"/>
              </p:cNvSpPr>
              <p:nvPr/>
            </p:nvSpPr>
            <p:spPr bwMode="auto">
              <a:xfrm flipH="1">
                <a:off x="405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2" name="Line 79"/>
              <p:cNvSpPr>
                <a:spLocks noChangeShapeType="1"/>
              </p:cNvSpPr>
              <p:nvPr/>
            </p:nvSpPr>
            <p:spPr bwMode="auto">
              <a:xfrm flipH="1">
                <a:off x="403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3" name="Line 80"/>
              <p:cNvSpPr>
                <a:spLocks noChangeShapeType="1"/>
              </p:cNvSpPr>
              <p:nvPr/>
            </p:nvSpPr>
            <p:spPr bwMode="auto">
              <a:xfrm flipH="1">
                <a:off x="401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4" name="Line 81"/>
              <p:cNvSpPr>
                <a:spLocks noChangeShapeType="1"/>
              </p:cNvSpPr>
              <p:nvPr/>
            </p:nvSpPr>
            <p:spPr bwMode="auto">
              <a:xfrm flipH="1">
                <a:off x="399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5" name="Line 82"/>
              <p:cNvSpPr>
                <a:spLocks noChangeShapeType="1"/>
              </p:cNvSpPr>
              <p:nvPr/>
            </p:nvSpPr>
            <p:spPr bwMode="auto">
              <a:xfrm flipH="1">
                <a:off x="397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6" name="Line 83"/>
              <p:cNvSpPr>
                <a:spLocks noChangeShapeType="1"/>
              </p:cNvSpPr>
              <p:nvPr/>
            </p:nvSpPr>
            <p:spPr bwMode="auto">
              <a:xfrm flipH="1">
                <a:off x="396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7" name="Line 84"/>
              <p:cNvSpPr>
                <a:spLocks noChangeShapeType="1"/>
              </p:cNvSpPr>
              <p:nvPr/>
            </p:nvSpPr>
            <p:spPr bwMode="auto">
              <a:xfrm flipH="1">
                <a:off x="394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8" name="Line 85"/>
              <p:cNvSpPr>
                <a:spLocks noChangeShapeType="1"/>
              </p:cNvSpPr>
              <p:nvPr/>
            </p:nvSpPr>
            <p:spPr bwMode="auto">
              <a:xfrm flipH="1">
                <a:off x="392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9" name="Line 86"/>
              <p:cNvSpPr>
                <a:spLocks noChangeShapeType="1"/>
              </p:cNvSpPr>
              <p:nvPr/>
            </p:nvSpPr>
            <p:spPr bwMode="auto">
              <a:xfrm flipH="1">
                <a:off x="390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0" name="Line 87"/>
              <p:cNvSpPr>
                <a:spLocks noChangeShapeType="1"/>
              </p:cNvSpPr>
              <p:nvPr/>
            </p:nvSpPr>
            <p:spPr bwMode="auto">
              <a:xfrm flipH="1">
                <a:off x="388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1" name="Line 88"/>
              <p:cNvSpPr>
                <a:spLocks noChangeShapeType="1"/>
              </p:cNvSpPr>
              <p:nvPr/>
            </p:nvSpPr>
            <p:spPr bwMode="auto">
              <a:xfrm flipH="1">
                <a:off x="387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" name="Line 89"/>
              <p:cNvSpPr>
                <a:spLocks noChangeShapeType="1"/>
              </p:cNvSpPr>
              <p:nvPr/>
            </p:nvSpPr>
            <p:spPr bwMode="auto">
              <a:xfrm flipH="1">
                <a:off x="385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3" name="Line 90"/>
              <p:cNvSpPr>
                <a:spLocks noChangeShapeType="1"/>
              </p:cNvSpPr>
              <p:nvPr/>
            </p:nvSpPr>
            <p:spPr bwMode="auto">
              <a:xfrm flipH="1">
                <a:off x="383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4" name="Line 91"/>
              <p:cNvSpPr>
                <a:spLocks noChangeShapeType="1"/>
              </p:cNvSpPr>
              <p:nvPr/>
            </p:nvSpPr>
            <p:spPr bwMode="auto">
              <a:xfrm flipH="1">
                <a:off x="381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5" name="Line 92"/>
              <p:cNvSpPr>
                <a:spLocks noChangeShapeType="1"/>
              </p:cNvSpPr>
              <p:nvPr/>
            </p:nvSpPr>
            <p:spPr bwMode="auto">
              <a:xfrm flipH="1">
                <a:off x="379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6" name="Line 93"/>
              <p:cNvSpPr>
                <a:spLocks noChangeShapeType="1"/>
              </p:cNvSpPr>
              <p:nvPr/>
            </p:nvSpPr>
            <p:spPr bwMode="auto">
              <a:xfrm flipH="1">
                <a:off x="378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7" name="Line 94"/>
              <p:cNvSpPr>
                <a:spLocks noChangeShapeType="1"/>
              </p:cNvSpPr>
              <p:nvPr/>
            </p:nvSpPr>
            <p:spPr bwMode="auto">
              <a:xfrm flipH="1">
                <a:off x="376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8" name="Line 95"/>
              <p:cNvSpPr>
                <a:spLocks noChangeShapeType="1"/>
              </p:cNvSpPr>
              <p:nvPr/>
            </p:nvSpPr>
            <p:spPr bwMode="auto">
              <a:xfrm flipH="1">
                <a:off x="374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9" name="Line 96"/>
              <p:cNvSpPr>
                <a:spLocks noChangeShapeType="1"/>
              </p:cNvSpPr>
              <p:nvPr/>
            </p:nvSpPr>
            <p:spPr bwMode="auto">
              <a:xfrm flipH="1">
                <a:off x="372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0" name="Line 97"/>
              <p:cNvSpPr>
                <a:spLocks noChangeShapeType="1"/>
              </p:cNvSpPr>
              <p:nvPr/>
            </p:nvSpPr>
            <p:spPr bwMode="auto">
              <a:xfrm flipH="1">
                <a:off x="370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1" name="Line 98"/>
              <p:cNvSpPr>
                <a:spLocks noChangeShapeType="1"/>
              </p:cNvSpPr>
              <p:nvPr/>
            </p:nvSpPr>
            <p:spPr bwMode="auto">
              <a:xfrm flipH="1">
                <a:off x="369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2" name="Line 99"/>
              <p:cNvSpPr>
                <a:spLocks noChangeShapeType="1"/>
              </p:cNvSpPr>
              <p:nvPr/>
            </p:nvSpPr>
            <p:spPr bwMode="auto">
              <a:xfrm flipH="1">
                <a:off x="367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3" name="Line 100"/>
              <p:cNvSpPr>
                <a:spLocks noChangeShapeType="1"/>
              </p:cNvSpPr>
              <p:nvPr/>
            </p:nvSpPr>
            <p:spPr bwMode="auto">
              <a:xfrm flipH="1">
                <a:off x="365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4" name="Line 101"/>
              <p:cNvSpPr>
                <a:spLocks noChangeShapeType="1"/>
              </p:cNvSpPr>
              <p:nvPr/>
            </p:nvSpPr>
            <p:spPr bwMode="auto">
              <a:xfrm flipH="1">
                <a:off x="363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5" name="Line 102"/>
              <p:cNvSpPr>
                <a:spLocks noChangeShapeType="1"/>
              </p:cNvSpPr>
              <p:nvPr/>
            </p:nvSpPr>
            <p:spPr bwMode="auto">
              <a:xfrm flipH="1">
                <a:off x="361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6" name="Line 103"/>
              <p:cNvSpPr>
                <a:spLocks noChangeShapeType="1"/>
              </p:cNvSpPr>
              <p:nvPr/>
            </p:nvSpPr>
            <p:spPr bwMode="auto">
              <a:xfrm flipH="1">
                <a:off x="360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7" name="Line 104"/>
              <p:cNvSpPr>
                <a:spLocks noChangeShapeType="1"/>
              </p:cNvSpPr>
              <p:nvPr/>
            </p:nvSpPr>
            <p:spPr bwMode="auto">
              <a:xfrm flipH="1">
                <a:off x="358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8" name="Line 105"/>
              <p:cNvSpPr>
                <a:spLocks noChangeShapeType="1"/>
              </p:cNvSpPr>
              <p:nvPr/>
            </p:nvSpPr>
            <p:spPr bwMode="auto">
              <a:xfrm flipH="1">
                <a:off x="356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9" name="Line 106"/>
              <p:cNvSpPr>
                <a:spLocks noChangeShapeType="1"/>
              </p:cNvSpPr>
              <p:nvPr/>
            </p:nvSpPr>
            <p:spPr bwMode="auto">
              <a:xfrm flipH="1">
                <a:off x="354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0" name="Line 107"/>
              <p:cNvSpPr>
                <a:spLocks noChangeShapeType="1"/>
              </p:cNvSpPr>
              <p:nvPr/>
            </p:nvSpPr>
            <p:spPr bwMode="auto">
              <a:xfrm flipH="1">
                <a:off x="352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1" name="Line 108"/>
              <p:cNvSpPr>
                <a:spLocks noChangeShapeType="1"/>
              </p:cNvSpPr>
              <p:nvPr/>
            </p:nvSpPr>
            <p:spPr bwMode="auto">
              <a:xfrm flipH="1">
                <a:off x="351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2" name="Line 109"/>
              <p:cNvSpPr>
                <a:spLocks noChangeShapeType="1"/>
              </p:cNvSpPr>
              <p:nvPr/>
            </p:nvSpPr>
            <p:spPr bwMode="auto">
              <a:xfrm flipH="1">
                <a:off x="349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3" name="Line 110"/>
              <p:cNvSpPr>
                <a:spLocks noChangeShapeType="1"/>
              </p:cNvSpPr>
              <p:nvPr/>
            </p:nvSpPr>
            <p:spPr bwMode="auto">
              <a:xfrm flipH="1">
                <a:off x="347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4" name="Line 111"/>
              <p:cNvSpPr>
                <a:spLocks noChangeShapeType="1"/>
              </p:cNvSpPr>
              <p:nvPr/>
            </p:nvSpPr>
            <p:spPr bwMode="auto">
              <a:xfrm flipH="1">
                <a:off x="345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5" name="Line 112"/>
              <p:cNvSpPr>
                <a:spLocks noChangeShapeType="1"/>
              </p:cNvSpPr>
              <p:nvPr/>
            </p:nvSpPr>
            <p:spPr bwMode="auto">
              <a:xfrm flipH="1">
                <a:off x="343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6" name="Line 113"/>
              <p:cNvSpPr>
                <a:spLocks noChangeShapeType="1"/>
              </p:cNvSpPr>
              <p:nvPr/>
            </p:nvSpPr>
            <p:spPr bwMode="auto">
              <a:xfrm flipH="1">
                <a:off x="342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7" name="Line 114"/>
              <p:cNvSpPr>
                <a:spLocks noChangeShapeType="1"/>
              </p:cNvSpPr>
              <p:nvPr/>
            </p:nvSpPr>
            <p:spPr bwMode="auto">
              <a:xfrm flipH="1">
                <a:off x="340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8" name="Line 115"/>
              <p:cNvSpPr>
                <a:spLocks noChangeShapeType="1"/>
              </p:cNvSpPr>
              <p:nvPr/>
            </p:nvSpPr>
            <p:spPr bwMode="auto">
              <a:xfrm flipH="1">
                <a:off x="338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9" name="Line 116"/>
              <p:cNvSpPr>
                <a:spLocks noChangeShapeType="1"/>
              </p:cNvSpPr>
              <p:nvPr/>
            </p:nvSpPr>
            <p:spPr bwMode="auto">
              <a:xfrm flipH="1">
                <a:off x="336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0" name="Line 117"/>
              <p:cNvSpPr>
                <a:spLocks noChangeShapeType="1"/>
              </p:cNvSpPr>
              <p:nvPr/>
            </p:nvSpPr>
            <p:spPr bwMode="auto">
              <a:xfrm flipH="1">
                <a:off x="334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1" name="Line 118"/>
              <p:cNvSpPr>
                <a:spLocks noChangeShapeType="1"/>
              </p:cNvSpPr>
              <p:nvPr/>
            </p:nvSpPr>
            <p:spPr bwMode="auto">
              <a:xfrm flipH="1">
                <a:off x="333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2" name="Line 119"/>
              <p:cNvSpPr>
                <a:spLocks noChangeShapeType="1"/>
              </p:cNvSpPr>
              <p:nvPr/>
            </p:nvSpPr>
            <p:spPr bwMode="auto">
              <a:xfrm flipH="1">
                <a:off x="331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3" name="Line 120"/>
              <p:cNvSpPr>
                <a:spLocks noChangeShapeType="1"/>
              </p:cNvSpPr>
              <p:nvPr/>
            </p:nvSpPr>
            <p:spPr bwMode="auto">
              <a:xfrm flipH="1">
                <a:off x="329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4" name="Line 121"/>
              <p:cNvSpPr>
                <a:spLocks noChangeShapeType="1"/>
              </p:cNvSpPr>
              <p:nvPr/>
            </p:nvSpPr>
            <p:spPr bwMode="auto">
              <a:xfrm flipH="1">
                <a:off x="327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5" name="Line 122"/>
              <p:cNvSpPr>
                <a:spLocks noChangeShapeType="1"/>
              </p:cNvSpPr>
              <p:nvPr/>
            </p:nvSpPr>
            <p:spPr bwMode="auto">
              <a:xfrm flipH="1">
                <a:off x="325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6" name="Line 123"/>
              <p:cNvSpPr>
                <a:spLocks noChangeShapeType="1"/>
              </p:cNvSpPr>
              <p:nvPr/>
            </p:nvSpPr>
            <p:spPr bwMode="auto">
              <a:xfrm flipH="1">
                <a:off x="324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7" name="Line 124"/>
              <p:cNvSpPr>
                <a:spLocks noChangeShapeType="1"/>
              </p:cNvSpPr>
              <p:nvPr/>
            </p:nvSpPr>
            <p:spPr bwMode="auto">
              <a:xfrm flipH="1">
                <a:off x="322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8" name="Line 125"/>
              <p:cNvSpPr>
                <a:spLocks noChangeShapeType="1"/>
              </p:cNvSpPr>
              <p:nvPr/>
            </p:nvSpPr>
            <p:spPr bwMode="auto">
              <a:xfrm flipH="1">
                <a:off x="320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9" name="Line 126"/>
              <p:cNvSpPr>
                <a:spLocks noChangeShapeType="1"/>
              </p:cNvSpPr>
              <p:nvPr/>
            </p:nvSpPr>
            <p:spPr bwMode="auto">
              <a:xfrm flipH="1">
                <a:off x="318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0" name="Line 127"/>
              <p:cNvSpPr>
                <a:spLocks noChangeShapeType="1"/>
              </p:cNvSpPr>
              <p:nvPr/>
            </p:nvSpPr>
            <p:spPr bwMode="auto">
              <a:xfrm flipH="1">
                <a:off x="316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1" name="Line 128"/>
              <p:cNvSpPr>
                <a:spLocks noChangeShapeType="1"/>
              </p:cNvSpPr>
              <p:nvPr/>
            </p:nvSpPr>
            <p:spPr bwMode="auto">
              <a:xfrm flipH="1">
                <a:off x="315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2" name="Line 129"/>
              <p:cNvSpPr>
                <a:spLocks noChangeShapeType="1"/>
              </p:cNvSpPr>
              <p:nvPr/>
            </p:nvSpPr>
            <p:spPr bwMode="auto">
              <a:xfrm flipH="1">
                <a:off x="313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3" name="Line 130"/>
              <p:cNvSpPr>
                <a:spLocks noChangeShapeType="1"/>
              </p:cNvSpPr>
              <p:nvPr/>
            </p:nvSpPr>
            <p:spPr bwMode="auto">
              <a:xfrm flipH="1">
                <a:off x="311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4" name="Line 131"/>
              <p:cNvSpPr>
                <a:spLocks noChangeShapeType="1"/>
              </p:cNvSpPr>
              <p:nvPr/>
            </p:nvSpPr>
            <p:spPr bwMode="auto">
              <a:xfrm flipH="1">
                <a:off x="309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5" name="Line 132"/>
              <p:cNvSpPr>
                <a:spLocks noChangeShapeType="1"/>
              </p:cNvSpPr>
              <p:nvPr/>
            </p:nvSpPr>
            <p:spPr bwMode="auto">
              <a:xfrm flipH="1">
                <a:off x="307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6" name="Line 133"/>
              <p:cNvSpPr>
                <a:spLocks noChangeShapeType="1"/>
              </p:cNvSpPr>
              <p:nvPr/>
            </p:nvSpPr>
            <p:spPr bwMode="auto">
              <a:xfrm flipH="1">
                <a:off x="306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7" name="Line 134"/>
              <p:cNvSpPr>
                <a:spLocks noChangeShapeType="1"/>
              </p:cNvSpPr>
              <p:nvPr/>
            </p:nvSpPr>
            <p:spPr bwMode="auto">
              <a:xfrm flipH="1">
                <a:off x="304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8" name="Line 135"/>
              <p:cNvSpPr>
                <a:spLocks noChangeShapeType="1"/>
              </p:cNvSpPr>
              <p:nvPr/>
            </p:nvSpPr>
            <p:spPr bwMode="auto">
              <a:xfrm flipH="1">
                <a:off x="302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9" name="Line 136"/>
              <p:cNvSpPr>
                <a:spLocks noChangeShapeType="1"/>
              </p:cNvSpPr>
              <p:nvPr/>
            </p:nvSpPr>
            <p:spPr bwMode="auto">
              <a:xfrm flipH="1">
                <a:off x="300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0" name="Line 137"/>
              <p:cNvSpPr>
                <a:spLocks noChangeShapeType="1"/>
              </p:cNvSpPr>
              <p:nvPr/>
            </p:nvSpPr>
            <p:spPr bwMode="auto">
              <a:xfrm flipH="1">
                <a:off x="298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1" name="Line 138"/>
              <p:cNvSpPr>
                <a:spLocks noChangeShapeType="1"/>
              </p:cNvSpPr>
              <p:nvPr/>
            </p:nvSpPr>
            <p:spPr bwMode="auto">
              <a:xfrm flipH="1">
                <a:off x="297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2" name="Line 139"/>
              <p:cNvSpPr>
                <a:spLocks noChangeShapeType="1"/>
              </p:cNvSpPr>
              <p:nvPr/>
            </p:nvSpPr>
            <p:spPr bwMode="auto">
              <a:xfrm flipH="1">
                <a:off x="295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3" name="Line 140"/>
              <p:cNvSpPr>
                <a:spLocks noChangeShapeType="1"/>
              </p:cNvSpPr>
              <p:nvPr/>
            </p:nvSpPr>
            <p:spPr bwMode="auto">
              <a:xfrm flipH="1">
                <a:off x="293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4" name="Line 141"/>
              <p:cNvSpPr>
                <a:spLocks noChangeShapeType="1"/>
              </p:cNvSpPr>
              <p:nvPr/>
            </p:nvSpPr>
            <p:spPr bwMode="auto">
              <a:xfrm flipH="1">
                <a:off x="291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5" name="Line 142"/>
              <p:cNvSpPr>
                <a:spLocks noChangeShapeType="1"/>
              </p:cNvSpPr>
              <p:nvPr/>
            </p:nvSpPr>
            <p:spPr bwMode="auto">
              <a:xfrm flipH="1">
                <a:off x="289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6" name="Line 143"/>
              <p:cNvSpPr>
                <a:spLocks noChangeShapeType="1"/>
              </p:cNvSpPr>
              <p:nvPr/>
            </p:nvSpPr>
            <p:spPr bwMode="auto">
              <a:xfrm flipH="1">
                <a:off x="288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7" name="Line 144"/>
              <p:cNvSpPr>
                <a:spLocks noChangeShapeType="1"/>
              </p:cNvSpPr>
              <p:nvPr/>
            </p:nvSpPr>
            <p:spPr bwMode="auto">
              <a:xfrm flipH="1">
                <a:off x="286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8" name="Line 145"/>
              <p:cNvSpPr>
                <a:spLocks noChangeShapeType="1"/>
              </p:cNvSpPr>
              <p:nvPr/>
            </p:nvSpPr>
            <p:spPr bwMode="auto">
              <a:xfrm flipH="1">
                <a:off x="284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9" name="Line 146"/>
              <p:cNvSpPr>
                <a:spLocks noChangeShapeType="1"/>
              </p:cNvSpPr>
              <p:nvPr/>
            </p:nvSpPr>
            <p:spPr bwMode="auto">
              <a:xfrm flipH="1">
                <a:off x="282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0" name="Line 147"/>
              <p:cNvSpPr>
                <a:spLocks noChangeShapeType="1"/>
              </p:cNvSpPr>
              <p:nvPr/>
            </p:nvSpPr>
            <p:spPr bwMode="auto">
              <a:xfrm flipH="1">
                <a:off x="280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1" name="Line 148"/>
              <p:cNvSpPr>
                <a:spLocks noChangeShapeType="1"/>
              </p:cNvSpPr>
              <p:nvPr/>
            </p:nvSpPr>
            <p:spPr bwMode="auto">
              <a:xfrm flipH="1">
                <a:off x="279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2" name="Line 149"/>
              <p:cNvSpPr>
                <a:spLocks noChangeShapeType="1"/>
              </p:cNvSpPr>
              <p:nvPr/>
            </p:nvSpPr>
            <p:spPr bwMode="auto">
              <a:xfrm flipH="1">
                <a:off x="277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3" name="Line 150"/>
              <p:cNvSpPr>
                <a:spLocks noChangeShapeType="1"/>
              </p:cNvSpPr>
              <p:nvPr/>
            </p:nvSpPr>
            <p:spPr bwMode="auto">
              <a:xfrm flipH="1">
                <a:off x="275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4" name="Line 151"/>
              <p:cNvSpPr>
                <a:spLocks noChangeShapeType="1"/>
              </p:cNvSpPr>
              <p:nvPr/>
            </p:nvSpPr>
            <p:spPr bwMode="auto">
              <a:xfrm flipH="1">
                <a:off x="273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5" name="Line 152"/>
              <p:cNvSpPr>
                <a:spLocks noChangeShapeType="1"/>
              </p:cNvSpPr>
              <p:nvPr/>
            </p:nvSpPr>
            <p:spPr bwMode="auto">
              <a:xfrm flipH="1">
                <a:off x="271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6" name="Line 153"/>
              <p:cNvSpPr>
                <a:spLocks noChangeShapeType="1"/>
              </p:cNvSpPr>
              <p:nvPr/>
            </p:nvSpPr>
            <p:spPr bwMode="auto">
              <a:xfrm flipH="1">
                <a:off x="270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7" name="Line 154"/>
              <p:cNvSpPr>
                <a:spLocks noChangeShapeType="1"/>
              </p:cNvSpPr>
              <p:nvPr/>
            </p:nvSpPr>
            <p:spPr bwMode="auto">
              <a:xfrm flipH="1">
                <a:off x="268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8" name="Line 155"/>
              <p:cNvSpPr>
                <a:spLocks noChangeShapeType="1"/>
              </p:cNvSpPr>
              <p:nvPr/>
            </p:nvSpPr>
            <p:spPr bwMode="auto">
              <a:xfrm flipH="1">
                <a:off x="266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9" name="Line 156"/>
              <p:cNvSpPr>
                <a:spLocks noChangeShapeType="1"/>
              </p:cNvSpPr>
              <p:nvPr/>
            </p:nvSpPr>
            <p:spPr bwMode="auto">
              <a:xfrm flipH="1">
                <a:off x="264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0" name="Line 157"/>
              <p:cNvSpPr>
                <a:spLocks noChangeShapeType="1"/>
              </p:cNvSpPr>
              <p:nvPr/>
            </p:nvSpPr>
            <p:spPr bwMode="auto">
              <a:xfrm flipH="1">
                <a:off x="262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1" name="Line 158"/>
              <p:cNvSpPr>
                <a:spLocks noChangeShapeType="1"/>
              </p:cNvSpPr>
              <p:nvPr/>
            </p:nvSpPr>
            <p:spPr bwMode="auto">
              <a:xfrm flipH="1">
                <a:off x="261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2" name="Line 159"/>
              <p:cNvSpPr>
                <a:spLocks noChangeShapeType="1"/>
              </p:cNvSpPr>
              <p:nvPr/>
            </p:nvSpPr>
            <p:spPr bwMode="auto">
              <a:xfrm flipH="1">
                <a:off x="259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3" name="Line 160"/>
              <p:cNvSpPr>
                <a:spLocks noChangeShapeType="1"/>
              </p:cNvSpPr>
              <p:nvPr/>
            </p:nvSpPr>
            <p:spPr bwMode="auto">
              <a:xfrm flipH="1">
                <a:off x="257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4" name="Line 161"/>
              <p:cNvSpPr>
                <a:spLocks noChangeShapeType="1"/>
              </p:cNvSpPr>
              <p:nvPr/>
            </p:nvSpPr>
            <p:spPr bwMode="auto">
              <a:xfrm flipH="1">
                <a:off x="255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5" name="Line 162"/>
              <p:cNvSpPr>
                <a:spLocks noChangeShapeType="1"/>
              </p:cNvSpPr>
              <p:nvPr/>
            </p:nvSpPr>
            <p:spPr bwMode="auto">
              <a:xfrm flipH="1">
                <a:off x="253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6" name="Line 163"/>
              <p:cNvSpPr>
                <a:spLocks noChangeShapeType="1"/>
              </p:cNvSpPr>
              <p:nvPr/>
            </p:nvSpPr>
            <p:spPr bwMode="auto">
              <a:xfrm flipH="1">
                <a:off x="252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7" name="Line 164"/>
              <p:cNvSpPr>
                <a:spLocks noChangeShapeType="1"/>
              </p:cNvSpPr>
              <p:nvPr/>
            </p:nvSpPr>
            <p:spPr bwMode="auto">
              <a:xfrm flipH="1">
                <a:off x="250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8" name="Line 165"/>
              <p:cNvSpPr>
                <a:spLocks noChangeShapeType="1"/>
              </p:cNvSpPr>
              <p:nvPr/>
            </p:nvSpPr>
            <p:spPr bwMode="auto">
              <a:xfrm flipH="1">
                <a:off x="248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9" name="Line 166"/>
              <p:cNvSpPr>
                <a:spLocks noChangeShapeType="1"/>
              </p:cNvSpPr>
              <p:nvPr/>
            </p:nvSpPr>
            <p:spPr bwMode="auto">
              <a:xfrm flipH="1">
                <a:off x="246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0" name="Line 167"/>
              <p:cNvSpPr>
                <a:spLocks noChangeShapeType="1"/>
              </p:cNvSpPr>
              <p:nvPr/>
            </p:nvSpPr>
            <p:spPr bwMode="auto">
              <a:xfrm flipH="1">
                <a:off x="244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1" name="Line 168"/>
              <p:cNvSpPr>
                <a:spLocks noChangeShapeType="1"/>
              </p:cNvSpPr>
              <p:nvPr/>
            </p:nvSpPr>
            <p:spPr bwMode="auto">
              <a:xfrm flipH="1">
                <a:off x="243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2" name="Line 169"/>
              <p:cNvSpPr>
                <a:spLocks noChangeShapeType="1"/>
              </p:cNvSpPr>
              <p:nvPr/>
            </p:nvSpPr>
            <p:spPr bwMode="auto">
              <a:xfrm flipH="1">
                <a:off x="241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3" name="Line 170"/>
              <p:cNvSpPr>
                <a:spLocks noChangeShapeType="1"/>
              </p:cNvSpPr>
              <p:nvPr/>
            </p:nvSpPr>
            <p:spPr bwMode="auto">
              <a:xfrm flipH="1">
                <a:off x="239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4" name="Line 171"/>
              <p:cNvSpPr>
                <a:spLocks noChangeShapeType="1"/>
              </p:cNvSpPr>
              <p:nvPr/>
            </p:nvSpPr>
            <p:spPr bwMode="auto">
              <a:xfrm flipH="1">
                <a:off x="237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5" name="Line 172"/>
              <p:cNvSpPr>
                <a:spLocks noChangeShapeType="1"/>
              </p:cNvSpPr>
              <p:nvPr/>
            </p:nvSpPr>
            <p:spPr bwMode="auto">
              <a:xfrm flipH="1">
                <a:off x="235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6" name="Line 173"/>
              <p:cNvSpPr>
                <a:spLocks noChangeShapeType="1"/>
              </p:cNvSpPr>
              <p:nvPr/>
            </p:nvSpPr>
            <p:spPr bwMode="auto">
              <a:xfrm flipH="1">
                <a:off x="234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7" name="Line 174"/>
              <p:cNvSpPr>
                <a:spLocks noChangeShapeType="1"/>
              </p:cNvSpPr>
              <p:nvPr/>
            </p:nvSpPr>
            <p:spPr bwMode="auto">
              <a:xfrm flipH="1">
                <a:off x="232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8" name="Line 175"/>
              <p:cNvSpPr>
                <a:spLocks noChangeShapeType="1"/>
              </p:cNvSpPr>
              <p:nvPr/>
            </p:nvSpPr>
            <p:spPr bwMode="auto">
              <a:xfrm flipH="1">
                <a:off x="230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9" name="Line 176"/>
              <p:cNvSpPr>
                <a:spLocks noChangeShapeType="1"/>
              </p:cNvSpPr>
              <p:nvPr/>
            </p:nvSpPr>
            <p:spPr bwMode="auto">
              <a:xfrm flipH="1">
                <a:off x="228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0" name="Line 177"/>
              <p:cNvSpPr>
                <a:spLocks noChangeShapeType="1"/>
              </p:cNvSpPr>
              <p:nvPr/>
            </p:nvSpPr>
            <p:spPr bwMode="auto">
              <a:xfrm flipH="1">
                <a:off x="226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1" name="Line 178"/>
              <p:cNvSpPr>
                <a:spLocks noChangeShapeType="1"/>
              </p:cNvSpPr>
              <p:nvPr/>
            </p:nvSpPr>
            <p:spPr bwMode="auto">
              <a:xfrm flipH="1">
                <a:off x="225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2" name="Line 179"/>
              <p:cNvSpPr>
                <a:spLocks noChangeShapeType="1"/>
              </p:cNvSpPr>
              <p:nvPr/>
            </p:nvSpPr>
            <p:spPr bwMode="auto">
              <a:xfrm flipH="1">
                <a:off x="223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3" name="Line 180"/>
              <p:cNvSpPr>
                <a:spLocks noChangeShapeType="1"/>
              </p:cNvSpPr>
              <p:nvPr/>
            </p:nvSpPr>
            <p:spPr bwMode="auto">
              <a:xfrm flipH="1">
                <a:off x="221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4" name="Line 181"/>
              <p:cNvSpPr>
                <a:spLocks noChangeShapeType="1"/>
              </p:cNvSpPr>
              <p:nvPr/>
            </p:nvSpPr>
            <p:spPr bwMode="auto">
              <a:xfrm flipH="1">
                <a:off x="219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5" name="Line 182"/>
              <p:cNvSpPr>
                <a:spLocks noChangeShapeType="1"/>
              </p:cNvSpPr>
              <p:nvPr/>
            </p:nvSpPr>
            <p:spPr bwMode="auto">
              <a:xfrm flipH="1">
                <a:off x="217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6" name="Line 183"/>
              <p:cNvSpPr>
                <a:spLocks noChangeShapeType="1"/>
              </p:cNvSpPr>
              <p:nvPr/>
            </p:nvSpPr>
            <p:spPr bwMode="auto">
              <a:xfrm flipH="1">
                <a:off x="216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7" name="Line 184"/>
              <p:cNvSpPr>
                <a:spLocks noChangeShapeType="1"/>
              </p:cNvSpPr>
              <p:nvPr/>
            </p:nvSpPr>
            <p:spPr bwMode="auto">
              <a:xfrm flipH="1">
                <a:off x="214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6" name="Group 185"/>
            <p:cNvGrpSpPr>
              <a:grpSpLocks/>
            </p:cNvGrpSpPr>
            <p:nvPr/>
          </p:nvGrpSpPr>
          <p:grpSpPr bwMode="auto">
            <a:xfrm>
              <a:off x="1266" y="1287"/>
              <a:ext cx="2898" cy="582"/>
              <a:chOff x="1266" y="1287"/>
              <a:chExt cx="2898" cy="582"/>
            </a:xfrm>
          </p:grpSpPr>
          <p:sp>
            <p:nvSpPr>
              <p:cNvPr id="3648" name="Line 186"/>
              <p:cNvSpPr>
                <a:spLocks noChangeShapeType="1"/>
              </p:cNvSpPr>
              <p:nvPr/>
            </p:nvSpPr>
            <p:spPr bwMode="auto">
              <a:xfrm flipH="1">
                <a:off x="212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9" name="Line 187"/>
              <p:cNvSpPr>
                <a:spLocks noChangeShapeType="1"/>
              </p:cNvSpPr>
              <p:nvPr/>
            </p:nvSpPr>
            <p:spPr bwMode="auto">
              <a:xfrm flipH="1">
                <a:off x="210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0" name="Line 188"/>
              <p:cNvSpPr>
                <a:spLocks noChangeShapeType="1"/>
              </p:cNvSpPr>
              <p:nvPr/>
            </p:nvSpPr>
            <p:spPr bwMode="auto">
              <a:xfrm flipH="1">
                <a:off x="208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1" name="Line 189"/>
              <p:cNvSpPr>
                <a:spLocks noChangeShapeType="1"/>
              </p:cNvSpPr>
              <p:nvPr/>
            </p:nvSpPr>
            <p:spPr bwMode="auto">
              <a:xfrm flipH="1">
                <a:off x="207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2" name="Line 190"/>
              <p:cNvSpPr>
                <a:spLocks noChangeShapeType="1"/>
              </p:cNvSpPr>
              <p:nvPr/>
            </p:nvSpPr>
            <p:spPr bwMode="auto">
              <a:xfrm flipH="1">
                <a:off x="205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3" name="Line 191"/>
              <p:cNvSpPr>
                <a:spLocks noChangeShapeType="1"/>
              </p:cNvSpPr>
              <p:nvPr/>
            </p:nvSpPr>
            <p:spPr bwMode="auto">
              <a:xfrm flipH="1">
                <a:off x="203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4" name="Line 192"/>
              <p:cNvSpPr>
                <a:spLocks noChangeShapeType="1"/>
              </p:cNvSpPr>
              <p:nvPr/>
            </p:nvSpPr>
            <p:spPr bwMode="auto">
              <a:xfrm flipH="1">
                <a:off x="201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5" name="Line 193"/>
              <p:cNvSpPr>
                <a:spLocks noChangeShapeType="1"/>
              </p:cNvSpPr>
              <p:nvPr/>
            </p:nvSpPr>
            <p:spPr bwMode="auto">
              <a:xfrm flipH="1">
                <a:off x="199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6" name="Line 194"/>
              <p:cNvSpPr>
                <a:spLocks noChangeShapeType="1"/>
              </p:cNvSpPr>
              <p:nvPr/>
            </p:nvSpPr>
            <p:spPr bwMode="auto">
              <a:xfrm flipH="1">
                <a:off x="198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7" name="Line 195"/>
              <p:cNvSpPr>
                <a:spLocks noChangeShapeType="1"/>
              </p:cNvSpPr>
              <p:nvPr/>
            </p:nvSpPr>
            <p:spPr bwMode="auto">
              <a:xfrm flipH="1">
                <a:off x="196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8" name="Line 196"/>
              <p:cNvSpPr>
                <a:spLocks noChangeShapeType="1"/>
              </p:cNvSpPr>
              <p:nvPr/>
            </p:nvSpPr>
            <p:spPr bwMode="auto">
              <a:xfrm flipH="1">
                <a:off x="194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9" name="Line 197"/>
              <p:cNvSpPr>
                <a:spLocks noChangeShapeType="1"/>
              </p:cNvSpPr>
              <p:nvPr/>
            </p:nvSpPr>
            <p:spPr bwMode="auto">
              <a:xfrm flipH="1">
                <a:off x="192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0" name="Line 198"/>
              <p:cNvSpPr>
                <a:spLocks noChangeShapeType="1"/>
              </p:cNvSpPr>
              <p:nvPr/>
            </p:nvSpPr>
            <p:spPr bwMode="auto">
              <a:xfrm flipH="1">
                <a:off x="190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1" name="Line 199"/>
              <p:cNvSpPr>
                <a:spLocks noChangeShapeType="1"/>
              </p:cNvSpPr>
              <p:nvPr/>
            </p:nvSpPr>
            <p:spPr bwMode="auto">
              <a:xfrm flipH="1">
                <a:off x="189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2" name="Line 200"/>
              <p:cNvSpPr>
                <a:spLocks noChangeShapeType="1"/>
              </p:cNvSpPr>
              <p:nvPr/>
            </p:nvSpPr>
            <p:spPr bwMode="auto">
              <a:xfrm flipH="1">
                <a:off x="187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3" name="Line 201"/>
              <p:cNvSpPr>
                <a:spLocks noChangeShapeType="1"/>
              </p:cNvSpPr>
              <p:nvPr/>
            </p:nvSpPr>
            <p:spPr bwMode="auto">
              <a:xfrm flipH="1">
                <a:off x="185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4" name="Line 202"/>
              <p:cNvSpPr>
                <a:spLocks noChangeShapeType="1"/>
              </p:cNvSpPr>
              <p:nvPr/>
            </p:nvSpPr>
            <p:spPr bwMode="auto">
              <a:xfrm flipH="1">
                <a:off x="183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5" name="Line 203"/>
              <p:cNvSpPr>
                <a:spLocks noChangeShapeType="1"/>
              </p:cNvSpPr>
              <p:nvPr/>
            </p:nvSpPr>
            <p:spPr bwMode="auto">
              <a:xfrm flipH="1">
                <a:off x="181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6" name="Line 204"/>
              <p:cNvSpPr>
                <a:spLocks noChangeShapeType="1"/>
              </p:cNvSpPr>
              <p:nvPr/>
            </p:nvSpPr>
            <p:spPr bwMode="auto">
              <a:xfrm flipH="1">
                <a:off x="180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7" name="Line 205"/>
              <p:cNvSpPr>
                <a:spLocks noChangeShapeType="1"/>
              </p:cNvSpPr>
              <p:nvPr/>
            </p:nvSpPr>
            <p:spPr bwMode="auto">
              <a:xfrm flipH="1">
                <a:off x="178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8" name="Line 206"/>
              <p:cNvSpPr>
                <a:spLocks noChangeShapeType="1"/>
              </p:cNvSpPr>
              <p:nvPr/>
            </p:nvSpPr>
            <p:spPr bwMode="auto">
              <a:xfrm flipH="1">
                <a:off x="176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9" name="Line 207"/>
              <p:cNvSpPr>
                <a:spLocks noChangeShapeType="1"/>
              </p:cNvSpPr>
              <p:nvPr/>
            </p:nvSpPr>
            <p:spPr bwMode="auto">
              <a:xfrm flipH="1">
                <a:off x="174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0" name="Line 208"/>
              <p:cNvSpPr>
                <a:spLocks noChangeShapeType="1"/>
              </p:cNvSpPr>
              <p:nvPr/>
            </p:nvSpPr>
            <p:spPr bwMode="auto">
              <a:xfrm flipH="1">
                <a:off x="172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1" name="Line 209"/>
              <p:cNvSpPr>
                <a:spLocks noChangeShapeType="1"/>
              </p:cNvSpPr>
              <p:nvPr/>
            </p:nvSpPr>
            <p:spPr bwMode="auto">
              <a:xfrm flipH="1">
                <a:off x="171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2" name="Line 210"/>
              <p:cNvSpPr>
                <a:spLocks noChangeShapeType="1"/>
              </p:cNvSpPr>
              <p:nvPr/>
            </p:nvSpPr>
            <p:spPr bwMode="auto">
              <a:xfrm flipH="1">
                <a:off x="1692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3" name="Line 211"/>
              <p:cNvSpPr>
                <a:spLocks noChangeShapeType="1"/>
              </p:cNvSpPr>
              <p:nvPr/>
            </p:nvSpPr>
            <p:spPr bwMode="auto">
              <a:xfrm flipH="1">
                <a:off x="1674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4" name="Line 212"/>
              <p:cNvSpPr>
                <a:spLocks noChangeShapeType="1"/>
              </p:cNvSpPr>
              <p:nvPr/>
            </p:nvSpPr>
            <p:spPr bwMode="auto">
              <a:xfrm flipH="1">
                <a:off x="1656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5" name="Line 213"/>
              <p:cNvSpPr>
                <a:spLocks noChangeShapeType="1"/>
              </p:cNvSpPr>
              <p:nvPr/>
            </p:nvSpPr>
            <p:spPr bwMode="auto">
              <a:xfrm flipH="1">
                <a:off x="1638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6" name="Line 214"/>
              <p:cNvSpPr>
                <a:spLocks noChangeShapeType="1"/>
              </p:cNvSpPr>
              <p:nvPr/>
            </p:nvSpPr>
            <p:spPr bwMode="auto">
              <a:xfrm flipH="1">
                <a:off x="1620" y="179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7" name="Freeform 215"/>
              <p:cNvSpPr>
                <a:spLocks/>
              </p:cNvSpPr>
              <p:nvPr/>
            </p:nvSpPr>
            <p:spPr bwMode="auto">
              <a:xfrm>
                <a:off x="1266" y="1733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8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4 w 57"/>
                  <a:gd name="T15" fmla="*/ 27 h 133"/>
                  <a:gd name="T16" fmla="*/ 21 w 57"/>
                  <a:gd name="T17" fmla="*/ 21 h 133"/>
                  <a:gd name="T18" fmla="*/ 29 w 57"/>
                  <a:gd name="T19" fmla="*/ 15 h 133"/>
                  <a:gd name="T20" fmla="*/ 33 w 57"/>
                  <a:gd name="T21" fmla="*/ 7 h 133"/>
                  <a:gd name="T22" fmla="*/ 38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7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8" name="Freeform 216"/>
              <p:cNvSpPr>
                <a:spLocks noEditPoints="1"/>
              </p:cNvSpPr>
              <p:nvPr/>
            </p:nvSpPr>
            <p:spPr bwMode="auto">
              <a:xfrm>
                <a:off x="1362" y="1733"/>
                <a:ext cx="87" cy="136"/>
              </a:xfrm>
              <a:custGeom>
                <a:avLst/>
                <a:gdLst>
                  <a:gd name="T0" fmla="*/ 44 w 87"/>
                  <a:gd name="T1" fmla="*/ 0 h 136"/>
                  <a:gd name="T2" fmla="*/ 62 w 87"/>
                  <a:gd name="T3" fmla="*/ 3 h 136"/>
                  <a:gd name="T4" fmla="*/ 75 w 87"/>
                  <a:gd name="T5" fmla="*/ 13 h 136"/>
                  <a:gd name="T6" fmla="*/ 83 w 87"/>
                  <a:gd name="T7" fmla="*/ 27 h 136"/>
                  <a:gd name="T8" fmla="*/ 86 w 87"/>
                  <a:gd name="T9" fmla="*/ 45 h 136"/>
                  <a:gd name="T10" fmla="*/ 87 w 87"/>
                  <a:gd name="T11" fmla="*/ 67 h 136"/>
                  <a:gd name="T12" fmla="*/ 86 w 87"/>
                  <a:gd name="T13" fmla="*/ 91 h 136"/>
                  <a:gd name="T14" fmla="*/ 83 w 87"/>
                  <a:gd name="T15" fmla="*/ 109 h 136"/>
                  <a:gd name="T16" fmla="*/ 75 w 87"/>
                  <a:gd name="T17" fmla="*/ 121 h 136"/>
                  <a:gd name="T18" fmla="*/ 62 w 87"/>
                  <a:gd name="T19" fmla="*/ 132 h 136"/>
                  <a:gd name="T20" fmla="*/ 44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2 w 87"/>
                  <a:gd name="T29" fmla="*/ 90 h 136"/>
                  <a:gd name="T30" fmla="*/ 0 w 87"/>
                  <a:gd name="T31" fmla="*/ 67 h 136"/>
                  <a:gd name="T32" fmla="*/ 2 w 87"/>
                  <a:gd name="T33" fmla="*/ 45 h 136"/>
                  <a:gd name="T34" fmla="*/ 6 w 87"/>
                  <a:gd name="T35" fmla="*/ 27 h 136"/>
                  <a:gd name="T36" fmla="*/ 14 w 87"/>
                  <a:gd name="T37" fmla="*/ 13 h 136"/>
                  <a:gd name="T38" fmla="*/ 27 w 87"/>
                  <a:gd name="T39" fmla="*/ 3 h 136"/>
                  <a:gd name="T40" fmla="*/ 44 w 87"/>
                  <a:gd name="T41" fmla="*/ 0 h 136"/>
                  <a:gd name="T42" fmla="*/ 44 w 87"/>
                  <a:gd name="T43" fmla="*/ 24 h 136"/>
                  <a:gd name="T44" fmla="*/ 39 w 87"/>
                  <a:gd name="T45" fmla="*/ 24 h 136"/>
                  <a:gd name="T46" fmla="*/ 35 w 87"/>
                  <a:gd name="T47" fmla="*/ 25 h 136"/>
                  <a:gd name="T48" fmla="*/ 33 w 87"/>
                  <a:gd name="T49" fmla="*/ 28 h 136"/>
                  <a:gd name="T50" fmla="*/ 30 w 87"/>
                  <a:gd name="T51" fmla="*/ 31 h 136"/>
                  <a:gd name="T52" fmla="*/ 29 w 87"/>
                  <a:gd name="T53" fmla="*/ 36 h 136"/>
                  <a:gd name="T54" fmla="*/ 27 w 87"/>
                  <a:gd name="T55" fmla="*/ 49 h 136"/>
                  <a:gd name="T56" fmla="*/ 26 w 87"/>
                  <a:gd name="T57" fmla="*/ 67 h 136"/>
                  <a:gd name="T58" fmla="*/ 27 w 87"/>
                  <a:gd name="T59" fmla="*/ 87 h 136"/>
                  <a:gd name="T60" fmla="*/ 29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5 w 87"/>
                  <a:gd name="T67" fmla="*/ 109 h 136"/>
                  <a:gd name="T68" fmla="*/ 39 w 87"/>
                  <a:gd name="T69" fmla="*/ 112 h 136"/>
                  <a:gd name="T70" fmla="*/ 44 w 87"/>
                  <a:gd name="T71" fmla="*/ 112 h 136"/>
                  <a:gd name="T72" fmla="*/ 50 w 87"/>
                  <a:gd name="T73" fmla="*/ 112 h 136"/>
                  <a:gd name="T74" fmla="*/ 53 w 87"/>
                  <a:gd name="T75" fmla="*/ 109 h 136"/>
                  <a:gd name="T76" fmla="*/ 56 w 87"/>
                  <a:gd name="T77" fmla="*/ 108 h 136"/>
                  <a:gd name="T78" fmla="*/ 59 w 87"/>
                  <a:gd name="T79" fmla="*/ 103 h 136"/>
                  <a:gd name="T80" fmla="*/ 60 w 87"/>
                  <a:gd name="T81" fmla="*/ 99 h 136"/>
                  <a:gd name="T82" fmla="*/ 62 w 87"/>
                  <a:gd name="T83" fmla="*/ 87 h 136"/>
                  <a:gd name="T84" fmla="*/ 63 w 87"/>
                  <a:gd name="T85" fmla="*/ 67 h 136"/>
                  <a:gd name="T86" fmla="*/ 62 w 87"/>
                  <a:gd name="T87" fmla="*/ 49 h 136"/>
                  <a:gd name="T88" fmla="*/ 60 w 87"/>
                  <a:gd name="T89" fmla="*/ 37 h 136"/>
                  <a:gd name="T90" fmla="*/ 59 w 87"/>
                  <a:gd name="T91" fmla="*/ 33 h 136"/>
                  <a:gd name="T92" fmla="*/ 56 w 87"/>
                  <a:gd name="T93" fmla="*/ 28 h 136"/>
                  <a:gd name="T94" fmla="*/ 53 w 87"/>
                  <a:gd name="T95" fmla="*/ 25 h 136"/>
                  <a:gd name="T96" fmla="*/ 50 w 87"/>
                  <a:gd name="T97" fmla="*/ 24 h 136"/>
                  <a:gd name="T98" fmla="*/ 44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4" y="0"/>
                    </a:moveTo>
                    <a:lnTo>
                      <a:pt x="62" y="3"/>
                    </a:lnTo>
                    <a:lnTo>
                      <a:pt x="75" y="13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7"/>
                    </a:lnTo>
                    <a:lnTo>
                      <a:pt x="86" y="91"/>
                    </a:lnTo>
                    <a:lnTo>
                      <a:pt x="83" y="109"/>
                    </a:lnTo>
                    <a:lnTo>
                      <a:pt x="75" y="121"/>
                    </a:lnTo>
                    <a:lnTo>
                      <a:pt x="62" y="132"/>
                    </a:lnTo>
                    <a:lnTo>
                      <a:pt x="44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7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3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5"/>
                    </a:lnTo>
                    <a:lnTo>
                      <a:pt x="33" y="28"/>
                    </a:lnTo>
                    <a:lnTo>
                      <a:pt x="30" y="31"/>
                    </a:lnTo>
                    <a:lnTo>
                      <a:pt x="29" y="36"/>
                    </a:lnTo>
                    <a:lnTo>
                      <a:pt x="27" y="49"/>
                    </a:lnTo>
                    <a:lnTo>
                      <a:pt x="26" y="67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5" y="109"/>
                    </a:lnTo>
                    <a:lnTo>
                      <a:pt x="39" y="112"/>
                    </a:lnTo>
                    <a:lnTo>
                      <a:pt x="44" y="112"/>
                    </a:lnTo>
                    <a:lnTo>
                      <a:pt x="50" y="112"/>
                    </a:lnTo>
                    <a:lnTo>
                      <a:pt x="53" y="109"/>
                    </a:lnTo>
                    <a:lnTo>
                      <a:pt x="56" y="108"/>
                    </a:lnTo>
                    <a:lnTo>
                      <a:pt x="59" y="103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7"/>
                    </a:lnTo>
                    <a:lnTo>
                      <a:pt x="62" y="49"/>
                    </a:lnTo>
                    <a:lnTo>
                      <a:pt x="60" y="37"/>
                    </a:lnTo>
                    <a:lnTo>
                      <a:pt x="59" y="33"/>
                    </a:lnTo>
                    <a:lnTo>
                      <a:pt x="56" y="28"/>
                    </a:lnTo>
                    <a:lnTo>
                      <a:pt x="53" y="25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9" name="Freeform 217"/>
              <p:cNvSpPr>
                <a:spLocks noEditPoints="1"/>
              </p:cNvSpPr>
              <p:nvPr/>
            </p:nvSpPr>
            <p:spPr bwMode="auto">
              <a:xfrm>
                <a:off x="1518" y="1661"/>
                <a:ext cx="69" cy="108"/>
              </a:xfrm>
              <a:custGeom>
                <a:avLst/>
                <a:gdLst>
                  <a:gd name="T0" fmla="*/ 68 w 69"/>
                  <a:gd name="T1" fmla="*/ 28 h 108"/>
                  <a:gd name="T2" fmla="*/ 48 w 69"/>
                  <a:gd name="T3" fmla="*/ 31 h 108"/>
                  <a:gd name="T4" fmla="*/ 47 w 69"/>
                  <a:gd name="T5" fmla="*/ 25 h 108"/>
                  <a:gd name="T6" fmla="*/ 44 w 69"/>
                  <a:gd name="T7" fmla="*/ 21 h 108"/>
                  <a:gd name="T8" fmla="*/ 41 w 69"/>
                  <a:gd name="T9" fmla="*/ 19 h 108"/>
                  <a:gd name="T10" fmla="*/ 35 w 69"/>
                  <a:gd name="T11" fmla="*/ 18 h 108"/>
                  <a:gd name="T12" fmla="*/ 32 w 69"/>
                  <a:gd name="T13" fmla="*/ 19 h 108"/>
                  <a:gd name="T14" fmla="*/ 27 w 69"/>
                  <a:gd name="T15" fmla="*/ 21 h 108"/>
                  <a:gd name="T16" fmla="*/ 24 w 69"/>
                  <a:gd name="T17" fmla="*/ 24 h 108"/>
                  <a:gd name="T18" fmla="*/ 20 w 69"/>
                  <a:gd name="T19" fmla="*/ 34 h 108"/>
                  <a:gd name="T20" fmla="*/ 18 w 69"/>
                  <a:gd name="T21" fmla="*/ 49 h 108"/>
                  <a:gd name="T22" fmla="*/ 24 w 69"/>
                  <a:gd name="T23" fmla="*/ 45 h 108"/>
                  <a:gd name="T24" fmla="*/ 30 w 69"/>
                  <a:gd name="T25" fmla="*/ 42 h 108"/>
                  <a:gd name="T26" fmla="*/ 38 w 69"/>
                  <a:gd name="T27" fmla="*/ 40 h 108"/>
                  <a:gd name="T28" fmla="*/ 45 w 69"/>
                  <a:gd name="T29" fmla="*/ 42 h 108"/>
                  <a:gd name="T30" fmla="*/ 53 w 69"/>
                  <a:gd name="T31" fmla="*/ 45 h 108"/>
                  <a:gd name="T32" fmla="*/ 60 w 69"/>
                  <a:gd name="T33" fmla="*/ 49 h 108"/>
                  <a:gd name="T34" fmla="*/ 66 w 69"/>
                  <a:gd name="T35" fmla="*/ 60 h 108"/>
                  <a:gd name="T36" fmla="*/ 69 w 69"/>
                  <a:gd name="T37" fmla="*/ 73 h 108"/>
                  <a:gd name="T38" fmla="*/ 66 w 69"/>
                  <a:gd name="T39" fmla="*/ 88 h 108"/>
                  <a:gd name="T40" fmla="*/ 60 w 69"/>
                  <a:gd name="T41" fmla="*/ 99 h 108"/>
                  <a:gd name="T42" fmla="*/ 50 w 69"/>
                  <a:gd name="T43" fmla="*/ 106 h 108"/>
                  <a:gd name="T44" fmla="*/ 36 w 69"/>
                  <a:gd name="T45" fmla="*/ 108 h 108"/>
                  <a:gd name="T46" fmla="*/ 21 w 69"/>
                  <a:gd name="T47" fmla="*/ 105 h 108"/>
                  <a:gd name="T48" fmla="*/ 9 w 69"/>
                  <a:gd name="T49" fmla="*/ 96 h 108"/>
                  <a:gd name="T50" fmla="*/ 5 w 69"/>
                  <a:gd name="T51" fmla="*/ 85 h 108"/>
                  <a:gd name="T52" fmla="*/ 0 w 69"/>
                  <a:gd name="T53" fmla="*/ 72 h 108"/>
                  <a:gd name="T54" fmla="*/ 0 w 69"/>
                  <a:gd name="T55" fmla="*/ 55 h 108"/>
                  <a:gd name="T56" fmla="*/ 0 w 69"/>
                  <a:gd name="T57" fmla="*/ 37 h 108"/>
                  <a:gd name="T58" fmla="*/ 5 w 69"/>
                  <a:gd name="T59" fmla="*/ 24 h 108"/>
                  <a:gd name="T60" fmla="*/ 11 w 69"/>
                  <a:gd name="T61" fmla="*/ 13 h 108"/>
                  <a:gd name="T62" fmla="*/ 23 w 69"/>
                  <a:gd name="T63" fmla="*/ 3 h 108"/>
                  <a:gd name="T64" fmla="*/ 38 w 69"/>
                  <a:gd name="T65" fmla="*/ 0 h 108"/>
                  <a:gd name="T66" fmla="*/ 45 w 69"/>
                  <a:gd name="T67" fmla="*/ 1 h 108"/>
                  <a:gd name="T68" fmla="*/ 53 w 69"/>
                  <a:gd name="T69" fmla="*/ 3 h 108"/>
                  <a:gd name="T70" fmla="*/ 57 w 69"/>
                  <a:gd name="T71" fmla="*/ 7 h 108"/>
                  <a:gd name="T72" fmla="*/ 62 w 69"/>
                  <a:gd name="T73" fmla="*/ 13 h 108"/>
                  <a:gd name="T74" fmla="*/ 66 w 69"/>
                  <a:gd name="T75" fmla="*/ 19 h 108"/>
                  <a:gd name="T76" fmla="*/ 68 w 69"/>
                  <a:gd name="T77" fmla="*/ 28 h 108"/>
                  <a:gd name="T78" fmla="*/ 20 w 69"/>
                  <a:gd name="T79" fmla="*/ 73 h 108"/>
                  <a:gd name="T80" fmla="*/ 20 w 69"/>
                  <a:gd name="T81" fmla="*/ 78 h 108"/>
                  <a:gd name="T82" fmla="*/ 21 w 69"/>
                  <a:gd name="T83" fmla="*/ 82 h 108"/>
                  <a:gd name="T84" fmla="*/ 24 w 69"/>
                  <a:gd name="T85" fmla="*/ 85 h 108"/>
                  <a:gd name="T86" fmla="*/ 30 w 69"/>
                  <a:gd name="T87" fmla="*/ 88 h 108"/>
                  <a:gd name="T88" fmla="*/ 35 w 69"/>
                  <a:gd name="T89" fmla="*/ 90 h 108"/>
                  <a:gd name="T90" fmla="*/ 41 w 69"/>
                  <a:gd name="T91" fmla="*/ 88 h 108"/>
                  <a:gd name="T92" fmla="*/ 45 w 69"/>
                  <a:gd name="T93" fmla="*/ 87 h 108"/>
                  <a:gd name="T94" fmla="*/ 47 w 69"/>
                  <a:gd name="T95" fmla="*/ 84 h 108"/>
                  <a:gd name="T96" fmla="*/ 48 w 69"/>
                  <a:gd name="T97" fmla="*/ 79 h 108"/>
                  <a:gd name="T98" fmla="*/ 50 w 69"/>
                  <a:gd name="T99" fmla="*/ 75 h 108"/>
                  <a:gd name="T100" fmla="*/ 48 w 69"/>
                  <a:gd name="T101" fmla="*/ 70 h 108"/>
                  <a:gd name="T102" fmla="*/ 47 w 69"/>
                  <a:gd name="T103" fmla="*/ 66 h 108"/>
                  <a:gd name="T104" fmla="*/ 45 w 69"/>
                  <a:gd name="T105" fmla="*/ 63 h 108"/>
                  <a:gd name="T106" fmla="*/ 41 w 69"/>
                  <a:gd name="T107" fmla="*/ 60 h 108"/>
                  <a:gd name="T108" fmla="*/ 35 w 69"/>
                  <a:gd name="T109" fmla="*/ 58 h 108"/>
                  <a:gd name="T110" fmla="*/ 29 w 69"/>
                  <a:gd name="T111" fmla="*/ 60 h 108"/>
                  <a:gd name="T112" fmla="*/ 24 w 69"/>
                  <a:gd name="T113" fmla="*/ 63 h 108"/>
                  <a:gd name="T114" fmla="*/ 21 w 69"/>
                  <a:gd name="T115" fmla="*/ 66 h 108"/>
                  <a:gd name="T116" fmla="*/ 20 w 69"/>
                  <a:gd name="T117" fmla="*/ 69 h 108"/>
                  <a:gd name="T118" fmla="*/ 20 w 69"/>
                  <a:gd name="T119" fmla="*/ 73 h 10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69" h="108">
                    <a:moveTo>
                      <a:pt x="68" y="28"/>
                    </a:moveTo>
                    <a:lnTo>
                      <a:pt x="48" y="31"/>
                    </a:lnTo>
                    <a:lnTo>
                      <a:pt x="47" y="25"/>
                    </a:lnTo>
                    <a:lnTo>
                      <a:pt x="44" y="21"/>
                    </a:lnTo>
                    <a:lnTo>
                      <a:pt x="41" y="19"/>
                    </a:lnTo>
                    <a:lnTo>
                      <a:pt x="35" y="18"/>
                    </a:lnTo>
                    <a:lnTo>
                      <a:pt x="32" y="19"/>
                    </a:lnTo>
                    <a:lnTo>
                      <a:pt x="27" y="21"/>
                    </a:lnTo>
                    <a:lnTo>
                      <a:pt x="24" y="24"/>
                    </a:lnTo>
                    <a:lnTo>
                      <a:pt x="20" y="34"/>
                    </a:lnTo>
                    <a:lnTo>
                      <a:pt x="18" y="49"/>
                    </a:lnTo>
                    <a:lnTo>
                      <a:pt x="24" y="45"/>
                    </a:lnTo>
                    <a:lnTo>
                      <a:pt x="30" y="42"/>
                    </a:lnTo>
                    <a:lnTo>
                      <a:pt x="38" y="40"/>
                    </a:lnTo>
                    <a:lnTo>
                      <a:pt x="45" y="42"/>
                    </a:lnTo>
                    <a:lnTo>
                      <a:pt x="53" y="45"/>
                    </a:lnTo>
                    <a:lnTo>
                      <a:pt x="60" y="49"/>
                    </a:lnTo>
                    <a:lnTo>
                      <a:pt x="66" y="60"/>
                    </a:lnTo>
                    <a:lnTo>
                      <a:pt x="69" y="73"/>
                    </a:lnTo>
                    <a:lnTo>
                      <a:pt x="66" y="88"/>
                    </a:lnTo>
                    <a:lnTo>
                      <a:pt x="60" y="99"/>
                    </a:lnTo>
                    <a:lnTo>
                      <a:pt x="50" y="106"/>
                    </a:lnTo>
                    <a:lnTo>
                      <a:pt x="36" y="108"/>
                    </a:lnTo>
                    <a:lnTo>
                      <a:pt x="21" y="105"/>
                    </a:lnTo>
                    <a:lnTo>
                      <a:pt x="9" y="96"/>
                    </a:lnTo>
                    <a:lnTo>
                      <a:pt x="5" y="85"/>
                    </a:lnTo>
                    <a:lnTo>
                      <a:pt x="0" y="72"/>
                    </a:lnTo>
                    <a:lnTo>
                      <a:pt x="0" y="55"/>
                    </a:lnTo>
                    <a:lnTo>
                      <a:pt x="0" y="37"/>
                    </a:lnTo>
                    <a:lnTo>
                      <a:pt x="5" y="24"/>
                    </a:lnTo>
                    <a:lnTo>
                      <a:pt x="11" y="13"/>
                    </a:lnTo>
                    <a:lnTo>
                      <a:pt x="23" y="3"/>
                    </a:lnTo>
                    <a:lnTo>
                      <a:pt x="38" y="0"/>
                    </a:lnTo>
                    <a:lnTo>
                      <a:pt x="45" y="1"/>
                    </a:lnTo>
                    <a:lnTo>
                      <a:pt x="53" y="3"/>
                    </a:lnTo>
                    <a:lnTo>
                      <a:pt x="57" y="7"/>
                    </a:lnTo>
                    <a:lnTo>
                      <a:pt x="62" y="13"/>
                    </a:lnTo>
                    <a:lnTo>
                      <a:pt x="66" y="19"/>
                    </a:lnTo>
                    <a:lnTo>
                      <a:pt x="68" y="28"/>
                    </a:lnTo>
                    <a:close/>
                    <a:moveTo>
                      <a:pt x="20" y="73"/>
                    </a:moveTo>
                    <a:lnTo>
                      <a:pt x="20" y="78"/>
                    </a:lnTo>
                    <a:lnTo>
                      <a:pt x="21" y="82"/>
                    </a:lnTo>
                    <a:lnTo>
                      <a:pt x="24" y="85"/>
                    </a:lnTo>
                    <a:lnTo>
                      <a:pt x="30" y="88"/>
                    </a:lnTo>
                    <a:lnTo>
                      <a:pt x="35" y="90"/>
                    </a:lnTo>
                    <a:lnTo>
                      <a:pt x="41" y="88"/>
                    </a:lnTo>
                    <a:lnTo>
                      <a:pt x="45" y="87"/>
                    </a:lnTo>
                    <a:lnTo>
                      <a:pt x="47" y="84"/>
                    </a:lnTo>
                    <a:lnTo>
                      <a:pt x="48" y="79"/>
                    </a:lnTo>
                    <a:lnTo>
                      <a:pt x="50" y="75"/>
                    </a:lnTo>
                    <a:lnTo>
                      <a:pt x="48" y="70"/>
                    </a:lnTo>
                    <a:lnTo>
                      <a:pt x="47" y="66"/>
                    </a:lnTo>
                    <a:lnTo>
                      <a:pt x="45" y="63"/>
                    </a:lnTo>
                    <a:lnTo>
                      <a:pt x="41" y="60"/>
                    </a:lnTo>
                    <a:lnTo>
                      <a:pt x="35" y="58"/>
                    </a:lnTo>
                    <a:lnTo>
                      <a:pt x="29" y="60"/>
                    </a:lnTo>
                    <a:lnTo>
                      <a:pt x="24" y="63"/>
                    </a:lnTo>
                    <a:lnTo>
                      <a:pt x="21" y="66"/>
                    </a:lnTo>
                    <a:lnTo>
                      <a:pt x="20" y="69"/>
                    </a:lnTo>
                    <a:lnTo>
                      <a:pt x="20" y="7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0" name="Line 218"/>
              <p:cNvSpPr>
                <a:spLocks noChangeShapeType="1"/>
              </p:cNvSpPr>
              <p:nvPr/>
            </p:nvSpPr>
            <p:spPr bwMode="auto">
              <a:xfrm flipH="1">
                <a:off x="1613" y="172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1" name="Line 219"/>
              <p:cNvSpPr>
                <a:spLocks noChangeShapeType="1"/>
              </p:cNvSpPr>
              <p:nvPr/>
            </p:nvSpPr>
            <p:spPr bwMode="auto">
              <a:xfrm flipH="1">
                <a:off x="1613" y="167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2" name="Line 220"/>
              <p:cNvSpPr>
                <a:spLocks noChangeShapeType="1"/>
              </p:cNvSpPr>
              <p:nvPr/>
            </p:nvSpPr>
            <p:spPr bwMode="auto">
              <a:xfrm flipH="1">
                <a:off x="1613" y="164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3" name="Line 221"/>
              <p:cNvSpPr>
                <a:spLocks noChangeShapeType="1"/>
              </p:cNvSpPr>
              <p:nvPr/>
            </p:nvSpPr>
            <p:spPr bwMode="auto">
              <a:xfrm flipH="1">
                <a:off x="1613" y="16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4" name="Line 222"/>
              <p:cNvSpPr>
                <a:spLocks noChangeShapeType="1"/>
              </p:cNvSpPr>
              <p:nvPr/>
            </p:nvSpPr>
            <p:spPr bwMode="auto">
              <a:xfrm flipH="1">
                <a:off x="1613" y="159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5" name="Line 223"/>
              <p:cNvSpPr>
                <a:spLocks noChangeShapeType="1"/>
              </p:cNvSpPr>
              <p:nvPr/>
            </p:nvSpPr>
            <p:spPr bwMode="auto">
              <a:xfrm flipH="1">
                <a:off x="1613" y="158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6" name="Line 224"/>
              <p:cNvSpPr>
                <a:spLocks noChangeShapeType="1"/>
              </p:cNvSpPr>
              <p:nvPr/>
            </p:nvSpPr>
            <p:spPr bwMode="auto">
              <a:xfrm flipH="1">
                <a:off x="1613" y="156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" name="Line 225"/>
              <p:cNvSpPr>
                <a:spLocks noChangeShapeType="1"/>
              </p:cNvSpPr>
              <p:nvPr/>
            </p:nvSpPr>
            <p:spPr bwMode="auto">
              <a:xfrm flipH="1">
                <a:off x="1613" y="155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8" name="Line 226"/>
              <p:cNvSpPr>
                <a:spLocks noChangeShapeType="1"/>
              </p:cNvSpPr>
              <p:nvPr/>
            </p:nvSpPr>
            <p:spPr bwMode="auto">
              <a:xfrm flipH="1">
                <a:off x="1613" y="1542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9" name="Line 227"/>
              <p:cNvSpPr>
                <a:spLocks noChangeShapeType="1"/>
              </p:cNvSpPr>
              <p:nvPr/>
            </p:nvSpPr>
            <p:spPr bwMode="auto">
              <a:xfrm flipH="1">
                <a:off x="415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0" name="Line 228"/>
              <p:cNvSpPr>
                <a:spLocks noChangeShapeType="1"/>
              </p:cNvSpPr>
              <p:nvPr/>
            </p:nvSpPr>
            <p:spPr bwMode="auto">
              <a:xfrm flipH="1">
                <a:off x="414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1" name="Line 229"/>
              <p:cNvSpPr>
                <a:spLocks noChangeShapeType="1"/>
              </p:cNvSpPr>
              <p:nvPr/>
            </p:nvSpPr>
            <p:spPr bwMode="auto">
              <a:xfrm flipH="1">
                <a:off x="412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2" name="Line 230"/>
              <p:cNvSpPr>
                <a:spLocks noChangeShapeType="1"/>
              </p:cNvSpPr>
              <p:nvPr/>
            </p:nvSpPr>
            <p:spPr bwMode="auto">
              <a:xfrm flipH="1">
                <a:off x="410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3" name="Line 231"/>
              <p:cNvSpPr>
                <a:spLocks noChangeShapeType="1"/>
              </p:cNvSpPr>
              <p:nvPr/>
            </p:nvSpPr>
            <p:spPr bwMode="auto">
              <a:xfrm flipH="1">
                <a:off x="408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4" name="Line 232"/>
              <p:cNvSpPr>
                <a:spLocks noChangeShapeType="1"/>
              </p:cNvSpPr>
              <p:nvPr/>
            </p:nvSpPr>
            <p:spPr bwMode="auto">
              <a:xfrm flipH="1">
                <a:off x="406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5" name="Line 233"/>
              <p:cNvSpPr>
                <a:spLocks noChangeShapeType="1"/>
              </p:cNvSpPr>
              <p:nvPr/>
            </p:nvSpPr>
            <p:spPr bwMode="auto">
              <a:xfrm flipH="1">
                <a:off x="405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6" name="Line 234"/>
              <p:cNvSpPr>
                <a:spLocks noChangeShapeType="1"/>
              </p:cNvSpPr>
              <p:nvPr/>
            </p:nvSpPr>
            <p:spPr bwMode="auto">
              <a:xfrm flipH="1">
                <a:off x="403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7" name="Line 235"/>
              <p:cNvSpPr>
                <a:spLocks noChangeShapeType="1"/>
              </p:cNvSpPr>
              <p:nvPr/>
            </p:nvSpPr>
            <p:spPr bwMode="auto">
              <a:xfrm flipH="1">
                <a:off x="401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8" name="Line 236"/>
              <p:cNvSpPr>
                <a:spLocks noChangeShapeType="1"/>
              </p:cNvSpPr>
              <p:nvPr/>
            </p:nvSpPr>
            <p:spPr bwMode="auto">
              <a:xfrm flipH="1">
                <a:off x="399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9" name="Line 237"/>
              <p:cNvSpPr>
                <a:spLocks noChangeShapeType="1"/>
              </p:cNvSpPr>
              <p:nvPr/>
            </p:nvSpPr>
            <p:spPr bwMode="auto">
              <a:xfrm flipH="1">
                <a:off x="397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0" name="Line 238"/>
              <p:cNvSpPr>
                <a:spLocks noChangeShapeType="1"/>
              </p:cNvSpPr>
              <p:nvPr/>
            </p:nvSpPr>
            <p:spPr bwMode="auto">
              <a:xfrm flipH="1">
                <a:off x="396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1" name="Line 239"/>
              <p:cNvSpPr>
                <a:spLocks noChangeShapeType="1"/>
              </p:cNvSpPr>
              <p:nvPr/>
            </p:nvSpPr>
            <p:spPr bwMode="auto">
              <a:xfrm flipH="1">
                <a:off x="394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2" name="Line 240"/>
              <p:cNvSpPr>
                <a:spLocks noChangeShapeType="1"/>
              </p:cNvSpPr>
              <p:nvPr/>
            </p:nvSpPr>
            <p:spPr bwMode="auto">
              <a:xfrm flipH="1">
                <a:off x="392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3" name="Line 241"/>
              <p:cNvSpPr>
                <a:spLocks noChangeShapeType="1"/>
              </p:cNvSpPr>
              <p:nvPr/>
            </p:nvSpPr>
            <p:spPr bwMode="auto">
              <a:xfrm flipH="1">
                <a:off x="390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4" name="Line 242"/>
              <p:cNvSpPr>
                <a:spLocks noChangeShapeType="1"/>
              </p:cNvSpPr>
              <p:nvPr/>
            </p:nvSpPr>
            <p:spPr bwMode="auto">
              <a:xfrm flipH="1">
                <a:off x="388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5" name="Line 243"/>
              <p:cNvSpPr>
                <a:spLocks noChangeShapeType="1"/>
              </p:cNvSpPr>
              <p:nvPr/>
            </p:nvSpPr>
            <p:spPr bwMode="auto">
              <a:xfrm flipH="1">
                <a:off x="387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6" name="Line 244"/>
              <p:cNvSpPr>
                <a:spLocks noChangeShapeType="1"/>
              </p:cNvSpPr>
              <p:nvPr/>
            </p:nvSpPr>
            <p:spPr bwMode="auto">
              <a:xfrm flipH="1">
                <a:off x="385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7" name="Line 245"/>
              <p:cNvSpPr>
                <a:spLocks noChangeShapeType="1"/>
              </p:cNvSpPr>
              <p:nvPr/>
            </p:nvSpPr>
            <p:spPr bwMode="auto">
              <a:xfrm flipH="1">
                <a:off x="383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8" name="Line 246"/>
              <p:cNvSpPr>
                <a:spLocks noChangeShapeType="1"/>
              </p:cNvSpPr>
              <p:nvPr/>
            </p:nvSpPr>
            <p:spPr bwMode="auto">
              <a:xfrm flipH="1">
                <a:off x="381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9" name="Line 247"/>
              <p:cNvSpPr>
                <a:spLocks noChangeShapeType="1"/>
              </p:cNvSpPr>
              <p:nvPr/>
            </p:nvSpPr>
            <p:spPr bwMode="auto">
              <a:xfrm flipH="1">
                <a:off x="379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0" name="Line 248"/>
              <p:cNvSpPr>
                <a:spLocks noChangeShapeType="1"/>
              </p:cNvSpPr>
              <p:nvPr/>
            </p:nvSpPr>
            <p:spPr bwMode="auto">
              <a:xfrm flipH="1">
                <a:off x="378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1" name="Line 249"/>
              <p:cNvSpPr>
                <a:spLocks noChangeShapeType="1"/>
              </p:cNvSpPr>
              <p:nvPr/>
            </p:nvSpPr>
            <p:spPr bwMode="auto">
              <a:xfrm flipH="1">
                <a:off x="376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2" name="Line 250"/>
              <p:cNvSpPr>
                <a:spLocks noChangeShapeType="1"/>
              </p:cNvSpPr>
              <p:nvPr/>
            </p:nvSpPr>
            <p:spPr bwMode="auto">
              <a:xfrm flipH="1">
                <a:off x="374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3" name="Line 251"/>
              <p:cNvSpPr>
                <a:spLocks noChangeShapeType="1"/>
              </p:cNvSpPr>
              <p:nvPr/>
            </p:nvSpPr>
            <p:spPr bwMode="auto">
              <a:xfrm flipH="1">
                <a:off x="372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4" name="Line 252"/>
              <p:cNvSpPr>
                <a:spLocks noChangeShapeType="1"/>
              </p:cNvSpPr>
              <p:nvPr/>
            </p:nvSpPr>
            <p:spPr bwMode="auto">
              <a:xfrm flipH="1">
                <a:off x="370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5" name="Line 253"/>
              <p:cNvSpPr>
                <a:spLocks noChangeShapeType="1"/>
              </p:cNvSpPr>
              <p:nvPr/>
            </p:nvSpPr>
            <p:spPr bwMode="auto">
              <a:xfrm flipH="1">
                <a:off x="369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6" name="Line 254"/>
              <p:cNvSpPr>
                <a:spLocks noChangeShapeType="1"/>
              </p:cNvSpPr>
              <p:nvPr/>
            </p:nvSpPr>
            <p:spPr bwMode="auto">
              <a:xfrm flipH="1">
                <a:off x="367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7" name="Line 255"/>
              <p:cNvSpPr>
                <a:spLocks noChangeShapeType="1"/>
              </p:cNvSpPr>
              <p:nvPr/>
            </p:nvSpPr>
            <p:spPr bwMode="auto">
              <a:xfrm flipH="1">
                <a:off x="365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8" name="Line 256"/>
              <p:cNvSpPr>
                <a:spLocks noChangeShapeType="1"/>
              </p:cNvSpPr>
              <p:nvPr/>
            </p:nvSpPr>
            <p:spPr bwMode="auto">
              <a:xfrm flipH="1">
                <a:off x="363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9" name="Line 257"/>
              <p:cNvSpPr>
                <a:spLocks noChangeShapeType="1"/>
              </p:cNvSpPr>
              <p:nvPr/>
            </p:nvSpPr>
            <p:spPr bwMode="auto">
              <a:xfrm flipH="1">
                <a:off x="361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0" name="Line 258"/>
              <p:cNvSpPr>
                <a:spLocks noChangeShapeType="1"/>
              </p:cNvSpPr>
              <p:nvPr/>
            </p:nvSpPr>
            <p:spPr bwMode="auto">
              <a:xfrm flipH="1">
                <a:off x="360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1" name="Line 259"/>
              <p:cNvSpPr>
                <a:spLocks noChangeShapeType="1"/>
              </p:cNvSpPr>
              <p:nvPr/>
            </p:nvSpPr>
            <p:spPr bwMode="auto">
              <a:xfrm flipH="1">
                <a:off x="358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2" name="Line 260"/>
              <p:cNvSpPr>
                <a:spLocks noChangeShapeType="1"/>
              </p:cNvSpPr>
              <p:nvPr/>
            </p:nvSpPr>
            <p:spPr bwMode="auto">
              <a:xfrm flipH="1">
                <a:off x="356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3" name="Line 261"/>
              <p:cNvSpPr>
                <a:spLocks noChangeShapeType="1"/>
              </p:cNvSpPr>
              <p:nvPr/>
            </p:nvSpPr>
            <p:spPr bwMode="auto">
              <a:xfrm flipH="1">
                <a:off x="354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4" name="Line 262"/>
              <p:cNvSpPr>
                <a:spLocks noChangeShapeType="1"/>
              </p:cNvSpPr>
              <p:nvPr/>
            </p:nvSpPr>
            <p:spPr bwMode="auto">
              <a:xfrm flipH="1">
                <a:off x="352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5" name="Line 263"/>
              <p:cNvSpPr>
                <a:spLocks noChangeShapeType="1"/>
              </p:cNvSpPr>
              <p:nvPr/>
            </p:nvSpPr>
            <p:spPr bwMode="auto">
              <a:xfrm flipH="1">
                <a:off x="351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6" name="Line 264"/>
              <p:cNvSpPr>
                <a:spLocks noChangeShapeType="1"/>
              </p:cNvSpPr>
              <p:nvPr/>
            </p:nvSpPr>
            <p:spPr bwMode="auto">
              <a:xfrm flipH="1">
                <a:off x="349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7" name="Line 265"/>
              <p:cNvSpPr>
                <a:spLocks noChangeShapeType="1"/>
              </p:cNvSpPr>
              <p:nvPr/>
            </p:nvSpPr>
            <p:spPr bwMode="auto">
              <a:xfrm flipH="1">
                <a:off x="347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8" name="Line 266"/>
              <p:cNvSpPr>
                <a:spLocks noChangeShapeType="1"/>
              </p:cNvSpPr>
              <p:nvPr/>
            </p:nvSpPr>
            <p:spPr bwMode="auto">
              <a:xfrm flipH="1">
                <a:off x="345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9" name="Line 267"/>
              <p:cNvSpPr>
                <a:spLocks noChangeShapeType="1"/>
              </p:cNvSpPr>
              <p:nvPr/>
            </p:nvSpPr>
            <p:spPr bwMode="auto">
              <a:xfrm flipH="1">
                <a:off x="343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0" name="Line 268"/>
              <p:cNvSpPr>
                <a:spLocks noChangeShapeType="1"/>
              </p:cNvSpPr>
              <p:nvPr/>
            </p:nvSpPr>
            <p:spPr bwMode="auto">
              <a:xfrm flipH="1">
                <a:off x="342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1" name="Line 269"/>
              <p:cNvSpPr>
                <a:spLocks noChangeShapeType="1"/>
              </p:cNvSpPr>
              <p:nvPr/>
            </p:nvSpPr>
            <p:spPr bwMode="auto">
              <a:xfrm flipH="1">
                <a:off x="340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2" name="Line 270"/>
              <p:cNvSpPr>
                <a:spLocks noChangeShapeType="1"/>
              </p:cNvSpPr>
              <p:nvPr/>
            </p:nvSpPr>
            <p:spPr bwMode="auto">
              <a:xfrm flipH="1">
                <a:off x="338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3" name="Line 271"/>
              <p:cNvSpPr>
                <a:spLocks noChangeShapeType="1"/>
              </p:cNvSpPr>
              <p:nvPr/>
            </p:nvSpPr>
            <p:spPr bwMode="auto">
              <a:xfrm flipH="1">
                <a:off x="336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4" name="Line 272"/>
              <p:cNvSpPr>
                <a:spLocks noChangeShapeType="1"/>
              </p:cNvSpPr>
              <p:nvPr/>
            </p:nvSpPr>
            <p:spPr bwMode="auto">
              <a:xfrm flipH="1">
                <a:off x="334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5" name="Line 273"/>
              <p:cNvSpPr>
                <a:spLocks noChangeShapeType="1"/>
              </p:cNvSpPr>
              <p:nvPr/>
            </p:nvSpPr>
            <p:spPr bwMode="auto">
              <a:xfrm flipH="1">
                <a:off x="333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6" name="Line 274"/>
              <p:cNvSpPr>
                <a:spLocks noChangeShapeType="1"/>
              </p:cNvSpPr>
              <p:nvPr/>
            </p:nvSpPr>
            <p:spPr bwMode="auto">
              <a:xfrm flipH="1">
                <a:off x="331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7" name="Line 275"/>
              <p:cNvSpPr>
                <a:spLocks noChangeShapeType="1"/>
              </p:cNvSpPr>
              <p:nvPr/>
            </p:nvSpPr>
            <p:spPr bwMode="auto">
              <a:xfrm flipH="1">
                <a:off x="329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8" name="Line 276"/>
              <p:cNvSpPr>
                <a:spLocks noChangeShapeType="1"/>
              </p:cNvSpPr>
              <p:nvPr/>
            </p:nvSpPr>
            <p:spPr bwMode="auto">
              <a:xfrm flipH="1">
                <a:off x="327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9" name="Line 277"/>
              <p:cNvSpPr>
                <a:spLocks noChangeShapeType="1"/>
              </p:cNvSpPr>
              <p:nvPr/>
            </p:nvSpPr>
            <p:spPr bwMode="auto">
              <a:xfrm flipH="1">
                <a:off x="325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0" name="Line 278"/>
              <p:cNvSpPr>
                <a:spLocks noChangeShapeType="1"/>
              </p:cNvSpPr>
              <p:nvPr/>
            </p:nvSpPr>
            <p:spPr bwMode="auto">
              <a:xfrm flipH="1">
                <a:off x="324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1" name="Line 279"/>
              <p:cNvSpPr>
                <a:spLocks noChangeShapeType="1"/>
              </p:cNvSpPr>
              <p:nvPr/>
            </p:nvSpPr>
            <p:spPr bwMode="auto">
              <a:xfrm flipH="1">
                <a:off x="322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2" name="Line 280"/>
              <p:cNvSpPr>
                <a:spLocks noChangeShapeType="1"/>
              </p:cNvSpPr>
              <p:nvPr/>
            </p:nvSpPr>
            <p:spPr bwMode="auto">
              <a:xfrm flipH="1">
                <a:off x="320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3" name="Line 281"/>
              <p:cNvSpPr>
                <a:spLocks noChangeShapeType="1"/>
              </p:cNvSpPr>
              <p:nvPr/>
            </p:nvSpPr>
            <p:spPr bwMode="auto">
              <a:xfrm flipH="1">
                <a:off x="318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4" name="Line 282"/>
              <p:cNvSpPr>
                <a:spLocks noChangeShapeType="1"/>
              </p:cNvSpPr>
              <p:nvPr/>
            </p:nvSpPr>
            <p:spPr bwMode="auto">
              <a:xfrm flipH="1">
                <a:off x="316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5" name="Line 283"/>
              <p:cNvSpPr>
                <a:spLocks noChangeShapeType="1"/>
              </p:cNvSpPr>
              <p:nvPr/>
            </p:nvSpPr>
            <p:spPr bwMode="auto">
              <a:xfrm flipH="1">
                <a:off x="315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6" name="Line 284"/>
              <p:cNvSpPr>
                <a:spLocks noChangeShapeType="1"/>
              </p:cNvSpPr>
              <p:nvPr/>
            </p:nvSpPr>
            <p:spPr bwMode="auto">
              <a:xfrm flipH="1">
                <a:off x="313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7" name="Line 285"/>
              <p:cNvSpPr>
                <a:spLocks noChangeShapeType="1"/>
              </p:cNvSpPr>
              <p:nvPr/>
            </p:nvSpPr>
            <p:spPr bwMode="auto">
              <a:xfrm flipH="1">
                <a:off x="311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8" name="Line 286"/>
              <p:cNvSpPr>
                <a:spLocks noChangeShapeType="1"/>
              </p:cNvSpPr>
              <p:nvPr/>
            </p:nvSpPr>
            <p:spPr bwMode="auto">
              <a:xfrm flipH="1">
                <a:off x="309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9" name="Line 287"/>
              <p:cNvSpPr>
                <a:spLocks noChangeShapeType="1"/>
              </p:cNvSpPr>
              <p:nvPr/>
            </p:nvSpPr>
            <p:spPr bwMode="auto">
              <a:xfrm flipH="1">
                <a:off x="307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0" name="Line 288"/>
              <p:cNvSpPr>
                <a:spLocks noChangeShapeType="1"/>
              </p:cNvSpPr>
              <p:nvPr/>
            </p:nvSpPr>
            <p:spPr bwMode="auto">
              <a:xfrm flipH="1">
                <a:off x="306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1" name="Line 289"/>
              <p:cNvSpPr>
                <a:spLocks noChangeShapeType="1"/>
              </p:cNvSpPr>
              <p:nvPr/>
            </p:nvSpPr>
            <p:spPr bwMode="auto">
              <a:xfrm flipH="1">
                <a:off x="304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2" name="Line 290"/>
              <p:cNvSpPr>
                <a:spLocks noChangeShapeType="1"/>
              </p:cNvSpPr>
              <p:nvPr/>
            </p:nvSpPr>
            <p:spPr bwMode="auto">
              <a:xfrm flipH="1">
                <a:off x="302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3" name="Line 291"/>
              <p:cNvSpPr>
                <a:spLocks noChangeShapeType="1"/>
              </p:cNvSpPr>
              <p:nvPr/>
            </p:nvSpPr>
            <p:spPr bwMode="auto">
              <a:xfrm flipH="1">
                <a:off x="300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4" name="Line 292"/>
              <p:cNvSpPr>
                <a:spLocks noChangeShapeType="1"/>
              </p:cNvSpPr>
              <p:nvPr/>
            </p:nvSpPr>
            <p:spPr bwMode="auto">
              <a:xfrm flipH="1">
                <a:off x="298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5" name="Line 293"/>
              <p:cNvSpPr>
                <a:spLocks noChangeShapeType="1"/>
              </p:cNvSpPr>
              <p:nvPr/>
            </p:nvSpPr>
            <p:spPr bwMode="auto">
              <a:xfrm flipH="1">
                <a:off x="297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6" name="Line 294"/>
              <p:cNvSpPr>
                <a:spLocks noChangeShapeType="1"/>
              </p:cNvSpPr>
              <p:nvPr/>
            </p:nvSpPr>
            <p:spPr bwMode="auto">
              <a:xfrm flipH="1">
                <a:off x="295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7" name="Line 295"/>
              <p:cNvSpPr>
                <a:spLocks noChangeShapeType="1"/>
              </p:cNvSpPr>
              <p:nvPr/>
            </p:nvSpPr>
            <p:spPr bwMode="auto">
              <a:xfrm flipH="1">
                <a:off x="293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8" name="Line 296"/>
              <p:cNvSpPr>
                <a:spLocks noChangeShapeType="1"/>
              </p:cNvSpPr>
              <p:nvPr/>
            </p:nvSpPr>
            <p:spPr bwMode="auto">
              <a:xfrm flipH="1">
                <a:off x="291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9" name="Line 297"/>
              <p:cNvSpPr>
                <a:spLocks noChangeShapeType="1"/>
              </p:cNvSpPr>
              <p:nvPr/>
            </p:nvSpPr>
            <p:spPr bwMode="auto">
              <a:xfrm flipH="1">
                <a:off x="289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0" name="Line 298"/>
              <p:cNvSpPr>
                <a:spLocks noChangeShapeType="1"/>
              </p:cNvSpPr>
              <p:nvPr/>
            </p:nvSpPr>
            <p:spPr bwMode="auto">
              <a:xfrm flipH="1">
                <a:off x="288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1" name="Line 299"/>
              <p:cNvSpPr>
                <a:spLocks noChangeShapeType="1"/>
              </p:cNvSpPr>
              <p:nvPr/>
            </p:nvSpPr>
            <p:spPr bwMode="auto">
              <a:xfrm flipH="1">
                <a:off x="286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2" name="Line 300"/>
              <p:cNvSpPr>
                <a:spLocks noChangeShapeType="1"/>
              </p:cNvSpPr>
              <p:nvPr/>
            </p:nvSpPr>
            <p:spPr bwMode="auto">
              <a:xfrm flipH="1">
                <a:off x="284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3" name="Line 301"/>
              <p:cNvSpPr>
                <a:spLocks noChangeShapeType="1"/>
              </p:cNvSpPr>
              <p:nvPr/>
            </p:nvSpPr>
            <p:spPr bwMode="auto">
              <a:xfrm flipH="1">
                <a:off x="282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4" name="Line 302"/>
              <p:cNvSpPr>
                <a:spLocks noChangeShapeType="1"/>
              </p:cNvSpPr>
              <p:nvPr/>
            </p:nvSpPr>
            <p:spPr bwMode="auto">
              <a:xfrm flipH="1">
                <a:off x="280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5" name="Line 303"/>
              <p:cNvSpPr>
                <a:spLocks noChangeShapeType="1"/>
              </p:cNvSpPr>
              <p:nvPr/>
            </p:nvSpPr>
            <p:spPr bwMode="auto">
              <a:xfrm flipH="1">
                <a:off x="279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6" name="Line 304"/>
              <p:cNvSpPr>
                <a:spLocks noChangeShapeType="1"/>
              </p:cNvSpPr>
              <p:nvPr/>
            </p:nvSpPr>
            <p:spPr bwMode="auto">
              <a:xfrm flipH="1">
                <a:off x="277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7" name="Line 305"/>
              <p:cNvSpPr>
                <a:spLocks noChangeShapeType="1"/>
              </p:cNvSpPr>
              <p:nvPr/>
            </p:nvSpPr>
            <p:spPr bwMode="auto">
              <a:xfrm flipH="1">
                <a:off x="275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8" name="Line 306"/>
              <p:cNvSpPr>
                <a:spLocks noChangeShapeType="1"/>
              </p:cNvSpPr>
              <p:nvPr/>
            </p:nvSpPr>
            <p:spPr bwMode="auto">
              <a:xfrm flipH="1">
                <a:off x="273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9" name="Line 307"/>
              <p:cNvSpPr>
                <a:spLocks noChangeShapeType="1"/>
              </p:cNvSpPr>
              <p:nvPr/>
            </p:nvSpPr>
            <p:spPr bwMode="auto">
              <a:xfrm flipH="1">
                <a:off x="271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0" name="Line 308"/>
              <p:cNvSpPr>
                <a:spLocks noChangeShapeType="1"/>
              </p:cNvSpPr>
              <p:nvPr/>
            </p:nvSpPr>
            <p:spPr bwMode="auto">
              <a:xfrm flipH="1">
                <a:off x="270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1" name="Line 309"/>
              <p:cNvSpPr>
                <a:spLocks noChangeShapeType="1"/>
              </p:cNvSpPr>
              <p:nvPr/>
            </p:nvSpPr>
            <p:spPr bwMode="auto">
              <a:xfrm flipH="1">
                <a:off x="268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2" name="Line 310"/>
              <p:cNvSpPr>
                <a:spLocks noChangeShapeType="1"/>
              </p:cNvSpPr>
              <p:nvPr/>
            </p:nvSpPr>
            <p:spPr bwMode="auto">
              <a:xfrm flipH="1">
                <a:off x="266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3" name="Line 311"/>
              <p:cNvSpPr>
                <a:spLocks noChangeShapeType="1"/>
              </p:cNvSpPr>
              <p:nvPr/>
            </p:nvSpPr>
            <p:spPr bwMode="auto">
              <a:xfrm flipH="1">
                <a:off x="264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4" name="Line 312"/>
              <p:cNvSpPr>
                <a:spLocks noChangeShapeType="1"/>
              </p:cNvSpPr>
              <p:nvPr/>
            </p:nvSpPr>
            <p:spPr bwMode="auto">
              <a:xfrm flipH="1">
                <a:off x="262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5" name="Line 313"/>
              <p:cNvSpPr>
                <a:spLocks noChangeShapeType="1"/>
              </p:cNvSpPr>
              <p:nvPr/>
            </p:nvSpPr>
            <p:spPr bwMode="auto">
              <a:xfrm flipH="1">
                <a:off x="261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6" name="Line 314"/>
              <p:cNvSpPr>
                <a:spLocks noChangeShapeType="1"/>
              </p:cNvSpPr>
              <p:nvPr/>
            </p:nvSpPr>
            <p:spPr bwMode="auto">
              <a:xfrm flipH="1">
                <a:off x="259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7" name="Line 315"/>
              <p:cNvSpPr>
                <a:spLocks noChangeShapeType="1"/>
              </p:cNvSpPr>
              <p:nvPr/>
            </p:nvSpPr>
            <p:spPr bwMode="auto">
              <a:xfrm flipH="1">
                <a:off x="257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8" name="Line 316"/>
              <p:cNvSpPr>
                <a:spLocks noChangeShapeType="1"/>
              </p:cNvSpPr>
              <p:nvPr/>
            </p:nvSpPr>
            <p:spPr bwMode="auto">
              <a:xfrm flipH="1">
                <a:off x="255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9" name="Line 317"/>
              <p:cNvSpPr>
                <a:spLocks noChangeShapeType="1"/>
              </p:cNvSpPr>
              <p:nvPr/>
            </p:nvSpPr>
            <p:spPr bwMode="auto">
              <a:xfrm flipH="1">
                <a:off x="253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0" name="Line 318"/>
              <p:cNvSpPr>
                <a:spLocks noChangeShapeType="1"/>
              </p:cNvSpPr>
              <p:nvPr/>
            </p:nvSpPr>
            <p:spPr bwMode="auto">
              <a:xfrm flipH="1">
                <a:off x="252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1" name="Line 319"/>
              <p:cNvSpPr>
                <a:spLocks noChangeShapeType="1"/>
              </p:cNvSpPr>
              <p:nvPr/>
            </p:nvSpPr>
            <p:spPr bwMode="auto">
              <a:xfrm flipH="1">
                <a:off x="250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2" name="Line 320"/>
              <p:cNvSpPr>
                <a:spLocks noChangeShapeType="1"/>
              </p:cNvSpPr>
              <p:nvPr/>
            </p:nvSpPr>
            <p:spPr bwMode="auto">
              <a:xfrm flipH="1">
                <a:off x="248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3" name="Line 321"/>
              <p:cNvSpPr>
                <a:spLocks noChangeShapeType="1"/>
              </p:cNvSpPr>
              <p:nvPr/>
            </p:nvSpPr>
            <p:spPr bwMode="auto">
              <a:xfrm flipH="1">
                <a:off x="246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4" name="Line 322"/>
              <p:cNvSpPr>
                <a:spLocks noChangeShapeType="1"/>
              </p:cNvSpPr>
              <p:nvPr/>
            </p:nvSpPr>
            <p:spPr bwMode="auto">
              <a:xfrm flipH="1">
                <a:off x="244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5" name="Line 323"/>
              <p:cNvSpPr>
                <a:spLocks noChangeShapeType="1"/>
              </p:cNvSpPr>
              <p:nvPr/>
            </p:nvSpPr>
            <p:spPr bwMode="auto">
              <a:xfrm flipH="1">
                <a:off x="243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6" name="Line 324"/>
              <p:cNvSpPr>
                <a:spLocks noChangeShapeType="1"/>
              </p:cNvSpPr>
              <p:nvPr/>
            </p:nvSpPr>
            <p:spPr bwMode="auto">
              <a:xfrm flipH="1">
                <a:off x="241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7" name="Line 325"/>
              <p:cNvSpPr>
                <a:spLocks noChangeShapeType="1"/>
              </p:cNvSpPr>
              <p:nvPr/>
            </p:nvSpPr>
            <p:spPr bwMode="auto">
              <a:xfrm flipH="1">
                <a:off x="239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8" name="Line 326"/>
              <p:cNvSpPr>
                <a:spLocks noChangeShapeType="1"/>
              </p:cNvSpPr>
              <p:nvPr/>
            </p:nvSpPr>
            <p:spPr bwMode="auto">
              <a:xfrm flipH="1">
                <a:off x="237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9" name="Line 327"/>
              <p:cNvSpPr>
                <a:spLocks noChangeShapeType="1"/>
              </p:cNvSpPr>
              <p:nvPr/>
            </p:nvSpPr>
            <p:spPr bwMode="auto">
              <a:xfrm flipH="1">
                <a:off x="235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0" name="Line 328"/>
              <p:cNvSpPr>
                <a:spLocks noChangeShapeType="1"/>
              </p:cNvSpPr>
              <p:nvPr/>
            </p:nvSpPr>
            <p:spPr bwMode="auto">
              <a:xfrm flipH="1">
                <a:off x="234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1" name="Line 329"/>
              <p:cNvSpPr>
                <a:spLocks noChangeShapeType="1"/>
              </p:cNvSpPr>
              <p:nvPr/>
            </p:nvSpPr>
            <p:spPr bwMode="auto">
              <a:xfrm flipH="1">
                <a:off x="232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2" name="Line 330"/>
              <p:cNvSpPr>
                <a:spLocks noChangeShapeType="1"/>
              </p:cNvSpPr>
              <p:nvPr/>
            </p:nvSpPr>
            <p:spPr bwMode="auto">
              <a:xfrm flipH="1">
                <a:off x="230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3" name="Line 331"/>
              <p:cNvSpPr>
                <a:spLocks noChangeShapeType="1"/>
              </p:cNvSpPr>
              <p:nvPr/>
            </p:nvSpPr>
            <p:spPr bwMode="auto">
              <a:xfrm flipH="1">
                <a:off x="228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4" name="Line 332"/>
              <p:cNvSpPr>
                <a:spLocks noChangeShapeType="1"/>
              </p:cNvSpPr>
              <p:nvPr/>
            </p:nvSpPr>
            <p:spPr bwMode="auto">
              <a:xfrm flipH="1">
                <a:off x="226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5" name="Line 333"/>
              <p:cNvSpPr>
                <a:spLocks noChangeShapeType="1"/>
              </p:cNvSpPr>
              <p:nvPr/>
            </p:nvSpPr>
            <p:spPr bwMode="auto">
              <a:xfrm flipH="1">
                <a:off x="225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6" name="Line 334"/>
              <p:cNvSpPr>
                <a:spLocks noChangeShapeType="1"/>
              </p:cNvSpPr>
              <p:nvPr/>
            </p:nvSpPr>
            <p:spPr bwMode="auto">
              <a:xfrm flipH="1">
                <a:off x="223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7" name="Line 335"/>
              <p:cNvSpPr>
                <a:spLocks noChangeShapeType="1"/>
              </p:cNvSpPr>
              <p:nvPr/>
            </p:nvSpPr>
            <p:spPr bwMode="auto">
              <a:xfrm flipH="1">
                <a:off x="221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8" name="Line 336"/>
              <p:cNvSpPr>
                <a:spLocks noChangeShapeType="1"/>
              </p:cNvSpPr>
              <p:nvPr/>
            </p:nvSpPr>
            <p:spPr bwMode="auto">
              <a:xfrm flipH="1">
                <a:off x="219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9" name="Line 337"/>
              <p:cNvSpPr>
                <a:spLocks noChangeShapeType="1"/>
              </p:cNvSpPr>
              <p:nvPr/>
            </p:nvSpPr>
            <p:spPr bwMode="auto">
              <a:xfrm flipH="1">
                <a:off x="217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0" name="Line 338"/>
              <p:cNvSpPr>
                <a:spLocks noChangeShapeType="1"/>
              </p:cNvSpPr>
              <p:nvPr/>
            </p:nvSpPr>
            <p:spPr bwMode="auto">
              <a:xfrm flipH="1">
                <a:off x="216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1" name="Line 339"/>
              <p:cNvSpPr>
                <a:spLocks noChangeShapeType="1"/>
              </p:cNvSpPr>
              <p:nvPr/>
            </p:nvSpPr>
            <p:spPr bwMode="auto">
              <a:xfrm flipH="1">
                <a:off x="214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2" name="Line 340"/>
              <p:cNvSpPr>
                <a:spLocks noChangeShapeType="1"/>
              </p:cNvSpPr>
              <p:nvPr/>
            </p:nvSpPr>
            <p:spPr bwMode="auto">
              <a:xfrm flipH="1">
                <a:off x="212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3" name="Line 341"/>
              <p:cNvSpPr>
                <a:spLocks noChangeShapeType="1"/>
              </p:cNvSpPr>
              <p:nvPr/>
            </p:nvSpPr>
            <p:spPr bwMode="auto">
              <a:xfrm flipH="1">
                <a:off x="210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4" name="Line 342"/>
              <p:cNvSpPr>
                <a:spLocks noChangeShapeType="1"/>
              </p:cNvSpPr>
              <p:nvPr/>
            </p:nvSpPr>
            <p:spPr bwMode="auto">
              <a:xfrm flipH="1">
                <a:off x="208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5" name="Line 343"/>
              <p:cNvSpPr>
                <a:spLocks noChangeShapeType="1"/>
              </p:cNvSpPr>
              <p:nvPr/>
            </p:nvSpPr>
            <p:spPr bwMode="auto">
              <a:xfrm flipH="1">
                <a:off x="207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6" name="Line 344"/>
              <p:cNvSpPr>
                <a:spLocks noChangeShapeType="1"/>
              </p:cNvSpPr>
              <p:nvPr/>
            </p:nvSpPr>
            <p:spPr bwMode="auto">
              <a:xfrm flipH="1">
                <a:off x="205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7" name="Line 345"/>
              <p:cNvSpPr>
                <a:spLocks noChangeShapeType="1"/>
              </p:cNvSpPr>
              <p:nvPr/>
            </p:nvSpPr>
            <p:spPr bwMode="auto">
              <a:xfrm flipH="1">
                <a:off x="203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8" name="Line 346"/>
              <p:cNvSpPr>
                <a:spLocks noChangeShapeType="1"/>
              </p:cNvSpPr>
              <p:nvPr/>
            </p:nvSpPr>
            <p:spPr bwMode="auto">
              <a:xfrm flipH="1">
                <a:off x="201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9" name="Line 347"/>
              <p:cNvSpPr>
                <a:spLocks noChangeShapeType="1"/>
              </p:cNvSpPr>
              <p:nvPr/>
            </p:nvSpPr>
            <p:spPr bwMode="auto">
              <a:xfrm flipH="1">
                <a:off x="199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0" name="Line 348"/>
              <p:cNvSpPr>
                <a:spLocks noChangeShapeType="1"/>
              </p:cNvSpPr>
              <p:nvPr/>
            </p:nvSpPr>
            <p:spPr bwMode="auto">
              <a:xfrm flipH="1">
                <a:off x="198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1" name="Line 349"/>
              <p:cNvSpPr>
                <a:spLocks noChangeShapeType="1"/>
              </p:cNvSpPr>
              <p:nvPr/>
            </p:nvSpPr>
            <p:spPr bwMode="auto">
              <a:xfrm flipH="1">
                <a:off x="196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2" name="Line 350"/>
              <p:cNvSpPr>
                <a:spLocks noChangeShapeType="1"/>
              </p:cNvSpPr>
              <p:nvPr/>
            </p:nvSpPr>
            <p:spPr bwMode="auto">
              <a:xfrm flipH="1">
                <a:off x="194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3" name="Line 351"/>
              <p:cNvSpPr>
                <a:spLocks noChangeShapeType="1"/>
              </p:cNvSpPr>
              <p:nvPr/>
            </p:nvSpPr>
            <p:spPr bwMode="auto">
              <a:xfrm flipH="1">
                <a:off x="192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4" name="Line 352"/>
              <p:cNvSpPr>
                <a:spLocks noChangeShapeType="1"/>
              </p:cNvSpPr>
              <p:nvPr/>
            </p:nvSpPr>
            <p:spPr bwMode="auto">
              <a:xfrm flipH="1">
                <a:off x="190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5" name="Line 353"/>
              <p:cNvSpPr>
                <a:spLocks noChangeShapeType="1"/>
              </p:cNvSpPr>
              <p:nvPr/>
            </p:nvSpPr>
            <p:spPr bwMode="auto">
              <a:xfrm flipH="1">
                <a:off x="189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6" name="Line 354"/>
              <p:cNvSpPr>
                <a:spLocks noChangeShapeType="1"/>
              </p:cNvSpPr>
              <p:nvPr/>
            </p:nvSpPr>
            <p:spPr bwMode="auto">
              <a:xfrm flipH="1">
                <a:off x="187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7" name="Line 355"/>
              <p:cNvSpPr>
                <a:spLocks noChangeShapeType="1"/>
              </p:cNvSpPr>
              <p:nvPr/>
            </p:nvSpPr>
            <p:spPr bwMode="auto">
              <a:xfrm flipH="1">
                <a:off x="185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8" name="Line 356"/>
              <p:cNvSpPr>
                <a:spLocks noChangeShapeType="1"/>
              </p:cNvSpPr>
              <p:nvPr/>
            </p:nvSpPr>
            <p:spPr bwMode="auto">
              <a:xfrm flipH="1">
                <a:off x="183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9" name="Line 357"/>
              <p:cNvSpPr>
                <a:spLocks noChangeShapeType="1"/>
              </p:cNvSpPr>
              <p:nvPr/>
            </p:nvSpPr>
            <p:spPr bwMode="auto">
              <a:xfrm flipH="1">
                <a:off x="181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0" name="Line 358"/>
              <p:cNvSpPr>
                <a:spLocks noChangeShapeType="1"/>
              </p:cNvSpPr>
              <p:nvPr/>
            </p:nvSpPr>
            <p:spPr bwMode="auto">
              <a:xfrm flipH="1">
                <a:off x="180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1" name="Line 359"/>
              <p:cNvSpPr>
                <a:spLocks noChangeShapeType="1"/>
              </p:cNvSpPr>
              <p:nvPr/>
            </p:nvSpPr>
            <p:spPr bwMode="auto">
              <a:xfrm flipH="1">
                <a:off x="178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2" name="Line 360"/>
              <p:cNvSpPr>
                <a:spLocks noChangeShapeType="1"/>
              </p:cNvSpPr>
              <p:nvPr/>
            </p:nvSpPr>
            <p:spPr bwMode="auto">
              <a:xfrm flipH="1">
                <a:off x="176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3" name="Line 361"/>
              <p:cNvSpPr>
                <a:spLocks noChangeShapeType="1"/>
              </p:cNvSpPr>
              <p:nvPr/>
            </p:nvSpPr>
            <p:spPr bwMode="auto">
              <a:xfrm flipH="1">
                <a:off x="174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4" name="Line 362"/>
              <p:cNvSpPr>
                <a:spLocks noChangeShapeType="1"/>
              </p:cNvSpPr>
              <p:nvPr/>
            </p:nvSpPr>
            <p:spPr bwMode="auto">
              <a:xfrm flipH="1">
                <a:off x="172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5" name="Line 363"/>
              <p:cNvSpPr>
                <a:spLocks noChangeShapeType="1"/>
              </p:cNvSpPr>
              <p:nvPr/>
            </p:nvSpPr>
            <p:spPr bwMode="auto">
              <a:xfrm flipH="1">
                <a:off x="171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6" name="Line 364"/>
              <p:cNvSpPr>
                <a:spLocks noChangeShapeType="1"/>
              </p:cNvSpPr>
              <p:nvPr/>
            </p:nvSpPr>
            <p:spPr bwMode="auto">
              <a:xfrm flipH="1">
                <a:off x="1692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7" name="Line 365"/>
              <p:cNvSpPr>
                <a:spLocks noChangeShapeType="1"/>
              </p:cNvSpPr>
              <p:nvPr/>
            </p:nvSpPr>
            <p:spPr bwMode="auto">
              <a:xfrm flipH="1">
                <a:off x="1674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8" name="Line 366"/>
              <p:cNvSpPr>
                <a:spLocks noChangeShapeType="1"/>
              </p:cNvSpPr>
              <p:nvPr/>
            </p:nvSpPr>
            <p:spPr bwMode="auto">
              <a:xfrm flipH="1">
                <a:off x="1656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9" name="Line 367"/>
              <p:cNvSpPr>
                <a:spLocks noChangeShapeType="1"/>
              </p:cNvSpPr>
              <p:nvPr/>
            </p:nvSpPr>
            <p:spPr bwMode="auto">
              <a:xfrm flipH="1">
                <a:off x="1638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0" name="Line 368"/>
              <p:cNvSpPr>
                <a:spLocks noChangeShapeType="1"/>
              </p:cNvSpPr>
              <p:nvPr/>
            </p:nvSpPr>
            <p:spPr bwMode="auto">
              <a:xfrm flipH="1">
                <a:off x="1620" y="1542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1" name="Freeform 369"/>
              <p:cNvSpPr>
                <a:spLocks/>
              </p:cNvSpPr>
              <p:nvPr/>
            </p:nvSpPr>
            <p:spPr bwMode="auto">
              <a:xfrm>
                <a:off x="1266" y="1476"/>
                <a:ext cx="57" cy="134"/>
              </a:xfrm>
              <a:custGeom>
                <a:avLst/>
                <a:gdLst>
                  <a:gd name="T0" fmla="*/ 57 w 57"/>
                  <a:gd name="T1" fmla="*/ 134 h 134"/>
                  <a:gd name="T2" fmla="*/ 33 w 57"/>
                  <a:gd name="T3" fmla="*/ 134 h 134"/>
                  <a:gd name="T4" fmla="*/ 33 w 57"/>
                  <a:gd name="T5" fmla="*/ 38 h 134"/>
                  <a:gd name="T6" fmla="*/ 18 w 57"/>
                  <a:gd name="T7" fmla="*/ 50 h 134"/>
                  <a:gd name="T8" fmla="*/ 0 w 57"/>
                  <a:gd name="T9" fmla="*/ 59 h 134"/>
                  <a:gd name="T10" fmla="*/ 0 w 57"/>
                  <a:gd name="T11" fmla="*/ 33 h 134"/>
                  <a:gd name="T12" fmla="*/ 6 w 57"/>
                  <a:gd name="T13" fmla="*/ 30 h 134"/>
                  <a:gd name="T14" fmla="*/ 14 w 57"/>
                  <a:gd name="T15" fmla="*/ 27 h 134"/>
                  <a:gd name="T16" fmla="*/ 21 w 57"/>
                  <a:gd name="T17" fmla="*/ 21 h 134"/>
                  <a:gd name="T18" fmla="*/ 29 w 57"/>
                  <a:gd name="T19" fmla="*/ 15 h 134"/>
                  <a:gd name="T20" fmla="*/ 33 w 57"/>
                  <a:gd name="T21" fmla="*/ 8 h 134"/>
                  <a:gd name="T22" fmla="*/ 38 w 57"/>
                  <a:gd name="T23" fmla="*/ 0 h 134"/>
                  <a:gd name="T24" fmla="*/ 57 w 57"/>
                  <a:gd name="T25" fmla="*/ 0 h 134"/>
                  <a:gd name="T26" fmla="*/ 57 w 57"/>
                  <a:gd name="T27" fmla="*/ 134 h 1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4">
                    <a:moveTo>
                      <a:pt x="57" y="134"/>
                    </a:moveTo>
                    <a:lnTo>
                      <a:pt x="33" y="134"/>
                    </a:lnTo>
                    <a:lnTo>
                      <a:pt x="33" y="38"/>
                    </a:lnTo>
                    <a:lnTo>
                      <a:pt x="18" y="50"/>
                    </a:lnTo>
                    <a:lnTo>
                      <a:pt x="0" y="59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8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2" name="Freeform 370"/>
              <p:cNvSpPr>
                <a:spLocks noEditPoints="1"/>
              </p:cNvSpPr>
              <p:nvPr/>
            </p:nvSpPr>
            <p:spPr bwMode="auto">
              <a:xfrm>
                <a:off x="1362" y="1476"/>
                <a:ext cx="87" cy="137"/>
              </a:xfrm>
              <a:custGeom>
                <a:avLst/>
                <a:gdLst>
                  <a:gd name="T0" fmla="*/ 44 w 87"/>
                  <a:gd name="T1" fmla="*/ 0 h 137"/>
                  <a:gd name="T2" fmla="*/ 62 w 87"/>
                  <a:gd name="T3" fmla="*/ 3 h 137"/>
                  <a:gd name="T4" fmla="*/ 75 w 87"/>
                  <a:gd name="T5" fmla="*/ 14 h 137"/>
                  <a:gd name="T6" fmla="*/ 83 w 87"/>
                  <a:gd name="T7" fmla="*/ 27 h 137"/>
                  <a:gd name="T8" fmla="*/ 86 w 87"/>
                  <a:gd name="T9" fmla="*/ 45 h 137"/>
                  <a:gd name="T10" fmla="*/ 87 w 87"/>
                  <a:gd name="T11" fmla="*/ 68 h 137"/>
                  <a:gd name="T12" fmla="*/ 86 w 87"/>
                  <a:gd name="T13" fmla="*/ 92 h 137"/>
                  <a:gd name="T14" fmla="*/ 83 w 87"/>
                  <a:gd name="T15" fmla="*/ 110 h 137"/>
                  <a:gd name="T16" fmla="*/ 75 w 87"/>
                  <a:gd name="T17" fmla="*/ 122 h 137"/>
                  <a:gd name="T18" fmla="*/ 62 w 87"/>
                  <a:gd name="T19" fmla="*/ 132 h 137"/>
                  <a:gd name="T20" fmla="*/ 44 w 87"/>
                  <a:gd name="T21" fmla="*/ 137 h 137"/>
                  <a:gd name="T22" fmla="*/ 27 w 87"/>
                  <a:gd name="T23" fmla="*/ 132 h 137"/>
                  <a:gd name="T24" fmla="*/ 12 w 87"/>
                  <a:gd name="T25" fmla="*/ 122 h 137"/>
                  <a:gd name="T26" fmla="*/ 6 w 87"/>
                  <a:gd name="T27" fmla="*/ 108 h 137"/>
                  <a:gd name="T28" fmla="*/ 2 w 87"/>
                  <a:gd name="T29" fmla="*/ 90 h 137"/>
                  <a:gd name="T30" fmla="*/ 0 w 87"/>
                  <a:gd name="T31" fmla="*/ 68 h 137"/>
                  <a:gd name="T32" fmla="*/ 2 w 87"/>
                  <a:gd name="T33" fmla="*/ 45 h 137"/>
                  <a:gd name="T34" fmla="*/ 6 w 87"/>
                  <a:gd name="T35" fmla="*/ 27 h 137"/>
                  <a:gd name="T36" fmla="*/ 14 w 87"/>
                  <a:gd name="T37" fmla="*/ 14 h 137"/>
                  <a:gd name="T38" fmla="*/ 27 w 87"/>
                  <a:gd name="T39" fmla="*/ 3 h 137"/>
                  <a:gd name="T40" fmla="*/ 44 w 87"/>
                  <a:gd name="T41" fmla="*/ 0 h 137"/>
                  <a:gd name="T42" fmla="*/ 44 w 87"/>
                  <a:gd name="T43" fmla="*/ 24 h 137"/>
                  <a:gd name="T44" fmla="*/ 39 w 87"/>
                  <a:gd name="T45" fmla="*/ 24 h 137"/>
                  <a:gd name="T46" fmla="*/ 35 w 87"/>
                  <a:gd name="T47" fmla="*/ 26 h 137"/>
                  <a:gd name="T48" fmla="*/ 33 w 87"/>
                  <a:gd name="T49" fmla="*/ 29 h 137"/>
                  <a:gd name="T50" fmla="*/ 30 w 87"/>
                  <a:gd name="T51" fmla="*/ 32 h 137"/>
                  <a:gd name="T52" fmla="*/ 29 w 87"/>
                  <a:gd name="T53" fmla="*/ 36 h 137"/>
                  <a:gd name="T54" fmla="*/ 27 w 87"/>
                  <a:gd name="T55" fmla="*/ 50 h 137"/>
                  <a:gd name="T56" fmla="*/ 26 w 87"/>
                  <a:gd name="T57" fmla="*/ 68 h 137"/>
                  <a:gd name="T58" fmla="*/ 27 w 87"/>
                  <a:gd name="T59" fmla="*/ 87 h 137"/>
                  <a:gd name="T60" fmla="*/ 29 w 87"/>
                  <a:gd name="T61" fmla="*/ 99 h 137"/>
                  <a:gd name="T62" fmla="*/ 30 w 87"/>
                  <a:gd name="T63" fmla="*/ 104 h 137"/>
                  <a:gd name="T64" fmla="*/ 33 w 87"/>
                  <a:gd name="T65" fmla="*/ 108 h 137"/>
                  <a:gd name="T66" fmla="*/ 35 w 87"/>
                  <a:gd name="T67" fmla="*/ 110 h 137"/>
                  <a:gd name="T68" fmla="*/ 39 w 87"/>
                  <a:gd name="T69" fmla="*/ 113 h 137"/>
                  <a:gd name="T70" fmla="*/ 44 w 87"/>
                  <a:gd name="T71" fmla="*/ 113 h 137"/>
                  <a:gd name="T72" fmla="*/ 50 w 87"/>
                  <a:gd name="T73" fmla="*/ 113 h 137"/>
                  <a:gd name="T74" fmla="*/ 53 w 87"/>
                  <a:gd name="T75" fmla="*/ 110 h 137"/>
                  <a:gd name="T76" fmla="*/ 56 w 87"/>
                  <a:gd name="T77" fmla="*/ 108 h 137"/>
                  <a:gd name="T78" fmla="*/ 59 w 87"/>
                  <a:gd name="T79" fmla="*/ 104 h 137"/>
                  <a:gd name="T80" fmla="*/ 60 w 87"/>
                  <a:gd name="T81" fmla="*/ 99 h 137"/>
                  <a:gd name="T82" fmla="*/ 62 w 87"/>
                  <a:gd name="T83" fmla="*/ 87 h 137"/>
                  <a:gd name="T84" fmla="*/ 63 w 87"/>
                  <a:gd name="T85" fmla="*/ 68 h 137"/>
                  <a:gd name="T86" fmla="*/ 62 w 87"/>
                  <a:gd name="T87" fmla="*/ 50 h 137"/>
                  <a:gd name="T88" fmla="*/ 60 w 87"/>
                  <a:gd name="T89" fmla="*/ 38 h 137"/>
                  <a:gd name="T90" fmla="*/ 59 w 87"/>
                  <a:gd name="T91" fmla="*/ 33 h 137"/>
                  <a:gd name="T92" fmla="*/ 56 w 87"/>
                  <a:gd name="T93" fmla="*/ 29 h 137"/>
                  <a:gd name="T94" fmla="*/ 53 w 87"/>
                  <a:gd name="T95" fmla="*/ 26 h 137"/>
                  <a:gd name="T96" fmla="*/ 50 w 87"/>
                  <a:gd name="T97" fmla="*/ 24 h 137"/>
                  <a:gd name="T98" fmla="*/ 44 w 87"/>
                  <a:gd name="T99" fmla="*/ 24 h 1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7">
                    <a:moveTo>
                      <a:pt x="44" y="0"/>
                    </a:moveTo>
                    <a:lnTo>
                      <a:pt x="62" y="3"/>
                    </a:lnTo>
                    <a:lnTo>
                      <a:pt x="75" y="14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8"/>
                    </a:lnTo>
                    <a:lnTo>
                      <a:pt x="86" y="92"/>
                    </a:lnTo>
                    <a:lnTo>
                      <a:pt x="83" y="110"/>
                    </a:lnTo>
                    <a:lnTo>
                      <a:pt x="75" y="122"/>
                    </a:lnTo>
                    <a:lnTo>
                      <a:pt x="62" y="132"/>
                    </a:lnTo>
                    <a:lnTo>
                      <a:pt x="44" y="137"/>
                    </a:lnTo>
                    <a:lnTo>
                      <a:pt x="27" y="132"/>
                    </a:lnTo>
                    <a:lnTo>
                      <a:pt x="12" y="122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8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4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6"/>
                    </a:lnTo>
                    <a:lnTo>
                      <a:pt x="33" y="29"/>
                    </a:lnTo>
                    <a:lnTo>
                      <a:pt x="30" y="32"/>
                    </a:lnTo>
                    <a:lnTo>
                      <a:pt x="29" y="36"/>
                    </a:lnTo>
                    <a:lnTo>
                      <a:pt x="27" y="50"/>
                    </a:lnTo>
                    <a:lnTo>
                      <a:pt x="26" y="68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4"/>
                    </a:lnTo>
                    <a:lnTo>
                      <a:pt x="33" y="108"/>
                    </a:lnTo>
                    <a:lnTo>
                      <a:pt x="35" y="110"/>
                    </a:lnTo>
                    <a:lnTo>
                      <a:pt x="39" y="113"/>
                    </a:lnTo>
                    <a:lnTo>
                      <a:pt x="44" y="113"/>
                    </a:lnTo>
                    <a:lnTo>
                      <a:pt x="50" y="113"/>
                    </a:lnTo>
                    <a:lnTo>
                      <a:pt x="53" y="110"/>
                    </a:lnTo>
                    <a:lnTo>
                      <a:pt x="56" y="108"/>
                    </a:lnTo>
                    <a:lnTo>
                      <a:pt x="59" y="104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8"/>
                    </a:lnTo>
                    <a:lnTo>
                      <a:pt x="62" y="50"/>
                    </a:lnTo>
                    <a:lnTo>
                      <a:pt x="60" y="38"/>
                    </a:lnTo>
                    <a:lnTo>
                      <a:pt x="59" y="33"/>
                    </a:lnTo>
                    <a:lnTo>
                      <a:pt x="56" y="29"/>
                    </a:lnTo>
                    <a:lnTo>
                      <a:pt x="53" y="26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3" name="Freeform 371"/>
              <p:cNvSpPr>
                <a:spLocks/>
              </p:cNvSpPr>
              <p:nvPr/>
            </p:nvSpPr>
            <p:spPr bwMode="auto">
              <a:xfrm>
                <a:off x="1518" y="1407"/>
                <a:ext cx="69" cy="105"/>
              </a:xfrm>
              <a:custGeom>
                <a:avLst/>
                <a:gdLst>
                  <a:gd name="T0" fmla="*/ 0 w 69"/>
                  <a:gd name="T1" fmla="*/ 21 h 105"/>
                  <a:gd name="T2" fmla="*/ 0 w 69"/>
                  <a:gd name="T3" fmla="*/ 0 h 105"/>
                  <a:gd name="T4" fmla="*/ 69 w 69"/>
                  <a:gd name="T5" fmla="*/ 0 h 105"/>
                  <a:gd name="T6" fmla="*/ 69 w 69"/>
                  <a:gd name="T7" fmla="*/ 15 h 105"/>
                  <a:gd name="T8" fmla="*/ 60 w 69"/>
                  <a:gd name="T9" fmla="*/ 26 h 105"/>
                  <a:gd name="T10" fmla="*/ 51 w 69"/>
                  <a:gd name="T11" fmla="*/ 41 h 105"/>
                  <a:gd name="T12" fmla="*/ 44 w 69"/>
                  <a:gd name="T13" fmla="*/ 56 h 105"/>
                  <a:gd name="T14" fmla="*/ 38 w 69"/>
                  <a:gd name="T15" fmla="*/ 74 h 105"/>
                  <a:gd name="T16" fmla="*/ 35 w 69"/>
                  <a:gd name="T17" fmla="*/ 90 h 105"/>
                  <a:gd name="T18" fmla="*/ 33 w 69"/>
                  <a:gd name="T19" fmla="*/ 105 h 105"/>
                  <a:gd name="T20" fmla="*/ 14 w 69"/>
                  <a:gd name="T21" fmla="*/ 105 h 105"/>
                  <a:gd name="T22" fmla="*/ 17 w 69"/>
                  <a:gd name="T23" fmla="*/ 84 h 105"/>
                  <a:gd name="T24" fmla="*/ 23 w 69"/>
                  <a:gd name="T25" fmla="*/ 62 h 105"/>
                  <a:gd name="T26" fmla="*/ 33 w 69"/>
                  <a:gd name="T27" fmla="*/ 39 h 105"/>
                  <a:gd name="T28" fmla="*/ 47 w 69"/>
                  <a:gd name="T29" fmla="*/ 21 h 105"/>
                  <a:gd name="T30" fmla="*/ 0 w 69"/>
                  <a:gd name="T31" fmla="*/ 21 h 10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9" h="105">
                    <a:moveTo>
                      <a:pt x="0" y="21"/>
                    </a:moveTo>
                    <a:lnTo>
                      <a:pt x="0" y="0"/>
                    </a:lnTo>
                    <a:lnTo>
                      <a:pt x="69" y="0"/>
                    </a:lnTo>
                    <a:lnTo>
                      <a:pt x="69" y="15"/>
                    </a:lnTo>
                    <a:lnTo>
                      <a:pt x="60" y="26"/>
                    </a:lnTo>
                    <a:lnTo>
                      <a:pt x="51" y="41"/>
                    </a:lnTo>
                    <a:lnTo>
                      <a:pt x="44" y="56"/>
                    </a:lnTo>
                    <a:lnTo>
                      <a:pt x="38" y="74"/>
                    </a:lnTo>
                    <a:lnTo>
                      <a:pt x="35" y="90"/>
                    </a:lnTo>
                    <a:lnTo>
                      <a:pt x="33" y="105"/>
                    </a:lnTo>
                    <a:lnTo>
                      <a:pt x="14" y="105"/>
                    </a:lnTo>
                    <a:lnTo>
                      <a:pt x="17" y="84"/>
                    </a:lnTo>
                    <a:lnTo>
                      <a:pt x="23" y="62"/>
                    </a:lnTo>
                    <a:lnTo>
                      <a:pt x="33" y="39"/>
                    </a:lnTo>
                    <a:lnTo>
                      <a:pt x="4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4" name="Line 372"/>
              <p:cNvSpPr>
                <a:spLocks noChangeShapeType="1"/>
              </p:cNvSpPr>
              <p:nvPr/>
            </p:nvSpPr>
            <p:spPr bwMode="auto">
              <a:xfrm flipH="1">
                <a:off x="1613" y="146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5" name="Line 373"/>
              <p:cNvSpPr>
                <a:spLocks noChangeShapeType="1"/>
              </p:cNvSpPr>
              <p:nvPr/>
            </p:nvSpPr>
            <p:spPr bwMode="auto">
              <a:xfrm flipH="1">
                <a:off x="1613" y="142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6" name="Line 374"/>
              <p:cNvSpPr>
                <a:spLocks noChangeShapeType="1"/>
              </p:cNvSpPr>
              <p:nvPr/>
            </p:nvSpPr>
            <p:spPr bwMode="auto">
              <a:xfrm flipH="1">
                <a:off x="1613" y="138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7" name="Line 375"/>
              <p:cNvSpPr>
                <a:spLocks noChangeShapeType="1"/>
              </p:cNvSpPr>
              <p:nvPr/>
            </p:nvSpPr>
            <p:spPr bwMode="auto">
              <a:xfrm flipH="1">
                <a:off x="1613" y="13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8" name="Line 376"/>
              <p:cNvSpPr>
                <a:spLocks noChangeShapeType="1"/>
              </p:cNvSpPr>
              <p:nvPr/>
            </p:nvSpPr>
            <p:spPr bwMode="auto">
              <a:xfrm flipH="1">
                <a:off x="1613" y="134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9" name="Line 377"/>
              <p:cNvSpPr>
                <a:spLocks noChangeShapeType="1"/>
              </p:cNvSpPr>
              <p:nvPr/>
            </p:nvSpPr>
            <p:spPr bwMode="auto">
              <a:xfrm flipH="1">
                <a:off x="1613" y="132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0" name="Line 378"/>
              <p:cNvSpPr>
                <a:spLocks noChangeShapeType="1"/>
              </p:cNvSpPr>
              <p:nvPr/>
            </p:nvSpPr>
            <p:spPr bwMode="auto">
              <a:xfrm flipH="1">
                <a:off x="1613" y="131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1" name="Line 379"/>
              <p:cNvSpPr>
                <a:spLocks noChangeShapeType="1"/>
              </p:cNvSpPr>
              <p:nvPr/>
            </p:nvSpPr>
            <p:spPr bwMode="auto">
              <a:xfrm flipH="1">
                <a:off x="1613" y="129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2" name="Line 380"/>
              <p:cNvSpPr>
                <a:spLocks noChangeShapeType="1"/>
              </p:cNvSpPr>
              <p:nvPr/>
            </p:nvSpPr>
            <p:spPr bwMode="auto">
              <a:xfrm flipH="1">
                <a:off x="1613" y="1287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3" name="Line 381"/>
              <p:cNvSpPr>
                <a:spLocks noChangeShapeType="1"/>
              </p:cNvSpPr>
              <p:nvPr/>
            </p:nvSpPr>
            <p:spPr bwMode="auto">
              <a:xfrm flipH="1">
                <a:off x="415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4" name="Line 382"/>
              <p:cNvSpPr>
                <a:spLocks noChangeShapeType="1"/>
              </p:cNvSpPr>
              <p:nvPr/>
            </p:nvSpPr>
            <p:spPr bwMode="auto">
              <a:xfrm flipH="1">
                <a:off x="414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5" name="Line 383"/>
              <p:cNvSpPr>
                <a:spLocks noChangeShapeType="1"/>
              </p:cNvSpPr>
              <p:nvPr/>
            </p:nvSpPr>
            <p:spPr bwMode="auto">
              <a:xfrm flipH="1">
                <a:off x="412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6" name="Line 384"/>
              <p:cNvSpPr>
                <a:spLocks noChangeShapeType="1"/>
              </p:cNvSpPr>
              <p:nvPr/>
            </p:nvSpPr>
            <p:spPr bwMode="auto">
              <a:xfrm flipH="1">
                <a:off x="410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7" name="Line 385"/>
              <p:cNvSpPr>
                <a:spLocks noChangeShapeType="1"/>
              </p:cNvSpPr>
              <p:nvPr/>
            </p:nvSpPr>
            <p:spPr bwMode="auto">
              <a:xfrm flipH="1">
                <a:off x="408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7" name="Group 386"/>
            <p:cNvGrpSpPr>
              <a:grpSpLocks/>
            </p:cNvGrpSpPr>
            <p:nvPr/>
          </p:nvGrpSpPr>
          <p:grpSpPr bwMode="auto">
            <a:xfrm>
              <a:off x="1266" y="1151"/>
              <a:ext cx="2898" cy="2567"/>
              <a:chOff x="1266" y="1151"/>
              <a:chExt cx="2898" cy="2567"/>
            </a:xfrm>
          </p:grpSpPr>
          <p:sp>
            <p:nvSpPr>
              <p:cNvPr id="3448" name="Line 387"/>
              <p:cNvSpPr>
                <a:spLocks noChangeShapeType="1"/>
              </p:cNvSpPr>
              <p:nvPr/>
            </p:nvSpPr>
            <p:spPr bwMode="auto">
              <a:xfrm flipH="1">
                <a:off x="406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9" name="Line 388"/>
              <p:cNvSpPr>
                <a:spLocks noChangeShapeType="1"/>
              </p:cNvSpPr>
              <p:nvPr/>
            </p:nvSpPr>
            <p:spPr bwMode="auto">
              <a:xfrm flipH="1">
                <a:off x="405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0" name="Line 389"/>
              <p:cNvSpPr>
                <a:spLocks noChangeShapeType="1"/>
              </p:cNvSpPr>
              <p:nvPr/>
            </p:nvSpPr>
            <p:spPr bwMode="auto">
              <a:xfrm flipH="1">
                <a:off x="403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1" name="Line 390"/>
              <p:cNvSpPr>
                <a:spLocks noChangeShapeType="1"/>
              </p:cNvSpPr>
              <p:nvPr/>
            </p:nvSpPr>
            <p:spPr bwMode="auto">
              <a:xfrm flipH="1">
                <a:off x="401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2" name="Line 391"/>
              <p:cNvSpPr>
                <a:spLocks noChangeShapeType="1"/>
              </p:cNvSpPr>
              <p:nvPr/>
            </p:nvSpPr>
            <p:spPr bwMode="auto">
              <a:xfrm flipH="1">
                <a:off x="399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3" name="Line 392"/>
              <p:cNvSpPr>
                <a:spLocks noChangeShapeType="1"/>
              </p:cNvSpPr>
              <p:nvPr/>
            </p:nvSpPr>
            <p:spPr bwMode="auto">
              <a:xfrm flipH="1">
                <a:off x="397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4" name="Line 393"/>
              <p:cNvSpPr>
                <a:spLocks noChangeShapeType="1"/>
              </p:cNvSpPr>
              <p:nvPr/>
            </p:nvSpPr>
            <p:spPr bwMode="auto">
              <a:xfrm flipH="1">
                <a:off x="396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5" name="Line 394"/>
              <p:cNvSpPr>
                <a:spLocks noChangeShapeType="1"/>
              </p:cNvSpPr>
              <p:nvPr/>
            </p:nvSpPr>
            <p:spPr bwMode="auto">
              <a:xfrm flipH="1">
                <a:off x="394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6" name="Line 395"/>
              <p:cNvSpPr>
                <a:spLocks noChangeShapeType="1"/>
              </p:cNvSpPr>
              <p:nvPr/>
            </p:nvSpPr>
            <p:spPr bwMode="auto">
              <a:xfrm flipH="1">
                <a:off x="392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7" name="Line 396"/>
              <p:cNvSpPr>
                <a:spLocks noChangeShapeType="1"/>
              </p:cNvSpPr>
              <p:nvPr/>
            </p:nvSpPr>
            <p:spPr bwMode="auto">
              <a:xfrm flipH="1">
                <a:off x="390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8" name="Line 397"/>
              <p:cNvSpPr>
                <a:spLocks noChangeShapeType="1"/>
              </p:cNvSpPr>
              <p:nvPr/>
            </p:nvSpPr>
            <p:spPr bwMode="auto">
              <a:xfrm flipH="1">
                <a:off x="388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9" name="Line 398"/>
              <p:cNvSpPr>
                <a:spLocks noChangeShapeType="1"/>
              </p:cNvSpPr>
              <p:nvPr/>
            </p:nvSpPr>
            <p:spPr bwMode="auto">
              <a:xfrm flipH="1">
                <a:off x="387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0" name="Line 399"/>
              <p:cNvSpPr>
                <a:spLocks noChangeShapeType="1"/>
              </p:cNvSpPr>
              <p:nvPr/>
            </p:nvSpPr>
            <p:spPr bwMode="auto">
              <a:xfrm flipH="1">
                <a:off x="385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" name="Line 400"/>
              <p:cNvSpPr>
                <a:spLocks noChangeShapeType="1"/>
              </p:cNvSpPr>
              <p:nvPr/>
            </p:nvSpPr>
            <p:spPr bwMode="auto">
              <a:xfrm flipH="1">
                <a:off x="383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2" name="Line 401"/>
              <p:cNvSpPr>
                <a:spLocks noChangeShapeType="1"/>
              </p:cNvSpPr>
              <p:nvPr/>
            </p:nvSpPr>
            <p:spPr bwMode="auto">
              <a:xfrm flipH="1">
                <a:off x="381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3" name="Line 402"/>
              <p:cNvSpPr>
                <a:spLocks noChangeShapeType="1"/>
              </p:cNvSpPr>
              <p:nvPr/>
            </p:nvSpPr>
            <p:spPr bwMode="auto">
              <a:xfrm flipH="1">
                <a:off x="379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4" name="Line 403"/>
              <p:cNvSpPr>
                <a:spLocks noChangeShapeType="1"/>
              </p:cNvSpPr>
              <p:nvPr/>
            </p:nvSpPr>
            <p:spPr bwMode="auto">
              <a:xfrm flipH="1">
                <a:off x="378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5" name="Line 404"/>
              <p:cNvSpPr>
                <a:spLocks noChangeShapeType="1"/>
              </p:cNvSpPr>
              <p:nvPr/>
            </p:nvSpPr>
            <p:spPr bwMode="auto">
              <a:xfrm flipH="1">
                <a:off x="376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6" name="Line 405"/>
              <p:cNvSpPr>
                <a:spLocks noChangeShapeType="1"/>
              </p:cNvSpPr>
              <p:nvPr/>
            </p:nvSpPr>
            <p:spPr bwMode="auto">
              <a:xfrm flipH="1">
                <a:off x="374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7" name="Line 406"/>
              <p:cNvSpPr>
                <a:spLocks noChangeShapeType="1"/>
              </p:cNvSpPr>
              <p:nvPr/>
            </p:nvSpPr>
            <p:spPr bwMode="auto">
              <a:xfrm flipH="1">
                <a:off x="372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8" name="Line 407"/>
              <p:cNvSpPr>
                <a:spLocks noChangeShapeType="1"/>
              </p:cNvSpPr>
              <p:nvPr/>
            </p:nvSpPr>
            <p:spPr bwMode="auto">
              <a:xfrm flipH="1">
                <a:off x="370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9" name="Line 408"/>
              <p:cNvSpPr>
                <a:spLocks noChangeShapeType="1"/>
              </p:cNvSpPr>
              <p:nvPr/>
            </p:nvSpPr>
            <p:spPr bwMode="auto">
              <a:xfrm flipH="1">
                <a:off x="369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0" name="Line 409"/>
              <p:cNvSpPr>
                <a:spLocks noChangeShapeType="1"/>
              </p:cNvSpPr>
              <p:nvPr/>
            </p:nvSpPr>
            <p:spPr bwMode="auto">
              <a:xfrm flipH="1">
                <a:off x="367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" name="Line 410"/>
              <p:cNvSpPr>
                <a:spLocks noChangeShapeType="1"/>
              </p:cNvSpPr>
              <p:nvPr/>
            </p:nvSpPr>
            <p:spPr bwMode="auto">
              <a:xfrm flipH="1">
                <a:off x="365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2" name="Line 411"/>
              <p:cNvSpPr>
                <a:spLocks noChangeShapeType="1"/>
              </p:cNvSpPr>
              <p:nvPr/>
            </p:nvSpPr>
            <p:spPr bwMode="auto">
              <a:xfrm flipH="1">
                <a:off x="363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3" name="Line 412"/>
              <p:cNvSpPr>
                <a:spLocks noChangeShapeType="1"/>
              </p:cNvSpPr>
              <p:nvPr/>
            </p:nvSpPr>
            <p:spPr bwMode="auto">
              <a:xfrm flipH="1">
                <a:off x="361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4" name="Line 413"/>
              <p:cNvSpPr>
                <a:spLocks noChangeShapeType="1"/>
              </p:cNvSpPr>
              <p:nvPr/>
            </p:nvSpPr>
            <p:spPr bwMode="auto">
              <a:xfrm flipH="1">
                <a:off x="360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5" name="Line 414"/>
              <p:cNvSpPr>
                <a:spLocks noChangeShapeType="1"/>
              </p:cNvSpPr>
              <p:nvPr/>
            </p:nvSpPr>
            <p:spPr bwMode="auto">
              <a:xfrm flipH="1">
                <a:off x="358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6" name="Line 415"/>
              <p:cNvSpPr>
                <a:spLocks noChangeShapeType="1"/>
              </p:cNvSpPr>
              <p:nvPr/>
            </p:nvSpPr>
            <p:spPr bwMode="auto">
              <a:xfrm flipH="1">
                <a:off x="356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7" name="Line 416"/>
              <p:cNvSpPr>
                <a:spLocks noChangeShapeType="1"/>
              </p:cNvSpPr>
              <p:nvPr/>
            </p:nvSpPr>
            <p:spPr bwMode="auto">
              <a:xfrm flipH="1">
                <a:off x="354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8" name="Line 417"/>
              <p:cNvSpPr>
                <a:spLocks noChangeShapeType="1"/>
              </p:cNvSpPr>
              <p:nvPr/>
            </p:nvSpPr>
            <p:spPr bwMode="auto">
              <a:xfrm flipH="1">
                <a:off x="352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9" name="Line 418"/>
              <p:cNvSpPr>
                <a:spLocks noChangeShapeType="1"/>
              </p:cNvSpPr>
              <p:nvPr/>
            </p:nvSpPr>
            <p:spPr bwMode="auto">
              <a:xfrm flipH="1">
                <a:off x="351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0" name="Line 419"/>
              <p:cNvSpPr>
                <a:spLocks noChangeShapeType="1"/>
              </p:cNvSpPr>
              <p:nvPr/>
            </p:nvSpPr>
            <p:spPr bwMode="auto">
              <a:xfrm flipH="1">
                <a:off x="349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1" name="Line 420"/>
              <p:cNvSpPr>
                <a:spLocks noChangeShapeType="1"/>
              </p:cNvSpPr>
              <p:nvPr/>
            </p:nvSpPr>
            <p:spPr bwMode="auto">
              <a:xfrm flipH="1">
                <a:off x="347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2" name="Line 421"/>
              <p:cNvSpPr>
                <a:spLocks noChangeShapeType="1"/>
              </p:cNvSpPr>
              <p:nvPr/>
            </p:nvSpPr>
            <p:spPr bwMode="auto">
              <a:xfrm flipH="1">
                <a:off x="345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3" name="Line 422"/>
              <p:cNvSpPr>
                <a:spLocks noChangeShapeType="1"/>
              </p:cNvSpPr>
              <p:nvPr/>
            </p:nvSpPr>
            <p:spPr bwMode="auto">
              <a:xfrm flipH="1">
                <a:off x="343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4" name="Line 423"/>
              <p:cNvSpPr>
                <a:spLocks noChangeShapeType="1"/>
              </p:cNvSpPr>
              <p:nvPr/>
            </p:nvSpPr>
            <p:spPr bwMode="auto">
              <a:xfrm flipH="1">
                <a:off x="342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5" name="Line 424"/>
              <p:cNvSpPr>
                <a:spLocks noChangeShapeType="1"/>
              </p:cNvSpPr>
              <p:nvPr/>
            </p:nvSpPr>
            <p:spPr bwMode="auto">
              <a:xfrm flipH="1">
                <a:off x="340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6" name="Line 425"/>
              <p:cNvSpPr>
                <a:spLocks noChangeShapeType="1"/>
              </p:cNvSpPr>
              <p:nvPr/>
            </p:nvSpPr>
            <p:spPr bwMode="auto">
              <a:xfrm flipH="1">
                <a:off x="338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7" name="Line 426"/>
              <p:cNvSpPr>
                <a:spLocks noChangeShapeType="1"/>
              </p:cNvSpPr>
              <p:nvPr/>
            </p:nvSpPr>
            <p:spPr bwMode="auto">
              <a:xfrm flipH="1">
                <a:off x="336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8" name="Line 427"/>
              <p:cNvSpPr>
                <a:spLocks noChangeShapeType="1"/>
              </p:cNvSpPr>
              <p:nvPr/>
            </p:nvSpPr>
            <p:spPr bwMode="auto">
              <a:xfrm flipH="1">
                <a:off x="334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9" name="Line 428"/>
              <p:cNvSpPr>
                <a:spLocks noChangeShapeType="1"/>
              </p:cNvSpPr>
              <p:nvPr/>
            </p:nvSpPr>
            <p:spPr bwMode="auto">
              <a:xfrm flipH="1">
                <a:off x="333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0" name="Line 429"/>
              <p:cNvSpPr>
                <a:spLocks noChangeShapeType="1"/>
              </p:cNvSpPr>
              <p:nvPr/>
            </p:nvSpPr>
            <p:spPr bwMode="auto">
              <a:xfrm flipH="1">
                <a:off x="331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1" name="Line 430"/>
              <p:cNvSpPr>
                <a:spLocks noChangeShapeType="1"/>
              </p:cNvSpPr>
              <p:nvPr/>
            </p:nvSpPr>
            <p:spPr bwMode="auto">
              <a:xfrm flipH="1">
                <a:off x="329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2" name="Line 431"/>
              <p:cNvSpPr>
                <a:spLocks noChangeShapeType="1"/>
              </p:cNvSpPr>
              <p:nvPr/>
            </p:nvSpPr>
            <p:spPr bwMode="auto">
              <a:xfrm flipH="1">
                <a:off x="327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3" name="Line 432"/>
              <p:cNvSpPr>
                <a:spLocks noChangeShapeType="1"/>
              </p:cNvSpPr>
              <p:nvPr/>
            </p:nvSpPr>
            <p:spPr bwMode="auto">
              <a:xfrm flipH="1">
                <a:off x="325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4" name="Line 433"/>
              <p:cNvSpPr>
                <a:spLocks noChangeShapeType="1"/>
              </p:cNvSpPr>
              <p:nvPr/>
            </p:nvSpPr>
            <p:spPr bwMode="auto">
              <a:xfrm flipH="1">
                <a:off x="324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5" name="Line 434"/>
              <p:cNvSpPr>
                <a:spLocks noChangeShapeType="1"/>
              </p:cNvSpPr>
              <p:nvPr/>
            </p:nvSpPr>
            <p:spPr bwMode="auto">
              <a:xfrm flipH="1">
                <a:off x="322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6" name="Line 435"/>
              <p:cNvSpPr>
                <a:spLocks noChangeShapeType="1"/>
              </p:cNvSpPr>
              <p:nvPr/>
            </p:nvSpPr>
            <p:spPr bwMode="auto">
              <a:xfrm flipH="1">
                <a:off x="320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7" name="Line 436"/>
              <p:cNvSpPr>
                <a:spLocks noChangeShapeType="1"/>
              </p:cNvSpPr>
              <p:nvPr/>
            </p:nvSpPr>
            <p:spPr bwMode="auto">
              <a:xfrm flipH="1">
                <a:off x="318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8" name="Line 437"/>
              <p:cNvSpPr>
                <a:spLocks noChangeShapeType="1"/>
              </p:cNvSpPr>
              <p:nvPr/>
            </p:nvSpPr>
            <p:spPr bwMode="auto">
              <a:xfrm flipH="1">
                <a:off x="316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9" name="Line 438"/>
              <p:cNvSpPr>
                <a:spLocks noChangeShapeType="1"/>
              </p:cNvSpPr>
              <p:nvPr/>
            </p:nvSpPr>
            <p:spPr bwMode="auto">
              <a:xfrm flipH="1">
                <a:off x="315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0" name="Line 439"/>
              <p:cNvSpPr>
                <a:spLocks noChangeShapeType="1"/>
              </p:cNvSpPr>
              <p:nvPr/>
            </p:nvSpPr>
            <p:spPr bwMode="auto">
              <a:xfrm flipH="1">
                <a:off x="313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1" name="Line 440"/>
              <p:cNvSpPr>
                <a:spLocks noChangeShapeType="1"/>
              </p:cNvSpPr>
              <p:nvPr/>
            </p:nvSpPr>
            <p:spPr bwMode="auto">
              <a:xfrm flipH="1">
                <a:off x="311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2" name="Line 441"/>
              <p:cNvSpPr>
                <a:spLocks noChangeShapeType="1"/>
              </p:cNvSpPr>
              <p:nvPr/>
            </p:nvSpPr>
            <p:spPr bwMode="auto">
              <a:xfrm flipH="1">
                <a:off x="309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3" name="Line 442"/>
              <p:cNvSpPr>
                <a:spLocks noChangeShapeType="1"/>
              </p:cNvSpPr>
              <p:nvPr/>
            </p:nvSpPr>
            <p:spPr bwMode="auto">
              <a:xfrm flipH="1">
                <a:off x="307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4" name="Line 443"/>
              <p:cNvSpPr>
                <a:spLocks noChangeShapeType="1"/>
              </p:cNvSpPr>
              <p:nvPr/>
            </p:nvSpPr>
            <p:spPr bwMode="auto">
              <a:xfrm flipH="1">
                <a:off x="306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5" name="Line 444"/>
              <p:cNvSpPr>
                <a:spLocks noChangeShapeType="1"/>
              </p:cNvSpPr>
              <p:nvPr/>
            </p:nvSpPr>
            <p:spPr bwMode="auto">
              <a:xfrm flipH="1">
                <a:off x="304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6" name="Line 445"/>
              <p:cNvSpPr>
                <a:spLocks noChangeShapeType="1"/>
              </p:cNvSpPr>
              <p:nvPr/>
            </p:nvSpPr>
            <p:spPr bwMode="auto">
              <a:xfrm flipH="1">
                <a:off x="302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7" name="Line 446"/>
              <p:cNvSpPr>
                <a:spLocks noChangeShapeType="1"/>
              </p:cNvSpPr>
              <p:nvPr/>
            </p:nvSpPr>
            <p:spPr bwMode="auto">
              <a:xfrm flipH="1">
                <a:off x="300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8" name="Line 447"/>
              <p:cNvSpPr>
                <a:spLocks noChangeShapeType="1"/>
              </p:cNvSpPr>
              <p:nvPr/>
            </p:nvSpPr>
            <p:spPr bwMode="auto">
              <a:xfrm flipH="1">
                <a:off x="298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9" name="Line 448"/>
              <p:cNvSpPr>
                <a:spLocks noChangeShapeType="1"/>
              </p:cNvSpPr>
              <p:nvPr/>
            </p:nvSpPr>
            <p:spPr bwMode="auto">
              <a:xfrm flipH="1">
                <a:off x="297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0" name="Line 449"/>
              <p:cNvSpPr>
                <a:spLocks noChangeShapeType="1"/>
              </p:cNvSpPr>
              <p:nvPr/>
            </p:nvSpPr>
            <p:spPr bwMode="auto">
              <a:xfrm flipH="1">
                <a:off x="295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1" name="Line 450"/>
              <p:cNvSpPr>
                <a:spLocks noChangeShapeType="1"/>
              </p:cNvSpPr>
              <p:nvPr/>
            </p:nvSpPr>
            <p:spPr bwMode="auto">
              <a:xfrm flipH="1">
                <a:off x="293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2" name="Line 451"/>
              <p:cNvSpPr>
                <a:spLocks noChangeShapeType="1"/>
              </p:cNvSpPr>
              <p:nvPr/>
            </p:nvSpPr>
            <p:spPr bwMode="auto">
              <a:xfrm flipH="1">
                <a:off x="291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3" name="Line 452"/>
              <p:cNvSpPr>
                <a:spLocks noChangeShapeType="1"/>
              </p:cNvSpPr>
              <p:nvPr/>
            </p:nvSpPr>
            <p:spPr bwMode="auto">
              <a:xfrm flipH="1">
                <a:off x="289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4" name="Line 453"/>
              <p:cNvSpPr>
                <a:spLocks noChangeShapeType="1"/>
              </p:cNvSpPr>
              <p:nvPr/>
            </p:nvSpPr>
            <p:spPr bwMode="auto">
              <a:xfrm flipH="1">
                <a:off x="288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5" name="Line 454"/>
              <p:cNvSpPr>
                <a:spLocks noChangeShapeType="1"/>
              </p:cNvSpPr>
              <p:nvPr/>
            </p:nvSpPr>
            <p:spPr bwMode="auto">
              <a:xfrm flipH="1">
                <a:off x="286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6" name="Line 455"/>
              <p:cNvSpPr>
                <a:spLocks noChangeShapeType="1"/>
              </p:cNvSpPr>
              <p:nvPr/>
            </p:nvSpPr>
            <p:spPr bwMode="auto">
              <a:xfrm flipH="1">
                <a:off x="284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7" name="Line 456"/>
              <p:cNvSpPr>
                <a:spLocks noChangeShapeType="1"/>
              </p:cNvSpPr>
              <p:nvPr/>
            </p:nvSpPr>
            <p:spPr bwMode="auto">
              <a:xfrm flipH="1">
                <a:off x="282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8" name="Line 457"/>
              <p:cNvSpPr>
                <a:spLocks noChangeShapeType="1"/>
              </p:cNvSpPr>
              <p:nvPr/>
            </p:nvSpPr>
            <p:spPr bwMode="auto">
              <a:xfrm flipH="1">
                <a:off x="280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9" name="Line 458"/>
              <p:cNvSpPr>
                <a:spLocks noChangeShapeType="1"/>
              </p:cNvSpPr>
              <p:nvPr/>
            </p:nvSpPr>
            <p:spPr bwMode="auto">
              <a:xfrm flipH="1">
                <a:off x="279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0" name="Line 459"/>
              <p:cNvSpPr>
                <a:spLocks noChangeShapeType="1"/>
              </p:cNvSpPr>
              <p:nvPr/>
            </p:nvSpPr>
            <p:spPr bwMode="auto">
              <a:xfrm flipH="1">
                <a:off x="277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1" name="Line 460"/>
              <p:cNvSpPr>
                <a:spLocks noChangeShapeType="1"/>
              </p:cNvSpPr>
              <p:nvPr/>
            </p:nvSpPr>
            <p:spPr bwMode="auto">
              <a:xfrm flipH="1">
                <a:off x="275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2" name="Line 461"/>
              <p:cNvSpPr>
                <a:spLocks noChangeShapeType="1"/>
              </p:cNvSpPr>
              <p:nvPr/>
            </p:nvSpPr>
            <p:spPr bwMode="auto">
              <a:xfrm flipH="1">
                <a:off x="273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3" name="Line 462"/>
              <p:cNvSpPr>
                <a:spLocks noChangeShapeType="1"/>
              </p:cNvSpPr>
              <p:nvPr/>
            </p:nvSpPr>
            <p:spPr bwMode="auto">
              <a:xfrm flipH="1">
                <a:off x="271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4" name="Line 463"/>
              <p:cNvSpPr>
                <a:spLocks noChangeShapeType="1"/>
              </p:cNvSpPr>
              <p:nvPr/>
            </p:nvSpPr>
            <p:spPr bwMode="auto">
              <a:xfrm flipH="1">
                <a:off x="270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5" name="Line 464"/>
              <p:cNvSpPr>
                <a:spLocks noChangeShapeType="1"/>
              </p:cNvSpPr>
              <p:nvPr/>
            </p:nvSpPr>
            <p:spPr bwMode="auto">
              <a:xfrm flipH="1">
                <a:off x="268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6" name="Line 465"/>
              <p:cNvSpPr>
                <a:spLocks noChangeShapeType="1"/>
              </p:cNvSpPr>
              <p:nvPr/>
            </p:nvSpPr>
            <p:spPr bwMode="auto">
              <a:xfrm flipH="1">
                <a:off x="266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7" name="Line 466"/>
              <p:cNvSpPr>
                <a:spLocks noChangeShapeType="1"/>
              </p:cNvSpPr>
              <p:nvPr/>
            </p:nvSpPr>
            <p:spPr bwMode="auto">
              <a:xfrm flipH="1">
                <a:off x="264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8" name="Line 467"/>
              <p:cNvSpPr>
                <a:spLocks noChangeShapeType="1"/>
              </p:cNvSpPr>
              <p:nvPr/>
            </p:nvSpPr>
            <p:spPr bwMode="auto">
              <a:xfrm flipH="1">
                <a:off x="262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9" name="Line 468"/>
              <p:cNvSpPr>
                <a:spLocks noChangeShapeType="1"/>
              </p:cNvSpPr>
              <p:nvPr/>
            </p:nvSpPr>
            <p:spPr bwMode="auto">
              <a:xfrm flipH="1">
                <a:off x="261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0" name="Line 469"/>
              <p:cNvSpPr>
                <a:spLocks noChangeShapeType="1"/>
              </p:cNvSpPr>
              <p:nvPr/>
            </p:nvSpPr>
            <p:spPr bwMode="auto">
              <a:xfrm flipH="1">
                <a:off x="259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1" name="Line 470"/>
              <p:cNvSpPr>
                <a:spLocks noChangeShapeType="1"/>
              </p:cNvSpPr>
              <p:nvPr/>
            </p:nvSpPr>
            <p:spPr bwMode="auto">
              <a:xfrm flipH="1">
                <a:off x="257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2" name="Line 471"/>
              <p:cNvSpPr>
                <a:spLocks noChangeShapeType="1"/>
              </p:cNvSpPr>
              <p:nvPr/>
            </p:nvSpPr>
            <p:spPr bwMode="auto">
              <a:xfrm flipH="1">
                <a:off x="255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3" name="Line 472"/>
              <p:cNvSpPr>
                <a:spLocks noChangeShapeType="1"/>
              </p:cNvSpPr>
              <p:nvPr/>
            </p:nvSpPr>
            <p:spPr bwMode="auto">
              <a:xfrm flipH="1">
                <a:off x="253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4" name="Line 473"/>
              <p:cNvSpPr>
                <a:spLocks noChangeShapeType="1"/>
              </p:cNvSpPr>
              <p:nvPr/>
            </p:nvSpPr>
            <p:spPr bwMode="auto">
              <a:xfrm flipH="1">
                <a:off x="252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5" name="Line 474"/>
              <p:cNvSpPr>
                <a:spLocks noChangeShapeType="1"/>
              </p:cNvSpPr>
              <p:nvPr/>
            </p:nvSpPr>
            <p:spPr bwMode="auto">
              <a:xfrm flipH="1">
                <a:off x="250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6" name="Line 475"/>
              <p:cNvSpPr>
                <a:spLocks noChangeShapeType="1"/>
              </p:cNvSpPr>
              <p:nvPr/>
            </p:nvSpPr>
            <p:spPr bwMode="auto">
              <a:xfrm flipH="1">
                <a:off x="248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7" name="Line 476"/>
              <p:cNvSpPr>
                <a:spLocks noChangeShapeType="1"/>
              </p:cNvSpPr>
              <p:nvPr/>
            </p:nvSpPr>
            <p:spPr bwMode="auto">
              <a:xfrm flipH="1">
                <a:off x="246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8" name="Line 477"/>
              <p:cNvSpPr>
                <a:spLocks noChangeShapeType="1"/>
              </p:cNvSpPr>
              <p:nvPr/>
            </p:nvSpPr>
            <p:spPr bwMode="auto">
              <a:xfrm flipH="1">
                <a:off x="244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9" name="Line 478"/>
              <p:cNvSpPr>
                <a:spLocks noChangeShapeType="1"/>
              </p:cNvSpPr>
              <p:nvPr/>
            </p:nvSpPr>
            <p:spPr bwMode="auto">
              <a:xfrm flipH="1">
                <a:off x="243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0" name="Line 479"/>
              <p:cNvSpPr>
                <a:spLocks noChangeShapeType="1"/>
              </p:cNvSpPr>
              <p:nvPr/>
            </p:nvSpPr>
            <p:spPr bwMode="auto">
              <a:xfrm flipH="1">
                <a:off x="241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1" name="Line 480"/>
              <p:cNvSpPr>
                <a:spLocks noChangeShapeType="1"/>
              </p:cNvSpPr>
              <p:nvPr/>
            </p:nvSpPr>
            <p:spPr bwMode="auto">
              <a:xfrm flipH="1">
                <a:off x="239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2" name="Line 481"/>
              <p:cNvSpPr>
                <a:spLocks noChangeShapeType="1"/>
              </p:cNvSpPr>
              <p:nvPr/>
            </p:nvSpPr>
            <p:spPr bwMode="auto">
              <a:xfrm flipH="1">
                <a:off x="237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3" name="Line 482"/>
              <p:cNvSpPr>
                <a:spLocks noChangeShapeType="1"/>
              </p:cNvSpPr>
              <p:nvPr/>
            </p:nvSpPr>
            <p:spPr bwMode="auto">
              <a:xfrm flipH="1">
                <a:off x="235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4" name="Line 483"/>
              <p:cNvSpPr>
                <a:spLocks noChangeShapeType="1"/>
              </p:cNvSpPr>
              <p:nvPr/>
            </p:nvSpPr>
            <p:spPr bwMode="auto">
              <a:xfrm flipH="1">
                <a:off x="234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5" name="Line 484"/>
              <p:cNvSpPr>
                <a:spLocks noChangeShapeType="1"/>
              </p:cNvSpPr>
              <p:nvPr/>
            </p:nvSpPr>
            <p:spPr bwMode="auto">
              <a:xfrm flipH="1">
                <a:off x="232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6" name="Line 485"/>
              <p:cNvSpPr>
                <a:spLocks noChangeShapeType="1"/>
              </p:cNvSpPr>
              <p:nvPr/>
            </p:nvSpPr>
            <p:spPr bwMode="auto">
              <a:xfrm flipH="1">
                <a:off x="230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7" name="Line 486"/>
              <p:cNvSpPr>
                <a:spLocks noChangeShapeType="1"/>
              </p:cNvSpPr>
              <p:nvPr/>
            </p:nvSpPr>
            <p:spPr bwMode="auto">
              <a:xfrm flipH="1">
                <a:off x="228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8" name="Line 487"/>
              <p:cNvSpPr>
                <a:spLocks noChangeShapeType="1"/>
              </p:cNvSpPr>
              <p:nvPr/>
            </p:nvSpPr>
            <p:spPr bwMode="auto">
              <a:xfrm flipH="1">
                <a:off x="226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9" name="Line 488"/>
              <p:cNvSpPr>
                <a:spLocks noChangeShapeType="1"/>
              </p:cNvSpPr>
              <p:nvPr/>
            </p:nvSpPr>
            <p:spPr bwMode="auto">
              <a:xfrm flipH="1">
                <a:off x="225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0" name="Line 489"/>
              <p:cNvSpPr>
                <a:spLocks noChangeShapeType="1"/>
              </p:cNvSpPr>
              <p:nvPr/>
            </p:nvSpPr>
            <p:spPr bwMode="auto">
              <a:xfrm flipH="1">
                <a:off x="223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1" name="Line 490"/>
              <p:cNvSpPr>
                <a:spLocks noChangeShapeType="1"/>
              </p:cNvSpPr>
              <p:nvPr/>
            </p:nvSpPr>
            <p:spPr bwMode="auto">
              <a:xfrm flipH="1">
                <a:off x="221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2" name="Line 491"/>
              <p:cNvSpPr>
                <a:spLocks noChangeShapeType="1"/>
              </p:cNvSpPr>
              <p:nvPr/>
            </p:nvSpPr>
            <p:spPr bwMode="auto">
              <a:xfrm flipH="1">
                <a:off x="219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3" name="Line 492"/>
              <p:cNvSpPr>
                <a:spLocks noChangeShapeType="1"/>
              </p:cNvSpPr>
              <p:nvPr/>
            </p:nvSpPr>
            <p:spPr bwMode="auto">
              <a:xfrm flipH="1">
                <a:off x="217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4" name="Line 493"/>
              <p:cNvSpPr>
                <a:spLocks noChangeShapeType="1"/>
              </p:cNvSpPr>
              <p:nvPr/>
            </p:nvSpPr>
            <p:spPr bwMode="auto">
              <a:xfrm flipH="1">
                <a:off x="216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5" name="Line 494"/>
              <p:cNvSpPr>
                <a:spLocks noChangeShapeType="1"/>
              </p:cNvSpPr>
              <p:nvPr/>
            </p:nvSpPr>
            <p:spPr bwMode="auto">
              <a:xfrm flipH="1">
                <a:off x="214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6" name="Line 495"/>
              <p:cNvSpPr>
                <a:spLocks noChangeShapeType="1"/>
              </p:cNvSpPr>
              <p:nvPr/>
            </p:nvSpPr>
            <p:spPr bwMode="auto">
              <a:xfrm flipH="1">
                <a:off x="212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7" name="Line 496"/>
              <p:cNvSpPr>
                <a:spLocks noChangeShapeType="1"/>
              </p:cNvSpPr>
              <p:nvPr/>
            </p:nvSpPr>
            <p:spPr bwMode="auto">
              <a:xfrm flipH="1">
                <a:off x="210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8" name="Line 497"/>
              <p:cNvSpPr>
                <a:spLocks noChangeShapeType="1"/>
              </p:cNvSpPr>
              <p:nvPr/>
            </p:nvSpPr>
            <p:spPr bwMode="auto">
              <a:xfrm flipH="1">
                <a:off x="208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9" name="Line 498"/>
              <p:cNvSpPr>
                <a:spLocks noChangeShapeType="1"/>
              </p:cNvSpPr>
              <p:nvPr/>
            </p:nvSpPr>
            <p:spPr bwMode="auto">
              <a:xfrm flipH="1">
                <a:off x="207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0" name="Line 499"/>
              <p:cNvSpPr>
                <a:spLocks noChangeShapeType="1"/>
              </p:cNvSpPr>
              <p:nvPr/>
            </p:nvSpPr>
            <p:spPr bwMode="auto">
              <a:xfrm flipH="1">
                <a:off x="205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1" name="Line 500"/>
              <p:cNvSpPr>
                <a:spLocks noChangeShapeType="1"/>
              </p:cNvSpPr>
              <p:nvPr/>
            </p:nvSpPr>
            <p:spPr bwMode="auto">
              <a:xfrm flipH="1">
                <a:off x="203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2" name="Line 501"/>
              <p:cNvSpPr>
                <a:spLocks noChangeShapeType="1"/>
              </p:cNvSpPr>
              <p:nvPr/>
            </p:nvSpPr>
            <p:spPr bwMode="auto">
              <a:xfrm flipH="1">
                <a:off x="201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3" name="Line 502"/>
              <p:cNvSpPr>
                <a:spLocks noChangeShapeType="1"/>
              </p:cNvSpPr>
              <p:nvPr/>
            </p:nvSpPr>
            <p:spPr bwMode="auto">
              <a:xfrm flipH="1">
                <a:off x="199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4" name="Line 503"/>
              <p:cNvSpPr>
                <a:spLocks noChangeShapeType="1"/>
              </p:cNvSpPr>
              <p:nvPr/>
            </p:nvSpPr>
            <p:spPr bwMode="auto">
              <a:xfrm flipH="1">
                <a:off x="198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5" name="Line 504"/>
              <p:cNvSpPr>
                <a:spLocks noChangeShapeType="1"/>
              </p:cNvSpPr>
              <p:nvPr/>
            </p:nvSpPr>
            <p:spPr bwMode="auto">
              <a:xfrm flipH="1">
                <a:off x="196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6" name="Line 505"/>
              <p:cNvSpPr>
                <a:spLocks noChangeShapeType="1"/>
              </p:cNvSpPr>
              <p:nvPr/>
            </p:nvSpPr>
            <p:spPr bwMode="auto">
              <a:xfrm flipH="1">
                <a:off x="194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7" name="Line 506"/>
              <p:cNvSpPr>
                <a:spLocks noChangeShapeType="1"/>
              </p:cNvSpPr>
              <p:nvPr/>
            </p:nvSpPr>
            <p:spPr bwMode="auto">
              <a:xfrm flipH="1">
                <a:off x="192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8" name="Line 507"/>
              <p:cNvSpPr>
                <a:spLocks noChangeShapeType="1"/>
              </p:cNvSpPr>
              <p:nvPr/>
            </p:nvSpPr>
            <p:spPr bwMode="auto">
              <a:xfrm flipH="1">
                <a:off x="190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9" name="Line 508"/>
              <p:cNvSpPr>
                <a:spLocks noChangeShapeType="1"/>
              </p:cNvSpPr>
              <p:nvPr/>
            </p:nvSpPr>
            <p:spPr bwMode="auto">
              <a:xfrm flipH="1">
                <a:off x="189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0" name="Line 509"/>
              <p:cNvSpPr>
                <a:spLocks noChangeShapeType="1"/>
              </p:cNvSpPr>
              <p:nvPr/>
            </p:nvSpPr>
            <p:spPr bwMode="auto">
              <a:xfrm flipH="1">
                <a:off x="187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1" name="Line 510"/>
              <p:cNvSpPr>
                <a:spLocks noChangeShapeType="1"/>
              </p:cNvSpPr>
              <p:nvPr/>
            </p:nvSpPr>
            <p:spPr bwMode="auto">
              <a:xfrm flipH="1">
                <a:off x="185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2" name="Line 511"/>
              <p:cNvSpPr>
                <a:spLocks noChangeShapeType="1"/>
              </p:cNvSpPr>
              <p:nvPr/>
            </p:nvSpPr>
            <p:spPr bwMode="auto">
              <a:xfrm flipH="1">
                <a:off x="183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3" name="Line 512"/>
              <p:cNvSpPr>
                <a:spLocks noChangeShapeType="1"/>
              </p:cNvSpPr>
              <p:nvPr/>
            </p:nvSpPr>
            <p:spPr bwMode="auto">
              <a:xfrm flipH="1">
                <a:off x="181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4" name="Line 513"/>
              <p:cNvSpPr>
                <a:spLocks noChangeShapeType="1"/>
              </p:cNvSpPr>
              <p:nvPr/>
            </p:nvSpPr>
            <p:spPr bwMode="auto">
              <a:xfrm flipH="1">
                <a:off x="180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5" name="Line 514"/>
              <p:cNvSpPr>
                <a:spLocks noChangeShapeType="1"/>
              </p:cNvSpPr>
              <p:nvPr/>
            </p:nvSpPr>
            <p:spPr bwMode="auto">
              <a:xfrm flipH="1">
                <a:off x="178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6" name="Line 515"/>
              <p:cNvSpPr>
                <a:spLocks noChangeShapeType="1"/>
              </p:cNvSpPr>
              <p:nvPr/>
            </p:nvSpPr>
            <p:spPr bwMode="auto">
              <a:xfrm flipH="1">
                <a:off x="176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7" name="Line 516"/>
              <p:cNvSpPr>
                <a:spLocks noChangeShapeType="1"/>
              </p:cNvSpPr>
              <p:nvPr/>
            </p:nvSpPr>
            <p:spPr bwMode="auto">
              <a:xfrm flipH="1">
                <a:off x="174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8" name="Line 517"/>
              <p:cNvSpPr>
                <a:spLocks noChangeShapeType="1"/>
              </p:cNvSpPr>
              <p:nvPr/>
            </p:nvSpPr>
            <p:spPr bwMode="auto">
              <a:xfrm flipH="1">
                <a:off x="172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9" name="Line 518"/>
              <p:cNvSpPr>
                <a:spLocks noChangeShapeType="1"/>
              </p:cNvSpPr>
              <p:nvPr/>
            </p:nvSpPr>
            <p:spPr bwMode="auto">
              <a:xfrm flipH="1">
                <a:off x="171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0" name="Line 519"/>
              <p:cNvSpPr>
                <a:spLocks noChangeShapeType="1"/>
              </p:cNvSpPr>
              <p:nvPr/>
            </p:nvSpPr>
            <p:spPr bwMode="auto">
              <a:xfrm flipH="1">
                <a:off x="1692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1" name="Line 520"/>
              <p:cNvSpPr>
                <a:spLocks noChangeShapeType="1"/>
              </p:cNvSpPr>
              <p:nvPr/>
            </p:nvSpPr>
            <p:spPr bwMode="auto">
              <a:xfrm flipH="1">
                <a:off x="1674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2" name="Line 521"/>
              <p:cNvSpPr>
                <a:spLocks noChangeShapeType="1"/>
              </p:cNvSpPr>
              <p:nvPr/>
            </p:nvSpPr>
            <p:spPr bwMode="auto">
              <a:xfrm flipH="1">
                <a:off x="1656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3" name="Line 522"/>
              <p:cNvSpPr>
                <a:spLocks noChangeShapeType="1"/>
              </p:cNvSpPr>
              <p:nvPr/>
            </p:nvSpPr>
            <p:spPr bwMode="auto">
              <a:xfrm flipH="1">
                <a:off x="1638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4" name="Line 523"/>
              <p:cNvSpPr>
                <a:spLocks noChangeShapeType="1"/>
              </p:cNvSpPr>
              <p:nvPr/>
            </p:nvSpPr>
            <p:spPr bwMode="auto">
              <a:xfrm flipH="1">
                <a:off x="1620" y="1287"/>
                <a:ext cx="6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" name="Freeform 524"/>
              <p:cNvSpPr>
                <a:spLocks/>
              </p:cNvSpPr>
              <p:nvPr/>
            </p:nvSpPr>
            <p:spPr bwMode="auto">
              <a:xfrm>
                <a:off x="1266" y="1221"/>
                <a:ext cx="57" cy="134"/>
              </a:xfrm>
              <a:custGeom>
                <a:avLst/>
                <a:gdLst>
                  <a:gd name="T0" fmla="*/ 57 w 57"/>
                  <a:gd name="T1" fmla="*/ 134 h 134"/>
                  <a:gd name="T2" fmla="*/ 33 w 57"/>
                  <a:gd name="T3" fmla="*/ 134 h 134"/>
                  <a:gd name="T4" fmla="*/ 33 w 57"/>
                  <a:gd name="T5" fmla="*/ 38 h 134"/>
                  <a:gd name="T6" fmla="*/ 18 w 57"/>
                  <a:gd name="T7" fmla="*/ 50 h 134"/>
                  <a:gd name="T8" fmla="*/ 0 w 57"/>
                  <a:gd name="T9" fmla="*/ 59 h 134"/>
                  <a:gd name="T10" fmla="*/ 0 w 57"/>
                  <a:gd name="T11" fmla="*/ 33 h 134"/>
                  <a:gd name="T12" fmla="*/ 6 w 57"/>
                  <a:gd name="T13" fmla="*/ 30 h 134"/>
                  <a:gd name="T14" fmla="*/ 14 w 57"/>
                  <a:gd name="T15" fmla="*/ 27 h 134"/>
                  <a:gd name="T16" fmla="*/ 21 w 57"/>
                  <a:gd name="T17" fmla="*/ 21 h 134"/>
                  <a:gd name="T18" fmla="*/ 29 w 57"/>
                  <a:gd name="T19" fmla="*/ 15 h 134"/>
                  <a:gd name="T20" fmla="*/ 33 w 57"/>
                  <a:gd name="T21" fmla="*/ 8 h 134"/>
                  <a:gd name="T22" fmla="*/ 38 w 57"/>
                  <a:gd name="T23" fmla="*/ 0 h 134"/>
                  <a:gd name="T24" fmla="*/ 57 w 57"/>
                  <a:gd name="T25" fmla="*/ 0 h 134"/>
                  <a:gd name="T26" fmla="*/ 57 w 57"/>
                  <a:gd name="T27" fmla="*/ 134 h 13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4">
                    <a:moveTo>
                      <a:pt x="57" y="134"/>
                    </a:moveTo>
                    <a:lnTo>
                      <a:pt x="33" y="134"/>
                    </a:lnTo>
                    <a:lnTo>
                      <a:pt x="33" y="38"/>
                    </a:lnTo>
                    <a:lnTo>
                      <a:pt x="18" y="50"/>
                    </a:lnTo>
                    <a:lnTo>
                      <a:pt x="0" y="59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4" y="27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3" y="8"/>
                    </a:lnTo>
                    <a:lnTo>
                      <a:pt x="38" y="0"/>
                    </a:lnTo>
                    <a:lnTo>
                      <a:pt x="57" y="0"/>
                    </a:lnTo>
                    <a:lnTo>
                      <a:pt x="57" y="13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" name="Freeform 525"/>
              <p:cNvSpPr>
                <a:spLocks noEditPoints="1"/>
              </p:cNvSpPr>
              <p:nvPr/>
            </p:nvSpPr>
            <p:spPr bwMode="auto">
              <a:xfrm>
                <a:off x="1362" y="1221"/>
                <a:ext cx="87" cy="137"/>
              </a:xfrm>
              <a:custGeom>
                <a:avLst/>
                <a:gdLst>
                  <a:gd name="T0" fmla="*/ 44 w 87"/>
                  <a:gd name="T1" fmla="*/ 0 h 137"/>
                  <a:gd name="T2" fmla="*/ 62 w 87"/>
                  <a:gd name="T3" fmla="*/ 3 h 137"/>
                  <a:gd name="T4" fmla="*/ 75 w 87"/>
                  <a:gd name="T5" fmla="*/ 14 h 137"/>
                  <a:gd name="T6" fmla="*/ 83 w 87"/>
                  <a:gd name="T7" fmla="*/ 27 h 137"/>
                  <a:gd name="T8" fmla="*/ 86 w 87"/>
                  <a:gd name="T9" fmla="*/ 45 h 137"/>
                  <a:gd name="T10" fmla="*/ 87 w 87"/>
                  <a:gd name="T11" fmla="*/ 68 h 137"/>
                  <a:gd name="T12" fmla="*/ 86 w 87"/>
                  <a:gd name="T13" fmla="*/ 92 h 137"/>
                  <a:gd name="T14" fmla="*/ 83 w 87"/>
                  <a:gd name="T15" fmla="*/ 110 h 137"/>
                  <a:gd name="T16" fmla="*/ 75 w 87"/>
                  <a:gd name="T17" fmla="*/ 122 h 137"/>
                  <a:gd name="T18" fmla="*/ 62 w 87"/>
                  <a:gd name="T19" fmla="*/ 132 h 137"/>
                  <a:gd name="T20" fmla="*/ 44 w 87"/>
                  <a:gd name="T21" fmla="*/ 137 h 137"/>
                  <a:gd name="T22" fmla="*/ 27 w 87"/>
                  <a:gd name="T23" fmla="*/ 132 h 137"/>
                  <a:gd name="T24" fmla="*/ 12 w 87"/>
                  <a:gd name="T25" fmla="*/ 122 h 137"/>
                  <a:gd name="T26" fmla="*/ 6 w 87"/>
                  <a:gd name="T27" fmla="*/ 108 h 137"/>
                  <a:gd name="T28" fmla="*/ 2 w 87"/>
                  <a:gd name="T29" fmla="*/ 90 h 137"/>
                  <a:gd name="T30" fmla="*/ 0 w 87"/>
                  <a:gd name="T31" fmla="*/ 68 h 137"/>
                  <a:gd name="T32" fmla="*/ 2 w 87"/>
                  <a:gd name="T33" fmla="*/ 45 h 137"/>
                  <a:gd name="T34" fmla="*/ 6 w 87"/>
                  <a:gd name="T35" fmla="*/ 27 h 137"/>
                  <a:gd name="T36" fmla="*/ 14 w 87"/>
                  <a:gd name="T37" fmla="*/ 14 h 137"/>
                  <a:gd name="T38" fmla="*/ 27 w 87"/>
                  <a:gd name="T39" fmla="*/ 3 h 137"/>
                  <a:gd name="T40" fmla="*/ 44 w 87"/>
                  <a:gd name="T41" fmla="*/ 0 h 137"/>
                  <a:gd name="T42" fmla="*/ 44 w 87"/>
                  <a:gd name="T43" fmla="*/ 24 h 137"/>
                  <a:gd name="T44" fmla="*/ 39 w 87"/>
                  <a:gd name="T45" fmla="*/ 24 h 137"/>
                  <a:gd name="T46" fmla="*/ 35 w 87"/>
                  <a:gd name="T47" fmla="*/ 26 h 137"/>
                  <a:gd name="T48" fmla="*/ 33 w 87"/>
                  <a:gd name="T49" fmla="*/ 29 h 137"/>
                  <a:gd name="T50" fmla="*/ 30 w 87"/>
                  <a:gd name="T51" fmla="*/ 32 h 137"/>
                  <a:gd name="T52" fmla="*/ 29 w 87"/>
                  <a:gd name="T53" fmla="*/ 36 h 137"/>
                  <a:gd name="T54" fmla="*/ 27 w 87"/>
                  <a:gd name="T55" fmla="*/ 50 h 137"/>
                  <a:gd name="T56" fmla="*/ 26 w 87"/>
                  <a:gd name="T57" fmla="*/ 68 h 137"/>
                  <a:gd name="T58" fmla="*/ 27 w 87"/>
                  <a:gd name="T59" fmla="*/ 87 h 137"/>
                  <a:gd name="T60" fmla="*/ 29 w 87"/>
                  <a:gd name="T61" fmla="*/ 99 h 137"/>
                  <a:gd name="T62" fmla="*/ 30 w 87"/>
                  <a:gd name="T63" fmla="*/ 104 h 137"/>
                  <a:gd name="T64" fmla="*/ 33 w 87"/>
                  <a:gd name="T65" fmla="*/ 108 h 137"/>
                  <a:gd name="T66" fmla="*/ 35 w 87"/>
                  <a:gd name="T67" fmla="*/ 110 h 137"/>
                  <a:gd name="T68" fmla="*/ 39 w 87"/>
                  <a:gd name="T69" fmla="*/ 113 h 137"/>
                  <a:gd name="T70" fmla="*/ 44 w 87"/>
                  <a:gd name="T71" fmla="*/ 113 h 137"/>
                  <a:gd name="T72" fmla="*/ 50 w 87"/>
                  <a:gd name="T73" fmla="*/ 113 h 137"/>
                  <a:gd name="T74" fmla="*/ 53 w 87"/>
                  <a:gd name="T75" fmla="*/ 110 h 137"/>
                  <a:gd name="T76" fmla="*/ 56 w 87"/>
                  <a:gd name="T77" fmla="*/ 108 h 137"/>
                  <a:gd name="T78" fmla="*/ 59 w 87"/>
                  <a:gd name="T79" fmla="*/ 104 h 137"/>
                  <a:gd name="T80" fmla="*/ 60 w 87"/>
                  <a:gd name="T81" fmla="*/ 99 h 137"/>
                  <a:gd name="T82" fmla="*/ 62 w 87"/>
                  <a:gd name="T83" fmla="*/ 87 h 137"/>
                  <a:gd name="T84" fmla="*/ 63 w 87"/>
                  <a:gd name="T85" fmla="*/ 68 h 137"/>
                  <a:gd name="T86" fmla="*/ 62 w 87"/>
                  <a:gd name="T87" fmla="*/ 50 h 137"/>
                  <a:gd name="T88" fmla="*/ 60 w 87"/>
                  <a:gd name="T89" fmla="*/ 38 h 137"/>
                  <a:gd name="T90" fmla="*/ 59 w 87"/>
                  <a:gd name="T91" fmla="*/ 33 h 137"/>
                  <a:gd name="T92" fmla="*/ 56 w 87"/>
                  <a:gd name="T93" fmla="*/ 29 h 137"/>
                  <a:gd name="T94" fmla="*/ 53 w 87"/>
                  <a:gd name="T95" fmla="*/ 26 h 137"/>
                  <a:gd name="T96" fmla="*/ 50 w 87"/>
                  <a:gd name="T97" fmla="*/ 24 h 137"/>
                  <a:gd name="T98" fmla="*/ 44 w 87"/>
                  <a:gd name="T99" fmla="*/ 24 h 137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7">
                    <a:moveTo>
                      <a:pt x="44" y="0"/>
                    </a:moveTo>
                    <a:lnTo>
                      <a:pt x="62" y="3"/>
                    </a:lnTo>
                    <a:lnTo>
                      <a:pt x="75" y="14"/>
                    </a:lnTo>
                    <a:lnTo>
                      <a:pt x="83" y="27"/>
                    </a:lnTo>
                    <a:lnTo>
                      <a:pt x="86" y="45"/>
                    </a:lnTo>
                    <a:lnTo>
                      <a:pt x="87" y="68"/>
                    </a:lnTo>
                    <a:lnTo>
                      <a:pt x="86" y="92"/>
                    </a:lnTo>
                    <a:lnTo>
                      <a:pt x="83" y="110"/>
                    </a:lnTo>
                    <a:lnTo>
                      <a:pt x="75" y="122"/>
                    </a:lnTo>
                    <a:lnTo>
                      <a:pt x="62" y="132"/>
                    </a:lnTo>
                    <a:lnTo>
                      <a:pt x="44" y="137"/>
                    </a:lnTo>
                    <a:lnTo>
                      <a:pt x="27" y="132"/>
                    </a:lnTo>
                    <a:lnTo>
                      <a:pt x="12" y="122"/>
                    </a:lnTo>
                    <a:lnTo>
                      <a:pt x="6" y="108"/>
                    </a:lnTo>
                    <a:lnTo>
                      <a:pt x="2" y="90"/>
                    </a:lnTo>
                    <a:lnTo>
                      <a:pt x="0" y="68"/>
                    </a:lnTo>
                    <a:lnTo>
                      <a:pt x="2" y="45"/>
                    </a:lnTo>
                    <a:lnTo>
                      <a:pt x="6" y="27"/>
                    </a:lnTo>
                    <a:lnTo>
                      <a:pt x="14" y="14"/>
                    </a:lnTo>
                    <a:lnTo>
                      <a:pt x="27" y="3"/>
                    </a:lnTo>
                    <a:lnTo>
                      <a:pt x="44" y="0"/>
                    </a:lnTo>
                    <a:close/>
                    <a:moveTo>
                      <a:pt x="44" y="24"/>
                    </a:moveTo>
                    <a:lnTo>
                      <a:pt x="39" y="24"/>
                    </a:lnTo>
                    <a:lnTo>
                      <a:pt x="35" y="26"/>
                    </a:lnTo>
                    <a:lnTo>
                      <a:pt x="33" y="29"/>
                    </a:lnTo>
                    <a:lnTo>
                      <a:pt x="30" y="32"/>
                    </a:lnTo>
                    <a:lnTo>
                      <a:pt x="29" y="36"/>
                    </a:lnTo>
                    <a:lnTo>
                      <a:pt x="27" y="50"/>
                    </a:lnTo>
                    <a:lnTo>
                      <a:pt x="26" y="68"/>
                    </a:lnTo>
                    <a:lnTo>
                      <a:pt x="27" y="87"/>
                    </a:lnTo>
                    <a:lnTo>
                      <a:pt x="29" y="99"/>
                    </a:lnTo>
                    <a:lnTo>
                      <a:pt x="30" y="104"/>
                    </a:lnTo>
                    <a:lnTo>
                      <a:pt x="33" y="108"/>
                    </a:lnTo>
                    <a:lnTo>
                      <a:pt x="35" y="110"/>
                    </a:lnTo>
                    <a:lnTo>
                      <a:pt x="39" y="113"/>
                    </a:lnTo>
                    <a:lnTo>
                      <a:pt x="44" y="113"/>
                    </a:lnTo>
                    <a:lnTo>
                      <a:pt x="50" y="113"/>
                    </a:lnTo>
                    <a:lnTo>
                      <a:pt x="53" y="110"/>
                    </a:lnTo>
                    <a:lnTo>
                      <a:pt x="56" y="108"/>
                    </a:lnTo>
                    <a:lnTo>
                      <a:pt x="59" y="104"/>
                    </a:lnTo>
                    <a:lnTo>
                      <a:pt x="60" y="99"/>
                    </a:lnTo>
                    <a:lnTo>
                      <a:pt x="62" y="87"/>
                    </a:lnTo>
                    <a:lnTo>
                      <a:pt x="63" y="68"/>
                    </a:lnTo>
                    <a:lnTo>
                      <a:pt x="62" y="50"/>
                    </a:lnTo>
                    <a:lnTo>
                      <a:pt x="60" y="38"/>
                    </a:lnTo>
                    <a:lnTo>
                      <a:pt x="59" y="33"/>
                    </a:lnTo>
                    <a:lnTo>
                      <a:pt x="56" y="29"/>
                    </a:lnTo>
                    <a:lnTo>
                      <a:pt x="53" y="26"/>
                    </a:lnTo>
                    <a:lnTo>
                      <a:pt x="50" y="24"/>
                    </a:lnTo>
                    <a:lnTo>
                      <a:pt x="44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" name="Freeform 526"/>
              <p:cNvSpPr>
                <a:spLocks noEditPoints="1"/>
              </p:cNvSpPr>
              <p:nvPr/>
            </p:nvSpPr>
            <p:spPr bwMode="auto">
              <a:xfrm>
                <a:off x="1518" y="1151"/>
                <a:ext cx="69" cy="108"/>
              </a:xfrm>
              <a:custGeom>
                <a:avLst/>
                <a:gdLst>
                  <a:gd name="T0" fmla="*/ 12 w 69"/>
                  <a:gd name="T1" fmla="*/ 46 h 108"/>
                  <a:gd name="T2" fmla="*/ 5 w 69"/>
                  <a:gd name="T3" fmla="*/ 40 h 108"/>
                  <a:gd name="T4" fmla="*/ 2 w 69"/>
                  <a:gd name="T5" fmla="*/ 27 h 108"/>
                  <a:gd name="T6" fmla="*/ 5 w 69"/>
                  <a:gd name="T7" fmla="*/ 13 h 108"/>
                  <a:gd name="T8" fmla="*/ 20 w 69"/>
                  <a:gd name="T9" fmla="*/ 1 h 108"/>
                  <a:gd name="T10" fmla="*/ 48 w 69"/>
                  <a:gd name="T11" fmla="*/ 1 h 108"/>
                  <a:gd name="T12" fmla="*/ 63 w 69"/>
                  <a:gd name="T13" fmla="*/ 13 h 108"/>
                  <a:gd name="T14" fmla="*/ 68 w 69"/>
                  <a:gd name="T15" fmla="*/ 27 h 108"/>
                  <a:gd name="T16" fmla="*/ 63 w 69"/>
                  <a:gd name="T17" fmla="*/ 40 h 108"/>
                  <a:gd name="T18" fmla="*/ 56 w 69"/>
                  <a:gd name="T19" fmla="*/ 46 h 108"/>
                  <a:gd name="T20" fmla="*/ 57 w 69"/>
                  <a:gd name="T21" fmla="*/ 52 h 108"/>
                  <a:gd name="T22" fmla="*/ 65 w 69"/>
                  <a:gd name="T23" fmla="*/ 60 h 108"/>
                  <a:gd name="T24" fmla="*/ 69 w 69"/>
                  <a:gd name="T25" fmla="*/ 69 h 108"/>
                  <a:gd name="T26" fmla="*/ 69 w 69"/>
                  <a:gd name="T27" fmla="*/ 82 h 108"/>
                  <a:gd name="T28" fmla="*/ 65 w 69"/>
                  <a:gd name="T29" fmla="*/ 94 h 108"/>
                  <a:gd name="T30" fmla="*/ 50 w 69"/>
                  <a:gd name="T31" fmla="*/ 106 h 108"/>
                  <a:gd name="T32" fmla="*/ 21 w 69"/>
                  <a:gd name="T33" fmla="*/ 106 h 108"/>
                  <a:gd name="T34" fmla="*/ 3 w 69"/>
                  <a:gd name="T35" fmla="*/ 90 h 108"/>
                  <a:gd name="T36" fmla="*/ 0 w 69"/>
                  <a:gd name="T37" fmla="*/ 67 h 108"/>
                  <a:gd name="T38" fmla="*/ 8 w 69"/>
                  <a:gd name="T39" fmla="*/ 55 h 108"/>
                  <a:gd name="T40" fmla="*/ 17 w 69"/>
                  <a:gd name="T41" fmla="*/ 49 h 108"/>
                  <a:gd name="T42" fmla="*/ 21 w 69"/>
                  <a:gd name="T43" fmla="*/ 33 h 108"/>
                  <a:gd name="T44" fmla="*/ 24 w 69"/>
                  <a:gd name="T45" fmla="*/ 39 h 108"/>
                  <a:gd name="T46" fmla="*/ 35 w 69"/>
                  <a:gd name="T47" fmla="*/ 42 h 108"/>
                  <a:gd name="T48" fmla="*/ 44 w 69"/>
                  <a:gd name="T49" fmla="*/ 39 h 108"/>
                  <a:gd name="T50" fmla="*/ 47 w 69"/>
                  <a:gd name="T51" fmla="*/ 33 h 108"/>
                  <a:gd name="T52" fmla="*/ 47 w 69"/>
                  <a:gd name="T53" fmla="*/ 22 h 108"/>
                  <a:gd name="T54" fmla="*/ 39 w 69"/>
                  <a:gd name="T55" fmla="*/ 16 h 108"/>
                  <a:gd name="T56" fmla="*/ 30 w 69"/>
                  <a:gd name="T57" fmla="*/ 16 h 108"/>
                  <a:gd name="T58" fmla="*/ 24 w 69"/>
                  <a:gd name="T59" fmla="*/ 19 h 108"/>
                  <a:gd name="T60" fmla="*/ 21 w 69"/>
                  <a:gd name="T61" fmla="*/ 28 h 108"/>
                  <a:gd name="T62" fmla="*/ 20 w 69"/>
                  <a:gd name="T63" fmla="*/ 79 h 108"/>
                  <a:gd name="T64" fmla="*/ 24 w 69"/>
                  <a:gd name="T65" fmla="*/ 88 h 108"/>
                  <a:gd name="T66" fmla="*/ 30 w 69"/>
                  <a:gd name="T67" fmla="*/ 93 h 108"/>
                  <a:gd name="T68" fmla="*/ 39 w 69"/>
                  <a:gd name="T69" fmla="*/ 93 h 108"/>
                  <a:gd name="T70" fmla="*/ 45 w 69"/>
                  <a:gd name="T71" fmla="*/ 88 h 108"/>
                  <a:gd name="T72" fmla="*/ 48 w 69"/>
                  <a:gd name="T73" fmla="*/ 79 h 108"/>
                  <a:gd name="T74" fmla="*/ 48 w 69"/>
                  <a:gd name="T75" fmla="*/ 69 h 108"/>
                  <a:gd name="T76" fmla="*/ 45 w 69"/>
                  <a:gd name="T77" fmla="*/ 61 h 108"/>
                  <a:gd name="T78" fmla="*/ 38 w 69"/>
                  <a:gd name="T79" fmla="*/ 58 h 108"/>
                  <a:gd name="T80" fmla="*/ 30 w 69"/>
                  <a:gd name="T81" fmla="*/ 58 h 108"/>
                  <a:gd name="T82" fmla="*/ 23 w 69"/>
                  <a:gd name="T83" fmla="*/ 63 h 108"/>
                  <a:gd name="T84" fmla="*/ 20 w 69"/>
                  <a:gd name="T85" fmla="*/ 75 h 108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9" h="108">
                    <a:moveTo>
                      <a:pt x="17" y="49"/>
                    </a:moveTo>
                    <a:lnTo>
                      <a:pt x="12" y="46"/>
                    </a:lnTo>
                    <a:lnTo>
                      <a:pt x="8" y="43"/>
                    </a:lnTo>
                    <a:lnTo>
                      <a:pt x="5" y="40"/>
                    </a:lnTo>
                    <a:lnTo>
                      <a:pt x="2" y="34"/>
                    </a:lnTo>
                    <a:lnTo>
                      <a:pt x="2" y="27"/>
                    </a:lnTo>
                    <a:lnTo>
                      <a:pt x="2" y="19"/>
                    </a:lnTo>
                    <a:lnTo>
                      <a:pt x="5" y="13"/>
                    </a:lnTo>
                    <a:lnTo>
                      <a:pt x="9" y="7"/>
                    </a:lnTo>
                    <a:lnTo>
                      <a:pt x="20" y="1"/>
                    </a:lnTo>
                    <a:lnTo>
                      <a:pt x="35" y="0"/>
                    </a:lnTo>
                    <a:lnTo>
                      <a:pt x="48" y="1"/>
                    </a:lnTo>
                    <a:lnTo>
                      <a:pt x="59" y="7"/>
                    </a:lnTo>
                    <a:lnTo>
                      <a:pt x="63" y="13"/>
                    </a:lnTo>
                    <a:lnTo>
                      <a:pt x="66" y="19"/>
                    </a:lnTo>
                    <a:lnTo>
                      <a:pt x="68" y="27"/>
                    </a:lnTo>
                    <a:lnTo>
                      <a:pt x="66" y="34"/>
                    </a:lnTo>
                    <a:lnTo>
                      <a:pt x="63" y="40"/>
                    </a:lnTo>
                    <a:lnTo>
                      <a:pt x="60" y="43"/>
                    </a:lnTo>
                    <a:lnTo>
                      <a:pt x="56" y="46"/>
                    </a:lnTo>
                    <a:lnTo>
                      <a:pt x="51" y="49"/>
                    </a:lnTo>
                    <a:lnTo>
                      <a:pt x="57" y="52"/>
                    </a:lnTo>
                    <a:lnTo>
                      <a:pt x="62" y="55"/>
                    </a:lnTo>
                    <a:lnTo>
                      <a:pt x="65" y="60"/>
                    </a:lnTo>
                    <a:lnTo>
                      <a:pt x="68" y="64"/>
                    </a:lnTo>
                    <a:lnTo>
                      <a:pt x="69" y="69"/>
                    </a:lnTo>
                    <a:lnTo>
                      <a:pt x="69" y="75"/>
                    </a:lnTo>
                    <a:lnTo>
                      <a:pt x="69" y="82"/>
                    </a:lnTo>
                    <a:lnTo>
                      <a:pt x="66" y="88"/>
                    </a:lnTo>
                    <a:lnTo>
                      <a:pt x="65" y="94"/>
                    </a:lnTo>
                    <a:lnTo>
                      <a:pt x="60" y="99"/>
                    </a:lnTo>
                    <a:lnTo>
                      <a:pt x="50" y="106"/>
                    </a:lnTo>
                    <a:lnTo>
                      <a:pt x="35" y="108"/>
                    </a:lnTo>
                    <a:lnTo>
                      <a:pt x="21" y="106"/>
                    </a:lnTo>
                    <a:lnTo>
                      <a:pt x="11" y="100"/>
                    </a:lnTo>
                    <a:lnTo>
                      <a:pt x="3" y="90"/>
                    </a:lnTo>
                    <a:lnTo>
                      <a:pt x="0" y="76"/>
                    </a:lnTo>
                    <a:lnTo>
                      <a:pt x="0" y="67"/>
                    </a:lnTo>
                    <a:lnTo>
                      <a:pt x="3" y="60"/>
                    </a:lnTo>
                    <a:lnTo>
                      <a:pt x="8" y="55"/>
                    </a:lnTo>
                    <a:lnTo>
                      <a:pt x="12" y="52"/>
                    </a:lnTo>
                    <a:lnTo>
                      <a:pt x="17" y="49"/>
                    </a:lnTo>
                    <a:close/>
                    <a:moveTo>
                      <a:pt x="21" y="28"/>
                    </a:moveTo>
                    <a:lnTo>
                      <a:pt x="21" y="33"/>
                    </a:lnTo>
                    <a:lnTo>
                      <a:pt x="23" y="36"/>
                    </a:lnTo>
                    <a:lnTo>
                      <a:pt x="24" y="39"/>
                    </a:lnTo>
                    <a:lnTo>
                      <a:pt x="29" y="40"/>
                    </a:lnTo>
                    <a:lnTo>
                      <a:pt x="35" y="42"/>
                    </a:lnTo>
                    <a:lnTo>
                      <a:pt x="39" y="40"/>
                    </a:lnTo>
                    <a:lnTo>
                      <a:pt x="44" y="39"/>
                    </a:lnTo>
                    <a:lnTo>
                      <a:pt x="47" y="36"/>
                    </a:lnTo>
                    <a:lnTo>
                      <a:pt x="47" y="33"/>
                    </a:lnTo>
                    <a:lnTo>
                      <a:pt x="48" y="28"/>
                    </a:lnTo>
                    <a:lnTo>
                      <a:pt x="47" y="22"/>
                    </a:lnTo>
                    <a:lnTo>
                      <a:pt x="44" y="19"/>
                    </a:lnTo>
                    <a:lnTo>
                      <a:pt x="39" y="16"/>
                    </a:lnTo>
                    <a:lnTo>
                      <a:pt x="35" y="15"/>
                    </a:lnTo>
                    <a:lnTo>
                      <a:pt x="30" y="16"/>
                    </a:lnTo>
                    <a:lnTo>
                      <a:pt x="27" y="16"/>
                    </a:lnTo>
                    <a:lnTo>
                      <a:pt x="24" y="19"/>
                    </a:lnTo>
                    <a:lnTo>
                      <a:pt x="23" y="24"/>
                    </a:lnTo>
                    <a:lnTo>
                      <a:pt x="21" y="28"/>
                    </a:lnTo>
                    <a:close/>
                    <a:moveTo>
                      <a:pt x="20" y="75"/>
                    </a:moveTo>
                    <a:lnTo>
                      <a:pt x="20" y="79"/>
                    </a:lnTo>
                    <a:lnTo>
                      <a:pt x="21" y="84"/>
                    </a:lnTo>
                    <a:lnTo>
                      <a:pt x="24" y="88"/>
                    </a:lnTo>
                    <a:lnTo>
                      <a:pt x="27" y="90"/>
                    </a:lnTo>
                    <a:lnTo>
                      <a:pt x="30" y="93"/>
                    </a:lnTo>
                    <a:lnTo>
                      <a:pt x="35" y="93"/>
                    </a:lnTo>
                    <a:lnTo>
                      <a:pt x="39" y="93"/>
                    </a:lnTo>
                    <a:lnTo>
                      <a:pt x="42" y="91"/>
                    </a:lnTo>
                    <a:lnTo>
                      <a:pt x="45" y="88"/>
                    </a:lnTo>
                    <a:lnTo>
                      <a:pt x="47" y="84"/>
                    </a:lnTo>
                    <a:lnTo>
                      <a:pt x="48" y="79"/>
                    </a:lnTo>
                    <a:lnTo>
                      <a:pt x="50" y="75"/>
                    </a:lnTo>
                    <a:lnTo>
                      <a:pt x="48" y="69"/>
                    </a:lnTo>
                    <a:lnTo>
                      <a:pt x="47" y="66"/>
                    </a:lnTo>
                    <a:lnTo>
                      <a:pt x="45" y="61"/>
                    </a:lnTo>
                    <a:lnTo>
                      <a:pt x="42" y="60"/>
                    </a:lnTo>
                    <a:lnTo>
                      <a:pt x="38" y="58"/>
                    </a:lnTo>
                    <a:lnTo>
                      <a:pt x="35" y="57"/>
                    </a:lnTo>
                    <a:lnTo>
                      <a:pt x="30" y="58"/>
                    </a:lnTo>
                    <a:lnTo>
                      <a:pt x="26" y="60"/>
                    </a:lnTo>
                    <a:lnTo>
                      <a:pt x="23" y="63"/>
                    </a:lnTo>
                    <a:lnTo>
                      <a:pt x="21" y="69"/>
                    </a:lnTo>
                    <a:lnTo>
                      <a:pt x="20" y="7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8" name="Line 527"/>
              <p:cNvSpPr>
                <a:spLocks noChangeShapeType="1"/>
              </p:cNvSpPr>
              <p:nvPr/>
            </p:nvSpPr>
            <p:spPr bwMode="auto">
              <a:xfrm flipH="1">
                <a:off x="1613" y="121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" name="Line 528"/>
              <p:cNvSpPr>
                <a:spLocks noChangeShapeType="1"/>
              </p:cNvSpPr>
              <p:nvPr/>
            </p:nvSpPr>
            <p:spPr bwMode="auto">
              <a:xfrm flipH="1">
                <a:off x="1613" y="116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0" name="Line 529"/>
              <p:cNvSpPr>
                <a:spLocks noChangeShapeType="1"/>
              </p:cNvSpPr>
              <p:nvPr/>
            </p:nvSpPr>
            <p:spPr bwMode="auto">
              <a:xfrm>
                <a:off x="1613" y="3717"/>
                <a:ext cx="255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" name="Line 530"/>
              <p:cNvSpPr>
                <a:spLocks noChangeShapeType="1"/>
              </p:cNvSpPr>
              <p:nvPr/>
            </p:nvSpPr>
            <p:spPr bwMode="auto">
              <a:xfrm>
                <a:off x="1613" y="36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" name="Line 531"/>
              <p:cNvSpPr>
                <a:spLocks noChangeShapeType="1"/>
              </p:cNvSpPr>
              <p:nvPr/>
            </p:nvSpPr>
            <p:spPr bwMode="auto">
              <a:xfrm>
                <a:off x="1613" y="11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" name="Line 532"/>
              <p:cNvSpPr>
                <a:spLocks noChangeShapeType="1"/>
              </p:cNvSpPr>
              <p:nvPr/>
            </p:nvSpPr>
            <p:spPr bwMode="auto">
              <a:xfrm>
                <a:off x="1613" y="11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" name="Line 533"/>
              <p:cNvSpPr>
                <a:spLocks noChangeShapeType="1"/>
              </p:cNvSpPr>
              <p:nvPr/>
            </p:nvSpPr>
            <p:spPr bwMode="auto">
              <a:xfrm>
                <a:off x="1613" y="12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" name="Line 534"/>
              <p:cNvSpPr>
                <a:spLocks noChangeShapeType="1"/>
              </p:cNvSpPr>
              <p:nvPr/>
            </p:nvSpPr>
            <p:spPr bwMode="auto">
              <a:xfrm>
                <a:off x="1613" y="12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" name="Line 535"/>
              <p:cNvSpPr>
                <a:spLocks noChangeShapeType="1"/>
              </p:cNvSpPr>
              <p:nvPr/>
            </p:nvSpPr>
            <p:spPr bwMode="auto">
              <a:xfrm>
                <a:off x="1613" y="12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" name="Line 536"/>
              <p:cNvSpPr>
                <a:spLocks noChangeShapeType="1"/>
              </p:cNvSpPr>
              <p:nvPr/>
            </p:nvSpPr>
            <p:spPr bwMode="auto">
              <a:xfrm>
                <a:off x="1613" y="12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8" name="Line 537"/>
              <p:cNvSpPr>
                <a:spLocks noChangeShapeType="1"/>
              </p:cNvSpPr>
              <p:nvPr/>
            </p:nvSpPr>
            <p:spPr bwMode="auto">
              <a:xfrm>
                <a:off x="1613" y="12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9" name="Line 538"/>
              <p:cNvSpPr>
                <a:spLocks noChangeShapeType="1"/>
              </p:cNvSpPr>
              <p:nvPr/>
            </p:nvSpPr>
            <p:spPr bwMode="auto">
              <a:xfrm>
                <a:off x="1613" y="12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0" name="Line 539"/>
              <p:cNvSpPr>
                <a:spLocks noChangeShapeType="1"/>
              </p:cNvSpPr>
              <p:nvPr/>
            </p:nvSpPr>
            <p:spPr bwMode="auto">
              <a:xfrm>
                <a:off x="1613" y="13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1" name="Line 540"/>
              <p:cNvSpPr>
                <a:spLocks noChangeShapeType="1"/>
              </p:cNvSpPr>
              <p:nvPr/>
            </p:nvSpPr>
            <p:spPr bwMode="auto">
              <a:xfrm>
                <a:off x="1613" y="13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2" name="Line 541"/>
              <p:cNvSpPr>
                <a:spLocks noChangeShapeType="1"/>
              </p:cNvSpPr>
              <p:nvPr/>
            </p:nvSpPr>
            <p:spPr bwMode="auto">
              <a:xfrm>
                <a:off x="1613" y="13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3" name="Line 542"/>
              <p:cNvSpPr>
                <a:spLocks noChangeShapeType="1"/>
              </p:cNvSpPr>
              <p:nvPr/>
            </p:nvSpPr>
            <p:spPr bwMode="auto">
              <a:xfrm>
                <a:off x="1613" y="13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4" name="Line 543"/>
              <p:cNvSpPr>
                <a:spLocks noChangeShapeType="1"/>
              </p:cNvSpPr>
              <p:nvPr/>
            </p:nvSpPr>
            <p:spPr bwMode="auto">
              <a:xfrm>
                <a:off x="1613" y="13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5" name="Line 544"/>
              <p:cNvSpPr>
                <a:spLocks noChangeShapeType="1"/>
              </p:cNvSpPr>
              <p:nvPr/>
            </p:nvSpPr>
            <p:spPr bwMode="auto">
              <a:xfrm>
                <a:off x="1613" y="14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6" name="Line 545"/>
              <p:cNvSpPr>
                <a:spLocks noChangeShapeType="1"/>
              </p:cNvSpPr>
              <p:nvPr/>
            </p:nvSpPr>
            <p:spPr bwMode="auto">
              <a:xfrm>
                <a:off x="1613" y="14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7" name="Line 546"/>
              <p:cNvSpPr>
                <a:spLocks noChangeShapeType="1"/>
              </p:cNvSpPr>
              <p:nvPr/>
            </p:nvSpPr>
            <p:spPr bwMode="auto">
              <a:xfrm>
                <a:off x="1613" y="14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8" name="Line 547"/>
              <p:cNvSpPr>
                <a:spLocks noChangeShapeType="1"/>
              </p:cNvSpPr>
              <p:nvPr/>
            </p:nvSpPr>
            <p:spPr bwMode="auto">
              <a:xfrm>
                <a:off x="1613" y="14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9" name="Line 548"/>
              <p:cNvSpPr>
                <a:spLocks noChangeShapeType="1"/>
              </p:cNvSpPr>
              <p:nvPr/>
            </p:nvSpPr>
            <p:spPr bwMode="auto">
              <a:xfrm>
                <a:off x="1613" y="14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0" name="Line 549"/>
              <p:cNvSpPr>
                <a:spLocks noChangeShapeType="1"/>
              </p:cNvSpPr>
              <p:nvPr/>
            </p:nvSpPr>
            <p:spPr bwMode="auto">
              <a:xfrm>
                <a:off x="1613" y="14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1" name="Line 550"/>
              <p:cNvSpPr>
                <a:spLocks noChangeShapeType="1"/>
              </p:cNvSpPr>
              <p:nvPr/>
            </p:nvSpPr>
            <p:spPr bwMode="auto">
              <a:xfrm>
                <a:off x="1613" y="15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2" name="Line 551"/>
              <p:cNvSpPr>
                <a:spLocks noChangeShapeType="1"/>
              </p:cNvSpPr>
              <p:nvPr/>
            </p:nvSpPr>
            <p:spPr bwMode="auto">
              <a:xfrm>
                <a:off x="1613" y="15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3" name="Line 552"/>
              <p:cNvSpPr>
                <a:spLocks noChangeShapeType="1"/>
              </p:cNvSpPr>
              <p:nvPr/>
            </p:nvSpPr>
            <p:spPr bwMode="auto">
              <a:xfrm>
                <a:off x="1613" y="15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4" name="Line 553"/>
              <p:cNvSpPr>
                <a:spLocks noChangeShapeType="1"/>
              </p:cNvSpPr>
              <p:nvPr/>
            </p:nvSpPr>
            <p:spPr bwMode="auto">
              <a:xfrm>
                <a:off x="1613" y="15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5" name="Line 554"/>
              <p:cNvSpPr>
                <a:spLocks noChangeShapeType="1"/>
              </p:cNvSpPr>
              <p:nvPr/>
            </p:nvSpPr>
            <p:spPr bwMode="auto">
              <a:xfrm>
                <a:off x="1613" y="15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6" name="Line 555"/>
              <p:cNvSpPr>
                <a:spLocks noChangeShapeType="1"/>
              </p:cNvSpPr>
              <p:nvPr/>
            </p:nvSpPr>
            <p:spPr bwMode="auto">
              <a:xfrm>
                <a:off x="1613" y="15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7" name="Line 556"/>
              <p:cNvSpPr>
                <a:spLocks noChangeShapeType="1"/>
              </p:cNvSpPr>
              <p:nvPr/>
            </p:nvSpPr>
            <p:spPr bwMode="auto">
              <a:xfrm>
                <a:off x="1613" y="16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8" name="Line 557"/>
              <p:cNvSpPr>
                <a:spLocks noChangeShapeType="1"/>
              </p:cNvSpPr>
              <p:nvPr/>
            </p:nvSpPr>
            <p:spPr bwMode="auto">
              <a:xfrm>
                <a:off x="1613" y="16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9" name="Line 558"/>
              <p:cNvSpPr>
                <a:spLocks noChangeShapeType="1"/>
              </p:cNvSpPr>
              <p:nvPr/>
            </p:nvSpPr>
            <p:spPr bwMode="auto">
              <a:xfrm>
                <a:off x="1613" y="16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0" name="Line 559"/>
              <p:cNvSpPr>
                <a:spLocks noChangeShapeType="1"/>
              </p:cNvSpPr>
              <p:nvPr/>
            </p:nvSpPr>
            <p:spPr bwMode="auto">
              <a:xfrm>
                <a:off x="1613" y="16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1" name="Line 560"/>
              <p:cNvSpPr>
                <a:spLocks noChangeShapeType="1"/>
              </p:cNvSpPr>
              <p:nvPr/>
            </p:nvSpPr>
            <p:spPr bwMode="auto">
              <a:xfrm>
                <a:off x="1613" y="16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2" name="Line 561"/>
              <p:cNvSpPr>
                <a:spLocks noChangeShapeType="1"/>
              </p:cNvSpPr>
              <p:nvPr/>
            </p:nvSpPr>
            <p:spPr bwMode="auto">
              <a:xfrm>
                <a:off x="1613" y="17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3" name="Line 562"/>
              <p:cNvSpPr>
                <a:spLocks noChangeShapeType="1"/>
              </p:cNvSpPr>
              <p:nvPr/>
            </p:nvSpPr>
            <p:spPr bwMode="auto">
              <a:xfrm>
                <a:off x="1613" y="17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4" name="Line 563"/>
              <p:cNvSpPr>
                <a:spLocks noChangeShapeType="1"/>
              </p:cNvSpPr>
              <p:nvPr/>
            </p:nvSpPr>
            <p:spPr bwMode="auto">
              <a:xfrm>
                <a:off x="1613" y="17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5" name="Line 564"/>
              <p:cNvSpPr>
                <a:spLocks noChangeShapeType="1"/>
              </p:cNvSpPr>
              <p:nvPr/>
            </p:nvSpPr>
            <p:spPr bwMode="auto">
              <a:xfrm>
                <a:off x="1613" y="17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6" name="Line 565"/>
              <p:cNvSpPr>
                <a:spLocks noChangeShapeType="1"/>
              </p:cNvSpPr>
              <p:nvPr/>
            </p:nvSpPr>
            <p:spPr bwMode="auto">
              <a:xfrm>
                <a:off x="1613" y="17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7" name="Line 566"/>
              <p:cNvSpPr>
                <a:spLocks noChangeShapeType="1"/>
              </p:cNvSpPr>
              <p:nvPr/>
            </p:nvSpPr>
            <p:spPr bwMode="auto">
              <a:xfrm>
                <a:off x="1613" y="17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8" name="Line 567"/>
              <p:cNvSpPr>
                <a:spLocks noChangeShapeType="1"/>
              </p:cNvSpPr>
              <p:nvPr/>
            </p:nvSpPr>
            <p:spPr bwMode="auto">
              <a:xfrm>
                <a:off x="1613" y="18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9" name="Line 568"/>
              <p:cNvSpPr>
                <a:spLocks noChangeShapeType="1"/>
              </p:cNvSpPr>
              <p:nvPr/>
            </p:nvSpPr>
            <p:spPr bwMode="auto">
              <a:xfrm>
                <a:off x="1613" y="18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0" name="Line 569"/>
              <p:cNvSpPr>
                <a:spLocks noChangeShapeType="1"/>
              </p:cNvSpPr>
              <p:nvPr/>
            </p:nvSpPr>
            <p:spPr bwMode="auto">
              <a:xfrm>
                <a:off x="1613" y="18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1" name="Line 570"/>
              <p:cNvSpPr>
                <a:spLocks noChangeShapeType="1"/>
              </p:cNvSpPr>
              <p:nvPr/>
            </p:nvSpPr>
            <p:spPr bwMode="auto">
              <a:xfrm>
                <a:off x="1613" y="18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2" name="Line 571"/>
              <p:cNvSpPr>
                <a:spLocks noChangeShapeType="1"/>
              </p:cNvSpPr>
              <p:nvPr/>
            </p:nvSpPr>
            <p:spPr bwMode="auto">
              <a:xfrm>
                <a:off x="1613" y="18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3" name="Line 572"/>
              <p:cNvSpPr>
                <a:spLocks noChangeShapeType="1"/>
              </p:cNvSpPr>
              <p:nvPr/>
            </p:nvSpPr>
            <p:spPr bwMode="auto">
              <a:xfrm>
                <a:off x="1613" y="19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4" name="Line 573"/>
              <p:cNvSpPr>
                <a:spLocks noChangeShapeType="1"/>
              </p:cNvSpPr>
              <p:nvPr/>
            </p:nvSpPr>
            <p:spPr bwMode="auto">
              <a:xfrm>
                <a:off x="1613" y="19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5" name="Line 574"/>
              <p:cNvSpPr>
                <a:spLocks noChangeShapeType="1"/>
              </p:cNvSpPr>
              <p:nvPr/>
            </p:nvSpPr>
            <p:spPr bwMode="auto">
              <a:xfrm>
                <a:off x="1613" y="19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6" name="Line 575"/>
              <p:cNvSpPr>
                <a:spLocks noChangeShapeType="1"/>
              </p:cNvSpPr>
              <p:nvPr/>
            </p:nvSpPr>
            <p:spPr bwMode="auto">
              <a:xfrm>
                <a:off x="1613" y="19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7" name="Line 576"/>
              <p:cNvSpPr>
                <a:spLocks noChangeShapeType="1"/>
              </p:cNvSpPr>
              <p:nvPr/>
            </p:nvSpPr>
            <p:spPr bwMode="auto">
              <a:xfrm>
                <a:off x="1613" y="19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8" name="Line 577"/>
              <p:cNvSpPr>
                <a:spLocks noChangeShapeType="1"/>
              </p:cNvSpPr>
              <p:nvPr/>
            </p:nvSpPr>
            <p:spPr bwMode="auto">
              <a:xfrm>
                <a:off x="1613" y="19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9" name="Line 578"/>
              <p:cNvSpPr>
                <a:spLocks noChangeShapeType="1"/>
              </p:cNvSpPr>
              <p:nvPr/>
            </p:nvSpPr>
            <p:spPr bwMode="auto">
              <a:xfrm>
                <a:off x="1613" y="20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0" name="Line 579"/>
              <p:cNvSpPr>
                <a:spLocks noChangeShapeType="1"/>
              </p:cNvSpPr>
              <p:nvPr/>
            </p:nvSpPr>
            <p:spPr bwMode="auto">
              <a:xfrm>
                <a:off x="1613" y="20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1" name="Line 580"/>
              <p:cNvSpPr>
                <a:spLocks noChangeShapeType="1"/>
              </p:cNvSpPr>
              <p:nvPr/>
            </p:nvSpPr>
            <p:spPr bwMode="auto">
              <a:xfrm>
                <a:off x="1613" y="20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2" name="Line 581"/>
              <p:cNvSpPr>
                <a:spLocks noChangeShapeType="1"/>
              </p:cNvSpPr>
              <p:nvPr/>
            </p:nvSpPr>
            <p:spPr bwMode="auto">
              <a:xfrm>
                <a:off x="1613" y="20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3" name="Line 582"/>
              <p:cNvSpPr>
                <a:spLocks noChangeShapeType="1"/>
              </p:cNvSpPr>
              <p:nvPr/>
            </p:nvSpPr>
            <p:spPr bwMode="auto">
              <a:xfrm>
                <a:off x="1613" y="20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4" name="Line 583"/>
              <p:cNvSpPr>
                <a:spLocks noChangeShapeType="1"/>
              </p:cNvSpPr>
              <p:nvPr/>
            </p:nvSpPr>
            <p:spPr bwMode="auto">
              <a:xfrm>
                <a:off x="1613" y="21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5" name="Line 584"/>
              <p:cNvSpPr>
                <a:spLocks noChangeShapeType="1"/>
              </p:cNvSpPr>
              <p:nvPr/>
            </p:nvSpPr>
            <p:spPr bwMode="auto">
              <a:xfrm>
                <a:off x="1613" y="21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6" name="Line 585"/>
              <p:cNvSpPr>
                <a:spLocks noChangeShapeType="1"/>
              </p:cNvSpPr>
              <p:nvPr/>
            </p:nvSpPr>
            <p:spPr bwMode="auto">
              <a:xfrm>
                <a:off x="1613" y="21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7" name="Line 586"/>
              <p:cNvSpPr>
                <a:spLocks noChangeShapeType="1"/>
              </p:cNvSpPr>
              <p:nvPr/>
            </p:nvSpPr>
            <p:spPr bwMode="auto">
              <a:xfrm>
                <a:off x="1613" y="21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8" name="Group 587"/>
            <p:cNvGrpSpPr>
              <a:grpSpLocks/>
            </p:cNvGrpSpPr>
            <p:nvPr/>
          </p:nvGrpSpPr>
          <p:grpSpPr bwMode="auto">
            <a:xfrm>
              <a:off x="1454" y="1166"/>
              <a:ext cx="703" cy="2830"/>
              <a:chOff x="1454" y="1166"/>
              <a:chExt cx="703" cy="2830"/>
            </a:xfrm>
          </p:grpSpPr>
          <p:sp>
            <p:nvSpPr>
              <p:cNvPr id="3248" name="Line 588"/>
              <p:cNvSpPr>
                <a:spLocks noChangeShapeType="1"/>
              </p:cNvSpPr>
              <p:nvPr/>
            </p:nvSpPr>
            <p:spPr bwMode="auto">
              <a:xfrm>
                <a:off x="1613" y="21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9" name="Line 589"/>
              <p:cNvSpPr>
                <a:spLocks noChangeShapeType="1"/>
              </p:cNvSpPr>
              <p:nvPr/>
            </p:nvSpPr>
            <p:spPr bwMode="auto">
              <a:xfrm>
                <a:off x="1613" y="21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0" name="Line 590"/>
              <p:cNvSpPr>
                <a:spLocks noChangeShapeType="1"/>
              </p:cNvSpPr>
              <p:nvPr/>
            </p:nvSpPr>
            <p:spPr bwMode="auto">
              <a:xfrm>
                <a:off x="1613" y="22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1" name="Line 591"/>
              <p:cNvSpPr>
                <a:spLocks noChangeShapeType="1"/>
              </p:cNvSpPr>
              <p:nvPr/>
            </p:nvSpPr>
            <p:spPr bwMode="auto">
              <a:xfrm>
                <a:off x="1613" y="22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2" name="Line 592"/>
              <p:cNvSpPr>
                <a:spLocks noChangeShapeType="1"/>
              </p:cNvSpPr>
              <p:nvPr/>
            </p:nvSpPr>
            <p:spPr bwMode="auto">
              <a:xfrm>
                <a:off x="1613" y="22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3" name="Line 593"/>
              <p:cNvSpPr>
                <a:spLocks noChangeShapeType="1"/>
              </p:cNvSpPr>
              <p:nvPr/>
            </p:nvSpPr>
            <p:spPr bwMode="auto">
              <a:xfrm>
                <a:off x="1613" y="22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4" name="Line 594"/>
              <p:cNvSpPr>
                <a:spLocks noChangeShapeType="1"/>
              </p:cNvSpPr>
              <p:nvPr/>
            </p:nvSpPr>
            <p:spPr bwMode="auto">
              <a:xfrm>
                <a:off x="1613" y="22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5" name="Line 595"/>
              <p:cNvSpPr>
                <a:spLocks noChangeShapeType="1"/>
              </p:cNvSpPr>
              <p:nvPr/>
            </p:nvSpPr>
            <p:spPr bwMode="auto">
              <a:xfrm>
                <a:off x="1613" y="23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6" name="Line 596"/>
              <p:cNvSpPr>
                <a:spLocks noChangeShapeType="1"/>
              </p:cNvSpPr>
              <p:nvPr/>
            </p:nvSpPr>
            <p:spPr bwMode="auto">
              <a:xfrm>
                <a:off x="1613" y="23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7" name="Line 597"/>
              <p:cNvSpPr>
                <a:spLocks noChangeShapeType="1"/>
              </p:cNvSpPr>
              <p:nvPr/>
            </p:nvSpPr>
            <p:spPr bwMode="auto">
              <a:xfrm>
                <a:off x="1613" y="23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8" name="Line 598"/>
              <p:cNvSpPr>
                <a:spLocks noChangeShapeType="1"/>
              </p:cNvSpPr>
              <p:nvPr/>
            </p:nvSpPr>
            <p:spPr bwMode="auto">
              <a:xfrm>
                <a:off x="1613" y="23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9" name="Line 599"/>
              <p:cNvSpPr>
                <a:spLocks noChangeShapeType="1"/>
              </p:cNvSpPr>
              <p:nvPr/>
            </p:nvSpPr>
            <p:spPr bwMode="auto">
              <a:xfrm>
                <a:off x="1613" y="23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0" name="Line 600"/>
              <p:cNvSpPr>
                <a:spLocks noChangeShapeType="1"/>
              </p:cNvSpPr>
              <p:nvPr/>
            </p:nvSpPr>
            <p:spPr bwMode="auto">
              <a:xfrm>
                <a:off x="1613" y="23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1" name="Line 601"/>
              <p:cNvSpPr>
                <a:spLocks noChangeShapeType="1"/>
              </p:cNvSpPr>
              <p:nvPr/>
            </p:nvSpPr>
            <p:spPr bwMode="auto">
              <a:xfrm>
                <a:off x="1613" y="24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2" name="Line 602"/>
              <p:cNvSpPr>
                <a:spLocks noChangeShapeType="1"/>
              </p:cNvSpPr>
              <p:nvPr/>
            </p:nvSpPr>
            <p:spPr bwMode="auto">
              <a:xfrm>
                <a:off x="1613" y="24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3" name="Line 603"/>
              <p:cNvSpPr>
                <a:spLocks noChangeShapeType="1"/>
              </p:cNvSpPr>
              <p:nvPr/>
            </p:nvSpPr>
            <p:spPr bwMode="auto">
              <a:xfrm>
                <a:off x="1613" y="24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4" name="Line 604"/>
              <p:cNvSpPr>
                <a:spLocks noChangeShapeType="1"/>
              </p:cNvSpPr>
              <p:nvPr/>
            </p:nvSpPr>
            <p:spPr bwMode="auto">
              <a:xfrm>
                <a:off x="1613" y="24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5" name="Line 605"/>
              <p:cNvSpPr>
                <a:spLocks noChangeShapeType="1"/>
              </p:cNvSpPr>
              <p:nvPr/>
            </p:nvSpPr>
            <p:spPr bwMode="auto">
              <a:xfrm>
                <a:off x="1613" y="24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6" name="Line 606"/>
              <p:cNvSpPr>
                <a:spLocks noChangeShapeType="1"/>
              </p:cNvSpPr>
              <p:nvPr/>
            </p:nvSpPr>
            <p:spPr bwMode="auto">
              <a:xfrm>
                <a:off x="1613" y="24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7" name="Line 607"/>
              <p:cNvSpPr>
                <a:spLocks noChangeShapeType="1"/>
              </p:cNvSpPr>
              <p:nvPr/>
            </p:nvSpPr>
            <p:spPr bwMode="auto">
              <a:xfrm>
                <a:off x="1613" y="25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8" name="Line 608"/>
              <p:cNvSpPr>
                <a:spLocks noChangeShapeType="1"/>
              </p:cNvSpPr>
              <p:nvPr/>
            </p:nvSpPr>
            <p:spPr bwMode="auto">
              <a:xfrm>
                <a:off x="1613" y="25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9" name="Line 609"/>
              <p:cNvSpPr>
                <a:spLocks noChangeShapeType="1"/>
              </p:cNvSpPr>
              <p:nvPr/>
            </p:nvSpPr>
            <p:spPr bwMode="auto">
              <a:xfrm>
                <a:off x="1613" y="25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0" name="Line 610"/>
              <p:cNvSpPr>
                <a:spLocks noChangeShapeType="1"/>
              </p:cNvSpPr>
              <p:nvPr/>
            </p:nvSpPr>
            <p:spPr bwMode="auto">
              <a:xfrm>
                <a:off x="1613" y="25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1" name="Line 611"/>
              <p:cNvSpPr>
                <a:spLocks noChangeShapeType="1"/>
              </p:cNvSpPr>
              <p:nvPr/>
            </p:nvSpPr>
            <p:spPr bwMode="auto">
              <a:xfrm>
                <a:off x="1613" y="25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2" name="Line 612"/>
              <p:cNvSpPr>
                <a:spLocks noChangeShapeType="1"/>
              </p:cNvSpPr>
              <p:nvPr/>
            </p:nvSpPr>
            <p:spPr bwMode="auto">
              <a:xfrm>
                <a:off x="1613" y="26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3" name="Line 613"/>
              <p:cNvSpPr>
                <a:spLocks noChangeShapeType="1"/>
              </p:cNvSpPr>
              <p:nvPr/>
            </p:nvSpPr>
            <p:spPr bwMode="auto">
              <a:xfrm>
                <a:off x="1613" y="26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4" name="Line 614"/>
              <p:cNvSpPr>
                <a:spLocks noChangeShapeType="1"/>
              </p:cNvSpPr>
              <p:nvPr/>
            </p:nvSpPr>
            <p:spPr bwMode="auto">
              <a:xfrm>
                <a:off x="1613" y="26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5" name="Line 615"/>
              <p:cNvSpPr>
                <a:spLocks noChangeShapeType="1"/>
              </p:cNvSpPr>
              <p:nvPr/>
            </p:nvSpPr>
            <p:spPr bwMode="auto">
              <a:xfrm>
                <a:off x="1613" y="26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6" name="Line 616"/>
              <p:cNvSpPr>
                <a:spLocks noChangeShapeType="1"/>
              </p:cNvSpPr>
              <p:nvPr/>
            </p:nvSpPr>
            <p:spPr bwMode="auto">
              <a:xfrm>
                <a:off x="1613" y="26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" name="Line 617"/>
              <p:cNvSpPr>
                <a:spLocks noChangeShapeType="1"/>
              </p:cNvSpPr>
              <p:nvPr/>
            </p:nvSpPr>
            <p:spPr bwMode="auto">
              <a:xfrm>
                <a:off x="1613" y="26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8" name="Line 618"/>
              <p:cNvSpPr>
                <a:spLocks noChangeShapeType="1"/>
              </p:cNvSpPr>
              <p:nvPr/>
            </p:nvSpPr>
            <p:spPr bwMode="auto">
              <a:xfrm>
                <a:off x="1613" y="27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9" name="Line 619"/>
              <p:cNvSpPr>
                <a:spLocks noChangeShapeType="1"/>
              </p:cNvSpPr>
              <p:nvPr/>
            </p:nvSpPr>
            <p:spPr bwMode="auto">
              <a:xfrm>
                <a:off x="1613" y="27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0" name="Line 620"/>
              <p:cNvSpPr>
                <a:spLocks noChangeShapeType="1"/>
              </p:cNvSpPr>
              <p:nvPr/>
            </p:nvSpPr>
            <p:spPr bwMode="auto">
              <a:xfrm>
                <a:off x="1613" y="27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1" name="Line 621"/>
              <p:cNvSpPr>
                <a:spLocks noChangeShapeType="1"/>
              </p:cNvSpPr>
              <p:nvPr/>
            </p:nvSpPr>
            <p:spPr bwMode="auto">
              <a:xfrm>
                <a:off x="1613" y="27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2" name="Line 622"/>
              <p:cNvSpPr>
                <a:spLocks noChangeShapeType="1"/>
              </p:cNvSpPr>
              <p:nvPr/>
            </p:nvSpPr>
            <p:spPr bwMode="auto">
              <a:xfrm>
                <a:off x="1613" y="27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3" name="Line 623"/>
              <p:cNvSpPr>
                <a:spLocks noChangeShapeType="1"/>
              </p:cNvSpPr>
              <p:nvPr/>
            </p:nvSpPr>
            <p:spPr bwMode="auto">
              <a:xfrm>
                <a:off x="1613" y="28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4" name="Line 624"/>
              <p:cNvSpPr>
                <a:spLocks noChangeShapeType="1"/>
              </p:cNvSpPr>
              <p:nvPr/>
            </p:nvSpPr>
            <p:spPr bwMode="auto">
              <a:xfrm>
                <a:off x="1613" y="28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5" name="Line 625"/>
              <p:cNvSpPr>
                <a:spLocks noChangeShapeType="1"/>
              </p:cNvSpPr>
              <p:nvPr/>
            </p:nvSpPr>
            <p:spPr bwMode="auto">
              <a:xfrm>
                <a:off x="1613" y="28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6" name="Line 626"/>
              <p:cNvSpPr>
                <a:spLocks noChangeShapeType="1"/>
              </p:cNvSpPr>
              <p:nvPr/>
            </p:nvSpPr>
            <p:spPr bwMode="auto">
              <a:xfrm>
                <a:off x="1613" y="28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7" name="Line 627"/>
              <p:cNvSpPr>
                <a:spLocks noChangeShapeType="1"/>
              </p:cNvSpPr>
              <p:nvPr/>
            </p:nvSpPr>
            <p:spPr bwMode="auto">
              <a:xfrm>
                <a:off x="1613" y="28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8" name="Line 628"/>
              <p:cNvSpPr>
                <a:spLocks noChangeShapeType="1"/>
              </p:cNvSpPr>
              <p:nvPr/>
            </p:nvSpPr>
            <p:spPr bwMode="auto">
              <a:xfrm>
                <a:off x="1613" y="28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9" name="Line 629"/>
              <p:cNvSpPr>
                <a:spLocks noChangeShapeType="1"/>
              </p:cNvSpPr>
              <p:nvPr/>
            </p:nvSpPr>
            <p:spPr bwMode="auto">
              <a:xfrm>
                <a:off x="1613" y="29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0" name="Line 630"/>
              <p:cNvSpPr>
                <a:spLocks noChangeShapeType="1"/>
              </p:cNvSpPr>
              <p:nvPr/>
            </p:nvSpPr>
            <p:spPr bwMode="auto">
              <a:xfrm>
                <a:off x="1613" y="29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" name="Line 631"/>
              <p:cNvSpPr>
                <a:spLocks noChangeShapeType="1"/>
              </p:cNvSpPr>
              <p:nvPr/>
            </p:nvSpPr>
            <p:spPr bwMode="auto">
              <a:xfrm>
                <a:off x="1613" y="29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" name="Line 632"/>
              <p:cNvSpPr>
                <a:spLocks noChangeShapeType="1"/>
              </p:cNvSpPr>
              <p:nvPr/>
            </p:nvSpPr>
            <p:spPr bwMode="auto">
              <a:xfrm>
                <a:off x="1613" y="29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" name="Line 633"/>
              <p:cNvSpPr>
                <a:spLocks noChangeShapeType="1"/>
              </p:cNvSpPr>
              <p:nvPr/>
            </p:nvSpPr>
            <p:spPr bwMode="auto">
              <a:xfrm>
                <a:off x="1613" y="29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" name="Line 634"/>
              <p:cNvSpPr>
                <a:spLocks noChangeShapeType="1"/>
              </p:cNvSpPr>
              <p:nvPr/>
            </p:nvSpPr>
            <p:spPr bwMode="auto">
              <a:xfrm>
                <a:off x="1613" y="30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" name="Line 635"/>
              <p:cNvSpPr>
                <a:spLocks noChangeShapeType="1"/>
              </p:cNvSpPr>
              <p:nvPr/>
            </p:nvSpPr>
            <p:spPr bwMode="auto">
              <a:xfrm>
                <a:off x="1613" y="30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" name="Line 636"/>
              <p:cNvSpPr>
                <a:spLocks noChangeShapeType="1"/>
              </p:cNvSpPr>
              <p:nvPr/>
            </p:nvSpPr>
            <p:spPr bwMode="auto">
              <a:xfrm>
                <a:off x="1613" y="30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" name="Line 637"/>
              <p:cNvSpPr>
                <a:spLocks noChangeShapeType="1"/>
              </p:cNvSpPr>
              <p:nvPr/>
            </p:nvSpPr>
            <p:spPr bwMode="auto">
              <a:xfrm>
                <a:off x="1613" y="30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" name="Line 638"/>
              <p:cNvSpPr>
                <a:spLocks noChangeShapeType="1"/>
              </p:cNvSpPr>
              <p:nvPr/>
            </p:nvSpPr>
            <p:spPr bwMode="auto">
              <a:xfrm>
                <a:off x="1613" y="30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" name="Line 639"/>
              <p:cNvSpPr>
                <a:spLocks noChangeShapeType="1"/>
              </p:cNvSpPr>
              <p:nvPr/>
            </p:nvSpPr>
            <p:spPr bwMode="auto">
              <a:xfrm>
                <a:off x="1613" y="30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" name="Line 640"/>
              <p:cNvSpPr>
                <a:spLocks noChangeShapeType="1"/>
              </p:cNvSpPr>
              <p:nvPr/>
            </p:nvSpPr>
            <p:spPr bwMode="auto">
              <a:xfrm>
                <a:off x="1613" y="31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1" name="Line 641"/>
              <p:cNvSpPr>
                <a:spLocks noChangeShapeType="1"/>
              </p:cNvSpPr>
              <p:nvPr/>
            </p:nvSpPr>
            <p:spPr bwMode="auto">
              <a:xfrm>
                <a:off x="1613" y="31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2" name="Line 642"/>
              <p:cNvSpPr>
                <a:spLocks noChangeShapeType="1"/>
              </p:cNvSpPr>
              <p:nvPr/>
            </p:nvSpPr>
            <p:spPr bwMode="auto">
              <a:xfrm>
                <a:off x="1613" y="31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3" name="Line 643"/>
              <p:cNvSpPr>
                <a:spLocks noChangeShapeType="1"/>
              </p:cNvSpPr>
              <p:nvPr/>
            </p:nvSpPr>
            <p:spPr bwMode="auto">
              <a:xfrm>
                <a:off x="1613" y="31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" name="Line 644"/>
              <p:cNvSpPr>
                <a:spLocks noChangeShapeType="1"/>
              </p:cNvSpPr>
              <p:nvPr/>
            </p:nvSpPr>
            <p:spPr bwMode="auto">
              <a:xfrm>
                <a:off x="1613" y="31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" name="Line 645"/>
              <p:cNvSpPr>
                <a:spLocks noChangeShapeType="1"/>
              </p:cNvSpPr>
              <p:nvPr/>
            </p:nvSpPr>
            <p:spPr bwMode="auto">
              <a:xfrm>
                <a:off x="1613" y="32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6" name="Line 646"/>
              <p:cNvSpPr>
                <a:spLocks noChangeShapeType="1"/>
              </p:cNvSpPr>
              <p:nvPr/>
            </p:nvSpPr>
            <p:spPr bwMode="auto">
              <a:xfrm>
                <a:off x="1613" y="32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7" name="Line 647"/>
              <p:cNvSpPr>
                <a:spLocks noChangeShapeType="1"/>
              </p:cNvSpPr>
              <p:nvPr/>
            </p:nvSpPr>
            <p:spPr bwMode="auto">
              <a:xfrm>
                <a:off x="1613" y="32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8" name="Line 648"/>
              <p:cNvSpPr>
                <a:spLocks noChangeShapeType="1"/>
              </p:cNvSpPr>
              <p:nvPr/>
            </p:nvSpPr>
            <p:spPr bwMode="auto">
              <a:xfrm>
                <a:off x="1613" y="32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9" name="Line 649"/>
              <p:cNvSpPr>
                <a:spLocks noChangeShapeType="1"/>
              </p:cNvSpPr>
              <p:nvPr/>
            </p:nvSpPr>
            <p:spPr bwMode="auto">
              <a:xfrm>
                <a:off x="1613" y="32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0" name="Line 650"/>
              <p:cNvSpPr>
                <a:spLocks noChangeShapeType="1"/>
              </p:cNvSpPr>
              <p:nvPr/>
            </p:nvSpPr>
            <p:spPr bwMode="auto">
              <a:xfrm>
                <a:off x="1613" y="32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1" name="Line 651"/>
              <p:cNvSpPr>
                <a:spLocks noChangeShapeType="1"/>
              </p:cNvSpPr>
              <p:nvPr/>
            </p:nvSpPr>
            <p:spPr bwMode="auto">
              <a:xfrm>
                <a:off x="1613" y="33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2" name="Line 652"/>
              <p:cNvSpPr>
                <a:spLocks noChangeShapeType="1"/>
              </p:cNvSpPr>
              <p:nvPr/>
            </p:nvSpPr>
            <p:spPr bwMode="auto">
              <a:xfrm>
                <a:off x="1613" y="33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3" name="Line 653"/>
              <p:cNvSpPr>
                <a:spLocks noChangeShapeType="1"/>
              </p:cNvSpPr>
              <p:nvPr/>
            </p:nvSpPr>
            <p:spPr bwMode="auto">
              <a:xfrm>
                <a:off x="1613" y="33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4" name="Line 654"/>
              <p:cNvSpPr>
                <a:spLocks noChangeShapeType="1"/>
              </p:cNvSpPr>
              <p:nvPr/>
            </p:nvSpPr>
            <p:spPr bwMode="auto">
              <a:xfrm>
                <a:off x="1613" y="33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5" name="Line 655"/>
              <p:cNvSpPr>
                <a:spLocks noChangeShapeType="1"/>
              </p:cNvSpPr>
              <p:nvPr/>
            </p:nvSpPr>
            <p:spPr bwMode="auto">
              <a:xfrm>
                <a:off x="1613" y="33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6" name="Line 656"/>
              <p:cNvSpPr>
                <a:spLocks noChangeShapeType="1"/>
              </p:cNvSpPr>
              <p:nvPr/>
            </p:nvSpPr>
            <p:spPr bwMode="auto">
              <a:xfrm>
                <a:off x="1613" y="33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7" name="Line 657"/>
              <p:cNvSpPr>
                <a:spLocks noChangeShapeType="1"/>
              </p:cNvSpPr>
              <p:nvPr/>
            </p:nvSpPr>
            <p:spPr bwMode="auto">
              <a:xfrm>
                <a:off x="1613" y="34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8" name="Line 658"/>
              <p:cNvSpPr>
                <a:spLocks noChangeShapeType="1"/>
              </p:cNvSpPr>
              <p:nvPr/>
            </p:nvSpPr>
            <p:spPr bwMode="auto">
              <a:xfrm>
                <a:off x="1613" y="34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" name="Line 659"/>
              <p:cNvSpPr>
                <a:spLocks noChangeShapeType="1"/>
              </p:cNvSpPr>
              <p:nvPr/>
            </p:nvSpPr>
            <p:spPr bwMode="auto">
              <a:xfrm>
                <a:off x="1613" y="34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" name="Line 660"/>
              <p:cNvSpPr>
                <a:spLocks noChangeShapeType="1"/>
              </p:cNvSpPr>
              <p:nvPr/>
            </p:nvSpPr>
            <p:spPr bwMode="auto">
              <a:xfrm>
                <a:off x="1613" y="34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" name="Line 661"/>
              <p:cNvSpPr>
                <a:spLocks noChangeShapeType="1"/>
              </p:cNvSpPr>
              <p:nvPr/>
            </p:nvSpPr>
            <p:spPr bwMode="auto">
              <a:xfrm>
                <a:off x="1613" y="34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2" name="Line 662"/>
              <p:cNvSpPr>
                <a:spLocks noChangeShapeType="1"/>
              </p:cNvSpPr>
              <p:nvPr/>
            </p:nvSpPr>
            <p:spPr bwMode="auto">
              <a:xfrm>
                <a:off x="1613" y="35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3" name="Line 663"/>
              <p:cNvSpPr>
                <a:spLocks noChangeShapeType="1"/>
              </p:cNvSpPr>
              <p:nvPr/>
            </p:nvSpPr>
            <p:spPr bwMode="auto">
              <a:xfrm>
                <a:off x="1613" y="35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4" name="Line 664"/>
              <p:cNvSpPr>
                <a:spLocks noChangeShapeType="1"/>
              </p:cNvSpPr>
              <p:nvPr/>
            </p:nvSpPr>
            <p:spPr bwMode="auto">
              <a:xfrm>
                <a:off x="1613" y="35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5" name="Line 665"/>
              <p:cNvSpPr>
                <a:spLocks noChangeShapeType="1"/>
              </p:cNvSpPr>
              <p:nvPr/>
            </p:nvSpPr>
            <p:spPr bwMode="auto">
              <a:xfrm>
                <a:off x="1613" y="35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6" name="Line 666"/>
              <p:cNvSpPr>
                <a:spLocks noChangeShapeType="1"/>
              </p:cNvSpPr>
              <p:nvPr/>
            </p:nvSpPr>
            <p:spPr bwMode="auto">
              <a:xfrm>
                <a:off x="1613" y="35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7" name="Line 667"/>
              <p:cNvSpPr>
                <a:spLocks noChangeShapeType="1"/>
              </p:cNvSpPr>
              <p:nvPr/>
            </p:nvSpPr>
            <p:spPr bwMode="auto">
              <a:xfrm>
                <a:off x="1613" y="35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8" name="Line 668"/>
              <p:cNvSpPr>
                <a:spLocks noChangeShapeType="1"/>
              </p:cNvSpPr>
              <p:nvPr/>
            </p:nvSpPr>
            <p:spPr bwMode="auto">
              <a:xfrm>
                <a:off x="1613" y="36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9" name="Line 669"/>
              <p:cNvSpPr>
                <a:spLocks noChangeShapeType="1"/>
              </p:cNvSpPr>
              <p:nvPr/>
            </p:nvSpPr>
            <p:spPr bwMode="auto">
              <a:xfrm>
                <a:off x="1613" y="36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0" name="Line 670"/>
              <p:cNvSpPr>
                <a:spLocks noChangeShapeType="1"/>
              </p:cNvSpPr>
              <p:nvPr/>
            </p:nvSpPr>
            <p:spPr bwMode="auto">
              <a:xfrm>
                <a:off x="1613" y="36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1" name="Line 671"/>
              <p:cNvSpPr>
                <a:spLocks noChangeShapeType="1"/>
              </p:cNvSpPr>
              <p:nvPr/>
            </p:nvSpPr>
            <p:spPr bwMode="auto">
              <a:xfrm>
                <a:off x="1613" y="36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2" name="Line 672"/>
              <p:cNvSpPr>
                <a:spLocks noChangeShapeType="1"/>
              </p:cNvSpPr>
              <p:nvPr/>
            </p:nvSpPr>
            <p:spPr bwMode="auto">
              <a:xfrm>
                <a:off x="1613" y="36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3" name="Line 673"/>
              <p:cNvSpPr>
                <a:spLocks noChangeShapeType="1"/>
              </p:cNvSpPr>
              <p:nvPr/>
            </p:nvSpPr>
            <p:spPr bwMode="auto">
              <a:xfrm>
                <a:off x="1613" y="37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4" name="Freeform 674"/>
              <p:cNvSpPr>
                <a:spLocks/>
              </p:cNvSpPr>
              <p:nvPr/>
            </p:nvSpPr>
            <p:spPr bwMode="auto">
              <a:xfrm>
                <a:off x="1454" y="3860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6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3 w 57"/>
                  <a:gd name="T15" fmla="*/ 27 h 133"/>
                  <a:gd name="T16" fmla="*/ 21 w 57"/>
                  <a:gd name="T17" fmla="*/ 21 h 133"/>
                  <a:gd name="T18" fmla="*/ 28 w 57"/>
                  <a:gd name="T19" fmla="*/ 15 h 133"/>
                  <a:gd name="T20" fmla="*/ 33 w 57"/>
                  <a:gd name="T21" fmla="*/ 7 h 133"/>
                  <a:gd name="T22" fmla="*/ 37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6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3" y="27"/>
                    </a:lnTo>
                    <a:lnTo>
                      <a:pt x="21" y="21"/>
                    </a:lnTo>
                    <a:lnTo>
                      <a:pt x="28" y="15"/>
                    </a:lnTo>
                    <a:lnTo>
                      <a:pt x="33" y="7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5" name="Freeform 675"/>
              <p:cNvSpPr>
                <a:spLocks noEditPoints="1"/>
              </p:cNvSpPr>
              <p:nvPr/>
            </p:nvSpPr>
            <p:spPr bwMode="auto">
              <a:xfrm>
                <a:off x="1550" y="3860"/>
                <a:ext cx="87" cy="136"/>
              </a:xfrm>
              <a:custGeom>
                <a:avLst/>
                <a:gdLst>
                  <a:gd name="T0" fmla="*/ 43 w 87"/>
                  <a:gd name="T1" fmla="*/ 0 h 136"/>
                  <a:gd name="T2" fmla="*/ 61 w 87"/>
                  <a:gd name="T3" fmla="*/ 3 h 136"/>
                  <a:gd name="T4" fmla="*/ 75 w 87"/>
                  <a:gd name="T5" fmla="*/ 13 h 136"/>
                  <a:gd name="T6" fmla="*/ 81 w 87"/>
                  <a:gd name="T7" fmla="*/ 27 h 136"/>
                  <a:gd name="T8" fmla="*/ 85 w 87"/>
                  <a:gd name="T9" fmla="*/ 45 h 136"/>
                  <a:gd name="T10" fmla="*/ 87 w 87"/>
                  <a:gd name="T11" fmla="*/ 67 h 136"/>
                  <a:gd name="T12" fmla="*/ 85 w 87"/>
                  <a:gd name="T13" fmla="*/ 91 h 136"/>
                  <a:gd name="T14" fmla="*/ 81 w 87"/>
                  <a:gd name="T15" fmla="*/ 109 h 136"/>
                  <a:gd name="T16" fmla="*/ 75 w 87"/>
                  <a:gd name="T17" fmla="*/ 121 h 136"/>
                  <a:gd name="T18" fmla="*/ 61 w 87"/>
                  <a:gd name="T19" fmla="*/ 132 h 136"/>
                  <a:gd name="T20" fmla="*/ 43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1 w 87"/>
                  <a:gd name="T29" fmla="*/ 90 h 136"/>
                  <a:gd name="T30" fmla="*/ 0 w 87"/>
                  <a:gd name="T31" fmla="*/ 67 h 136"/>
                  <a:gd name="T32" fmla="*/ 1 w 87"/>
                  <a:gd name="T33" fmla="*/ 45 h 136"/>
                  <a:gd name="T34" fmla="*/ 6 w 87"/>
                  <a:gd name="T35" fmla="*/ 27 h 136"/>
                  <a:gd name="T36" fmla="*/ 13 w 87"/>
                  <a:gd name="T37" fmla="*/ 13 h 136"/>
                  <a:gd name="T38" fmla="*/ 27 w 87"/>
                  <a:gd name="T39" fmla="*/ 3 h 136"/>
                  <a:gd name="T40" fmla="*/ 43 w 87"/>
                  <a:gd name="T41" fmla="*/ 0 h 136"/>
                  <a:gd name="T42" fmla="*/ 43 w 87"/>
                  <a:gd name="T43" fmla="*/ 24 h 136"/>
                  <a:gd name="T44" fmla="*/ 39 w 87"/>
                  <a:gd name="T45" fmla="*/ 24 h 136"/>
                  <a:gd name="T46" fmla="*/ 34 w 87"/>
                  <a:gd name="T47" fmla="*/ 25 h 136"/>
                  <a:gd name="T48" fmla="*/ 31 w 87"/>
                  <a:gd name="T49" fmla="*/ 28 h 136"/>
                  <a:gd name="T50" fmla="*/ 30 w 87"/>
                  <a:gd name="T51" fmla="*/ 31 h 136"/>
                  <a:gd name="T52" fmla="*/ 28 w 87"/>
                  <a:gd name="T53" fmla="*/ 36 h 136"/>
                  <a:gd name="T54" fmla="*/ 27 w 87"/>
                  <a:gd name="T55" fmla="*/ 49 h 136"/>
                  <a:gd name="T56" fmla="*/ 25 w 87"/>
                  <a:gd name="T57" fmla="*/ 67 h 136"/>
                  <a:gd name="T58" fmla="*/ 25 w 87"/>
                  <a:gd name="T59" fmla="*/ 87 h 136"/>
                  <a:gd name="T60" fmla="*/ 28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4 w 87"/>
                  <a:gd name="T67" fmla="*/ 109 h 136"/>
                  <a:gd name="T68" fmla="*/ 39 w 87"/>
                  <a:gd name="T69" fmla="*/ 112 h 136"/>
                  <a:gd name="T70" fmla="*/ 43 w 87"/>
                  <a:gd name="T71" fmla="*/ 112 h 136"/>
                  <a:gd name="T72" fmla="*/ 49 w 87"/>
                  <a:gd name="T73" fmla="*/ 112 h 136"/>
                  <a:gd name="T74" fmla="*/ 52 w 87"/>
                  <a:gd name="T75" fmla="*/ 109 h 136"/>
                  <a:gd name="T76" fmla="*/ 55 w 87"/>
                  <a:gd name="T77" fmla="*/ 108 h 136"/>
                  <a:gd name="T78" fmla="*/ 57 w 87"/>
                  <a:gd name="T79" fmla="*/ 103 h 136"/>
                  <a:gd name="T80" fmla="*/ 60 w 87"/>
                  <a:gd name="T81" fmla="*/ 99 h 136"/>
                  <a:gd name="T82" fmla="*/ 61 w 87"/>
                  <a:gd name="T83" fmla="*/ 87 h 136"/>
                  <a:gd name="T84" fmla="*/ 63 w 87"/>
                  <a:gd name="T85" fmla="*/ 67 h 136"/>
                  <a:gd name="T86" fmla="*/ 61 w 87"/>
                  <a:gd name="T87" fmla="*/ 49 h 136"/>
                  <a:gd name="T88" fmla="*/ 60 w 87"/>
                  <a:gd name="T89" fmla="*/ 37 h 136"/>
                  <a:gd name="T90" fmla="*/ 58 w 87"/>
                  <a:gd name="T91" fmla="*/ 33 h 136"/>
                  <a:gd name="T92" fmla="*/ 55 w 87"/>
                  <a:gd name="T93" fmla="*/ 28 h 136"/>
                  <a:gd name="T94" fmla="*/ 52 w 87"/>
                  <a:gd name="T95" fmla="*/ 25 h 136"/>
                  <a:gd name="T96" fmla="*/ 49 w 87"/>
                  <a:gd name="T97" fmla="*/ 24 h 136"/>
                  <a:gd name="T98" fmla="*/ 43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3" y="0"/>
                    </a:moveTo>
                    <a:lnTo>
                      <a:pt x="61" y="3"/>
                    </a:lnTo>
                    <a:lnTo>
                      <a:pt x="75" y="13"/>
                    </a:lnTo>
                    <a:lnTo>
                      <a:pt x="81" y="27"/>
                    </a:lnTo>
                    <a:lnTo>
                      <a:pt x="85" y="45"/>
                    </a:lnTo>
                    <a:lnTo>
                      <a:pt x="87" y="67"/>
                    </a:lnTo>
                    <a:lnTo>
                      <a:pt x="85" y="91"/>
                    </a:lnTo>
                    <a:lnTo>
                      <a:pt x="81" y="109"/>
                    </a:lnTo>
                    <a:lnTo>
                      <a:pt x="75" y="121"/>
                    </a:lnTo>
                    <a:lnTo>
                      <a:pt x="61" y="132"/>
                    </a:lnTo>
                    <a:lnTo>
                      <a:pt x="43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1" y="90"/>
                    </a:lnTo>
                    <a:lnTo>
                      <a:pt x="0" y="67"/>
                    </a:lnTo>
                    <a:lnTo>
                      <a:pt x="1" y="45"/>
                    </a:lnTo>
                    <a:lnTo>
                      <a:pt x="6" y="27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3" y="0"/>
                    </a:lnTo>
                    <a:close/>
                    <a:moveTo>
                      <a:pt x="43" y="24"/>
                    </a:moveTo>
                    <a:lnTo>
                      <a:pt x="39" y="24"/>
                    </a:lnTo>
                    <a:lnTo>
                      <a:pt x="34" y="25"/>
                    </a:lnTo>
                    <a:lnTo>
                      <a:pt x="31" y="28"/>
                    </a:lnTo>
                    <a:lnTo>
                      <a:pt x="30" y="31"/>
                    </a:lnTo>
                    <a:lnTo>
                      <a:pt x="28" y="36"/>
                    </a:lnTo>
                    <a:lnTo>
                      <a:pt x="27" y="49"/>
                    </a:lnTo>
                    <a:lnTo>
                      <a:pt x="25" y="67"/>
                    </a:lnTo>
                    <a:lnTo>
                      <a:pt x="25" y="87"/>
                    </a:lnTo>
                    <a:lnTo>
                      <a:pt x="28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4" y="109"/>
                    </a:lnTo>
                    <a:lnTo>
                      <a:pt x="39" y="112"/>
                    </a:lnTo>
                    <a:lnTo>
                      <a:pt x="43" y="112"/>
                    </a:lnTo>
                    <a:lnTo>
                      <a:pt x="49" y="112"/>
                    </a:lnTo>
                    <a:lnTo>
                      <a:pt x="52" y="109"/>
                    </a:lnTo>
                    <a:lnTo>
                      <a:pt x="55" y="108"/>
                    </a:lnTo>
                    <a:lnTo>
                      <a:pt x="57" y="103"/>
                    </a:lnTo>
                    <a:lnTo>
                      <a:pt x="60" y="99"/>
                    </a:lnTo>
                    <a:lnTo>
                      <a:pt x="61" y="87"/>
                    </a:lnTo>
                    <a:lnTo>
                      <a:pt x="63" y="67"/>
                    </a:lnTo>
                    <a:lnTo>
                      <a:pt x="61" y="49"/>
                    </a:lnTo>
                    <a:lnTo>
                      <a:pt x="60" y="37"/>
                    </a:lnTo>
                    <a:lnTo>
                      <a:pt x="58" y="33"/>
                    </a:lnTo>
                    <a:lnTo>
                      <a:pt x="55" y="28"/>
                    </a:lnTo>
                    <a:lnTo>
                      <a:pt x="52" y="25"/>
                    </a:lnTo>
                    <a:lnTo>
                      <a:pt x="49" y="24"/>
                    </a:lnTo>
                    <a:lnTo>
                      <a:pt x="4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6" name="Rectangle 676"/>
              <p:cNvSpPr>
                <a:spLocks noChangeArrowheads="1"/>
              </p:cNvSpPr>
              <p:nvPr/>
            </p:nvSpPr>
            <p:spPr bwMode="auto">
              <a:xfrm>
                <a:off x="1707" y="3810"/>
                <a:ext cx="41" cy="2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r" defTabSz="914400">
                  <a:buClrTx/>
                  <a:buSzTx/>
                  <a:buFontTx/>
                  <a:buNone/>
                </a:pPr>
                <a:endParaRPr lang="ja-JP" altLang="en-US" sz="280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3337" name="Freeform 677"/>
              <p:cNvSpPr>
                <a:spLocks/>
              </p:cNvSpPr>
              <p:nvPr/>
            </p:nvSpPr>
            <p:spPr bwMode="auto">
              <a:xfrm>
                <a:off x="1760" y="3750"/>
                <a:ext cx="46" cy="107"/>
              </a:xfrm>
              <a:custGeom>
                <a:avLst/>
                <a:gdLst>
                  <a:gd name="T0" fmla="*/ 46 w 46"/>
                  <a:gd name="T1" fmla="*/ 107 h 107"/>
                  <a:gd name="T2" fmla="*/ 25 w 46"/>
                  <a:gd name="T3" fmla="*/ 107 h 107"/>
                  <a:gd name="T4" fmla="*/ 25 w 46"/>
                  <a:gd name="T5" fmla="*/ 30 h 107"/>
                  <a:gd name="T6" fmla="*/ 13 w 46"/>
                  <a:gd name="T7" fmla="*/ 39 h 107"/>
                  <a:gd name="T8" fmla="*/ 0 w 46"/>
                  <a:gd name="T9" fmla="*/ 47 h 107"/>
                  <a:gd name="T10" fmla="*/ 0 w 46"/>
                  <a:gd name="T11" fmla="*/ 27 h 107"/>
                  <a:gd name="T12" fmla="*/ 7 w 46"/>
                  <a:gd name="T13" fmla="*/ 23 h 107"/>
                  <a:gd name="T14" fmla="*/ 16 w 46"/>
                  <a:gd name="T15" fmla="*/ 17 h 107"/>
                  <a:gd name="T16" fmla="*/ 22 w 46"/>
                  <a:gd name="T17" fmla="*/ 12 h 107"/>
                  <a:gd name="T18" fmla="*/ 27 w 46"/>
                  <a:gd name="T19" fmla="*/ 6 h 107"/>
                  <a:gd name="T20" fmla="*/ 30 w 46"/>
                  <a:gd name="T21" fmla="*/ 0 h 107"/>
                  <a:gd name="T22" fmla="*/ 46 w 46"/>
                  <a:gd name="T23" fmla="*/ 0 h 107"/>
                  <a:gd name="T24" fmla="*/ 46 w 46"/>
                  <a:gd name="T25" fmla="*/ 107 h 1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107">
                    <a:moveTo>
                      <a:pt x="46" y="107"/>
                    </a:moveTo>
                    <a:lnTo>
                      <a:pt x="25" y="107"/>
                    </a:lnTo>
                    <a:lnTo>
                      <a:pt x="25" y="30"/>
                    </a:lnTo>
                    <a:lnTo>
                      <a:pt x="13" y="39"/>
                    </a:lnTo>
                    <a:lnTo>
                      <a:pt x="0" y="47"/>
                    </a:lnTo>
                    <a:lnTo>
                      <a:pt x="0" y="27"/>
                    </a:lnTo>
                    <a:lnTo>
                      <a:pt x="7" y="23"/>
                    </a:lnTo>
                    <a:lnTo>
                      <a:pt x="16" y="17"/>
                    </a:lnTo>
                    <a:lnTo>
                      <a:pt x="22" y="12"/>
                    </a:lnTo>
                    <a:lnTo>
                      <a:pt x="27" y="6"/>
                    </a:lnTo>
                    <a:lnTo>
                      <a:pt x="30" y="0"/>
                    </a:lnTo>
                    <a:lnTo>
                      <a:pt x="46" y="0"/>
                    </a:lnTo>
                    <a:lnTo>
                      <a:pt x="46" y="10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8" name="Line 678"/>
              <p:cNvSpPr>
                <a:spLocks noChangeShapeType="1"/>
              </p:cNvSpPr>
              <p:nvPr/>
            </p:nvSpPr>
            <p:spPr bwMode="auto">
              <a:xfrm>
                <a:off x="1776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9" name="Line 679"/>
              <p:cNvSpPr>
                <a:spLocks noChangeShapeType="1"/>
              </p:cNvSpPr>
              <p:nvPr/>
            </p:nvSpPr>
            <p:spPr bwMode="auto">
              <a:xfrm>
                <a:off x="1871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0" name="Line 680"/>
              <p:cNvSpPr>
                <a:spLocks noChangeShapeType="1"/>
              </p:cNvSpPr>
              <p:nvPr/>
            </p:nvSpPr>
            <p:spPr bwMode="auto">
              <a:xfrm>
                <a:off x="1940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1" name="Line 681"/>
              <p:cNvSpPr>
                <a:spLocks noChangeShapeType="1"/>
              </p:cNvSpPr>
              <p:nvPr/>
            </p:nvSpPr>
            <p:spPr bwMode="auto">
              <a:xfrm>
                <a:off x="1992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2" name="Line 682"/>
              <p:cNvSpPr>
                <a:spLocks noChangeShapeType="1"/>
              </p:cNvSpPr>
              <p:nvPr/>
            </p:nvSpPr>
            <p:spPr bwMode="auto">
              <a:xfrm>
                <a:off x="2034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3" name="Line 683"/>
              <p:cNvSpPr>
                <a:spLocks noChangeShapeType="1"/>
              </p:cNvSpPr>
              <p:nvPr/>
            </p:nvSpPr>
            <p:spPr bwMode="auto">
              <a:xfrm>
                <a:off x="2072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4" name="Line 684"/>
              <p:cNvSpPr>
                <a:spLocks noChangeShapeType="1"/>
              </p:cNvSpPr>
              <p:nvPr/>
            </p:nvSpPr>
            <p:spPr bwMode="auto">
              <a:xfrm>
                <a:off x="2103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5" name="Line 685"/>
              <p:cNvSpPr>
                <a:spLocks noChangeShapeType="1"/>
              </p:cNvSpPr>
              <p:nvPr/>
            </p:nvSpPr>
            <p:spPr bwMode="auto">
              <a:xfrm>
                <a:off x="2130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6" name="Line 686"/>
              <p:cNvSpPr>
                <a:spLocks noChangeShapeType="1"/>
              </p:cNvSpPr>
              <p:nvPr/>
            </p:nvSpPr>
            <p:spPr bwMode="auto">
              <a:xfrm>
                <a:off x="2156" y="36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7" name="Line 687"/>
              <p:cNvSpPr>
                <a:spLocks noChangeShapeType="1"/>
              </p:cNvSpPr>
              <p:nvPr/>
            </p:nvSpPr>
            <p:spPr bwMode="auto">
              <a:xfrm>
                <a:off x="2156" y="11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8" name="Line 688"/>
              <p:cNvSpPr>
                <a:spLocks noChangeShapeType="1"/>
              </p:cNvSpPr>
              <p:nvPr/>
            </p:nvSpPr>
            <p:spPr bwMode="auto">
              <a:xfrm>
                <a:off x="2156" y="11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9" name="Line 689"/>
              <p:cNvSpPr>
                <a:spLocks noChangeShapeType="1"/>
              </p:cNvSpPr>
              <p:nvPr/>
            </p:nvSpPr>
            <p:spPr bwMode="auto">
              <a:xfrm>
                <a:off x="2156" y="12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0" name="Line 690"/>
              <p:cNvSpPr>
                <a:spLocks noChangeShapeType="1"/>
              </p:cNvSpPr>
              <p:nvPr/>
            </p:nvSpPr>
            <p:spPr bwMode="auto">
              <a:xfrm>
                <a:off x="2156" y="12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1" name="Line 691"/>
              <p:cNvSpPr>
                <a:spLocks noChangeShapeType="1"/>
              </p:cNvSpPr>
              <p:nvPr/>
            </p:nvSpPr>
            <p:spPr bwMode="auto">
              <a:xfrm>
                <a:off x="2156" y="12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2" name="Line 692"/>
              <p:cNvSpPr>
                <a:spLocks noChangeShapeType="1"/>
              </p:cNvSpPr>
              <p:nvPr/>
            </p:nvSpPr>
            <p:spPr bwMode="auto">
              <a:xfrm>
                <a:off x="2156" y="12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3" name="Line 693"/>
              <p:cNvSpPr>
                <a:spLocks noChangeShapeType="1"/>
              </p:cNvSpPr>
              <p:nvPr/>
            </p:nvSpPr>
            <p:spPr bwMode="auto">
              <a:xfrm>
                <a:off x="2156" y="12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4" name="Line 694"/>
              <p:cNvSpPr>
                <a:spLocks noChangeShapeType="1"/>
              </p:cNvSpPr>
              <p:nvPr/>
            </p:nvSpPr>
            <p:spPr bwMode="auto">
              <a:xfrm>
                <a:off x="2156" y="12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5" name="Line 695"/>
              <p:cNvSpPr>
                <a:spLocks noChangeShapeType="1"/>
              </p:cNvSpPr>
              <p:nvPr/>
            </p:nvSpPr>
            <p:spPr bwMode="auto">
              <a:xfrm>
                <a:off x="2156" y="13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6" name="Line 696"/>
              <p:cNvSpPr>
                <a:spLocks noChangeShapeType="1"/>
              </p:cNvSpPr>
              <p:nvPr/>
            </p:nvSpPr>
            <p:spPr bwMode="auto">
              <a:xfrm>
                <a:off x="2156" y="13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7" name="Line 697"/>
              <p:cNvSpPr>
                <a:spLocks noChangeShapeType="1"/>
              </p:cNvSpPr>
              <p:nvPr/>
            </p:nvSpPr>
            <p:spPr bwMode="auto">
              <a:xfrm>
                <a:off x="2156" y="13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8" name="Line 698"/>
              <p:cNvSpPr>
                <a:spLocks noChangeShapeType="1"/>
              </p:cNvSpPr>
              <p:nvPr/>
            </p:nvSpPr>
            <p:spPr bwMode="auto">
              <a:xfrm>
                <a:off x="2156" y="13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9" name="Line 699"/>
              <p:cNvSpPr>
                <a:spLocks noChangeShapeType="1"/>
              </p:cNvSpPr>
              <p:nvPr/>
            </p:nvSpPr>
            <p:spPr bwMode="auto">
              <a:xfrm>
                <a:off x="2156" y="13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0" name="Line 700"/>
              <p:cNvSpPr>
                <a:spLocks noChangeShapeType="1"/>
              </p:cNvSpPr>
              <p:nvPr/>
            </p:nvSpPr>
            <p:spPr bwMode="auto">
              <a:xfrm>
                <a:off x="2156" y="14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1" name="Line 701"/>
              <p:cNvSpPr>
                <a:spLocks noChangeShapeType="1"/>
              </p:cNvSpPr>
              <p:nvPr/>
            </p:nvSpPr>
            <p:spPr bwMode="auto">
              <a:xfrm>
                <a:off x="2156" y="14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2" name="Line 702"/>
              <p:cNvSpPr>
                <a:spLocks noChangeShapeType="1"/>
              </p:cNvSpPr>
              <p:nvPr/>
            </p:nvSpPr>
            <p:spPr bwMode="auto">
              <a:xfrm>
                <a:off x="2156" y="14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3" name="Line 703"/>
              <p:cNvSpPr>
                <a:spLocks noChangeShapeType="1"/>
              </p:cNvSpPr>
              <p:nvPr/>
            </p:nvSpPr>
            <p:spPr bwMode="auto">
              <a:xfrm>
                <a:off x="2156" y="14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4" name="Line 704"/>
              <p:cNvSpPr>
                <a:spLocks noChangeShapeType="1"/>
              </p:cNvSpPr>
              <p:nvPr/>
            </p:nvSpPr>
            <p:spPr bwMode="auto">
              <a:xfrm>
                <a:off x="2156" y="14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5" name="Line 705"/>
              <p:cNvSpPr>
                <a:spLocks noChangeShapeType="1"/>
              </p:cNvSpPr>
              <p:nvPr/>
            </p:nvSpPr>
            <p:spPr bwMode="auto">
              <a:xfrm>
                <a:off x="2156" y="14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6" name="Line 706"/>
              <p:cNvSpPr>
                <a:spLocks noChangeShapeType="1"/>
              </p:cNvSpPr>
              <p:nvPr/>
            </p:nvSpPr>
            <p:spPr bwMode="auto">
              <a:xfrm>
                <a:off x="2156" y="15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7" name="Line 707"/>
              <p:cNvSpPr>
                <a:spLocks noChangeShapeType="1"/>
              </p:cNvSpPr>
              <p:nvPr/>
            </p:nvSpPr>
            <p:spPr bwMode="auto">
              <a:xfrm>
                <a:off x="2156" y="15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8" name="Line 708"/>
              <p:cNvSpPr>
                <a:spLocks noChangeShapeType="1"/>
              </p:cNvSpPr>
              <p:nvPr/>
            </p:nvSpPr>
            <p:spPr bwMode="auto">
              <a:xfrm>
                <a:off x="2156" y="15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9" name="Line 709"/>
              <p:cNvSpPr>
                <a:spLocks noChangeShapeType="1"/>
              </p:cNvSpPr>
              <p:nvPr/>
            </p:nvSpPr>
            <p:spPr bwMode="auto">
              <a:xfrm>
                <a:off x="2156" y="15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0" name="Line 710"/>
              <p:cNvSpPr>
                <a:spLocks noChangeShapeType="1"/>
              </p:cNvSpPr>
              <p:nvPr/>
            </p:nvSpPr>
            <p:spPr bwMode="auto">
              <a:xfrm>
                <a:off x="2156" y="15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1" name="Line 711"/>
              <p:cNvSpPr>
                <a:spLocks noChangeShapeType="1"/>
              </p:cNvSpPr>
              <p:nvPr/>
            </p:nvSpPr>
            <p:spPr bwMode="auto">
              <a:xfrm>
                <a:off x="2156" y="15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2" name="Line 712"/>
              <p:cNvSpPr>
                <a:spLocks noChangeShapeType="1"/>
              </p:cNvSpPr>
              <p:nvPr/>
            </p:nvSpPr>
            <p:spPr bwMode="auto">
              <a:xfrm>
                <a:off x="2156" y="16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3" name="Line 713"/>
              <p:cNvSpPr>
                <a:spLocks noChangeShapeType="1"/>
              </p:cNvSpPr>
              <p:nvPr/>
            </p:nvSpPr>
            <p:spPr bwMode="auto">
              <a:xfrm>
                <a:off x="2156" y="16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4" name="Line 714"/>
              <p:cNvSpPr>
                <a:spLocks noChangeShapeType="1"/>
              </p:cNvSpPr>
              <p:nvPr/>
            </p:nvSpPr>
            <p:spPr bwMode="auto">
              <a:xfrm>
                <a:off x="2156" y="16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5" name="Line 715"/>
              <p:cNvSpPr>
                <a:spLocks noChangeShapeType="1"/>
              </p:cNvSpPr>
              <p:nvPr/>
            </p:nvSpPr>
            <p:spPr bwMode="auto">
              <a:xfrm>
                <a:off x="2156" y="16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6" name="Line 716"/>
              <p:cNvSpPr>
                <a:spLocks noChangeShapeType="1"/>
              </p:cNvSpPr>
              <p:nvPr/>
            </p:nvSpPr>
            <p:spPr bwMode="auto">
              <a:xfrm>
                <a:off x="2156" y="16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7" name="Line 717"/>
              <p:cNvSpPr>
                <a:spLocks noChangeShapeType="1"/>
              </p:cNvSpPr>
              <p:nvPr/>
            </p:nvSpPr>
            <p:spPr bwMode="auto">
              <a:xfrm>
                <a:off x="2156" y="17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8" name="Line 718"/>
              <p:cNvSpPr>
                <a:spLocks noChangeShapeType="1"/>
              </p:cNvSpPr>
              <p:nvPr/>
            </p:nvSpPr>
            <p:spPr bwMode="auto">
              <a:xfrm>
                <a:off x="2156" y="17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9" name="Line 719"/>
              <p:cNvSpPr>
                <a:spLocks noChangeShapeType="1"/>
              </p:cNvSpPr>
              <p:nvPr/>
            </p:nvSpPr>
            <p:spPr bwMode="auto">
              <a:xfrm>
                <a:off x="2156" y="17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0" name="Line 720"/>
              <p:cNvSpPr>
                <a:spLocks noChangeShapeType="1"/>
              </p:cNvSpPr>
              <p:nvPr/>
            </p:nvSpPr>
            <p:spPr bwMode="auto">
              <a:xfrm>
                <a:off x="2156" y="17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1" name="Line 721"/>
              <p:cNvSpPr>
                <a:spLocks noChangeShapeType="1"/>
              </p:cNvSpPr>
              <p:nvPr/>
            </p:nvSpPr>
            <p:spPr bwMode="auto">
              <a:xfrm>
                <a:off x="2156" y="17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2" name="Line 722"/>
              <p:cNvSpPr>
                <a:spLocks noChangeShapeType="1"/>
              </p:cNvSpPr>
              <p:nvPr/>
            </p:nvSpPr>
            <p:spPr bwMode="auto">
              <a:xfrm>
                <a:off x="2156" y="17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3" name="Line 723"/>
              <p:cNvSpPr>
                <a:spLocks noChangeShapeType="1"/>
              </p:cNvSpPr>
              <p:nvPr/>
            </p:nvSpPr>
            <p:spPr bwMode="auto">
              <a:xfrm>
                <a:off x="2156" y="18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4" name="Line 724"/>
              <p:cNvSpPr>
                <a:spLocks noChangeShapeType="1"/>
              </p:cNvSpPr>
              <p:nvPr/>
            </p:nvSpPr>
            <p:spPr bwMode="auto">
              <a:xfrm>
                <a:off x="2156" y="18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5" name="Line 725"/>
              <p:cNvSpPr>
                <a:spLocks noChangeShapeType="1"/>
              </p:cNvSpPr>
              <p:nvPr/>
            </p:nvSpPr>
            <p:spPr bwMode="auto">
              <a:xfrm>
                <a:off x="2156" y="18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6" name="Line 726"/>
              <p:cNvSpPr>
                <a:spLocks noChangeShapeType="1"/>
              </p:cNvSpPr>
              <p:nvPr/>
            </p:nvSpPr>
            <p:spPr bwMode="auto">
              <a:xfrm>
                <a:off x="2156" y="18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7" name="Line 727"/>
              <p:cNvSpPr>
                <a:spLocks noChangeShapeType="1"/>
              </p:cNvSpPr>
              <p:nvPr/>
            </p:nvSpPr>
            <p:spPr bwMode="auto">
              <a:xfrm>
                <a:off x="2156" y="18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8" name="Line 728"/>
              <p:cNvSpPr>
                <a:spLocks noChangeShapeType="1"/>
              </p:cNvSpPr>
              <p:nvPr/>
            </p:nvSpPr>
            <p:spPr bwMode="auto">
              <a:xfrm>
                <a:off x="2156" y="19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9" name="Line 729"/>
              <p:cNvSpPr>
                <a:spLocks noChangeShapeType="1"/>
              </p:cNvSpPr>
              <p:nvPr/>
            </p:nvSpPr>
            <p:spPr bwMode="auto">
              <a:xfrm>
                <a:off x="2156" y="19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0" name="Line 730"/>
              <p:cNvSpPr>
                <a:spLocks noChangeShapeType="1"/>
              </p:cNvSpPr>
              <p:nvPr/>
            </p:nvSpPr>
            <p:spPr bwMode="auto">
              <a:xfrm>
                <a:off x="2156" y="19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1" name="Line 731"/>
              <p:cNvSpPr>
                <a:spLocks noChangeShapeType="1"/>
              </p:cNvSpPr>
              <p:nvPr/>
            </p:nvSpPr>
            <p:spPr bwMode="auto">
              <a:xfrm>
                <a:off x="2156" y="19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2" name="Line 732"/>
              <p:cNvSpPr>
                <a:spLocks noChangeShapeType="1"/>
              </p:cNvSpPr>
              <p:nvPr/>
            </p:nvSpPr>
            <p:spPr bwMode="auto">
              <a:xfrm>
                <a:off x="2156" y="19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3" name="Line 733"/>
              <p:cNvSpPr>
                <a:spLocks noChangeShapeType="1"/>
              </p:cNvSpPr>
              <p:nvPr/>
            </p:nvSpPr>
            <p:spPr bwMode="auto">
              <a:xfrm>
                <a:off x="2156" y="19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4" name="Line 734"/>
              <p:cNvSpPr>
                <a:spLocks noChangeShapeType="1"/>
              </p:cNvSpPr>
              <p:nvPr/>
            </p:nvSpPr>
            <p:spPr bwMode="auto">
              <a:xfrm>
                <a:off x="2156" y="20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5" name="Line 735"/>
              <p:cNvSpPr>
                <a:spLocks noChangeShapeType="1"/>
              </p:cNvSpPr>
              <p:nvPr/>
            </p:nvSpPr>
            <p:spPr bwMode="auto">
              <a:xfrm>
                <a:off x="2156" y="20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6" name="Line 736"/>
              <p:cNvSpPr>
                <a:spLocks noChangeShapeType="1"/>
              </p:cNvSpPr>
              <p:nvPr/>
            </p:nvSpPr>
            <p:spPr bwMode="auto">
              <a:xfrm>
                <a:off x="2156" y="20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7" name="Line 737"/>
              <p:cNvSpPr>
                <a:spLocks noChangeShapeType="1"/>
              </p:cNvSpPr>
              <p:nvPr/>
            </p:nvSpPr>
            <p:spPr bwMode="auto">
              <a:xfrm>
                <a:off x="2156" y="20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8" name="Line 738"/>
              <p:cNvSpPr>
                <a:spLocks noChangeShapeType="1"/>
              </p:cNvSpPr>
              <p:nvPr/>
            </p:nvSpPr>
            <p:spPr bwMode="auto">
              <a:xfrm>
                <a:off x="2156" y="20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9" name="Line 739"/>
              <p:cNvSpPr>
                <a:spLocks noChangeShapeType="1"/>
              </p:cNvSpPr>
              <p:nvPr/>
            </p:nvSpPr>
            <p:spPr bwMode="auto">
              <a:xfrm>
                <a:off x="2156" y="21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0" name="Line 740"/>
              <p:cNvSpPr>
                <a:spLocks noChangeShapeType="1"/>
              </p:cNvSpPr>
              <p:nvPr/>
            </p:nvSpPr>
            <p:spPr bwMode="auto">
              <a:xfrm>
                <a:off x="2156" y="21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1" name="Line 741"/>
              <p:cNvSpPr>
                <a:spLocks noChangeShapeType="1"/>
              </p:cNvSpPr>
              <p:nvPr/>
            </p:nvSpPr>
            <p:spPr bwMode="auto">
              <a:xfrm>
                <a:off x="2156" y="21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2" name="Line 742"/>
              <p:cNvSpPr>
                <a:spLocks noChangeShapeType="1"/>
              </p:cNvSpPr>
              <p:nvPr/>
            </p:nvSpPr>
            <p:spPr bwMode="auto">
              <a:xfrm>
                <a:off x="2156" y="21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3" name="Line 743"/>
              <p:cNvSpPr>
                <a:spLocks noChangeShapeType="1"/>
              </p:cNvSpPr>
              <p:nvPr/>
            </p:nvSpPr>
            <p:spPr bwMode="auto">
              <a:xfrm>
                <a:off x="2156" y="21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4" name="Line 744"/>
              <p:cNvSpPr>
                <a:spLocks noChangeShapeType="1"/>
              </p:cNvSpPr>
              <p:nvPr/>
            </p:nvSpPr>
            <p:spPr bwMode="auto">
              <a:xfrm>
                <a:off x="2156" y="21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5" name="Line 745"/>
              <p:cNvSpPr>
                <a:spLocks noChangeShapeType="1"/>
              </p:cNvSpPr>
              <p:nvPr/>
            </p:nvSpPr>
            <p:spPr bwMode="auto">
              <a:xfrm>
                <a:off x="2156" y="22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6" name="Line 746"/>
              <p:cNvSpPr>
                <a:spLocks noChangeShapeType="1"/>
              </p:cNvSpPr>
              <p:nvPr/>
            </p:nvSpPr>
            <p:spPr bwMode="auto">
              <a:xfrm>
                <a:off x="2156" y="22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7" name="Line 747"/>
              <p:cNvSpPr>
                <a:spLocks noChangeShapeType="1"/>
              </p:cNvSpPr>
              <p:nvPr/>
            </p:nvSpPr>
            <p:spPr bwMode="auto">
              <a:xfrm>
                <a:off x="2156" y="22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8" name="Line 748"/>
              <p:cNvSpPr>
                <a:spLocks noChangeShapeType="1"/>
              </p:cNvSpPr>
              <p:nvPr/>
            </p:nvSpPr>
            <p:spPr bwMode="auto">
              <a:xfrm>
                <a:off x="2156" y="22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9" name="Line 749"/>
              <p:cNvSpPr>
                <a:spLocks noChangeShapeType="1"/>
              </p:cNvSpPr>
              <p:nvPr/>
            </p:nvSpPr>
            <p:spPr bwMode="auto">
              <a:xfrm>
                <a:off x="2156" y="22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0" name="Line 750"/>
              <p:cNvSpPr>
                <a:spLocks noChangeShapeType="1"/>
              </p:cNvSpPr>
              <p:nvPr/>
            </p:nvSpPr>
            <p:spPr bwMode="auto">
              <a:xfrm>
                <a:off x="2156" y="23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1" name="Line 751"/>
              <p:cNvSpPr>
                <a:spLocks noChangeShapeType="1"/>
              </p:cNvSpPr>
              <p:nvPr/>
            </p:nvSpPr>
            <p:spPr bwMode="auto">
              <a:xfrm>
                <a:off x="2156" y="23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2" name="Line 752"/>
              <p:cNvSpPr>
                <a:spLocks noChangeShapeType="1"/>
              </p:cNvSpPr>
              <p:nvPr/>
            </p:nvSpPr>
            <p:spPr bwMode="auto">
              <a:xfrm>
                <a:off x="2156" y="23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3" name="Line 753"/>
              <p:cNvSpPr>
                <a:spLocks noChangeShapeType="1"/>
              </p:cNvSpPr>
              <p:nvPr/>
            </p:nvSpPr>
            <p:spPr bwMode="auto">
              <a:xfrm>
                <a:off x="2156" y="23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4" name="Line 754"/>
              <p:cNvSpPr>
                <a:spLocks noChangeShapeType="1"/>
              </p:cNvSpPr>
              <p:nvPr/>
            </p:nvSpPr>
            <p:spPr bwMode="auto">
              <a:xfrm>
                <a:off x="2156" y="23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5" name="Line 755"/>
              <p:cNvSpPr>
                <a:spLocks noChangeShapeType="1"/>
              </p:cNvSpPr>
              <p:nvPr/>
            </p:nvSpPr>
            <p:spPr bwMode="auto">
              <a:xfrm>
                <a:off x="2156" y="23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6" name="Line 756"/>
              <p:cNvSpPr>
                <a:spLocks noChangeShapeType="1"/>
              </p:cNvSpPr>
              <p:nvPr/>
            </p:nvSpPr>
            <p:spPr bwMode="auto">
              <a:xfrm>
                <a:off x="2156" y="24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7" name="Line 757"/>
              <p:cNvSpPr>
                <a:spLocks noChangeShapeType="1"/>
              </p:cNvSpPr>
              <p:nvPr/>
            </p:nvSpPr>
            <p:spPr bwMode="auto">
              <a:xfrm>
                <a:off x="2156" y="24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8" name="Line 758"/>
              <p:cNvSpPr>
                <a:spLocks noChangeShapeType="1"/>
              </p:cNvSpPr>
              <p:nvPr/>
            </p:nvSpPr>
            <p:spPr bwMode="auto">
              <a:xfrm>
                <a:off x="2156" y="24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9" name="Line 759"/>
              <p:cNvSpPr>
                <a:spLocks noChangeShapeType="1"/>
              </p:cNvSpPr>
              <p:nvPr/>
            </p:nvSpPr>
            <p:spPr bwMode="auto">
              <a:xfrm>
                <a:off x="2156" y="24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0" name="Line 760"/>
              <p:cNvSpPr>
                <a:spLocks noChangeShapeType="1"/>
              </p:cNvSpPr>
              <p:nvPr/>
            </p:nvSpPr>
            <p:spPr bwMode="auto">
              <a:xfrm>
                <a:off x="2156" y="24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1" name="Line 761"/>
              <p:cNvSpPr>
                <a:spLocks noChangeShapeType="1"/>
              </p:cNvSpPr>
              <p:nvPr/>
            </p:nvSpPr>
            <p:spPr bwMode="auto">
              <a:xfrm>
                <a:off x="2156" y="24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2" name="Line 762"/>
              <p:cNvSpPr>
                <a:spLocks noChangeShapeType="1"/>
              </p:cNvSpPr>
              <p:nvPr/>
            </p:nvSpPr>
            <p:spPr bwMode="auto">
              <a:xfrm>
                <a:off x="2156" y="25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3" name="Line 763"/>
              <p:cNvSpPr>
                <a:spLocks noChangeShapeType="1"/>
              </p:cNvSpPr>
              <p:nvPr/>
            </p:nvSpPr>
            <p:spPr bwMode="auto">
              <a:xfrm>
                <a:off x="2156" y="25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4" name="Line 764"/>
              <p:cNvSpPr>
                <a:spLocks noChangeShapeType="1"/>
              </p:cNvSpPr>
              <p:nvPr/>
            </p:nvSpPr>
            <p:spPr bwMode="auto">
              <a:xfrm>
                <a:off x="2156" y="25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5" name="Line 765"/>
              <p:cNvSpPr>
                <a:spLocks noChangeShapeType="1"/>
              </p:cNvSpPr>
              <p:nvPr/>
            </p:nvSpPr>
            <p:spPr bwMode="auto">
              <a:xfrm>
                <a:off x="2156" y="25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6" name="Line 766"/>
              <p:cNvSpPr>
                <a:spLocks noChangeShapeType="1"/>
              </p:cNvSpPr>
              <p:nvPr/>
            </p:nvSpPr>
            <p:spPr bwMode="auto">
              <a:xfrm>
                <a:off x="2156" y="25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7" name="Line 767"/>
              <p:cNvSpPr>
                <a:spLocks noChangeShapeType="1"/>
              </p:cNvSpPr>
              <p:nvPr/>
            </p:nvSpPr>
            <p:spPr bwMode="auto">
              <a:xfrm>
                <a:off x="2156" y="26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8" name="Line 768"/>
              <p:cNvSpPr>
                <a:spLocks noChangeShapeType="1"/>
              </p:cNvSpPr>
              <p:nvPr/>
            </p:nvSpPr>
            <p:spPr bwMode="auto">
              <a:xfrm>
                <a:off x="2156" y="26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9" name="Line 769"/>
              <p:cNvSpPr>
                <a:spLocks noChangeShapeType="1"/>
              </p:cNvSpPr>
              <p:nvPr/>
            </p:nvSpPr>
            <p:spPr bwMode="auto">
              <a:xfrm>
                <a:off x="2156" y="26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0" name="Line 770"/>
              <p:cNvSpPr>
                <a:spLocks noChangeShapeType="1"/>
              </p:cNvSpPr>
              <p:nvPr/>
            </p:nvSpPr>
            <p:spPr bwMode="auto">
              <a:xfrm>
                <a:off x="2156" y="26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1" name="Line 771"/>
              <p:cNvSpPr>
                <a:spLocks noChangeShapeType="1"/>
              </p:cNvSpPr>
              <p:nvPr/>
            </p:nvSpPr>
            <p:spPr bwMode="auto">
              <a:xfrm>
                <a:off x="2156" y="26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2" name="Line 772"/>
              <p:cNvSpPr>
                <a:spLocks noChangeShapeType="1"/>
              </p:cNvSpPr>
              <p:nvPr/>
            </p:nvSpPr>
            <p:spPr bwMode="auto">
              <a:xfrm>
                <a:off x="2156" y="26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3" name="Line 773"/>
              <p:cNvSpPr>
                <a:spLocks noChangeShapeType="1"/>
              </p:cNvSpPr>
              <p:nvPr/>
            </p:nvSpPr>
            <p:spPr bwMode="auto">
              <a:xfrm>
                <a:off x="2156" y="27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4" name="Line 774"/>
              <p:cNvSpPr>
                <a:spLocks noChangeShapeType="1"/>
              </p:cNvSpPr>
              <p:nvPr/>
            </p:nvSpPr>
            <p:spPr bwMode="auto">
              <a:xfrm>
                <a:off x="2156" y="27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5" name="Line 775"/>
              <p:cNvSpPr>
                <a:spLocks noChangeShapeType="1"/>
              </p:cNvSpPr>
              <p:nvPr/>
            </p:nvSpPr>
            <p:spPr bwMode="auto">
              <a:xfrm>
                <a:off x="2156" y="27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6" name="Line 776"/>
              <p:cNvSpPr>
                <a:spLocks noChangeShapeType="1"/>
              </p:cNvSpPr>
              <p:nvPr/>
            </p:nvSpPr>
            <p:spPr bwMode="auto">
              <a:xfrm>
                <a:off x="2156" y="27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7" name="Line 777"/>
              <p:cNvSpPr>
                <a:spLocks noChangeShapeType="1"/>
              </p:cNvSpPr>
              <p:nvPr/>
            </p:nvSpPr>
            <p:spPr bwMode="auto">
              <a:xfrm>
                <a:off x="2156" y="27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8" name="Line 778"/>
              <p:cNvSpPr>
                <a:spLocks noChangeShapeType="1"/>
              </p:cNvSpPr>
              <p:nvPr/>
            </p:nvSpPr>
            <p:spPr bwMode="auto">
              <a:xfrm>
                <a:off x="2156" y="28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9" name="Line 779"/>
              <p:cNvSpPr>
                <a:spLocks noChangeShapeType="1"/>
              </p:cNvSpPr>
              <p:nvPr/>
            </p:nvSpPr>
            <p:spPr bwMode="auto">
              <a:xfrm>
                <a:off x="2156" y="28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0" name="Line 780"/>
              <p:cNvSpPr>
                <a:spLocks noChangeShapeType="1"/>
              </p:cNvSpPr>
              <p:nvPr/>
            </p:nvSpPr>
            <p:spPr bwMode="auto">
              <a:xfrm>
                <a:off x="2156" y="28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1" name="Line 781"/>
              <p:cNvSpPr>
                <a:spLocks noChangeShapeType="1"/>
              </p:cNvSpPr>
              <p:nvPr/>
            </p:nvSpPr>
            <p:spPr bwMode="auto">
              <a:xfrm>
                <a:off x="2156" y="28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2" name="Line 782"/>
              <p:cNvSpPr>
                <a:spLocks noChangeShapeType="1"/>
              </p:cNvSpPr>
              <p:nvPr/>
            </p:nvSpPr>
            <p:spPr bwMode="auto">
              <a:xfrm>
                <a:off x="2156" y="28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3" name="Line 783"/>
              <p:cNvSpPr>
                <a:spLocks noChangeShapeType="1"/>
              </p:cNvSpPr>
              <p:nvPr/>
            </p:nvSpPr>
            <p:spPr bwMode="auto">
              <a:xfrm>
                <a:off x="2156" y="28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4" name="Line 784"/>
              <p:cNvSpPr>
                <a:spLocks noChangeShapeType="1"/>
              </p:cNvSpPr>
              <p:nvPr/>
            </p:nvSpPr>
            <p:spPr bwMode="auto">
              <a:xfrm>
                <a:off x="2156" y="29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5" name="Line 785"/>
              <p:cNvSpPr>
                <a:spLocks noChangeShapeType="1"/>
              </p:cNvSpPr>
              <p:nvPr/>
            </p:nvSpPr>
            <p:spPr bwMode="auto">
              <a:xfrm>
                <a:off x="2156" y="29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6" name="Line 786"/>
              <p:cNvSpPr>
                <a:spLocks noChangeShapeType="1"/>
              </p:cNvSpPr>
              <p:nvPr/>
            </p:nvSpPr>
            <p:spPr bwMode="auto">
              <a:xfrm>
                <a:off x="2156" y="29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7" name="Line 787"/>
              <p:cNvSpPr>
                <a:spLocks noChangeShapeType="1"/>
              </p:cNvSpPr>
              <p:nvPr/>
            </p:nvSpPr>
            <p:spPr bwMode="auto">
              <a:xfrm>
                <a:off x="2156" y="29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" name="Group 788"/>
            <p:cNvGrpSpPr>
              <a:grpSpLocks/>
            </p:cNvGrpSpPr>
            <p:nvPr/>
          </p:nvGrpSpPr>
          <p:grpSpPr bwMode="auto">
            <a:xfrm>
              <a:off x="2117" y="1166"/>
              <a:ext cx="1004" cy="2830"/>
              <a:chOff x="2117" y="1166"/>
              <a:chExt cx="1004" cy="2830"/>
            </a:xfrm>
          </p:grpSpPr>
          <p:sp>
            <p:nvSpPr>
              <p:cNvPr id="3048" name="Line 789"/>
              <p:cNvSpPr>
                <a:spLocks noChangeShapeType="1"/>
              </p:cNvSpPr>
              <p:nvPr/>
            </p:nvSpPr>
            <p:spPr bwMode="auto">
              <a:xfrm>
                <a:off x="2156" y="29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9" name="Line 790"/>
              <p:cNvSpPr>
                <a:spLocks noChangeShapeType="1"/>
              </p:cNvSpPr>
              <p:nvPr/>
            </p:nvSpPr>
            <p:spPr bwMode="auto">
              <a:xfrm>
                <a:off x="2156" y="30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0" name="Line 791"/>
              <p:cNvSpPr>
                <a:spLocks noChangeShapeType="1"/>
              </p:cNvSpPr>
              <p:nvPr/>
            </p:nvSpPr>
            <p:spPr bwMode="auto">
              <a:xfrm>
                <a:off x="2156" y="30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1" name="Line 792"/>
              <p:cNvSpPr>
                <a:spLocks noChangeShapeType="1"/>
              </p:cNvSpPr>
              <p:nvPr/>
            </p:nvSpPr>
            <p:spPr bwMode="auto">
              <a:xfrm>
                <a:off x="2156" y="30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2" name="Line 793"/>
              <p:cNvSpPr>
                <a:spLocks noChangeShapeType="1"/>
              </p:cNvSpPr>
              <p:nvPr/>
            </p:nvSpPr>
            <p:spPr bwMode="auto">
              <a:xfrm>
                <a:off x="2156" y="30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3" name="Line 794"/>
              <p:cNvSpPr>
                <a:spLocks noChangeShapeType="1"/>
              </p:cNvSpPr>
              <p:nvPr/>
            </p:nvSpPr>
            <p:spPr bwMode="auto">
              <a:xfrm>
                <a:off x="2156" y="30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4" name="Line 795"/>
              <p:cNvSpPr>
                <a:spLocks noChangeShapeType="1"/>
              </p:cNvSpPr>
              <p:nvPr/>
            </p:nvSpPr>
            <p:spPr bwMode="auto">
              <a:xfrm>
                <a:off x="2156" y="30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5" name="Line 796"/>
              <p:cNvSpPr>
                <a:spLocks noChangeShapeType="1"/>
              </p:cNvSpPr>
              <p:nvPr/>
            </p:nvSpPr>
            <p:spPr bwMode="auto">
              <a:xfrm>
                <a:off x="2156" y="31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6" name="Line 797"/>
              <p:cNvSpPr>
                <a:spLocks noChangeShapeType="1"/>
              </p:cNvSpPr>
              <p:nvPr/>
            </p:nvSpPr>
            <p:spPr bwMode="auto">
              <a:xfrm>
                <a:off x="2156" y="31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7" name="Line 798"/>
              <p:cNvSpPr>
                <a:spLocks noChangeShapeType="1"/>
              </p:cNvSpPr>
              <p:nvPr/>
            </p:nvSpPr>
            <p:spPr bwMode="auto">
              <a:xfrm>
                <a:off x="2156" y="31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8" name="Line 799"/>
              <p:cNvSpPr>
                <a:spLocks noChangeShapeType="1"/>
              </p:cNvSpPr>
              <p:nvPr/>
            </p:nvSpPr>
            <p:spPr bwMode="auto">
              <a:xfrm>
                <a:off x="2156" y="31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9" name="Line 800"/>
              <p:cNvSpPr>
                <a:spLocks noChangeShapeType="1"/>
              </p:cNvSpPr>
              <p:nvPr/>
            </p:nvSpPr>
            <p:spPr bwMode="auto">
              <a:xfrm>
                <a:off x="2156" y="31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0" name="Line 801"/>
              <p:cNvSpPr>
                <a:spLocks noChangeShapeType="1"/>
              </p:cNvSpPr>
              <p:nvPr/>
            </p:nvSpPr>
            <p:spPr bwMode="auto">
              <a:xfrm>
                <a:off x="2156" y="32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1" name="Line 802"/>
              <p:cNvSpPr>
                <a:spLocks noChangeShapeType="1"/>
              </p:cNvSpPr>
              <p:nvPr/>
            </p:nvSpPr>
            <p:spPr bwMode="auto">
              <a:xfrm>
                <a:off x="2156" y="32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2" name="Line 803"/>
              <p:cNvSpPr>
                <a:spLocks noChangeShapeType="1"/>
              </p:cNvSpPr>
              <p:nvPr/>
            </p:nvSpPr>
            <p:spPr bwMode="auto">
              <a:xfrm>
                <a:off x="2156" y="32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3" name="Line 804"/>
              <p:cNvSpPr>
                <a:spLocks noChangeShapeType="1"/>
              </p:cNvSpPr>
              <p:nvPr/>
            </p:nvSpPr>
            <p:spPr bwMode="auto">
              <a:xfrm>
                <a:off x="2156" y="32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4" name="Line 805"/>
              <p:cNvSpPr>
                <a:spLocks noChangeShapeType="1"/>
              </p:cNvSpPr>
              <p:nvPr/>
            </p:nvSpPr>
            <p:spPr bwMode="auto">
              <a:xfrm>
                <a:off x="2156" y="32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5" name="Line 806"/>
              <p:cNvSpPr>
                <a:spLocks noChangeShapeType="1"/>
              </p:cNvSpPr>
              <p:nvPr/>
            </p:nvSpPr>
            <p:spPr bwMode="auto">
              <a:xfrm>
                <a:off x="2156" y="32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6" name="Line 807"/>
              <p:cNvSpPr>
                <a:spLocks noChangeShapeType="1"/>
              </p:cNvSpPr>
              <p:nvPr/>
            </p:nvSpPr>
            <p:spPr bwMode="auto">
              <a:xfrm>
                <a:off x="2156" y="33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7" name="Line 808"/>
              <p:cNvSpPr>
                <a:spLocks noChangeShapeType="1"/>
              </p:cNvSpPr>
              <p:nvPr/>
            </p:nvSpPr>
            <p:spPr bwMode="auto">
              <a:xfrm>
                <a:off x="2156" y="33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8" name="Line 809"/>
              <p:cNvSpPr>
                <a:spLocks noChangeShapeType="1"/>
              </p:cNvSpPr>
              <p:nvPr/>
            </p:nvSpPr>
            <p:spPr bwMode="auto">
              <a:xfrm>
                <a:off x="2156" y="33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9" name="Line 810"/>
              <p:cNvSpPr>
                <a:spLocks noChangeShapeType="1"/>
              </p:cNvSpPr>
              <p:nvPr/>
            </p:nvSpPr>
            <p:spPr bwMode="auto">
              <a:xfrm>
                <a:off x="2156" y="33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0" name="Line 811"/>
              <p:cNvSpPr>
                <a:spLocks noChangeShapeType="1"/>
              </p:cNvSpPr>
              <p:nvPr/>
            </p:nvSpPr>
            <p:spPr bwMode="auto">
              <a:xfrm>
                <a:off x="2156" y="33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1" name="Line 812"/>
              <p:cNvSpPr>
                <a:spLocks noChangeShapeType="1"/>
              </p:cNvSpPr>
              <p:nvPr/>
            </p:nvSpPr>
            <p:spPr bwMode="auto">
              <a:xfrm>
                <a:off x="2156" y="33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2" name="Line 813"/>
              <p:cNvSpPr>
                <a:spLocks noChangeShapeType="1"/>
              </p:cNvSpPr>
              <p:nvPr/>
            </p:nvSpPr>
            <p:spPr bwMode="auto">
              <a:xfrm>
                <a:off x="2156" y="34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3" name="Line 814"/>
              <p:cNvSpPr>
                <a:spLocks noChangeShapeType="1"/>
              </p:cNvSpPr>
              <p:nvPr/>
            </p:nvSpPr>
            <p:spPr bwMode="auto">
              <a:xfrm>
                <a:off x="2156" y="34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4" name="Line 815"/>
              <p:cNvSpPr>
                <a:spLocks noChangeShapeType="1"/>
              </p:cNvSpPr>
              <p:nvPr/>
            </p:nvSpPr>
            <p:spPr bwMode="auto">
              <a:xfrm>
                <a:off x="2156" y="34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" name="Line 816"/>
              <p:cNvSpPr>
                <a:spLocks noChangeShapeType="1"/>
              </p:cNvSpPr>
              <p:nvPr/>
            </p:nvSpPr>
            <p:spPr bwMode="auto">
              <a:xfrm>
                <a:off x="2156" y="34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6" name="Line 817"/>
              <p:cNvSpPr>
                <a:spLocks noChangeShapeType="1"/>
              </p:cNvSpPr>
              <p:nvPr/>
            </p:nvSpPr>
            <p:spPr bwMode="auto">
              <a:xfrm>
                <a:off x="2156" y="34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7" name="Line 818"/>
              <p:cNvSpPr>
                <a:spLocks noChangeShapeType="1"/>
              </p:cNvSpPr>
              <p:nvPr/>
            </p:nvSpPr>
            <p:spPr bwMode="auto">
              <a:xfrm>
                <a:off x="2156" y="35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8" name="Line 819"/>
              <p:cNvSpPr>
                <a:spLocks noChangeShapeType="1"/>
              </p:cNvSpPr>
              <p:nvPr/>
            </p:nvSpPr>
            <p:spPr bwMode="auto">
              <a:xfrm>
                <a:off x="2156" y="35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9" name="Line 820"/>
              <p:cNvSpPr>
                <a:spLocks noChangeShapeType="1"/>
              </p:cNvSpPr>
              <p:nvPr/>
            </p:nvSpPr>
            <p:spPr bwMode="auto">
              <a:xfrm>
                <a:off x="2156" y="35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0" name="Line 821"/>
              <p:cNvSpPr>
                <a:spLocks noChangeShapeType="1"/>
              </p:cNvSpPr>
              <p:nvPr/>
            </p:nvSpPr>
            <p:spPr bwMode="auto">
              <a:xfrm>
                <a:off x="2156" y="35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1" name="Line 822"/>
              <p:cNvSpPr>
                <a:spLocks noChangeShapeType="1"/>
              </p:cNvSpPr>
              <p:nvPr/>
            </p:nvSpPr>
            <p:spPr bwMode="auto">
              <a:xfrm>
                <a:off x="2156" y="35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2" name="Line 823"/>
              <p:cNvSpPr>
                <a:spLocks noChangeShapeType="1"/>
              </p:cNvSpPr>
              <p:nvPr/>
            </p:nvSpPr>
            <p:spPr bwMode="auto">
              <a:xfrm>
                <a:off x="2156" y="35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3" name="Line 824"/>
              <p:cNvSpPr>
                <a:spLocks noChangeShapeType="1"/>
              </p:cNvSpPr>
              <p:nvPr/>
            </p:nvSpPr>
            <p:spPr bwMode="auto">
              <a:xfrm>
                <a:off x="2156" y="36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4" name="Line 825"/>
              <p:cNvSpPr>
                <a:spLocks noChangeShapeType="1"/>
              </p:cNvSpPr>
              <p:nvPr/>
            </p:nvSpPr>
            <p:spPr bwMode="auto">
              <a:xfrm>
                <a:off x="2156" y="36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5" name="Line 826"/>
              <p:cNvSpPr>
                <a:spLocks noChangeShapeType="1"/>
              </p:cNvSpPr>
              <p:nvPr/>
            </p:nvSpPr>
            <p:spPr bwMode="auto">
              <a:xfrm>
                <a:off x="2156" y="36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6" name="Line 827"/>
              <p:cNvSpPr>
                <a:spLocks noChangeShapeType="1"/>
              </p:cNvSpPr>
              <p:nvPr/>
            </p:nvSpPr>
            <p:spPr bwMode="auto">
              <a:xfrm>
                <a:off x="2156" y="36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7" name="Line 828"/>
              <p:cNvSpPr>
                <a:spLocks noChangeShapeType="1"/>
              </p:cNvSpPr>
              <p:nvPr/>
            </p:nvSpPr>
            <p:spPr bwMode="auto">
              <a:xfrm>
                <a:off x="2156" y="36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8" name="Line 829"/>
              <p:cNvSpPr>
                <a:spLocks noChangeShapeType="1"/>
              </p:cNvSpPr>
              <p:nvPr/>
            </p:nvSpPr>
            <p:spPr bwMode="auto">
              <a:xfrm>
                <a:off x="2156" y="37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9" name="Freeform 830"/>
              <p:cNvSpPr>
                <a:spLocks/>
              </p:cNvSpPr>
              <p:nvPr/>
            </p:nvSpPr>
            <p:spPr bwMode="auto">
              <a:xfrm>
                <a:off x="2117" y="3860"/>
                <a:ext cx="58" cy="133"/>
              </a:xfrm>
              <a:custGeom>
                <a:avLst/>
                <a:gdLst>
                  <a:gd name="T0" fmla="*/ 58 w 58"/>
                  <a:gd name="T1" fmla="*/ 133 h 133"/>
                  <a:gd name="T2" fmla="*/ 33 w 58"/>
                  <a:gd name="T3" fmla="*/ 133 h 133"/>
                  <a:gd name="T4" fmla="*/ 33 w 58"/>
                  <a:gd name="T5" fmla="*/ 37 h 133"/>
                  <a:gd name="T6" fmla="*/ 18 w 58"/>
                  <a:gd name="T7" fmla="*/ 49 h 133"/>
                  <a:gd name="T8" fmla="*/ 0 w 58"/>
                  <a:gd name="T9" fmla="*/ 58 h 133"/>
                  <a:gd name="T10" fmla="*/ 0 w 58"/>
                  <a:gd name="T11" fmla="*/ 33 h 133"/>
                  <a:gd name="T12" fmla="*/ 7 w 58"/>
                  <a:gd name="T13" fmla="*/ 30 h 133"/>
                  <a:gd name="T14" fmla="*/ 13 w 58"/>
                  <a:gd name="T15" fmla="*/ 27 h 133"/>
                  <a:gd name="T16" fmla="*/ 22 w 58"/>
                  <a:gd name="T17" fmla="*/ 21 h 133"/>
                  <a:gd name="T18" fmla="*/ 28 w 58"/>
                  <a:gd name="T19" fmla="*/ 15 h 133"/>
                  <a:gd name="T20" fmla="*/ 34 w 58"/>
                  <a:gd name="T21" fmla="*/ 7 h 133"/>
                  <a:gd name="T22" fmla="*/ 37 w 58"/>
                  <a:gd name="T23" fmla="*/ 0 h 133"/>
                  <a:gd name="T24" fmla="*/ 58 w 58"/>
                  <a:gd name="T25" fmla="*/ 0 h 133"/>
                  <a:gd name="T26" fmla="*/ 58 w 58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8" h="133">
                    <a:moveTo>
                      <a:pt x="58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8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7" y="30"/>
                    </a:lnTo>
                    <a:lnTo>
                      <a:pt x="13" y="27"/>
                    </a:lnTo>
                    <a:lnTo>
                      <a:pt x="22" y="21"/>
                    </a:lnTo>
                    <a:lnTo>
                      <a:pt x="28" y="15"/>
                    </a:lnTo>
                    <a:lnTo>
                      <a:pt x="34" y="7"/>
                    </a:lnTo>
                    <a:lnTo>
                      <a:pt x="37" y="0"/>
                    </a:lnTo>
                    <a:lnTo>
                      <a:pt x="58" y="0"/>
                    </a:lnTo>
                    <a:lnTo>
                      <a:pt x="58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0" name="Line 831"/>
              <p:cNvSpPr>
                <a:spLocks noChangeShapeType="1"/>
              </p:cNvSpPr>
              <p:nvPr/>
            </p:nvSpPr>
            <p:spPr bwMode="auto">
              <a:xfrm>
                <a:off x="2319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1" name="Line 832"/>
              <p:cNvSpPr>
                <a:spLocks noChangeShapeType="1"/>
              </p:cNvSpPr>
              <p:nvPr/>
            </p:nvSpPr>
            <p:spPr bwMode="auto">
              <a:xfrm>
                <a:off x="2414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2" name="Line 833"/>
              <p:cNvSpPr>
                <a:spLocks noChangeShapeType="1"/>
              </p:cNvSpPr>
              <p:nvPr/>
            </p:nvSpPr>
            <p:spPr bwMode="auto">
              <a:xfrm>
                <a:off x="2483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Line 834"/>
              <p:cNvSpPr>
                <a:spLocks noChangeShapeType="1"/>
              </p:cNvSpPr>
              <p:nvPr/>
            </p:nvSpPr>
            <p:spPr bwMode="auto">
              <a:xfrm>
                <a:off x="2535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835"/>
              <p:cNvSpPr>
                <a:spLocks noChangeShapeType="1"/>
              </p:cNvSpPr>
              <p:nvPr/>
            </p:nvSpPr>
            <p:spPr bwMode="auto">
              <a:xfrm>
                <a:off x="2577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836"/>
              <p:cNvSpPr>
                <a:spLocks noChangeShapeType="1"/>
              </p:cNvSpPr>
              <p:nvPr/>
            </p:nvSpPr>
            <p:spPr bwMode="auto">
              <a:xfrm>
                <a:off x="2615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837"/>
              <p:cNvSpPr>
                <a:spLocks noChangeShapeType="1"/>
              </p:cNvSpPr>
              <p:nvPr/>
            </p:nvSpPr>
            <p:spPr bwMode="auto">
              <a:xfrm>
                <a:off x="2646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Line 838"/>
              <p:cNvSpPr>
                <a:spLocks noChangeShapeType="1"/>
              </p:cNvSpPr>
              <p:nvPr/>
            </p:nvSpPr>
            <p:spPr bwMode="auto">
              <a:xfrm>
                <a:off x="2673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Line 839"/>
              <p:cNvSpPr>
                <a:spLocks noChangeShapeType="1"/>
              </p:cNvSpPr>
              <p:nvPr/>
            </p:nvSpPr>
            <p:spPr bwMode="auto">
              <a:xfrm>
                <a:off x="2699" y="36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Line 840"/>
              <p:cNvSpPr>
                <a:spLocks noChangeShapeType="1"/>
              </p:cNvSpPr>
              <p:nvPr/>
            </p:nvSpPr>
            <p:spPr bwMode="auto">
              <a:xfrm>
                <a:off x="2699" y="11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0" name="Line 841"/>
              <p:cNvSpPr>
                <a:spLocks noChangeShapeType="1"/>
              </p:cNvSpPr>
              <p:nvPr/>
            </p:nvSpPr>
            <p:spPr bwMode="auto">
              <a:xfrm>
                <a:off x="2699" y="11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1" name="Line 842"/>
              <p:cNvSpPr>
                <a:spLocks noChangeShapeType="1"/>
              </p:cNvSpPr>
              <p:nvPr/>
            </p:nvSpPr>
            <p:spPr bwMode="auto">
              <a:xfrm>
                <a:off x="2699" y="12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2" name="Line 843"/>
              <p:cNvSpPr>
                <a:spLocks noChangeShapeType="1"/>
              </p:cNvSpPr>
              <p:nvPr/>
            </p:nvSpPr>
            <p:spPr bwMode="auto">
              <a:xfrm>
                <a:off x="2699" y="12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3" name="Line 844"/>
              <p:cNvSpPr>
                <a:spLocks noChangeShapeType="1"/>
              </p:cNvSpPr>
              <p:nvPr/>
            </p:nvSpPr>
            <p:spPr bwMode="auto">
              <a:xfrm>
                <a:off x="2699" y="12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4" name="Line 845"/>
              <p:cNvSpPr>
                <a:spLocks noChangeShapeType="1"/>
              </p:cNvSpPr>
              <p:nvPr/>
            </p:nvSpPr>
            <p:spPr bwMode="auto">
              <a:xfrm>
                <a:off x="2699" y="12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5" name="Line 846"/>
              <p:cNvSpPr>
                <a:spLocks noChangeShapeType="1"/>
              </p:cNvSpPr>
              <p:nvPr/>
            </p:nvSpPr>
            <p:spPr bwMode="auto">
              <a:xfrm>
                <a:off x="2699" y="12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6" name="Line 847"/>
              <p:cNvSpPr>
                <a:spLocks noChangeShapeType="1"/>
              </p:cNvSpPr>
              <p:nvPr/>
            </p:nvSpPr>
            <p:spPr bwMode="auto">
              <a:xfrm>
                <a:off x="2699" y="12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7" name="Line 848"/>
              <p:cNvSpPr>
                <a:spLocks noChangeShapeType="1"/>
              </p:cNvSpPr>
              <p:nvPr/>
            </p:nvSpPr>
            <p:spPr bwMode="auto">
              <a:xfrm>
                <a:off x="2699" y="13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8" name="Line 849"/>
              <p:cNvSpPr>
                <a:spLocks noChangeShapeType="1"/>
              </p:cNvSpPr>
              <p:nvPr/>
            </p:nvSpPr>
            <p:spPr bwMode="auto">
              <a:xfrm>
                <a:off x="2699" y="13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9" name="Line 850"/>
              <p:cNvSpPr>
                <a:spLocks noChangeShapeType="1"/>
              </p:cNvSpPr>
              <p:nvPr/>
            </p:nvSpPr>
            <p:spPr bwMode="auto">
              <a:xfrm>
                <a:off x="2699" y="13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0" name="Line 851"/>
              <p:cNvSpPr>
                <a:spLocks noChangeShapeType="1"/>
              </p:cNvSpPr>
              <p:nvPr/>
            </p:nvSpPr>
            <p:spPr bwMode="auto">
              <a:xfrm>
                <a:off x="2699" y="13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1" name="Line 852"/>
              <p:cNvSpPr>
                <a:spLocks noChangeShapeType="1"/>
              </p:cNvSpPr>
              <p:nvPr/>
            </p:nvSpPr>
            <p:spPr bwMode="auto">
              <a:xfrm>
                <a:off x="2699" y="13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2" name="Line 853"/>
              <p:cNvSpPr>
                <a:spLocks noChangeShapeType="1"/>
              </p:cNvSpPr>
              <p:nvPr/>
            </p:nvSpPr>
            <p:spPr bwMode="auto">
              <a:xfrm>
                <a:off x="2699" y="14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3" name="Line 854"/>
              <p:cNvSpPr>
                <a:spLocks noChangeShapeType="1"/>
              </p:cNvSpPr>
              <p:nvPr/>
            </p:nvSpPr>
            <p:spPr bwMode="auto">
              <a:xfrm>
                <a:off x="2699" y="14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4" name="Line 855"/>
              <p:cNvSpPr>
                <a:spLocks noChangeShapeType="1"/>
              </p:cNvSpPr>
              <p:nvPr/>
            </p:nvSpPr>
            <p:spPr bwMode="auto">
              <a:xfrm>
                <a:off x="2699" y="14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5" name="Line 856"/>
              <p:cNvSpPr>
                <a:spLocks noChangeShapeType="1"/>
              </p:cNvSpPr>
              <p:nvPr/>
            </p:nvSpPr>
            <p:spPr bwMode="auto">
              <a:xfrm>
                <a:off x="2699" y="14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6" name="Line 857"/>
              <p:cNvSpPr>
                <a:spLocks noChangeShapeType="1"/>
              </p:cNvSpPr>
              <p:nvPr/>
            </p:nvSpPr>
            <p:spPr bwMode="auto">
              <a:xfrm>
                <a:off x="2699" y="14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7" name="Line 858"/>
              <p:cNvSpPr>
                <a:spLocks noChangeShapeType="1"/>
              </p:cNvSpPr>
              <p:nvPr/>
            </p:nvSpPr>
            <p:spPr bwMode="auto">
              <a:xfrm>
                <a:off x="2699" y="14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8" name="Line 859"/>
              <p:cNvSpPr>
                <a:spLocks noChangeShapeType="1"/>
              </p:cNvSpPr>
              <p:nvPr/>
            </p:nvSpPr>
            <p:spPr bwMode="auto">
              <a:xfrm>
                <a:off x="2699" y="15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9" name="Line 860"/>
              <p:cNvSpPr>
                <a:spLocks noChangeShapeType="1"/>
              </p:cNvSpPr>
              <p:nvPr/>
            </p:nvSpPr>
            <p:spPr bwMode="auto">
              <a:xfrm>
                <a:off x="2699" y="15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0" name="Line 861"/>
              <p:cNvSpPr>
                <a:spLocks noChangeShapeType="1"/>
              </p:cNvSpPr>
              <p:nvPr/>
            </p:nvSpPr>
            <p:spPr bwMode="auto">
              <a:xfrm>
                <a:off x="2699" y="15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1" name="Line 862"/>
              <p:cNvSpPr>
                <a:spLocks noChangeShapeType="1"/>
              </p:cNvSpPr>
              <p:nvPr/>
            </p:nvSpPr>
            <p:spPr bwMode="auto">
              <a:xfrm>
                <a:off x="2699" y="15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2" name="Line 863"/>
              <p:cNvSpPr>
                <a:spLocks noChangeShapeType="1"/>
              </p:cNvSpPr>
              <p:nvPr/>
            </p:nvSpPr>
            <p:spPr bwMode="auto">
              <a:xfrm>
                <a:off x="2699" y="15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3" name="Line 864"/>
              <p:cNvSpPr>
                <a:spLocks noChangeShapeType="1"/>
              </p:cNvSpPr>
              <p:nvPr/>
            </p:nvSpPr>
            <p:spPr bwMode="auto">
              <a:xfrm>
                <a:off x="2699" y="15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4" name="Line 865"/>
              <p:cNvSpPr>
                <a:spLocks noChangeShapeType="1"/>
              </p:cNvSpPr>
              <p:nvPr/>
            </p:nvSpPr>
            <p:spPr bwMode="auto">
              <a:xfrm>
                <a:off x="2699" y="16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5" name="Line 866"/>
              <p:cNvSpPr>
                <a:spLocks noChangeShapeType="1"/>
              </p:cNvSpPr>
              <p:nvPr/>
            </p:nvSpPr>
            <p:spPr bwMode="auto">
              <a:xfrm>
                <a:off x="2699" y="16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6" name="Line 867"/>
              <p:cNvSpPr>
                <a:spLocks noChangeShapeType="1"/>
              </p:cNvSpPr>
              <p:nvPr/>
            </p:nvSpPr>
            <p:spPr bwMode="auto">
              <a:xfrm>
                <a:off x="2699" y="16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7" name="Line 868"/>
              <p:cNvSpPr>
                <a:spLocks noChangeShapeType="1"/>
              </p:cNvSpPr>
              <p:nvPr/>
            </p:nvSpPr>
            <p:spPr bwMode="auto">
              <a:xfrm>
                <a:off x="2699" y="16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8" name="Line 869"/>
              <p:cNvSpPr>
                <a:spLocks noChangeShapeType="1"/>
              </p:cNvSpPr>
              <p:nvPr/>
            </p:nvSpPr>
            <p:spPr bwMode="auto">
              <a:xfrm>
                <a:off x="2699" y="16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9" name="Line 870"/>
              <p:cNvSpPr>
                <a:spLocks noChangeShapeType="1"/>
              </p:cNvSpPr>
              <p:nvPr/>
            </p:nvSpPr>
            <p:spPr bwMode="auto">
              <a:xfrm>
                <a:off x="2699" y="17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0" name="Line 871"/>
              <p:cNvSpPr>
                <a:spLocks noChangeShapeType="1"/>
              </p:cNvSpPr>
              <p:nvPr/>
            </p:nvSpPr>
            <p:spPr bwMode="auto">
              <a:xfrm>
                <a:off x="2699" y="17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1" name="Line 872"/>
              <p:cNvSpPr>
                <a:spLocks noChangeShapeType="1"/>
              </p:cNvSpPr>
              <p:nvPr/>
            </p:nvSpPr>
            <p:spPr bwMode="auto">
              <a:xfrm>
                <a:off x="2699" y="17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2" name="Line 873"/>
              <p:cNvSpPr>
                <a:spLocks noChangeShapeType="1"/>
              </p:cNvSpPr>
              <p:nvPr/>
            </p:nvSpPr>
            <p:spPr bwMode="auto">
              <a:xfrm>
                <a:off x="2699" y="17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3" name="Line 874"/>
              <p:cNvSpPr>
                <a:spLocks noChangeShapeType="1"/>
              </p:cNvSpPr>
              <p:nvPr/>
            </p:nvSpPr>
            <p:spPr bwMode="auto">
              <a:xfrm>
                <a:off x="2699" y="17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4" name="Line 875"/>
              <p:cNvSpPr>
                <a:spLocks noChangeShapeType="1"/>
              </p:cNvSpPr>
              <p:nvPr/>
            </p:nvSpPr>
            <p:spPr bwMode="auto">
              <a:xfrm>
                <a:off x="2699" y="17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5" name="Line 876"/>
              <p:cNvSpPr>
                <a:spLocks noChangeShapeType="1"/>
              </p:cNvSpPr>
              <p:nvPr/>
            </p:nvSpPr>
            <p:spPr bwMode="auto">
              <a:xfrm>
                <a:off x="2699" y="18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6" name="Line 877"/>
              <p:cNvSpPr>
                <a:spLocks noChangeShapeType="1"/>
              </p:cNvSpPr>
              <p:nvPr/>
            </p:nvSpPr>
            <p:spPr bwMode="auto">
              <a:xfrm>
                <a:off x="2699" y="18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7" name="Line 878"/>
              <p:cNvSpPr>
                <a:spLocks noChangeShapeType="1"/>
              </p:cNvSpPr>
              <p:nvPr/>
            </p:nvSpPr>
            <p:spPr bwMode="auto">
              <a:xfrm>
                <a:off x="2699" y="18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8" name="Line 879"/>
              <p:cNvSpPr>
                <a:spLocks noChangeShapeType="1"/>
              </p:cNvSpPr>
              <p:nvPr/>
            </p:nvSpPr>
            <p:spPr bwMode="auto">
              <a:xfrm>
                <a:off x="2699" y="18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9" name="Line 880"/>
              <p:cNvSpPr>
                <a:spLocks noChangeShapeType="1"/>
              </p:cNvSpPr>
              <p:nvPr/>
            </p:nvSpPr>
            <p:spPr bwMode="auto">
              <a:xfrm>
                <a:off x="2699" y="18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0" name="Line 881"/>
              <p:cNvSpPr>
                <a:spLocks noChangeShapeType="1"/>
              </p:cNvSpPr>
              <p:nvPr/>
            </p:nvSpPr>
            <p:spPr bwMode="auto">
              <a:xfrm>
                <a:off x="2699" y="19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1" name="Line 882"/>
              <p:cNvSpPr>
                <a:spLocks noChangeShapeType="1"/>
              </p:cNvSpPr>
              <p:nvPr/>
            </p:nvSpPr>
            <p:spPr bwMode="auto">
              <a:xfrm>
                <a:off x="2699" y="19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2" name="Line 883"/>
              <p:cNvSpPr>
                <a:spLocks noChangeShapeType="1"/>
              </p:cNvSpPr>
              <p:nvPr/>
            </p:nvSpPr>
            <p:spPr bwMode="auto">
              <a:xfrm>
                <a:off x="2699" y="19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3" name="Line 884"/>
              <p:cNvSpPr>
                <a:spLocks noChangeShapeType="1"/>
              </p:cNvSpPr>
              <p:nvPr/>
            </p:nvSpPr>
            <p:spPr bwMode="auto">
              <a:xfrm>
                <a:off x="2699" y="19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4" name="Line 885"/>
              <p:cNvSpPr>
                <a:spLocks noChangeShapeType="1"/>
              </p:cNvSpPr>
              <p:nvPr/>
            </p:nvSpPr>
            <p:spPr bwMode="auto">
              <a:xfrm>
                <a:off x="2699" y="19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5" name="Line 886"/>
              <p:cNvSpPr>
                <a:spLocks noChangeShapeType="1"/>
              </p:cNvSpPr>
              <p:nvPr/>
            </p:nvSpPr>
            <p:spPr bwMode="auto">
              <a:xfrm>
                <a:off x="2699" y="19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6" name="Line 887"/>
              <p:cNvSpPr>
                <a:spLocks noChangeShapeType="1"/>
              </p:cNvSpPr>
              <p:nvPr/>
            </p:nvSpPr>
            <p:spPr bwMode="auto">
              <a:xfrm>
                <a:off x="2699" y="20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7" name="Line 888"/>
              <p:cNvSpPr>
                <a:spLocks noChangeShapeType="1"/>
              </p:cNvSpPr>
              <p:nvPr/>
            </p:nvSpPr>
            <p:spPr bwMode="auto">
              <a:xfrm>
                <a:off x="2699" y="20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8" name="Line 889"/>
              <p:cNvSpPr>
                <a:spLocks noChangeShapeType="1"/>
              </p:cNvSpPr>
              <p:nvPr/>
            </p:nvSpPr>
            <p:spPr bwMode="auto">
              <a:xfrm>
                <a:off x="2699" y="20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9" name="Line 890"/>
              <p:cNvSpPr>
                <a:spLocks noChangeShapeType="1"/>
              </p:cNvSpPr>
              <p:nvPr/>
            </p:nvSpPr>
            <p:spPr bwMode="auto">
              <a:xfrm>
                <a:off x="2699" y="20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0" name="Line 891"/>
              <p:cNvSpPr>
                <a:spLocks noChangeShapeType="1"/>
              </p:cNvSpPr>
              <p:nvPr/>
            </p:nvSpPr>
            <p:spPr bwMode="auto">
              <a:xfrm>
                <a:off x="2699" y="20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1" name="Line 892"/>
              <p:cNvSpPr>
                <a:spLocks noChangeShapeType="1"/>
              </p:cNvSpPr>
              <p:nvPr/>
            </p:nvSpPr>
            <p:spPr bwMode="auto">
              <a:xfrm>
                <a:off x="2699" y="21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2" name="Line 893"/>
              <p:cNvSpPr>
                <a:spLocks noChangeShapeType="1"/>
              </p:cNvSpPr>
              <p:nvPr/>
            </p:nvSpPr>
            <p:spPr bwMode="auto">
              <a:xfrm>
                <a:off x="2699" y="21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3" name="Line 894"/>
              <p:cNvSpPr>
                <a:spLocks noChangeShapeType="1"/>
              </p:cNvSpPr>
              <p:nvPr/>
            </p:nvSpPr>
            <p:spPr bwMode="auto">
              <a:xfrm>
                <a:off x="2699" y="21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4" name="Line 895"/>
              <p:cNvSpPr>
                <a:spLocks noChangeShapeType="1"/>
              </p:cNvSpPr>
              <p:nvPr/>
            </p:nvSpPr>
            <p:spPr bwMode="auto">
              <a:xfrm>
                <a:off x="2699" y="21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5" name="Line 896"/>
              <p:cNvSpPr>
                <a:spLocks noChangeShapeType="1"/>
              </p:cNvSpPr>
              <p:nvPr/>
            </p:nvSpPr>
            <p:spPr bwMode="auto">
              <a:xfrm>
                <a:off x="2699" y="21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6" name="Line 897"/>
              <p:cNvSpPr>
                <a:spLocks noChangeShapeType="1"/>
              </p:cNvSpPr>
              <p:nvPr/>
            </p:nvSpPr>
            <p:spPr bwMode="auto">
              <a:xfrm>
                <a:off x="2699" y="21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7" name="Line 898"/>
              <p:cNvSpPr>
                <a:spLocks noChangeShapeType="1"/>
              </p:cNvSpPr>
              <p:nvPr/>
            </p:nvSpPr>
            <p:spPr bwMode="auto">
              <a:xfrm>
                <a:off x="2699" y="22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8" name="Line 899"/>
              <p:cNvSpPr>
                <a:spLocks noChangeShapeType="1"/>
              </p:cNvSpPr>
              <p:nvPr/>
            </p:nvSpPr>
            <p:spPr bwMode="auto">
              <a:xfrm>
                <a:off x="2699" y="22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9" name="Line 900"/>
              <p:cNvSpPr>
                <a:spLocks noChangeShapeType="1"/>
              </p:cNvSpPr>
              <p:nvPr/>
            </p:nvSpPr>
            <p:spPr bwMode="auto">
              <a:xfrm>
                <a:off x="2699" y="22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0" name="Line 901"/>
              <p:cNvSpPr>
                <a:spLocks noChangeShapeType="1"/>
              </p:cNvSpPr>
              <p:nvPr/>
            </p:nvSpPr>
            <p:spPr bwMode="auto">
              <a:xfrm>
                <a:off x="2699" y="22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1" name="Line 902"/>
              <p:cNvSpPr>
                <a:spLocks noChangeShapeType="1"/>
              </p:cNvSpPr>
              <p:nvPr/>
            </p:nvSpPr>
            <p:spPr bwMode="auto">
              <a:xfrm>
                <a:off x="2699" y="22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2" name="Line 903"/>
              <p:cNvSpPr>
                <a:spLocks noChangeShapeType="1"/>
              </p:cNvSpPr>
              <p:nvPr/>
            </p:nvSpPr>
            <p:spPr bwMode="auto">
              <a:xfrm>
                <a:off x="2699" y="23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3" name="Line 904"/>
              <p:cNvSpPr>
                <a:spLocks noChangeShapeType="1"/>
              </p:cNvSpPr>
              <p:nvPr/>
            </p:nvSpPr>
            <p:spPr bwMode="auto">
              <a:xfrm>
                <a:off x="2699" y="23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4" name="Line 905"/>
              <p:cNvSpPr>
                <a:spLocks noChangeShapeType="1"/>
              </p:cNvSpPr>
              <p:nvPr/>
            </p:nvSpPr>
            <p:spPr bwMode="auto">
              <a:xfrm>
                <a:off x="2699" y="23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5" name="Line 906"/>
              <p:cNvSpPr>
                <a:spLocks noChangeShapeType="1"/>
              </p:cNvSpPr>
              <p:nvPr/>
            </p:nvSpPr>
            <p:spPr bwMode="auto">
              <a:xfrm>
                <a:off x="2699" y="23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6" name="Line 907"/>
              <p:cNvSpPr>
                <a:spLocks noChangeShapeType="1"/>
              </p:cNvSpPr>
              <p:nvPr/>
            </p:nvSpPr>
            <p:spPr bwMode="auto">
              <a:xfrm>
                <a:off x="2699" y="23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7" name="Line 908"/>
              <p:cNvSpPr>
                <a:spLocks noChangeShapeType="1"/>
              </p:cNvSpPr>
              <p:nvPr/>
            </p:nvSpPr>
            <p:spPr bwMode="auto">
              <a:xfrm>
                <a:off x="2699" y="23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8" name="Line 909"/>
              <p:cNvSpPr>
                <a:spLocks noChangeShapeType="1"/>
              </p:cNvSpPr>
              <p:nvPr/>
            </p:nvSpPr>
            <p:spPr bwMode="auto">
              <a:xfrm>
                <a:off x="2699" y="24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9" name="Line 910"/>
              <p:cNvSpPr>
                <a:spLocks noChangeShapeType="1"/>
              </p:cNvSpPr>
              <p:nvPr/>
            </p:nvSpPr>
            <p:spPr bwMode="auto">
              <a:xfrm>
                <a:off x="2699" y="24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0" name="Line 911"/>
              <p:cNvSpPr>
                <a:spLocks noChangeShapeType="1"/>
              </p:cNvSpPr>
              <p:nvPr/>
            </p:nvSpPr>
            <p:spPr bwMode="auto">
              <a:xfrm>
                <a:off x="2699" y="24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1" name="Line 912"/>
              <p:cNvSpPr>
                <a:spLocks noChangeShapeType="1"/>
              </p:cNvSpPr>
              <p:nvPr/>
            </p:nvSpPr>
            <p:spPr bwMode="auto">
              <a:xfrm>
                <a:off x="2699" y="24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2" name="Line 913"/>
              <p:cNvSpPr>
                <a:spLocks noChangeShapeType="1"/>
              </p:cNvSpPr>
              <p:nvPr/>
            </p:nvSpPr>
            <p:spPr bwMode="auto">
              <a:xfrm>
                <a:off x="2699" y="24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3" name="Line 914"/>
              <p:cNvSpPr>
                <a:spLocks noChangeShapeType="1"/>
              </p:cNvSpPr>
              <p:nvPr/>
            </p:nvSpPr>
            <p:spPr bwMode="auto">
              <a:xfrm>
                <a:off x="2699" y="24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4" name="Line 915"/>
              <p:cNvSpPr>
                <a:spLocks noChangeShapeType="1"/>
              </p:cNvSpPr>
              <p:nvPr/>
            </p:nvSpPr>
            <p:spPr bwMode="auto">
              <a:xfrm>
                <a:off x="2699" y="25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5" name="Line 916"/>
              <p:cNvSpPr>
                <a:spLocks noChangeShapeType="1"/>
              </p:cNvSpPr>
              <p:nvPr/>
            </p:nvSpPr>
            <p:spPr bwMode="auto">
              <a:xfrm>
                <a:off x="2699" y="25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6" name="Line 917"/>
              <p:cNvSpPr>
                <a:spLocks noChangeShapeType="1"/>
              </p:cNvSpPr>
              <p:nvPr/>
            </p:nvSpPr>
            <p:spPr bwMode="auto">
              <a:xfrm>
                <a:off x="2699" y="25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7" name="Line 918"/>
              <p:cNvSpPr>
                <a:spLocks noChangeShapeType="1"/>
              </p:cNvSpPr>
              <p:nvPr/>
            </p:nvSpPr>
            <p:spPr bwMode="auto">
              <a:xfrm>
                <a:off x="2699" y="25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8" name="Line 919"/>
              <p:cNvSpPr>
                <a:spLocks noChangeShapeType="1"/>
              </p:cNvSpPr>
              <p:nvPr/>
            </p:nvSpPr>
            <p:spPr bwMode="auto">
              <a:xfrm>
                <a:off x="2699" y="25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9" name="Line 920"/>
              <p:cNvSpPr>
                <a:spLocks noChangeShapeType="1"/>
              </p:cNvSpPr>
              <p:nvPr/>
            </p:nvSpPr>
            <p:spPr bwMode="auto">
              <a:xfrm>
                <a:off x="2699" y="26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0" name="Line 921"/>
              <p:cNvSpPr>
                <a:spLocks noChangeShapeType="1"/>
              </p:cNvSpPr>
              <p:nvPr/>
            </p:nvSpPr>
            <p:spPr bwMode="auto">
              <a:xfrm>
                <a:off x="2699" y="26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1" name="Line 922"/>
              <p:cNvSpPr>
                <a:spLocks noChangeShapeType="1"/>
              </p:cNvSpPr>
              <p:nvPr/>
            </p:nvSpPr>
            <p:spPr bwMode="auto">
              <a:xfrm>
                <a:off x="2699" y="26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" name="Line 923"/>
              <p:cNvSpPr>
                <a:spLocks noChangeShapeType="1"/>
              </p:cNvSpPr>
              <p:nvPr/>
            </p:nvSpPr>
            <p:spPr bwMode="auto">
              <a:xfrm>
                <a:off x="2699" y="26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3" name="Line 924"/>
              <p:cNvSpPr>
                <a:spLocks noChangeShapeType="1"/>
              </p:cNvSpPr>
              <p:nvPr/>
            </p:nvSpPr>
            <p:spPr bwMode="auto">
              <a:xfrm>
                <a:off x="2699" y="26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4" name="Line 925"/>
              <p:cNvSpPr>
                <a:spLocks noChangeShapeType="1"/>
              </p:cNvSpPr>
              <p:nvPr/>
            </p:nvSpPr>
            <p:spPr bwMode="auto">
              <a:xfrm>
                <a:off x="2699" y="26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5" name="Line 926"/>
              <p:cNvSpPr>
                <a:spLocks noChangeShapeType="1"/>
              </p:cNvSpPr>
              <p:nvPr/>
            </p:nvSpPr>
            <p:spPr bwMode="auto">
              <a:xfrm>
                <a:off x="2699" y="27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6" name="Line 927"/>
              <p:cNvSpPr>
                <a:spLocks noChangeShapeType="1"/>
              </p:cNvSpPr>
              <p:nvPr/>
            </p:nvSpPr>
            <p:spPr bwMode="auto">
              <a:xfrm>
                <a:off x="2699" y="27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7" name="Line 928"/>
              <p:cNvSpPr>
                <a:spLocks noChangeShapeType="1"/>
              </p:cNvSpPr>
              <p:nvPr/>
            </p:nvSpPr>
            <p:spPr bwMode="auto">
              <a:xfrm>
                <a:off x="2699" y="27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8" name="Line 929"/>
              <p:cNvSpPr>
                <a:spLocks noChangeShapeType="1"/>
              </p:cNvSpPr>
              <p:nvPr/>
            </p:nvSpPr>
            <p:spPr bwMode="auto">
              <a:xfrm>
                <a:off x="2699" y="27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9" name="Line 930"/>
              <p:cNvSpPr>
                <a:spLocks noChangeShapeType="1"/>
              </p:cNvSpPr>
              <p:nvPr/>
            </p:nvSpPr>
            <p:spPr bwMode="auto">
              <a:xfrm>
                <a:off x="2699" y="27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0" name="Line 931"/>
              <p:cNvSpPr>
                <a:spLocks noChangeShapeType="1"/>
              </p:cNvSpPr>
              <p:nvPr/>
            </p:nvSpPr>
            <p:spPr bwMode="auto">
              <a:xfrm>
                <a:off x="2699" y="28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1" name="Line 932"/>
              <p:cNvSpPr>
                <a:spLocks noChangeShapeType="1"/>
              </p:cNvSpPr>
              <p:nvPr/>
            </p:nvSpPr>
            <p:spPr bwMode="auto">
              <a:xfrm>
                <a:off x="2699" y="28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2" name="Line 933"/>
              <p:cNvSpPr>
                <a:spLocks noChangeShapeType="1"/>
              </p:cNvSpPr>
              <p:nvPr/>
            </p:nvSpPr>
            <p:spPr bwMode="auto">
              <a:xfrm>
                <a:off x="2699" y="28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3" name="Line 934"/>
              <p:cNvSpPr>
                <a:spLocks noChangeShapeType="1"/>
              </p:cNvSpPr>
              <p:nvPr/>
            </p:nvSpPr>
            <p:spPr bwMode="auto">
              <a:xfrm>
                <a:off x="2699" y="28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4" name="Line 935"/>
              <p:cNvSpPr>
                <a:spLocks noChangeShapeType="1"/>
              </p:cNvSpPr>
              <p:nvPr/>
            </p:nvSpPr>
            <p:spPr bwMode="auto">
              <a:xfrm>
                <a:off x="2699" y="28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5" name="Line 936"/>
              <p:cNvSpPr>
                <a:spLocks noChangeShapeType="1"/>
              </p:cNvSpPr>
              <p:nvPr/>
            </p:nvSpPr>
            <p:spPr bwMode="auto">
              <a:xfrm>
                <a:off x="2699" y="28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6" name="Line 937"/>
              <p:cNvSpPr>
                <a:spLocks noChangeShapeType="1"/>
              </p:cNvSpPr>
              <p:nvPr/>
            </p:nvSpPr>
            <p:spPr bwMode="auto">
              <a:xfrm>
                <a:off x="2699" y="29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7" name="Line 938"/>
              <p:cNvSpPr>
                <a:spLocks noChangeShapeType="1"/>
              </p:cNvSpPr>
              <p:nvPr/>
            </p:nvSpPr>
            <p:spPr bwMode="auto">
              <a:xfrm>
                <a:off x="2699" y="29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8" name="Line 939"/>
              <p:cNvSpPr>
                <a:spLocks noChangeShapeType="1"/>
              </p:cNvSpPr>
              <p:nvPr/>
            </p:nvSpPr>
            <p:spPr bwMode="auto">
              <a:xfrm>
                <a:off x="2699" y="29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9" name="Line 940"/>
              <p:cNvSpPr>
                <a:spLocks noChangeShapeType="1"/>
              </p:cNvSpPr>
              <p:nvPr/>
            </p:nvSpPr>
            <p:spPr bwMode="auto">
              <a:xfrm>
                <a:off x="2699" y="29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0" name="Line 941"/>
              <p:cNvSpPr>
                <a:spLocks noChangeShapeType="1"/>
              </p:cNvSpPr>
              <p:nvPr/>
            </p:nvSpPr>
            <p:spPr bwMode="auto">
              <a:xfrm>
                <a:off x="2699" y="29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1" name="Line 942"/>
              <p:cNvSpPr>
                <a:spLocks noChangeShapeType="1"/>
              </p:cNvSpPr>
              <p:nvPr/>
            </p:nvSpPr>
            <p:spPr bwMode="auto">
              <a:xfrm>
                <a:off x="2699" y="30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2" name="Line 943"/>
              <p:cNvSpPr>
                <a:spLocks noChangeShapeType="1"/>
              </p:cNvSpPr>
              <p:nvPr/>
            </p:nvSpPr>
            <p:spPr bwMode="auto">
              <a:xfrm>
                <a:off x="2699" y="30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3" name="Line 944"/>
              <p:cNvSpPr>
                <a:spLocks noChangeShapeType="1"/>
              </p:cNvSpPr>
              <p:nvPr/>
            </p:nvSpPr>
            <p:spPr bwMode="auto">
              <a:xfrm>
                <a:off x="2699" y="30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4" name="Line 945"/>
              <p:cNvSpPr>
                <a:spLocks noChangeShapeType="1"/>
              </p:cNvSpPr>
              <p:nvPr/>
            </p:nvSpPr>
            <p:spPr bwMode="auto">
              <a:xfrm>
                <a:off x="2699" y="30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5" name="Line 946"/>
              <p:cNvSpPr>
                <a:spLocks noChangeShapeType="1"/>
              </p:cNvSpPr>
              <p:nvPr/>
            </p:nvSpPr>
            <p:spPr bwMode="auto">
              <a:xfrm>
                <a:off x="2699" y="30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6" name="Line 947"/>
              <p:cNvSpPr>
                <a:spLocks noChangeShapeType="1"/>
              </p:cNvSpPr>
              <p:nvPr/>
            </p:nvSpPr>
            <p:spPr bwMode="auto">
              <a:xfrm>
                <a:off x="2699" y="30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7" name="Line 948"/>
              <p:cNvSpPr>
                <a:spLocks noChangeShapeType="1"/>
              </p:cNvSpPr>
              <p:nvPr/>
            </p:nvSpPr>
            <p:spPr bwMode="auto">
              <a:xfrm>
                <a:off x="2699" y="31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8" name="Line 949"/>
              <p:cNvSpPr>
                <a:spLocks noChangeShapeType="1"/>
              </p:cNvSpPr>
              <p:nvPr/>
            </p:nvSpPr>
            <p:spPr bwMode="auto">
              <a:xfrm>
                <a:off x="2699" y="31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9" name="Line 950"/>
              <p:cNvSpPr>
                <a:spLocks noChangeShapeType="1"/>
              </p:cNvSpPr>
              <p:nvPr/>
            </p:nvSpPr>
            <p:spPr bwMode="auto">
              <a:xfrm>
                <a:off x="2699" y="31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0" name="Line 951"/>
              <p:cNvSpPr>
                <a:spLocks noChangeShapeType="1"/>
              </p:cNvSpPr>
              <p:nvPr/>
            </p:nvSpPr>
            <p:spPr bwMode="auto">
              <a:xfrm>
                <a:off x="2699" y="31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1" name="Line 952"/>
              <p:cNvSpPr>
                <a:spLocks noChangeShapeType="1"/>
              </p:cNvSpPr>
              <p:nvPr/>
            </p:nvSpPr>
            <p:spPr bwMode="auto">
              <a:xfrm>
                <a:off x="2699" y="31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2" name="Line 953"/>
              <p:cNvSpPr>
                <a:spLocks noChangeShapeType="1"/>
              </p:cNvSpPr>
              <p:nvPr/>
            </p:nvSpPr>
            <p:spPr bwMode="auto">
              <a:xfrm>
                <a:off x="2699" y="32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3" name="Line 954"/>
              <p:cNvSpPr>
                <a:spLocks noChangeShapeType="1"/>
              </p:cNvSpPr>
              <p:nvPr/>
            </p:nvSpPr>
            <p:spPr bwMode="auto">
              <a:xfrm>
                <a:off x="2699" y="32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4" name="Line 955"/>
              <p:cNvSpPr>
                <a:spLocks noChangeShapeType="1"/>
              </p:cNvSpPr>
              <p:nvPr/>
            </p:nvSpPr>
            <p:spPr bwMode="auto">
              <a:xfrm>
                <a:off x="2699" y="32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5" name="Line 956"/>
              <p:cNvSpPr>
                <a:spLocks noChangeShapeType="1"/>
              </p:cNvSpPr>
              <p:nvPr/>
            </p:nvSpPr>
            <p:spPr bwMode="auto">
              <a:xfrm>
                <a:off x="2699" y="32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6" name="Line 957"/>
              <p:cNvSpPr>
                <a:spLocks noChangeShapeType="1"/>
              </p:cNvSpPr>
              <p:nvPr/>
            </p:nvSpPr>
            <p:spPr bwMode="auto">
              <a:xfrm>
                <a:off x="2699" y="32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7" name="Line 958"/>
              <p:cNvSpPr>
                <a:spLocks noChangeShapeType="1"/>
              </p:cNvSpPr>
              <p:nvPr/>
            </p:nvSpPr>
            <p:spPr bwMode="auto">
              <a:xfrm>
                <a:off x="2699" y="32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8" name="Line 959"/>
              <p:cNvSpPr>
                <a:spLocks noChangeShapeType="1"/>
              </p:cNvSpPr>
              <p:nvPr/>
            </p:nvSpPr>
            <p:spPr bwMode="auto">
              <a:xfrm>
                <a:off x="2699" y="33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9" name="Line 960"/>
              <p:cNvSpPr>
                <a:spLocks noChangeShapeType="1"/>
              </p:cNvSpPr>
              <p:nvPr/>
            </p:nvSpPr>
            <p:spPr bwMode="auto">
              <a:xfrm>
                <a:off x="2699" y="33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0" name="Line 961"/>
              <p:cNvSpPr>
                <a:spLocks noChangeShapeType="1"/>
              </p:cNvSpPr>
              <p:nvPr/>
            </p:nvSpPr>
            <p:spPr bwMode="auto">
              <a:xfrm>
                <a:off x="2699" y="33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1" name="Line 962"/>
              <p:cNvSpPr>
                <a:spLocks noChangeShapeType="1"/>
              </p:cNvSpPr>
              <p:nvPr/>
            </p:nvSpPr>
            <p:spPr bwMode="auto">
              <a:xfrm>
                <a:off x="2699" y="33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2" name="Line 963"/>
              <p:cNvSpPr>
                <a:spLocks noChangeShapeType="1"/>
              </p:cNvSpPr>
              <p:nvPr/>
            </p:nvSpPr>
            <p:spPr bwMode="auto">
              <a:xfrm>
                <a:off x="2699" y="33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3" name="Line 964"/>
              <p:cNvSpPr>
                <a:spLocks noChangeShapeType="1"/>
              </p:cNvSpPr>
              <p:nvPr/>
            </p:nvSpPr>
            <p:spPr bwMode="auto">
              <a:xfrm>
                <a:off x="2699" y="33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4" name="Line 965"/>
              <p:cNvSpPr>
                <a:spLocks noChangeShapeType="1"/>
              </p:cNvSpPr>
              <p:nvPr/>
            </p:nvSpPr>
            <p:spPr bwMode="auto">
              <a:xfrm>
                <a:off x="2699" y="34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5" name="Line 966"/>
              <p:cNvSpPr>
                <a:spLocks noChangeShapeType="1"/>
              </p:cNvSpPr>
              <p:nvPr/>
            </p:nvSpPr>
            <p:spPr bwMode="auto">
              <a:xfrm>
                <a:off x="2699" y="34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6" name="Line 967"/>
              <p:cNvSpPr>
                <a:spLocks noChangeShapeType="1"/>
              </p:cNvSpPr>
              <p:nvPr/>
            </p:nvSpPr>
            <p:spPr bwMode="auto">
              <a:xfrm>
                <a:off x="2699" y="34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7" name="Line 968"/>
              <p:cNvSpPr>
                <a:spLocks noChangeShapeType="1"/>
              </p:cNvSpPr>
              <p:nvPr/>
            </p:nvSpPr>
            <p:spPr bwMode="auto">
              <a:xfrm>
                <a:off x="2699" y="34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8" name="Line 969"/>
              <p:cNvSpPr>
                <a:spLocks noChangeShapeType="1"/>
              </p:cNvSpPr>
              <p:nvPr/>
            </p:nvSpPr>
            <p:spPr bwMode="auto">
              <a:xfrm>
                <a:off x="2699" y="34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9" name="Line 970"/>
              <p:cNvSpPr>
                <a:spLocks noChangeShapeType="1"/>
              </p:cNvSpPr>
              <p:nvPr/>
            </p:nvSpPr>
            <p:spPr bwMode="auto">
              <a:xfrm>
                <a:off x="2699" y="35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0" name="Line 971"/>
              <p:cNvSpPr>
                <a:spLocks noChangeShapeType="1"/>
              </p:cNvSpPr>
              <p:nvPr/>
            </p:nvSpPr>
            <p:spPr bwMode="auto">
              <a:xfrm>
                <a:off x="2699" y="35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1" name="Line 972"/>
              <p:cNvSpPr>
                <a:spLocks noChangeShapeType="1"/>
              </p:cNvSpPr>
              <p:nvPr/>
            </p:nvSpPr>
            <p:spPr bwMode="auto">
              <a:xfrm>
                <a:off x="2699" y="35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2" name="Line 973"/>
              <p:cNvSpPr>
                <a:spLocks noChangeShapeType="1"/>
              </p:cNvSpPr>
              <p:nvPr/>
            </p:nvSpPr>
            <p:spPr bwMode="auto">
              <a:xfrm>
                <a:off x="2699" y="35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3" name="Line 974"/>
              <p:cNvSpPr>
                <a:spLocks noChangeShapeType="1"/>
              </p:cNvSpPr>
              <p:nvPr/>
            </p:nvSpPr>
            <p:spPr bwMode="auto">
              <a:xfrm>
                <a:off x="2699" y="35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4" name="Line 975"/>
              <p:cNvSpPr>
                <a:spLocks noChangeShapeType="1"/>
              </p:cNvSpPr>
              <p:nvPr/>
            </p:nvSpPr>
            <p:spPr bwMode="auto">
              <a:xfrm>
                <a:off x="2699" y="35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5" name="Line 976"/>
              <p:cNvSpPr>
                <a:spLocks noChangeShapeType="1"/>
              </p:cNvSpPr>
              <p:nvPr/>
            </p:nvSpPr>
            <p:spPr bwMode="auto">
              <a:xfrm>
                <a:off x="2699" y="36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6" name="Line 977"/>
              <p:cNvSpPr>
                <a:spLocks noChangeShapeType="1"/>
              </p:cNvSpPr>
              <p:nvPr/>
            </p:nvSpPr>
            <p:spPr bwMode="auto">
              <a:xfrm>
                <a:off x="2699" y="36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7" name="Line 978"/>
              <p:cNvSpPr>
                <a:spLocks noChangeShapeType="1"/>
              </p:cNvSpPr>
              <p:nvPr/>
            </p:nvSpPr>
            <p:spPr bwMode="auto">
              <a:xfrm>
                <a:off x="2699" y="36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8" name="Line 979"/>
              <p:cNvSpPr>
                <a:spLocks noChangeShapeType="1"/>
              </p:cNvSpPr>
              <p:nvPr/>
            </p:nvSpPr>
            <p:spPr bwMode="auto">
              <a:xfrm>
                <a:off x="2699" y="36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9" name="Line 980"/>
              <p:cNvSpPr>
                <a:spLocks noChangeShapeType="1"/>
              </p:cNvSpPr>
              <p:nvPr/>
            </p:nvSpPr>
            <p:spPr bwMode="auto">
              <a:xfrm>
                <a:off x="2699" y="36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0" name="Line 981"/>
              <p:cNvSpPr>
                <a:spLocks noChangeShapeType="1"/>
              </p:cNvSpPr>
              <p:nvPr/>
            </p:nvSpPr>
            <p:spPr bwMode="auto">
              <a:xfrm>
                <a:off x="2699" y="37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1" name="Freeform 982"/>
              <p:cNvSpPr>
                <a:spLocks/>
              </p:cNvSpPr>
              <p:nvPr/>
            </p:nvSpPr>
            <p:spPr bwMode="auto">
              <a:xfrm>
                <a:off x="2609" y="3860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6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3 w 57"/>
                  <a:gd name="T15" fmla="*/ 27 h 133"/>
                  <a:gd name="T16" fmla="*/ 21 w 57"/>
                  <a:gd name="T17" fmla="*/ 21 h 133"/>
                  <a:gd name="T18" fmla="*/ 28 w 57"/>
                  <a:gd name="T19" fmla="*/ 15 h 133"/>
                  <a:gd name="T20" fmla="*/ 33 w 57"/>
                  <a:gd name="T21" fmla="*/ 7 h 133"/>
                  <a:gd name="T22" fmla="*/ 37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6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3" y="27"/>
                    </a:lnTo>
                    <a:lnTo>
                      <a:pt x="21" y="21"/>
                    </a:lnTo>
                    <a:lnTo>
                      <a:pt x="28" y="15"/>
                    </a:lnTo>
                    <a:lnTo>
                      <a:pt x="33" y="7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2" name="Freeform 983"/>
              <p:cNvSpPr>
                <a:spLocks noEditPoints="1"/>
              </p:cNvSpPr>
              <p:nvPr/>
            </p:nvSpPr>
            <p:spPr bwMode="auto">
              <a:xfrm>
                <a:off x="2705" y="3860"/>
                <a:ext cx="87" cy="136"/>
              </a:xfrm>
              <a:custGeom>
                <a:avLst/>
                <a:gdLst>
                  <a:gd name="T0" fmla="*/ 43 w 87"/>
                  <a:gd name="T1" fmla="*/ 0 h 136"/>
                  <a:gd name="T2" fmla="*/ 61 w 87"/>
                  <a:gd name="T3" fmla="*/ 3 h 136"/>
                  <a:gd name="T4" fmla="*/ 75 w 87"/>
                  <a:gd name="T5" fmla="*/ 13 h 136"/>
                  <a:gd name="T6" fmla="*/ 81 w 87"/>
                  <a:gd name="T7" fmla="*/ 27 h 136"/>
                  <a:gd name="T8" fmla="*/ 85 w 87"/>
                  <a:gd name="T9" fmla="*/ 45 h 136"/>
                  <a:gd name="T10" fmla="*/ 87 w 87"/>
                  <a:gd name="T11" fmla="*/ 67 h 136"/>
                  <a:gd name="T12" fmla="*/ 85 w 87"/>
                  <a:gd name="T13" fmla="*/ 91 h 136"/>
                  <a:gd name="T14" fmla="*/ 81 w 87"/>
                  <a:gd name="T15" fmla="*/ 109 h 136"/>
                  <a:gd name="T16" fmla="*/ 75 w 87"/>
                  <a:gd name="T17" fmla="*/ 121 h 136"/>
                  <a:gd name="T18" fmla="*/ 61 w 87"/>
                  <a:gd name="T19" fmla="*/ 132 h 136"/>
                  <a:gd name="T20" fmla="*/ 43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1 w 87"/>
                  <a:gd name="T29" fmla="*/ 90 h 136"/>
                  <a:gd name="T30" fmla="*/ 0 w 87"/>
                  <a:gd name="T31" fmla="*/ 67 h 136"/>
                  <a:gd name="T32" fmla="*/ 1 w 87"/>
                  <a:gd name="T33" fmla="*/ 45 h 136"/>
                  <a:gd name="T34" fmla="*/ 6 w 87"/>
                  <a:gd name="T35" fmla="*/ 27 h 136"/>
                  <a:gd name="T36" fmla="*/ 13 w 87"/>
                  <a:gd name="T37" fmla="*/ 13 h 136"/>
                  <a:gd name="T38" fmla="*/ 27 w 87"/>
                  <a:gd name="T39" fmla="*/ 3 h 136"/>
                  <a:gd name="T40" fmla="*/ 43 w 87"/>
                  <a:gd name="T41" fmla="*/ 0 h 136"/>
                  <a:gd name="T42" fmla="*/ 43 w 87"/>
                  <a:gd name="T43" fmla="*/ 24 h 136"/>
                  <a:gd name="T44" fmla="*/ 39 w 87"/>
                  <a:gd name="T45" fmla="*/ 24 h 136"/>
                  <a:gd name="T46" fmla="*/ 34 w 87"/>
                  <a:gd name="T47" fmla="*/ 25 h 136"/>
                  <a:gd name="T48" fmla="*/ 31 w 87"/>
                  <a:gd name="T49" fmla="*/ 28 h 136"/>
                  <a:gd name="T50" fmla="*/ 30 w 87"/>
                  <a:gd name="T51" fmla="*/ 31 h 136"/>
                  <a:gd name="T52" fmla="*/ 28 w 87"/>
                  <a:gd name="T53" fmla="*/ 36 h 136"/>
                  <a:gd name="T54" fmla="*/ 27 w 87"/>
                  <a:gd name="T55" fmla="*/ 49 h 136"/>
                  <a:gd name="T56" fmla="*/ 25 w 87"/>
                  <a:gd name="T57" fmla="*/ 67 h 136"/>
                  <a:gd name="T58" fmla="*/ 25 w 87"/>
                  <a:gd name="T59" fmla="*/ 87 h 136"/>
                  <a:gd name="T60" fmla="*/ 28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4 w 87"/>
                  <a:gd name="T67" fmla="*/ 109 h 136"/>
                  <a:gd name="T68" fmla="*/ 39 w 87"/>
                  <a:gd name="T69" fmla="*/ 112 h 136"/>
                  <a:gd name="T70" fmla="*/ 43 w 87"/>
                  <a:gd name="T71" fmla="*/ 112 h 136"/>
                  <a:gd name="T72" fmla="*/ 49 w 87"/>
                  <a:gd name="T73" fmla="*/ 112 h 136"/>
                  <a:gd name="T74" fmla="*/ 52 w 87"/>
                  <a:gd name="T75" fmla="*/ 109 h 136"/>
                  <a:gd name="T76" fmla="*/ 55 w 87"/>
                  <a:gd name="T77" fmla="*/ 108 h 136"/>
                  <a:gd name="T78" fmla="*/ 57 w 87"/>
                  <a:gd name="T79" fmla="*/ 103 h 136"/>
                  <a:gd name="T80" fmla="*/ 60 w 87"/>
                  <a:gd name="T81" fmla="*/ 99 h 136"/>
                  <a:gd name="T82" fmla="*/ 61 w 87"/>
                  <a:gd name="T83" fmla="*/ 87 h 136"/>
                  <a:gd name="T84" fmla="*/ 63 w 87"/>
                  <a:gd name="T85" fmla="*/ 67 h 136"/>
                  <a:gd name="T86" fmla="*/ 61 w 87"/>
                  <a:gd name="T87" fmla="*/ 49 h 136"/>
                  <a:gd name="T88" fmla="*/ 60 w 87"/>
                  <a:gd name="T89" fmla="*/ 37 h 136"/>
                  <a:gd name="T90" fmla="*/ 58 w 87"/>
                  <a:gd name="T91" fmla="*/ 33 h 136"/>
                  <a:gd name="T92" fmla="*/ 55 w 87"/>
                  <a:gd name="T93" fmla="*/ 28 h 136"/>
                  <a:gd name="T94" fmla="*/ 52 w 87"/>
                  <a:gd name="T95" fmla="*/ 25 h 136"/>
                  <a:gd name="T96" fmla="*/ 49 w 87"/>
                  <a:gd name="T97" fmla="*/ 24 h 136"/>
                  <a:gd name="T98" fmla="*/ 43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3" y="0"/>
                    </a:moveTo>
                    <a:lnTo>
                      <a:pt x="61" y="3"/>
                    </a:lnTo>
                    <a:lnTo>
                      <a:pt x="75" y="13"/>
                    </a:lnTo>
                    <a:lnTo>
                      <a:pt x="81" y="27"/>
                    </a:lnTo>
                    <a:lnTo>
                      <a:pt x="85" y="45"/>
                    </a:lnTo>
                    <a:lnTo>
                      <a:pt x="87" y="67"/>
                    </a:lnTo>
                    <a:lnTo>
                      <a:pt x="85" y="91"/>
                    </a:lnTo>
                    <a:lnTo>
                      <a:pt x="81" y="109"/>
                    </a:lnTo>
                    <a:lnTo>
                      <a:pt x="75" y="121"/>
                    </a:lnTo>
                    <a:lnTo>
                      <a:pt x="61" y="132"/>
                    </a:lnTo>
                    <a:lnTo>
                      <a:pt x="43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1" y="90"/>
                    </a:lnTo>
                    <a:lnTo>
                      <a:pt x="0" y="67"/>
                    </a:lnTo>
                    <a:lnTo>
                      <a:pt x="1" y="45"/>
                    </a:lnTo>
                    <a:lnTo>
                      <a:pt x="6" y="27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3" y="0"/>
                    </a:lnTo>
                    <a:close/>
                    <a:moveTo>
                      <a:pt x="43" y="24"/>
                    </a:moveTo>
                    <a:lnTo>
                      <a:pt x="39" y="24"/>
                    </a:lnTo>
                    <a:lnTo>
                      <a:pt x="34" y="25"/>
                    </a:lnTo>
                    <a:lnTo>
                      <a:pt x="31" y="28"/>
                    </a:lnTo>
                    <a:lnTo>
                      <a:pt x="30" y="31"/>
                    </a:lnTo>
                    <a:lnTo>
                      <a:pt x="28" y="36"/>
                    </a:lnTo>
                    <a:lnTo>
                      <a:pt x="27" y="49"/>
                    </a:lnTo>
                    <a:lnTo>
                      <a:pt x="25" y="67"/>
                    </a:lnTo>
                    <a:lnTo>
                      <a:pt x="25" y="87"/>
                    </a:lnTo>
                    <a:lnTo>
                      <a:pt x="28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4" y="109"/>
                    </a:lnTo>
                    <a:lnTo>
                      <a:pt x="39" y="112"/>
                    </a:lnTo>
                    <a:lnTo>
                      <a:pt x="43" y="112"/>
                    </a:lnTo>
                    <a:lnTo>
                      <a:pt x="49" y="112"/>
                    </a:lnTo>
                    <a:lnTo>
                      <a:pt x="52" y="109"/>
                    </a:lnTo>
                    <a:lnTo>
                      <a:pt x="55" y="108"/>
                    </a:lnTo>
                    <a:lnTo>
                      <a:pt x="57" y="103"/>
                    </a:lnTo>
                    <a:lnTo>
                      <a:pt x="60" y="99"/>
                    </a:lnTo>
                    <a:lnTo>
                      <a:pt x="61" y="87"/>
                    </a:lnTo>
                    <a:lnTo>
                      <a:pt x="63" y="67"/>
                    </a:lnTo>
                    <a:lnTo>
                      <a:pt x="61" y="49"/>
                    </a:lnTo>
                    <a:lnTo>
                      <a:pt x="60" y="37"/>
                    </a:lnTo>
                    <a:lnTo>
                      <a:pt x="58" y="33"/>
                    </a:lnTo>
                    <a:lnTo>
                      <a:pt x="55" y="28"/>
                    </a:lnTo>
                    <a:lnTo>
                      <a:pt x="52" y="25"/>
                    </a:lnTo>
                    <a:lnTo>
                      <a:pt x="49" y="24"/>
                    </a:lnTo>
                    <a:lnTo>
                      <a:pt x="4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3" name="Line 984"/>
              <p:cNvSpPr>
                <a:spLocks noChangeShapeType="1"/>
              </p:cNvSpPr>
              <p:nvPr/>
            </p:nvSpPr>
            <p:spPr bwMode="auto">
              <a:xfrm>
                <a:off x="2862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4" name="Line 985"/>
              <p:cNvSpPr>
                <a:spLocks noChangeShapeType="1"/>
              </p:cNvSpPr>
              <p:nvPr/>
            </p:nvSpPr>
            <p:spPr bwMode="auto">
              <a:xfrm>
                <a:off x="2957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5" name="Line 986"/>
              <p:cNvSpPr>
                <a:spLocks noChangeShapeType="1"/>
              </p:cNvSpPr>
              <p:nvPr/>
            </p:nvSpPr>
            <p:spPr bwMode="auto">
              <a:xfrm>
                <a:off x="3026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6" name="Line 987"/>
              <p:cNvSpPr>
                <a:spLocks noChangeShapeType="1"/>
              </p:cNvSpPr>
              <p:nvPr/>
            </p:nvSpPr>
            <p:spPr bwMode="auto">
              <a:xfrm>
                <a:off x="3078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7" name="Line 988"/>
              <p:cNvSpPr>
                <a:spLocks noChangeShapeType="1"/>
              </p:cNvSpPr>
              <p:nvPr/>
            </p:nvSpPr>
            <p:spPr bwMode="auto">
              <a:xfrm>
                <a:off x="3120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0" name="Group 989"/>
            <p:cNvGrpSpPr>
              <a:grpSpLocks/>
            </p:cNvGrpSpPr>
            <p:nvPr/>
          </p:nvGrpSpPr>
          <p:grpSpPr bwMode="auto">
            <a:xfrm>
              <a:off x="3152" y="1166"/>
              <a:ext cx="634" cy="2830"/>
              <a:chOff x="3152" y="1166"/>
              <a:chExt cx="634" cy="2830"/>
            </a:xfrm>
          </p:grpSpPr>
          <p:sp>
            <p:nvSpPr>
              <p:cNvPr id="2848" name="Line 990"/>
              <p:cNvSpPr>
                <a:spLocks noChangeShapeType="1"/>
              </p:cNvSpPr>
              <p:nvPr/>
            </p:nvSpPr>
            <p:spPr bwMode="auto">
              <a:xfrm>
                <a:off x="3158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9" name="Line 991"/>
              <p:cNvSpPr>
                <a:spLocks noChangeShapeType="1"/>
              </p:cNvSpPr>
              <p:nvPr/>
            </p:nvSpPr>
            <p:spPr bwMode="auto">
              <a:xfrm>
                <a:off x="3189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0" name="Line 992"/>
              <p:cNvSpPr>
                <a:spLocks noChangeShapeType="1"/>
              </p:cNvSpPr>
              <p:nvPr/>
            </p:nvSpPr>
            <p:spPr bwMode="auto">
              <a:xfrm>
                <a:off x="3216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1" name="Line 993"/>
              <p:cNvSpPr>
                <a:spLocks noChangeShapeType="1"/>
              </p:cNvSpPr>
              <p:nvPr/>
            </p:nvSpPr>
            <p:spPr bwMode="auto">
              <a:xfrm>
                <a:off x="3242" y="36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2" name="Line 994"/>
              <p:cNvSpPr>
                <a:spLocks noChangeShapeType="1"/>
              </p:cNvSpPr>
              <p:nvPr/>
            </p:nvSpPr>
            <p:spPr bwMode="auto">
              <a:xfrm>
                <a:off x="3242" y="11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3" name="Line 995"/>
              <p:cNvSpPr>
                <a:spLocks noChangeShapeType="1"/>
              </p:cNvSpPr>
              <p:nvPr/>
            </p:nvSpPr>
            <p:spPr bwMode="auto">
              <a:xfrm>
                <a:off x="3242" y="11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4" name="Line 996"/>
              <p:cNvSpPr>
                <a:spLocks noChangeShapeType="1"/>
              </p:cNvSpPr>
              <p:nvPr/>
            </p:nvSpPr>
            <p:spPr bwMode="auto">
              <a:xfrm>
                <a:off x="3242" y="12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5" name="Line 997"/>
              <p:cNvSpPr>
                <a:spLocks noChangeShapeType="1"/>
              </p:cNvSpPr>
              <p:nvPr/>
            </p:nvSpPr>
            <p:spPr bwMode="auto">
              <a:xfrm>
                <a:off x="3242" y="12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6" name="Line 998"/>
              <p:cNvSpPr>
                <a:spLocks noChangeShapeType="1"/>
              </p:cNvSpPr>
              <p:nvPr/>
            </p:nvSpPr>
            <p:spPr bwMode="auto">
              <a:xfrm>
                <a:off x="3242" y="12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7" name="Line 999"/>
              <p:cNvSpPr>
                <a:spLocks noChangeShapeType="1"/>
              </p:cNvSpPr>
              <p:nvPr/>
            </p:nvSpPr>
            <p:spPr bwMode="auto">
              <a:xfrm>
                <a:off x="3242" y="12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8" name="Line 1000"/>
              <p:cNvSpPr>
                <a:spLocks noChangeShapeType="1"/>
              </p:cNvSpPr>
              <p:nvPr/>
            </p:nvSpPr>
            <p:spPr bwMode="auto">
              <a:xfrm>
                <a:off x="3242" y="12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9" name="Line 1001"/>
              <p:cNvSpPr>
                <a:spLocks noChangeShapeType="1"/>
              </p:cNvSpPr>
              <p:nvPr/>
            </p:nvSpPr>
            <p:spPr bwMode="auto">
              <a:xfrm>
                <a:off x="3242" y="12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0" name="Line 1002"/>
              <p:cNvSpPr>
                <a:spLocks noChangeShapeType="1"/>
              </p:cNvSpPr>
              <p:nvPr/>
            </p:nvSpPr>
            <p:spPr bwMode="auto">
              <a:xfrm>
                <a:off x="3242" y="13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1" name="Line 1003"/>
              <p:cNvSpPr>
                <a:spLocks noChangeShapeType="1"/>
              </p:cNvSpPr>
              <p:nvPr/>
            </p:nvSpPr>
            <p:spPr bwMode="auto">
              <a:xfrm>
                <a:off x="3242" y="13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2" name="Line 1004"/>
              <p:cNvSpPr>
                <a:spLocks noChangeShapeType="1"/>
              </p:cNvSpPr>
              <p:nvPr/>
            </p:nvSpPr>
            <p:spPr bwMode="auto">
              <a:xfrm>
                <a:off x="3242" y="13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3" name="Line 1005"/>
              <p:cNvSpPr>
                <a:spLocks noChangeShapeType="1"/>
              </p:cNvSpPr>
              <p:nvPr/>
            </p:nvSpPr>
            <p:spPr bwMode="auto">
              <a:xfrm>
                <a:off x="3242" y="13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4" name="Line 1006"/>
              <p:cNvSpPr>
                <a:spLocks noChangeShapeType="1"/>
              </p:cNvSpPr>
              <p:nvPr/>
            </p:nvSpPr>
            <p:spPr bwMode="auto">
              <a:xfrm>
                <a:off x="3242" y="13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5" name="Line 1007"/>
              <p:cNvSpPr>
                <a:spLocks noChangeShapeType="1"/>
              </p:cNvSpPr>
              <p:nvPr/>
            </p:nvSpPr>
            <p:spPr bwMode="auto">
              <a:xfrm>
                <a:off x="3242" y="14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6" name="Line 1008"/>
              <p:cNvSpPr>
                <a:spLocks noChangeShapeType="1"/>
              </p:cNvSpPr>
              <p:nvPr/>
            </p:nvSpPr>
            <p:spPr bwMode="auto">
              <a:xfrm>
                <a:off x="3242" y="14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7" name="Line 1009"/>
              <p:cNvSpPr>
                <a:spLocks noChangeShapeType="1"/>
              </p:cNvSpPr>
              <p:nvPr/>
            </p:nvSpPr>
            <p:spPr bwMode="auto">
              <a:xfrm>
                <a:off x="3242" y="14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" name="Line 1010"/>
              <p:cNvSpPr>
                <a:spLocks noChangeShapeType="1"/>
              </p:cNvSpPr>
              <p:nvPr/>
            </p:nvSpPr>
            <p:spPr bwMode="auto">
              <a:xfrm>
                <a:off x="3242" y="14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" name="Line 1011"/>
              <p:cNvSpPr>
                <a:spLocks noChangeShapeType="1"/>
              </p:cNvSpPr>
              <p:nvPr/>
            </p:nvSpPr>
            <p:spPr bwMode="auto">
              <a:xfrm>
                <a:off x="3242" y="14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" name="Line 1012"/>
              <p:cNvSpPr>
                <a:spLocks noChangeShapeType="1"/>
              </p:cNvSpPr>
              <p:nvPr/>
            </p:nvSpPr>
            <p:spPr bwMode="auto">
              <a:xfrm>
                <a:off x="3242" y="14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" name="Line 1013"/>
              <p:cNvSpPr>
                <a:spLocks noChangeShapeType="1"/>
              </p:cNvSpPr>
              <p:nvPr/>
            </p:nvSpPr>
            <p:spPr bwMode="auto">
              <a:xfrm>
                <a:off x="3242" y="15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" name="Line 1014"/>
              <p:cNvSpPr>
                <a:spLocks noChangeShapeType="1"/>
              </p:cNvSpPr>
              <p:nvPr/>
            </p:nvSpPr>
            <p:spPr bwMode="auto">
              <a:xfrm>
                <a:off x="3242" y="15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" name="Line 1015"/>
              <p:cNvSpPr>
                <a:spLocks noChangeShapeType="1"/>
              </p:cNvSpPr>
              <p:nvPr/>
            </p:nvSpPr>
            <p:spPr bwMode="auto">
              <a:xfrm>
                <a:off x="3242" y="15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" name="Line 1016"/>
              <p:cNvSpPr>
                <a:spLocks noChangeShapeType="1"/>
              </p:cNvSpPr>
              <p:nvPr/>
            </p:nvSpPr>
            <p:spPr bwMode="auto">
              <a:xfrm>
                <a:off x="3242" y="15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" name="Line 1017"/>
              <p:cNvSpPr>
                <a:spLocks noChangeShapeType="1"/>
              </p:cNvSpPr>
              <p:nvPr/>
            </p:nvSpPr>
            <p:spPr bwMode="auto">
              <a:xfrm>
                <a:off x="3242" y="15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" name="Line 1018"/>
              <p:cNvSpPr>
                <a:spLocks noChangeShapeType="1"/>
              </p:cNvSpPr>
              <p:nvPr/>
            </p:nvSpPr>
            <p:spPr bwMode="auto">
              <a:xfrm>
                <a:off x="3242" y="15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" name="Line 1019"/>
              <p:cNvSpPr>
                <a:spLocks noChangeShapeType="1"/>
              </p:cNvSpPr>
              <p:nvPr/>
            </p:nvSpPr>
            <p:spPr bwMode="auto">
              <a:xfrm>
                <a:off x="3242" y="16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" name="Line 1020"/>
              <p:cNvSpPr>
                <a:spLocks noChangeShapeType="1"/>
              </p:cNvSpPr>
              <p:nvPr/>
            </p:nvSpPr>
            <p:spPr bwMode="auto">
              <a:xfrm>
                <a:off x="3242" y="16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" name="Line 1021"/>
              <p:cNvSpPr>
                <a:spLocks noChangeShapeType="1"/>
              </p:cNvSpPr>
              <p:nvPr/>
            </p:nvSpPr>
            <p:spPr bwMode="auto">
              <a:xfrm>
                <a:off x="3242" y="16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" name="Line 1022"/>
              <p:cNvSpPr>
                <a:spLocks noChangeShapeType="1"/>
              </p:cNvSpPr>
              <p:nvPr/>
            </p:nvSpPr>
            <p:spPr bwMode="auto">
              <a:xfrm>
                <a:off x="3242" y="16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" name="Line 1023"/>
              <p:cNvSpPr>
                <a:spLocks noChangeShapeType="1"/>
              </p:cNvSpPr>
              <p:nvPr/>
            </p:nvSpPr>
            <p:spPr bwMode="auto">
              <a:xfrm>
                <a:off x="3242" y="16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" name="Line 0"/>
              <p:cNvSpPr>
                <a:spLocks noChangeShapeType="1"/>
              </p:cNvSpPr>
              <p:nvPr/>
            </p:nvSpPr>
            <p:spPr bwMode="auto">
              <a:xfrm>
                <a:off x="3242" y="17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" name="Line 1"/>
              <p:cNvSpPr>
                <a:spLocks noChangeShapeType="1"/>
              </p:cNvSpPr>
              <p:nvPr/>
            </p:nvSpPr>
            <p:spPr bwMode="auto">
              <a:xfrm>
                <a:off x="3242" y="17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" name="Line 2"/>
              <p:cNvSpPr>
                <a:spLocks noChangeShapeType="1"/>
              </p:cNvSpPr>
              <p:nvPr/>
            </p:nvSpPr>
            <p:spPr bwMode="auto">
              <a:xfrm>
                <a:off x="3242" y="17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" name="Line 3"/>
              <p:cNvSpPr>
                <a:spLocks noChangeShapeType="1"/>
              </p:cNvSpPr>
              <p:nvPr/>
            </p:nvSpPr>
            <p:spPr bwMode="auto">
              <a:xfrm>
                <a:off x="3242" y="17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" name="Line 4"/>
              <p:cNvSpPr>
                <a:spLocks noChangeShapeType="1"/>
              </p:cNvSpPr>
              <p:nvPr/>
            </p:nvSpPr>
            <p:spPr bwMode="auto">
              <a:xfrm>
                <a:off x="3242" y="17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" name="Line 5"/>
              <p:cNvSpPr>
                <a:spLocks noChangeShapeType="1"/>
              </p:cNvSpPr>
              <p:nvPr/>
            </p:nvSpPr>
            <p:spPr bwMode="auto">
              <a:xfrm>
                <a:off x="3242" y="17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" name="Line 6"/>
              <p:cNvSpPr>
                <a:spLocks noChangeShapeType="1"/>
              </p:cNvSpPr>
              <p:nvPr/>
            </p:nvSpPr>
            <p:spPr bwMode="auto">
              <a:xfrm>
                <a:off x="3242" y="18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" name="Line 7"/>
              <p:cNvSpPr>
                <a:spLocks noChangeShapeType="1"/>
              </p:cNvSpPr>
              <p:nvPr/>
            </p:nvSpPr>
            <p:spPr bwMode="auto">
              <a:xfrm>
                <a:off x="3242" y="18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" name="Line 8"/>
              <p:cNvSpPr>
                <a:spLocks noChangeShapeType="1"/>
              </p:cNvSpPr>
              <p:nvPr/>
            </p:nvSpPr>
            <p:spPr bwMode="auto">
              <a:xfrm>
                <a:off x="3242" y="18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" name="Line 9"/>
              <p:cNvSpPr>
                <a:spLocks noChangeShapeType="1"/>
              </p:cNvSpPr>
              <p:nvPr/>
            </p:nvSpPr>
            <p:spPr bwMode="auto">
              <a:xfrm>
                <a:off x="3242" y="18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" name="Line 10"/>
              <p:cNvSpPr>
                <a:spLocks noChangeShapeType="1"/>
              </p:cNvSpPr>
              <p:nvPr/>
            </p:nvSpPr>
            <p:spPr bwMode="auto">
              <a:xfrm>
                <a:off x="3242" y="18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" name="Line 11"/>
              <p:cNvSpPr>
                <a:spLocks noChangeShapeType="1"/>
              </p:cNvSpPr>
              <p:nvPr/>
            </p:nvSpPr>
            <p:spPr bwMode="auto">
              <a:xfrm>
                <a:off x="3242" y="19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" name="Line 12"/>
              <p:cNvSpPr>
                <a:spLocks noChangeShapeType="1"/>
              </p:cNvSpPr>
              <p:nvPr/>
            </p:nvSpPr>
            <p:spPr bwMode="auto">
              <a:xfrm>
                <a:off x="3242" y="19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" name="Line 13"/>
              <p:cNvSpPr>
                <a:spLocks noChangeShapeType="1"/>
              </p:cNvSpPr>
              <p:nvPr/>
            </p:nvSpPr>
            <p:spPr bwMode="auto">
              <a:xfrm>
                <a:off x="3242" y="19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" name="Line 14"/>
              <p:cNvSpPr>
                <a:spLocks noChangeShapeType="1"/>
              </p:cNvSpPr>
              <p:nvPr/>
            </p:nvSpPr>
            <p:spPr bwMode="auto">
              <a:xfrm>
                <a:off x="3242" y="19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" name="Line 15"/>
              <p:cNvSpPr>
                <a:spLocks noChangeShapeType="1"/>
              </p:cNvSpPr>
              <p:nvPr/>
            </p:nvSpPr>
            <p:spPr bwMode="auto">
              <a:xfrm>
                <a:off x="3242" y="19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" name="Line 16"/>
              <p:cNvSpPr>
                <a:spLocks noChangeShapeType="1"/>
              </p:cNvSpPr>
              <p:nvPr/>
            </p:nvSpPr>
            <p:spPr bwMode="auto">
              <a:xfrm>
                <a:off x="3242" y="19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" name="Line 17"/>
              <p:cNvSpPr>
                <a:spLocks noChangeShapeType="1"/>
              </p:cNvSpPr>
              <p:nvPr/>
            </p:nvSpPr>
            <p:spPr bwMode="auto">
              <a:xfrm>
                <a:off x="3242" y="20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" name="Line 18"/>
              <p:cNvSpPr>
                <a:spLocks noChangeShapeType="1"/>
              </p:cNvSpPr>
              <p:nvPr/>
            </p:nvSpPr>
            <p:spPr bwMode="auto">
              <a:xfrm>
                <a:off x="3242" y="20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" name="Line 19"/>
              <p:cNvSpPr>
                <a:spLocks noChangeShapeType="1"/>
              </p:cNvSpPr>
              <p:nvPr/>
            </p:nvSpPr>
            <p:spPr bwMode="auto">
              <a:xfrm>
                <a:off x="3242" y="20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" name="Line 20"/>
              <p:cNvSpPr>
                <a:spLocks noChangeShapeType="1"/>
              </p:cNvSpPr>
              <p:nvPr/>
            </p:nvSpPr>
            <p:spPr bwMode="auto">
              <a:xfrm>
                <a:off x="3242" y="20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" name="Line 21"/>
              <p:cNvSpPr>
                <a:spLocks noChangeShapeType="1"/>
              </p:cNvSpPr>
              <p:nvPr/>
            </p:nvSpPr>
            <p:spPr bwMode="auto">
              <a:xfrm>
                <a:off x="3242" y="20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" name="Line 22"/>
              <p:cNvSpPr>
                <a:spLocks noChangeShapeType="1"/>
              </p:cNvSpPr>
              <p:nvPr/>
            </p:nvSpPr>
            <p:spPr bwMode="auto">
              <a:xfrm>
                <a:off x="3242" y="21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" name="Line 23"/>
              <p:cNvSpPr>
                <a:spLocks noChangeShapeType="1"/>
              </p:cNvSpPr>
              <p:nvPr/>
            </p:nvSpPr>
            <p:spPr bwMode="auto">
              <a:xfrm>
                <a:off x="3242" y="21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" name="Line 24"/>
              <p:cNvSpPr>
                <a:spLocks noChangeShapeType="1"/>
              </p:cNvSpPr>
              <p:nvPr/>
            </p:nvSpPr>
            <p:spPr bwMode="auto">
              <a:xfrm>
                <a:off x="3242" y="21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" name="Line 25"/>
              <p:cNvSpPr>
                <a:spLocks noChangeShapeType="1"/>
              </p:cNvSpPr>
              <p:nvPr/>
            </p:nvSpPr>
            <p:spPr bwMode="auto">
              <a:xfrm>
                <a:off x="3242" y="21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" name="Line 26"/>
              <p:cNvSpPr>
                <a:spLocks noChangeShapeType="1"/>
              </p:cNvSpPr>
              <p:nvPr/>
            </p:nvSpPr>
            <p:spPr bwMode="auto">
              <a:xfrm>
                <a:off x="3242" y="21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" name="Line 27"/>
              <p:cNvSpPr>
                <a:spLocks noChangeShapeType="1"/>
              </p:cNvSpPr>
              <p:nvPr/>
            </p:nvSpPr>
            <p:spPr bwMode="auto">
              <a:xfrm>
                <a:off x="3242" y="21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" name="Line 28"/>
              <p:cNvSpPr>
                <a:spLocks noChangeShapeType="1"/>
              </p:cNvSpPr>
              <p:nvPr/>
            </p:nvSpPr>
            <p:spPr bwMode="auto">
              <a:xfrm>
                <a:off x="3242" y="22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" name="Line 29"/>
              <p:cNvSpPr>
                <a:spLocks noChangeShapeType="1"/>
              </p:cNvSpPr>
              <p:nvPr/>
            </p:nvSpPr>
            <p:spPr bwMode="auto">
              <a:xfrm>
                <a:off x="3242" y="22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" name="Line 30"/>
              <p:cNvSpPr>
                <a:spLocks noChangeShapeType="1"/>
              </p:cNvSpPr>
              <p:nvPr/>
            </p:nvSpPr>
            <p:spPr bwMode="auto">
              <a:xfrm>
                <a:off x="3242" y="22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" name="Line 31"/>
              <p:cNvSpPr>
                <a:spLocks noChangeShapeType="1"/>
              </p:cNvSpPr>
              <p:nvPr/>
            </p:nvSpPr>
            <p:spPr bwMode="auto">
              <a:xfrm>
                <a:off x="3242" y="22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" name="Line 32"/>
              <p:cNvSpPr>
                <a:spLocks noChangeShapeType="1"/>
              </p:cNvSpPr>
              <p:nvPr/>
            </p:nvSpPr>
            <p:spPr bwMode="auto">
              <a:xfrm>
                <a:off x="3242" y="22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" name="Line 33"/>
              <p:cNvSpPr>
                <a:spLocks noChangeShapeType="1"/>
              </p:cNvSpPr>
              <p:nvPr/>
            </p:nvSpPr>
            <p:spPr bwMode="auto">
              <a:xfrm>
                <a:off x="3242" y="23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" name="Line 34"/>
              <p:cNvSpPr>
                <a:spLocks noChangeShapeType="1"/>
              </p:cNvSpPr>
              <p:nvPr/>
            </p:nvSpPr>
            <p:spPr bwMode="auto">
              <a:xfrm>
                <a:off x="3242" y="23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" name="Line 35"/>
              <p:cNvSpPr>
                <a:spLocks noChangeShapeType="1"/>
              </p:cNvSpPr>
              <p:nvPr/>
            </p:nvSpPr>
            <p:spPr bwMode="auto">
              <a:xfrm>
                <a:off x="3242" y="23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" name="Line 36"/>
              <p:cNvSpPr>
                <a:spLocks noChangeShapeType="1"/>
              </p:cNvSpPr>
              <p:nvPr/>
            </p:nvSpPr>
            <p:spPr bwMode="auto">
              <a:xfrm>
                <a:off x="3242" y="23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" name="Line 37"/>
              <p:cNvSpPr>
                <a:spLocks noChangeShapeType="1"/>
              </p:cNvSpPr>
              <p:nvPr/>
            </p:nvSpPr>
            <p:spPr bwMode="auto">
              <a:xfrm>
                <a:off x="3242" y="23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" name="Line 38"/>
              <p:cNvSpPr>
                <a:spLocks noChangeShapeType="1"/>
              </p:cNvSpPr>
              <p:nvPr/>
            </p:nvSpPr>
            <p:spPr bwMode="auto">
              <a:xfrm>
                <a:off x="3242" y="23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" name="Line 39"/>
              <p:cNvSpPr>
                <a:spLocks noChangeShapeType="1"/>
              </p:cNvSpPr>
              <p:nvPr/>
            </p:nvSpPr>
            <p:spPr bwMode="auto">
              <a:xfrm>
                <a:off x="3242" y="24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" name="Line 40"/>
              <p:cNvSpPr>
                <a:spLocks noChangeShapeType="1"/>
              </p:cNvSpPr>
              <p:nvPr/>
            </p:nvSpPr>
            <p:spPr bwMode="auto">
              <a:xfrm>
                <a:off x="3242" y="24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" name="Line 41"/>
              <p:cNvSpPr>
                <a:spLocks noChangeShapeType="1"/>
              </p:cNvSpPr>
              <p:nvPr/>
            </p:nvSpPr>
            <p:spPr bwMode="auto">
              <a:xfrm>
                <a:off x="3242" y="24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" name="Line 42"/>
              <p:cNvSpPr>
                <a:spLocks noChangeShapeType="1"/>
              </p:cNvSpPr>
              <p:nvPr/>
            </p:nvSpPr>
            <p:spPr bwMode="auto">
              <a:xfrm>
                <a:off x="3242" y="24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" name="Line 43"/>
              <p:cNvSpPr>
                <a:spLocks noChangeShapeType="1"/>
              </p:cNvSpPr>
              <p:nvPr/>
            </p:nvSpPr>
            <p:spPr bwMode="auto">
              <a:xfrm>
                <a:off x="3242" y="24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" name="Line 44"/>
              <p:cNvSpPr>
                <a:spLocks noChangeShapeType="1"/>
              </p:cNvSpPr>
              <p:nvPr/>
            </p:nvSpPr>
            <p:spPr bwMode="auto">
              <a:xfrm>
                <a:off x="3242" y="24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" name="Line 45"/>
              <p:cNvSpPr>
                <a:spLocks noChangeShapeType="1"/>
              </p:cNvSpPr>
              <p:nvPr/>
            </p:nvSpPr>
            <p:spPr bwMode="auto">
              <a:xfrm>
                <a:off x="3242" y="25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" name="Line 46"/>
              <p:cNvSpPr>
                <a:spLocks noChangeShapeType="1"/>
              </p:cNvSpPr>
              <p:nvPr/>
            </p:nvSpPr>
            <p:spPr bwMode="auto">
              <a:xfrm>
                <a:off x="3242" y="25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" name="Line 47"/>
              <p:cNvSpPr>
                <a:spLocks noChangeShapeType="1"/>
              </p:cNvSpPr>
              <p:nvPr/>
            </p:nvSpPr>
            <p:spPr bwMode="auto">
              <a:xfrm>
                <a:off x="3242" y="25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0" name="Line 48"/>
              <p:cNvSpPr>
                <a:spLocks noChangeShapeType="1"/>
              </p:cNvSpPr>
              <p:nvPr/>
            </p:nvSpPr>
            <p:spPr bwMode="auto">
              <a:xfrm>
                <a:off x="3242" y="25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1" name="Line 49"/>
              <p:cNvSpPr>
                <a:spLocks noChangeShapeType="1"/>
              </p:cNvSpPr>
              <p:nvPr/>
            </p:nvSpPr>
            <p:spPr bwMode="auto">
              <a:xfrm>
                <a:off x="3242" y="25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2" name="Line 50"/>
              <p:cNvSpPr>
                <a:spLocks noChangeShapeType="1"/>
              </p:cNvSpPr>
              <p:nvPr/>
            </p:nvSpPr>
            <p:spPr bwMode="auto">
              <a:xfrm>
                <a:off x="3242" y="26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3" name="Line 51"/>
              <p:cNvSpPr>
                <a:spLocks noChangeShapeType="1"/>
              </p:cNvSpPr>
              <p:nvPr/>
            </p:nvSpPr>
            <p:spPr bwMode="auto">
              <a:xfrm>
                <a:off x="3242" y="26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4" name="Line 52"/>
              <p:cNvSpPr>
                <a:spLocks noChangeShapeType="1"/>
              </p:cNvSpPr>
              <p:nvPr/>
            </p:nvSpPr>
            <p:spPr bwMode="auto">
              <a:xfrm>
                <a:off x="3242" y="26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5" name="Line 53"/>
              <p:cNvSpPr>
                <a:spLocks noChangeShapeType="1"/>
              </p:cNvSpPr>
              <p:nvPr/>
            </p:nvSpPr>
            <p:spPr bwMode="auto">
              <a:xfrm>
                <a:off x="3242" y="26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6" name="Line 54"/>
              <p:cNvSpPr>
                <a:spLocks noChangeShapeType="1"/>
              </p:cNvSpPr>
              <p:nvPr/>
            </p:nvSpPr>
            <p:spPr bwMode="auto">
              <a:xfrm>
                <a:off x="3242" y="26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7" name="Line 55"/>
              <p:cNvSpPr>
                <a:spLocks noChangeShapeType="1"/>
              </p:cNvSpPr>
              <p:nvPr/>
            </p:nvSpPr>
            <p:spPr bwMode="auto">
              <a:xfrm>
                <a:off x="3242" y="26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8" name="Line 56"/>
              <p:cNvSpPr>
                <a:spLocks noChangeShapeType="1"/>
              </p:cNvSpPr>
              <p:nvPr/>
            </p:nvSpPr>
            <p:spPr bwMode="auto">
              <a:xfrm>
                <a:off x="3242" y="27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9" name="Line 57"/>
              <p:cNvSpPr>
                <a:spLocks noChangeShapeType="1"/>
              </p:cNvSpPr>
              <p:nvPr/>
            </p:nvSpPr>
            <p:spPr bwMode="auto">
              <a:xfrm>
                <a:off x="3242" y="27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0" name="Line 58"/>
              <p:cNvSpPr>
                <a:spLocks noChangeShapeType="1"/>
              </p:cNvSpPr>
              <p:nvPr/>
            </p:nvSpPr>
            <p:spPr bwMode="auto">
              <a:xfrm>
                <a:off x="3242" y="27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1" name="Line 59"/>
              <p:cNvSpPr>
                <a:spLocks noChangeShapeType="1"/>
              </p:cNvSpPr>
              <p:nvPr/>
            </p:nvSpPr>
            <p:spPr bwMode="auto">
              <a:xfrm>
                <a:off x="3242" y="27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2" name="Line 60"/>
              <p:cNvSpPr>
                <a:spLocks noChangeShapeType="1"/>
              </p:cNvSpPr>
              <p:nvPr/>
            </p:nvSpPr>
            <p:spPr bwMode="auto">
              <a:xfrm>
                <a:off x="3242" y="27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3" name="Line 61"/>
              <p:cNvSpPr>
                <a:spLocks noChangeShapeType="1"/>
              </p:cNvSpPr>
              <p:nvPr/>
            </p:nvSpPr>
            <p:spPr bwMode="auto">
              <a:xfrm>
                <a:off x="3242" y="28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4" name="Line 62"/>
              <p:cNvSpPr>
                <a:spLocks noChangeShapeType="1"/>
              </p:cNvSpPr>
              <p:nvPr/>
            </p:nvSpPr>
            <p:spPr bwMode="auto">
              <a:xfrm>
                <a:off x="3242" y="28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5" name="Line 63"/>
              <p:cNvSpPr>
                <a:spLocks noChangeShapeType="1"/>
              </p:cNvSpPr>
              <p:nvPr/>
            </p:nvSpPr>
            <p:spPr bwMode="auto">
              <a:xfrm>
                <a:off x="3242" y="28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6" name="Line 64"/>
              <p:cNvSpPr>
                <a:spLocks noChangeShapeType="1"/>
              </p:cNvSpPr>
              <p:nvPr/>
            </p:nvSpPr>
            <p:spPr bwMode="auto">
              <a:xfrm>
                <a:off x="3242" y="28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7" name="Line 65"/>
              <p:cNvSpPr>
                <a:spLocks noChangeShapeType="1"/>
              </p:cNvSpPr>
              <p:nvPr/>
            </p:nvSpPr>
            <p:spPr bwMode="auto">
              <a:xfrm>
                <a:off x="3242" y="28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8" name="Line 66"/>
              <p:cNvSpPr>
                <a:spLocks noChangeShapeType="1"/>
              </p:cNvSpPr>
              <p:nvPr/>
            </p:nvSpPr>
            <p:spPr bwMode="auto">
              <a:xfrm>
                <a:off x="3242" y="28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9" name="Line 67"/>
              <p:cNvSpPr>
                <a:spLocks noChangeShapeType="1"/>
              </p:cNvSpPr>
              <p:nvPr/>
            </p:nvSpPr>
            <p:spPr bwMode="auto">
              <a:xfrm>
                <a:off x="3242" y="29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0" name="Line 68"/>
              <p:cNvSpPr>
                <a:spLocks noChangeShapeType="1"/>
              </p:cNvSpPr>
              <p:nvPr/>
            </p:nvSpPr>
            <p:spPr bwMode="auto">
              <a:xfrm>
                <a:off x="3242" y="29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1" name="Line 69"/>
              <p:cNvSpPr>
                <a:spLocks noChangeShapeType="1"/>
              </p:cNvSpPr>
              <p:nvPr/>
            </p:nvSpPr>
            <p:spPr bwMode="auto">
              <a:xfrm>
                <a:off x="3242" y="29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2" name="Line 70"/>
              <p:cNvSpPr>
                <a:spLocks noChangeShapeType="1"/>
              </p:cNvSpPr>
              <p:nvPr/>
            </p:nvSpPr>
            <p:spPr bwMode="auto">
              <a:xfrm>
                <a:off x="3242" y="29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3" name="Line 71"/>
              <p:cNvSpPr>
                <a:spLocks noChangeShapeType="1"/>
              </p:cNvSpPr>
              <p:nvPr/>
            </p:nvSpPr>
            <p:spPr bwMode="auto">
              <a:xfrm>
                <a:off x="3242" y="29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4" name="Line 72"/>
              <p:cNvSpPr>
                <a:spLocks noChangeShapeType="1"/>
              </p:cNvSpPr>
              <p:nvPr/>
            </p:nvSpPr>
            <p:spPr bwMode="auto">
              <a:xfrm>
                <a:off x="3242" y="30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5" name="Line 73"/>
              <p:cNvSpPr>
                <a:spLocks noChangeShapeType="1"/>
              </p:cNvSpPr>
              <p:nvPr/>
            </p:nvSpPr>
            <p:spPr bwMode="auto">
              <a:xfrm>
                <a:off x="3242" y="30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6" name="Line 74"/>
              <p:cNvSpPr>
                <a:spLocks noChangeShapeType="1"/>
              </p:cNvSpPr>
              <p:nvPr/>
            </p:nvSpPr>
            <p:spPr bwMode="auto">
              <a:xfrm>
                <a:off x="3242" y="30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7" name="Line 75"/>
              <p:cNvSpPr>
                <a:spLocks noChangeShapeType="1"/>
              </p:cNvSpPr>
              <p:nvPr/>
            </p:nvSpPr>
            <p:spPr bwMode="auto">
              <a:xfrm>
                <a:off x="3242" y="30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8" name="Line 76"/>
              <p:cNvSpPr>
                <a:spLocks noChangeShapeType="1"/>
              </p:cNvSpPr>
              <p:nvPr/>
            </p:nvSpPr>
            <p:spPr bwMode="auto">
              <a:xfrm>
                <a:off x="3242" y="30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9" name="Line 77"/>
              <p:cNvSpPr>
                <a:spLocks noChangeShapeType="1"/>
              </p:cNvSpPr>
              <p:nvPr/>
            </p:nvSpPr>
            <p:spPr bwMode="auto">
              <a:xfrm>
                <a:off x="3242" y="30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0" name="Line 78"/>
              <p:cNvSpPr>
                <a:spLocks noChangeShapeType="1"/>
              </p:cNvSpPr>
              <p:nvPr/>
            </p:nvSpPr>
            <p:spPr bwMode="auto">
              <a:xfrm>
                <a:off x="3242" y="31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1" name="Line 79"/>
              <p:cNvSpPr>
                <a:spLocks noChangeShapeType="1"/>
              </p:cNvSpPr>
              <p:nvPr/>
            </p:nvSpPr>
            <p:spPr bwMode="auto">
              <a:xfrm>
                <a:off x="3242" y="31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2" name="Line 80"/>
              <p:cNvSpPr>
                <a:spLocks noChangeShapeType="1"/>
              </p:cNvSpPr>
              <p:nvPr/>
            </p:nvSpPr>
            <p:spPr bwMode="auto">
              <a:xfrm>
                <a:off x="3242" y="31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3" name="Line 81"/>
              <p:cNvSpPr>
                <a:spLocks noChangeShapeType="1"/>
              </p:cNvSpPr>
              <p:nvPr/>
            </p:nvSpPr>
            <p:spPr bwMode="auto">
              <a:xfrm>
                <a:off x="3242" y="31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4" name="Line 82"/>
              <p:cNvSpPr>
                <a:spLocks noChangeShapeType="1"/>
              </p:cNvSpPr>
              <p:nvPr/>
            </p:nvSpPr>
            <p:spPr bwMode="auto">
              <a:xfrm>
                <a:off x="3242" y="31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5" name="Line 83"/>
              <p:cNvSpPr>
                <a:spLocks noChangeShapeType="1"/>
              </p:cNvSpPr>
              <p:nvPr/>
            </p:nvSpPr>
            <p:spPr bwMode="auto">
              <a:xfrm>
                <a:off x="3242" y="32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6" name="Line 84"/>
              <p:cNvSpPr>
                <a:spLocks noChangeShapeType="1"/>
              </p:cNvSpPr>
              <p:nvPr/>
            </p:nvSpPr>
            <p:spPr bwMode="auto">
              <a:xfrm>
                <a:off x="3242" y="32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7" name="Line 85"/>
              <p:cNvSpPr>
                <a:spLocks noChangeShapeType="1"/>
              </p:cNvSpPr>
              <p:nvPr/>
            </p:nvSpPr>
            <p:spPr bwMode="auto">
              <a:xfrm>
                <a:off x="3242" y="32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8" name="Line 86"/>
              <p:cNvSpPr>
                <a:spLocks noChangeShapeType="1"/>
              </p:cNvSpPr>
              <p:nvPr/>
            </p:nvSpPr>
            <p:spPr bwMode="auto">
              <a:xfrm>
                <a:off x="3242" y="32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9" name="Line 87"/>
              <p:cNvSpPr>
                <a:spLocks noChangeShapeType="1"/>
              </p:cNvSpPr>
              <p:nvPr/>
            </p:nvSpPr>
            <p:spPr bwMode="auto">
              <a:xfrm>
                <a:off x="3242" y="32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0" name="Line 88"/>
              <p:cNvSpPr>
                <a:spLocks noChangeShapeType="1"/>
              </p:cNvSpPr>
              <p:nvPr/>
            </p:nvSpPr>
            <p:spPr bwMode="auto">
              <a:xfrm>
                <a:off x="3242" y="32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" name="Line 89"/>
              <p:cNvSpPr>
                <a:spLocks noChangeShapeType="1"/>
              </p:cNvSpPr>
              <p:nvPr/>
            </p:nvSpPr>
            <p:spPr bwMode="auto">
              <a:xfrm>
                <a:off x="3242" y="33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2" name="Line 90"/>
              <p:cNvSpPr>
                <a:spLocks noChangeShapeType="1"/>
              </p:cNvSpPr>
              <p:nvPr/>
            </p:nvSpPr>
            <p:spPr bwMode="auto">
              <a:xfrm>
                <a:off x="3242" y="33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3" name="Line 91"/>
              <p:cNvSpPr>
                <a:spLocks noChangeShapeType="1"/>
              </p:cNvSpPr>
              <p:nvPr/>
            </p:nvSpPr>
            <p:spPr bwMode="auto">
              <a:xfrm>
                <a:off x="3242" y="33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4" name="Line 92"/>
              <p:cNvSpPr>
                <a:spLocks noChangeShapeType="1"/>
              </p:cNvSpPr>
              <p:nvPr/>
            </p:nvSpPr>
            <p:spPr bwMode="auto">
              <a:xfrm>
                <a:off x="3242" y="33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5" name="Line 93"/>
              <p:cNvSpPr>
                <a:spLocks noChangeShapeType="1"/>
              </p:cNvSpPr>
              <p:nvPr/>
            </p:nvSpPr>
            <p:spPr bwMode="auto">
              <a:xfrm>
                <a:off x="3242" y="33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6" name="Line 94"/>
              <p:cNvSpPr>
                <a:spLocks noChangeShapeType="1"/>
              </p:cNvSpPr>
              <p:nvPr/>
            </p:nvSpPr>
            <p:spPr bwMode="auto">
              <a:xfrm>
                <a:off x="3242" y="33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7" name="Line 95"/>
              <p:cNvSpPr>
                <a:spLocks noChangeShapeType="1"/>
              </p:cNvSpPr>
              <p:nvPr/>
            </p:nvSpPr>
            <p:spPr bwMode="auto">
              <a:xfrm>
                <a:off x="3242" y="34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8" name="Line 96"/>
              <p:cNvSpPr>
                <a:spLocks noChangeShapeType="1"/>
              </p:cNvSpPr>
              <p:nvPr/>
            </p:nvSpPr>
            <p:spPr bwMode="auto">
              <a:xfrm>
                <a:off x="3242" y="34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9" name="Line 97"/>
              <p:cNvSpPr>
                <a:spLocks noChangeShapeType="1"/>
              </p:cNvSpPr>
              <p:nvPr/>
            </p:nvSpPr>
            <p:spPr bwMode="auto">
              <a:xfrm>
                <a:off x="3242" y="34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0" name="Line 98"/>
              <p:cNvSpPr>
                <a:spLocks noChangeShapeType="1"/>
              </p:cNvSpPr>
              <p:nvPr/>
            </p:nvSpPr>
            <p:spPr bwMode="auto">
              <a:xfrm>
                <a:off x="3242" y="34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1" name="Line 99"/>
              <p:cNvSpPr>
                <a:spLocks noChangeShapeType="1"/>
              </p:cNvSpPr>
              <p:nvPr/>
            </p:nvSpPr>
            <p:spPr bwMode="auto">
              <a:xfrm>
                <a:off x="3242" y="34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2" name="Line 100"/>
              <p:cNvSpPr>
                <a:spLocks noChangeShapeType="1"/>
              </p:cNvSpPr>
              <p:nvPr/>
            </p:nvSpPr>
            <p:spPr bwMode="auto">
              <a:xfrm>
                <a:off x="3242" y="35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3" name="Line 101"/>
              <p:cNvSpPr>
                <a:spLocks noChangeShapeType="1"/>
              </p:cNvSpPr>
              <p:nvPr/>
            </p:nvSpPr>
            <p:spPr bwMode="auto">
              <a:xfrm>
                <a:off x="3242" y="35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4" name="Line 102"/>
              <p:cNvSpPr>
                <a:spLocks noChangeShapeType="1"/>
              </p:cNvSpPr>
              <p:nvPr/>
            </p:nvSpPr>
            <p:spPr bwMode="auto">
              <a:xfrm>
                <a:off x="3242" y="35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5" name="Line 103"/>
              <p:cNvSpPr>
                <a:spLocks noChangeShapeType="1"/>
              </p:cNvSpPr>
              <p:nvPr/>
            </p:nvSpPr>
            <p:spPr bwMode="auto">
              <a:xfrm>
                <a:off x="3242" y="35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6" name="Line 104"/>
              <p:cNvSpPr>
                <a:spLocks noChangeShapeType="1"/>
              </p:cNvSpPr>
              <p:nvPr/>
            </p:nvSpPr>
            <p:spPr bwMode="auto">
              <a:xfrm>
                <a:off x="3242" y="35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7" name="Line 105"/>
              <p:cNvSpPr>
                <a:spLocks noChangeShapeType="1"/>
              </p:cNvSpPr>
              <p:nvPr/>
            </p:nvSpPr>
            <p:spPr bwMode="auto">
              <a:xfrm>
                <a:off x="3242" y="35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8" name="Line 106"/>
              <p:cNvSpPr>
                <a:spLocks noChangeShapeType="1"/>
              </p:cNvSpPr>
              <p:nvPr/>
            </p:nvSpPr>
            <p:spPr bwMode="auto">
              <a:xfrm>
                <a:off x="3242" y="36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9" name="Line 107"/>
              <p:cNvSpPr>
                <a:spLocks noChangeShapeType="1"/>
              </p:cNvSpPr>
              <p:nvPr/>
            </p:nvSpPr>
            <p:spPr bwMode="auto">
              <a:xfrm>
                <a:off x="3242" y="36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0" name="Line 108"/>
              <p:cNvSpPr>
                <a:spLocks noChangeShapeType="1"/>
              </p:cNvSpPr>
              <p:nvPr/>
            </p:nvSpPr>
            <p:spPr bwMode="auto">
              <a:xfrm>
                <a:off x="3242" y="36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1" name="Line 109"/>
              <p:cNvSpPr>
                <a:spLocks noChangeShapeType="1"/>
              </p:cNvSpPr>
              <p:nvPr/>
            </p:nvSpPr>
            <p:spPr bwMode="auto">
              <a:xfrm>
                <a:off x="3242" y="36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2" name="Line 110"/>
              <p:cNvSpPr>
                <a:spLocks noChangeShapeType="1"/>
              </p:cNvSpPr>
              <p:nvPr/>
            </p:nvSpPr>
            <p:spPr bwMode="auto">
              <a:xfrm>
                <a:off x="3242" y="36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3" name="Line 111"/>
              <p:cNvSpPr>
                <a:spLocks noChangeShapeType="1"/>
              </p:cNvSpPr>
              <p:nvPr/>
            </p:nvSpPr>
            <p:spPr bwMode="auto">
              <a:xfrm>
                <a:off x="3242" y="37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4" name="Freeform 112"/>
              <p:cNvSpPr>
                <a:spLocks/>
              </p:cNvSpPr>
              <p:nvPr/>
            </p:nvSpPr>
            <p:spPr bwMode="auto">
              <a:xfrm>
                <a:off x="3152" y="3860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6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3 w 57"/>
                  <a:gd name="T15" fmla="*/ 27 h 133"/>
                  <a:gd name="T16" fmla="*/ 21 w 57"/>
                  <a:gd name="T17" fmla="*/ 21 h 133"/>
                  <a:gd name="T18" fmla="*/ 28 w 57"/>
                  <a:gd name="T19" fmla="*/ 15 h 133"/>
                  <a:gd name="T20" fmla="*/ 33 w 57"/>
                  <a:gd name="T21" fmla="*/ 7 h 133"/>
                  <a:gd name="T22" fmla="*/ 37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6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3" y="27"/>
                    </a:lnTo>
                    <a:lnTo>
                      <a:pt x="21" y="21"/>
                    </a:lnTo>
                    <a:lnTo>
                      <a:pt x="28" y="15"/>
                    </a:lnTo>
                    <a:lnTo>
                      <a:pt x="33" y="7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5" name="Freeform 113"/>
              <p:cNvSpPr>
                <a:spLocks noEditPoints="1"/>
              </p:cNvSpPr>
              <p:nvPr/>
            </p:nvSpPr>
            <p:spPr bwMode="auto">
              <a:xfrm>
                <a:off x="3248" y="3860"/>
                <a:ext cx="87" cy="136"/>
              </a:xfrm>
              <a:custGeom>
                <a:avLst/>
                <a:gdLst>
                  <a:gd name="T0" fmla="*/ 43 w 87"/>
                  <a:gd name="T1" fmla="*/ 0 h 136"/>
                  <a:gd name="T2" fmla="*/ 61 w 87"/>
                  <a:gd name="T3" fmla="*/ 3 h 136"/>
                  <a:gd name="T4" fmla="*/ 75 w 87"/>
                  <a:gd name="T5" fmla="*/ 13 h 136"/>
                  <a:gd name="T6" fmla="*/ 81 w 87"/>
                  <a:gd name="T7" fmla="*/ 27 h 136"/>
                  <a:gd name="T8" fmla="*/ 85 w 87"/>
                  <a:gd name="T9" fmla="*/ 45 h 136"/>
                  <a:gd name="T10" fmla="*/ 87 w 87"/>
                  <a:gd name="T11" fmla="*/ 67 h 136"/>
                  <a:gd name="T12" fmla="*/ 85 w 87"/>
                  <a:gd name="T13" fmla="*/ 91 h 136"/>
                  <a:gd name="T14" fmla="*/ 81 w 87"/>
                  <a:gd name="T15" fmla="*/ 109 h 136"/>
                  <a:gd name="T16" fmla="*/ 75 w 87"/>
                  <a:gd name="T17" fmla="*/ 121 h 136"/>
                  <a:gd name="T18" fmla="*/ 61 w 87"/>
                  <a:gd name="T19" fmla="*/ 132 h 136"/>
                  <a:gd name="T20" fmla="*/ 43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1 w 87"/>
                  <a:gd name="T29" fmla="*/ 90 h 136"/>
                  <a:gd name="T30" fmla="*/ 0 w 87"/>
                  <a:gd name="T31" fmla="*/ 67 h 136"/>
                  <a:gd name="T32" fmla="*/ 1 w 87"/>
                  <a:gd name="T33" fmla="*/ 45 h 136"/>
                  <a:gd name="T34" fmla="*/ 6 w 87"/>
                  <a:gd name="T35" fmla="*/ 27 h 136"/>
                  <a:gd name="T36" fmla="*/ 13 w 87"/>
                  <a:gd name="T37" fmla="*/ 13 h 136"/>
                  <a:gd name="T38" fmla="*/ 27 w 87"/>
                  <a:gd name="T39" fmla="*/ 3 h 136"/>
                  <a:gd name="T40" fmla="*/ 43 w 87"/>
                  <a:gd name="T41" fmla="*/ 0 h 136"/>
                  <a:gd name="T42" fmla="*/ 43 w 87"/>
                  <a:gd name="T43" fmla="*/ 24 h 136"/>
                  <a:gd name="T44" fmla="*/ 39 w 87"/>
                  <a:gd name="T45" fmla="*/ 24 h 136"/>
                  <a:gd name="T46" fmla="*/ 34 w 87"/>
                  <a:gd name="T47" fmla="*/ 25 h 136"/>
                  <a:gd name="T48" fmla="*/ 31 w 87"/>
                  <a:gd name="T49" fmla="*/ 28 h 136"/>
                  <a:gd name="T50" fmla="*/ 30 w 87"/>
                  <a:gd name="T51" fmla="*/ 31 h 136"/>
                  <a:gd name="T52" fmla="*/ 28 w 87"/>
                  <a:gd name="T53" fmla="*/ 36 h 136"/>
                  <a:gd name="T54" fmla="*/ 27 w 87"/>
                  <a:gd name="T55" fmla="*/ 49 h 136"/>
                  <a:gd name="T56" fmla="*/ 25 w 87"/>
                  <a:gd name="T57" fmla="*/ 67 h 136"/>
                  <a:gd name="T58" fmla="*/ 25 w 87"/>
                  <a:gd name="T59" fmla="*/ 87 h 136"/>
                  <a:gd name="T60" fmla="*/ 28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4 w 87"/>
                  <a:gd name="T67" fmla="*/ 109 h 136"/>
                  <a:gd name="T68" fmla="*/ 39 w 87"/>
                  <a:gd name="T69" fmla="*/ 112 h 136"/>
                  <a:gd name="T70" fmla="*/ 43 w 87"/>
                  <a:gd name="T71" fmla="*/ 112 h 136"/>
                  <a:gd name="T72" fmla="*/ 49 w 87"/>
                  <a:gd name="T73" fmla="*/ 112 h 136"/>
                  <a:gd name="T74" fmla="*/ 52 w 87"/>
                  <a:gd name="T75" fmla="*/ 109 h 136"/>
                  <a:gd name="T76" fmla="*/ 55 w 87"/>
                  <a:gd name="T77" fmla="*/ 108 h 136"/>
                  <a:gd name="T78" fmla="*/ 57 w 87"/>
                  <a:gd name="T79" fmla="*/ 103 h 136"/>
                  <a:gd name="T80" fmla="*/ 60 w 87"/>
                  <a:gd name="T81" fmla="*/ 99 h 136"/>
                  <a:gd name="T82" fmla="*/ 61 w 87"/>
                  <a:gd name="T83" fmla="*/ 87 h 136"/>
                  <a:gd name="T84" fmla="*/ 63 w 87"/>
                  <a:gd name="T85" fmla="*/ 67 h 136"/>
                  <a:gd name="T86" fmla="*/ 61 w 87"/>
                  <a:gd name="T87" fmla="*/ 49 h 136"/>
                  <a:gd name="T88" fmla="*/ 60 w 87"/>
                  <a:gd name="T89" fmla="*/ 37 h 136"/>
                  <a:gd name="T90" fmla="*/ 58 w 87"/>
                  <a:gd name="T91" fmla="*/ 33 h 136"/>
                  <a:gd name="T92" fmla="*/ 55 w 87"/>
                  <a:gd name="T93" fmla="*/ 28 h 136"/>
                  <a:gd name="T94" fmla="*/ 52 w 87"/>
                  <a:gd name="T95" fmla="*/ 25 h 136"/>
                  <a:gd name="T96" fmla="*/ 49 w 87"/>
                  <a:gd name="T97" fmla="*/ 24 h 136"/>
                  <a:gd name="T98" fmla="*/ 43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3" y="0"/>
                    </a:moveTo>
                    <a:lnTo>
                      <a:pt x="61" y="3"/>
                    </a:lnTo>
                    <a:lnTo>
                      <a:pt x="75" y="13"/>
                    </a:lnTo>
                    <a:lnTo>
                      <a:pt x="81" y="27"/>
                    </a:lnTo>
                    <a:lnTo>
                      <a:pt x="85" y="45"/>
                    </a:lnTo>
                    <a:lnTo>
                      <a:pt x="87" y="67"/>
                    </a:lnTo>
                    <a:lnTo>
                      <a:pt x="85" y="91"/>
                    </a:lnTo>
                    <a:lnTo>
                      <a:pt x="81" y="109"/>
                    </a:lnTo>
                    <a:lnTo>
                      <a:pt x="75" y="121"/>
                    </a:lnTo>
                    <a:lnTo>
                      <a:pt x="61" y="132"/>
                    </a:lnTo>
                    <a:lnTo>
                      <a:pt x="43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1" y="90"/>
                    </a:lnTo>
                    <a:lnTo>
                      <a:pt x="0" y="67"/>
                    </a:lnTo>
                    <a:lnTo>
                      <a:pt x="1" y="45"/>
                    </a:lnTo>
                    <a:lnTo>
                      <a:pt x="6" y="27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3" y="0"/>
                    </a:lnTo>
                    <a:close/>
                    <a:moveTo>
                      <a:pt x="43" y="24"/>
                    </a:moveTo>
                    <a:lnTo>
                      <a:pt x="39" y="24"/>
                    </a:lnTo>
                    <a:lnTo>
                      <a:pt x="34" y="25"/>
                    </a:lnTo>
                    <a:lnTo>
                      <a:pt x="31" y="28"/>
                    </a:lnTo>
                    <a:lnTo>
                      <a:pt x="30" y="31"/>
                    </a:lnTo>
                    <a:lnTo>
                      <a:pt x="28" y="36"/>
                    </a:lnTo>
                    <a:lnTo>
                      <a:pt x="27" y="49"/>
                    </a:lnTo>
                    <a:lnTo>
                      <a:pt x="25" y="67"/>
                    </a:lnTo>
                    <a:lnTo>
                      <a:pt x="25" y="87"/>
                    </a:lnTo>
                    <a:lnTo>
                      <a:pt x="28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4" y="109"/>
                    </a:lnTo>
                    <a:lnTo>
                      <a:pt x="39" y="112"/>
                    </a:lnTo>
                    <a:lnTo>
                      <a:pt x="43" y="112"/>
                    </a:lnTo>
                    <a:lnTo>
                      <a:pt x="49" y="112"/>
                    </a:lnTo>
                    <a:lnTo>
                      <a:pt x="52" y="109"/>
                    </a:lnTo>
                    <a:lnTo>
                      <a:pt x="55" y="108"/>
                    </a:lnTo>
                    <a:lnTo>
                      <a:pt x="57" y="103"/>
                    </a:lnTo>
                    <a:lnTo>
                      <a:pt x="60" y="99"/>
                    </a:lnTo>
                    <a:lnTo>
                      <a:pt x="61" y="87"/>
                    </a:lnTo>
                    <a:lnTo>
                      <a:pt x="63" y="67"/>
                    </a:lnTo>
                    <a:lnTo>
                      <a:pt x="61" y="49"/>
                    </a:lnTo>
                    <a:lnTo>
                      <a:pt x="60" y="37"/>
                    </a:lnTo>
                    <a:lnTo>
                      <a:pt x="58" y="33"/>
                    </a:lnTo>
                    <a:lnTo>
                      <a:pt x="55" y="28"/>
                    </a:lnTo>
                    <a:lnTo>
                      <a:pt x="52" y="25"/>
                    </a:lnTo>
                    <a:lnTo>
                      <a:pt x="49" y="24"/>
                    </a:lnTo>
                    <a:lnTo>
                      <a:pt x="4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6" name="Freeform 114"/>
              <p:cNvSpPr>
                <a:spLocks/>
              </p:cNvSpPr>
              <p:nvPr/>
            </p:nvSpPr>
            <p:spPr bwMode="auto">
              <a:xfrm>
                <a:off x="3375" y="3750"/>
                <a:ext cx="71" cy="107"/>
              </a:xfrm>
              <a:custGeom>
                <a:avLst/>
                <a:gdLst>
                  <a:gd name="T0" fmla="*/ 71 w 71"/>
                  <a:gd name="T1" fmla="*/ 87 h 107"/>
                  <a:gd name="T2" fmla="*/ 71 w 71"/>
                  <a:gd name="T3" fmla="*/ 107 h 107"/>
                  <a:gd name="T4" fmla="*/ 0 w 71"/>
                  <a:gd name="T5" fmla="*/ 107 h 107"/>
                  <a:gd name="T6" fmla="*/ 3 w 71"/>
                  <a:gd name="T7" fmla="*/ 96 h 107"/>
                  <a:gd name="T8" fmla="*/ 8 w 71"/>
                  <a:gd name="T9" fmla="*/ 87 h 107"/>
                  <a:gd name="T10" fmla="*/ 15 w 71"/>
                  <a:gd name="T11" fmla="*/ 77 h 107"/>
                  <a:gd name="T12" fmla="*/ 29 w 71"/>
                  <a:gd name="T13" fmla="*/ 62 h 107"/>
                  <a:gd name="T14" fmla="*/ 36 w 71"/>
                  <a:gd name="T15" fmla="*/ 56 h 107"/>
                  <a:gd name="T16" fmla="*/ 41 w 71"/>
                  <a:gd name="T17" fmla="*/ 51 h 107"/>
                  <a:gd name="T18" fmla="*/ 44 w 71"/>
                  <a:gd name="T19" fmla="*/ 48 h 107"/>
                  <a:gd name="T20" fmla="*/ 45 w 71"/>
                  <a:gd name="T21" fmla="*/ 45 h 107"/>
                  <a:gd name="T22" fmla="*/ 48 w 71"/>
                  <a:gd name="T23" fmla="*/ 39 h 107"/>
                  <a:gd name="T24" fmla="*/ 50 w 71"/>
                  <a:gd name="T25" fmla="*/ 33 h 107"/>
                  <a:gd name="T26" fmla="*/ 50 w 71"/>
                  <a:gd name="T27" fmla="*/ 29 h 107"/>
                  <a:gd name="T28" fmla="*/ 48 w 71"/>
                  <a:gd name="T29" fmla="*/ 26 h 107"/>
                  <a:gd name="T30" fmla="*/ 47 w 71"/>
                  <a:gd name="T31" fmla="*/ 23 h 107"/>
                  <a:gd name="T32" fmla="*/ 44 w 71"/>
                  <a:gd name="T33" fmla="*/ 21 h 107"/>
                  <a:gd name="T34" fmla="*/ 41 w 71"/>
                  <a:gd name="T35" fmla="*/ 20 h 107"/>
                  <a:gd name="T36" fmla="*/ 36 w 71"/>
                  <a:gd name="T37" fmla="*/ 18 h 107"/>
                  <a:gd name="T38" fmla="*/ 33 w 71"/>
                  <a:gd name="T39" fmla="*/ 20 h 107"/>
                  <a:gd name="T40" fmla="*/ 29 w 71"/>
                  <a:gd name="T41" fmla="*/ 20 h 107"/>
                  <a:gd name="T42" fmla="*/ 26 w 71"/>
                  <a:gd name="T43" fmla="*/ 23 h 107"/>
                  <a:gd name="T44" fmla="*/ 24 w 71"/>
                  <a:gd name="T45" fmla="*/ 26 h 107"/>
                  <a:gd name="T46" fmla="*/ 23 w 71"/>
                  <a:gd name="T47" fmla="*/ 29 h 107"/>
                  <a:gd name="T48" fmla="*/ 23 w 71"/>
                  <a:gd name="T49" fmla="*/ 35 h 107"/>
                  <a:gd name="T50" fmla="*/ 2 w 71"/>
                  <a:gd name="T51" fmla="*/ 32 h 107"/>
                  <a:gd name="T52" fmla="*/ 6 w 71"/>
                  <a:gd name="T53" fmla="*/ 18 h 107"/>
                  <a:gd name="T54" fmla="*/ 14 w 71"/>
                  <a:gd name="T55" fmla="*/ 8 h 107"/>
                  <a:gd name="T56" fmla="*/ 20 w 71"/>
                  <a:gd name="T57" fmla="*/ 3 h 107"/>
                  <a:gd name="T58" fmla="*/ 27 w 71"/>
                  <a:gd name="T59" fmla="*/ 2 h 107"/>
                  <a:gd name="T60" fmla="*/ 36 w 71"/>
                  <a:gd name="T61" fmla="*/ 0 h 107"/>
                  <a:gd name="T62" fmla="*/ 51 w 71"/>
                  <a:gd name="T63" fmla="*/ 2 h 107"/>
                  <a:gd name="T64" fmla="*/ 62 w 71"/>
                  <a:gd name="T65" fmla="*/ 9 h 107"/>
                  <a:gd name="T66" fmla="*/ 66 w 71"/>
                  <a:gd name="T67" fmla="*/ 15 h 107"/>
                  <a:gd name="T68" fmla="*/ 69 w 71"/>
                  <a:gd name="T69" fmla="*/ 21 h 107"/>
                  <a:gd name="T70" fmla="*/ 71 w 71"/>
                  <a:gd name="T71" fmla="*/ 30 h 107"/>
                  <a:gd name="T72" fmla="*/ 69 w 71"/>
                  <a:gd name="T73" fmla="*/ 36 h 107"/>
                  <a:gd name="T74" fmla="*/ 68 w 71"/>
                  <a:gd name="T75" fmla="*/ 44 h 107"/>
                  <a:gd name="T76" fmla="*/ 65 w 71"/>
                  <a:gd name="T77" fmla="*/ 50 h 107"/>
                  <a:gd name="T78" fmla="*/ 60 w 71"/>
                  <a:gd name="T79" fmla="*/ 56 h 107"/>
                  <a:gd name="T80" fmla="*/ 57 w 71"/>
                  <a:gd name="T81" fmla="*/ 60 h 107"/>
                  <a:gd name="T82" fmla="*/ 53 w 71"/>
                  <a:gd name="T83" fmla="*/ 65 h 107"/>
                  <a:gd name="T84" fmla="*/ 47 w 71"/>
                  <a:gd name="T85" fmla="*/ 69 h 107"/>
                  <a:gd name="T86" fmla="*/ 41 w 71"/>
                  <a:gd name="T87" fmla="*/ 75 h 107"/>
                  <a:gd name="T88" fmla="*/ 38 w 71"/>
                  <a:gd name="T89" fmla="*/ 78 h 107"/>
                  <a:gd name="T90" fmla="*/ 35 w 71"/>
                  <a:gd name="T91" fmla="*/ 81 h 107"/>
                  <a:gd name="T92" fmla="*/ 32 w 71"/>
                  <a:gd name="T93" fmla="*/ 84 h 107"/>
                  <a:gd name="T94" fmla="*/ 30 w 71"/>
                  <a:gd name="T95" fmla="*/ 87 h 107"/>
                  <a:gd name="T96" fmla="*/ 71 w 71"/>
                  <a:gd name="T97" fmla="*/ 87 h 10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71" h="107">
                    <a:moveTo>
                      <a:pt x="71" y="87"/>
                    </a:moveTo>
                    <a:lnTo>
                      <a:pt x="71" y="107"/>
                    </a:lnTo>
                    <a:lnTo>
                      <a:pt x="0" y="107"/>
                    </a:lnTo>
                    <a:lnTo>
                      <a:pt x="3" y="96"/>
                    </a:lnTo>
                    <a:lnTo>
                      <a:pt x="8" y="87"/>
                    </a:lnTo>
                    <a:lnTo>
                      <a:pt x="15" y="77"/>
                    </a:lnTo>
                    <a:lnTo>
                      <a:pt x="29" y="62"/>
                    </a:lnTo>
                    <a:lnTo>
                      <a:pt x="36" y="56"/>
                    </a:lnTo>
                    <a:lnTo>
                      <a:pt x="41" y="51"/>
                    </a:lnTo>
                    <a:lnTo>
                      <a:pt x="44" y="48"/>
                    </a:lnTo>
                    <a:lnTo>
                      <a:pt x="45" y="45"/>
                    </a:lnTo>
                    <a:lnTo>
                      <a:pt x="48" y="39"/>
                    </a:lnTo>
                    <a:lnTo>
                      <a:pt x="50" y="33"/>
                    </a:lnTo>
                    <a:lnTo>
                      <a:pt x="50" y="29"/>
                    </a:lnTo>
                    <a:lnTo>
                      <a:pt x="48" y="26"/>
                    </a:lnTo>
                    <a:lnTo>
                      <a:pt x="47" y="23"/>
                    </a:lnTo>
                    <a:lnTo>
                      <a:pt x="44" y="21"/>
                    </a:lnTo>
                    <a:lnTo>
                      <a:pt x="41" y="20"/>
                    </a:lnTo>
                    <a:lnTo>
                      <a:pt x="36" y="18"/>
                    </a:lnTo>
                    <a:lnTo>
                      <a:pt x="33" y="20"/>
                    </a:lnTo>
                    <a:lnTo>
                      <a:pt x="29" y="20"/>
                    </a:lnTo>
                    <a:lnTo>
                      <a:pt x="26" y="23"/>
                    </a:lnTo>
                    <a:lnTo>
                      <a:pt x="24" y="26"/>
                    </a:lnTo>
                    <a:lnTo>
                      <a:pt x="23" y="29"/>
                    </a:lnTo>
                    <a:lnTo>
                      <a:pt x="23" y="35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4" y="8"/>
                    </a:lnTo>
                    <a:lnTo>
                      <a:pt x="20" y="3"/>
                    </a:lnTo>
                    <a:lnTo>
                      <a:pt x="27" y="2"/>
                    </a:lnTo>
                    <a:lnTo>
                      <a:pt x="36" y="0"/>
                    </a:lnTo>
                    <a:lnTo>
                      <a:pt x="51" y="2"/>
                    </a:lnTo>
                    <a:lnTo>
                      <a:pt x="62" y="9"/>
                    </a:lnTo>
                    <a:lnTo>
                      <a:pt x="66" y="15"/>
                    </a:lnTo>
                    <a:lnTo>
                      <a:pt x="69" y="21"/>
                    </a:lnTo>
                    <a:lnTo>
                      <a:pt x="71" y="30"/>
                    </a:lnTo>
                    <a:lnTo>
                      <a:pt x="69" y="36"/>
                    </a:lnTo>
                    <a:lnTo>
                      <a:pt x="68" y="44"/>
                    </a:lnTo>
                    <a:lnTo>
                      <a:pt x="65" y="50"/>
                    </a:lnTo>
                    <a:lnTo>
                      <a:pt x="60" y="56"/>
                    </a:lnTo>
                    <a:lnTo>
                      <a:pt x="57" y="60"/>
                    </a:lnTo>
                    <a:lnTo>
                      <a:pt x="53" y="65"/>
                    </a:lnTo>
                    <a:lnTo>
                      <a:pt x="47" y="69"/>
                    </a:lnTo>
                    <a:lnTo>
                      <a:pt x="41" y="75"/>
                    </a:lnTo>
                    <a:lnTo>
                      <a:pt x="38" y="78"/>
                    </a:lnTo>
                    <a:lnTo>
                      <a:pt x="35" y="81"/>
                    </a:lnTo>
                    <a:lnTo>
                      <a:pt x="32" y="84"/>
                    </a:lnTo>
                    <a:lnTo>
                      <a:pt x="30" y="87"/>
                    </a:lnTo>
                    <a:lnTo>
                      <a:pt x="71" y="8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7" name="Line 115"/>
              <p:cNvSpPr>
                <a:spLocks noChangeShapeType="1"/>
              </p:cNvSpPr>
              <p:nvPr/>
            </p:nvSpPr>
            <p:spPr bwMode="auto">
              <a:xfrm>
                <a:off x="3405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8" name="Line 116"/>
              <p:cNvSpPr>
                <a:spLocks noChangeShapeType="1"/>
              </p:cNvSpPr>
              <p:nvPr/>
            </p:nvSpPr>
            <p:spPr bwMode="auto">
              <a:xfrm>
                <a:off x="3500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9" name="Line 117"/>
              <p:cNvSpPr>
                <a:spLocks noChangeShapeType="1"/>
              </p:cNvSpPr>
              <p:nvPr/>
            </p:nvSpPr>
            <p:spPr bwMode="auto">
              <a:xfrm>
                <a:off x="3569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0" name="Line 118"/>
              <p:cNvSpPr>
                <a:spLocks noChangeShapeType="1"/>
              </p:cNvSpPr>
              <p:nvPr/>
            </p:nvSpPr>
            <p:spPr bwMode="auto">
              <a:xfrm>
                <a:off x="3621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1" name="Line 119"/>
              <p:cNvSpPr>
                <a:spLocks noChangeShapeType="1"/>
              </p:cNvSpPr>
              <p:nvPr/>
            </p:nvSpPr>
            <p:spPr bwMode="auto">
              <a:xfrm>
                <a:off x="3663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2" name="Line 120"/>
              <p:cNvSpPr>
                <a:spLocks noChangeShapeType="1"/>
              </p:cNvSpPr>
              <p:nvPr/>
            </p:nvSpPr>
            <p:spPr bwMode="auto">
              <a:xfrm>
                <a:off x="3701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3" name="Line 121"/>
              <p:cNvSpPr>
                <a:spLocks noChangeShapeType="1"/>
              </p:cNvSpPr>
              <p:nvPr/>
            </p:nvSpPr>
            <p:spPr bwMode="auto">
              <a:xfrm>
                <a:off x="3732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4" name="Line 122"/>
              <p:cNvSpPr>
                <a:spLocks noChangeShapeType="1"/>
              </p:cNvSpPr>
              <p:nvPr/>
            </p:nvSpPr>
            <p:spPr bwMode="auto">
              <a:xfrm>
                <a:off x="3759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5" name="Line 123"/>
              <p:cNvSpPr>
                <a:spLocks noChangeShapeType="1"/>
              </p:cNvSpPr>
              <p:nvPr/>
            </p:nvSpPr>
            <p:spPr bwMode="auto">
              <a:xfrm>
                <a:off x="3785" y="36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6" name="Line 124"/>
              <p:cNvSpPr>
                <a:spLocks noChangeShapeType="1"/>
              </p:cNvSpPr>
              <p:nvPr/>
            </p:nvSpPr>
            <p:spPr bwMode="auto">
              <a:xfrm>
                <a:off x="3785" y="11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7" name="Line 125"/>
              <p:cNvSpPr>
                <a:spLocks noChangeShapeType="1"/>
              </p:cNvSpPr>
              <p:nvPr/>
            </p:nvSpPr>
            <p:spPr bwMode="auto">
              <a:xfrm>
                <a:off x="3785" y="11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8" name="Line 126"/>
              <p:cNvSpPr>
                <a:spLocks noChangeShapeType="1"/>
              </p:cNvSpPr>
              <p:nvPr/>
            </p:nvSpPr>
            <p:spPr bwMode="auto">
              <a:xfrm>
                <a:off x="3785" y="12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9" name="Line 127"/>
              <p:cNvSpPr>
                <a:spLocks noChangeShapeType="1"/>
              </p:cNvSpPr>
              <p:nvPr/>
            </p:nvSpPr>
            <p:spPr bwMode="auto">
              <a:xfrm>
                <a:off x="3785" y="12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0" name="Line 128"/>
              <p:cNvSpPr>
                <a:spLocks noChangeShapeType="1"/>
              </p:cNvSpPr>
              <p:nvPr/>
            </p:nvSpPr>
            <p:spPr bwMode="auto">
              <a:xfrm>
                <a:off x="3785" y="12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1" name="Line 129"/>
              <p:cNvSpPr>
                <a:spLocks noChangeShapeType="1"/>
              </p:cNvSpPr>
              <p:nvPr/>
            </p:nvSpPr>
            <p:spPr bwMode="auto">
              <a:xfrm>
                <a:off x="3785" y="12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2" name="Line 130"/>
              <p:cNvSpPr>
                <a:spLocks noChangeShapeType="1"/>
              </p:cNvSpPr>
              <p:nvPr/>
            </p:nvSpPr>
            <p:spPr bwMode="auto">
              <a:xfrm>
                <a:off x="3785" y="12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3" name="Line 131"/>
              <p:cNvSpPr>
                <a:spLocks noChangeShapeType="1"/>
              </p:cNvSpPr>
              <p:nvPr/>
            </p:nvSpPr>
            <p:spPr bwMode="auto">
              <a:xfrm>
                <a:off x="3785" y="12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4" name="Line 132"/>
              <p:cNvSpPr>
                <a:spLocks noChangeShapeType="1"/>
              </p:cNvSpPr>
              <p:nvPr/>
            </p:nvSpPr>
            <p:spPr bwMode="auto">
              <a:xfrm>
                <a:off x="3785" y="13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5" name="Line 133"/>
              <p:cNvSpPr>
                <a:spLocks noChangeShapeType="1"/>
              </p:cNvSpPr>
              <p:nvPr/>
            </p:nvSpPr>
            <p:spPr bwMode="auto">
              <a:xfrm>
                <a:off x="3785" y="13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6" name="Line 134"/>
              <p:cNvSpPr>
                <a:spLocks noChangeShapeType="1"/>
              </p:cNvSpPr>
              <p:nvPr/>
            </p:nvSpPr>
            <p:spPr bwMode="auto">
              <a:xfrm>
                <a:off x="3785" y="13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7" name="Line 135"/>
              <p:cNvSpPr>
                <a:spLocks noChangeShapeType="1"/>
              </p:cNvSpPr>
              <p:nvPr/>
            </p:nvSpPr>
            <p:spPr bwMode="auto">
              <a:xfrm>
                <a:off x="3785" y="13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8" name="Line 136"/>
              <p:cNvSpPr>
                <a:spLocks noChangeShapeType="1"/>
              </p:cNvSpPr>
              <p:nvPr/>
            </p:nvSpPr>
            <p:spPr bwMode="auto">
              <a:xfrm>
                <a:off x="3785" y="13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9" name="Line 137"/>
              <p:cNvSpPr>
                <a:spLocks noChangeShapeType="1"/>
              </p:cNvSpPr>
              <p:nvPr/>
            </p:nvSpPr>
            <p:spPr bwMode="auto">
              <a:xfrm>
                <a:off x="3785" y="14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0" name="Line 138"/>
              <p:cNvSpPr>
                <a:spLocks noChangeShapeType="1"/>
              </p:cNvSpPr>
              <p:nvPr/>
            </p:nvSpPr>
            <p:spPr bwMode="auto">
              <a:xfrm>
                <a:off x="3785" y="14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1" name="Line 139"/>
              <p:cNvSpPr>
                <a:spLocks noChangeShapeType="1"/>
              </p:cNvSpPr>
              <p:nvPr/>
            </p:nvSpPr>
            <p:spPr bwMode="auto">
              <a:xfrm>
                <a:off x="3785" y="14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2" name="Line 140"/>
              <p:cNvSpPr>
                <a:spLocks noChangeShapeType="1"/>
              </p:cNvSpPr>
              <p:nvPr/>
            </p:nvSpPr>
            <p:spPr bwMode="auto">
              <a:xfrm>
                <a:off x="3785" y="14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3" name="Line 141"/>
              <p:cNvSpPr>
                <a:spLocks noChangeShapeType="1"/>
              </p:cNvSpPr>
              <p:nvPr/>
            </p:nvSpPr>
            <p:spPr bwMode="auto">
              <a:xfrm>
                <a:off x="3785" y="14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4" name="Line 142"/>
              <p:cNvSpPr>
                <a:spLocks noChangeShapeType="1"/>
              </p:cNvSpPr>
              <p:nvPr/>
            </p:nvSpPr>
            <p:spPr bwMode="auto">
              <a:xfrm>
                <a:off x="3785" y="14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5" name="Line 143"/>
              <p:cNvSpPr>
                <a:spLocks noChangeShapeType="1"/>
              </p:cNvSpPr>
              <p:nvPr/>
            </p:nvSpPr>
            <p:spPr bwMode="auto">
              <a:xfrm>
                <a:off x="3785" y="15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6" name="Line 144"/>
              <p:cNvSpPr>
                <a:spLocks noChangeShapeType="1"/>
              </p:cNvSpPr>
              <p:nvPr/>
            </p:nvSpPr>
            <p:spPr bwMode="auto">
              <a:xfrm>
                <a:off x="3785" y="15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7" name="Line 145"/>
              <p:cNvSpPr>
                <a:spLocks noChangeShapeType="1"/>
              </p:cNvSpPr>
              <p:nvPr/>
            </p:nvSpPr>
            <p:spPr bwMode="auto">
              <a:xfrm>
                <a:off x="3785" y="15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8" name="Line 146"/>
              <p:cNvSpPr>
                <a:spLocks noChangeShapeType="1"/>
              </p:cNvSpPr>
              <p:nvPr/>
            </p:nvSpPr>
            <p:spPr bwMode="auto">
              <a:xfrm>
                <a:off x="3785" y="15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9" name="Line 147"/>
              <p:cNvSpPr>
                <a:spLocks noChangeShapeType="1"/>
              </p:cNvSpPr>
              <p:nvPr/>
            </p:nvSpPr>
            <p:spPr bwMode="auto">
              <a:xfrm>
                <a:off x="3785" y="15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0" name="Line 148"/>
              <p:cNvSpPr>
                <a:spLocks noChangeShapeType="1"/>
              </p:cNvSpPr>
              <p:nvPr/>
            </p:nvSpPr>
            <p:spPr bwMode="auto">
              <a:xfrm>
                <a:off x="3785" y="15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1" name="Line 149"/>
              <p:cNvSpPr>
                <a:spLocks noChangeShapeType="1"/>
              </p:cNvSpPr>
              <p:nvPr/>
            </p:nvSpPr>
            <p:spPr bwMode="auto">
              <a:xfrm>
                <a:off x="3785" y="16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2" name="Line 150"/>
              <p:cNvSpPr>
                <a:spLocks noChangeShapeType="1"/>
              </p:cNvSpPr>
              <p:nvPr/>
            </p:nvSpPr>
            <p:spPr bwMode="auto">
              <a:xfrm>
                <a:off x="3785" y="16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3" name="Line 151"/>
              <p:cNvSpPr>
                <a:spLocks noChangeShapeType="1"/>
              </p:cNvSpPr>
              <p:nvPr/>
            </p:nvSpPr>
            <p:spPr bwMode="auto">
              <a:xfrm>
                <a:off x="3785" y="16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4" name="Line 152"/>
              <p:cNvSpPr>
                <a:spLocks noChangeShapeType="1"/>
              </p:cNvSpPr>
              <p:nvPr/>
            </p:nvSpPr>
            <p:spPr bwMode="auto">
              <a:xfrm>
                <a:off x="3785" y="16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5" name="Line 153"/>
              <p:cNvSpPr>
                <a:spLocks noChangeShapeType="1"/>
              </p:cNvSpPr>
              <p:nvPr/>
            </p:nvSpPr>
            <p:spPr bwMode="auto">
              <a:xfrm>
                <a:off x="3785" y="16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6" name="Line 154"/>
              <p:cNvSpPr>
                <a:spLocks noChangeShapeType="1"/>
              </p:cNvSpPr>
              <p:nvPr/>
            </p:nvSpPr>
            <p:spPr bwMode="auto">
              <a:xfrm>
                <a:off x="3785" y="17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7" name="Line 155"/>
              <p:cNvSpPr>
                <a:spLocks noChangeShapeType="1"/>
              </p:cNvSpPr>
              <p:nvPr/>
            </p:nvSpPr>
            <p:spPr bwMode="auto">
              <a:xfrm>
                <a:off x="3785" y="17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8" name="Line 156"/>
              <p:cNvSpPr>
                <a:spLocks noChangeShapeType="1"/>
              </p:cNvSpPr>
              <p:nvPr/>
            </p:nvSpPr>
            <p:spPr bwMode="auto">
              <a:xfrm>
                <a:off x="3785" y="17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9" name="Line 157"/>
              <p:cNvSpPr>
                <a:spLocks noChangeShapeType="1"/>
              </p:cNvSpPr>
              <p:nvPr/>
            </p:nvSpPr>
            <p:spPr bwMode="auto">
              <a:xfrm>
                <a:off x="3785" y="17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0" name="Line 158"/>
              <p:cNvSpPr>
                <a:spLocks noChangeShapeType="1"/>
              </p:cNvSpPr>
              <p:nvPr/>
            </p:nvSpPr>
            <p:spPr bwMode="auto">
              <a:xfrm>
                <a:off x="3785" y="17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1" name="Line 159"/>
              <p:cNvSpPr>
                <a:spLocks noChangeShapeType="1"/>
              </p:cNvSpPr>
              <p:nvPr/>
            </p:nvSpPr>
            <p:spPr bwMode="auto">
              <a:xfrm>
                <a:off x="3785" y="17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2" name="Line 160"/>
              <p:cNvSpPr>
                <a:spLocks noChangeShapeType="1"/>
              </p:cNvSpPr>
              <p:nvPr/>
            </p:nvSpPr>
            <p:spPr bwMode="auto">
              <a:xfrm>
                <a:off x="3785" y="18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3" name="Line 161"/>
              <p:cNvSpPr>
                <a:spLocks noChangeShapeType="1"/>
              </p:cNvSpPr>
              <p:nvPr/>
            </p:nvSpPr>
            <p:spPr bwMode="auto">
              <a:xfrm>
                <a:off x="3785" y="18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4" name="Line 162"/>
              <p:cNvSpPr>
                <a:spLocks noChangeShapeType="1"/>
              </p:cNvSpPr>
              <p:nvPr/>
            </p:nvSpPr>
            <p:spPr bwMode="auto">
              <a:xfrm>
                <a:off x="3785" y="18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5" name="Line 163"/>
              <p:cNvSpPr>
                <a:spLocks noChangeShapeType="1"/>
              </p:cNvSpPr>
              <p:nvPr/>
            </p:nvSpPr>
            <p:spPr bwMode="auto">
              <a:xfrm>
                <a:off x="3785" y="18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6" name="Line 164"/>
              <p:cNvSpPr>
                <a:spLocks noChangeShapeType="1"/>
              </p:cNvSpPr>
              <p:nvPr/>
            </p:nvSpPr>
            <p:spPr bwMode="auto">
              <a:xfrm>
                <a:off x="3785" y="18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7" name="Line 165"/>
              <p:cNvSpPr>
                <a:spLocks noChangeShapeType="1"/>
              </p:cNvSpPr>
              <p:nvPr/>
            </p:nvSpPr>
            <p:spPr bwMode="auto">
              <a:xfrm>
                <a:off x="3785" y="19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" name="Group 166"/>
            <p:cNvGrpSpPr>
              <a:grpSpLocks/>
            </p:cNvGrpSpPr>
            <p:nvPr/>
          </p:nvGrpSpPr>
          <p:grpSpPr bwMode="auto">
            <a:xfrm>
              <a:off x="1613" y="1166"/>
              <a:ext cx="2552" cy="2830"/>
              <a:chOff x="1613" y="1166"/>
              <a:chExt cx="2552" cy="2830"/>
            </a:xfrm>
          </p:grpSpPr>
          <p:sp>
            <p:nvSpPr>
              <p:cNvPr id="2648" name="Line 167"/>
              <p:cNvSpPr>
                <a:spLocks noChangeShapeType="1"/>
              </p:cNvSpPr>
              <p:nvPr/>
            </p:nvSpPr>
            <p:spPr bwMode="auto">
              <a:xfrm>
                <a:off x="3785" y="19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9" name="Line 168"/>
              <p:cNvSpPr>
                <a:spLocks noChangeShapeType="1"/>
              </p:cNvSpPr>
              <p:nvPr/>
            </p:nvSpPr>
            <p:spPr bwMode="auto">
              <a:xfrm>
                <a:off x="3785" y="19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0" name="Line 169"/>
              <p:cNvSpPr>
                <a:spLocks noChangeShapeType="1"/>
              </p:cNvSpPr>
              <p:nvPr/>
            </p:nvSpPr>
            <p:spPr bwMode="auto">
              <a:xfrm>
                <a:off x="3785" y="19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1" name="Line 170"/>
              <p:cNvSpPr>
                <a:spLocks noChangeShapeType="1"/>
              </p:cNvSpPr>
              <p:nvPr/>
            </p:nvSpPr>
            <p:spPr bwMode="auto">
              <a:xfrm>
                <a:off x="3785" y="19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2" name="Line 171"/>
              <p:cNvSpPr>
                <a:spLocks noChangeShapeType="1"/>
              </p:cNvSpPr>
              <p:nvPr/>
            </p:nvSpPr>
            <p:spPr bwMode="auto">
              <a:xfrm>
                <a:off x="3785" y="19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3" name="Line 172"/>
              <p:cNvSpPr>
                <a:spLocks noChangeShapeType="1"/>
              </p:cNvSpPr>
              <p:nvPr/>
            </p:nvSpPr>
            <p:spPr bwMode="auto">
              <a:xfrm>
                <a:off x="3785" y="20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4" name="Line 173"/>
              <p:cNvSpPr>
                <a:spLocks noChangeShapeType="1"/>
              </p:cNvSpPr>
              <p:nvPr/>
            </p:nvSpPr>
            <p:spPr bwMode="auto">
              <a:xfrm>
                <a:off x="3785" y="20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5" name="Line 174"/>
              <p:cNvSpPr>
                <a:spLocks noChangeShapeType="1"/>
              </p:cNvSpPr>
              <p:nvPr/>
            </p:nvSpPr>
            <p:spPr bwMode="auto">
              <a:xfrm>
                <a:off x="3785" y="20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6" name="Line 175"/>
              <p:cNvSpPr>
                <a:spLocks noChangeShapeType="1"/>
              </p:cNvSpPr>
              <p:nvPr/>
            </p:nvSpPr>
            <p:spPr bwMode="auto">
              <a:xfrm>
                <a:off x="3785" y="20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7" name="Line 176"/>
              <p:cNvSpPr>
                <a:spLocks noChangeShapeType="1"/>
              </p:cNvSpPr>
              <p:nvPr/>
            </p:nvSpPr>
            <p:spPr bwMode="auto">
              <a:xfrm>
                <a:off x="3785" y="20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8" name="Line 177"/>
              <p:cNvSpPr>
                <a:spLocks noChangeShapeType="1"/>
              </p:cNvSpPr>
              <p:nvPr/>
            </p:nvSpPr>
            <p:spPr bwMode="auto">
              <a:xfrm>
                <a:off x="3785" y="21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9" name="Line 178"/>
              <p:cNvSpPr>
                <a:spLocks noChangeShapeType="1"/>
              </p:cNvSpPr>
              <p:nvPr/>
            </p:nvSpPr>
            <p:spPr bwMode="auto">
              <a:xfrm>
                <a:off x="3785" y="21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0" name="Line 179"/>
              <p:cNvSpPr>
                <a:spLocks noChangeShapeType="1"/>
              </p:cNvSpPr>
              <p:nvPr/>
            </p:nvSpPr>
            <p:spPr bwMode="auto">
              <a:xfrm>
                <a:off x="3785" y="21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1" name="Line 180"/>
              <p:cNvSpPr>
                <a:spLocks noChangeShapeType="1"/>
              </p:cNvSpPr>
              <p:nvPr/>
            </p:nvSpPr>
            <p:spPr bwMode="auto">
              <a:xfrm>
                <a:off x="3785" y="21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2" name="Line 181"/>
              <p:cNvSpPr>
                <a:spLocks noChangeShapeType="1"/>
              </p:cNvSpPr>
              <p:nvPr/>
            </p:nvSpPr>
            <p:spPr bwMode="auto">
              <a:xfrm>
                <a:off x="3785" y="21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3" name="Line 182"/>
              <p:cNvSpPr>
                <a:spLocks noChangeShapeType="1"/>
              </p:cNvSpPr>
              <p:nvPr/>
            </p:nvSpPr>
            <p:spPr bwMode="auto">
              <a:xfrm>
                <a:off x="3785" y="21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4" name="Line 183"/>
              <p:cNvSpPr>
                <a:spLocks noChangeShapeType="1"/>
              </p:cNvSpPr>
              <p:nvPr/>
            </p:nvSpPr>
            <p:spPr bwMode="auto">
              <a:xfrm>
                <a:off x="3785" y="22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5" name="Line 184"/>
              <p:cNvSpPr>
                <a:spLocks noChangeShapeType="1"/>
              </p:cNvSpPr>
              <p:nvPr/>
            </p:nvSpPr>
            <p:spPr bwMode="auto">
              <a:xfrm>
                <a:off x="3785" y="22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6" name="Line 185"/>
              <p:cNvSpPr>
                <a:spLocks noChangeShapeType="1"/>
              </p:cNvSpPr>
              <p:nvPr/>
            </p:nvSpPr>
            <p:spPr bwMode="auto">
              <a:xfrm>
                <a:off x="3785" y="22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" name="Line 186"/>
              <p:cNvSpPr>
                <a:spLocks noChangeShapeType="1"/>
              </p:cNvSpPr>
              <p:nvPr/>
            </p:nvSpPr>
            <p:spPr bwMode="auto">
              <a:xfrm>
                <a:off x="3785" y="22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8" name="Line 187"/>
              <p:cNvSpPr>
                <a:spLocks noChangeShapeType="1"/>
              </p:cNvSpPr>
              <p:nvPr/>
            </p:nvSpPr>
            <p:spPr bwMode="auto">
              <a:xfrm>
                <a:off x="3785" y="22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9" name="Line 188"/>
              <p:cNvSpPr>
                <a:spLocks noChangeShapeType="1"/>
              </p:cNvSpPr>
              <p:nvPr/>
            </p:nvSpPr>
            <p:spPr bwMode="auto">
              <a:xfrm>
                <a:off x="3785" y="23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0" name="Line 189"/>
              <p:cNvSpPr>
                <a:spLocks noChangeShapeType="1"/>
              </p:cNvSpPr>
              <p:nvPr/>
            </p:nvSpPr>
            <p:spPr bwMode="auto">
              <a:xfrm>
                <a:off x="3785" y="23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1" name="Line 190"/>
              <p:cNvSpPr>
                <a:spLocks noChangeShapeType="1"/>
              </p:cNvSpPr>
              <p:nvPr/>
            </p:nvSpPr>
            <p:spPr bwMode="auto">
              <a:xfrm>
                <a:off x="3785" y="23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2" name="Line 191"/>
              <p:cNvSpPr>
                <a:spLocks noChangeShapeType="1"/>
              </p:cNvSpPr>
              <p:nvPr/>
            </p:nvSpPr>
            <p:spPr bwMode="auto">
              <a:xfrm>
                <a:off x="3785" y="23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3" name="Line 192"/>
              <p:cNvSpPr>
                <a:spLocks noChangeShapeType="1"/>
              </p:cNvSpPr>
              <p:nvPr/>
            </p:nvSpPr>
            <p:spPr bwMode="auto">
              <a:xfrm>
                <a:off x="3785" y="23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4" name="Line 193"/>
              <p:cNvSpPr>
                <a:spLocks noChangeShapeType="1"/>
              </p:cNvSpPr>
              <p:nvPr/>
            </p:nvSpPr>
            <p:spPr bwMode="auto">
              <a:xfrm>
                <a:off x="3785" y="23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5" name="Line 194"/>
              <p:cNvSpPr>
                <a:spLocks noChangeShapeType="1"/>
              </p:cNvSpPr>
              <p:nvPr/>
            </p:nvSpPr>
            <p:spPr bwMode="auto">
              <a:xfrm>
                <a:off x="3785" y="24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6" name="Line 195"/>
              <p:cNvSpPr>
                <a:spLocks noChangeShapeType="1"/>
              </p:cNvSpPr>
              <p:nvPr/>
            </p:nvSpPr>
            <p:spPr bwMode="auto">
              <a:xfrm>
                <a:off x="3785" y="24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7" name="Line 196"/>
              <p:cNvSpPr>
                <a:spLocks noChangeShapeType="1"/>
              </p:cNvSpPr>
              <p:nvPr/>
            </p:nvSpPr>
            <p:spPr bwMode="auto">
              <a:xfrm>
                <a:off x="3785" y="24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8" name="Line 197"/>
              <p:cNvSpPr>
                <a:spLocks noChangeShapeType="1"/>
              </p:cNvSpPr>
              <p:nvPr/>
            </p:nvSpPr>
            <p:spPr bwMode="auto">
              <a:xfrm>
                <a:off x="3785" y="24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9" name="Line 198"/>
              <p:cNvSpPr>
                <a:spLocks noChangeShapeType="1"/>
              </p:cNvSpPr>
              <p:nvPr/>
            </p:nvSpPr>
            <p:spPr bwMode="auto">
              <a:xfrm>
                <a:off x="3785" y="24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0" name="Line 199"/>
              <p:cNvSpPr>
                <a:spLocks noChangeShapeType="1"/>
              </p:cNvSpPr>
              <p:nvPr/>
            </p:nvSpPr>
            <p:spPr bwMode="auto">
              <a:xfrm>
                <a:off x="3785" y="24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1" name="Line 200"/>
              <p:cNvSpPr>
                <a:spLocks noChangeShapeType="1"/>
              </p:cNvSpPr>
              <p:nvPr/>
            </p:nvSpPr>
            <p:spPr bwMode="auto">
              <a:xfrm>
                <a:off x="3785" y="25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2" name="Line 201"/>
              <p:cNvSpPr>
                <a:spLocks noChangeShapeType="1"/>
              </p:cNvSpPr>
              <p:nvPr/>
            </p:nvSpPr>
            <p:spPr bwMode="auto">
              <a:xfrm>
                <a:off x="3785" y="25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3" name="Line 202"/>
              <p:cNvSpPr>
                <a:spLocks noChangeShapeType="1"/>
              </p:cNvSpPr>
              <p:nvPr/>
            </p:nvSpPr>
            <p:spPr bwMode="auto">
              <a:xfrm>
                <a:off x="3785" y="25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4" name="Line 203"/>
              <p:cNvSpPr>
                <a:spLocks noChangeShapeType="1"/>
              </p:cNvSpPr>
              <p:nvPr/>
            </p:nvSpPr>
            <p:spPr bwMode="auto">
              <a:xfrm>
                <a:off x="3785" y="25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5" name="Line 204"/>
              <p:cNvSpPr>
                <a:spLocks noChangeShapeType="1"/>
              </p:cNvSpPr>
              <p:nvPr/>
            </p:nvSpPr>
            <p:spPr bwMode="auto">
              <a:xfrm>
                <a:off x="3785" y="25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6" name="Line 205"/>
              <p:cNvSpPr>
                <a:spLocks noChangeShapeType="1"/>
              </p:cNvSpPr>
              <p:nvPr/>
            </p:nvSpPr>
            <p:spPr bwMode="auto">
              <a:xfrm>
                <a:off x="3785" y="26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7" name="Line 206"/>
              <p:cNvSpPr>
                <a:spLocks noChangeShapeType="1"/>
              </p:cNvSpPr>
              <p:nvPr/>
            </p:nvSpPr>
            <p:spPr bwMode="auto">
              <a:xfrm>
                <a:off x="3785" y="26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8" name="Line 207"/>
              <p:cNvSpPr>
                <a:spLocks noChangeShapeType="1"/>
              </p:cNvSpPr>
              <p:nvPr/>
            </p:nvSpPr>
            <p:spPr bwMode="auto">
              <a:xfrm>
                <a:off x="3785" y="26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9" name="Line 208"/>
              <p:cNvSpPr>
                <a:spLocks noChangeShapeType="1"/>
              </p:cNvSpPr>
              <p:nvPr/>
            </p:nvSpPr>
            <p:spPr bwMode="auto">
              <a:xfrm>
                <a:off x="3785" y="26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0" name="Line 209"/>
              <p:cNvSpPr>
                <a:spLocks noChangeShapeType="1"/>
              </p:cNvSpPr>
              <p:nvPr/>
            </p:nvSpPr>
            <p:spPr bwMode="auto">
              <a:xfrm>
                <a:off x="3785" y="26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1" name="Line 210"/>
              <p:cNvSpPr>
                <a:spLocks noChangeShapeType="1"/>
              </p:cNvSpPr>
              <p:nvPr/>
            </p:nvSpPr>
            <p:spPr bwMode="auto">
              <a:xfrm>
                <a:off x="3785" y="26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2" name="Line 211"/>
              <p:cNvSpPr>
                <a:spLocks noChangeShapeType="1"/>
              </p:cNvSpPr>
              <p:nvPr/>
            </p:nvSpPr>
            <p:spPr bwMode="auto">
              <a:xfrm>
                <a:off x="3785" y="27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3" name="Line 212"/>
              <p:cNvSpPr>
                <a:spLocks noChangeShapeType="1"/>
              </p:cNvSpPr>
              <p:nvPr/>
            </p:nvSpPr>
            <p:spPr bwMode="auto">
              <a:xfrm>
                <a:off x="3785" y="27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4" name="Line 213"/>
              <p:cNvSpPr>
                <a:spLocks noChangeShapeType="1"/>
              </p:cNvSpPr>
              <p:nvPr/>
            </p:nvSpPr>
            <p:spPr bwMode="auto">
              <a:xfrm>
                <a:off x="3785" y="27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5" name="Line 214"/>
              <p:cNvSpPr>
                <a:spLocks noChangeShapeType="1"/>
              </p:cNvSpPr>
              <p:nvPr/>
            </p:nvSpPr>
            <p:spPr bwMode="auto">
              <a:xfrm>
                <a:off x="3785" y="27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6" name="Line 215"/>
              <p:cNvSpPr>
                <a:spLocks noChangeShapeType="1"/>
              </p:cNvSpPr>
              <p:nvPr/>
            </p:nvSpPr>
            <p:spPr bwMode="auto">
              <a:xfrm>
                <a:off x="3785" y="27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7" name="Line 216"/>
              <p:cNvSpPr>
                <a:spLocks noChangeShapeType="1"/>
              </p:cNvSpPr>
              <p:nvPr/>
            </p:nvSpPr>
            <p:spPr bwMode="auto">
              <a:xfrm>
                <a:off x="3785" y="28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8" name="Line 217"/>
              <p:cNvSpPr>
                <a:spLocks noChangeShapeType="1"/>
              </p:cNvSpPr>
              <p:nvPr/>
            </p:nvSpPr>
            <p:spPr bwMode="auto">
              <a:xfrm>
                <a:off x="3785" y="282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9" name="Line 218"/>
              <p:cNvSpPr>
                <a:spLocks noChangeShapeType="1"/>
              </p:cNvSpPr>
              <p:nvPr/>
            </p:nvSpPr>
            <p:spPr bwMode="auto">
              <a:xfrm>
                <a:off x="3785" y="284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0" name="Line 219"/>
              <p:cNvSpPr>
                <a:spLocks noChangeShapeType="1"/>
              </p:cNvSpPr>
              <p:nvPr/>
            </p:nvSpPr>
            <p:spPr bwMode="auto">
              <a:xfrm>
                <a:off x="3785" y="285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1" name="Line 220"/>
              <p:cNvSpPr>
                <a:spLocks noChangeShapeType="1"/>
              </p:cNvSpPr>
              <p:nvPr/>
            </p:nvSpPr>
            <p:spPr bwMode="auto">
              <a:xfrm>
                <a:off x="3785" y="287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2" name="Line 221"/>
              <p:cNvSpPr>
                <a:spLocks noChangeShapeType="1"/>
              </p:cNvSpPr>
              <p:nvPr/>
            </p:nvSpPr>
            <p:spPr bwMode="auto">
              <a:xfrm>
                <a:off x="3785" y="289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3" name="Line 222"/>
              <p:cNvSpPr>
                <a:spLocks noChangeShapeType="1"/>
              </p:cNvSpPr>
              <p:nvPr/>
            </p:nvSpPr>
            <p:spPr bwMode="auto">
              <a:xfrm>
                <a:off x="3785" y="291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4" name="Line 223"/>
              <p:cNvSpPr>
                <a:spLocks noChangeShapeType="1"/>
              </p:cNvSpPr>
              <p:nvPr/>
            </p:nvSpPr>
            <p:spPr bwMode="auto">
              <a:xfrm>
                <a:off x="3785" y="293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5" name="Line 224"/>
              <p:cNvSpPr>
                <a:spLocks noChangeShapeType="1"/>
              </p:cNvSpPr>
              <p:nvPr/>
            </p:nvSpPr>
            <p:spPr bwMode="auto">
              <a:xfrm>
                <a:off x="3785" y="294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6" name="Line 225"/>
              <p:cNvSpPr>
                <a:spLocks noChangeShapeType="1"/>
              </p:cNvSpPr>
              <p:nvPr/>
            </p:nvSpPr>
            <p:spPr bwMode="auto">
              <a:xfrm>
                <a:off x="3785" y="296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7" name="Line 226"/>
              <p:cNvSpPr>
                <a:spLocks noChangeShapeType="1"/>
              </p:cNvSpPr>
              <p:nvPr/>
            </p:nvSpPr>
            <p:spPr bwMode="auto">
              <a:xfrm>
                <a:off x="3785" y="298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8" name="Line 227"/>
              <p:cNvSpPr>
                <a:spLocks noChangeShapeType="1"/>
              </p:cNvSpPr>
              <p:nvPr/>
            </p:nvSpPr>
            <p:spPr bwMode="auto">
              <a:xfrm>
                <a:off x="3785" y="300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9" name="Line 228"/>
              <p:cNvSpPr>
                <a:spLocks noChangeShapeType="1"/>
              </p:cNvSpPr>
              <p:nvPr/>
            </p:nvSpPr>
            <p:spPr bwMode="auto">
              <a:xfrm>
                <a:off x="3785" y="302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0" name="Line 229"/>
              <p:cNvSpPr>
                <a:spLocks noChangeShapeType="1"/>
              </p:cNvSpPr>
              <p:nvPr/>
            </p:nvSpPr>
            <p:spPr bwMode="auto">
              <a:xfrm>
                <a:off x="3785" y="303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1" name="Line 230"/>
              <p:cNvSpPr>
                <a:spLocks noChangeShapeType="1"/>
              </p:cNvSpPr>
              <p:nvPr/>
            </p:nvSpPr>
            <p:spPr bwMode="auto">
              <a:xfrm>
                <a:off x="3785" y="305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2" name="Line 231"/>
              <p:cNvSpPr>
                <a:spLocks noChangeShapeType="1"/>
              </p:cNvSpPr>
              <p:nvPr/>
            </p:nvSpPr>
            <p:spPr bwMode="auto">
              <a:xfrm>
                <a:off x="3785" y="307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3" name="Line 232"/>
              <p:cNvSpPr>
                <a:spLocks noChangeShapeType="1"/>
              </p:cNvSpPr>
              <p:nvPr/>
            </p:nvSpPr>
            <p:spPr bwMode="auto">
              <a:xfrm>
                <a:off x="3785" y="309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4" name="Line 233"/>
              <p:cNvSpPr>
                <a:spLocks noChangeShapeType="1"/>
              </p:cNvSpPr>
              <p:nvPr/>
            </p:nvSpPr>
            <p:spPr bwMode="auto">
              <a:xfrm>
                <a:off x="3785" y="311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5" name="Line 234"/>
              <p:cNvSpPr>
                <a:spLocks noChangeShapeType="1"/>
              </p:cNvSpPr>
              <p:nvPr/>
            </p:nvSpPr>
            <p:spPr bwMode="auto">
              <a:xfrm>
                <a:off x="3785" y="312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6" name="Line 235"/>
              <p:cNvSpPr>
                <a:spLocks noChangeShapeType="1"/>
              </p:cNvSpPr>
              <p:nvPr/>
            </p:nvSpPr>
            <p:spPr bwMode="auto">
              <a:xfrm>
                <a:off x="3785" y="314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7" name="Line 236"/>
              <p:cNvSpPr>
                <a:spLocks noChangeShapeType="1"/>
              </p:cNvSpPr>
              <p:nvPr/>
            </p:nvSpPr>
            <p:spPr bwMode="auto">
              <a:xfrm>
                <a:off x="3785" y="316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8" name="Line 237"/>
              <p:cNvSpPr>
                <a:spLocks noChangeShapeType="1"/>
              </p:cNvSpPr>
              <p:nvPr/>
            </p:nvSpPr>
            <p:spPr bwMode="auto">
              <a:xfrm>
                <a:off x="3785" y="318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9" name="Line 238"/>
              <p:cNvSpPr>
                <a:spLocks noChangeShapeType="1"/>
              </p:cNvSpPr>
              <p:nvPr/>
            </p:nvSpPr>
            <p:spPr bwMode="auto">
              <a:xfrm>
                <a:off x="3785" y="320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0" name="Line 239"/>
              <p:cNvSpPr>
                <a:spLocks noChangeShapeType="1"/>
              </p:cNvSpPr>
              <p:nvPr/>
            </p:nvSpPr>
            <p:spPr bwMode="auto">
              <a:xfrm>
                <a:off x="3785" y="321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1" name="Line 240"/>
              <p:cNvSpPr>
                <a:spLocks noChangeShapeType="1"/>
              </p:cNvSpPr>
              <p:nvPr/>
            </p:nvSpPr>
            <p:spPr bwMode="auto">
              <a:xfrm>
                <a:off x="3785" y="323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2" name="Line 241"/>
              <p:cNvSpPr>
                <a:spLocks noChangeShapeType="1"/>
              </p:cNvSpPr>
              <p:nvPr/>
            </p:nvSpPr>
            <p:spPr bwMode="auto">
              <a:xfrm>
                <a:off x="3785" y="325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3" name="Line 242"/>
              <p:cNvSpPr>
                <a:spLocks noChangeShapeType="1"/>
              </p:cNvSpPr>
              <p:nvPr/>
            </p:nvSpPr>
            <p:spPr bwMode="auto">
              <a:xfrm>
                <a:off x="3785" y="327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4" name="Line 243"/>
              <p:cNvSpPr>
                <a:spLocks noChangeShapeType="1"/>
              </p:cNvSpPr>
              <p:nvPr/>
            </p:nvSpPr>
            <p:spPr bwMode="auto">
              <a:xfrm>
                <a:off x="3785" y="329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5" name="Line 244"/>
              <p:cNvSpPr>
                <a:spLocks noChangeShapeType="1"/>
              </p:cNvSpPr>
              <p:nvPr/>
            </p:nvSpPr>
            <p:spPr bwMode="auto">
              <a:xfrm>
                <a:off x="3785" y="330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6" name="Line 245"/>
              <p:cNvSpPr>
                <a:spLocks noChangeShapeType="1"/>
              </p:cNvSpPr>
              <p:nvPr/>
            </p:nvSpPr>
            <p:spPr bwMode="auto">
              <a:xfrm>
                <a:off x="3785" y="332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7" name="Line 246"/>
              <p:cNvSpPr>
                <a:spLocks noChangeShapeType="1"/>
              </p:cNvSpPr>
              <p:nvPr/>
            </p:nvSpPr>
            <p:spPr bwMode="auto">
              <a:xfrm>
                <a:off x="3785" y="334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8" name="Line 247"/>
              <p:cNvSpPr>
                <a:spLocks noChangeShapeType="1"/>
              </p:cNvSpPr>
              <p:nvPr/>
            </p:nvSpPr>
            <p:spPr bwMode="auto">
              <a:xfrm>
                <a:off x="3785" y="336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9" name="Line 248"/>
              <p:cNvSpPr>
                <a:spLocks noChangeShapeType="1"/>
              </p:cNvSpPr>
              <p:nvPr/>
            </p:nvSpPr>
            <p:spPr bwMode="auto">
              <a:xfrm>
                <a:off x="3785" y="338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0" name="Line 249"/>
              <p:cNvSpPr>
                <a:spLocks noChangeShapeType="1"/>
              </p:cNvSpPr>
              <p:nvPr/>
            </p:nvSpPr>
            <p:spPr bwMode="auto">
              <a:xfrm>
                <a:off x="3785" y="339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1" name="Line 250"/>
              <p:cNvSpPr>
                <a:spLocks noChangeShapeType="1"/>
              </p:cNvSpPr>
              <p:nvPr/>
            </p:nvSpPr>
            <p:spPr bwMode="auto">
              <a:xfrm>
                <a:off x="3785" y="341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2" name="Line 251"/>
              <p:cNvSpPr>
                <a:spLocks noChangeShapeType="1"/>
              </p:cNvSpPr>
              <p:nvPr/>
            </p:nvSpPr>
            <p:spPr bwMode="auto">
              <a:xfrm>
                <a:off x="3785" y="343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3" name="Line 252"/>
              <p:cNvSpPr>
                <a:spLocks noChangeShapeType="1"/>
              </p:cNvSpPr>
              <p:nvPr/>
            </p:nvSpPr>
            <p:spPr bwMode="auto">
              <a:xfrm>
                <a:off x="3785" y="345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4" name="Line 253"/>
              <p:cNvSpPr>
                <a:spLocks noChangeShapeType="1"/>
              </p:cNvSpPr>
              <p:nvPr/>
            </p:nvSpPr>
            <p:spPr bwMode="auto">
              <a:xfrm>
                <a:off x="3785" y="347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5" name="Line 254"/>
              <p:cNvSpPr>
                <a:spLocks noChangeShapeType="1"/>
              </p:cNvSpPr>
              <p:nvPr/>
            </p:nvSpPr>
            <p:spPr bwMode="auto">
              <a:xfrm>
                <a:off x="3785" y="348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6" name="Line 255"/>
              <p:cNvSpPr>
                <a:spLocks noChangeShapeType="1"/>
              </p:cNvSpPr>
              <p:nvPr/>
            </p:nvSpPr>
            <p:spPr bwMode="auto">
              <a:xfrm>
                <a:off x="3785" y="350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7" name="Line 256"/>
              <p:cNvSpPr>
                <a:spLocks noChangeShapeType="1"/>
              </p:cNvSpPr>
              <p:nvPr/>
            </p:nvSpPr>
            <p:spPr bwMode="auto">
              <a:xfrm>
                <a:off x="3785" y="352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8" name="Line 257"/>
              <p:cNvSpPr>
                <a:spLocks noChangeShapeType="1"/>
              </p:cNvSpPr>
              <p:nvPr/>
            </p:nvSpPr>
            <p:spPr bwMode="auto">
              <a:xfrm>
                <a:off x="3785" y="354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9" name="Line 258"/>
              <p:cNvSpPr>
                <a:spLocks noChangeShapeType="1"/>
              </p:cNvSpPr>
              <p:nvPr/>
            </p:nvSpPr>
            <p:spPr bwMode="auto">
              <a:xfrm>
                <a:off x="3785" y="356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0" name="Line 259"/>
              <p:cNvSpPr>
                <a:spLocks noChangeShapeType="1"/>
              </p:cNvSpPr>
              <p:nvPr/>
            </p:nvSpPr>
            <p:spPr bwMode="auto">
              <a:xfrm>
                <a:off x="3785" y="357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1" name="Line 260"/>
              <p:cNvSpPr>
                <a:spLocks noChangeShapeType="1"/>
              </p:cNvSpPr>
              <p:nvPr/>
            </p:nvSpPr>
            <p:spPr bwMode="auto">
              <a:xfrm>
                <a:off x="3785" y="359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2" name="Line 261"/>
              <p:cNvSpPr>
                <a:spLocks noChangeShapeType="1"/>
              </p:cNvSpPr>
              <p:nvPr/>
            </p:nvSpPr>
            <p:spPr bwMode="auto">
              <a:xfrm>
                <a:off x="3785" y="361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3" name="Line 262"/>
              <p:cNvSpPr>
                <a:spLocks noChangeShapeType="1"/>
              </p:cNvSpPr>
              <p:nvPr/>
            </p:nvSpPr>
            <p:spPr bwMode="auto">
              <a:xfrm>
                <a:off x="3785" y="3632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4" name="Line 263"/>
              <p:cNvSpPr>
                <a:spLocks noChangeShapeType="1"/>
              </p:cNvSpPr>
              <p:nvPr/>
            </p:nvSpPr>
            <p:spPr bwMode="auto">
              <a:xfrm>
                <a:off x="3785" y="3650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5" name="Line 264"/>
              <p:cNvSpPr>
                <a:spLocks noChangeShapeType="1"/>
              </p:cNvSpPr>
              <p:nvPr/>
            </p:nvSpPr>
            <p:spPr bwMode="auto">
              <a:xfrm>
                <a:off x="3785" y="3668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6" name="Line 265"/>
              <p:cNvSpPr>
                <a:spLocks noChangeShapeType="1"/>
              </p:cNvSpPr>
              <p:nvPr/>
            </p:nvSpPr>
            <p:spPr bwMode="auto">
              <a:xfrm>
                <a:off x="3785" y="3686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7" name="Line 266"/>
              <p:cNvSpPr>
                <a:spLocks noChangeShapeType="1"/>
              </p:cNvSpPr>
              <p:nvPr/>
            </p:nvSpPr>
            <p:spPr bwMode="auto">
              <a:xfrm>
                <a:off x="3785" y="3704"/>
                <a:ext cx="1" cy="6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8" name="Freeform 267"/>
              <p:cNvSpPr>
                <a:spLocks/>
              </p:cNvSpPr>
              <p:nvPr/>
            </p:nvSpPr>
            <p:spPr bwMode="auto">
              <a:xfrm>
                <a:off x="3695" y="3860"/>
                <a:ext cx="57" cy="133"/>
              </a:xfrm>
              <a:custGeom>
                <a:avLst/>
                <a:gdLst>
                  <a:gd name="T0" fmla="*/ 57 w 57"/>
                  <a:gd name="T1" fmla="*/ 133 h 133"/>
                  <a:gd name="T2" fmla="*/ 33 w 57"/>
                  <a:gd name="T3" fmla="*/ 133 h 133"/>
                  <a:gd name="T4" fmla="*/ 33 w 57"/>
                  <a:gd name="T5" fmla="*/ 37 h 133"/>
                  <a:gd name="T6" fmla="*/ 16 w 57"/>
                  <a:gd name="T7" fmla="*/ 49 h 133"/>
                  <a:gd name="T8" fmla="*/ 0 w 57"/>
                  <a:gd name="T9" fmla="*/ 58 h 133"/>
                  <a:gd name="T10" fmla="*/ 0 w 57"/>
                  <a:gd name="T11" fmla="*/ 33 h 133"/>
                  <a:gd name="T12" fmla="*/ 6 w 57"/>
                  <a:gd name="T13" fmla="*/ 30 h 133"/>
                  <a:gd name="T14" fmla="*/ 13 w 57"/>
                  <a:gd name="T15" fmla="*/ 27 h 133"/>
                  <a:gd name="T16" fmla="*/ 21 w 57"/>
                  <a:gd name="T17" fmla="*/ 21 h 133"/>
                  <a:gd name="T18" fmla="*/ 28 w 57"/>
                  <a:gd name="T19" fmla="*/ 15 h 133"/>
                  <a:gd name="T20" fmla="*/ 33 w 57"/>
                  <a:gd name="T21" fmla="*/ 7 h 133"/>
                  <a:gd name="T22" fmla="*/ 37 w 57"/>
                  <a:gd name="T23" fmla="*/ 0 h 133"/>
                  <a:gd name="T24" fmla="*/ 57 w 57"/>
                  <a:gd name="T25" fmla="*/ 0 h 133"/>
                  <a:gd name="T26" fmla="*/ 57 w 57"/>
                  <a:gd name="T27" fmla="*/ 133 h 13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133">
                    <a:moveTo>
                      <a:pt x="57" y="133"/>
                    </a:moveTo>
                    <a:lnTo>
                      <a:pt x="33" y="133"/>
                    </a:lnTo>
                    <a:lnTo>
                      <a:pt x="33" y="37"/>
                    </a:lnTo>
                    <a:lnTo>
                      <a:pt x="16" y="49"/>
                    </a:lnTo>
                    <a:lnTo>
                      <a:pt x="0" y="58"/>
                    </a:lnTo>
                    <a:lnTo>
                      <a:pt x="0" y="33"/>
                    </a:lnTo>
                    <a:lnTo>
                      <a:pt x="6" y="30"/>
                    </a:lnTo>
                    <a:lnTo>
                      <a:pt x="13" y="27"/>
                    </a:lnTo>
                    <a:lnTo>
                      <a:pt x="21" y="21"/>
                    </a:lnTo>
                    <a:lnTo>
                      <a:pt x="28" y="15"/>
                    </a:lnTo>
                    <a:lnTo>
                      <a:pt x="33" y="7"/>
                    </a:lnTo>
                    <a:lnTo>
                      <a:pt x="37" y="0"/>
                    </a:lnTo>
                    <a:lnTo>
                      <a:pt x="57" y="0"/>
                    </a:lnTo>
                    <a:lnTo>
                      <a:pt x="57" y="13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9" name="Freeform 268"/>
              <p:cNvSpPr>
                <a:spLocks noEditPoints="1"/>
              </p:cNvSpPr>
              <p:nvPr/>
            </p:nvSpPr>
            <p:spPr bwMode="auto">
              <a:xfrm>
                <a:off x="3791" y="3860"/>
                <a:ext cx="87" cy="136"/>
              </a:xfrm>
              <a:custGeom>
                <a:avLst/>
                <a:gdLst>
                  <a:gd name="T0" fmla="*/ 43 w 87"/>
                  <a:gd name="T1" fmla="*/ 0 h 136"/>
                  <a:gd name="T2" fmla="*/ 61 w 87"/>
                  <a:gd name="T3" fmla="*/ 3 h 136"/>
                  <a:gd name="T4" fmla="*/ 75 w 87"/>
                  <a:gd name="T5" fmla="*/ 13 h 136"/>
                  <a:gd name="T6" fmla="*/ 81 w 87"/>
                  <a:gd name="T7" fmla="*/ 27 h 136"/>
                  <a:gd name="T8" fmla="*/ 85 w 87"/>
                  <a:gd name="T9" fmla="*/ 45 h 136"/>
                  <a:gd name="T10" fmla="*/ 87 w 87"/>
                  <a:gd name="T11" fmla="*/ 67 h 136"/>
                  <a:gd name="T12" fmla="*/ 85 w 87"/>
                  <a:gd name="T13" fmla="*/ 91 h 136"/>
                  <a:gd name="T14" fmla="*/ 81 w 87"/>
                  <a:gd name="T15" fmla="*/ 109 h 136"/>
                  <a:gd name="T16" fmla="*/ 75 w 87"/>
                  <a:gd name="T17" fmla="*/ 121 h 136"/>
                  <a:gd name="T18" fmla="*/ 61 w 87"/>
                  <a:gd name="T19" fmla="*/ 132 h 136"/>
                  <a:gd name="T20" fmla="*/ 43 w 87"/>
                  <a:gd name="T21" fmla="*/ 136 h 136"/>
                  <a:gd name="T22" fmla="*/ 27 w 87"/>
                  <a:gd name="T23" fmla="*/ 132 h 136"/>
                  <a:gd name="T24" fmla="*/ 12 w 87"/>
                  <a:gd name="T25" fmla="*/ 121 h 136"/>
                  <a:gd name="T26" fmla="*/ 6 w 87"/>
                  <a:gd name="T27" fmla="*/ 108 h 136"/>
                  <a:gd name="T28" fmla="*/ 1 w 87"/>
                  <a:gd name="T29" fmla="*/ 90 h 136"/>
                  <a:gd name="T30" fmla="*/ 0 w 87"/>
                  <a:gd name="T31" fmla="*/ 67 h 136"/>
                  <a:gd name="T32" fmla="*/ 1 w 87"/>
                  <a:gd name="T33" fmla="*/ 45 h 136"/>
                  <a:gd name="T34" fmla="*/ 6 w 87"/>
                  <a:gd name="T35" fmla="*/ 27 h 136"/>
                  <a:gd name="T36" fmla="*/ 13 w 87"/>
                  <a:gd name="T37" fmla="*/ 13 h 136"/>
                  <a:gd name="T38" fmla="*/ 27 w 87"/>
                  <a:gd name="T39" fmla="*/ 3 h 136"/>
                  <a:gd name="T40" fmla="*/ 43 w 87"/>
                  <a:gd name="T41" fmla="*/ 0 h 136"/>
                  <a:gd name="T42" fmla="*/ 43 w 87"/>
                  <a:gd name="T43" fmla="*/ 24 h 136"/>
                  <a:gd name="T44" fmla="*/ 39 w 87"/>
                  <a:gd name="T45" fmla="*/ 24 h 136"/>
                  <a:gd name="T46" fmla="*/ 34 w 87"/>
                  <a:gd name="T47" fmla="*/ 25 h 136"/>
                  <a:gd name="T48" fmla="*/ 31 w 87"/>
                  <a:gd name="T49" fmla="*/ 28 h 136"/>
                  <a:gd name="T50" fmla="*/ 30 w 87"/>
                  <a:gd name="T51" fmla="*/ 31 h 136"/>
                  <a:gd name="T52" fmla="*/ 28 w 87"/>
                  <a:gd name="T53" fmla="*/ 36 h 136"/>
                  <a:gd name="T54" fmla="*/ 27 w 87"/>
                  <a:gd name="T55" fmla="*/ 49 h 136"/>
                  <a:gd name="T56" fmla="*/ 25 w 87"/>
                  <a:gd name="T57" fmla="*/ 67 h 136"/>
                  <a:gd name="T58" fmla="*/ 25 w 87"/>
                  <a:gd name="T59" fmla="*/ 87 h 136"/>
                  <a:gd name="T60" fmla="*/ 28 w 87"/>
                  <a:gd name="T61" fmla="*/ 99 h 136"/>
                  <a:gd name="T62" fmla="*/ 30 w 87"/>
                  <a:gd name="T63" fmla="*/ 103 h 136"/>
                  <a:gd name="T64" fmla="*/ 33 w 87"/>
                  <a:gd name="T65" fmla="*/ 108 h 136"/>
                  <a:gd name="T66" fmla="*/ 34 w 87"/>
                  <a:gd name="T67" fmla="*/ 109 h 136"/>
                  <a:gd name="T68" fmla="*/ 39 w 87"/>
                  <a:gd name="T69" fmla="*/ 112 h 136"/>
                  <a:gd name="T70" fmla="*/ 43 w 87"/>
                  <a:gd name="T71" fmla="*/ 112 h 136"/>
                  <a:gd name="T72" fmla="*/ 49 w 87"/>
                  <a:gd name="T73" fmla="*/ 112 h 136"/>
                  <a:gd name="T74" fmla="*/ 52 w 87"/>
                  <a:gd name="T75" fmla="*/ 109 h 136"/>
                  <a:gd name="T76" fmla="*/ 55 w 87"/>
                  <a:gd name="T77" fmla="*/ 108 h 136"/>
                  <a:gd name="T78" fmla="*/ 57 w 87"/>
                  <a:gd name="T79" fmla="*/ 103 h 136"/>
                  <a:gd name="T80" fmla="*/ 60 w 87"/>
                  <a:gd name="T81" fmla="*/ 99 h 136"/>
                  <a:gd name="T82" fmla="*/ 61 w 87"/>
                  <a:gd name="T83" fmla="*/ 87 h 136"/>
                  <a:gd name="T84" fmla="*/ 63 w 87"/>
                  <a:gd name="T85" fmla="*/ 67 h 136"/>
                  <a:gd name="T86" fmla="*/ 61 w 87"/>
                  <a:gd name="T87" fmla="*/ 49 h 136"/>
                  <a:gd name="T88" fmla="*/ 60 w 87"/>
                  <a:gd name="T89" fmla="*/ 37 h 136"/>
                  <a:gd name="T90" fmla="*/ 58 w 87"/>
                  <a:gd name="T91" fmla="*/ 33 h 136"/>
                  <a:gd name="T92" fmla="*/ 55 w 87"/>
                  <a:gd name="T93" fmla="*/ 28 h 136"/>
                  <a:gd name="T94" fmla="*/ 52 w 87"/>
                  <a:gd name="T95" fmla="*/ 25 h 136"/>
                  <a:gd name="T96" fmla="*/ 49 w 87"/>
                  <a:gd name="T97" fmla="*/ 24 h 136"/>
                  <a:gd name="T98" fmla="*/ 43 w 87"/>
                  <a:gd name="T99" fmla="*/ 24 h 1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87" h="136">
                    <a:moveTo>
                      <a:pt x="43" y="0"/>
                    </a:moveTo>
                    <a:lnTo>
                      <a:pt x="61" y="3"/>
                    </a:lnTo>
                    <a:lnTo>
                      <a:pt x="75" y="13"/>
                    </a:lnTo>
                    <a:lnTo>
                      <a:pt x="81" y="27"/>
                    </a:lnTo>
                    <a:lnTo>
                      <a:pt x="85" y="45"/>
                    </a:lnTo>
                    <a:lnTo>
                      <a:pt x="87" y="67"/>
                    </a:lnTo>
                    <a:lnTo>
                      <a:pt x="85" y="91"/>
                    </a:lnTo>
                    <a:lnTo>
                      <a:pt x="81" y="109"/>
                    </a:lnTo>
                    <a:lnTo>
                      <a:pt x="75" y="121"/>
                    </a:lnTo>
                    <a:lnTo>
                      <a:pt x="61" y="132"/>
                    </a:lnTo>
                    <a:lnTo>
                      <a:pt x="43" y="136"/>
                    </a:lnTo>
                    <a:lnTo>
                      <a:pt x="27" y="132"/>
                    </a:lnTo>
                    <a:lnTo>
                      <a:pt x="12" y="121"/>
                    </a:lnTo>
                    <a:lnTo>
                      <a:pt x="6" y="108"/>
                    </a:lnTo>
                    <a:lnTo>
                      <a:pt x="1" y="90"/>
                    </a:lnTo>
                    <a:lnTo>
                      <a:pt x="0" y="67"/>
                    </a:lnTo>
                    <a:lnTo>
                      <a:pt x="1" y="45"/>
                    </a:lnTo>
                    <a:lnTo>
                      <a:pt x="6" y="27"/>
                    </a:lnTo>
                    <a:lnTo>
                      <a:pt x="13" y="13"/>
                    </a:lnTo>
                    <a:lnTo>
                      <a:pt x="27" y="3"/>
                    </a:lnTo>
                    <a:lnTo>
                      <a:pt x="43" y="0"/>
                    </a:lnTo>
                    <a:close/>
                    <a:moveTo>
                      <a:pt x="43" y="24"/>
                    </a:moveTo>
                    <a:lnTo>
                      <a:pt x="39" y="24"/>
                    </a:lnTo>
                    <a:lnTo>
                      <a:pt x="34" y="25"/>
                    </a:lnTo>
                    <a:lnTo>
                      <a:pt x="31" y="28"/>
                    </a:lnTo>
                    <a:lnTo>
                      <a:pt x="30" y="31"/>
                    </a:lnTo>
                    <a:lnTo>
                      <a:pt x="28" y="36"/>
                    </a:lnTo>
                    <a:lnTo>
                      <a:pt x="27" y="49"/>
                    </a:lnTo>
                    <a:lnTo>
                      <a:pt x="25" y="67"/>
                    </a:lnTo>
                    <a:lnTo>
                      <a:pt x="25" y="87"/>
                    </a:lnTo>
                    <a:lnTo>
                      <a:pt x="28" y="99"/>
                    </a:lnTo>
                    <a:lnTo>
                      <a:pt x="30" y="103"/>
                    </a:lnTo>
                    <a:lnTo>
                      <a:pt x="33" y="108"/>
                    </a:lnTo>
                    <a:lnTo>
                      <a:pt x="34" y="109"/>
                    </a:lnTo>
                    <a:lnTo>
                      <a:pt x="39" y="112"/>
                    </a:lnTo>
                    <a:lnTo>
                      <a:pt x="43" y="112"/>
                    </a:lnTo>
                    <a:lnTo>
                      <a:pt x="49" y="112"/>
                    </a:lnTo>
                    <a:lnTo>
                      <a:pt x="52" y="109"/>
                    </a:lnTo>
                    <a:lnTo>
                      <a:pt x="55" y="108"/>
                    </a:lnTo>
                    <a:lnTo>
                      <a:pt x="57" y="103"/>
                    </a:lnTo>
                    <a:lnTo>
                      <a:pt x="60" y="99"/>
                    </a:lnTo>
                    <a:lnTo>
                      <a:pt x="61" y="87"/>
                    </a:lnTo>
                    <a:lnTo>
                      <a:pt x="63" y="67"/>
                    </a:lnTo>
                    <a:lnTo>
                      <a:pt x="61" y="49"/>
                    </a:lnTo>
                    <a:lnTo>
                      <a:pt x="60" y="37"/>
                    </a:lnTo>
                    <a:lnTo>
                      <a:pt x="58" y="33"/>
                    </a:lnTo>
                    <a:lnTo>
                      <a:pt x="55" y="28"/>
                    </a:lnTo>
                    <a:lnTo>
                      <a:pt x="52" y="25"/>
                    </a:lnTo>
                    <a:lnTo>
                      <a:pt x="49" y="24"/>
                    </a:lnTo>
                    <a:lnTo>
                      <a:pt x="43" y="24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0" name="Freeform 269"/>
              <p:cNvSpPr>
                <a:spLocks/>
              </p:cNvSpPr>
              <p:nvPr/>
            </p:nvSpPr>
            <p:spPr bwMode="auto">
              <a:xfrm>
                <a:off x="3918" y="3750"/>
                <a:ext cx="71" cy="108"/>
              </a:xfrm>
              <a:custGeom>
                <a:avLst/>
                <a:gdLst>
                  <a:gd name="T0" fmla="*/ 21 w 71"/>
                  <a:gd name="T1" fmla="*/ 75 h 108"/>
                  <a:gd name="T2" fmla="*/ 23 w 71"/>
                  <a:gd name="T3" fmla="*/ 83 h 108"/>
                  <a:gd name="T4" fmla="*/ 30 w 71"/>
                  <a:gd name="T5" fmla="*/ 89 h 108"/>
                  <a:gd name="T6" fmla="*/ 39 w 71"/>
                  <a:gd name="T7" fmla="*/ 90 h 108"/>
                  <a:gd name="T8" fmla="*/ 45 w 71"/>
                  <a:gd name="T9" fmla="*/ 86 h 108"/>
                  <a:gd name="T10" fmla="*/ 50 w 71"/>
                  <a:gd name="T11" fmla="*/ 78 h 108"/>
                  <a:gd name="T12" fmla="*/ 50 w 71"/>
                  <a:gd name="T13" fmla="*/ 69 h 108"/>
                  <a:gd name="T14" fmla="*/ 47 w 71"/>
                  <a:gd name="T15" fmla="*/ 63 h 108"/>
                  <a:gd name="T16" fmla="*/ 36 w 71"/>
                  <a:gd name="T17" fmla="*/ 59 h 108"/>
                  <a:gd name="T18" fmla="*/ 29 w 71"/>
                  <a:gd name="T19" fmla="*/ 60 h 108"/>
                  <a:gd name="T20" fmla="*/ 35 w 71"/>
                  <a:gd name="T21" fmla="*/ 44 h 108"/>
                  <a:gd name="T22" fmla="*/ 41 w 71"/>
                  <a:gd name="T23" fmla="*/ 41 h 108"/>
                  <a:gd name="T24" fmla="*/ 45 w 71"/>
                  <a:gd name="T25" fmla="*/ 35 h 108"/>
                  <a:gd name="T26" fmla="*/ 45 w 71"/>
                  <a:gd name="T27" fmla="*/ 26 h 108"/>
                  <a:gd name="T28" fmla="*/ 39 w 71"/>
                  <a:gd name="T29" fmla="*/ 20 h 108"/>
                  <a:gd name="T30" fmla="*/ 30 w 71"/>
                  <a:gd name="T31" fmla="*/ 20 h 108"/>
                  <a:gd name="T32" fmla="*/ 24 w 71"/>
                  <a:gd name="T33" fmla="*/ 27 h 108"/>
                  <a:gd name="T34" fmla="*/ 2 w 71"/>
                  <a:gd name="T35" fmla="*/ 30 h 108"/>
                  <a:gd name="T36" fmla="*/ 5 w 71"/>
                  <a:gd name="T37" fmla="*/ 18 h 108"/>
                  <a:gd name="T38" fmla="*/ 12 w 71"/>
                  <a:gd name="T39" fmla="*/ 8 h 108"/>
                  <a:gd name="T40" fmla="*/ 26 w 71"/>
                  <a:gd name="T41" fmla="*/ 2 h 108"/>
                  <a:gd name="T42" fmla="*/ 41 w 71"/>
                  <a:gd name="T43" fmla="*/ 0 h 108"/>
                  <a:gd name="T44" fmla="*/ 53 w 71"/>
                  <a:gd name="T45" fmla="*/ 6 h 108"/>
                  <a:gd name="T46" fmla="*/ 62 w 71"/>
                  <a:gd name="T47" fmla="*/ 15 h 108"/>
                  <a:gd name="T48" fmla="*/ 65 w 71"/>
                  <a:gd name="T49" fmla="*/ 29 h 108"/>
                  <a:gd name="T50" fmla="*/ 62 w 71"/>
                  <a:gd name="T51" fmla="*/ 41 h 108"/>
                  <a:gd name="T52" fmla="*/ 50 w 71"/>
                  <a:gd name="T53" fmla="*/ 51 h 108"/>
                  <a:gd name="T54" fmla="*/ 60 w 71"/>
                  <a:gd name="T55" fmla="*/ 56 h 108"/>
                  <a:gd name="T56" fmla="*/ 68 w 71"/>
                  <a:gd name="T57" fmla="*/ 65 h 108"/>
                  <a:gd name="T58" fmla="*/ 71 w 71"/>
                  <a:gd name="T59" fmla="*/ 75 h 108"/>
                  <a:gd name="T60" fmla="*/ 68 w 71"/>
                  <a:gd name="T61" fmla="*/ 89 h 108"/>
                  <a:gd name="T62" fmla="*/ 60 w 71"/>
                  <a:gd name="T63" fmla="*/ 99 h 108"/>
                  <a:gd name="T64" fmla="*/ 35 w 71"/>
                  <a:gd name="T65" fmla="*/ 108 h 108"/>
                  <a:gd name="T66" fmla="*/ 21 w 71"/>
                  <a:gd name="T67" fmla="*/ 107 h 108"/>
                  <a:gd name="T68" fmla="*/ 11 w 71"/>
                  <a:gd name="T69" fmla="*/ 99 h 108"/>
                  <a:gd name="T70" fmla="*/ 2 w 71"/>
                  <a:gd name="T71" fmla="*/ 86 h 10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1" h="108">
                    <a:moveTo>
                      <a:pt x="0" y="77"/>
                    </a:moveTo>
                    <a:lnTo>
                      <a:pt x="21" y="75"/>
                    </a:lnTo>
                    <a:lnTo>
                      <a:pt x="21" y="80"/>
                    </a:lnTo>
                    <a:lnTo>
                      <a:pt x="23" y="83"/>
                    </a:lnTo>
                    <a:lnTo>
                      <a:pt x="26" y="86"/>
                    </a:lnTo>
                    <a:lnTo>
                      <a:pt x="30" y="89"/>
                    </a:lnTo>
                    <a:lnTo>
                      <a:pt x="35" y="90"/>
                    </a:lnTo>
                    <a:lnTo>
                      <a:pt x="39" y="90"/>
                    </a:lnTo>
                    <a:lnTo>
                      <a:pt x="42" y="89"/>
                    </a:lnTo>
                    <a:lnTo>
                      <a:pt x="45" y="86"/>
                    </a:lnTo>
                    <a:lnTo>
                      <a:pt x="48" y="83"/>
                    </a:lnTo>
                    <a:lnTo>
                      <a:pt x="50" y="78"/>
                    </a:lnTo>
                    <a:lnTo>
                      <a:pt x="50" y="74"/>
                    </a:lnTo>
                    <a:lnTo>
                      <a:pt x="50" y="69"/>
                    </a:lnTo>
                    <a:lnTo>
                      <a:pt x="48" y="66"/>
                    </a:lnTo>
                    <a:lnTo>
                      <a:pt x="47" y="63"/>
                    </a:lnTo>
                    <a:lnTo>
                      <a:pt x="42" y="60"/>
                    </a:lnTo>
                    <a:lnTo>
                      <a:pt x="36" y="59"/>
                    </a:lnTo>
                    <a:lnTo>
                      <a:pt x="33" y="60"/>
                    </a:lnTo>
                    <a:lnTo>
                      <a:pt x="29" y="60"/>
                    </a:lnTo>
                    <a:lnTo>
                      <a:pt x="30" y="44"/>
                    </a:lnTo>
                    <a:lnTo>
                      <a:pt x="35" y="44"/>
                    </a:lnTo>
                    <a:lnTo>
                      <a:pt x="39" y="42"/>
                    </a:lnTo>
                    <a:lnTo>
                      <a:pt x="41" y="41"/>
                    </a:lnTo>
                    <a:lnTo>
                      <a:pt x="44" y="38"/>
                    </a:lnTo>
                    <a:lnTo>
                      <a:pt x="45" y="35"/>
                    </a:lnTo>
                    <a:lnTo>
                      <a:pt x="45" y="30"/>
                    </a:lnTo>
                    <a:lnTo>
                      <a:pt x="45" y="26"/>
                    </a:lnTo>
                    <a:lnTo>
                      <a:pt x="42" y="23"/>
                    </a:lnTo>
                    <a:lnTo>
                      <a:pt x="39" y="20"/>
                    </a:lnTo>
                    <a:lnTo>
                      <a:pt x="35" y="18"/>
                    </a:lnTo>
                    <a:lnTo>
                      <a:pt x="30" y="20"/>
                    </a:lnTo>
                    <a:lnTo>
                      <a:pt x="26" y="23"/>
                    </a:lnTo>
                    <a:lnTo>
                      <a:pt x="24" y="27"/>
                    </a:lnTo>
                    <a:lnTo>
                      <a:pt x="23" y="33"/>
                    </a:lnTo>
                    <a:lnTo>
                      <a:pt x="2" y="30"/>
                    </a:lnTo>
                    <a:lnTo>
                      <a:pt x="3" y="23"/>
                    </a:lnTo>
                    <a:lnTo>
                      <a:pt x="5" y="18"/>
                    </a:lnTo>
                    <a:lnTo>
                      <a:pt x="8" y="14"/>
                    </a:lnTo>
                    <a:lnTo>
                      <a:pt x="12" y="8"/>
                    </a:lnTo>
                    <a:lnTo>
                      <a:pt x="18" y="3"/>
                    </a:lnTo>
                    <a:lnTo>
                      <a:pt x="26" y="2"/>
                    </a:lnTo>
                    <a:lnTo>
                      <a:pt x="35" y="0"/>
                    </a:lnTo>
                    <a:lnTo>
                      <a:pt x="41" y="0"/>
                    </a:lnTo>
                    <a:lnTo>
                      <a:pt x="48" y="3"/>
                    </a:lnTo>
                    <a:lnTo>
                      <a:pt x="53" y="6"/>
                    </a:lnTo>
                    <a:lnTo>
                      <a:pt x="59" y="11"/>
                    </a:lnTo>
                    <a:lnTo>
                      <a:pt x="62" y="15"/>
                    </a:lnTo>
                    <a:lnTo>
                      <a:pt x="65" y="21"/>
                    </a:lnTo>
                    <a:lnTo>
                      <a:pt x="65" y="29"/>
                    </a:lnTo>
                    <a:lnTo>
                      <a:pt x="65" y="35"/>
                    </a:lnTo>
                    <a:lnTo>
                      <a:pt x="62" y="41"/>
                    </a:lnTo>
                    <a:lnTo>
                      <a:pt x="57" y="47"/>
                    </a:lnTo>
                    <a:lnTo>
                      <a:pt x="50" y="51"/>
                    </a:lnTo>
                    <a:lnTo>
                      <a:pt x="56" y="53"/>
                    </a:lnTo>
                    <a:lnTo>
                      <a:pt x="60" y="56"/>
                    </a:lnTo>
                    <a:lnTo>
                      <a:pt x="65" y="60"/>
                    </a:lnTo>
                    <a:lnTo>
                      <a:pt x="68" y="65"/>
                    </a:lnTo>
                    <a:lnTo>
                      <a:pt x="69" y="69"/>
                    </a:lnTo>
                    <a:lnTo>
                      <a:pt x="71" y="75"/>
                    </a:lnTo>
                    <a:lnTo>
                      <a:pt x="69" y="83"/>
                    </a:lnTo>
                    <a:lnTo>
                      <a:pt x="68" y="89"/>
                    </a:lnTo>
                    <a:lnTo>
                      <a:pt x="65" y="93"/>
                    </a:lnTo>
                    <a:lnTo>
                      <a:pt x="60" y="99"/>
                    </a:lnTo>
                    <a:lnTo>
                      <a:pt x="48" y="107"/>
                    </a:lnTo>
                    <a:lnTo>
                      <a:pt x="35" y="108"/>
                    </a:lnTo>
                    <a:lnTo>
                      <a:pt x="29" y="108"/>
                    </a:lnTo>
                    <a:lnTo>
                      <a:pt x="21" y="107"/>
                    </a:lnTo>
                    <a:lnTo>
                      <a:pt x="17" y="104"/>
                    </a:lnTo>
                    <a:lnTo>
                      <a:pt x="11" y="99"/>
                    </a:lnTo>
                    <a:lnTo>
                      <a:pt x="6" y="93"/>
                    </a:lnTo>
                    <a:lnTo>
                      <a:pt x="2" y="86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1" name="Line 270"/>
              <p:cNvSpPr>
                <a:spLocks noChangeShapeType="1"/>
              </p:cNvSpPr>
              <p:nvPr/>
            </p:nvSpPr>
            <p:spPr bwMode="auto">
              <a:xfrm>
                <a:off x="3948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2" name="Line 271"/>
              <p:cNvSpPr>
                <a:spLocks noChangeShapeType="1"/>
              </p:cNvSpPr>
              <p:nvPr/>
            </p:nvSpPr>
            <p:spPr bwMode="auto">
              <a:xfrm>
                <a:off x="4043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3" name="Line 272"/>
              <p:cNvSpPr>
                <a:spLocks noChangeShapeType="1"/>
              </p:cNvSpPr>
              <p:nvPr/>
            </p:nvSpPr>
            <p:spPr bwMode="auto">
              <a:xfrm>
                <a:off x="4112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4" name="Line 273"/>
              <p:cNvSpPr>
                <a:spLocks noChangeShapeType="1"/>
              </p:cNvSpPr>
              <p:nvPr/>
            </p:nvSpPr>
            <p:spPr bwMode="auto">
              <a:xfrm>
                <a:off x="4164" y="3692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5" name="Line 274"/>
              <p:cNvSpPr>
                <a:spLocks noChangeShapeType="1"/>
              </p:cNvSpPr>
              <p:nvPr/>
            </p:nvSpPr>
            <p:spPr bwMode="auto">
              <a:xfrm flipV="1">
                <a:off x="4164" y="1166"/>
                <a:ext cx="1" cy="255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6" name="Line 275"/>
              <p:cNvSpPr>
                <a:spLocks noChangeShapeType="1"/>
              </p:cNvSpPr>
              <p:nvPr/>
            </p:nvSpPr>
            <p:spPr bwMode="auto">
              <a:xfrm>
                <a:off x="4139" y="371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7" name="Line 276"/>
              <p:cNvSpPr>
                <a:spLocks noChangeShapeType="1"/>
              </p:cNvSpPr>
              <p:nvPr/>
            </p:nvSpPr>
            <p:spPr bwMode="auto">
              <a:xfrm>
                <a:off x="4139" y="368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8" name="Line 277"/>
              <p:cNvSpPr>
                <a:spLocks noChangeShapeType="1"/>
              </p:cNvSpPr>
              <p:nvPr/>
            </p:nvSpPr>
            <p:spPr bwMode="auto">
              <a:xfrm>
                <a:off x="4139" y="366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9" name="Line 278"/>
              <p:cNvSpPr>
                <a:spLocks noChangeShapeType="1"/>
              </p:cNvSpPr>
              <p:nvPr/>
            </p:nvSpPr>
            <p:spPr bwMode="auto">
              <a:xfrm>
                <a:off x="4139" y="36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0" name="Line 279"/>
              <p:cNvSpPr>
                <a:spLocks noChangeShapeType="1"/>
              </p:cNvSpPr>
              <p:nvPr/>
            </p:nvSpPr>
            <p:spPr bwMode="auto">
              <a:xfrm>
                <a:off x="4139" y="362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1" name="Line 280"/>
              <p:cNvSpPr>
                <a:spLocks noChangeShapeType="1"/>
              </p:cNvSpPr>
              <p:nvPr/>
            </p:nvSpPr>
            <p:spPr bwMode="auto">
              <a:xfrm>
                <a:off x="4139" y="360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2" name="Line 281"/>
              <p:cNvSpPr>
                <a:spLocks noChangeShapeType="1"/>
              </p:cNvSpPr>
              <p:nvPr/>
            </p:nvSpPr>
            <p:spPr bwMode="auto">
              <a:xfrm>
                <a:off x="4139" y="35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3" name="Line 282"/>
              <p:cNvSpPr>
                <a:spLocks noChangeShapeType="1"/>
              </p:cNvSpPr>
              <p:nvPr/>
            </p:nvSpPr>
            <p:spPr bwMode="auto">
              <a:xfrm>
                <a:off x="4113" y="3584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4" name="Line 283"/>
              <p:cNvSpPr>
                <a:spLocks noChangeShapeType="1"/>
              </p:cNvSpPr>
              <p:nvPr/>
            </p:nvSpPr>
            <p:spPr bwMode="auto">
              <a:xfrm>
                <a:off x="4139" y="350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5" name="Line 284"/>
              <p:cNvSpPr>
                <a:spLocks noChangeShapeType="1"/>
              </p:cNvSpPr>
              <p:nvPr/>
            </p:nvSpPr>
            <p:spPr bwMode="auto">
              <a:xfrm>
                <a:off x="4139" y="346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" name="Line 285"/>
              <p:cNvSpPr>
                <a:spLocks noChangeShapeType="1"/>
              </p:cNvSpPr>
              <p:nvPr/>
            </p:nvSpPr>
            <p:spPr bwMode="auto">
              <a:xfrm>
                <a:off x="4139" y="34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" name="Line 286"/>
              <p:cNvSpPr>
                <a:spLocks noChangeShapeType="1"/>
              </p:cNvSpPr>
              <p:nvPr/>
            </p:nvSpPr>
            <p:spPr bwMode="auto">
              <a:xfrm>
                <a:off x="4139" y="340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" name="Line 287"/>
              <p:cNvSpPr>
                <a:spLocks noChangeShapeType="1"/>
              </p:cNvSpPr>
              <p:nvPr/>
            </p:nvSpPr>
            <p:spPr bwMode="auto">
              <a:xfrm>
                <a:off x="4139" y="338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" name="Line 288"/>
              <p:cNvSpPr>
                <a:spLocks noChangeShapeType="1"/>
              </p:cNvSpPr>
              <p:nvPr/>
            </p:nvSpPr>
            <p:spPr bwMode="auto">
              <a:xfrm>
                <a:off x="4139" y="336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0" name="Line 289"/>
              <p:cNvSpPr>
                <a:spLocks noChangeShapeType="1"/>
              </p:cNvSpPr>
              <p:nvPr/>
            </p:nvSpPr>
            <p:spPr bwMode="auto">
              <a:xfrm>
                <a:off x="4139" y="335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1" name="Line 290"/>
              <p:cNvSpPr>
                <a:spLocks noChangeShapeType="1"/>
              </p:cNvSpPr>
              <p:nvPr/>
            </p:nvSpPr>
            <p:spPr bwMode="auto">
              <a:xfrm>
                <a:off x="4139" y="33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" name="Line 291"/>
              <p:cNvSpPr>
                <a:spLocks noChangeShapeType="1"/>
              </p:cNvSpPr>
              <p:nvPr/>
            </p:nvSpPr>
            <p:spPr bwMode="auto">
              <a:xfrm>
                <a:off x="4113" y="3329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" name="Line 292"/>
              <p:cNvSpPr>
                <a:spLocks noChangeShapeType="1"/>
              </p:cNvSpPr>
              <p:nvPr/>
            </p:nvSpPr>
            <p:spPr bwMode="auto">
              <a:xfrm>
                <a:off x="4139" y="325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4" name="Line 293"/>
              <p:cNvSpPr>
                <a:spLocks noChangeShapeType="1"/>
              </p:cNvSpPr>
              <p:nvPr/>
            </p:nvSpPr>
            <p:spPr bwMode="auto">
              <a:xfrm>
                <a:off x="4139" y="3207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5" name="Line 294"/>
              <p:cNvSpPr>
                <a:spLocks noChangeShapeType="1"/>
              </p:cNvSpPr>
              <p:nvPr/>
            </p:nvSpPr>
            <p:spPr bwMode="auto">
              <a:xfrm>
                <a:off x="4139" y="31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6" name="Line 295"/>
              <p:cNvSpPr>
                <a:spLocks noChangeShapeType="1"/>
              </p:cNvSpPr>
              <p:nvPr/>
            </p:nvSpPr>
            <p:spPr bwMode="auto">
              <a:xfrm>
                <a:off x="4139" y="315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7" name="Line 296"/>
              <p:cNvSpPr>
                <a:spLocks noChangeShapeType="1"/>
              </p:cNvSpPr>
              <p:nvPr/>
            </p:nvSpPr>
            <p:spPr bwMode="auto">
              <a:xfrm>
                <a:off x="4139" y="31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8" name="Line 297"/>
              <p:cNvSpPr>
                <a:spLocks noChangeShapeType="1"/>
              </p:cNvSpPr>
              <p:nvPr/>
            </p:nvSpPr>
            <p:spPr bwMode="auto">
              <a:xfrm>
                <a:off x="4139" y="311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9" name="Line 298"/>
              <p:cNvSpPr>
                <a:spLocks noChangeShapeType="1"/>
              </p:cNvSpPr>
              <p:nvPr/>
            </p:nvSpPr>
            <p:spPr bwMode="auto">
              <a:xfrm>
                <a:off x="4139" y="309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0" name="Line 299"/>
              <p:cNvSpPr>
                <a:spLocks noChangeShapeType="1"/>
              </p:cNvSpPr>
              <p:nvPr/>
            </p:nvSpPr>
            <p:spPr bwMode="auto">
              <a:xfrm>
                <a:off x="4139" y="308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1" name="Line 300"/>
              <p:cNvSpPr>
                <a:spLocks noChangeShapeType="1"/>
              </p:cNvSpPr>
              <p:nvPr/>
            </p:nvSpPr>
            <p:spPr bwMode="auto">
              <a:xfrm>
                <a:off x="4113" y="3074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2" name="Line 301"/>
              <p:cNvSpPr>
                <a:spLocks noChangeShapeType="1"/>
              </p:cNvSpPr>
              <p:nvPr/>
            </p:nvSpPr>
            <p:spPr bwMode="auto">
              <a:xfrm>
                <a:off x="4139" y="29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3" name="Line 302"/>
              <p:cNvSpPr>
                <a:spLocks noChangeShapeType="1"/>
              </p:cNvSpPr>
              <p:nvPr/>
            </p:nvSpPr>
            <p:spPr bwMode="auto">
              <a:xfrm>
                <a:off x="4139" y="2952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4" name="Line 303"/>
              <p:cNvSpPr>
                <a:spLocks noChangeShapeType="1"/>
              </p:cNvSpPr>
              <p:nvPr/>
            </p:nvSpPr>
            <p:spPr bwMode="auto">
              <a:xfrm>
                <a:off x="4139" y="29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5" name="Line 304"/>
              <p:cNvSpPr>
                <a:spLocks noChangeShapeType="1"/>
              </p:cNvSpPr>
              <p:nvPr/>
            </p:nvSpPr>
            <p:spPr bwMode="auto">
              <a:xfrm>
                <a:off x="4139" y="289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6" name="Line 305"/>
              <p:cNvSpPr>
                <a:spLocks noChangeShapeType="1"/>
              </p:cNvSpPr>
              <p:nvPr/>
            </p:nvSpPr>
            <p:spPr bwMode="auto">
              <a:xfrm>
                <a:off x="4139" y="28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7" name="Line 306"/>
              <p:cNvSpPr>
                <a:spLocks noChangeShapeType="1"/>
              </p:cNvSpPr>
              <p:nvPr/>
            </p:nvSpPr>
            <p:spPr bwMode="auto">
              <a:xfrm>
                <a:off x="4139" y="285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8" name="Line 307"/>
              <p:cNvSpPr>
                <a:spLocks noChangeShapeType="1"/>
              </p:cNvSpPr>
              <p:nvPr/>
            </p:nvSpPr>
            <p:spPr bwMode="auto">
              <a:xfrm>
                <a:off x="4139" y="284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9" name="Line 308"/>
              <p:cNvSpPr>
                <a:spLocks noChangeShapeType="1"/>
              </p:cNvSpPr>
              <p:nvPr/>
            </p:nvSpPr>
            <p:spPr bwMode="auto">
              <a:xfrm>
                <a:off x="4139" y="28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0" name="Line 309"/>
              <p:cNvSpPr>
                <a:spLocks noChangeShapeType="1"/>
              </p:cNvSpPr>
              <p:nvPr/>
            </p:nvSpPr>
            <p:spPr bwMode="auto">
              <a:xfrm>
                <a:off x="4113" y="2819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1" name="Line 310"/>
              <p:cNvSpPr>
                <a:spLocks noChangeShapeType="1"/>
              </p:cNvSpPr>
              <p:nvPr/>
            </p:nvSpPr>
            <p:spPr bwMode="auto">
              <a:xfrm>
                <a:off x="4139" y="27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2" name="Line 311"/>
              <p:cNvSpPr>
                <a:spLocks noChangeShapeType="1"/>
              </p:cNvSpPr>
              <p:nvPr/>
            </p:nvSpPr>
            <p:spPr bwMode="auto">
              <a:xfrm>
                <a:off x="4139" y="269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3" name="Line 312"/>
              <p:cNvSpPr>
                <a:spLocks noChangeShapeType="1"/>
              </p:cNvSpPr>
              <p:nvPr/>
            </p:nvSpPr>
            <p:spPr bwMode="auto">
              <a:xfrm>
                <a:off x="4139" y="26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4" name="Line 313"/>
              <p:cNvSpPr>
                <a:spLocks noChangeShapeType="1"/>
              </p:cNvSpPr>
              <p:nvPr/>
            </p:nvSpPr>
            <p:spPr bwMode="auto">
              <a:xfrm>
                <a:off x="4139" y="2640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5" name="Line 314"/>
              <p:cNvSpPr>
                <a:spLocks noChangeShapeType="1"/>
              </p:cNvSpPr>
              <p:nvPr/>
            </p:nvSpPr>
            <p:spPr bwMode="auto">
              <a:xfrm>
                <a:off x="4139" y="26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6" name="Line 315"/>
              <p:cNvSpPr>
                <a:spLocks noChangeShapeType="1"/>
              </p:cNvSpPr>
              <p:nvPr/>
            </p:nvSpPr>
            <p:spPr bwMode="auto">
              <a:xfrm>
                <a:off x="4139" y="260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7" name="Line 316"/>
              <p:cNvSpPr>
                <a:spLocks noChangeShapeType="1"/>
              </p:cNvSpPr>
              <p:nvPr/>
            </p:nvSpPr>
            <p:spPr bwMode="auto">
              <a:xfrm>
                <a:off x="4139" y="258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8" name="Line 317"/>
              <p:cNvSpPr>
                <a:spLocks noChangeShapeType="1"/>
              </p:cNvSpPr>
              <p:nvPr/>
            </p:nvSpPr>
            <p:spPr bwMode="auto">
              <a:xfrm>
                <a:off x="4139" y="25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9" name="Line 318"/>
              <p:cNvSpPr>
                <a:spLocks noChangeShapeType="1"/>
              </p:cNvSpPr>
              <p:nvPr/>
            </p:nvSpPr>
            <p:spPr bwMode="auto">
              <a:xfrm>
                <a:off x="4113" y="2562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0" name="Line 319"/>
              <p:cNvSpPr>
                <a:spLocks noChangeShapeType="1"/>
              </p:cNvSpPr>
              <p:nvPr/>
            </p:nvSpPr>
            <p:spPr bwMode="auto">
              <a:xfrm>
                <a:off x="4139" y="248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1" name="Line 320"/>
              <p:cNvSpPr>
                <a:spLocks noChangeShapeType="1"/>
              </p:cNvSpPr>
              <p:nvPr/>
            </p:nvSpPr>
            <p:spPr bwMode="auto">
              <a:xfrm>
                <a:off x="4139" y="244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2" name="Line 321"/>
              <p:cNvSpPr>
                <a:spLocks noChangeShapeType="1"/>
              </p:cNvSpPr>
              <p:nvPr/>
            </p:nvSpPr>
            <p:spPr bwMode="auto">
              <a:xfrm>
                <a:off x="4139" y="240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3" name="Line 322"/>
              <p:cNvSpPr>
                <a:spLocks noChangeShapeType="1"/>
              </p:cNvSpPr>
              <p:nvPr/>
            </p:nvSpPr>
            <p:spPr bwMode="auto">
              <a:xfrm>
                <a:off x="4139" y="2385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4" name="Line 323"/>
              <p:cNvSpPr>
                <a:spLocks noChangeShapeType="1"/>
              </p:cNvSpPr>
              <p:nvPr/>
            </p:nvSpPr>
            <p:spPr bwMode="auto">
              <a:xfrm>
                <a:off x="4139" y="23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5" name="Line 324"/>
              <p:cNvSpPr>
                <a:spLocks noChangeShapeType="1"/>
              </p:cNvSpPr>
              <p:nvPr/>
            </p:nvSpPr>
            <p:spPr bwMode="auto">
              <a:xfrm>
                <a:off x="4139" y="234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6" name="Line 325"/>
              <p:cNvSpPr>
                <a:spLocks noChangeShapeType="1"/>
              </p:cNvSpPr>
              <p:nvPr/>
            </p:nvSpPr>
            <p:spPr bwMode="auto">
              <a:xfrm>
                <a:off x="4139" y="233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7" name="Line 326"/>
              <p:cNvSpPr>
                <a:spLocks noChangeShapeType="1"/>
              </p:cNvSpPr>
              <p:nvPr/>
            </p:nvSpPr>
            <p:spPr bwMode="auto">
              <a:xfrm>
                <a:off x="4139" y="23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8" name="Line 327"/>
              <p:cNvSpPr>
                <a:spLocks noChangeShapeType="1"/>
              </p:cNvSpPr>
              <p:nvPr/>
            </p:nvSpPr>
            <p:spPr bwMode="auto">
              <a:xfrm>
                <a:off x="4113" y="2307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9" name="Line 328"/>
              <p:cNvSpPr>
                <a:spLocks noChangeShapeType="1"/>
              </p:cNvSpPr>
              <p:nvPr/>
            </p:nvSpPr>
            <p:spPr bwMode="auto">
              <a:xfrm>
                <a:off x="4139" y="223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0" name="Line 329"/>
              <p:cNvSpPr>
                <a:spLocks noChangeShapeType="1"/>
              </p:cNvSpPr>
              <p:nvPr/>
            </p:nvSpPr>
            <p:spPr bwMode="auto">
              <a:xfrm>
                <a:off x="4139" y="218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1" name="Line 330"/>
              <p:cNvSpPr>
                <a:spLocks noChangeShapeType="1"/>
              </p:cNvSpPr>
              <p:nvPr/>
            </p:nvSpPr>
            <p:spPr bwMode="auto">
              <a:xfrm>
                <a:off x="4139" y="215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2" name="Line 331"/>
              <p:cNvSpPr>
                <a:spLocks noChangeShapeType="1"/>
              </p:cNvSpPr>
              <p:nvPr/>
            </p:nvSpPr>
            <p:spPr bwMode="auto">
              <a:xfrm>
                <a:off x="4139" y="212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3" name="Line 332"/>
              <p:cNvSpPr>
                <a:spLocks noChangeShapeType="1"/>
              </p:cNvSpPr>
              <p:nvPr/>
            </p:nvSpPr>
            <p:spPr bwMode="auto">
              <a:xfrm>
                <a:off x="4139" y="210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4" name="Line 333"/>
              <p:cNvSpPr>
                <a:spLocks noChangeShapeType="1"/>
              </p:cNvSpPr>
              <p:nvPr/>
            </p:nvSpPr>
            <p:spPr bwMode="auto">
              <a:xfrm>
                <a:off x="4139" y="209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5" name="Line 334"/>
              <p:cNvSpPr>
                <a:spLocks noChangeShapeType="1"/>
              </p:cNvSpPr>
              <p:nvPr/>
            </p:nvSpPr>
            <p:spPr bwMode="auto">
              <a:xfrm>
                <a:off x="4139" y="207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6" name="Line 335"/>
              <p:cNvSpPr>
                <a:spLocks noChangeShapeType="1"/>
              </p:cNvSpPr>
              <p:nvPr/>
            </p:nvSpPr>
            <p:spPr bwMode="auto">
              <a:xfrm>
                <a:off x="4139" y="20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7" name="Line 336"/>
              <p:cNvSpPr>
                <a:spLocks noChangeShapeType="1"/>
              </p:cNvSpPr>
              <p:nvPr/>
            </p:nvSpPr>
            <p:spPr bwMode="auto">
              <a:xfrm>
                <a:off x="4113" y="2052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8" name="Line 337"/>
              <p:cNvSpPr>
                <a:spLocks noChangeShapeType="1"/>
              </p:cNvSpPr>
              <p:nvPr/>
            </p:nvSpPr>
            <p:spPr bwMode="auto">
              <a:xfrm>
                <a:off x="4139" y="197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9" name="Line 338"/>
              <p:cNvSpPr>
                <a:spLocks noChangeShapeType="1"/>
              </p:cNvSpPr>
              <p:nvPr/>
            </p:nvSpPr>
            <p:spPr bwMode="auto">
              <a:xfrm>
                <a:off x="4139" y="193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0" name="Line 339"/>
              <p:cNvSpPr>
                <a:spLocks noChangeShapeType="1"/>
              </p:cNvSpPr>
              <p:nvPr/>
            </p:nvSpPr>
            <p:spPr bwMode="auto">
              <a:xfrm>
                <a:off x="4139" y="189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1" name="Line 340"/>
              <p:cNvSpPr>
                <a:spLocks noChangeShapeType="1"/>
              </p:cNvSpPr>
              <p:nvPr/>
            </p:nvSpPr>
            <p:spPr bwMode="auto">
              <a:xfrm>
                <a:off x="4139" y="187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2" name="Line 341"/>
              <p:cNvSpPr>
                <a:spLocks noChangeShapeType="1"/>
              </p:cNvSpPr>
              <p:nvPr/>
            </p:nvSpPr>
            <p:spPr bwMode="auto">
              <a:xfrm>
                <a:off x="4139" y="185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3" name="Line 342"/>
              <p:cNvSpPr>
                <a:spLocks noChangeShapeType="1"/>
              </p:cNvSpPr>
              <p:nvPr/>
            </p:nvSpPr>
            <p:spPr bwMode="auto">
              <a:xfrm>
                <a:off x="4139" y="183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4" name="Line 343"/>
              <p:cNvSpPr>
                <a:spLocks noChangeShapeType="1"/>
              </p:cNvSpPr>
              <p:nvPr/>
            </p:nvSpPr>
            <p:spPr bwMode="auto">
              <a:xfrm>
                <a:off x="4139" y="1823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5" name="Line 344"/>
              <p:cNvSpPr>
                <a:spLocks noChangeShapeType="1"/>
              </p:cNvSpPr>
              <p:nvPr/>
            </p:nvSpPr>
            <p:spPr bwMode="auto">
              <a:xfrm>
                <a:off x="4139" y="180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6" name="Line 345"/>
              <p:cNvSpPr>
                <a:spLocks noChangeShapeType="1"/>
              </p:cNvSpPr>
              <p:nvPr/>
            </p:nvSpPr>
            <p:spPr bwMode="auto">
              <a:xfrm>
                <a:off x="4113" y="1797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7" name="Line 346"/>
              <p:cNvSpPr>
                <a:spLocks noChangeShapeType="1"/>
              </p:cNvSpPr>
              <p:nvPr/>
            </p:nvSpPr>
            <p:spPr bwMode="auto">
              <a:xfrm>
                <a:off x="4139" y="172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8" name="Line 347"/>
              <p:cNvSpPr>
                <a:spLocks noChangeShapeType="1"/>
              </p:cNvSpPr>
              <p:nvPr/>
            </p:nvSpPr>
            <p:spPr bwMode="auto">
              <a:xfrm>
                <a:off x="4139" y="167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9" name="Line 348"/>
              <p:cNvSpPr>
                <a:spLocks noChangeShapeType="1"/>
              </p:cNvSpPr>
              <p:nvPr/>
            </p:nvSpPr>
            <p:spPr bwMode="auto">
              <a:xfrm>
                <a:off x="4139" y="164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0" name="Line 349"/>
              <p:cNvSpPr>
                <a:spLocks noChangeShapeType="1"/>
              </p:cNvSpPr>
              <p:nvPr/>
            </p:nvSpPr>
            <p:spPr bwMode="auto">
              <a:xfrm>
                <a:off x="4139" y="161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1" name="Line 350"/>
              <p:cNvSpPr>
                <a:spLocks noChangeShapeType="1"/>
              </p:cNvSpPr>
              <p:nvPr/>
            </p:nvSpPr>
            <p:spPr bwMode="auto">
              <a:xfrm>
                <a:off x="4139" y="159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2" name="Line 351"/>
              <p:cNvSpPr>
                <a:spLocks noChangeShapeType="1"/>
              </p:cNvSpPr>
              <p:nvPr/>
            </p:nvSpPr>
            <p:spPr bwMode="auto">
              <a:xfrm>
                <a:off x="4139" y="158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3" name="Line 352"/>
              <p:cNvSpPr>
                <a:spLocks noChangeShapeType="1"/>
              </p:cNvSpPr>
              <p:nvPr/>
            </p:nvSpPr>
            <p:spPr bwMode="auto">
              <a:xfrm>
                <a:off x="4139" y="1568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4" name="Line 353"/>
              <p:cNvSpPr>
                <a:spLocks noChangeShapeType="1"/>
              </p:cNvSpPr>
              <p:nvPr/>
            </p:nvSpPr>
            <p:spPr bwMode="auto">
              <a:xfrm>
                <a:off x="4139" y="155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5" name="Line 354"/>
              <p:cNvSpPr>
                <a:spLocks noChangeShapeType="1"/>
              </p:cNvSpPr>
              <p:nvPr/>
            </p:nvSpPr>
            <p:spPr bwMode="auto">
              <a:xfrm>
                <a:off x="4113" y="1542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6" name="Line 355"/>
              <p:cNvSpPr>
                <a:spLocks noChangeShapeType="1"/>
              </p:cNvSpPr>
              <p:nvPr/>
            </p:nvSpPr>
            <p:spPr bwMode="auto">
              <a:xfrm>
                <a:off x="4139" y="146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7" name="Line 356"/>
              <p:cNvSpPr>
                <a:spLocks noChangeShapeType="1"/>
              </p:cNvSpPr>
              <p:nvPr/>
            </p:nvSpPr>
            <p:spPr bwMode="auto">
              <a:xfrm>
                <a:off x="4139" y="142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8" name="Line 357"/>
              <p:cNvSpPr>
                <a:spLocks noChangeShapeType="1"/>
              </p:cNvSpPr>
              <p:nvPr/>
            </p:nvSpPr>
            <p:spPr bwMode="auto">
              <a:xfrm>
                <a:off x="4139" y="138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9" name="Line 358"/>
              <p:cNvSpPr>
                <a:spLocks noChangeShapeType="1"/>
              </p:cNvSpPr>
              <p:nvPr/>
            </p:nvSpPr>
            <p:spPr bwMode="auto">
              <a:xfrm>
                <a:off x="4139" y="136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0" name="Line 359"/>
              <p:cNvSpPr>
                <a:spLocks noChangeShapeType="1"/>
              </p:cNvSpPr>
              <p:nvPr/>
            </p:nvSpPr>
            <p:spPr bwMode="auto">
              <a:xfrm>
                <a:off x="4139" y="1344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1" name="Line 360"/>
              <p:cNvSpPr>
                <a:spLocks noChangeShapeType="1"/>
              </p:cNvSpPr>
              <p:nvPr/>
            </p:nvSpPr>
            <p:spPr bwMode="auto">
              <a:xfrm>
                <a:off x="4139" y="132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2" name="Line 361"/>
              <p:cNvSpPr>
                <a:spLocks noChangeShapeType="1"/>
              </p:cNvSpPr>
              <p:nvPr/>
            </p:nvSpPr>
            <p:spPr bwMode="auto">
              <a:xfrm>
                <a:off x="4139" y="131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3" name="Line 362"/>
              <p:cNvSpPr>
                <a:spLocks noChangeShapeType="1"/>
              </p:cNvSpPr>
              <p:nvPr/>
            </p:nvSpPr>
            <p:spPr bwMode="auto">
              <a:xfrm>
                <a:off x="4139" y="1299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4" name="Line 363"/>
              <p:cNvSpPr>
                <a:spLocks noChangeShapeType="1"/>
              </p:cNvSpPr>
              <p:nvPr/>
            </p:nvSpPr>
            <p:spPr bwMode="auto">
              <a:xfrm>
                <a:off x="4113" y="1287"/>
                <a:ext cx="51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5" name="Line 364"/>
              <p:cNvSpPr>
                <a:spLocks noChangeShapeType="1"/>
              </p:cNvSpPr>
              <p:nvPr/>
            </p:nvSpPr>
            <p:spPr bwMode="auto">
              <a:xfrm>
                <a:off x="4139" y="1211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6" name="Line 365"/>
              <p:cNvSpPr>
                <a:spLocks noChangeShapeType="1"/>
              </p:cNvSpPr>
              <p:nvPr/>
            </p:nvSpPr>
            <p:spPr bwMode="auto">
              <a:xfrm>
                <a:off x="4139" y="1166"/>
                <a:ext cx="25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7" name="Line 366"/>
              <p:cNvSpPr>
                <a:spLocks noChangeShapeType="1"/>
              </p:cNvSpPr>
              <p:nvPr/>
            </p:nvSpPr>
            <p:spPr bwMode="auto">
              <a:xfrm>
                <a:off x="1613" y="1166"/>
                <a:ext cx="2551" cy="1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2" name="Group 367"/>
            <p:cNvGrpSpPr>
              <a:grpSpLocks/>
            </p:cNvGrpSpPr>
            <p:nvPr/>
          </p:nvGrpSpPr>
          <p:grpSpPr bwMode="auto">
            <a:xfrm>
              <a:off x="1613" y="1166"/>
              <a:ext cx="2552" cy="1911"/>
              <a:chOff x="1613" y="1166"/>
              <a:chExt cx="2552" cy="1911"/>
            </a:xfrm>
          </p:grpSpPr>
          <p:sp>
            <p:nvSpPr>
              <p:cNvPr id="2448" name="Line 368"/>
              <p:cNvSpPr>
                <a:spLocks noChangeShapeType="1"/>
              </p:cNvSpPr>
              <p:nvPr/>
            </p:nvSpPr>
            <p:spPr bwMode="auto">
              <a:xfrm flipV="1">
                <a:off x="1613" y="11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9" name="Line 369"/>
              <p:cNvSpPr>
                <a:spLocks noChangeShapeType="1"/>
              </p:cNvSpPr>
              <p:nvPr/>
            </p:nvSpPr>
            <p:spPr bwMode="auto">
              <a:xfrm flipV="1">
                <a:off x="1776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0" name="Line 370"/>
              <p:cNvSpPr>
                <a:spLocks noChangeShapeType="1"/>
              </p:cNvSpPr>
              <p:nvPr/>
            </p:nvSpPr>
            <p:spPr bwMode="auto">
              <a:xfrm flipV="1">
                <a:off x="1871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1" name="Line 371"/>
              <p:cNvSpPr>
                <a:spLocks noChangeShapeType="1"/>
              </p:cNvSpPr>
              <p:nvPr/>
            </p:nvSpPr>
            <p:spPr bwMode="auto">
              <a:xfrm flipV="1">
                <a:off x="1940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2" name="Line 372"/>
              <p:cNvSpPr>
                <a:spLocks noChangeShapeType="1"/>
              </p:cNvSpPr>
              <p:nvPr/>
            </p:nvSpPr>
            <p:spPr bwMode="auto">
              <a:xfrm flipV="1">
                <a:off x="1992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3" name="Line 373"/>
              <p:cNvSpPr>
                <a:spLocks noChangeShapeType="1"/>
              </p:cNvSpPr>
              <p:nvPr/>
            </p:nvSpPr>
            <p:spPr bwMode="auto">
              <a:xfrm flipV="1">
                <a:off x="2034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4" name="Line 374"/>
              <p:cNvSpPr>
                <a:spLocks noChangeShapeType="1"/>
              </p:cNvSpPr>
              <p:nvPr/>
            </p:nvSpPr>
            <p:spPr bwMode="auto">
              <a:xfrm flipV="1">
                <a:off x="2072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5" name="Line 375"/>
              <p:cNvSpPr>
                <a:spLocks noChangeShapeType="1"/>
              </p:cNvSpPr>
              <p:nvPr/>
            </p:nvSpPr>
            <p:spPr bwMode="auto">
              <a:xfrm flipV="1">
                <a:off x="2103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6" name="Line 376"/>
              <p:cNvSpPr>
                <a:spLocks noChangeShapeType="1"/>
              </p:cNvSpPr>
              <p:nvPr/>
            </p:nvSpPr>
            <p:spPr bwMode="auto">
              <a:xfrm flipV="1">
                <a:off x="2130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7" name="Line 377"/>
              <p:cNvSpPr>
                <a:spLocks noChangeShapeType="1"/>
              </p:cNvSpPr>
              <p:nvPr/>
            </p:nvSpPr>
            <p:spPr bwMode="auto">
              <a:xfrm flipV="1">
                <a:off x="2156" y="11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8" name="Line 378"/>
              <p:cNvSpPr>
                <a:spLocks noChangeShapeType="1"/>
              </p:cNvSpPr>
              <p:nvPr/>
            </p:nvSpPr>
            <p:spPr bwMode="auto">
              <a:xfrm flipV="1">
                <a:off x="2319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9" name="Line 379"/>
              <p:cNvSpPr>
                <a:spLocks noChangeShapeType="1"/>
              </p:cNvSpPr>
              <p:nvPr/>
            </p:nvSpPr>
            <p:spPr bwMode="auto">
              <a:xfrm flipV="1">
                <a:off x="2414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" name="Line 380"/>
              <p:cNvSpPr>
                <a:spLocks noChangeShapeType="1"/>
              </p:cNvSpPr>
              <p:nvPr/>
            </p:nvSpPr>
            <p:spPr bwMode="auto">
              <a:xfrm flipV="1">
                <a:off x="2483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" name="Line 381"/>
              <p:cNvSpPr>
                <a:spLocks noChangeShapeType="1"/>
              </p:cNvSpPr>
              <p:nvPr/>
            </p:nvSpPr>
            <p:spPr bwMode="auto">
              <a:xfrm flipV="1">
                <a:off x="2535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" name="Line 382"/>
              <p:cNvSpPr>
                <a:spLocks noChangeShapeType="1"/>
              </p:cNvSpPr>
              <p:nvPr/>
            </p:nvSpPr>
            <p:spPr bwMode="auto">
              <a:xfrm flipV="1">
                <a:off x="2577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" name="Line 383"/>
              <p:cNvSpPr>
                <a:spLocks noChangeShapeType="1"/>
              </p:cNvSpPr>
              <p:nvPr/>
            </p:nvSpPr>
            <p:spPr bwMode="auto">
              <a:xfrm flipV="1">
                <a:off x="2615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" name="Line 384"/>
              <p:cNvSpPr>
                <a:spLocks noChangeShapeType="1"/>
              </p:cNvSpPr>
              <p:nvPr/>
            </p:nvSpPr>
            <p:spPr bwMode="auto">
              <a:xfrm flipV="1">
                <a:off x="2646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" name="Line 385"/>
              <p:cNvSpPr>
                <a:spLocks noChangeShapeType="1"/>
              </p:cNvSpPr>
              <p:nvPr/>
            </p:nvSpPr>
            <p:spPr bwMode="auto">
              <a:xfrm flipV="1">
                <a:off x="2673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6" name="Line 386"/>
              <p:cNvSpPr>
                <a:spLocks noChangeShapeType="1"/>
              </p:cNvSpPr>
              <p:nvPr/>
            </p:nvSpPr>
            <p:spPr bwMode="auto">
              <a:xfrm flipV="1">
                <a:off x="2699" y="11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7" name="Line 387"/>
              <p:cNvSpPr>
                <a:spLocks noChangeShapeType="1"/>
              </p:cNvSpPr>
              <p:nvPr/>
            </p:nvSpPr>
            <p:spPr bwMode="auto">
              <a:xfrm flipV="1">
                <a:off x="2862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8" name="Line 388"/>
              <p:cNvSpPr>
                <a:spLocks noChangeShapeType="1"/>
              </p:cNvSpPr>
              <p:nvPr/>
            </p:nvSpPr>
            <p:spPr bwMode="auto">
              <a:xfrm flipV="1">
                <a:off x="2957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9" name="Line 389"/>
              <p:cNvSpPr>
                <a:spLocks noChangeShapeType="1"/>
              </p:cNvSpPr>
              <p:nvPr/>
            </p:nvSpPr>
            <p:spPr bwMode="auto">
              <a:xfrm flipV="1">
                <a:off x="3026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0" name="Line 390"/>
              <p:cNvSpPr>
                <a:spLocks noChangeShapeType="1"/>
              </p:cNvSpPr>
              <p:nvPr/>
            </p:nvSpPr>
            <p:spPr bwMode="auto">
              <a:xfrm flipV="1">
                <a:off x="3078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1" name="Line 391"/>
              <p:cNvSpPr>
                <a:spLocks noChangeShapeType="1"/>
              </p:cNvSpPr>
              <p:nvPr/>
            </p:nvSpPr>
            <p:spPr bwMode="auto">
              <a:xfrm flipV="1">
                <a:off x="3120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2" name="Line 392"/>
              <p:cNvSpPr>
                <a:spLocks noChangeShapeType="1"/>
              </p:cNvSpPr>
              <p:nvPr/>
            </p:nvSpPr>
            <p:spPr bwMode="auto">
              <a:xfrm flipV="1">
                <a:off x="3158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3" name="Line 393"/>
              <p:cNvSpPr>
                <a:spLocks noChangeShapeType="1"/>
              </p:cNvSpPr>
              <p:nvPr/>
            </p:nvSpPr>
            <p:spPr bwMode="auto">
              <a:xfrm flipV="1">
                <a:off x="3189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4" name="Line 394"/>
              <p:cNvSpPr>
                <a:spLocks noChangeShapeType="1"/>
              </p:cNvSpPr>
              <p:nvPr/>
            </p:nvSpPr>
            <p:spPr bwMode="auto">
              <a:xfrm flipV="1">
                <a:off x="3216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5" name="Line 395"/>
              <p:cNvSpPr>
                <a:spLocks noChangeShapeType="1"/>
              </p:cNvSpPr>
              <p:nvPr/>
            </p:nvSpPr>
            <p:spPr bwMode="auto">
              <a:xfrm flipV="1">
                <a:off x="3242" y="11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6" name="Line 396"/>
              <p:cNvSpPr>
                <a:spLocks noChangeShapeType="1"/>
              </p:cNvSpPr>
              <p:nvPr/>
            </p:nvSpPr>
            <p:spPr bwMode="auto">
              <a:xfrm flipV="1">
                <a:off x="3405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7" name="Line 397"/>
              <p:cNvSpPr>
                <a:spLocks noChangeShapeType="1"/>
              </p:cNvSpPr>
              <p:nvPr/>
            </p:nvSpPr>
            <p:spPr bwMode="auto">
              <a:xfrm flipV="1">
                <a:off x="3500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8" name="Line 398"/>
              <p:cNvSpPr>
                <a:spLocks noChangeShapeType="1"/>
              </p:cNvSpPr>
              <p:nvPr/>
            </p:nvSpPr>
            <p:spPr bwMode="auto">
              <a:xfrm flipV="1">
                <a:off x="3569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9" name="Line 399"/>
              <p:cNvSpPr>
                <a:spLocks noChangeShapeType="1"/>
              </p:cNvSpPr>
              <p:nvPr/>
            </p:nvSpPr>
            <p:spPr bwMode="auto">
              <a:xfrm flipV="1">
                <a:off x="3621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0" name="Line 400"/>
              <p:cNvSpPr>
                <a:spLocks noChangeShapeType="1"/>
              </p:cNvSpPr>
              <p:nvPr/>
            </p:nvSpPr>
            <p:spPr bwMode="auto">
              <a:xfrm flipV="1">
                <a:off x="3663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1" name="Line 401"/>
              <p:cNvSpPr>
                <a:spLocks noChangeShapeType="1"/>
              </p:cNvSpPr>
              <p:nvPr/>
            </p:nvSpPr>
            <p:spPr bwMode="auto">
              <a:xfrm flipV="1">
                <a:off x="3701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2" name="Line 402"/>
              <p:cNvSpPr>
                <a:spLocks noChangeShapeType="1"/>
              </p:cNvSpPr>
              <p:nvPr/>
            </p:nvSpPr>
            <p:spPr bwMode="auto">
              <a:xfrm flipV="1">
                <a:off x="3732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3" name="Line 403"/>
              <p:cNvSpPr>
                <a:spLocks noChangeShapeType="1"/>
              </p:cNvSpPr>
              <p:nvPr/>
            </p:nvSpPr>
            <p:spPr bwMode="auto">
              <a:xfrm flipV="1">
                <a:off x="3759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4" name="Line 404"/>
              <p:cNvSpPr>
                <a:spLocks noChangeShapeType="1"/>
              </p:cNvSpPr>
              <p:nvPr/>
            </p:nvSpPr>
            <p:spPr bwMode="auto">
              <a:xfrm flipV="1">
                <a:off x="3785" y="1166"/>
                <a:ext cx="1" cy="5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5" name="Line 405"/>
              <p:cNvSpPr>
                <a:spLocks noChangeShapeType="1"/>
              </p:cNvSpPr>
              <p:nvPr/>
            </p:nvSpPr>
            <p:spPr bwMode="auto">
              <a:xfrm flipV="1">
                <a:off x="3948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6" name="Line 406"/>
              <p:cNvSpPr>
                <a:spLocks noChangeShapeType="1"/>
              </p:cNvSpPr>
              <p:nvPr/>
            </p:nvSpPr>
            <p:spPr bwMode="auto">
              <a:xfrm flipV="1">
                <a:off x="4043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7" name="Line 407"/>
              <p:cNvSpPr>
                <a:spLocks noChangeShapeType="1"/>
              </p:cNvSpPr>
              <p:nvPr/>
            </p:nvSpPr>
            <p:spPr bwMode="auto">
              <a:xfrm flipV="1">
                <a:off x="4112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8" name="Line 408"/>
              <p:cNvSpPr>
                <a:spLocks noChangeShapeType="1"/>
              </p:cNvSpPr>
              <p:nvPr/>
            </p:nvSpPr>
            <p:spPr bwMode="auto">
              <a:xfrm flipV="1">
                <a:off x="4164" y="1166"/>
                <a:ext cx="1" cy="25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9" name="Line 409"/>
              <p:cNvSpPr>
                <a:spLocks noChangeShapeType="1"/>
              </p:cNvSpPr>
              <p:nvPr/>
            </p:nvSpPr>
            <p:spPr bwMode="auto">
              <a:xfrm>
                <a:off x="1613" y="1323"/>
                <a:ext cx="70" cy="6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0" name="Line 410"/>
              <p:cNvSpPr>
                <a:spLocks noChangeShapeType="1"/>
              </p:cNvSpPr>
              <p:nvPr/>
            </p:nvSpPr>
            <p:spPr bwMode="auto">
              <a:xfrm>
                <a:off x="1683" y="1389"/>
                <a:ext cx="74" cy="6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1" name="Line 411"/>
              <p:cNvSpPr>
                <a:spLocks noChangeShapeType="1"/>
              </p:cNvSpPr>
              <p:nvPr/>
            </p:nvSpPr>
            <p:spPr bwMode="auto">
              <a:xfrm>
                <a:off x="1757" y="1458"/>
                <a:ext cx="57" cy="5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2" name="Line 412"/>
              <p:cNvSpPr>
                <a:spLocks noChangeShapeType="1"/>
              </p:cNvSpPr>
              <p:nvPr/>
            </p:nvSpPr>
            <p:spPr bwMode="auto">
              <a:xfrm>
                <a:off x="1814" y="1512"/>
                <a:ext cx="45" cy="4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3" name="Line 413"/>
              <p:cNvSpPr>
                <a:spLocks noChangeShapeType="1"/>
              </p:cNvSpPr>
              <p:nvPr/>
            </p:nvSpPr>
            <p:spPr bwMode="auto">
              <a:xfrm>
                <a:off x="1859" y="1554"/>
                <a:ext cx="39" cy="3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4" name="Line 414"/>
              <p:cNvSpPr>
                <a:spLocks noChangeShapeType="1"/>
              </p:cNvSpPr>
              <p:nvPr/>
            </p:nvSpPr>
            <p:spPr bwMode="auto">
              <a:xfrm>
                <a:off x="1898" y="1590"/>
                <a:ext cx="33" cy="3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5" name="Line 415"/>
              <p:cNvSpPr>
                <a:spLocks noChangeShapeType="1"/>
              </p:cNvSpPr>
              <p:nvPr/>
            </p:nvSpPr>
            <p:spPr bwMode="auto">
              <a:xfrm>
                <a:off x="1931" y="1622"/>
                <a:ext cx="28" cy="2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6" name="Line 416"/>
              <p:cNvSpPr>
                <a:spLocks noChangeShapeType="1"/>
              </p:cNvSpPr>
              <p:nvPr/>
            </p:nvSpPr>
            <p:spPr bwMode="auto">
              <a:xfrm>
                <a:off x="1959" y="1649"/>
                <a:ext cx="26" cy="2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7" name="Line 417"/>
              <p:cNvSpPr>
                <a:spLocks noChangeShapeType="1"/>
              </p:cNvSpPr>
              <p:nvPr/>
            </p:nvSpPr>
            <p:spPr bwMode="auto">
              <a:xfrm>
                <a:off x="1985" y="1673"/>
                <a:ext cx="22" cy="2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8" name="Line 418"/>
              <p:cNvSpPr>
                <a:spLocks noChangeShapeType="1"/>
              </p:cNvSpPr>
              <p:nvPr/>
            </p:nvSpPr>
            <p:spPr bwMode="auto">
              <a:xfrm>
                <a:off x="2007" y="1694"/>
                <a:ext cx="21" cy="1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9" name="Line 419"/>
              <p:cNvSpPr>
                <a:spLocks noChangeShapeType="1"/>
              </p:cNvSpPr>
              <p:nvPr/>
            </p:nvSpPr>
            <p:spPr bwMode="auto">
              <a:xfrm>
                <a:off x="2028" y="1713"/>
                <a:ext cx="20" cy="2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0" name="Line 420"/>
              <p:cNvSpPr>
                <a:spLocks noChangeShapeType="1"/>
              </p:cNvSpPr>
              <p:nvPr/>
            </p:nvSpPr>
            <p:spPr bwMode="auto">
              <a:xfrm>
                <a:off x="2048" y="1733"/>
                <a:ext cx="18" cy="1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1" name="Line 421"/>
              <p:cNvSpPr>
                <a:spLocks noChangeShapeType="1"/>
              </p:cNvSpPr>
              <p:nvPr/>
            </p:nvSpPr>
            <p:spPr bwMode="auto">
              <a:xfrm>
                <a:off x="2066" y="1749"/>
                <a:ext cx="16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2" name="Line 422"/>
              <p:cNvSpPr>
                <a:spLocks noChangeShapeType="1"/>
              </p:cNvSpPr>
              <p:nvPr/>
            </p:nvSpPr>
            <p:spPr bwMode="auto">
              <a:xfrm>
                <a:off x="2082" y="1764"/>
                <a:ext cx="17" cy="1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3" name="Line 423"/>
              <p:cNvSpPr>
                <a:spLocks noChangeShapeType="1"/>
              </p:cNvSpPr>
              <p:nvPr/>
            </p:nvSpPr>
            <p:spPr bwMode="auto">
              <a:xfrm>
                <a:off x="2099" y="1779"/>
                <a:ext cx="13" cy="1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4" name="Line 424"/>
              <p:cNvSpPr>
                <a:spLocks noChangeShapeType="1"/>
              </p:cNvSpPr>
              <p:nvPr/>
            </p:nvSpPr>
            <p:spPr bwMode="auto">
              <a:xfrm>
                <a:off x="2112" y="1793"/>
                <a:ext cx="14" cy="13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5" name="Line 425"/>
              <p:cNvSpPr>
                <a:spLocks noChangeShapeType="1"/>
              </p:cNvSpPr>
              <p:nvPr/>
            </p:nvSpPr>
            <p:spPr bwMode="auto">
              <a:xfrm>
                <a:off x="2126" y="1806"/>
                <a:ext cx="13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6" name="Line 426"/>
              <p:cNvSpPr>
                <a:spLocks noChangeShapeType="1"/>
              </p:cNvSpPr>
              <p:nvPr/>
            </p:nvSpPr>
            <p:spPr bwMode="auto">
              <a:xfrm>
                <a:off x="2139" y="1818"/>
                <a:ext cx="12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7" name="Line 427"/>
              <p:cNvSpPr>
                <a:spLocks noChangeShapeType="1"/>
              </p:cNvSpPr>
              <p:nvPr/>
            </p:nvSpPr>
            <p:spPr bwMode="auto">
              <a:xfrm>
                <a:off x="2151" y="1829"/>
                <a:ext cx="12" cy="1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8" name="Line 428"/>
              <p:cNvSpPr>
                <a:spLocks noChangeShapeType="1"/>
              </p:cNvSpPr>
              <p:nvPr/>
            </p:nvSpPr>
            <p:spPr bwMode="auto">
              <a:xfrm>
                <a:off x="2163" y="1841"/>
                <a:ext cx="11" cy="10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9" name="Line 429"/>
              <p:cNvSpPr>
                <a:spLocks noChangeShapeType="1"/>
              </p:cNvSpPr>
              <p:nvPr/>
            </p:nvSpPr>
            <p:spPr bwMode="auto">
              <a:xfrm>
                <a:off x="2174" y="1851"/>
                <a:ext cx="12" cy="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0" name="Line 430"/>
              <p:cNvSpPr>
                <a:spLocks noChangeShapeType="1"/>
              </p:cNvSpPr>
              <p:nvPr/>
            </p:nvSpPr>
            <p:spPr bwMode="auto">
              <a:xfrm>
                <a:off x="2186" y="1860"/>
                <a:ext cx="9" cy="1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1" name="Line 431"/>
              <p:cNvSpPr>
                <a:spLocks noChangeShapeType="1"/>
              </p:cNvSpPr>
              <p:nvPr/>
            </p:nvSpPr>
            <p:spPr bwMode="auto">
              <a:xfrm>
                <a:off x="2195" y="1871"/>
                <a:ext cx="10" cy="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2" name="Line 432"/>
              <p:cNvSpPr>
                <a:spLocks noChangeShapeType="1"/>
              </p:cNvSpPr>
              <p:nvPr/>
            </p:nvSpPr>
            <p:spPr bwMode="auto">
              <a:xfrm>
                <a:off x="2205" y="1880"/>
                <a:ext cx="9" cy="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3" name="Line 433"/>
              <p:cNvSpPr>
                <a:spLocks noChangeShapeType="1"/>
              </p:cNvSpPr>
              <p:nvPr/>
            </p:nvSpPr>
            <p:spPr bwMode="auto">
              <a:xfrm>
                <a:off x="2214" y="1889"/>
                <a:ext cx="9" cy="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4" name="Line 434"/>
              <p:cNvSpPr>
                <a:spLocks noChangeShapeType="1"/>
              </p:cNvSpPr>
              <p:nvPr/>
            </p:nvSpPr>
            <p:spPr bwMode="auto">
              <a:xfrm>
                <a:off x="2223" y="1896"/>
                <a:ext cx="9" cy="9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5" name="Line 435"/>
              <p:cNvSpPr>
                <a:spLocks noChangeShapeType="1"/>
              </p:cNvSpPr>
              <p:nvPr/>
            </p:nvSpPr>
            <p:spPr bwMode="auto">
              <a:xfrm>
                <a:off x="2232" y="1905"/>
                <a:ext cx="8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6" name="Line 436"/>
              <p:cNvSpPr>
                <a:spLocks noChangeShapeType="1"/>
              </p:cNvSpPr>
              <p:nvPr/>
            </p:nvSpPr>
            <p:spPr bwMode="auto">
              <a:xfrm>
                <a:off x="2240" y="1913"/>
                <a:ext cx="9" cy="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7" name="Line 437"/>
              <p:cNvSpPr>
                <a:spLocks noChangeShapeType="1"/>
              </p:cNvSpPr>
              <p:nvPr/>
            </p:nvSpPr>
            <p:spPr bwMode="auto">
              <a:xfrm>
                <a:off x="2249" y="1920"/>
                <a:ext cx="7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8" name="Line 438"/>
              <p:cNvSpPr>
                <a:spLocks noChangeShapeType="1"/>
              </p:cNvSpPr>
              <p:nvPr/>
            </p:nvSpPr>
            <p:spPr bwMode="auto">
              <a:xfrm>
                <a:off x="2256" y="1928"/>
                <a:ext cx="8" cy="7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9" name="Line 439"/>
              <p:cNvSpPr>
                <a:spLocks noChangeShapeType="1"/>
              </p:cNvSpPr>
              <p:nvPr/>
            </p:nvSpPr>
            <p:spPr bwMode="auto">
              <a:xfrm>
                <a:off x="2264" y="1935"/>
                <a:ext cx="7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0" name="Line 440"/>
              <p:cNvSpPr>
                <a:spLocks noChangeShapeType="1"/>
              </p:cNvSpPr>
              <p:nvPr/>
            </p:nvSpPr>
            <p:spPr bwMode="auto">
              <a:xfrm>
                <a:off x="2271" y="1941"/>
                <a:ext cx="8" cy="8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1" name="Line 441"/>
              <p:cNvSpPr>
                <a:spLocks noChangeShapeType="1"/>
              </p:cNvSpPr>
              <p:nvPr/>
            </p:nvSpPr>
            <p:spPr bwMode="auto">
              <a:xfrm>
                <a:off x="2279" y="1949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2" name="Line 442"/>
              <p:cNvSpPr>
                <a:spLocks noChangeShapeType="1"/>
              </p:cNvSpPr>
              <p:nvPr/>
            </p:nvSpPr>
            <p:spPr bwMode="auto">
              <a:xfrm>
                <a:off x="2285" y="1955"/>
                <a:ext cx="7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3" name="Line 443"/>
              <p:cNvSpPr>
                <a:spLocks noChangeShapeType="1"/>
              </p:cNvSpPr>
              <p:nvPr/>
            </p:nvSpPr>
            <p:spPr bwMode="auto">
              <a:xfrm>
                <a:off x="2292" y="1961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4" name="Line 444"/>
              <p:cNvSpPr>
                <a:spLocks noChangeShapeType="1"/>
              </p:cNvSpPr>
              <p:nvPr/>
            </p:nvSpPr>
            <p:spPr bwMode="auto">
              <a:xfrm>
                <a:off x="2298" y="1967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5" name="Line 445"/>
              <p:cNvSpPr>
                <a:spLocks noChangeShapeType="1"/>
              </p:cNvSpPr>
              <p:nvPr/>
            </p:nvSpPr>
            <p:spPr bwMode="auto">
              <a:xfrm>
                <a:off x="2304" y="1973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6" name="Line 446"/>
              <p:cNvSpPr>
                <a:spLocks noChangeShapeType="1"/>
              </p:cNvSpPr>
              <p:nvPr/>
            </p:nvSpPr>
            <p:spPr bwMode="auto">
              <a:xfrm>
                <a:off x="2310" y="1979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7" name="Line 447"/>
              <p:cNvSpPr>
                <a:spLocks noChangeShapeType="1"/>
              </p:cNvSpPr>
              <p:nvPr/>
            </p:nvSpPr>
            <p:spPr bwMode="auto">
              <a:xfrm>
                <a:off x="2316" y="1985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8" name="Line 448"/>
              <p:cNvSpPr>
                <a:spLocks noChangeShapeType="1"/>
              </p:cNvSpPr>
              <p:nvPr/>
            </p:nvSpPr>
            <p:spPr bwMode="auto">
              <a:xfrm>
                <a:off x="2322" y="1991"/>
                <a:ext cx="6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9" name="Line 449"/>
              <p:cNvSpPr>
                <a:spLocks noChangeShapeType="1"/>
              </p:cNvSpPr>
              <p:nvPr/>
            </p:nvSpPr>
            <p:spPr bwMode="auto">
              <a:xfrm>
                <a:off x="2328" y="1995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0" name="Line 450"/>
              <p:cNvSpPr>
                <a:spLocks noChangeShapeType="1"/>
              </p:cNvSpPr>
              <p:nvPr/>
            </p:nvSpPr>
            <p:spPr bwMode="auto">
              <a:xfrm>
                <a:off x="2334" y="2001"/>
                <a:ext cx="5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1" name="Line 451"/>
              <p:cNvSpPr>
                <a:spLocks noChangeShapeType="1"/>
              </p:cNvSpPr>
              <p:nvPr/>
            </p:nvSpPr>
            <p:spPr bwMode="auto">
              <a:xfrm>
                <a:off x="2339" y="2006"/>
                <a:ext cx="6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2" name="Line 452"/>
              <p:cNvSpPr>
                <a:spLocks noChangeShapeType="1"/>
              </p:cNvSpPr>
              <p:nvPr/>
            </p:nvSpPr>
            <p:spPr bwMode="auto">
              <a:xfrm>
                <a:off x="2345" y="2010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3" name="Line 453"/>
              <p:cNvSpPr>
                <a:spLocks noChangeShapeType="1"/>
              </p:cNvSpPr>
              <p:nvPr/>
            </p:nvSpPr>
            <p:spPr bwMode="auto">
              <a:xfrm>
                <a:off x="2351" y="2016"/>
                <a:ext cx="4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4" name="Line 454"/>
              <p:cNvSpPr>
                <a:spLocks noChangeShapeType="1"/>
              </p:cNvSpPr>
              <p:nvPr/>
            </p:nvSpPr>
            <p:spPr bwMode="auto">
              <a:xfrm>
                <a:off x="2355" y="2021"/>
                <a:ext cx="5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5" name="Line 455"/>
              <p:cNvSpPr>
                <a:spLocks noChangeShapeType="1"/>
              </p:cNvSpPr>
              <p:nvPr/>
            </p:nvSpPr>
            <p:spPr bwMode="auto">
              <a:xfrm>
                <a:off x="2360" y="2025"/>
                <a:ext cx="6" cy="5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6" name="Line 456"/>
              <p:cNvSpPr>
                <a:spLocks noChangeShapeType="1"/>
              </p:cNvSpPr>
              <p:nvPr/>
            </p:nvSpPr>
            <p:spPr bwMode="auto">
              <a:xfrm>
                <a:off x="2366" y="2030"/>
                <a:ext cx="4" cy="4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7" name="Freeform 457"/>
              <p:cNvSpPr>
                <a:spLocks/>
              </p:cNvSpPr>
              <p:nvPr/>
            </p:nvSpPr>
            <p:spPr bwMode="auto">
              <a:xfrm>
                <a:off x="2370" y="2034"/>
                <a:ext cx="162" cy="152"/>
              </a:xfrm>
              <a:custGeom>
                <a:avLst/>
                <a:gdLst>
                  <a:gd name="T0" fmla="*/ 0 w 162"/>
                  <a:gd name="T1" fmla="*/ 0 h 152"/>
                  <a:gd name="T2" fmla="*/ 5 w 162"/>
                  <a:gd name="T3" fmla="*/ 5 h 152"/>
                  <a:gd name="T4" fmla="*/ 9 w 162"/>
                  <a:gd name="T5" fmla="*/ 9 h 152"/>
                  <a:gd name="T6" fmla="*/ 14 w 162"/>
                  <a:gd name="T7" fmla="*/ 14 h 152"/>
                  <a:gd name="T8" fmla="*/ 18 w 162"/>
                  <a:gd name="T9" fmla="*/ 18 h 152"/>
                  <a:gd name="T10" fmla="*/ 23 w 162"/>
                  <a:gd name="T11" fmla="*/ 21 h 152"/>
                  <a:gd name="T12" fmla="*/ 27 w 162"/>
                  <a:gd name="T13" fmla="*/ 26 h 152"/>
                  <a:gd name="T14" fmla="*/ 30 w 162"/>
                  <a:gd name="T15" fmla="*/ 30 h 152"/>
                  <a:gd name="T16" fmla="*/ 35 w 162"/>
                  <a:gd name="T17" fmla="*/ 33 h 152"/>
                  <a:gd name="T18" fmla="*/ 39 w 162"/>
                  <a:gd name="T19" fmla="*/ 38 h 152"/>
                  <a:gd name="T20" fmla="*/ 44 w 162"/>
                  <a:gd name="T21" fmla="*/ 41 h 152"/>
                  <a:gd name="T22" fmla="*/ 47 w 162"/>
                  <a:gd name="T23" fmla="*/ 45 h 152"/>
                  <a:gd name="T24" fmla="*/ 51 w 162"/>
                  <a:gd name="T25" fmla="*/ 48 h 152"/>
                  <a:gd name="T26" fmla="*/ 54 w 162"/>
                  <a:gd name="T27" fmla="*/ 51 h 152"/>
                  <a:gd name="T28" fmla="*/ 59 w 162"/>
                  <a:gd name="T29" fmla="*/ 56 h 152"/>
                  <a:gd name="T30" fmla="*/ 62 w 162"/>
                  <a:gd name="T31" fmla="*/ 59 h 152"/>
                  <a:gd name="T32" fmla="*/ 66 w 162"/>
                  <a:gd name="T33" fmla="*/ 62 h 152"/>
                  <a:gd name="T34" fmla="*/ 69 w 162"/>
                  <a:gd name="T35" fmla="*/ 66 h 152"/>
                  <a:gd name="T36" fmla="*/ 72 w 162"/>
                  <a:gd name="T37" fmla="*/ 69 h 152"/>
                  <a:gd name="T38" fmla="*/ 77 w 162"/>
                  <a:gd name="T39" fmla="*/ 72 h 152"/>
                  <a:gd name="T40" fmla="*/ 80 w 162"/>
                  <a:gd name="T41" fmla="*/ 75 h 152"/>
                  <a:gd name="T42" fmla="*/ 83 w 162"/>
                  <a:gd name="T43" fmla="*/ 78 h 152"/>
                  <a:gd name="T44" fmla="*/ 86 w 162"/>
                  <a:gd name="T45" fmla="*/ 81 h 152"/>
                  <a:gd name="T46" fmla="*/ 89 w 162"/>
                  <a:gd name="T47" fmla="*/ 84 h 152"/>
                  <a:gd name="T48" fmla="*/ 93 w 162"/>
                  <a:gd name="T49" fmla="*/ 87 h 152"/>
                  <a:gd name="T50" fmla="*/ 96 w 162"/>
                  <a:gd name="T51" fmla="*/ 90 h 152"/>
                  <a:gd name="T52" fmla="*/ 99 w 162"/>
                  <a:gd name="T53" fmla="*/ 93 h 152"/>
                  <a:gd name="T54" fmla="*/ 102 w 162"/>
                  <a:gd name="T55" fmla="*/ 96 h 152"/>
                  <a:gd name="T56" fmla="*/ 105 w 162"/>
                  <a:gd name="T57" fmla="*/ 99 h 152"/>
                  <a:gd name="T58" fmla="*/ 108 w 162"/>
                  <a:gd name="T59" fmla="*/ 102 h 152"/>
                  <a:gd name="T60" fmla="*/ 111 w 162"/>
                  <a:gd name="T61" fmla="*/ 105 h 152"/>
                  <a:gd name="T62" fmla="*/ 114 w 162"/>
                  <a:gd name="T63" fmla="*/ 108 h 152"/>
                  <a:gd name="T64" fmla="*/ 117 w 162"/>
                  <a:gd name="T65" fmla="*/ 111 h 152"/>
                  <a:gd name="T66" fmla="*/ 120 w 162"/>
                  <a:gd name="T67" fmla="*/ 113 h 152"/>
                  <a:gd name="T68" fmla="*/ 123 w 162"/>
                  <a:gd name="T69" fmla="*/ 116 h 152"/>
                  <a:gd name="T70" fmla="*/ 126 w 162"/>
                  <a:gd name="T71" fmla="*/ 119 h 152"/>
                  <a:gd name="T72" fmla="*/ 128 w 162"/>
                  <a:gd name="T73" fmla="*/ 122 h 152"/>
                  <a:gd name="T74" fmla="*/ 131 w 162"/>
                  <a:gd name="T75" fmla="*/ 123 h 152"/>
                  <a:gd name="T76" fmla="*/ 134 w 162"/>
                  <a:gd name="T77" fmla="*/ 126 h 152"/>
                  <a:gd name="T78" fmla="*/ 137 w 162"/>
                  <a:gd name="T79" fmla="*/ 129 h 152"/>
                  <a:gd name="T80" fmla="*/ 140 w 162"/>
                  <a:gd name="T81" fmla="*/ 131 h 152"/>
                  <a:gd name="T82" fmla="*/ 141 w 162"/>
                  <a:gd name="T83" fmla="*/ 134 h 152"/>
                  <a:gd name="T84" fmla="*/ 144 w 162"/>
                  <a:gd name="T85" fmla="*/ 137 h 152"/>
                  <a:gd name="T86" fmla="*/ 147 w 162"/>
                  <a:gd name="T87" fmla="*/ 138 h 152"/>
                  <a:gd name="T88" fmla="*/ 149 w 162"/>
                  <a:gd name="T89" fmla="*/ 141 h 152"/>
                  <a:gd name="T90" fmla="*/ 152 w 162"/>
                  <a:gd name="T91" fmla="*/ 143 h 152"/>
                  <a:gd name="T92" fmla="*/ 155 w 162"/>
                  <a:gd name="T93" fmla="*/ 146 h 152"/>
                  <a:gd name="T94" fmla="*/ 156 w 162"/>
                  <a:gd name="T95" fmla="*/ 147 h 152"/>
                  <a:gd name="T96" fmla="*/ 159 w 162"/>
                  <a:gd name="T97" fmla="*/ 150 h 152"/>
                  <a:gd name="T98" fmla="*/ 162 w 162"/>
                  <a:gd name="T99" fmla="*/ 152 h 15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2" h="152">
                    <a:moveTo>
                      <a:pt x="0" y="0"/>
                    </a:moveTo>
                    <a:lnTo>
                      <a:pt x="5" y="5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8" y="18"/>
                    </a:lnTo>
                    <a:lnTo>
                      <a:pt x="23" y="21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5" y="33"/>
                    </a:lnTo>
                    <a:lnTo>
                      <a:pt x="39" y="38"/>
                    </a:lnTo>
                    <a:lnTo>
                      <a:pt x="44" y="41"/>
                    </a:lnTo>
                    <a:lnTo>
                      <a:pt x="47" y="45"/>
                    </a:lnTo>
                    <a:lnTo>
                      <a:pt x="51" y="48"/>
                    </a:lnTo>
                    <a:lnTo>
                      <a:pt x="54" y="51"/>
                    </a:lnTo>
                    <a:lnTo>
                      <a:pt x="59" y="56"/>
                    </a:lnTo>
                    <a:lnTo>
                      <a:pt x="62" y="59"/>
                    </a:lnTo>
                    <a:lnTo>
                      <a:pt x="66" y="62"/>
                    </a:lnTo>
                    <a:lnTo>
                      <a:pt x="69" y="66"/>
                    </a:lnTo>
                    <a:lnTo>
                      <a:pt x="72" y="69"/>
                    </a:lnTo>
                    <a:lnTo>
                      <a:pt x="77" y="72"/>
                    </a:lnTo>
                    <a:lnTo>
                      <a:pt x="80" y="75"/>
                    </a:lnTo>
                    <a:lnTo>
                      <a:pt x="83" y="78"/>
                    </a:lnTo>
                    <a:lnTo>
                      <a:pt x="86" y="81"/>
                    </a:lnTo>
                    <a:lnTo>
                      <a:pt x="89" y="84"/>
                    </a:lnTo>
                    <a:lnTo>
                      <a:pt x="93" y="87"/>
                    </a:lnTo>
                    <a:lnTo>
                      <a:pt x="96" y="90"/>
                    </a:lnTo>
                    <a:lnTo>
                      <a:pt x="99" y="93"/>
                    </a:lnTo>
                    <a:lnTo>
                      <a:pt x="102" y="96"/>
                    </a:lnTo>
                    <a:lnTo>
                      <a:pt x="105" y="99"/>
                    </a:lnTo>
                    <a:lnTo>
                      <a:pt x="108" y="102"/>
                    </a:lnTo>
                    <a:lnTo>
                      <a:pt x="111" y="105"/>
                    </a:lnTo>
                    <a:lnTo>
                      <a:pt x="114" y="108"/>
                    </a:lnTo>
                    <a:lnTo>
                      <a:pt x="117" y="111"/>
                    </a:lnTo>
                    <a:lnTo>
                      <a:pt x="120" y="113"/>
                    </a:lnTo>
                    <a:lnTo>
                      <a:pt x="123" y="116"/>
                    </a:lnTo>
                    <a:lnTo>
                      <a:pt x="126" y="119"/>
                    </a:lnTo>
                    <a:lnTo>
                      <a:pt x="128" y="122"/>
                    </a:lnTo>
                    <a:lnTo>
                      <a:pt x="131" y="123"/>
                    </a:lnTo>
                    <a:lnTo>
                      <a:pt x="134" y="126"/>
                    </a:lnTo>
                    <a:lnTo>
                      <a:pt x="137" y="129"/>
                    </a:lnTo>
                    <a:lnTo>
                      <a:pt x="140" y="131"/>
                    </a:lnTo>
                    <a:lnTo>
                      <a:pt x="141" y="134"/>
                    </a:lnTo>
                    <a:lnTo>
                      <a:pt x="144" y="137"/>
                    </a:lnTo>
                    <a:lnTo>
                      <a:pt x="147" y="138"/>
                    </a:lnTo>
                    <a:lnTo>
                      <a:pt x="149" y="141"/>
                    </a:lnTo>
                    <a:lnTo>
                      <a:pt x="152" y="143"/>
                    </a:lnTo>
                    <a:lnTo>
                      <a:pt x="155" y="146"/>
                    </a:lnTo>
                    <a:lnTo>
                      <a:pt x="156" y="147"/>
                    </a:lnTo>
                    <a:lnTo>
                      <a:pt x="159" y="150"/>
                    </a:lnTo>
                    <a:lnTo>
                      <a:pt x="162" y="15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8" name="Freeform 458"/>
              <p:cNvSpPr>
                <a:spLocks/>
              </p:cNvSpPr>
              <p:nvPr/>
            </p:nvSpPr>
            <p:spPr bwMode="auto">
              <a:xfrm>
                <a:off x="2532" y="2186"/>
                <a:ext cx="95" cy="90"/>
              </a:xfrm>
              <a:custGeom>
                <a:avLst/>
                <a:gdLst>
                  <a:gd name="T0" fmla="*/ 0 w 95"/>
                  <a:gd name="T1" fmla="*/ 0 h 90"/>
                  <a:gd name="T2" fmla="*/ 2 w 95"/>
                  <a:gd name="T3" fmla="*/ 3 h 90"/>
                  <a:gd name="T4" fmla="*/ 5 w 95"/>
                  <a:gd name="T5" fmla="*/ 4 h 90"/>
                  <a:gd name="T6" fmla="*/ 6 w 95"/>
                  <a:gd name="T7" fmla="*/ 7 h 90"/>
                  <a:gd name="T8" fmla="*/ 9 w 95"/>
                  <a:gd name="T9" fmla="*/ 9 h 90"/>
                  <a:gd name="T10" fmla="*/ 11 w 95"/>
                  <a:gd name="T11" fmla="*/ 12 h 90"/>
                  <a:gd name="T12" fmla="*/ 14 w 95"/>
                  <a:gd name="T13" fmla="*/ 13 h 90"/>
                  <a:gd name="T14" fmla="*/ 15 w 95"/>
                  <a:gd name="T15" fmla="*/ 16 h 90"/>
                  <a:gd name="T16" fmla="*/ 18 w 95"/>
                  <a:gd name="T17" fmla="*/ 18 h 90"/>
                  <a:gd name="T18" fmla="*/ 20 w 95"/>
                  <a:gd name="T19" fmla="*/ 19 h 90"/>
                  <a:gd name="T20" fmla="*/ 23 w 95"/>
                  <a:gd name="T21" fmla="*/ 22 h 90"/>
                  <a:gd name="T22" fmla="*/ 24 w 95"/>
                  <a:gd name="T23" fmla="*/ 24 h 90"/>
                  <a:gd name="T24" fmla="*/ 27 w 95"/>
                  <a:gd name="T25" fmla="*/ 25 h 90"/>
                  <a:gd name="T26" fmla="*/ 29 w 95"/>
                  <a:gd name="T27" fmla="*/ 28 h 90"/>
                  <a:gd name="T28" fmla="*/ 30 w 95"/>
                  <a:gd name="T29" fmla="*/ 30 h 90"/>
                  <a:gd name="T30" fmla="*/ 33 w 95"/>
                  <a:gd name="T31" fmla="*/ 31 h 90"/>
                  <a:gd name="T32" fmla="*/ 35 w 95"/>
                  <a:gd name="T33" fmla="*/ 34 h 90"/>
                  <a:gd name="T34" fmla="*/ 38 w 95"/>
                  <a:gd name="T35" fmla="*/ 36 h 90"/>
                  <a:gd name="T36" fmla="*/ 39 w 95"/>
                  <a:gd name="T37" fmla="*/ 37 h 90"/>
                  <a:gd name="T38" fmla="*/ 41 w 95"/>
                  <a:gd name="T39" fmla="*/ 39 h 90"/>
                  <a:gd name="T40" fmla="*/ 44 w 95"/>
                  <a:gd name="T41" fmla="*/ 42 h 90"/>
                  <a:gd name="T42" fmla="*/ 45 w 95"/>
                  <a:gd name="T43" fmla="*/ 43 h 90"/>
                  <a:gd name="T44" fmla="*/ 47 w 95"/>
                  <a:gd name="T45" fmla="*/ 45 h 90"/>
                  <a:gd name="T46" fmla="*/ 48 w 95"/>
                  <a:gd name="T47" fmla="*/ 46 h 90"/>
                  <a:gd name="T48" fmla="*/ 51 w 95"/>
                  <a:gd name="T49" fmla="*/ 49 h 90"/>
                  <a:gd name="T50" fmla="*/ 53 w 95"/>
                  <a:gd name="T51" fmla="*/ 51 h 90"/>
                  <a:gd name="T52" fmla="*/ 54 w 95"/>
                  <a:gd name="T53" fmla="*/ 52 h 90"/>
                  <a:gd name="T54" fmla="*/ 57 w 95"/>
                  <a:gd name="T55" fmla="*/ 54 h 90"/>
                  <a:gd name="T56" fmla="*/ 59 w 95"/>
                  <a:gd name="T57" fmla="*/ 55 h 90"/>
                  <a:gd name="T58" fmla="*/ 60 w 95"/>
                  <a:gd name="T59" fmla="*/ 58 h 90"/>
                  <a:gd name="T60" fmla="*/ 62 w 95"/>
                  <a:gd name="T61" fmla="*/ 60 h 90"/>
                  <a:gd name="T62" fmla="*/ 65 w 95"/>
                  <a:gd name="T63" fmla="*/ 61 h 90"/>
                  <a:gd name="T64" fmla="*/ 66 w 95"/>
                  <a:gd name="T65" fmla="*/ 63 h 90"/>
                  <a:gd name="T66" fmla="*/ 68 w 95"/>
                  <a:gd name="T67" fmla="*/ 64 h 90"/>
                  <a:gd name="T68" fmla="*/ 69 w 95"/>
                  <a:gd name="T69" fmla="*/ 66 h 90"/>
                  <a:gd name="T70" fmla="*/ 71 w 95"/>
                  <a:gd name="T71" fmla="*/ 67 h 90"/>
                  <a:gd name="T72" fmla="*/ 72 w 95"/>
                  <a:gd name="T73" fmla="*/ 69 h 90"/>
                  <a:gd name="T74" fmla="*/ 75 w 95"/>
                  <a:gd name="T75" fmla="*/ 72 h 90"/>
                  <a:gd name="T76" fmla="*/ 77 w 95"/>
                  <a:gd name="T77" fmla="*/ 73 h 90"/>
                  <a:gd name="T78" fmla="*/ 78 w 95"/>
                  <a:gd name="T79" fmla="*/ 75 h 90"/>
                  <a:gd name="T80" fmla="*/ 80 w 95"/>
                  <a:gd name="T81" fmla="*/ 76 h 90"/>
                  <a:gd name="T82" fmla="*/ 81 w 95"/>
                  <a:gd name="T83" fmla="*/ 78 h 90"/>
                  <a:gd name="T84" fmla="*/ 83 w 95"/>
                  <a:gd name="T85" fmla="*/ 79 h 90"/>
                  <a:gd name="T86" fmla="*/ 84 w 95"/>
                  <a:gd name="T87" fmla="*/ 81 h 90"/>
                  <a:gd name="T88" fmla="*/ 87 w 95"/>
                  <a:gd name="T89" fmla="*/ 82 h 90"/>
                  <a:gd name="T90" fmla="*/ 89 w 95"/>
                  <a:gd name="T91" fmla="*/ 84 h 90"/>
                  <a:gd name="T92" fmla="*/ 90 w 95"/>
                  <a:gd name="T93" fmla="*/ 85 h 90"/>
                  <a:gd name="T94" fmla="*/ 92 w 95"/>
                  <a:gd name="T95" fmla="*/ 87 h 90"/>
                  <a:gd name="T96" fmla="*/ 93 w 95"/>
                  <a:gd name="T97" fmla="*/ 88 h 90"/>
                  <a:gd name="T98" fmla="*/ 95 w 95"/>
                  <a:gd name="T99" fmla="*/ 90 h 9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5" h="90">
                    <a:moveTo>
                      <a:pt x="0" y="0"/>
                    </a:moveTo>
                    <a:lnTo>
                      <a:pt x="2" y="3"/>
                    </a:lnTo>
                    <a:lnTo>
                      <a:pt x="5" y="4"/>
                    </a:lnTo>
                    <a:lnTo>
                      <a:pt x="6" y="7"/>
                    </a:lnTo>
                    <a:lnTo>
                      <a:pt x="9" y="9"/>
                    </a:lnTo>
                    <a:lnTo>
                      <a:pt x="11" y="12"/>
                    </a:lnTo>
                    <a:lnTo>
                      <a:pt x="14" y="13"/>
                    </a:lnTo>
                    <a:lnTo>
                      <a:pt x="15" y="16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3" y="22"/>
                    </a:lnTo>
                    <a:lnTo>
                      <a:pt x="24" y="24"/>
                    </a:lnTo>
                    <a:lnTo>
                      <a:pt x="27" y="25"/>
                    </a:lnTo>
                    <a:lnTo>
                      <a:pt x="29" y="28"/>
                    </a:lnTo>
                    <a:lnTo>
                      <a:pt x="30" y="30"/>
                    </a:lnTo>
                    <a:lnTo>
                      <a:pt x="33" y="31"/>
                    </a:lnTo>
                    <a:lnTo>
                      <a:pt x="35" y="34"/>
                    </a:lnTo>
                    <a:lnTo>
                      <a:pt x="38" y="36"/>
                    </a:lnTo>
                    <a:lnTo>
                      <a:pt x="39" y="37"/>
                    </a:lnTo>
                    <a:lnTo>
                      <a:pt x="41" y="39"/>
                    </a:lnTo>
                    <a:lnTo>
                      <a:pt x="44" y="42"/>
                    </a:lnTo>
                    <a:lnTo>
                      <a:pt x="45" y="43"/>
                    </a:lnTo>
                    <a:lnTo>
                      <a:pt x="47" y="45"/>
                    </a:lnTo>
                    <a:lnTo>
                      <a:pt x="48" y="46"/>
                    </a:lnTo>
                    <a:lnTo>
                      <a:pt x="51" y="49"/>
                    </a:lnTo>
                    <a:lnTo>
                      <a:pt x="53" y="51"/>
                    </a:lnTo>
                    <a:lnTo>
                      <a:pt x="54" y="52"/>
                    </a:lnTo>
                    <a:lnTo>
                      <a:pt x="57" y="54"/>
                    </a:lnTo>
                    <a:lnTo>
                      <a:pt x="59" y="55"/>
                    </a:lnTo>
                    <a:lnTo>
                      <a:pt x="60" y="58"/>
                    </a:lnTo>
                    <a:lnTo>
                      <a:pt x="62" y="60"/>
                    </a:lnTo>
                    <a:lnTo>
                      <a:pt x="65" y="61"/>
                    </a:lnTo>
                    <a:lnTo>
                      <a:pt x="66" y="63"/>
                    </a:lnTo>
                    <a:lnTo>
                      <a:pt x="68" y="64"/>
                    </a:lnTo>
                    <a:lnTo>
                      <a:pt x="69" y="66"/>
                    </a:lnTo>
                    <a:lnTo>
                      <a:pt x="71" y="67"/>
                    </a:lnTo>
                    <a:lnTo>
                      <a:pt x="72" y="69"/>
                    </a:lnTo>
                    <a:lnTo>
                      <a:pt x="75" y="72"/>
                    </a:lnTo>
                    <a:lnTo>
                      <a:pt x="77" y="73"/>
                    </a:lnTo>
                    <a:lnTo>
                      <a:pt x="78" y="75"/>
                    </a:lnTo>
                    <a:lnTo>
                      <a:pt x="80" y="76"/>
                    </a:lnTo>
                    <a:lnTo>
                      <a:pt x="81" y="78"/>
                    </a:lnTo>
                    <a:lnTo>
                      <a:pt x="83" y="79"/>
                    </a:lnTo>
                    <a:lnTo>
                      <a:pt x="84" y="81"/>
                    </a:lnTo>
                    <a:lnTo>
                      <a:pt x="87" y="82"/>
                    </a:lnTo>
                    <a:lnTo>
                      <a:pt x="89" y="84"/>
                    </a:lnTo>
                    <a:lnTo>
                      <a:pt x="90" y="85"/>
                    </a:lnTo>
                    <a:lnTo>
                      <a:pt x="92" y="87"/>
                    </a:lnTo>
                    <a:lnTo>
                      <a:pt x="93" y="88"/>
                    </a:lnTo>
                    <a:lnTo>
                      <a:pt x="95" y="9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9" name="Freeform 459"/>
              <p:cNvSpPr>
                <a:spLocks/>
              </p:cNvSpPr>
              <p:nvPr/>
            </p:nvSpPr>
            <p:spPr bwMode="auto">
              <a:xfrm>
                <a:off x="2627" y="2276"/>
                <a:ext cx="67" cy="63"/>
              </a:xfrm>
              <a:custGeom>
                <a:avLst/>
                <a:gdLst>
                  <a:gd name="T0" fmla="*/ 0 w 67"/>
                  <a:gd name="T1" fmla="*/ 0 h 63"/>
                  <a:gd name="T2" fmla="*/ 1 w 67"/>
                  <a:gd name="T3" fmla="*/ 1 h 63"/>
                  <a:gd name="T4" fmla="*/ 3 w 67"/>
                  <a:gd name="T5" fmla="*/ 3 h 63"/>
                  <a:gd name="T6" fmla="*/ 4 w 67"/>
                  <a:gd name="T7" fmla="*/ 4 h 63"/>
                  <a:gd name="T8" fmla="*/ 6 w 67"/>
                  <a:gd name="T9" fmla="*/ 6 h 63"/>
                  <a:gd name="T10" fmla="*/ 7 w 67"/>
                  <a:gd name="T11" fmla="*/ 7 h 63"/>
                  <a:gd name="T12" fmla="*/ 9 w 67"/>
                  <a:gd name="T13" fmla="*/ 9 h 63"/>
                  <a:gd name="T14" fmla="*/ 10 w 67"/>
                  <a:gd name="T15" fmla="*/ 10 h 63"/>
                  <a:gd name="T16" fmla="*/ 12 w 67"/>
                  <a:gd name="T17" fmla="*/ 12 h 63"/>
                  <a:gd name="T18" fmla="*/ 13 w 67"/>
                  <a:gd name="T19" fmla="*/ 13 h 63"/>
                  <a:gd name="T20" fmla="*/ 15 w 67"/>
                  <a:gd name="T21" fmla="*/ 15 h 63"/>
                  <a:gd name="T22" fmla="*/ 16 w 67"/>
                  <a:gd name="T23" fmla="*/ 16 h 63"/>
                  <a:gd name="T24" fmla="*/ 18 w 67"/>
                  <a:gd name="T25" fmla="*/ 18 h 63"/>
                  <a:gd name="T26" fmla="*/ 19 w 67"/>
                  <a:gd name="T27" fmla="*/ 18 h 63"/>
                  <a:gd name="T28" fmla="*/ 21 w 67"/>
                  <a:gd name="T29" fmla="*/ 19 h 63"/>
                  <a:gd name="T30" fmla="*/ 22 w 67"/>
                  <a:gd name="T31" fmla="*/ 21 h 63"/>
                  <a:gd name="T32" fmla="*/ 24 w 67"/>
                  <a:gd name="T33" fmla="*/ 22 h 63"/>
                  <a:gd name="T34" fmla="*/ 25 w 67"/>
                  <a:gd name="T35" fmla="*/ 24 h 63"/>
                  <a:gd name="T36" fmla="*/ 27 w 67"/>
                  <a:gd name="T37" fmla="*/ 25 h 63"/>
                  <a:gd name="T38" fmla="*/ 28 w 67"/>
                  <a:gd name="T39" fmla="*/ 27 h 63"/>
                  <a:gd name="T40" fmla="*/ 30 w 67"/>
                  <a:gd name="T41" fmla="*/ 28 h 63"/>
                  <a:gd name="T42" fmla="*/ 31 w 67"/>
                  <a:gd name="T43" fmla="*/ 30 h 63"/>
                  <a:gd name="T44" fmla="*/ 33 w 67"/>
                  <a:gd name="T45" fmla="*/ 31 h 63"/>
                  <a:gd name="T46" fmla="*/ 34 w 67"/>
                  <a:gd name="T47" fmla="*/ 31 h 63"/>
                  <a:gd name="T48" fmla="*/ 36 w 67"/>
                  <a:gd name="T49" fmla="*/ 33 h 63"/>
                  <a:gd name="T50" fmla="*/ 37 w 67"/>
                  <a:gd name="T51" fmla="*/ 34 h 63"/>
                  <a:gd name="T52" fmla="*/ 37 w 67"/>
                  <a:gd name="T53" fmla="*/ 36 h 63"/>
                  <a:gd name="T54" fmla="*/ 39 w 67"/>
                  <a:gd name="T55" fmla="*/ 37 h 63"/>
                  <a:gd name="T56" fmla="*/ 40 w 67"/>
                  <a:gd name="T57" fmla="*/ 39 h 63"/>
                  <a:gd name="T58" fmla="*/ 42 w 67"/>
                  <a:gd name="T59" fmla="*/ 40 h 63"/>
                  <a:gd name="T60" fmla="*/ 43 w 67"/>
                  <a:gd name="T61" fmla="*/ 40 h 63"/>
                  <a:gd name="T62" fmla="*/ 45 w 67"/>
                  <a:gd name="T63" fmla="*/ 42 h 63"/>
                  <a:gd name="T64" fmla="*/ 46 w 67"/>
                  <a:gd name="T65" fmla="*/ 43 h 63"/>
                  <a:gd name="T66" fmla="*/ 48 w 67"/>
                  <a:gd name="T67" fmla="*/ 45 h 63"/>
                  <a:gd name="T68" fmla="*/ 49 w 67"/>
                  <a:gd name="T69" fmla="*/ 46 h 63"/>
                  <a:gd name="T70" fmla="*/ 51 w 67"/>
                  <a:gd name="T71" fmla="*/ 48 h 63"/>
                  <a:gd name="T72" fmla="*/ 52 w 67"/>
                  <a:gd name="T73" fmla="*/ 49 h 63"/>
                  <a:gd name="T74" fmla="*/ 54 w 67"/>
                  <a:gd name="T75" fmla="*/ 51 h 63"/>
                  <a:gd name="T76" fmla="*/ 55 w 67"/>
                  <a:gd name="T77" fmla="*/ 52 h 63"/>
                  <a:gd name="T78" fmla="*/ 57 w 67"/>
                  <a:gd name="T79" fmla="*/ 52 h 63"/>
                  <a:gd name="T80" fmla="*/ 57 w 67"/>
                  <a:gd name="T81" fmla="*/ 54 h 63"/>
                  <a:gd name="T82" fmla="*/ 58 w 67"/>
                  <a:gd name="T83" fmla="*/ 55 h 63"/>
                  <a:gd name="T84" fmla="*/ 60 w 67"/>
                  <a:gd name="T85" fmla="*/ 57 h 63"/>
                  <a:gd name="T86" fmla="*/ 61 w 67"/>
                  <a:gd name="T87" fmla="*/ 58 h 63"/>
                  <a:gd name="T88" fmla="*/ 63 w 67"/>
                  <a:gd name="T89" fmla="*/ 58 h 63"/>
                  <a:gd name="T90" fmla="*/ 64 w 67"/>
                  <a:gd name="T91" fmla="*/ 60 h 63"/>
                  <a:gd name="T92" fmla="*/ 64 w 67"/>
                  <a:gd name="T93" fmla="*/ 61 h 63"/>
                  <a:gd name="T94" fmla="*/ 66 w 67"/>
                  <a:gd name="T95" fmla="*/ 63 h 63"/>
                  <a:gd name="T96" fmla="*/ 67 w 67"/>
                  <a:gd name="T97" fmla="*/ 63 h 6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7" h="63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4" y="22"/>
                    </a:lnTo>
                    <a:lnTo>
                      <a:pt x="25" y="24"/>
                    </a:lnTo>
                    <a:lnTo>
                      <a:pt x="27" y="25"/>
                    </a:lnTo>
                    <a:lnTo>
                      <a:pt x="28" y="27"/>
                    </a:lnTo>
                    <a:lnTo>
                      <a:pt x="30" y="28"/>
                    </a:lnTo>
                    <a:lnTo>
                      <a:pt x="31" y="30"/>
                    </a:lnTo>
                    <a:lnTo>
                      <a:pt x="33" y="31"/>
                    </a:lnTo>
                    <a:lnTo>
                      <a:pt x="34" y="31"/>
                    </a:lnTo>
                    <a:lnTo>
                      <a:pt x="36" y="33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7"/>
                    </a:lnTo>
                    <a:lnTo>
                      <a:pt x="40" y="39"/>
                    </a:lnTo>
                    <a:lnTo>
                      <a:pt x="42" y="40"/>
                    </a:lnTo>
                    <a:lnTo>
                      <a:pt x="43" y="40"/>
                    </a:lnTo>
                    <a:lnTo>
                      <a:pt x="45" y="42"/>
                    </a:lnTo>
                    <a:lnTo>
                      <a:pt x="46" y="43"/>
                    </a:lnTo>
                    <a:lnTo>
                      <a:pt x="48" y="45"/>
                    </a:lnTo>
                    <a:lnTo>
                      <a:pt x="49" y="46"/>
                    </a:lnTo>
                    <a:lnTo>
                      <a:pt x="51" y="48"/>
                    </a:lnTo>
                    <a:lnTo>
                      <a:pt x="52" y="49"/>
                    </a:lnTo>
                    <a:lnTo>
                      <a:pt x="54" y="51"/>
                    </a:lnTo>
                    <a:lnTo>
                      <a:pt x="55" y="52"/>
                    </a:lnTo>
                    <a:lnTo>
                      <a:pt x="57" y="52"/>
                    </a:lnTo>
                    <a:lnTo>
                      <a:pt x="57" y="54"/>
                    </a:lnTo>
                    <a:lnTo>
                      <a:pt x="58" y="55"/>
                    </a:lnTo>
                    <a:lnTo>
                      <a:pt x="60" y="57"/>
                    </a:lnTo>
                    <a:lnTo>
                      <a:pt x="61" y="58"/>
                    </a:lnTo>
                    <a:lnTo>
                      <a:pt x="63" y="58"/>
                    </a:lnTo>
                    <a:lnTo>
                      <a:pt x="64" y="60"/>
                    </a:lnTo>
                    <a:lnTo>
                      <a:pt x="64" y="61"/>
                    </a:lnTo>
                    <a:lnTo>
                      <a:pt x="66" y="63"/>
                    </a:lnTo>
                    <a:lnTo>
                      <a:pt x="67" y="6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0" name="Freeform 460"/>
              <p:cNvSpPr>
                <a:spLocks/>
              </p:cNvSpPr>
              <p:nvPr/>
            </p:nvSpPr>
            <p:spPr bwMode="auto">
              <a:xfrm>
                <a:off x="2694" y="2339"/>
                <a:ext cx="53" cy="49"/>
              </a:xfrm>
              <a:custGeom>
                <a:avLst/>
                <a:gdLst>
                  <a:gd name="T0" fmla="*/ 0 w 53"/>
                  <a:gd name="T1" fmla="*/ 0 h 49"/>
                  <a:gd name="T2" fmla="*/ 2 w 53"/>
                  <a:gd name="T3" fmla="*/ 1 h 49"/>
                  <a:gd name="T4" fmla="*/ 3 w 53"/>
                  <a:gd name="T5" fmla="*/ 3 h 49"/>
                  <a:gd name="T6" fmla="*/ 3 w 53"/>
                  <a:gd name="T7" fmla="*/ 4 h 49"/>
                  <a:gd name="T8" fmla="*/ 5 w 53"/>
                  <a:gd name="T9" fmla="*/ 4 h 49"/>
                  <a:gd name="T10" fmla="*/ 6 w 53"/>
                  <a:gd name="T11" fmla="*/ 6 h 49"/>
                  <a:gd name="T12" fmla="*/ 8 w 53"/>
                  <a:gd name="T13" fmla="*/ 7 h 49"/>
                  <a:gd name="T14" fmla="*/ 8 w 53"/>
                  <a:gd name="T15" fmla="*/ 9 h 49"/>
                  <a:gd name="T16" fmla="*/ 9 w 53"/>
                  <a:gd name="T17" fmla="*/ 9 h 49"/>
                  <a:gd name="T18" fmla="*/ 11 w 53"/>
                  <a:gd name="T19" fmla="*/ 10 h 49"/>
                  <a:gd name="T20" fmla="*/ 12 w 53"/>
                  <a:gd name="T21" fmla="*/ 12 h 49"/>
                  <a:gd name="T22" fmla="*/ 14 w 53"/>
                  <a:gd name="T23" fmla="*/ 12 h 49"/>
                  <a:gd name="T24" fmla="*/ 14 w 53"/>
                  <a:gd name="T25" fmla="*/ 13 h 49"/>
                  <a:gd name="T26" fmla="*/ 15 w 53"/>
                  <a:gd name="T27" fmla="*/ 15 h 49"/>
                  <a:gd name="T28" fmla="*/ 17 w 53"/>
                  <a:gd name="T29" fmla="*/ 16 h 49"/>
                  <a:gd name="T30" fmla="*/ 18 w 53"/>
                  <a:gd name="T31" fmla="*/ 16 h 49"/>
                  <a:gd name="T32" fmla="*/ 18 w 53"/>
                  <a:gd name="T33" fmla="*/ 18 h 49"/>
                  <a:gd name="T34" fmla="*/ 20 w 53"/>
                  <a:gd name="T35" fmla="*/ 19 h 49"/>
                  <a:gd name="T36" fmla="*/ 21 w 53"/>
                  <a:gd name="T37" fmla="*/ 19 h 49"/>
                  <a:gd name="T38" fmla="*/ 21 w 53"/>
                  <a:gd name="T39" fmla="*/ 21 h 49"/>
                  <a:gd name="T40" fmla="*/ 23 w 53"/>
                  <a:gd name="T41" fmla="*/ 22 h 49"/>
                  <a:gd name="T42" fmla="*/ 24 w 53"/>
                  <a:gd name="T43" fmla="*/ 22 h 49"/>
                  <a:gd name="T44" fmla="*/ 26 w 53"/>
                  <a:gd name="T45" fmla="*/ 24 h 49"/>
                  <a:gd name="T46" fmla="*/ 26 w 53"/>
                  <a:gd name="T47" fmla="*/ 25 h 49"/>
                  <a:gd name="T48" fmla="*/ 27 w 53"/>
                  <a:gd name="T49" fmla="*/ 25 h 49"/>
                  <a:gd name="T50" fmla="*/ 29 w 53"/>
                  <a:gd name="T51" fmla="*/ 27 h 49"/>
                  <a:gd name="T52" fmla="*/ 29 w 53"/>
                  <a:gd name="T53" fmla="*/ 28 h 49"/>
                  <a:gd name="T54" fmla="*/ 30 w 53"/>
                  <a:gd name="T55" fmla="*/ 28 h 49"/>
                  <a:gd name="T56" fmla="*/ 32 w 53"/>
                  <a:gd name="T57" fmla="*/ 30 h 49"/>
                  <a:gd name="T58" fmla="*/ 33 w 53"/>
                  <a:gd name="T59" fmla="*/ 31 h 49"/>
                  <a:gd name="T60" fmla="*/ 35 w 53"/>
                  <a:gd name="T61" fmla="*/ 33 h 49"/>
                  <a:gd name="T62" fmla="*/ 36 w 53"/>
                  <a:gd name="T63" fmla="*/ 34 h 49"/>
                  <a:gd name="T64" fmla="*/ 38 w 53"/>
                  <a:gd name="T65" fmla="*/ 36 h 49"/>
                  <a:gd name="T66" fmla="*/ 39 w 53"/>
                  <a:gd name="T67" fmla="*/ 37 h 49"/>
                  <a:gd name="T68" fmla="*/ 41 w 53"/>
                  <a:gd name="T69" fmla="*/ 39 h 49"/>
                  <a:gd name="T70" fmla="*/ 42 w 53"/>
                  <a:gd name="T71" fmla="*/ 39 h 49"/>
                  <a:gd name="T72" fmla="*/ 42 w 53"/>
                  <a:gd name="T73" fmla="*/ 40 h 49"/>
                  <a:gd name="T74" fmla="*/ 44 w 53"/>
                  <a:gd name="T75" fmla="*/ 42 h 49"/>
                  <a:gd name="T76" fmla="*/ 45 w 53"/>
                  <a:gd name="T77" fmla="*/ 42 h 49"/>
                  <a:gd name="T78" fmla="*/ 45 w 53"/>
                  <a:gd name="T79" fmla="*/ 43 h 49"/>
                  <a:gd name="T80" fmla="*/ 47 w 53"/>
                  <a:gd name="T81" fmla="*/ 45 h 49"/>
                  <a:gd name="T82" fmla="*/ 48 w 53"/>
                  <a:gd name="T83" fmla="*/ 45 h 49"/>
                  <a:gd name="T84" fmla="*/ 48 w 53"/>
                  <a:gd name="T85" fmla="*/ 46 h 49"/>
                  <a:gd name="T86" fmla="*/ 50 w 53"/>
                  <a:gd name="T87" fmla="*/ 46 h 49"/>
                  <a:gd name="T88" fmla="*/ 51 w 53"/>
                  <a:gd name="T89" fmla="*/ 48 h 49"/>
                  <a:gd name="T90" fmla="*/ 51 w 53"/>
                  <a:gd name="T91" fmla="*/ 49 h 49"/>
                  <a:gd name="T92" fmla="*/ 53 w 53"/>
                  <a:gd name="T93" fmla="*/ 49 h 49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53" h="49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2" y="30"/>
                    </a:lnTo>
                    <a:lnTo>
                      <a:pt x="33" y="31"/>
                    </a:lnTo>
                    <a:lnTo>
                      <a:pt x="35" y="33"/>
                    </a:lnTo>
                    <a:lnTo>
                      <a:pt x="36" y="34"/>
                    </a:lnTo>
                    <a:lnTo>
                      <a:pt x="38" y="36"/>
                    </a:lnTo>
                    <a:lnTo>
                      <a:pt x="39" y="37"/>
                    </a:lnTo>
                    <a:lnTo>
                      <a:pt x="41" y="39"/>
                    </a:lnTo>
                    <a:lnTo>
                      <a:pt x="42" y="39"/>
                    </a:lnTo>
                    <a:lnTo>
                      <a:pt x="42" y="40"/>
                    </a:lnTo>
                    <a:lnTo>
                      <a:pt x="44" y="42"/>
                    </a:lnTo>
                    <a:lnTo>
                      <a:pt x="45" y="42"/>
                    </a:lnTo>
                    <a:lnTo>
                      <a:pt x="45" y="43"/>
                    </a:lnTo>
                    <a:lnTo>
                      <a:pt x="47" y="45"/>
                    </a:lnTo>
                    <a:lnTo>
                      <a:pt x="48" y="45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1" y="48"/>
                    </a:lnTo>
                    <a:lnTo>
                      <a:pt x="51" y="49"/>
                    </a:lnTo>
                    <a:lnTo>
                      <a:pt x="53" y="4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1" name="Freeform 461"/>
              <p:cNvSpPr>
                <a:spLocks/>
              </p:cNvSpPr>
              <p:nvPr/>
            </p:nvSpPr>
            <p:spPr bwMode="auto">
              <a:xfrm>
                <a:off x="2747" y="2388"/>
                <a:ext cx="43" cy="41"/>
              </a:xfrm>
              <a:custGeom>
                <a:avLst/>
                <a:gdLst>
                  <a:gd name="T0" fmla="*/ 0 w 43"/>
                  <a:gd name="T1" fmla="*/ 0 h 41"/>
                  <a:gd name="T2" fmla="*/ 1 w 43"/>
                  <a:gd name="T3" fmla="*/ 2 h 41"/>
                  <a:gd name="T4" fmla="*/ 3 w 43"/>
                  <a:gd name="T5" fmla="*/ 3 h 41"/>
                  <a:gd name="T6" fmla="*/ 3 w 43"/>
                  <a:gd name="T7" fmla="*/ 5 h 41"/>
                  <a:gd name="T8" fmla="*/ 4 w 43"/>
                  <a:gd name="T9" fmla="*/ 5 h 41"/>
                  <a:gd name="T10" fmla="*/ 6 w 43"/>
                  <a:gd name="T11" fmla="*/ 6 h 41"/>
                  <a:gd name="T12" fmla="*/ 7 w 43"/>
                  <a:gd name="T13" fmla="*/ 8 h 41"/>
                  <a:gd name="T14" fmla="*/ 9 w 43"/>
                  <a:gd name="T15" fmla="*/ 9 h 41"/>
                  <a:gd name="T16" fmla="*/ 10 w 43"/>
                  <a:gd name="T17" fmla="*/ 11 h 41"/>
                  <a:gd name="T18" fmla="*/ 12 w 43"/>
                  <a:gd name="T19" fmla="*/ 12 h 41"/>
                  <a:gd name="T20" fmla="*/ 13 w 43"/>
                  <a:gd name="T21" fmla="*/ 12 h 41"/>
                  <a:gd name="T22" fmla="*/ 13 w 43"/>
                  <a:gd name="T23" fmla="*/ 14 h 41"/>
                  <a:gd name="T24" fmla="*/ 15 w 43"/>
                  <a:gd name="T25" fmla="*/ 15 h 41"/>
                  <a:gd name="T26" fmla="*/ 16 w 43"/>
                  <a:gd name="T27" fmla="*/ 17 h 41"/>
                  <a:gd name="T28" fmla="*/ 18 w 43"/>
                  <a:gd name="T29" fmla="*/ 17 h 41"/>
                  <a:gd name="T30" fmla="*/ 18 w 43"/>
                  <a:gd name="T31" fmla="*/ 18 h 41"/>
                  <a:gd name="T32" fmla="*/ 19 w 43"/>
                  <a:gd name="T33" fmla="*/ 18 h 41"/>
                  <a:gd name="T34" fmla="*/ 19 w 43"/>
                  <a:gd name="T35" fmla="*/ 20 h 41"/>
                  <a:gd name="T36" fmla="*/ 21 w 43"/>
                  <a:gd name="T37" fmla="*/ 20 h 41"/>
                  <a:gd name="T38" fmla="*/ 22 w 43"/>
                  <a:gd name="T39" fmla="*/ 21 h 41"/>
                  <a:gd name="T40" fmla="*/ 22 w 43"/>
                  <a:gd name="T41" fmla="*/ 23 h 41"/>
                  <a:gd name="T42" fmla="*/ 24 w 43"/>
                  <a:gd name="T43" fmla="*/ 23 h 41"/>
                  <a:gd name="T44" fmla="*/ 24 w 43"/>
                  <a:gd name="T45" fmla="*/ 24 h 41"/>
                  <a:gd name="T46" fmla="*/ 25 w 43"/>
                  <a:gd name="T47" fmla="*/ 24 h 41"/>
                  <a:gd name="T48" fmla="*/ 25 w 43"/>
                  <a:gd name="T49" fmla="*/ 26 h 41"/>
                  <a:gd name="T50" fmla="*/ 27 w 43"/>
                  <a:gd name="T51" fmla="*/ 26 h 41"/>
                  <a:gd name="T52" fmla="*/ 28 w 43"/>
                  <a:gd name="T53" fmla="*/ 27 h 41"/>
                  <a:gd name="T54" fmla="*/ 30 w 43"/>
                  <a:gd name="T55" fmla="*/ 29 h 41"/>
                  <a:gd name="T56" fmla="*/ 31 w 43"/>
                  <a:gd name="T57" fmla="*/ 30 h 41"/>
                  <a:gd name="T58" fmla="*/ 33 w 43"/>
                  <a:gd name="T59" fmla="*/ 32 h 41"/>
                  <a:gd name="T60" fmla="*/ 34 w 43"/>
                  <a:gd name="T61" fmla="*/ 32 h 41"/>
                  <a:gd name="T62" fmla="*/ 34 w 43"/>
                  <a:gd name="T63" fmla="*/ 33 h 41"/>
                  <a:gd name="T64" fmla="*/ 36 w 43"/>
                  <a:gd name="T65" fmla="*/ 35 h 41"/>
                  <a:gd name="T66" fmla="*/ 37 w 43"/>
                  <a:gd name="T67" fmla="*/ 36 h 41"/>
                  <a:gd name="T68" fmla="*/ 39 w 43"/>
                  <a:gd name="T69" fmla="*/ 38 h 41"/>
                  <a:gd name="T70" fmla="*/ 40 w 43"/>
                  <a:gd name="T71" fmla="*/ 39 h 41"/>
                  <a:gd name="T72" fmla="*/ 42 w 43"/>
                  <a:gd name="T73" fmla="*/ 41 h 41"/>
                  <a:gd name="T74" fmla="*/ 43 w 43"/>
                  <a:gd name="T75" fmla="*/ 41 h 4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3" h="41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5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30" y="29"/>
                    </a:lnTo>
                    <a:lnTo>
                      <a:pt x="31" y="30"/>
                    </a:lnTo>
                    <a:lnTo>
                      <a:pt x="33" y="32"/>
                    </a:lnTo>
                    <a:lnTo>
                      <a:pt x="34" y="32"/>
                    </a:lnTo>
                    <a:lnTo>
                      <a:pt x="34" y="33"/>
                    </a:lnTo>
                    <a:lnTo>
                      <a:pt x="36" y="35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0" y="39"/>
                    </a:lnTo>
                    <a:lnTo>
                      <a:pt x="42" y="41"/>
                    </a:lnTo>
                    <a:lnTo>
                      <a:pt x="43" y="4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2" name="Freeform 462"/>
              <p:cNvSpPr>
                <a:spLocks/>
              </p:cNvSpPr>
              <p:nvPr/>
            </p:nvSpPr>
            <p:spPr bwMode="auto">
              <a:xfrm>
                <a:off x="2790" y="2429"/>
                <a:ext cx="36" cy="34"/>
              </a:xfrm>
              <a:custGeom>
                <a:avLst/>
                <a:gdLst>
                  <a:gd name="T0" fmla="*/ 0 w 36"/>
                  <a:gd name="T1" fmla="*/ 0 h 34"/>
                  <a:gd name="T2" fmla="*/ 0 w 36"/>
                  <a:gd name="T3" fmla="*/ 1 h 34"/>
                  <a:gd name="T4" fmla="*/ 2 w 36"/>
                  <a:gd name="T5" fmla="*/ 1 h 34"/>
                  <a:gd name="T6" fmla="*/ 2 w 36"/>
                  <a:gd name="T7" fmla="*/ 3 h 34"/>
                  <a:gd name="T8" fmla="*/ 3 w 36"/>
                  <a:gd name="T9" fmla="*/ 3 h 34"/>
                  <a:gd name="T10" fmla="*/ 3 w 36"/>
                  <a:gd name="T11" fmla="*/ 4 h 34"/>
                  <a:gd name="T12" fmla="*/ 5 w 36"/>
                  <a:gd name="T13" fmla="*/ 4 h 34"/>
                  <a:gd name="T14" fmla="*/ 5 w 36"/>
                  <a:gd name="T15" fmla="*/ 6 h 34"/>
                  <a:gd name="T16" fmla="*/ 6 w 36"/>
                  <a:gd name="T17" fmla="*/ 6 h 34"/>
                  <a:gd name="T18" fmla="*/ 6 w 36"/>
                  <a:gd name="T19" fmla="*/ 7 h 34"/>
                  <a:gd name="T20" fmla="*/ 8 w 36"/>
                  <a:gd name="T21" fmla="*/ 7 h 34"/>
                  <a:gd name="T22" fmla="*/ 8 w 36"/>
                  <a:gd name="T23" fmla="*/ 9 h 34"/>
                  <a:gd name="T24" fmla="*/ 9 w 36"/>
                  <a:gd name="T25" fmla="*/ 9 h 34"/>
                  <a:gd name="T26" fmla="*/ 11 w 36"/>
                  <a:gd name="T27" fmla="*/ 10 h 34"/>
                  <a:gd name="T28" fmla="*/ 12 w 36"/>
                  <a:gd name="T29" fmla="*/ 12 h 34"/>
                  <a:gd name="T30" fmla="*/ 14 w 36"/>
                  <a:gd name="T31" fmla="*/ 13 h 34"/>
                  <a:gd name="T32" fmla="*/ 15 w 36"/>
                  <a:gd name="T33" fmla="*/ 15 h 34"/>
                  <a:gd name="T34" fmla="*/ 17 w 36"/>
                  <a:gd name="T35" fmla="*/ 16 h 34"/>
                  <a:gd name="T36" fmla="*/ 18 w 36"/>
                  <a:gd name="T37" fmla="*/ 18 h 34"/>
                  <a:gd name="T38" fmla="*/ 20 w 36"/>
                  <a:gd name="T39" fmla="*/ 19 h 34"/>
                  <a:gd name="T40" fmla="*/ 21 w 36"/>
                  <a:gd name="T41" fmla="*/ 21 h 34"/>
                  <a:gd name="T42" fmla="*/ 23 w 36"/>
                  <a:gd name="T43" fmla="*/ 21 h 34"/>
                  <a:gd name="T44" fmla="*/ 23 w 36"/>
                  <a:gd name="T45" fmla="*/ 22 h 34"/>
                  <a:gd name="T46" fmla="*/ 24 w 36"/>
                  <a:gd name="T47" fmla="*/ 22 h 34"/>
                  <a:gd name="T48" fmla="*/ 24 w 36"/>
                  <a:gd name="T49" fmla="*/ 24 h 34"/>
                  <a:gd name="T50" fmla="*/ 26 w 36"/>
                  <a:gd name="T51" fmla="*/ 24 h 34"/>
                  <a:gd name="T52" fmla="*/ 26 w 36"/>
                  <a:gd name="T53" fmla="*/ 25 h 34"/>
                  <a:gd name="T54" fmla="*/ 27 w 36"/>
                  <a:gd name="T55" fmla="*/ 25 h 34"/>
                  <a:gd name="T56" fmla="*/ 27 w 36"/>
                  <a:gd name="T57" fmla="*/ 27 h 34"/>
                  <a:gd name="T58" fmla="*/ 29 w 36"/>
                  <a:gd name="T59" fmla="*/ 27 h 34"/>
                  <a:gd name="T60" fmla="*/ 30 w 36"/>
                  <a:gd name="T61" fmla="*/ 28 h 34"/>
                  <a:gd name="T62" fmla="*/ 30 w 36"/>
                  <a:gd name="T63" fmla="*/ 30 h 34"/>
                  <a:gd name="T64" fmla="*/ 32 w 36"/>
                  <a:gd name="T65" fmla="*/ 30 h 34"/>
                  <a:gd name="T66" fmla="*/ 32 w 36"/>
                  <a:gd name="T67" fmla="*/ 31 h 34"/>
                  <a:gd name="T68" fmla="*/ 33 w 36"/>
                  <a:gd name="T69" fmla="*/ 31 h 34"/>
                  <a:gd name="T70" fmla="*/ 33 w 36"/>
                  <a:gd name="T71" fmla="*/ 33 h 34"/>
                  <a:gd name="T72" fmla="*/ 35 w 36"/>
                  <a:gd name="T73" fmla="*/ 33 h 34"/>
                  <a:gd name="T74" fmla="*/ 36 w 36"/>
                  <a:gd name="T75" fmla="*/ 34 h 3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6" h="3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2" y="12"/>
                    </a:lnTo>
                    <a:lnTo>
                      <a:pt x="14" y="13"/>
                    </a:lnTo>
                    <a:lnTo>
                      <a:pt x="15" y="15"/>
                    </a:lnTo>
                    <a:lnTo>
                      <a:pt x="17" y="16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22"/>
                    </a:lnTo>
                    <a:lnTo>
                      <a:pt x="24" y="22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30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6" y="3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3" name="Freeform 463"/>
              <p:cNvSpPr>
                <a:spLocks/>
              </p:cNvSpPr>
              <p:nvPr/>
            </p:nvSpPr>
            <p:spPr bwMode="auto">
              <a:xfrm>
                <a:off x="2826" y="2463"/>
                <a:ext cx="32" cy="30"/>
              </a:xfrm>
              <a:custGeom>
                <a:avLst/>
                <a:gdLst>
                  <a:gd name="T0" fmla="*/ 0 w 32"/>
                  <a:gd name="T1" fmla="*/ 0 h 30"/>
                  <a:gd name="T2" fmla="*/ 2 w 32"/>
                  <a:gd name="T3" fmla="*/ 2 h 30"/>
                  <a:gd name="T4" fmla="*/ 3 w 32"/>
                  <a:gd name="T5" fmla="*/ 3 h 30"/>
                  <a:gd name="T6" fmla="*/ 5 w 32"/>
                  <a:gd name="T7" fmla="*/ 5 h 30"/>
                  <a:gd name="T8" fmla="*/ 6 w 32"/>
                  <a:gd name="T9" fmla="*/ 6 h 30"/>
                  <a:gd name="T10" fmla="*/ 8 w 32"/>
                  <a:gd name="T11" fmla="*/ 6 h 30"/>
                  <a:gd name="T12" fmla="*/ 8 w 32"/>
                  <a:gd name="T13" fmla="*/ 8 h 30"/>
                  <a:gd name="T14" fmla="*/ 9 w 32"/>
                  <a:gd name="T15" fmla="*/ 8 h 30"/>
                  <a:gd name="T16" fmla="*/ 9 w 32"/>
                  <a:gd name="T17" fmla="*/ 9 h 30"/>
                  <a:gd name="T18" fmla="*/ 11 w 32"/>
                  <a:gd name="T19" fmla="*/ 11 h 30"/>
                  <a:gd name="T20" fmla="*/ 12 w 32"/>
                  <a:gd name="T21" fmla="*/ 11 h 30"/>
                  <a:gd name="T22" fmla="*/ 12 w 32"/>
                  <a:gd name="T23" fmla="*/ 12 h 30"/>
                  <a:gd name="T24" fmla="*/ 14 w 32"/>
                  <a:gd name="T25" fmla="*/ 12 h 30"/>
                  <a:gd name="T26" fmla="*/ 14 w 32"/>
                  <a:gd name="T27" fmla="*/ 14 h 30"/>
                  <a:gd name="T28" fmla="*/ 15 w 32"/>
                  <a:gd name="T29" fmla="*/ 14 h 30"/>
                  <a:gd name="T30" fmla="*/ 15 w 32"/>
                  <a:gd name="T31" fmla="*/ 15 h 30"/>
                  <a:gd name="T32" fmla="*/ 17 w 32"/>
                  <a:gd name="T33" fmla="*/ 15 h 30"/>
                  <a:gd name="T34" fmla="*/ 17 w 32"/>
                  <a:gd name="T35" fmla="*/ 17 h 30"/>
                  <a:gd name="T36" fmla="*/ 18 w 32"/>
                  <a:gd name="T37" fmla="*/ 17 h 30"/>
                  <a:gd name="T38" fmla="*/ 18 w 32"/>
                  <a:gd name="T39" fmla="*/ 18 h 30"/>
                  <a:gd name="T40" fmla="*/ 20 w 32"/>
                  <a:gd name="T41" fmla="*/ 18 h 30"/>
                  <a:gd name="T42" fmla="*/ 20 w 32"/>
                  <a:gd name="T43" fmla="*/ 20 h 30"/>
                  <a:gd name="T44" fmla="*/ 21 w 32"/>
                  <a:gd name="T45" fmla="*/ 20 h 30"/>
                  <a:gd name="T46" fmla="*/ 23 w 32"/>
                  <a:gd name="T47" fmla="*/ 21 h 30"/>
                  <a:gd name="T48" fmla="*/ 23 w 32"/>
                  <a:gd name="T49" fmla="*/ 23 h 30"/>
                  <a:gd name="T50" fmla="*/ 24 w 32"/>
                  <a:gd name="T51" fmla="*/ 23 h 30"/>
                  <a:gd name="T52" fmla="*/ 26 w 32"/>
                  <a:gd name="T53" fmla="*/ 24 h 30"/>
                  <a:gd name="T54" fmla="*/ 27 w 32"/>
                  <a:gd name="T55" fmla="*/ 26 h 30"/>
                  <a:gd name="T56" fmla="*/ 29 w 32"/>
                  <a:gd name="T57" fmla="*/ 27 h 30"/>
                  <a:gd name="T58" fmla="*/ 30 w 32"/>
                  <a:gd name="T59" fmla="*/ 29 h 30"/>
                  <a:gd name="T60" fmla="*/ 32 w 32"/>
                  <a:gd name="T61" fmla="*/ 30 h 3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32" h="30">
                    <a:moveTo>
                      <a:pt x="0" y="0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6" y="24"/>
                    </a:lnTo>
                    <a:lnTo>
                      <a:pt x="27" y="26"/>
                    </a:lnTo>
                    <a:lnTo>
                      <a:pt x="29" y="27"/>
                    </a:lnTo>
                    <a:lnTo>
                      <a:pt x="30" y="29"/>
                    </a:lnTo>
                    <a:lnTo>
                      <a:pt x="32" y="3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4" name="Freeform 464"/>
              <p:cNvSpPr>
                <a:spLocks/>
              </p:cNvSpPr>
              <p:nvPr/>
            </p:nvSpPr>
            <p:spPr bwMode="auto">
              <a:xfrm>
                <a:off x="2858" y="2493"/>
                <a:ext cx="27" cy="26"/>
              </a:xfrm>
              <a:custGeom>
                <a:avLst/>
                <a:gdLst>
                  <a:gd name="T0" fmla="*/ 0 w 27"/>
                  <a:gd name="T1" fmla="*/ 0 h 26"/>
                  <a:gd name="T2" fmla="*/ 1 w 27"/>
                  <a:gd name="T3" fmla="*/ 2 h 26"/>
                  <a:gd name="T4" fmla="*/ 3 w 27"/>
                  <a:gd name="T5" fmla="*/ 2 h 26"/>
                  <a:gd name="T6" fmla="*/ 3 w 27"/>
                  <a:gd name="T7" fmla="*/ 3 h 26"/>
                  <a:gd name="T8" fmla="*/ 4 w 27"/>
                  <a:gd name="T9" fmla="*/ 3 h 26"/>
                  <a:gd name="T10" fmla="*/ 4 w 27"/>
                  <a:gd name="T11" fmla="*/ 5 h 26"/>
                  <a:gd name="T12" fmla="*/ 6 w 27"/>
                  <a:gd name="T13" fmla="*/ 5 h 26"/>
                  <a:gd name="T14" fmla="*/ 6 w 27"/>
                  <a:gd name="T15" fmla="*/ 6 h 26"/>
                  <a:gd name="T16" fmla="*/ 7 w 27"/>
                  <a:gd name="T17" fmla="*/ 6 h 26"/>
                  <a:gd name="T18" fmla="*/ 7 w 27"/>
                  <a:gd name="T19" fmla="*/ 8 h 26"/>
                  <a:gd name="T20" fmla="*/ 9 w 27"/>
                  <a:gd name="T21" fmla="*/ 8 h 26"/>
                  <a:gd name="T22" fmla="*/ 9 w 27"/>
                  <a:gd name="T23" fmla="*/ 9 h 26"/>
                  <a:gd name="T24" fmla="*/ 10 w 27"/>
                  <a:gd name="T25" fmla="*/ 9 h 26"/>
                  <a:gd name="T26" fmla="*/ 10 w 27"/>
                  <a:gd name="T27" fmla="*/ 11 h 26"/>
                  <a:gd name="T28" fmla="*/ 12 w 27"/>
                  <a:gd name="T29" fmla="*/ 11 h 26"/>
                  <a:gd name="T30" fmla="*/ 12 w 27"/>
                  <a:gd name="T31" fmla="*/ 12 h 26"/>
                  <a:gd name="T32" fmla="*/ 13 w 27"/>
                  <a:gd name="T33" fmla="*/ 12 h 26"/>
                  <a:gd name="T34" fmla="*/ 13 w 27"/>
                  <a:gd name="T35" fmla="*/ 14 h 26"/>
                  <a:gd name="T36" fmla="*/ 15 w 27"/>
                  <a:gd name="T37" fmla="*/ 14 h 26"/>
                  <a:gd name="T38" fmla="*/ 15 w 27"/>
                  <a:gd name="T39" fmla="*/ 15 h 26"/>
                  <a:gd name="T40" fmla="*/ 16 w 27"/>
                  <a:gd name="T41" fmla="*/ 15 h 26"/>
                  <a:gd name="T42" fmla="*/ 18 w 27"/>
                  <a:gd name="T43" fmla="*/ 17 h 26"/>
                  <a:gd name="T44" fmla="*/ 19 w 27"/>
                  <a:gd name="T45" fmla="*/ 18 h 26"/>
                  <a:gd name="T46" fmla="*/ 21 w 27"/>
                  <a:gd name="T47" fmla="*/ 20 h 26"/>
                  <a:gd name="T48" fmla="*/ 22 w 27"/>
                  <a:gd name="T49" fmla="*/ 20 h 26"/>
                  <a:gd name="T50" fmla="*/ 22 w 27"/>
                  <a:gd name="T51" fmla="*/ 21 h 26"/>
                  <a:gd name="T52" fmla="*/ 24 w 27"/>
                  <a:gd name="T53" fmla="*/ 23 h 26"/>
                  <a:gd name="T54" fmla="*/ 25 w 27"/>
                  <a:gd name="T55" fmla="*/ 24 h 26"/>
                  <a:gd name="T56" fmla="*/ 27 w 27"/>
                  <a:gd name="T57" fmla="*/ 26 h 2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8" y="17"/>
                    </a:lnTo>
                    <a:lnTo>
                      <a:pt x="19" y="18"/>
                    </a:lnTo>
                    <a:lnTo>
                      <a:pt x="21" y="20"/>
                    </a:lnTo>
                    <a:lnTo>
                      <a:pt x="22" y="20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5" name="Freeform 465"/>
              <p:cNvSpPr>
                <a:spLocks/>
              </p:cNvSpPr>
              <p:nvPr/>
            </p:nvSpPr>
            <p:spPr bwMode="auto">
              <a:xfrm>
                <a:off x="2885" y="2519"/>
                <a:ext cx="25" cy="22"/>
              </a:xfrm>
              <a:custGeom>
                <a:avLst/>
                <a:gdLst>
                  <a:gd name="T0" fmla="*/ 0 w 25"/>
                  <a:gd name="T1" fmla="*/ 0 h 22"/>
                  <a:gd name="T2" fmla="*/ 1 w 25"/>
                  <a:gd name="T3" fmla="*/ 0 h 22"/>
                  <a:gd name="T4" fmla="*/ 1 w 25"/>
                  <a:gd name="T5" fmla="*/ 1 h 22"/>
                  <a:gd name="T6" fmla="*/ 3 w 25"/>
                  <a:gd name="T7" fmla="*/ 1 h 22"/>
                  <a:gd name="T8" fmla="*/ 3 w 25"/>
                  <a:gd name="T9" fmla="*/ 3 h 22"/>
                  <a:gd name="T10" fmla="*/ 4 w 25"/>
                  <a:gd name="T11" fmla="*/ 3 h 22"/>
                  <a:gd name="T12" fmla="*/ 4 w 25"/>
                  <a:gd name="T13" fmla="*/ 4 h 22"/>
                  <a:gd name="T14" fmla="*/ 6 w 25"/>
                  <a:gd name="T15" fmla="*/ 4 h 22"/>
                  <a:gd name="T16" fmla="*/ 6 w 25"/>
                  <a:gd name="T17" fmla="*/ 6 h 22"/>
                  <a:gd name="T18" fmla="*/ 7 w 25"/>
                  <a:gd name="T19" fmla="*/ 6 h 22"/>
                  <a:gd name="T20" fmla="*/ 7 w 25"/>
                  <a:gd name="T21" fmla="*/ 7 h 22"/>
                  <a:gd name="T22" fmla="*/ 9 w 25"/>
                  <a:gd name="T23" fmla="*/ 7 h 22"/>
                  <a:gd name="T24" fmla="*/ 9 w 25"/>
                  <a:gd name="T25" fmla="*/ 9 h 22"/>
                  <a:gd name="T26" fmla="*/ 10 w 25"/>
                  <a:gd name="T27" fmla="*/ 9 h 22"/>
                  <a:gd name="T28" fmla="*/ 10 w 25"/>
                  <a:gd name="T29" fmla="*/ 10 h 22"/>
                  <a:gd name="T30" fmla="*/ 12 w 25"/>
                  <a:gd name="T31" fmla="*/ 10 h 22"/>
                  <a:gd name="T32" fmla="*/ 12 w 25"/>
                  <a:gd name="T33" fmla="*/ 12 h 22"/>
                  <a:gd name="T34" fmla="*/ 13 w 25"/>
                  <a:gd name="T35" fmla="*/ 12 h 22"/>
                  <a:gd name="T36" fmla="*/ 13 w 25"/>
                  <a:gd name="T37" fmla="*/ 13 h 22"/>
                  <a:gd name="T38" fmla="*/ 15 w 25"/>
                  <a:gd name="T39" fmla="*/ 13 h 22"/>
                  <a:gd name="T40" fmla="*/ 15 w 25"/>
                  <a:gd name="T41" fmla="*/ 15 h 22"/>
                  <a:gd name="T42" fmla="*/ 16 w 25"/>
                  <a:gd name="T43" fmla="*/ 15 h 22"/>
                  <a:gd name="T44" fmla="*/ 16 w 25"/>
                  <a:gd name="T45" fmla="*/ 16 h 22"/>
                  <a:gd name="T46" fmla="*/ 18 w 25"/>
                  <a:gd name="T47" fmla="*/ 16 h 22"/>
                  <a:gd name="T48" fmla="*/ 19 w 25"/>
                  <a:gd name="T49" fmla="*/ 18 h 22"/>
                  <a:gd name="T50" fmla="*/ 21 w 25"/>
                  <a:gd name="T51" fmla="*/ 19 h 22"/>
                  <a:gd name="T52" fmla="*/ 22 w 25"/>
                  <a:gd name="T53" fmla="*/ 21 h 22"/>
                  <a:gd name="T54" fmla="*/ 24 w 25"/>
                  <a:gd name="T55" fmla="*/ 22 h 22"/>
                  <a:gd name="T56" fmla="*/ 25 w 25"/>
                  <a:gd name="T57" fmla="*/ 22 h 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5" h="22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9" y="18"/>
                    </a:lnTo>
                    <a:lnTo>
                      <a:pt x="21" y="19"/>
                    </a:lnTo>
                    <a:lnTo>
                      <a:pt x="22" y="21"/>
                    </a:lnTo>
                    <a:lnTo>
                      <a:pt x="24" y="22"/>
                    </a:lnTo>
                    <a:lnTo>
                      <a:pt x="25" y="2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6" name="Freeform 466"/>
              <p:cNvSpPr>
                <a:spLocks/>
              </p:cNvSpPr>
              <p:nvPr/>
            </p:nvSpPr>
            <p:spPr bwMode="auto">
              <a:xfrm>
                <a:off x="2910" y="2541"/>
                <a:ext cx="23" cy="21"/>
              </a:xfrm>
              <a:custGeom>
                <a:avLst/>
                <a:gdLst>
                  <a:gd name="T0" fmla="*/ 0 w 23"/>
                  <a:gd name="T1" fmla="*/ 0 h 21"/>
                  <a:gd name="T2" fmla="*/ 0 w 23"/>
                  <a:gd name="T3" fmla="*/ 2 h 21"/>
                  <a:gd name="T4" fmla="*/ 2 w 23"/>
                  <a:gd name="T5" fmla="*/ 2 h 21"/>
                  <a:gd name="T6" fmla="*/ 2 w 23"/>
                  <a:gd name="T7" fmla="*/ 3 h 21"/>
                  <a:gd name="T8" fmla="*/ 3 w 23"/>
                  <a:gd name="T9" fmla="*/ 3 h 21"/>
                  <a:gd name="T10" fmla="*/ 3 w 23"/>
                  <a:gd name="T11" fmla="*/ 5 h 21"/>
                  <a:gd name="T12" fmla="*/ 5 w 23"/>
                  <a:gd name="T13" fmla="*/ 5 h 21"/>
                  <a:gd name="T14" fmla="*/ 5 w 23"/>
                  <a:gd name="T15" fmla="*/ 6 h 21"/>
                  <a:gd name="T16" fmla="*/ 6 w 23"/>
                  <a:gd name="T17" fmla="*/ 6 h 21"/>
                  <a:gd name="T18" fmla="*/ 6 w 23"/>
                  <a:gd name="T19" fmla="*/ 8 h 21"/>
                  <a:gd name="T20" fmla="*/ 8 w 23"/>
                  <a:gd name="T21" fmla="*/ 8 h 21"/>
                  <a:gd name="T22" fmla="*/ 8 w 23"/>
                  <a:gd name="T23" fmla="*/ 9 h 21"/>
                  <a:gd name="T24" fmla="*/ 9 w 23"/>
                  <a:gd name="T25" fmla="*/ 9 h 21"/>
                  <a:gd name="T26" fmla="*/ 9 w 23"/>
                  <a:gd name="T27" fmla="*/ 11 h 21"/>
                  <a:gd name="T28" fmla="*/ 11 w 23"/>
                  <a:gd name="T29" fmla="*/ 11 h 21"/>
                  <a:gd name="T30" fmla="*/ 12 w 23"/>
                  <a:gd name="T31" fmla="*/ 12 h 21"/>
                  <a:gd name="T32" fmla="*/ 12 w 23"/>
                  <a:gd name="T33" fmla="*/ 14 h 21"/>
                  <a:gd name="T34" fmla="*/ 14 w 23"/>
                  <a:gd name="T35" fmla="*/ 14 h 21"/>
                  <a:gd name="T36" fmla="*/ 15 w 23"/>
                  <a:gd name="T37" fmla="*/ 15 h 21"/>
                  <a:gd name="T38" fmla="*/ 17 w 23"/>
                  <a:gd name="T39" fmla="*/ 17 h 21"/>
                  <a:gd name="T40" fmla="*/ 18 w 23"/>
                  <a:gd name="T41" fmla="*/ 18 h 21"/>
                  <a:gd name="T42" fmla="*/ 20 w 23"/>
                  <a:gd name="T43" fmla="*/ 20 h 21"/>
                  <a:gd name="T44" fmla="*/ 21 w 23"/>
                  <a:gd name="T45" fmla="*/ 21 h 21"/>
                  <a:gd name="T46" fmla="*/ 23 w 23"/>
                  <a:gd name="T47" fmla="*/ 21 h 2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3" h="21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7" y="17"/>
                    </a:lnTo>
                    <a:lnTo>
                      <a:pt x="18" y="18"/>
                    </a:lnTo>
                    <a:lnTo>
                      <a:pt x="20" y="20"/>
                    </a:lnTo>
                    <a:lnTo>
                      <a:pt x="21" y="21"/>
                    </a:lnTo>
                    <a:lnTo>
                      <a:pt x="23" y="2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7" name="Freeform 467"/>
              <p:cNvSpPr>
                <a:spLocks/>
              </p:cNvSpPr>
              <p:nvPr/>
            </p:nvSpPr>
            <p:spPr bwMode="auto">
              <a:xfrm>
                <a:off x="2933" y="2562"/>
                <a:ext cx="19" cy="20"/>
              </a:xfrm>
              <a:custGeom>
                <a:avLst/>
                <a:gdLst>
                  <a:gd name="T0" fmla="*/ 0 w 19"/>
                  <a:gd name="T1" fmla="*/ 0 h 20"/>
                  <a:gd name="T2" fmla="*/ 0 w 19"/>
                  <a:gd name="T3" fmla="*/ 2 h 20"/>
                  <a:gd name="T4" fmla="*/ 1 w 19"/>
                  <a:gd name="T5" fmla="*/ 2 h 20"/>
                  <a:gd name="T6" fmla="*/ 1 w 19"/>
                  <a:gd name="T7" fmla="*/ 3 h 20"/>
                  <a:gd name="T8" fmla="*/ 3 w 19"/>
                  <a:gd name="T9" fmla="*/ 3 h 20"/>
                  <a:gd name="T10" fmla="*/ 3 w 19"/>
                  <a:gd name="T11" fmla="*/ 5 h 20"/>
                  <a:gd name="T12" fmla="*/ 4 w 19"/>
                  <a:gd name="T13" fmla="*/ 5 h 20"/>
                  <a:gd name="T14" fmla="*/ 4 w 19"/>
                  <a:gd name="T15" fmla="*/ 6 h 20"/>
                  <a:gd name="T16" fmla="*/ 6 w 19"/>
                  <a:gd name="T17" fmla="*/ 6 h 20"/>
                  <a:gd name="T18" fmla="*/ 6 w 19"/>
                  <a:gd name="T19" fmla="*/ 8 h 20"/>
                  <a:gd name="T20" fmla="*/ 7 w 19"/>
                  <a:gd name="T21" fmla="*/ 8 h 20"/>
                  <a:gd name="T22" fmla="*/ 7 w 19"/>
                  <a:gd name="T23" fmla="*/ 9 h 20"/>
                  <a:gd name="T24" fmla="*/ 9 w 19"/>
                  <a:gd name="T25" fmla="*/ 9 h 20"/>
                  <a:gd name="T26" fmla="*/ 9 w 19"/>
                  <a:gd name="T27" fmla="*/ 11 h 20"/>
                  <a:gd name="T28" fmla="*/ 10 w 19"/>
                  <a:gd name="T29" fmla="*/ 11 h 20"/>
                  <a:gd name="T30" fmla="*/ 10 w 19"/>
                  <a:gd name="T31" fmla="*/ 12 h 20"/>
                  <a:gd name="T32" fmla="*/ 12 w 19"/>
                  <a:gd name="T33" fmla="*/ 12 h 20"/>
                  <a:gd name="T34" fmla="*/ 12 w 19"/>
                  <a:gd name="T35" fmla="*/ 14 h 20"/>
                  <a:gd name="T36" fmla="*/ 13 w 19"/>
                  <a:gd name="T37" fmla="*/ 14 h 20"/>
                  <a:gd name="T38" fmla="*/ 13 w 19"/>
                  <a:gd name="T39" fmla="*/ 15 h 20"/>
                  <a:gd name="T40" fmla="*/ 15 w 19"/>
                  <a:gd name="T41" fmla="*/ 15 h 20"/>
                  <a:gd name="T42" fmla="*/ 15 w 19"/>
                  <a:gd name="T43" fmla="*/ 17 h 20"/>
                  <a:gd name="T44" fmla="*/ 16 w 19"/>
                  <a:gd name="T45" fmla="*/ 17 h 20"/>
                  <a:gd name="T46" fmla="*/ 16 w 19"/>
                  <a:gd name="T47" fmla="*/ 18 h 20"/>
                  <a:gd name="T48" fmla="*/ 18 w 19"/>
                  <a:gd name="T49" fmla="*/ 18 h 20"/>
                  <a:gd name="T50" fmla="*/ 19 w 19"/>
                  <a:gd name="T51" fmla="*/ 20 h 2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9" h="20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7"/>
                    </a:lnTo>
                    <a:lnTo>
                      <a:pt x="16" y="17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9" y="2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8" name="Freeform 468"/>
              <p:cNvSpPr>
                <a:spLocks/>
              </p:cNvSpPr>
              <p:nvPr/>
            </p:nvSpPr>
            <p:spPr bwMode="auto">
              <a:xfrm>
                <a:off x="2952" y="2582"/>
                <a:ext cx="20" cy="18"/>
              </a:xfrm>
              <a:custGeom>
                <a:avLst/>
                <a:gdLst>
                  <a:gd name="T0" fmla="*/ 0 w 20"/>
                  <a:gd name="T1" fmla="*/ 0 h 18"/>
                  <a:gd name="T2" fmla="*/ 2 w 20"/>
                  <a:gd name="T3" fmla="*/ 1 h 18"/>
                  <a:gd name="T4" fmla="*/ 3 w 20"/>
                  <a:gd name="T5" fmla="*/ 3 h 18"/>
                  <a:gd name="T6" fmla="*/ 5 w 20"/>
                  <a:gd name="T7" fmla="*/ 4 h 18"/>
                  <a:gd name="T8" fmla="*/ 6 w 20"/>
                  <a:gd name="T9" fmla="*/ 6 h 18"/>
                  <a:gd name="T10" fmla="*/ 8 w 20"/>
                  <a:gd name="T11" fmla="*/ 6 h 18"/>
                  <a:gd name="T12" fmla="*/ 8 w 20"/>
                  <a:gd name="T13" fmla="*/ 7 h 18"/>
                  <a:gd name="T14" fmla="*/ 9 w 20"/>
                  <a:gd name="T15" fmla="*/ 7 h 18"/>
                  <a:gd name="T16" fmla="*/ 9 w 20"/>
                  <a:gd name="T17" fmla="*/ 9 h 18"/>
                  <a:gd name="T18" fmla="*/ 11 w 20"/>
                  <a:gd name="T19" fmla="*/ 9 h 18"/>
                  <a:gd name="T20" fmla="*/ 11 w 20"/>
                  <a:gd name="T21" fmla="*/ 10 h 18"/>
                  <a:gd name="T22" fmla="*/ 12 w 20"/>
                  <a:gd name="T23" fmla="*/ 10 h 18"/>
                  <a:gd name="T24" fmla="*/ 12 w 20"/>
                  <a:gd name="T25" fmla="*/ 12 h 18"/>
                  <a:gd name="T26" fmla="*/ 14 w 20"/>
                  <a:gd name="T27" fmla="*/ 12 h 18"/>
                  <a:gd name="T28" fmla="*/ 14 w 20"/>
                  <a:gd name="T29" fmla="*/ 13 h 18"/>
                  <a:gd name="T30" fmla="*/ 15 w 20"/>
                  <a:gd name="T31" fmla="*/ 13 h 18"/>
                  <a:gd name="T32" fmla="*/ 15 w 20"/>
                  <a:gd name="T33" fmla="*/ 15 h 18"/>
                  <a:gd name="T34" fmla="*/ 17 w 20"/>
                  <a:gd name="T35" fmla="*/ 15 h 18"/>
                  <a:gd name="T36" fmla="*/ 17 w 20"/>
                  <a:gd name="T37" fmla="*/ 16 h 18"/>
                  <a:gd name="T38" fmla="*/ 18 w 20"/>
                  <a:gd name="T39" fmla="*/ 16 h 18"/>
                  <a:gd name="T40" fmla="*/ 18 w 20"/>
                  <a:gd name="T41" fmla="*/ 18 h 18"/>
                  <a:gd name="T42" fmla="*/ 20 w 20"/>
                  <a:gd name="T43" fmla="*/ 18 h 1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0" h="18">
                    <a:moveTo>
                      <a:pt x="0" y="0"/>
                    </a:moveTo>
                    <a:lnTo>
                      <a:pt x="2" y="1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0" y="1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9" name="Freeform 469"/>
              <p:cNvSpPr>
                <a:spLocks/>
              </p:cNvSpPr>
              <p:nvPr/>
            </p:nvSpPr>
            <p:spPr bwMode="auto">
              <a:xfrm>
                <a:off x="2972" y="2600"/>
                <a:ext cx="18" cy="1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1 h 16"/>
                  <a:gd name="T4" fmla="*/ 1 w 18"/>
                  <a:gd name="T5" fmla="*/ 1 h 16"/>
                  <a:gd name="T6" fmla="*/ 1 w 18"/>
                  <a:gd name="T7" fmla="*/ 3 h 16"/>
                  <a:gd name="T8" fmla="*/ 3 w 18"/>
                  <a:gd name="T9" fmla="*/ 3 h 16"/>
                  <a:gd name="T10" fmla="*/ 4 w 18"/>
                  <a:gd name="T11" fmla="*/ 4 h 16"/>
                  <a:gd name="T12" fmla="*/ 6 w 18"/>
                  <a:gd name="T13" fmla="*/ 6 h 16"/>
                  <a:gd name="T14" fmla="*/ 7 w 18"/>
                  <a:gd name="T15" fmla="*/ 6 h 16"/>
                  <a:gd name="T16" fmla="*/ 7 w 18"/>
                  <a:gd name="T17" fmla="*/ 7 h 16"/>
                  <a:gd name="T18" fmla="*/ 9 w 18"/>
                  <a:gd name="T19" fmla="*/ 9 h 16"/>
                  <a:gd name="T20" fmla="*/ 10 w 18"/>
                  <a:gd name="T21" fmla="*/ 9 h 16"/>
                  <a:gd name="T22" fmla="*/ 10 w 18"/>
                  <a:gd name="T23" fmla="*/ 10 h 16"/>
                  <a:gd name="T24" fmla="*/ 12 w 18"/>
                  <a:gd name="T25" fmla="*/ 10 h 16"/>
                  <a:gd name="T26" fmla="*/ 12 w 18"/>
                  <a:gd name="T27" fmla="*/ 12 h 16"/>
                  <a:gd name="T28" fmla="*/ 13 w 18"/>
                  <a:gd name="T29" fmla="*/ 12 h 16"/>
                  <a:gd name="T30" fmla="*/ 13 w 18"/>
                  <a:gd name="T31" fmla="*/ 13 h 16"/>
                  <a:gd name="T32" fmla="*/ 15 w 18"/>
                  <a:gd name="T33" fmla="*/ 13 h 16"/>
                  <a:gd name="T34" fmla="*/ 15 w 18"/>
                  <a:gd name="T35" fmla="*/ 15 h 16"/>
                  <a:gd name="T36" fmla="*/ 16 w 18"/>
                  <a:gd name="T37" fmla="*/ 15 h 16"/>
                  <a:gd name="T38" fmla="*/ 16 w 18"/>
                  <a:gd name="T39" fmla="*/ 16 h 16"/>
                  <a:gd name="T40" fmla="*/ 18 w 18"/>
                  <a:gd name="T41" fmla="*/ 16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8" y="1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0" name="Freeform 470"/>
              <p:cNvSpPr>
                <a:spLocks/>
              </p:cNvSpPr>
              <p:nvPr/>
            </p:nvSpPr>
            <p:spPr bwMode="auto">
              <a:xfrm>
                <a:off x="2990" y="2616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2 h 15"/>
                  <a:gd name="T4" fmla="*/ 1 w 15"/>
                  <a:gd name="T5" fmla="*/ 2 h 15"/>
                  <a:gd name="T6" fmla="*/ 1 w 15"/>
                  <a:gd name="T7" fmla="*/ 3 h 15"/>
                  <a:gd name="T8" fmla="*/ 3 w 15"/>
                  <a:gd name="T9" fmla="*/ 3 h 15"/>
                  <a:gd name="T10" fmla="*/ 3 w 15"/>
                  <a:gd name="T11" fmla="*/ 5 h 15"/>
                  <a:gd name="T12" fmla="*/ 4 w 15"/>
                  <a:gd name="T13" fmla="*/ 5 h 15"/>
                  <a:gd name="T14" fmla="*/ 4 w 15"/>
                  <a:gd name="T15" fmla="*/ 6 h 15"/>
                  <a:gd name="T16" fmla="*/ 6 w 15"/>
                  <a:gd name="T17" fmla="*/ 6 h 15"/>
                  <a:gd name="T18" fmla="*/ 6 w 15"/>
                  <a:gd name="T19" fmla="*/ 8 h 15"/>
                  <a:gd name="T20" fmla="*/ 7 w 15"/>
                  <a:gd name="T21" fmla="*/ 8 h 15"/>
                  <a:gd name="T22" fmla="*/ 7 w 15"/>
                  <a:gd name="T23" fmla="*/ 9 h 15"/>
                  <a:gd name="T24" fmla="*/ 9 w 15"/>
                  <a:gd name="T25" fmla="*/ 9 h 15"/>
                  <a:gd name="T26" fmla="*/ 9 w 15"/>
                  <a:gd name="T27" fmla="*/ 11 h 15"/>
                  <a:gd name="T28" fmla="*/ 10 w 15"/>
                  <a:gd name="T29" fmla="*/ 11 h 15"/>
                  <a:gd name="T30" fmla="*/ 12 w 15"/>
                  <a:gd name="T31" fmla="*/ 12 h 15"/>
                  <a:gd name="T32" fmla="*/ 13 w 15"/>
                  <a:gd name="T33" fmla="*/ 14 h 15"/>
                  <a:gd name="T34" fmla="*/ 15 w 15"/>
                  <a:gd name="T35" fmla="*/ 14 h 15"/>
                  <a:gd name="T36" fmla="*/ 15 w 15"/>
                  <a:gd name="T37" fmla="*/ 15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2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1" name="Freeform 471"/>
              <p:cNvSpPr>
                <a:spLocks/>
              </p:cNvSpPr>
              <p:nvPr/>
            </p:nvSpPr>
            <p:spPr bwMode="auto">
              <a:xfrm>
                <a:off x="3005" y="2631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 w 16"/>
                  <a:gd name="T3" fmla="*/ 0 h 15"/>
                  <a:gd name="T4" fmla="*/ 1 w 16"/>
                  <a:gd name="T5" fmla="*/ 2 h 15"/>
                  <a:gd name="T6" fmla="*/ 3 w 16"/>
                  <a:gd name="T7" fmla="*/ 2 h 15"/>
                  <a:gd name="T8" fmla="*/ 3 w 16"/>
                  <a:gd name="T9" fmla="*/ 3 h 15"/>
                  <a:gd name="T10" fmla="*/ 4 w 16"/>
                  <a:gd name="T11" fmla="*/ 3 h 15"/>
                  <a:gd name="T12" fmla="*/ 4 w 16"/>
                  <a:gd name="T13" fmla="*/ 5 h 15"/>
                  <a:gd name="T14" fmla="*/ 6 w 16"/>
                  <a:gd name="T15" fmla="*/ 5 h 15"/>
                  <a:gd name="T16" fmla="*/ 6 w 16"/>
                  <a:gd name="T17" fmla="*/ 6 h 15"/>
                  <a:gd name="T18" fmla="*/ 7 w 16"/>
                  <a:gd name="T19" fmla="*/ 6 h 15"/>
                  <a:gd name="T20" fmla="*/ 7 w 16"/>
                  <a:gd name="T21" fmla="*/ 8 h 15"/>
                  <a:gd name="T22" fmla="*/ 9 w 16"/>
                  <a:gd name="T23" fmla="*/ 8 h 15"/>
                  <a:gd name="T24" fmla="*/ 9 w 16"/>
                  <a:gd name="T25" fmla="*/ 9 h 15"/>
                  <a:gd name="T26" fmla="*/ 10 w 16"/>
                  <a:gd name="T27" fmla="*/ 9 h 15"/>
                  <a:gd name="T28" fmla="*/ 10 w 16"/>
                  <a:gd name="T29" fmla="*/ 11 h 15"/>
                  <a:gd name="T30" fmla="*/ 12 w 16"/>
                  <a:gd name="T31" fmla="*/ 11 h 15"/>
                  <a:gd name="T32" fmla="*/ 12 w 16"/>
                  <a:gd name="T33" fmla="*/ 12 h 15"/>
                  <a:gd name="T34" fmla="*/ 13 w 16"/>
                  <a:gd name="T35" fmla="*/ 12 h 15"/>
                  <a:gd name="T36" fmla="*/ 13 w 16"/>
                  <a:gd name="T37" fmla="*/ 14 h 15"/>
                  <a:gd name="T38" fmla="*/ 15 w 16"/>
                  <a:gd name="T39" fmla="*/ 14 h 15"/>
                  <a:gd name="T40" fmla="*/ 15 w 16"/>
                  <a:gd name="T41" fmla="*/ 15 h 15"/>
                  <a:gd name="T42" fmla="*/ 16 w 16"/>
                  <a:gd name="T43" fmla="*/ 15 h 1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2" name="Freeform 472"/>
              <p:cNvSpPr>
                <a:spLocks/>
              </p:cNvSpPr>
              <p:nvPr/>
            </p:nvSpPr>
            <p:spPr bwMode="auto">
              <a:xfrm>
                <a:off x="3021" y="2646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2 h 14"/>
                  <a:gd name="T4" fmla="*/ 2 w 14"/>
                  <a:gd name="T5" fmla="*/ 2 h 14"/>
                  <a:gd name="T6" fmla="*/ 2 w 14"/>
                  <a:gd name="T7" fmla="*/ 3 h 14"/>
                  <a:gd name="T8" fmla="*/ 3 w 14"/>
                  <a:gd name="T9" fmla="*/ 3 h 14"/>
                  <a:gd name="T10" fmla="*/ 3 w 14"/>
                  <a:gd name="T11" fmla="*/ 5 h 14"/>
                  <a:gd name="T12" fmla="*/ 5 w 14"/>
                  <a:gd name="T13" fmla="*/ 5 h 14"/>
                  <a:gd name="T14" fmla="*/ 5 w 14"/>
                  <a:gd name="T15" fmla="*/ 6 h 14"/>
                  <a:gd name="T16" fmla="*/ 6 w 14"/>
                  <a:gd name="T17" fmla="*/ 6 h 14"/>
                  <a:gd name="T18" fmla="*/ 8 w 14"/>
                  <a:gd name="T19" fmla="*/ 8 h 14"/>
                  <a:gd name="T20" fmla="*/ 9 w 14"/>
                  <a:gd name="T21" fmla="*/ 9 h 14"/>
                  <a:gd name="T22" fmla="*/ 11 w 14"/>
                  <a:gd name="T23" fmla="*/ 9 h 14"/>
                  <a:gd name="T24" fmla="*/ 11 w 14"/>
                  <a:gd name="T25" fmla="*/ 11 h 14"/>
                  <a:gd name="T26" fmla="*/ 12 w 14"/>
                  <a:gd name="T27" fmla="*/ 11 h 14"/>
                  <a:gd name="T28" fmla="*/ 12 w 14"/>
                  <a:gd name="T29" fmla="*/ 12 h 14"/>
                  <a:gd name="T30" fmla="*/ 14 w 14"/>
                  <a:gd name="T31" fmla="*/ 12 h 14"/>
                  <a:gd name="T32" fmla="*/ 14 w 14"/>
                  <a:gd name="T33" fmla="*/ 14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3" name="Freeform 473"/>
              <p:cNvSpPr>
                <a:spLocks/>
              </p:cNvSpPr>
              <p:nvPr/>
            </p:nvSpPr>
            <p:spPr bwMode="auto">
              <a:xfrm>
                <a:off x="3035" y="2660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1 w 13"/>
                  <a:gd name="T3" fmla="*/ 0 h 12"/>
                  <a:gd name="T4" fmla="*/ 1 w 13"/>
                  <a:gd name="T5" fmla="*/ 1 h 12"/>
                  <a:gd name="T6" fmla="*/ 3 w 13"/>
                  <a:gd name="T7" fmla="*/ 1 h 12"/>
                  <a:gd name="T8" fmla="*/ 3 w 13"/>
                  <a:gd name="T9" fmla="*/ 3 h 12"/>
                  <a:gd name="T10" fmla="*/ 4 w 13"/>
                  <a:gd name="T11" fmla="*/ 3 h 12"/>
                  <a:gd name="T12" fmla="*/ 4 w 13"/>
                  <a:gd name="T13" fmla="*/ 4 h 12"/>
                  <a:gd name="T14" fmla="*/ 6 w 13"/>
                  <a:gd name="T15" fmla="*/ 4 h 12"/>
                  <a:gd name="T16" fmla="*/ 6 w 13"/>
                  <a:gd name="T17" fmla="*/ 6 h 12"/>
                  <a:gd name="T18" fmla="*/ 7 w 13"/>
                  <a:gd name="T19" fmla="*/ 6 h 12"/>
                  <a:gd name="T20" fmla="*/ 7 w 13"/>
                  <a:gd name="T21" fmla="*/ 7 h 12"/>
                  <a:gd name="T22" fmla="*/ 9 w 13"/>
                  <a:gd name="T23" fmla="*/ 7 h 12"/>
                  <a:gd name="T24" fmla="*/ 9 w 13"/>
                  <a:gd name="T25" fmla="*/ 9 h 12"/>
                  <a:gd name="T26" fmla="*/ 10 w 13"/>
                  <a:gd name="T27" fmla="*/ 9 h 12"/>
                  <a:gd name="T28" fmla="*/ 10 w 13"/>
                  <a:gd name="T29" fmla="*/ 10 h 12"/>
                  <a:gd name="T30" fmla="*/ 12 w 13"/>
                  <a:gd name="T31" fmla="*/ 10 h 12"/>
                  <a:gd name="T32" fmla="*/ 12 w 13"/>
                  <a:gd name="T33" fmla="*/ 12 h 12"/>
                  <a:gd name="T34" fmla="*/ 13 w 13"/>
                  <a:gd name="T35" fmla="*/ 1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4" name="Freeform 474"/>
              <p:cNvSpPr>
                <a:spLocks/>
              </p:cNvSpPr>
              <p:nvPr/>
            </p:nvSpPr>
            <p:spPr bwMode="auto">
              <a:xfrm>
                <a:off x="3048" y="2672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 h 12"/>
                  <a:gd name="T4" fmla="*/ 2 w 12"/>
                  <a:gd name="T5" fmla="*/ 1 h 12"/>
                  <a:gd name="T6" fmla="*/ 2 w 12"/>
                  <a:gd name="T7" fmla="*/ 3 h 12"/>
                  <a:gd name="T8" fmla="*/ 3 w 12"/>
                  <a:gd name="T9" fmla="*/ 3 h 12"/>
                  <a:gd name="T10" fmla="*/ 5 w 12"/>
                  <a:gd name="T11" fmla="*/ 4 h 12"/>
                  <a:gd name="T12" fmla="*/ 6 w 12"/>
                  <a:gd name="T13" fmla="*/ 4 h 12"/>
                  <a:gd name="T14" fmla="*/ 6 w 12"/>
                  <a:gd name="T15" fmla="*/ 6 h 12"/>
                  <a:gd name="T16" fmla="*/ 8 w 12"/>
                  <a:gd name="T17" fmla="*/ 6 h 12"/>
                  <a:gd name="T18" fmla="*/ 8 w 12"/>
                  <a:gd name="T19" fmla="*/ 7 h 12"/>
                  <a:gd name="T20" fmla="*/ 9 w 12"/>
                  <a:gd name="T21" fmla="*/ 7 h 12"/>
                  <a:gd name="T22" fmla="*/ 9 w 12"/>
                  <a:gd name="T23" fmla="*/ 9 h 12"/>
                  <a:gd name="T24" fmla="*/ 11 w 12"/>
                  <a:gd name="T25" fmla="*/ 9 h 12"/>
                  <a:gd name="T26" fmla="*/ 11 w 12"/>
                  <a:gd name="T27" fmla="*/ 10 h 12"/>
                  <a:gd name="T28" fmla="*/ 12 w 12"/>
                  <a:gd name="T29" fmla="*/ 10 h 12"/>
                  <a:gd name="T30" fmla="*/ 12 w 12"/>
                  <a:gd name="T31" fmla="*/ 12 h 1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5" name="Freeform 475"/>
              <p:cNvSpPr>
                <a:spLocks/>
              </p:cNvSpPr>
              <p:nvPr/>
            </p:nvSpPr>
            <p:spPr bwMode="auto">
              <a:xfrm>
                <a:off x="3060" y="2684"/>
                <a:ext cx="14" cy="12"/>
              </a:xfrm>
              <a:custGeom>
                <a:avLst/>
                <a:gdLst>
                  <a:gd name="T0" fmla="*/ 0 w 14"/>
                  <a:gd name="T1" fmla="*/ 0 h 12"/>
                  <a:gd name="T2" fmla="*/ 2 w 14"/>
                  <a:gd name="T3" fmla="*/ 0 h 12"/>
                  <a:gd name="T4" fmla="*/ 2 w 14"/>
                  <a:gd name="T5" fmla="*/ 1 h 12"/>
                  <a:gd name="T6" fmla="*/ 3 w 14"/>
                  <a:gd name="T7" fmla="*/ 1 h 12"/>
                  <a:gd name="T8" fmla="*/ 3 w 14"/>
                  <a:gd name="T9" fmla="*/ 3 h 12"/>
                  <a:gd name="T10" fmla="*/ 5 w 14"/>
                  <a:gd name="T11" fmla="*/ 3 h 12"/>
                  <a:gd name="T12" fmla="*/ 5 w 14"/>
                  <a:gd name="T13" fmla="*/ 4 h 12"/>
                  <a:gd name="T14" fmla="*/ 6 w 14"/>
                  <a:gd name="T15" fmla="*/ 4 h 12"/>
                  <a:gd name="T16" fmla="*/ 6 w 14"/>
                  <a:gd name="T17" fmla="*/ 6 h 12"/>
                  <a:gd name="T18" fmla="*/ 8 w 14"/>
                  <a:gd name="T19" fmla="*/ 6 h 12"/>
                  <a:gd name="T20" fmla="*/ 8 w 14"/>
                  <a:gd name="T21" fmla="*/ 7 h 12"/>
                  <a:gd name="T22" fmla="*/ 9 w 14"/>
                  <a:gd name="T23" fmla="*/ 7 h 12"/>
                  <a:gd name="T24" fmla="*/ 9 w 14"/>
                  <a:gd name="T25" fmla="*/ 9 h 12"/>
                  <a:gd name="T26" fmla="*/ 11 w 14"/>
                  <a:gd name="T27" fmla="*/ 9 h 12"/>
                  <a:gd name="T28" fmla="*/ 11 w 14"/>
                  <a:gd name="T29" fmla="*/ 10 h 12"/>
                  <a:gd name="T30" fmla="*/ 12 w 14"/>
                  <a:gd name="T31" fmla="*/ 10 h 12"/>
                  <a:gd name="T32" fmla="*/ 12 w 14"/>
                  <a:gd name="T33" fmla="*/ 12 h 12"/>
                  <a:gd name="T34" fmla="*/ 14 w 14"/>
                  <a:gd name="T35" fmla="*/ 12 h 1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6" name="Freeform 476"/>
              <p:cNvSpPr>
                <a:spLocks/>
              </p:cNvSpPr>
              <p:nvPr/>
            </p:nvSpPr>
            <p:spPr bwMode="auto">
              <a:xfrm>
                <a:off x="3074" y="2696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1 w 10"/>
                  <a:gd name="T3" fmla="*/ 1 h 10"/>
                  <a:gd name="T4" fmla="*/ 1 w 10"/>
                  <a:gd name="T5" fmla="*/ 3 h 10"/>
                  <a:gd name="T6" fmla="*/ 3 w 10"/>
                  <a:gd name="T7" fmla="*/ 3 h 10"/>
                  <a:gd name="T8" fmla="*/ 4 w 10"/>
                  <a:gd name="T9" fmla="*/ 4 h 10"/>
                  <a:gd name="T10" fmla="*/ 6 w 10"/>
                  <a:gd name="T11" fmla="*/ 4 h 10"/>
                  <a:gd name="T12" fmla="*/ 6 w 10"/>
                  <a:gd name="T13" fmla="*/ 6 h 10"/>
                  <a:gd name="T14" fmla="*/ 7 w 10"/>
                  <a:gd name="T15" fmla="*/ 6 h 10"/>
                  <a:gd name="T16" fmla="*/ 7 w 10"/>
                  <a:gd name="T17" fmla="*/ 7 h 10"/>
                  <a:gd name="T18" fmla="*/ 9 w 10"/>
                  <a:gd name="T19" fmla="*/ 7 h 10"/>
                  <a:gd name="T20" fmla="*/ 9 w 10"/>
                  <a:gd name="T21" fmla="*/ 9 h 10"/>
                  <a:gd name="T22" fmla="*/ 10 w 10"/>
                  <a:gd name="T23" fmla="*/ 9 h 10"/>
                  <a:gd name="T24" fmla="*/ 10 w 10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7" name="Freeform 477"/>
              <p:cNvSpPr>
                <a:spLocks/>
              </p:cNvSpPr>
              <p:nvPr/>
            </p:nvSpPr>
            <p:spPr bwMode="auto">
              <a:xfrm>
                <a:off x="3084" y="2706"/>
                <a:ext cx="12" cy="11"/>
              </a:xfrm>
              <a:custGeom>
                <a:avLst/>
                <a:gdLst>
                  <a:gd name="T0" fmla="*/ 0 w 12"/>
                  <a:gd name="T1" fmla="*/ 0 h 11"/>
                  <a:gd name="T2" fmla="*/ 2 w 12"/>
                  <a:gd name="T3" fmla="*/ 0 h 11"/>
                  <a:gd name="T4" fmla="*/ 2 w 12"/>
                  <a:gd name="T5" fmla="*/ 2 h 11"/>
                  <a:gd name="T6" fmla="*/ 3 w 12"/>
                  <a:gd name="T7" fmla="*/ 2 h 11"/>
                  <a:gd name="T8" fmla="*/ 3 w 12"/>
                  <a:gd name="T9" fmla="*/ 3 h 11"/>
                  <a:gd name="T10" fmla="*/ 5 w 12"/>
                  <a:gd name="T11" fmla="*/ 3 h 11"/>
                  <a:gd name="T12" fmla="*/ 5 w 12"/>
                  <a:gd name="T13" fmla="*/ 5 h 11"/>
                  <a:gd name="T14" fmla="*/ 6 w 12"/>
                  <a:gd name="T15" fmla="*/ 5 h 11"/>
                  <a:gd name="T16" fmla="*/ 6 w 12"/>
                  <a:gd name="T17" fmla="*/ 6 h 11"/>
                  <a:gd name="T18" fmla="*/ 8 w 12"/>
                  <a:gd name="T19" fmla="*/ 6 h 11"/>
                  <a:gd name="T20" fmla="*/ 8 w 12"/>
                  <a:gd name="T21" fmla="*/ 8 h 11"/>
                  <a:gd name="T22" fmla="*/ 9 w 12"/>
                  <a:gd name="T23" fmla="*/ 8 h 11"/>
                  <a:gd name="T24" fmla="*/ 9 w 12"/>
                  <a:gd name="T25" fmla="*/ 9 h 11"/>
                  <a:gd name="T26" fmla="*/ 11 w 12"/>
                  <a:gd name="T27" fmla="*/ 9 h 11"/>
                  <a:gd name="T28" fmla="*/ 11 w 12"/>
                  <a:gd name="T29" fmla="*/ 11 h 11"/>
                  <a:gd name="T30" fmla="*/ 12 w 12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8" name="Freeform 478"/>
              <p:cNvSpPr>
                <a:spLocks/>
              </p:cNvSpPr>
              <p:nvPr/>
            </p:nvSpPr>
            <p:spPr bwMode="auto">
              <a:xfrm>
                <a:off x="3096" y="2717"/>
                <a:ext cx="11" cy="9"/>
              </a:xfrm>
              <a:custGeom>
                <a:avLst/>
                <a:gdLst>
                  <a:gd name="T0" fmla="*/ 0 w 11"/>
                  <a:gd name="T1" fmla="*/ 0 h 9"/>
                  <a:gd name="T2" fmla="*/ 0 w 11"/>
                  <a:gd name="T3" fmla="*/ 1 h 9"/>
                  <a:gd name="T4" fmla="*/ 2 w 11"/>
                  <a:gd name="T5" fmla="*/ 1 h 9"/>
                  <a:gd name="T6" fmla="*/ 2 w 11"/>
                  <a:gd name="T7" fmla="*/ 3 h 9"/>
                  <a:gd name="T8" fmla="*/ 3 w 11"/>
                  <a:gd name="T9" fmla="*/ 3 h 9"/>
                  <a:gd name="T10" fmla="*/ 3 w 11"/>
                  <a:gd name="T11" fmla="*/ 4 h 9"/>
                  <a:gd name="T12" fmla="*/ 5 w 11"/>
                  <a:gd name="T13" fmla="*/ 4 h 9"/>
                  <a:gd name="T14" fmla="*/ 6 w 11"/>
                  <a:gd name="T15" fmla="*/ 6 h 9"/>
                  <a:gd name="T16" fmla="*/ 8 w 11"/>
                  <a:gd name="T17" fmla="*/ 7 h 9"/>
                  <a:gd name="T18" fmla="*/ 9 w 11"/>
                  <a:gd name="T19" fmla="*/ 7 h 9"/>
                  <a:gd name="T20" fmla="*/ 9 w 11"/>
                  <a:gd name="T21" fmla="*/ 9 h 9"/>
                  <a:gd name="T22" fmla="*/ 11 w 11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" h="9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9" name="Freeform 479"/>
              <p:cNvSpPr>
                <a:spLocks/>
              </p:cNvSpPr>
              <p:nvPr/>
            </p:nvSpPr>
            <p:spPr bwMode="auto">
              <a:xfrm>
                <a:off x="3107" y="2726"/>
                <a:ext cx="9" cy="10"/>
              </a:xfrm>
              <a:custGeom>
                <a:avLst/>
                <a:gdLst>
                  <a:gd name="T0" fmla="*/ 0 w 9"/>
                  <a:gd name="T1" fmla="*/ 0 h 10"/>
                  <a:gd name="T2" fmla="*/ 0 w 9"/>
                  <a:gd name="T3" fmla="*/ 1 h 10"/>
                  <a:gd name="T4" fmla="*/ 1 w 9"/>
                  <a:gd name="T5" fmla="*/ 1 h 10"/>
                  <a:gd name="T6" fmla="*/ 1 w 9"/>
                  <a:gd name="T7" fmla="*/ 3 h 10"/>
                  <a:gd name="T8" fmla="*/ 3 w 9"/>
                  <a:gd name="T9" fmla="*/ 3 h 10"/>
                  <a:gd name="T10" fmla="*/ 3 w 9"/>
                  <a:gd name="T11" fmla="*/ 4 h 10"/>
                  <a:gd name="T12" fmla="*/ 4 w 9"/>
                  <a:gd name="T13" fmla="*/ 4 h 10"/>
                  <a:gd name="T14" fmla="*/ 4 w 9"/>
                  <a:gd name="T15" fmla="*/ 6 h 10"/>
                  <a:gd name="T16" fmla="*/ 6 w 9"/>
                  <a:gd name="T17" fmla="*/ 6 h 10"/>
                  <a:gd name="T18" fmla="*/ 6 w 9"/>
                  <a:gd name="T19" fmla="*/ 7 h 10"/>
                  <a:gd name="T20" fmla="*/ 7 w 9"/>
                  <a:gd name="T21" fmla="*/ 7 h 10"/>
                  <a:gd name="T22" fmla="*/ 7 w 9"/>
                  <a:gd name="T23" fmla="*/ 9 h 10"/>
                  <a:gd name="T24" fmla="*/ 9 w 9"/>
                  <a:gd name="T25" fmla="*/ 9 h 10"/>
                  <a:gd name="T26" fmla="*/ 9 w 9"/>
                  <a:gd name="T27" fmla="*/ 1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" h="10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0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0" name="Freeform 480"/>
              <p:cNvSpPr>
                <a:spLocks/>
              </p:cNvSpPr>
              <p:nvPr/>
            </p:nvSpPr>
            <p:spPr bwMode="auto">
              <a:xfrm>
                <a:off x="3116" y="2736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 w 10"/>
                  <a:gd name="T3" fmla="*/ 0 h 9"/>
                  <a:gd name="T4" fmla="*/ 1 w 10"/>
                  <a:gd name="T5" fmla="*/ 2 h 9"/>
                  <a:gd name="T6" fmla="*/ 3 w 10"/>
                  <a:gd name="T7" fmla="*/ 2 h 9"/>
                  <a:gd name="T8" fmla="*/ 3 w 10"/>
                  <a:gd name="T9" fmla="*/ 3 h 9"/>
                  <a:gd name="T10" fmla="*/ 4 w 10"/>
                  <a:gd name="T11" fmla="*/ 3 h 9"/>
                  <a:gd name="T12" fmla="*/ 4 w 10"/>
                  <a:gd name="T13" fmla="*/ 5 h 9"/>
                  <a:gd name="T14" fmla="*/ 6 w 10"/>
                  <a:gd name="T15" fmla="*/ 5 h 9"/>
                  <a:gd name="T16" fmla="*/ 6 w 10"/>
                  <a:gd name="T17" fmla="*/ 6 h 9"/>
                  <a:gd name="T18" fmla="*/ 7 w 10"/>
                  <a:gd name="T19" fmla="*/ 6 h 9"/>
                  <a:gd name="T20" fmla="*/ 7 w 10"/>
                  <a:gd name="T21" fmla="*/ 8 h 9"/>
                  <a:gd name="T22" fmla="*/ 9 w 10"/>
                  <a:gd name="T23" fmla="*/ 8 h 9"/>
                  <a:gd name="T24" fmla="*/ 9 w 10"/>
                  <a:gd name="T25" fmla="*/ 9 h 9"/>
                  <a:gd name="T26" fmla="*/ 10 w 10"/>
                  <a:gd name="T27" fmla="*/ 9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1" name="Freeform 481"/>
              <p:cNvSpPr>
                <a:spLocks/>
              </p:cNvSpPr>
              <p:nvPr/>
            </p:nvSpPr>
            <p:spPr bwMode="auto">
              <a:xfrm>
                <a:off x="3126" y="2745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2 w 9"/>
                  <a:gd name="T3" fmla="*/ 2 h 8"/>
                  <a:gd name="T4" fmla="*/ 3 w 9"/>
                  <a:gd name="T5" fmla="*/ 2 h 8"/>
                  <a:gd name="T6" fmla="*/ 3 w 9"/>
                  <a:gd name="T7" fmla="*/ 3 h 8"/>
                  <a:gd name="T8" fmla="*/ 5 w 9"/>
                  <a:gd name="T9" fmla="*/ 3 h 8"/>
                  <a:gd name="T10" fmla="*/ 5 w 9"/>
                  <a:gd name="T11" fmla="*/ 5 h 8"/>
                  <a:gd name="T12" fmla="*/ 6 w 9"/>
                  <a:gd name="T13" fmla="*/ 5 h 8"/>
                  <a:gd name="T14" fmla="*/ 6 w 9"/>
                  <a:gd name="T15" fmla="*/ 6 h 8"/>
                  <a:gd name="T16" fmla="*/ 8 w 9"/>
                  <a:gd name="T17" fmla="*/ 6 h 8"/>
                  <a:gd name="T18" fmla="*/ 8 w 9"/>
                  <a:gd name="T19" fmla="*/ 8 h 8"/>
                  <a:gd name="T20" fmla="*/ 9 w 9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" name="Freeform 482"/>
              <p:cNvSpPr>
                <a:spLocks/>
              </p:cNvSpPr>
              <p:nvPr/>
            </p:nvSpPr>
            <p:spPr bwMode="auto">
              <a:xfrm>
                <a:off x="3135" y="2753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1 h 9"/>
                  <a:gd name="T4" fmla="*/ 2 w 9"/>
                  <a:gd name="T5" fmla="*/ 1 h 9"/>
                  <a:gd name="T6" fmla="*/ 2 w 9"/>
                  <a:gd name="T7" fmla="*/ 3 h 9"/>
                  <a:gd name="T8" fmla="*/ 3 w 9"/>
                  <a:gd name="T9" fmla="*/ 3 h 9"/>
                  <a:gd name="T10" fmla="*/ 3 w 9"/>
                  <a:gd name="T11" fmla="*/ 4 h 9"/>
                  <a:gd name="T12" fmla="*/ 5 w 9"/>
                  <a:gd name="T13" fmla="*/ 4 h 9"/>
                  <a:gd name="T14" fmla="*/ 5 w 9"/>
                  <a:gd name="T15" fmla="*/ 6 h 9"/>
                  <a:gd name="T16" fmla="*/ 6 w 9"/>
                  <a:gd name="T17" fmla="*/ 6 h 9"/>
                  <a:gd name="T18" fmla="*/ 6 w 9"/>
                  <a:gd name="T19" fmla="*/ 7 h 9"/>
                  <a:gd name="T20" fmla="*/ 8 w 9"/>
                  <a:gd name="T21" fmla="*/ 7 h 9"/>
                  <a:gd name="T22" fmla="*/ 8 w 9"/>
                  <a:gd name="T23" fmla="*/ 9 h 9"/>
                  <a:gd name="T24" fmla="*/ 9 w 9"/>
                  <a:gd name="T25" fmla="*/ 9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" name="Freeform 483"/>
              <p:cNvSpPr>
                <a:spLocks/>
              </p:cNvSpPr>
              <p:nvPr/>
            </p:nvSpPr>
            <p:spPr bwMode="auto">
              <a:xfrm>
                <a:off x="3144" y="2762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0 w 8"/>
                  <a:gd name="T3" fmla="*/ 1 h 7"/>
                  <a:gd name="T4" fmla="*/ 2 w 8"/>
                  <a:gd name="T5" fmla="*/ 1 h 7"/>
                  <a:gd name="T6" fmla="*/ 2 w 8"/>
                  <a:gd name="T7" fmla="*/ 3 h 7"/>
                  <a:gd name="T8" fmla="*/ 3 w 8"/>
                  <a:gd name="T9" fmla="*/ 3 h 7"/>
                  <a:gd name="T10" fmla="*/ 3 w 8"/>
                  <a:gd name="T11" fmla="*/ 4 h 7"/>
                  <a:gd name="T12" fmla="*/ 5 w 8"/>
                  <a:gd name="T13" fmla="*/ 4 h 7"/>
                  <a:gd name="T14" fmla="*/ 5 w 8"/>
                  <a:gd name="T15" fmla="*/ 6 h 7"/>
                  <a:gd name="T16" fmla="*/ 6 w 8"/>
                  <a:gd name="T17" fmla="*/ 6 h 7"/>
                  <a:gd name="T18" fmla="*/ 8 w 8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8" y="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" name="Freeform 484"/>
              <p:cNvSpPr>
                <a:spLocks/>
              </p:cNvSpPr>
              <p:nvPr/>
            </p:nvSpPr>
            <p:spPr bwMode="auto">
              <a:xfrm>
                <a:off x="3152" y="2769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1 w 9"/>
                  <a:gd name="T3" fmla="*/ 2 h 9"/>
                  <a:gd name="T4" fmla="*/ 3 w 9"/>
                  <a:gd name="T5" fmla="*/ 2 h 9"/>
                  <a:gd name="T6" fmla="*/ 3 w 9"/>
                  <a:gd name="T7" fmla="*/ 3 h 9"/>
                  <a:gd name="T8" fmla="*/ 4 w 9"/>
                  <a:gd name="T9" fmla="*/ 3 h 9"/>
                  <a:gd name="T10" fmla="*/ 4 w 9"/>
                  <a:gd name="T11" fmla="*/ 5 h 9"/>
                  <a:gd name="T12" fmla="*/ 6 w 9"/>
                  <a:gd name="T13" fmla="*/ 5 h 9"/>
                  <a:gd name="T14" fmla="*/ 6 w 9"/>
                  <a:gd name="T15" fmla="*/ 6 h 9"/>
                  <a:gd name="T16" fmla="*/ 7 w 9"/>
                  <a:gd name="T17" fmla="*/ 6 h 9"/>
                  <a:gd name="T18" fmla="*/ 7 w 9"/>
                  <a:gd name="T19" fmla="*/ 8 h 9"/>
                  <a:gd name="T20" fmla="*/ 9 w 9"/>
                  <a:gd name="T21" fmla="*/ 8 h 9"/>
                  <a:gd name="T22" fmla="*/ 9 w 9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" name="Freeform 485"/>
              <p:cNvSpPr>
                <a:spLocks/>
              </p:cNvSpPr>
              <p:nvPr/>
            </p:nvSpPr>
            <p:spPr bwMode="auto">
              <a:xfrm>
                <a:off x="3161" y="2778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1 w 7"/>
                  <a:gd name="T3" fmla="*/ 0 h 8"/>
                  <a:gd name="T4" fmla="*/ 1 w 7"/>
                  <a:gd name="T5" fmla="*/ 2 h 8"/>
                  <a:gd name="T6" fmla="*/ 3 w 7"/>
                  <a:gd name="T7" fmla="*/ 2 h 8"/>
                  <a:gd name="T8" fmla="*/ 3 w 7"/>
                  <a:gd name="T9" fmla="*/ 3 h 8"/>
                  <a:gd name="T10" fmla="*/ 4 w 7"/>
                  <a:gd name="T11" fmla="*/ 3 h 8"/>
                  <a:gd name="T12" fmla="*/ 4 w 7"/>
                  <a:gd name="T13" fmla="*/ 5 h 8"/>
                  <a:gd name="T14" fmla="*/ 6 w 7"/>
                  <a:gd name="T15" fmla="*/ 5 h 8"/>
                  <a:gd name="T16" fmla="*/ 6 w 7"/>
                  <a:gd name="T17" fmla="*/ 6 h 8"/>
                  <a:gd name="T18" fmla="*/ 7 w 7"/>
                  <a:gd name="T19" fmla="*/ 6 h 8"/>
                  <a:gd name="T20" fmla="*/ 7 w 7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" name="Freeform 486"/>
              <p:cNvSpPr>
                <a:spLocks/>
              </p:cNvSpPr>
              <p:nvPr/>
            </p:nvSpPr>
            <p:spPr bwMode="auto">
              <a:xfrm>
                <a:off x="3168" y="2786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0 h 6"/>
                  <a:gd name="T4" fmla="*/ 2 w 8"/>
                  <a:gd name="T5" fmla="*/ 1 h 6"/>
                  <a:gd name="T6" fmla="*/ 3 w 8"/>
                  <a:gd name="T7" fmla="*/ 1 h 6"/>
                  <a:gd name="T8" fmla="*/ 3 w 8"/>
                  <a:gd name="T9" fmla="*/ 3 h 6"/>
                  <a:gd name="T10" fmla="*/ 5 w 8"/>
                  <a:gd name="T11" fmla="*/ 3 h 6"/>
                  <a:gd name="T12" fmla="*/ 5 w 8"/>
                  <a:gd name="T13" fmla="*/ 4 h 6"/>
                  <a:gd name="T14" fmla="*/ 6 w 8"/>
                  <a:gd name="T15" fmla="*/ 4 h 6"/>
                  <a:gd name="T16" fmla="*/ 6 w 8"/>
                  <a:gd name="T17" fmla="*/ 6 h 6"/>
                  <a:gd name="T18" fmla="*/ 8 w 8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" name="Freeform 487"/>
              <p:cNvSpPr>
                <a:spLocks/>
              </p:cNvSpPr>
              <p:nvPr/>
            </p:nvSpPr>
            <p:spPr bwMode="auto">
              <a:xfrm>
                <a:off x="3176" y="2792"/>
                <a:ext cx="7" cy="7"/>
              </a:xfrm>
              <a:custGeom>
                <a:avLst/>
                <a:gdLst>
                  <a:gd name="T0" fmla="*/ 0 w 7"/>
                  <a:gd name="T1" fmla="*/ 0 h 7"/>
                  <a:gd name="T2" fmla="*/ 1 w 7"/>
                  <a:gd name="T3" fmla="*/ 1 h 7"/>
                  <a:gd name="T4" fmla="*/ 3 w 7"/>
                  <a:gd name="T5" fmla="*/ 3 h 7"/>
                  <a:gd name="T6" fmla="*/ 4 w 7"/>
                  <a:gd name="T7" fmla="*/ 3 h 7"/>
                  <a:gd name="T8" fmla="*/ 4 w 7"/>
                  <a:gd name="T9" fmla="*/ 4 h 7"/>
                  <a:gd name="T10" fmla="*/ 6 w 7"/>
                  <a:gd name="T11" fmla="*/ 4 h 7"/>
                  <a:gd name="T12" fmla="*/ 6 w 7"/>
                  <a:gd name="T13" fmla="*/ 6 h 7"/>
                  <a:gd name="T14" fmla="*/ 7 w 7"/>
                  <a:gd name="T15" fmla="*/ 6 h 7"/>
                  <a:gd name="T16" fmla="*/ 7 w 7"/>
                  <a:gd name="T17" fmla="*/ 7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" name="Freeform 488"/>
              <p:cNvSpPr>
                <a:spLocks/>
              </p:cNvSpPr>
              <p:nvPr/>
            </p:nvSpPr>
            <p:spPr bwMode="auto">
              <a:xfrm>
                <a:off x="3183" y="2799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2 w 8"/>
                  <a:gd name="T3" fmla="*/ 0 h 8"/>
                  <a:gd name="T4" fmla="*/ 2 w 8"/>
                  <a:gd name="T5" fmla="*/ 2 h 8"/>
                  <a:gd name="T6" fmla="*/ 3 w 8"/>
                  <a:gd name="T7" fmla="*/ 2 h 8"/>
                  <a:gd name="T8" fmla="*/ 3 w 8"/>
                  <a:gd name="T9" fmla="*/ 3 h 8"/>
                  <a:gd name="T10" fmla="*/ 5 w 8"/>
                  <a:gd name="T11" fmla="*/ 3 h 8"/>
                  <a:gd name="T12" fmla="*/ 5 w 8"/>
                  <a:gd name="T13" fmla="*/ 5 h 8"/>
                  <a:gd name="T14" fmla="*/ 6 w 8"/>
                  <a:gd name="T15" fmla="*/ 5 h 8"/>
                  <a:gd name="T16" fmla="*/ 6 w 8"/>
                  <a:gd name="T17" fmla="*/ 6 h 8"/>
                  <a:gd name="T18" fmla="*/ 8 w 8"/>
                  <a:gd name="T19" fmla="*/ 6 h 8"/>
                  <a:gd name="T20" fmla="*/ 8 w 8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" name="Freeform 489"/>
              <p:cNvSpPr>
                <a:spLocks/>
              </p:cNvSpPr>
              <p:nvPr/>
            </p:nvSpPr>
            <p:spPr bwMode="auto">
              <a:xfrm>
                <a:off x="3191" y="2807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1 w 7"/>
                  <a:gd name="T3" fmla="*/ 0 h 6"/>
                  <a:gd name="T4" fmla="*/ 1 w 7"/>
                  <a:gd name="T5" fmla="*/ 1 h 6"/>
                  <a:gd name="T6" fmla="*/ 3 w 7"/>
                  <a:gd name="T7" fmla="*/ 1 h 6"/>
                  <a:gd name="T8" fmla="*/ 3 w 7"/>
                  <a:gd name="T9" fmla="*/ 3 h 6"/>
                  <a:gd name="T10" fmla="*/ 4 w 7"/>
                  <a:gd name="T11" fmla="*/ 3 h 6"/>
                  <a:gd name="T12" fmla="*/ 4 w 7"/>
                  <a:gd name="T13" fmla="*/ 4 h 6"/>
                  <a:gd name="T14" fmla="*/ 6 w 7"/>
                  <a:gd name="T15" fmla="*/ 4 h 6"/>
                  <a:gd name="T16" fmla="*/ 6 w 7"/>
                  <a:gd name="T17" fmla="*/ 6 h 6"/>
                  <a:gd name="T18" fmla="*/ 7 w 7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" name="Freeform 490"/>
              <p:cNvSpPr>
                <a:spLocks/>
              </p:cNvSpPr>
              <p:nvPr/>
            </p:nvSpPr>
            <p:spPr bwMode="auto">
              <a:xfrm>
                <a:off x="3198" y="281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1 h 6"/>
                  <a:gd name="T4" fmla="*/ 2 w 6"/>
                  <a:gd name="T5" fmla="*/ 1 h 6"/>
                  <a:gd name="T6" fmla="*/ 3 w 6"/>
                  <a:gd name="T7" fmla="*/ 3 h 6"/>
                  <a:gd name="T8" fmla="*/ 5 w 6"/>
                  <a:gd name="T9" fmla="*/ 4 h 6"/>
                  <a:gd name="T10" fmla="*/ 6 w 6"/>
                  <a:gd name="T11" fmla="*/ 6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  <a:lnTo>
                      <a:pt x="5" y="4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" name="Freeform 491"/>
              <p:cNvSpPr>
                <a:spLocks/>
              </p:cNvSpPr>
              <p:nvPr/>
            </p:nvSpPr>
            <p:spPr bwMode="auto">
              <a:xfrm>
                <a:off x="3204" y="2819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2 w 8"/>
                  <a:gd name="T3" fmla="*/ 0 h 7"/>
                  <a:gd name="T4" fmla="*/ 2 w 8"/>
                  <a:gd name="T5" fmla="*/ 1 h 7"/>
                  <a:gd name="T6" fmla="*/ 3 w 8"/>
                  <a:gd name="T7" fmla="*/ 1 h 7"/>
                  <a:gd name="T8" fmla="*/ 3 w 8"/>
                  <a:gd name="T9" fmla="*/ 3 h 7"/>
                  <a:gd name="T10" fmla="*/ 5 w 8"/>
                  <a:gd name="T11" fmla="*/ 3 h 7"/>
                  <a:gd name="T12" fmla="*/ 5 w 8"/>
                  <a:gd name="T13" fmla="*/ 4 h 7"/>
                  <a:gd name="T14" fmla="*/ 6 w 8"/>
                  <a:gd name="T15" fmla="*/ 4 h 7"/>
                  <a:gd name="T16" fmla="*/ 6 w 8"/>
                  <a:gd name="T17" fmla="*/ 6 h 7"/>
                  <a:gd name="T18" fmla="*/ 8 w 8"/>
                  <a:gd name="T19" fmla="*/ 6 h 7"/>
                  <a:gd name="T20" fmla="*/ 8 w 8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" name="Freeform 492"/>
              <p:cNvSpPr>
                <a:spLocks/>
              </p:cNvSpPr>
              <p:nvPr/>
            </p:nvSpPr>
            <p:spPr bwMode="auto">
              <a:xfrm>
                <a:off x="3212" y="2826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2 h 6"/>
                  <a:gd name="T6" fmla="*/ 3 w 6"/>
                  <a:gd name="T7" fmla="*/ 2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5 h 6"/>
                  <a:gd name="T14" fmla="*/ 6 w 6"/>
                  <a:gd name="T15" fmla="*/ 5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" name="Freeform 493"/>
              <p:cNvSpPr>
                <a:spLocks/>
              </p:cNvSpPr>
              <p:nvPr/>
            </p:nvSpPr>
            <p:spPr bwMode="auto">
              <a:xfrm>
                <a:off x="3218" y="2832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2 h 6"/>
                  <a:gd name="T6" fmla="*/ 3 w 6"/>
                  <a:gd name="T7" fmla="*/ 2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5 h 6"/>
                  <a:gd name="T14" fmla="*/ 6 w 6"/>
                  <a:gd name="T15" fmla="*/ 5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" name="Freeform 494"/>
              <p:cNvSpPr>
                <a:spLocks/>
              </p:cNvSpPr>
              <p:nvPr/>
            </p:nvSpPr>
            <p:spPr bwMode="auto">
              <a:xfrm>
                <a:off x="3224" y="2838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0 h 5"/>
                  <a:gd name="T4" fmla="*/ 3 w 6"/>
                  <a:gd name="T5" fmla="*/ 2 h 5"/>
                  <a:gd name="T6" fmla="*/ 4 w 6"/>
                  <a:gd name="T7" fmla="*/ 2 h 5"/>
                  <a:gd name="T8" fmla="*/ 4 w 6"/>
                  <a:gd name="T9" fmla="*/ 3 h 5"/>
                  <a:gd name="T10" fmla="*/ 6 w 6"/>
                  <a:gd name="T11" fmla="*/ 3 h 5"/>
                  <a:gd name="T12" fmla="*/ 6 w 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0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" name="Freeform 495"/>
              <p:cNvSpPr>
                <a:spLocks/>
              </p:cNvSpPr>
              <p:nvPr/>
            </p:nvSpPr>
            <p:spPr bwMode="auto">
              <a:xfrm>
                <a:off x="3230" y="284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1 h 6"/>
                  <a:gd name="T6" fmla="*/ 3 w 6"/>
                  <a:gd name="T7" fmla="*/ 1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" name="Freeform 496"/>
              <p:cNvSpPr>
                <a:spLocks/>
              </p:cNvSpPr>
              <p:nvPr/>
            </p:nvSpPr>
            <p:spPr bwMode="auto">
              <a:xfrm>
                <a:off x="3236" y="284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1 h 6"/>
                  <a:gd name="T6" fmla="*/ 3 w 6"/>
                  <a:gd name="T7" fmla="*/ 1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" name="Freeform 497"/>
              <p:cNvSpPr>
                <a:spLocks/>
              </p:cNvSpPr>
              <p:nvPr/>
            </p:nvSpPr>
            <p:spPr bwMode="auto">
              <a:xfrm>
                <a:off x="3242" y="2855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0 h 4"/>
                  <a:gd name="T4" fmla="*/ 1 w 6"/>
                  <a:gd name="T5" fmla="*/ 1 h 4"/>
                  <a:gd name="T6" fmla="*/ 3 w 6"/>
                  <a:gd name="T7" fmla="*/ 1 h 4"/>
                  <a:gd name="T8" fmla="*/ 3 w 6"/>
                  <a:gd name="T9" fmla="*/ 3 h 4"/>
                  <a:gd name="T10" fmla="*/ 4 w 6"/>
                  <a:gd name="T11" fmla="*/ 3 h 4"/>
                  <a:gd name="T12" fmla="*/ 4 w 6"/>
                  <a:gd name="T13" fmla="*/ 4 h 4"/>
                  <a:gd name="T14" fmla="*/ 6 w 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" name="Freeform 498"/>
              <p:cNvSpPr>
                <a:spLocks/>
              </p:cNvSpPr>
              <p:nvPr/>
            </p:nvSpPr>
            <p:spPr bwMode="auto">
              <a:xfrm>
                <a:off x="3248" y="2859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2 h 6"/>
                  <a:gd name="T4" fmla="*/ 1 w 6"/>
                  <a:gd name="T5" fmla="*/ 2 h 6"/>
                  <a:gd name="T6" fmla="*/ 1 w 6"/>
                  <a:gd name="T7" fmla="*/ 3 h 6"/>
                  <a:gd name="T8" fmla="*/ 3 w 6"/>
                  <a:gd name="T9" fmla="*/ 3 h 6"/>
                  <a:gd name="T10" fmla="*/ 3 w 6"/>
                  <a:gd name="T11" fmla="*/ 5 h 6"/>
                  <a:gd name="T12" fmla="*/ 6 w 6"/>
                  <a:gd name="T13" fmla="*/ 5 h 6"/>
                  <a:gd name="T14" fmla="*/ 6 w 6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" name="Freeform 499"/>
              <p:cNvSpPr>
                <a:spLocks/>
              </p:cNvSpPr>
              <p:nvPr/>
            </p:nvSpPr>
            <p:spPr bwMode="auto">
              <a:xfrm>
                <a:off x="3254" y="2865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1 w 4"/>
                  <a:gd name="T3" fmla="*/ 0 h 5"/>
                  <a:gd name="T4" fmla="*/ 1 w 4"/>
                  <a:gd name="T5" fmla="*/ 2 h 5"/>
                  <a:gd name="T6" fmla="*/ 3 w 4"/>
                  <a:gd name="T7" fmla="*/ 2 h 5"/>
                  <a:gd name="T8" fmla="*/ 3 w 4"/>
                  <a:gd name="T9" fmla="*/ 3 h 5"/>
                  <a:gd name="T10" fmla="*/ 4 w 4"/>
                  <a:gd name="T11" fmla="*/ 3 h 5"/>
                  <a:gd name="T12" fmla="*/ 4 w 4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" name="Freeform 500"/>
              <p:cNvSpPr>
                <a:spLocks/>
              </p:cNvSpPr>
              <p:nvPr/>
            </p:nvSpPr>
            <p:spPr bwMode="auto">
              <a:xfrm>
                <a:off x="3258" y="2870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0 h 4"/>
                  <a:gd name="T4" fmla="*/ 2 w 6"/>
                  <a:gd name="T5" fmla="*/ 1 h 4"/>
                  <a:gd name="T6" fmla="*/ 3 w 6"/>
                  <a:gd name="T7" fmla="*/ 1 h 4"/>
                  <a:gd name="T8" fmla="*/ 3 w 6"/>
                  <a:gd name="T9" fmla="*/ 3 h 4"/>
                  <a:gd name="T10" fmla="*/ 5 w 6"/>
                  <a:gd name="T11" fmla="*/ 3 h 4"/>
                  <a:gd name="T12" fmla="*/ 5 w 6"/>
                  <a:gd name="T13" fmla="*/ 4 h 4"/>
                  <a:gd name="T14" fmla="*/ 6 w 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1" name="Freeform 501"/>
              <p:cNvSpPr>
                <a:spLocks/>
              </p:cNvSpPr>
              <p:nvPr/>
            </p:nvSpPr>
            <p:spPr bwMode="auto">
              <a:xfrm>
                <a:off x="3264" y="2874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0 w 5"/>
                  <a:gd name="T3" fmla="*/ 2 h 6"/>
                  <a:gd name="T4" fmla="*/ 2 w 5"/>
                  <a:gd name="T5" fmla="*/ 2 h 6"/>
                  <a:gd name="T6" fmla="*/ 2 w 5"/>
                  <a:gd name="T7" fmla="*/ 3 h 6"/>
                  <a:gd name="T8" fmla="*/ 3 w 5"/>
                  <a:gd name="T9" fmla="*/ 3 h 6"/>
                  <a:gd name="T10" fmla="*/ 3 w 5"/>
                  <a:gd name="T11" fmla="*/ 5 h 6"/>
                  <a:gd name="T12" fmla="*/ 5 w 5"/>
                  <a:gd name="T13" fmla="*/ 5 h 6"/>
                  <a:gd name="T14" fmla="*/ 5 w 5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2" name="Freeform 502"/>
              <p:cNvSpPr>
                <a:spLocks/>
              </p:cNvSpPr>
              <p:nvPr/>
            </p:nvSpPr>
            <p:spPr bwMode="auto">
              <a:xfrm>
                <a:off x="3269" y="2880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0 h 5"/>
                  <a:gd name="T4" fmla="*/ 1 w 6"/>
                  <a:gd name="T5" fmla="*/ 2 h 5"/>
                  <a:gd name="T6" fmla="*/ 3 w 6"/>
                  <a:gd name="T7" fmla="*/ 2 h 5"/>
                  <a:gd name="T8" fmla="*/ 3 w 6"/>
                  <a:gd name="T9" fmla="*/ 3 h 5"/>
                  <a:gd name="T10" fmla="*/ 4 w 6"/>
                  <a:gd name="T11" fmla="*/ 3 h 5"/>
                  <a:gd name="T12" fmla="*/ 4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3" name="Freeform 503"/>
              <p:cNvSpPr>
                <a:spLocks/>
              </p:cNvSpPr>
              <p:nvPr/>
            </p:nvSpPr>
            <p:spPr bwMode="auto">
              <a:xfrm>
                <a:off x="3275" y="288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1 w 4"/>
                  <a:gd name="T5" fmla="*/ 1 h 4"/>
                  <a:gd name="T6" fmla="*/ 3 w 4"/>
                  <a:gd name="T7" fmla="*/ 3 h 4"/>
                  <a:gd name="T8" fmla="*/ 4 w 4"/>
                  <a:gd name="T9" fmla="*/ 3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4" name="Freeform 504"/>
              <p:cNvSpPr>
                <a:spLocks/>
              </p:cNvSpPr>
              <p:nvPr/>
            </p:nvSpPr>
            <p:spPr bwMode="auto">
              <a:xfrm>
                <a:off x="3279" y="2889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0 h 5"/>
                  <a:gd name="T4" fmla="*/ 2 w 5"/>
                  <a:gd name="T5" fmla="*/ 2 h 5"/>
                  <a:gd name="T6" fmla="*/ 3 w 5"/>
                  <a:gd name="T7" fmla="*/ 2 h 5"/>
                  <a:gd name="T8" fmla="*/ 3 w 5"/>
                  <a:gd name="T9" fmla="*/ 3 h 5"/>
                  <a:gd name="T10" fmla="*/ 5 w 5"/>
                  <a:gd name="T11" fmla="*/ 3 h 5"/>
                  <a:gd name="T12" fmla="*/ 5 w 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5" name="Freeform 505"/>
              <p:cNvSpPr>
                <a:spLocks/>
              </p:cNvSpPr>
              <p:nvPr/>
            </p:nvSpPr>
            <p:spPr bwMode="auto">
              <a:xfrm>
                <a:off x="3284" y="2894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0 h 4"/>
                  <a:gd name="T4" fmla="*/ 1 w 6"/>
                  <a:gd name="T5" fmla="*/ 1 h 4"/>
                  <a:gd name="T6" fmla="*/ 3 w 6"/>
                  <a:gd name="T7" fmla="*/ 1 h 4"/>
                  <a:gd name="T8" fmla="*/ 3 w 6"/>
                  <a:gd name="T9" fmla="*/ 3 h 4"/>
                  <a:gd name="T10" fmla="*/ 4 w 6"/>
                  <a:gd name="T11" fmla="*/ 3 h 4"/>
                  <a:gd name="T12" fmla="*/ 4 w 6"/>
                  <a:gd name="T13" fmla="*/ 4 h 4"/>
                  <a:gd name="T14" fmla="*/ 6 w 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6" name="Freeform 506"/>
              <p:cNvSpPr>
                <a:spLocks/>
              </p:cNvSpPr>
              <p:nvPr/>
            </p:nvSpPr>
            <p:spPr bwMode="auto">
              <a:xfrm>
                <a:off x="3290" y="2898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 h 5"/>
                  <a:gd name="T4" fmla="*/ 1 w 4"/>
                  <a:gd name="T5" fmla="*/ 2 h 5"/>
                  <a:gd name="T6" fmla="*/ 1 w 4"/>
                  <a:gd name="T7" fmla="*/ 3 h 5"/>
                  <a:gd name="T8" fmla="*/ 3 w 4"/>
                  <a:gd name="T9" fmla="*/ 3 h 5"/>
                  <a:gd name="T10" fmla="*/ 3 w 4"/>
                  <a:gd name="T11" fmla="*/ 5 h 5"/>
                  <a:gd name="T12" fmla="*/ 4 w 4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7" name="Freeform 507"/>
              <p:cNvSpPr>
                <a:spLocks/>
              </p:cNvSpPr>
              <p:nvPr/>
            </p:nvSpPr>
            <p:spPr bwMode="auto">
              <a:xfrm>
                <a:off x="3294" y="2903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1 h 4"/>
                  <a:gd name="T4" fmla="*/ 2 w 5"/>
                  <a:gd name="T5" fmla="*/ 1 h 4"/>
                  <a:gd name="T6" fmla="*/ 2 w 5"/>
                  <a:gd name="T7" fmla="*/ 3 h 4"/>
                  <a:gd name="T8" fmla="*/ 3 w 5"/>
                  <a:gd name="T9" fmla="*/ 3 h 4"/>
                  <a:gd name="T10" fmla="*/ 3 w 5"/>
                  <a:gd name="T11" fmla="*/ 4 h 4"/>
                  <a:gd name="T12" fmla="*/ 5 w 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8" name="Freeform 508"/>
              <p:cNvSpPr>
                <a:spLocks/>
              </p:cNvSpPr>
              <p:nvPr/>
            </p:nvSpPr>
            <p:spPr bwMode="auto">
              <a:xfrm>
                <a:off x="3299" y="2907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 h 5"/>
                  <a:gd name="T4" fmla="*/ 1 w 4"/>
                  <a:gd name="T5" fmla="*/ 2 h 5"/>
                  <a:gd name="T6" fmla="*/ 1 w 4"/>
                  <a:gd name="T7" fmla="*/ 3 h 5"/>
                  <a:gd name="T8" fmla="*/ 4 w 4"/>
                  <a:gd name="T9" fmla="*/ 3 h 5"/>
                  <a:gd name="T10" fmla="*/ 4 w 4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4" y="3"/>
                    </a:lnTo>
                    <a:lnTo>
                      <a:pt x="4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9" name="Freeform 509"/>
              <p:cNvSpPr>
                <a:spLocks/>
              </p:cNvSpPr>
              <p:nvPr/>
            </p:nvSpPr>
            <p:spPr bwMode="auto">
              <a:xfrm>
                <a:off x="3303" y="2912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2 w 5"/>
                  <a:gd name="T5" fmla="*/ 1 h 3"/>
                  <a:gd name="T6" fmla="*/ 3 w 5"/>
                  <a:gd name="T7" fmla="*/ 1 h 3"/>
                  <a:gd name="T8" fmla="*/ 3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0" name="Freeform 510"/>
              <p:cNvSpPr>
                <a:spLocks/>
              </p:cNvSpPr>
              <p:nvPr/>
            </p:nvSpPr>
            <p:spPr bwMode="auto">
              <a:xfrm>
                <a:off x="3308" y="2915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  <a:gd name="T8" fmla="*/ 3 w 4"/>
                  <a:gd name="T9" fmla="*/ 3 h 4"/>
                  <a:gd name="T10" fmla="*/ 3 w 4"/>
                  <a:gd name="T11" fmla="*/ 4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1" name="Freeform 511"/>
              <p:cNvSpPr>
                <a:spLocks/>
              </p:cNvSpPr>
              <p:nvPr/>
            </p:nvSpPr>
            <p:spPr bwMode="auto">
              <a:xfrm>
                <a:off x="3312" y="2919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2 w 3"/>
                  <a:gd name="T5" fmla="*/ 2 h 5"/>
                  <a:gd name="T6" fmla="*/ 2 w 3"/>
                  <a:gd name="T7" fmla="*/ 3 h 5"/>
                  <a:gd name="T8" fmla="*/ 3 w 3"/>
                  <a:gd name="T9" fmla="*/ 3 h 5"/>
                  <a:gd name="T10" fmla="*/ 3 w 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2" name="Freeform 512"/>
              <p:cNvSpPr>
                <a:spLocks/>
              </p:cNvSpPr>
              <p:nvPr/>
            </p:nvSpPr>
            <p:spPr bwMode="auto">
              <a:xfrm>
                <a:off x="3315" y="2924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2 w 5"/>
                  <a:gd name="T5" fmla="*/ 1 h 3"/>
                  <a:gd name="T6" fmla="*/ 3 w 5"/>
                  <a:gd name="T7" fmla="*/ 1 h 3"/>
                  <a:gd name="T8" fmla="*/ 3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3" name="Freeform 513"/>
              <p:cNvSpPr>
                <a:spLocks/>
              </p:cNvSpPr>
              <p:nvPr/>
            </p:nvSpPr>
            <p:spPr bwMode="auto">
              <a:xfrm>
                <a:off x="3320" y="292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  <a:gd name="T8" fmla="*/ 3 w 4"/>
                  <a:gd name="T9" fmla="*/ 3 h 4"/>
                  <a:gd name="T10" fmla="*/ 3 w 4"/>
                  <a:gd name="T11" fmla="*/ 4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4" name="Freeform 514"/>
              <p:cNvSpPr>
                <a:spLocks/>
              </p:cNvSpPr>
              <p:nvPr/>
            </p:nvSpPr>
            <p:spPr bwMode="auto">
              <a:xfrm>
                <a:off x="3324" y="293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0 w 5"/>
                  <a:gd name="T3" fmla="*/ 2 h 3"/>
                  <a:gd name="T4" fmla="*/ 2 w 5"/>
                  <a:gd name="T5" fmla="*/ 2 h 3"/>
                  <a:gd name="T6" fmla="*/ 3 w 5"/>
                  <a:gd name="T7" fmla="*/ 3 h 3"/>
                  <a:gd name="T8" fmla="*/ 5 w 5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5" name="Freeform 515"/>
              <p:cNvSpPr>
                <a:spLocks/>
              </p:cNvSpPr>
              <p:nvPr/>
            </p:nvSpPr>
            <p:spPr bwMode="auto">
              <a:xfrm>
                <a:off x="3329" y="293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1 w 3"/>
                  <a:gd name="T5" fmla="*/ 2 h 5"/>
                  <a:gd name="T6" fmla="*/ 1 w 3"/>
                  <a:gd name="T7" fmla="*/ 3 h 5"/>
                  <a:gd name="T8" fmla="*/ 3 w 3"/>
                  <a:gd name="T9" fmla="*/ 3 h 5"/>
                  <a:gd name="T10" fmla="*/ 3 w 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6" name="Freeform 516"/>
              <p:cNvSpPr>
                <a:spLocks/>
              </p:cNvSpPr>
              <p:nvPr/>
            </p:nvSpPr>
            <p:spPr bwMode="auto">
              <a:xfrm>
                <a:off x="3332" y="293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1 w 4"/>
                  <a:gd name="T5" fmla="*/ 1 h 3"/>
                  <a:gd name="T6" fmla="*/ 3 w 4"/>
                  <a:gd name="T7" fmla="*/ 1 h 3"/>
                  <a:gd name="T8" fmla="*/ 3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7" name="Freeform 517"/>
              <p:cNvSpPr>
                <a:spLocks/>
              </p:cNvSpPr>
              <p:nvPr/>
            </p:nvSpPr>
            <p:spPr bwMode="auto">
              <a:xfrm>
                <a:off x="3336" y="2942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2 w 3"/>
                  <a:gd name="T5" fmla="*/ 1 h 4"/>
                  <a:gd name="T6" fmla="*/ 2 w 3"/>
                  <a:gd name="T7" fmla="*/ 3 h 4"/>
                  <a:gd name="T8" fmla="*/ 3 w 3"/>
                  <a:gd name="T9" fmla="*/ 3 h 4"/>
                  <a:gd name="T10" fmla="*/ 3 w 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8" name="Freeform 518"/>
              <p:cNvSpPr>
                <a:spLocks/>
              </p:cNvSpPr>
              <p:nvPr/>
            </p:nvSpPr>
            <p:spPr bwMode="auto">
              <a:xfrm>
                <a:off x="3339" y="2946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2 w 5"/>
                  <a:gd name="T5" fmla="*/ 2 h 3"/>
                  <a:gd name="T6" fmla="*/ 3 w 5"/>
                  <a:gd name="T7" fmla="*/ 2 h 3"/>
                  <a:gd name="T8" fmla="*/ 3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9" name="Freeform 519"/>
              <p:cNvSpPr>
                <a:spLocks/>
              </p:cNvSpPr>
              <p:nvPr/>
            </p:nvSpPr>
            <p:spPr bwMode="auto">
              <a:xfrm>
                <a:off x="3344" y="2949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1 w 3"/>
                  <a:gd name="T5" fmla="*/ 2 h 5"/>
                  <a:gd name="T6" fmla="*/ 1 w 3"/>
                  <a:gd name="T7" fmla="*/ 3 h 5"/>
                  <a:gd name="T8" fmla="*/ 3 w 3"/>
                  <a:gd name="T9" fmla="*/ 3 h 5"/>
                  <a:gd name="T10" fmla="*/ 3 w 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0" name="Freeform 520"/>
              <p:cNvSpPr>
                <a:spLocks/>
              </p:cNvSpPr>
              <p:nvPr/>
            </p:nvSpPr>
            <p:spPr bwMode="auto">
              <a:xfrm>
                <a:off x="3347" y="2954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1 w 4"/>
                  <a:gd name="T5" fmla="*/ 1 h 3"/>
                  <a:gd name="T6" fmla="*/ 3 w 4"/>
                  <a:gd name="T7" fmla="*/ 1 h 3"/>
                  <a:gd name="T8" fmla="*/ 3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1" name="Freeform 521"/>
              <p:cNvSpPr>
                <a:spLocks/>
              </p:cNvSpPr>
              <p:nvPr/>
            </p:nvSpPr>
            <p:spPr bwMode="auto">
              <a:xfrm>
                <a:off x="3351" y="295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1 h 3"/>
                  <a:gd name="T4" fmla="*/ 3 w 3"/>
                  <a:gd name="T5" fmla="*/ 1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2" name="Freeform 522"/>
              <p:cNvSpPr>
                <a:spLocks/>
              </p:cNvSpPr>
              <p:nvPr/>
            </p:nvSpPr>
            <p:spPr bwMode="auto">
              <a:xfrm>
                <a:off x="3354" y="2960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2 w 5"/>
                  <a:gd name="T5" fmla="*/ 1 h 3"/>
                  <a:gd name="T6" fmla="*/ 3 w 5"/>
                  <a:gd name="T7" fmla="*/ 1 h 3"/>
                  <a:gd name="T8" fmla="*/ 3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3" name="Freeform 523"/>
              <p:cNvSpPr>
                <a:spLocks/>
              </p:cNvSpPr>
              <p:nvPr/>
            </p:nvSpPr>
            <p:spPr bwMode="auto">
              <a:xfrm>
                <a:off x="3359" y="296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1 w 3"/>
                  <a:gd name="T5" fmla="*/ 1 h 3"/>
                  <a:gd name="T6" fmla="*/ 1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4" name="Freeform 524"/>
              <p:cNvSpPr>
                <a:spLocks/>
              </p:cNvSpPr>
              <p:nvPr/>
            </p:nvSpPr>
            <p:spPr bwMode="auto">
              <a:xfrm>
                <a:off x="3362" y="2966"/>
                <a:ext cx="3" cy="4"/>
              </a:xfrm>
              <a:custGeom>
                <a:avLst/>
                <a:gdLst>
                  <a:gd name="T0" fmla="*/ 0 w 3"/>
                  <a:gd name="T1" fmla="*/ 0 h 4"/>
                  <a:gd name="T2" fmla="*/ 0 w 3"/>
                  <a:gd name="T3" fmla="*/ 1 h 4"/>
                  <a:gd name="T4" fmla="*/ 1 w 3"/>
                  <a:gd name="T5" fmla="*/ 1 h 4"/>
                  <a:gd name="T6" fmla="*/ 1 w 3"/>
                  <a:gd name="T7" fmla="*/ 3 h 4"/>
                  <a:gd name="T8" fmla="*/ 3 w 3"/>
                  <a:gd name="T9" fmla="*/ 3 h 4"/>
                  <a:gd name="T10" fmla="*/ 3 w 3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4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5" name="Freeform 525"/>
              <p:cNvSpPr>
                <a:spLocks/>
              </p:cNvSpPr>
              <p:nvPr/>
            </p:nvSpPr>
            <p:spPr bwMode="auto">
              <a:xfrm>
                <a:off x="3365" y="297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6" name="Freeform 526"/>
              <p:cNvSpPr>
                <a:spLocks/>
              </p:cNvSpPr>
              <p:nvPr/>
            </p:nvSpPr>
            <p:spPr bwMode="auto">
              <a:xfrm>
                <a:off x="3368" y="2973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1 w 4"/>
                  <a:gd name="T5" fmla="*/ 2 h 3"/>
                  <a:gd name="T6" fmla="*/ 3 w 4"/>
                  <a:gd name="T7" fmla="*/ 2 h 3"/>
                  <a:gd name="T8" fmla="*/ 3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7" name="Freeform 527"/>
              <p:cNvSpPr>
                <a:spLocks/>
              </p:cNvSpPr>
              <p:nvPr/>
            </p:nvSpPr>
            <p:spPr bwMode="auto">
              <a:xfrm>
                <a:off x="3372" y="297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8" name="Freeform 528"/>
              <p:cNvSpPr>
                <a:spLocks/>
              </p:cNvSpPr>
              <p:nvPr/>
            </p:nvSpPr>
            <p:spPr bwMode="auto">
              <a:xfrm>
                <a:off x="3375" y="297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3 w 3"/>
                  <a:gd name="T5" fmla="*/ 2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9" name="Freeform 529"/>
              <p:cNvSpPr>
                <a:spLocks/>
              </p:cNvSpPr>
              <p:nvPr/>
            </p:nvSpPr>
            <p:spPr bwMode="auto">
              <a:xfrm>
                <a:off x="3378" y="298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0" name="Freeform 530"/>
              <p:cNvSpPr>
                <a:spLocks/>
              </p:cNvSpPr>
              <p:nvPr/>
            </p:nvSpPr>
            <p:spPr bwMode="auto">
              <a:xfrm>
                <a:off x="3381" y="298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1" name="Freeform 531"/>
              <p:cNvSpPr>
                <a:spLocks/>
              </p:cNvSpPr>
              <p:nvPr/>
            </p:nvSpPr>
            <p:spPr bwMode="auto">
              <a:xfrm>
                <a:off x="3384" y="298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2" name="Freeform 532"/>
              <p:cNvSpPr>
                <a:spLocks/>
              </p:cNvSpPr>
              <p:nvPr/>
            </p:nvSpPr>
            <p:spPr bwMode="auto">
              <a:xfrm>
                <a:off x="3387" y="299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3" name="Freeform 533"/>
              <p:cNvSpPr>
                <a:spLocks/>
              </p:cNvSpPr>
              <p:nvPr/>
            </p:nvSpPr>
            <p:spPr bwMode="auto">
              <a:xfrm>
                <a:off x="3390" y="299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4" name="Freeform 534"/>
              <p:cNvSpPr>
                <a:spLocks/>
              </p:cNvSpPr>
              <p:nvPr/>
            </p:nvSpPr>
            <p:spPr bwMode="auto">
              <a:xfrm>
                <a:off x="3393" y="299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5" name="Freeform 535"/>
              <p:cNvSpPr>
                <a:spLocks/>
              </p:cNvSpPr>
              <p:nvPr/>
            </p:nvSpPr>
            <p:spPr bwMode="auto">
              <a:xfrm>
                <a:off x="3396" y="3000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6" name="Freeform 536"/>
              <p:cNvSpPr>
                <a:spLocks/>
              </p:cNvSpPr>
              <p:nvPr/>
            </p:nvSpPr>
            <p:spPr bwMode="auto">
              <a:xfrm>
                <a:off x="3399" y="300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2 w 3"/>
                  <a:gd name="T5" fmla="*/ 1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7" name="Freeform 537"/>
              <p:cNvSpPr>
                <a:spLocks/>
              </p:cNvSpPr>
              <p:nvPr/>
            </p:nvSpPr>
            <p:spPr bwMode="auto">
              <a:xfrm>
                <a:off x="3402" y="300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8" name="Freeform 538"/>
              <p:cNvSpPr>
                <a:spLocks/>
              </p:cNvSpPr>
              <p:nvPr/>
            </p:nvSpPr>
            <p:spPr bwMode="auto">
              <a:xfrm>
                <a:off x="3405" y="300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9" name="Freeform 539"/>
              <p:cNvSpPr>
                <a:spLocks/>
              </p:cNvSpPr>
              <p:nvPr/>
            </p:nvSpPr>
            <p:spPr bwMode="auto">
              <a:xfrm>
                <a:off x="3408" y="301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0" name="Freeform 540"/>
              <p:cNvSpPr>
                <a:spLocks/>
              </p:cNvSpPr>
              <p:nvPr/>
            </p:nvSpPr>
            <p:spPr bwMode="auto">
              <a:xfrm>
                <a:off x="3411" y="301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1" name="Freeform 541"/>
              <p:cNvSpPr>
                <a:spLocks/>
              </p:cNvSpPr>
              <p:nvPr/>
            </p:nvSpPr>
            <p:spPr bwMode="auto">
              <a:xfrm>
                <a:off x="3414" y="301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2" name="Freeform 542"/>
              <p:cNvSpPr>
                <a:spLocks/>
              </p:cNvSpPr>
              <p:nvPr/>
            </p:nvSpPr>
            <p:spPr bwMode="auto">
              <a:xfrm>
                <a:off x="3417" y="301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3" name="Freeform 543"/>
              <p:cNvSpPr>
                <a:spLocks/>
              </p:cNvSpPr>
              <p:nvPr/>
            </p:nvSpPr>
            <p:spPr bwMode="auto">
              <a:xfrm>
                <a:off x="3420" y="302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2 w 2"/>
                  <a:gd name="T5" fmla="*/ 2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4" name="Freeform 544"/>
              <p:cNvSpPr>
                <a:spLocks/>
              </p:cNvSpPr>
              <p:nvPr/>
            </p:nvSpPr>
            <p:spPr bwMode="auto">
              <a:xfrm>
                <a:off x="3422" y="302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5" name="Freeform 545"/>
              <p:cNvSpPr>
                <a:spLocks/>
              </p:cNvSpPr>
              <p:nvPr/>
            </p:nvSpPr>
            <p:spPr bwMode="auto">
              <a:xfrm>
                <a:off x="3425" y="302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3 w 3"/>
                  <a:gd name="T5" fmla="*/ 1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6" name="Freeform 546"/>
              <p:cNvSpPr>
                <a:spLocks/>
              </p:cNvSpPr>
              <p:nvPr/>
            </p:nvSpPr>
            <p:spPr bwMode="auto">
              <a:xfrm>
                <a:off x="3428" y="302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7" name="Freeform 547"/>
              <p:cNvSpPr>
                <a:spLocks/>
              </p:cNvSpPr>
              <p:nvPr/>
            </p:nvSpPr>
            <p:spPr bwMode="auto">
              <a:xfrm>
                <a:off x="3431" y="30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8" name="Freeform 548"/>
              <p:cNvSpPr>
                <a:spLocks/>
              </p:cNvSpPr>
              <p:nvPr/>
            </p:nvSpPr>
            <p:spPr bwMode="auto">
              <a:xfrm>
                <a:off x="3432" y="303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9" name="Freeform 549"/>
              <p:cNvSpPr>
                <a:spLocks/>
              </p:cNvSpPr>
              <p:nvPr/>
            </p:nvSpPr>
            <p:spPr bwMode="auto">
              <a:xfrm>
                <a:off x="3435" y="303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0" name="Freeform 550"/>
              <p:cNvSpPr>
                <a:spLocks/>
              </p:cNvSpPr>
              <p:nvPr/>
            </p:nvSpPr>
            <p:spPr bwMode="auto">
              <a:xfrm>
                <a:off x="3438" y="3038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1" name="Freeform 551"/>
              <p:cNvSpPr>
                <a:spLocks/>
              </p:cNvSpPr>
              <p:nvPr/>
            </p:nvSpPr>
            <p:spPr bwMode="auto">
              <a:xfrm>
                <a:off x="3440" y="3041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2" name="Freeform 552"/>
              <p:cNvSpPr>
                <a:spLocks/>
              </p:cNvSpPr>
              <p:nvPr/>
            </p:nvSpPr>
            <p:spPr bwMode="auto">
              <a:xfrm>
                <a:off x="3443" y="304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1 w 3"/>
                  <a:gd name="T5" fmla="*/ 2 h 3"/>
                  <a:gd name="T6" fmla="*/ 1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3" name="Freeform 553"/>
              <p:cNvSpPr>
                <a:spLocks/>
              </p:cNvSpPr>
              <p:nvPr/>
            </p:nvSpPr>
            <p:spPr bwMode="auto">
              <a:xfrm>
                <a:off x="3446" y="304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4" name="Freeform 554"/>
              <p:cNvSpPr>
                <a:spLocks/>
              </p:cNvSpPr>
              <p:nvPr/>
            </p:nvSpPr>
            <p:spPr bwMode="auto">
              <a:xfrm>
                <a:off x="3447" y="304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2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5" name="Freeform 555"/>
              <p:cNvSpPr>
                <a:spLocks/>
              </p:cNvSpPr>
              <p:nvPr/>
            </p:nvSpPr>
            <p:spPr bwMode="auto">
              <a:xfrm>
                <a:off x="3450" y="305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6" name="Freeform 556"/>
              <p:cNvSpPr>
                <a:spLocks/>
              </p:cNvSpPr>
              <p:nvPr/>
            </p:nvSpPr>
            <p:spPr bwMode="auto">
              <a:xfrm>
                <a:off x="3452" y="305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7" name="Freeform 557"/>
              <p:cNvSpPr>
                <a:spLocks/>
              </p:cNvSpPr>
              <p:nvPr/>
            </p:nvSpPr>
            <p:spPr bwMode="auto">
              <a:xfrm>
                <a:off x="3455" y="3054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8" name="Freeform 558"/>
              <p:cNvSpPr>
                <a:spLocks/>
              </p:cNvSpPr>
              <p:nvPr/>
            </p:nvSpPr>
            <p:spPr bwMode="auto">
              <a:xfrm>
                <a:off x="3458" y="3056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9" name="Freeform 559"/>
              <p:cNvSpPr>
                <a:spLocks/>
              </p:cNvSpPr>
              <p:nvPr/>
            </p:nvSpPr>
            <p:spPr bwMode="auto">
              <a:xfrm>
                <a:off x="3459" y="305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0" name="Freeform 560"/>
              <p:cNvSpPr>
                <a:spLocks/>
              </p:cNvSpPr>
              <p:nvPr/>
            </p:nvSpPr>
            <p:spPr bwMode="auto">
              <a:xfrm>
                <a:off x="3462" y="3060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2 w 2"/>
                  <a:gd name="T5" fmla="*/ 2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1" name="Freeform 561"/>
              <p:cNvSpPr>
                <a:spLocks/>
              </p:cNvSpPr>
              <p:nvPr/>
            </p:nvSpPr>
            <p:spPr bwMode="auto">
              <a:xfrm>
                <a:off x="3464" y="30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" name="Freeform 562"/>
              <p:cNvSpPr>
                <a:spLocks/>
              </p:cNvSpPr>
              <p:nvPr/>
            </p:nvSpPr>
            <p:spPr bwMode="auto">
              <a:xfrm>
                <a:off x="3467" y="306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" name="Freeform 563"/>
              <p:cNvSpPr>
                <a:spLocks/>
              </p:cNvSpPr>
              <p:nvPr/>
            </p:nvSpPr>
            <p:spPr bwMode="auto">
              <a:xfrm>
                <a:off x="3468" y="306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4" name="Freeform 564"/>
              <p:cNvSpPr>
                <a:spLocks/>
              </p:cNvSpPr>
              <p:nvPr/>
            </p:nvSpPr>
            <p:spPr bwMode="auto">
              <a:xfrm>
                <a:off x="3471" y="306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5" name="Freeform 565"/>
              <p:cNvSpPr>
                <a:spLocks/>
              </p:cNvSpPr>
              <p:nvPr/>
            </p:nvSpPr>
            <p:spPr bwMode="auto">
              <a:xfrm>
                <a:off x="3473" y="307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6" name="Freeform 566"/>
              <p:cNvSpPr>
                <a:spLocks/>
              </p:cNvSpPr>
              <p:nvPr/>
            </p:nvSpPr>
            <p:spPr bwMode="auto">
              <a:xfrm>
                <a:off x="3474" y="307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7" name="Freeform 567"/>
              <p:cNvSpPr>
                <a:spLocks/>
              </p:cNvSpPr>
              <p:nvPr/>
            </p:nvSpPr>
            <p:spPr bwMode="auto">
              <a:xfrm>
                <a:off x="3477" y="307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3" name="Group 568"/>
            <p:cNvGrpSpPr>
              <a:grpSpLocks/>
            </p:cNvGrpSpPr>
            <p:nvPr/>
          </p:nvGrpSpPr>
          <p:grpSpPr bwMode="auto">
            <a:xfrm>
              <a:off x="3479" y="3077"/>
              <a:ext cx="262" cy="246"/>
              <a:chOff x="3479" y="3077"/>
              <a:chExt cx="262" cy="246"/>
            </a:xfrm>
          </p:grpSpPr>
          <p:sp>
            <p:nvSpPr>
              <p:cNvPr id="2248" name="Freeform 569"/>
              <p:cNvSpPr>
                <a:spLocks/>
              </p:cNvSpPr>
              <p:nvPr/>
            </p:nvSpPr>
            <p:spPr bwMode="auto">
              <a:xfrm>
                <a:off x="3479" y="307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9" name="Freeform 570"/>
              <p:cNvSpPr>
                <a:spLocks/>
              </p:cNvSpPr>
              <p:nvPr/>
            </p:nvSpPr>
            <p:spPr bwMode="auto">
              <a:xfrm>
                <a:off x="3482" y="3078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0" name="Freeform 571"/>
              <p:cNvSpPr>
                <a:spLocks/>
              </p:cNvSpPr>
              <p:nvPr/>
            </p:nvSpPr>
            <p:spPr bwMode="auto">
              <a:xfrm>
                <a:off x="3483" y="308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1" name="Freeform 572"/>
              <p:cNvSpPr>
                <a:spLocks/>
              </p:cNvSpPr>
              <p:nvPr/>
            </p:nvSpPr>
            <p:spPr bwMode="auto">
              <a:xfrm>
                <a:off x="3485" y="308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2" name="Freeform 573"/>
              <p:cNvSpPr>
                <a:spLocks/>
              </p:cNvSpPr>
              <p:nvPr/>
            </p:nvSpPr>
            <p:spPr bwMode="auto">
              <a:xfrm>
                <a:off x="3488" y="3084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3" name="Freeform 574"/>
              <p:cNvSpPr>
                <a:spLocks/>
              </p:cNvSpPr>
              <p:nvPr/>
            </p:nvSpPr>
            <p:spPr bwMode="auto">
              <a:xfrm>
                <a:off x="3489" y="308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4" name="Freeform 575"/>
              <p:cNvSpPr>
                <a:spLocks/>
              </p:cNvSpPr>
              <p:nvPr/>
            </p:nvSpPr>
            <p:spPr bwMode="auto">
              <a:xfrm>
                <a:off x="3492" y="30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" name="Freeform 576"/>
              <p:cNvSpPr>
                <a:spLocks/>
              </p:cNvSpPr>
              <p:nvPr/>
            </p:nvSpPr>
            <p:spPr bwMode="auto">
              <a:xfrm>
                <a:off x="3494" y="309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" name="Freeform 577"/>
              <p:cNvSpPr>
                <a:spLocks/>
              </p:cNvSpPr>
              <p:nvPr/>
            </p:nvSpPr>
            <p:spPr bwMode="auto">
              <a:xfrm>
                <a:off x="3495" y="3092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7" name="Freeform 578"/>
              <p:cNvSpPr>
                <a:spLocks/>
              </p:cNvSpPr>
              <p:nvPr/>
            </p:nvSpPr>
            <p:spPr bwMode="auto">
              <a:xfrm>
                <a:off x="3497" y="3095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8" name="Freeform 579"/>
              <p:cNvSpPr>
                <a:spLocks/>
              </p:cNvSpPr>
              <p:nvPr/>
            </p:nvSpPr>
            <p:spPr bwMode="auto">
              <a:xfrm>
                <a:off x="3500" y="309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9" name="Freeform 580"/>
              <p:cNvSpPr>
                <a:spLocks/>
              </p:cNvSpPr>
              <p:nvPr/>
            </p:nvSpPr>
            <p:spPr bwMode="auto">
              <a:xfrm>
                <a:off x="3501" y="309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0" name="Freeform 581"/>
              <p:cNvSpPr>
                <a:spLocks/>
              </p:cNvSpPr>
              <p:nvPr/>
            </p:nvSpPr>
            <p:spPr bwMode="auto">
              <a:xfrm>
                <a:off x="3503" y="309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" name="Freeform 582"/>
              <p:cNvSpPr>
                <a:spLocks/>
              </p:cNvSpPr>
              <p:nvPr/>
            </p:nvSpPr>
            <p:spPr bwMode="auto">
              <a:xfrm>
                <a:off x="3506" y="3101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2" name="Freeform 583"/>
              <p:cNvSpPr>
                <a:spLocks/>
              </p:cNvSpPr>
              <p:nvPr/>
            </p:nvSpPr>
            <p:spPr bwMode="auto">
              <a:xfrm>
                <a:off x="3507" y="310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3" name="Freeform 584"/>
              <p:cNvSpPr>
                <a:spLocks/>
              </p:cNvSpPr>
              <p:nvPr/>
            </p:nvSpPr>
            <p:spPr bwMode="auto">
              <a:xfrm>
                <a:off x="3509" y="310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4" name="Freeform 585"/>
              <p:cNvSpPr>
                <a:spLocks/>
              </p:cNvSpPr>
              <p:nvPr/>
            </p:nvSpPr>
            <p:spPr bwMode="auto">
              <a:xfrm>
                <a:off x="3510" y="3107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5" name="Freeform 586"/>
              <p:cNvSpPr>
                <a:spLocks/>
              </p:cNvSpPr>
              <p:nvPr/>
            </p:nvSpPr>
            <p:spPr bwMode="auto">
              <a:xfrm>
                <a:off x="3513" y="310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6" name="Freeform 587"/>
              <p:cNvSpPr>
                <a:spLocks/>
              </p:cNvSpPr>
              <p:nvPr/>
            </p:nvSpPr>
            <p:spPr bwMode="auto">
              <a:xfrm>
                <a:off x="3515" y="311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7" name="Freeform 588"/>
              <p:cNvSpPr>
                <a:spLocks/>
              </p:cNvSpPr>
              <p:nvPr/>
            </p:nvSpPr>
            <p:spPr bwMode="auto">
              <a:xfrm>
                <a:off x="3516" y="311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8" name="Freeform 589"/>
              <p:cNvSpPr>
                <a:spLocks/>
              </p:cNvSpPr>
              <p:nvPr/>
            </p:nvSpPr>
            <p:spPr bwMode="auto">
              <a:xfrm>
                <a:off x="3518" y="3113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9" name="Freeform 590"/>
              <p:cNvSpPr>
                <a:spLocks/>
              </p:cNvSpPr>
              <p:nvPr/>
            </p:nvSpPr>
            <p:spPr bwMode="auto">
              <a:xfrm>
                <a:off x="3519" y="311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0" name="Freeform 591"/>
              <p:cNvSpPr>
                <a:spLocks/>
              </p:cNvSpPr>
              <p:nvPr/>
            </p:nvSpPr>
            <p:spPr bwMode="auto">
              <a:xfrm>
                <a:off x="3521" y="3117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1" name="Freeform 592"/>
              <p:cNvSpPr>
                <a:spLocks/>
              </p:cNvSpPr>
              <p:nvPr/>
            </p:nvSpPr>
            <p:spPr bwMode="auto">
              <a:xfrm>
                <a:off x="3524" y="311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2" name="Freeform 593"/>
              <p:cNvSpPr>
                <a:spLocks/>
              </p:cNvSpPr>
              <p:nvPr/>
            </p:nvSpPr>
            <p:spPr bwMode="auto">
              <a:xfrm>
                <a:off x="3525" y="312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3" name="Freeform 594"/>
              <p:cNvSpPr>
                <a:spLocks/>
              </p:cNvSpPr>
              <p:nvPr/>
            </p:nvSpPr>
            <p:spPr bwMode="auto">
              <a:xfrm>
                <a:off x="3527" y="312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4" name="Freeform 595"/>
              <p:cNvSpPr>
                <a:spLocks/>
              </p:cNvSpPr>
              <p:nvPr/>
            </p:nvSpPr>
            <p:spPr bwMode="auto">
              <a:xfrm>
                <a:off x="3528" y="312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5" name="Freeform 596"/>
              <p:cNvSpPr>
                <a:spLocks/>
              </p:cNvSpPr>
              <p:nvPr/>
            </p:nvSpPr>
            <p:spPr bwMode="auto">
              <a:xfrm>
                <a:off x="3530" y="312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6" name="Freeform 597"/>
              <p:cNvSpPr>
                <a:spLocks/>
              </p:cNvSpPr>
              <p:nvPr/>
            </p:nvSpPr>
            <p:spPr bwMode="auto">
              <a:xfrm>
                <a:off x="3531" y="3126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7" name="Freeform 598"/>
              <p:cNvSpPr>
                <a:spLocks/>
              </p:cNvSpPr>
              <p:nvPr/>
            </p:nvSpPr>
            <p:spPr bwMode="auto">
              <a:xfrm>
                <a:off x="3534" y="312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8" name="Freeform 599"/>
              <p:cNvSpPr>
                <a:spLocks/>
              </p:cNvSpPr>
              <p:nvPr/>
            </p:nvSpPr>
            <p:spPr bwMode="auto">
              <a:xfrm>
                <a:off x="3536" y="31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9" name="Freeform 600"/>
              <p:cNvSpPr>
                <a:spLocks/>
              </p:cNvSpPr>
              <p:nvPr/>
            </p:nvSpPr>
            <p:spPr bwMode="auto">
              <a:xfrm>
                <a:off x="3537" y="313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0" name="Freeform 601"/>
              <p:cNvSpPr>
                <a:spLocks/>
              </p:cNvSpPr>
              <p:nvPr/>
            </p:nvSpPr>
            <p:spPr bwMode="auto">
              <a:xfrm>
                <a:off x="3539" y="313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1" name="Freeform 602"/>
              <p:cNvSpPr>
                <a:spLocks/>
              </p:cNvSpPr>
              <p:nvPr/>
            </p:nvSpPr>
            <p:spPr bwMode="auto">
              <a:xfrm>
                <a:off x="3540" y="313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2" name="Freeform 603"/>
              <p:cNvSpPr>
                <a:spLocks/>
              </p:cNvSpPr>
              <p:nvPr/>
            </p:nvSpPr>
            <p:spPr bwMode="auto">
              <a:xfrm>
                <a:off x="3542" y="313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3" name="Freeform 604"/>
              <p:cNvSpPr>
                <a:spLocks/>
              </p:cNvSpPr>
              <p:nvPr/>
            </p:nvSpPr>
            <p:spPr bwMode="auto">
              <a:xfrm>
                <a:off x="3543" y="313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4" name="Freeform 605"/>
              <p:cNvSpPr>
                <a:spLocks/>
              </p:cNvSpPr>
              <p:nvPr/>
            </p:nvSpPr>
            <p:spPr bwMode="auto">
              <a:xfrm>
                <a:off x="3545" y="313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5" name="Freeform 606"/>
              <p:cNvSpPr>
                <a:spLocks/>
              </p:cNvSpPr>
              <p:nvPr/>
            </p:nvSpPr>
            <p:spPr bwMode="auto">
              <a:xfrm>
                <a:off x="3546" y="314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6" name="Freeform 607"/>
              <p:cNvSpPr>
                <a:spLocks/>
              </p:cNvSpPr>
              <p:nvPr/>
            </p:nvSpPr>
            <p:spPr bwMode="auto">
              <a:xfrm>
                <a:off x="3548" y="314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7" name="Freeform 608"/>
              <p:cNvSpPr>
                <a:spLocks/>
              </p:cNvSpPr>
              <p:nvPr/>
            </p:nvSpPr>
            <p:spPr bwMode="auto">
              <a:xfrm>
                <a:off x="3549" y="314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8" name="Freeform 609"/>
              <p:cNvSpPr>
                <a:spLocks/>
              </p:cNvSpPr>
              <p:nvPr/>
            </p:nvSpPr>
            <p:spPr bwMode="auto">
              <a:xfrm>
                <a:off x="3551" y="314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9" name="Freeform 610"/>
              <p:cNvSpPr>
                <a:spLocks/>
              </p:cNvSpPr>
              <p:nvPr/>
            </p:nvSpPr>
            <p:spPr bwMode="auto">
              <a:xfrm>
                <a:off x="3552" y="314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0" name="Freeform 611"/>
              <p:cNvSpPr>
                <a:spLocks/>
              </p:cNvSpPr>
              <p:nvPr/>
            </p:nvSpPr>
            <p:spPr bwMode="auto">
              <a:xfrm>
                <a:off x="3554" y="31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1" name="Freeform 612"/>
              <p:cNvSpPr>
                <a:spLocks/>
              </p:cNvSpPr>
              <p:nvPr/>
            </p:nvSpPr>
            <p:spPr bwMode="auto">
              <a:xfrm>
                <a:off x="3555" y="314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2" name="Freeform 613"/>
              <p:cNvSpPr>
                <a:spLocks/>
              </p:cNvSpPr>
              <p:nvPr/>
            </p:nvSpPr>
            <p:spPr bwMode="auto">
              <a:xfrm>
                <a:off x="3557" y="315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3" name="Freeform 614"/>
              <p:cNvSpPr>
                <a:spLocks/>
              </p:cNvSpPr>
              <p:nvPr/>
            </p:nvSpPr>
            <p:spPr bwMode="auto">
              <a:xfrm>
                <a:off x="3558" y="315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4" name="Freeform 615"/>
              <p:cNvSpPr>
                <a:spLocks/>
              </p:cNvSpPr>
              <p:nvPr/>
            </p:nvSpPr>
            <p:spPr bwMode="auto">
              <a:xfrm>
                <a:off x="3560" y="315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5" name="Freeform 616"/>
              <p:cNvSpPr>
                <a:spLocks/>
              </p:cNvSpPr>
              <p:nvPr/>
            </p:nvSpPr>
            <p:spPr bwMode="auto">
              <a:xfrm>
                <a:off x="3561" y="315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6" name="Freeform 617"/>
              <p:cNvSpPr>
                <a:spLocks/>
              </p:cNvSpPr>
              <p:nvPr/>
            </p:nvSpPr>
            <p:spPr bwMode="auto">
              <a:xfrm>
                <a:off x="3563" y="315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7" name="Freeform 618"/>
              <p:cNvSpPr>
                <a:spLocks/>
              </p:cNvSpPr>
              <p:nvPr/>
            </p:nvSpPr>
            <p:spPr bwMode="auto">
              <a:xfrm>
                <a:off x="3564" y="315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8" name="Freeform 619"/>
              <p:cNvSpPr>
                <a:spLocks/>
              </p:cNvSpPr>
              <p:nvPr/>
            </p:nvSpPr>
            <p:spPr bwMode="auto">
              <a:xfrm>
                <a:off x="3566" y="315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9" name="Freeform 620"/>
              <p:cNvSpPr>
                <a:spLocks/>
              </p:cNvSpPr>
              <p:nvPr/>
            </p:nvSpPr>
            <p:spPr bwMode="auto">
              <a:xfrm>
                <a:off x="3567" y="316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0" name="Line 621"/>
              <p:cNvSpPr>
                <a:spLocks noChangeShapeType="1"/>
              </p:cNvSpPr>
              <p:nvPr/>
            </p:nvSpPr>
            <p:spPr bwMode="auto">
              <a:xfrm>
                <a:off x="3569" y="31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1" name="Freeform 622"/>
              <p:cNvSpPr>
                <a:spLocks/>
              </p:cNvSpPr>
              <p:nvPr/>
            </p:nvSpPr>
            <p:spPr bwMode="auto">
              <a:xfrm>
                <a:off x="3570" y="316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2" name="Freeform 623"/>
              <p:cNvSpPr>
                <a:spLocks/>
              </p:cNvSpPr>
              <p:nvPr/>
            </p:nvSpPr>
            <p:spPr bwMode="auto">
              <a:xfrm>
                <a:off x="3572" y="31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3" name="Freeform 624"/>
              <p:cNvSpPr>
                <a:spLocks/>
              </p:cNvSpPr>
              <p:nvPr/>
            </p:nvSpPr>
            <p:spPr bwMode="auto">
              <a:xfrm>
                <a:off x="3573" y="31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4" name="Freeform 625"/>
              <p:cNvSpPr>
                <a:spLocks/>
              </p:cNvSpPr>
              <p:nvPr/>
            </p:nvSpPr>
            <p:spPr bwMode="auto">
              <a:xfrm>
                <a:off x="3575" y="31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5" name="Freeform 626"/>
              <p:cNvSpPr>
                <a:spLocks/>
              </p:cNvSpPr>
              <p:nvPr/>
            </p:nvSpPr>
            <p:spPr bwMode="auto">
              <a:xfrm>
                <a:off x="3576" y="31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6" name="Freeform 627"/>
              <p:cNvSpPr>
                <a:spLocks/>
              </p:cNvSpPr>
              <p:nvPr/>
            </p:nvSpPr>
            <p:spPr bwMode="auto">
              <a:xfrm>
                <a:off x="3578" y="31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7" name="Freeform 628"/>
              <p:cNvSpPr>
                <a:spLocks/>
              </p:cNvSpPr>
              <p:nvPr/>
            </p:nvSpPr>
            <p:spPr bwMode="auto">
              <a:xfrm>
                <a:off x="3579" y="317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8" name="Line 629"/>
              <p:cNvSpPr>
                <a:spLocks noChangeShapeType="1"/>
              </p:cNvSpPr>
              <p:nvPr/>
            </p:nvSpPr>
            <p:spPr bwMode="auto">
              <a:xfrm>
                <a:off x="3581" y="31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9" name="Freeform 630"/>
              <p:cNvSpPr>
                <a:spLocks/>
              </p:cNvSpPr>
              <p:nvPr/>
            </p:nvSpPr>
            <p:spPr bwMode="auto">
              <a:xfrm>
                <a:off x="3582" y="317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0" name="Line 631"/>
              <p:cNvSpPr>
                <a:spLocks noChangeShapeType="1"/>
              </p:cNvSpPr>
              <p:nvPr/>
            </p:nvSpPr>
            <p:spPr bwMode="auto">
              <a:xfrm>
                <a:off x="3584" y="317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1" name="Freeform 632"/>
              <p:cNvSpPr>
                <a:spLocks/>
              </p:cNvSpPr>
              <p:nvPr/>
            </p:nvSpPr>
            <p:spPr bwMode="auto">
              <a:xfrm>
                <a:off x="3584" y="317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2" name="Freeform 633"/>
              <p:cNvSpPr>
                <a:spLocks/>
              </p:cNvSpPr>
              <p:nvPr/>
            </p:nvSpPr>
            <p:spPr bwMode="auto">
              <a:xfrm>
                <a:off x="3585" y="31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3" name="Freeform 634"/>
              <p:cNvSpPr>
                <a:spLocks/>
              </p:cNvSpPr>
              <p:nvPr/>
            </p:nvSpPr>
            <p:spPr bwMode="auto">
              <a:xfrm>
                <a:off x="3587" y="31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4" name="Line 635"/>
              <p:cNvSpPr>
                <a:spLocks noChangeShapeType="1"/>
              </p:cNvSpPr>
              <p:nvPr/>
            </p:nvSpPr>
            <p:spPr bwMode="auto">
              <a:xfrm>
                <a:off x="3588" y="318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5" name="Freeform 636"/>
              <p:cNvSpPr>
                <a:spLocks/>
              </p:cNvSpPr>
              <p:nvPr/>
            </p:nvSpPr>
            <p:spPr bwMode="auto">
              <a:xfrm>
                <a:off x="3590" y="318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6" name="Freeform 637"/>
              <p:cNvSpPr>
                <a:spLocks/>
              </p:cNvSpPr>
              <p:nvPr/>
            </p:nvSpPr>
            <p:spPr bwMode="auto">
              <a:xfrm>
                <a:off x="3591" y="318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7" name="Freeform 638"/>
              <p:cNvSpPr>
                <a:spLocks/>
              </p:cNvSpPr>
              <p:nvPr/>
            </p:nvSpPr>
            <p:spPr bwMode="auto">
              <a:xfrm>
                <a:off x="3593" y="318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8" name="Line 639"/>
              <p:cNvSpPr>
                <a:spLocks noChangeShapeType="1"/>
              </p:cNvSpPr>
              <p:nvPr/>
            </p:nvSpPr>
            <p:spPr bwMode="auto">
              <a:xfrm>
                <a:off x="3594" y="318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9" name="Freeform 640"/>
              <p:cNvSpPr>
                <a:spLocks/>
              </p:cNvSpPr>
              <p:nvPr/>
            </p:nvSpPr>
            <p:spPr bwMode="auto">
              <a:xfrm>
                <a:off x="3594" y="31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0" name="Line 641"/>
              <p:cNvSpPr>
                <a:spLocks noChangeShapeType="1"/>
              </p:cNvSpPr>
              <p:nvPr/>
            </p:nvSpPr>
            <p:spPr bwMode="auto">
              <a:xfrm>
                <a:off x="3596" y="318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1" name="Freeform 642"/>
              <p:cNvSpPr>
                <a:spLocks/>
              </p:cNvSpPr>
              <p:nvPr/>
            </p:nvSpPr>
            <p:spPr bwMode="auto">
              <a:xfrm>
                <a:off x="3597" y="318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2" name="Freeform 643"/>
              <p:cNvSpPr>
                <a:spLocks/>
              </p:cNvSpPr>
              <p:nvPr/>
            </p:nvSpPr>
            <p:spPr bwMode="auto">
              <a:xfrm>
                <a:off x="3599" y="318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3" name="Freeform 644"/>
              <p:cNvSpPr>
                <a:spLocks/>
              </p:cNvSpPr>
              <p:nvPr/>
            </p:nvSpPr>
            <p:spPr bwMode="auto">
              <a:xfrm>
                <a:off x="3600" y="31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4" name="Line 645"/>
              <p:cNvSpPr>
                <a:spLocks noChangeShapeType="1"/>
              </p:cNvSpPr>
              <p:nvPr/>
            </p:nvSpPr>
            <p:spPr bwMode="auto">
              <a:xfrm>
                <a:off x="3602" y="31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5" name="Line 646"/>
              <p:cNvSpPr>
                <a:spLocks noChangeShapeType="1"/>
              </p:cNvSpPr>
              <p:nvPr/>
            </p:nvSpPr>
            <p:spPr bwMode="auto">
              <a:xfrm>
                <a:off x="3603" y="319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6" name="Freeform 647"/>
              <p:cNvSpPr>
                <a:spLocks/>
              </p:cNvSpPr>
              <p:nvPr/>
            </p:nvSpPr>
            <p:spPr bwMode="auto">
              <a:xfrm>
                <a:off x="3603" y="319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7" name="Freeform 648"/>
              <p:cNvSpPr>
                <a:spLocks/>
              </p:cNvSpPr>
              <p:nvPr/>
            </p:nvSpPr>
            <p:spPr bwMode="auto">
              <a:xfrm>
                <a:off x="3605" y="319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8" name="Freeform 649"/>
              <p:cNvSpPr>
                <a:spLocks/>
              </p:cNvSpPr>
              <p:nvPr/>
            </p:nvSpPr>
            <p:spPr bwMode="auto">
              <a:xfrm>
                <a:off x="3606" y="319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9" name="Line 650"/>
              <p:cNvSpPr>
                <a:spLocks noChangeShapeType="1"/>
              </p:cNvSpPr>
              <p:nvPr/>
            </p:nvSpPr>
            <p:spPr bwMode="auto">
              <a:xfrm>
                <a:off x="3608" y="31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0" name="Line 651"/>
              <p:cNvSpPr>
                <a:spLocks noChangeShapeType="1"/>
              </p:cNvSpPr>
              <p:nvPr/>
            </p:nvSpPr>
            <p:spPr bwMode="auto">
              <a:xfrm>
                <a:off x="3609" y="319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1" name="Freeform 652"/>
              <p:cNvSpPr>
                <a:spLocks/>
              </p:cNvSpPr>
              <p:nvPr/>
            </p:nvSpPr>
            <p:spPr bwMode="auto">
              <a:xfrm>
                <a:off x="3609" y="320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2" name="Freeform 653"/>
              <p:cNvSpPr>
                <a:spLocks/>
              </p:cNvSpPr>
              <p:nvPr/>
            </p:nvSpPr>
            <p:spPr bwMode="auto">
              <a:xfrm>
                <a:off x="3611" y="320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3" name="Line 654"/>
              <p:cNvSpPr>
                <a:spLocks noChangeShapeType="1"/>
              </p:cNvSpPr>
              <p:nvPr/>
            </p:nvSpPr>
            <p:spPr bwMode="auto">
              <a:xfrm>
                <a:off x="3612" y="320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4" name="Freeform 655"/>
              <p:cNvSpPr>
                <a:spLocks/>
              </p:cNvSpPr>
              <p:nvPr/>
            </p:nvSpPr>
            <p:spPr bwMode="auto">
              <a:xfrm>
                <a:off x="3614" y="320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5" name="Line 656"/>
              <p:cNvSpPr>
                <a:spLocks noChangeShapeType="1"/>
              </p:cNvSpPr>
              <p:nvPr/>
            </p:nvSpPr>
            <p:spPr bwMode="auto">
              <a:xfrm>
                <a:off x="3615" y="320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6" name="Freeform 657"/>
              <p:cNvSpPr>
                <a:spLocks/>
              </p:cNvSpPr>
              <p:nvPr/>
            </p:nvSpPr>
            <p:spPr bwMode="auto">
              <a:xfrm>
                <a:off x="3615" y="320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7" name="Line 658"/>
              <p:cNvSpPr>
                <a:spLocks noChangeShapeType="1"/>
              </p:cNvSpPr>
              <p:nvPr/>
            </p:nvSpPr>
            <p:spPr bwMode="auto">
              <a:xfrm>
                <a:off x="3617" y="32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8" name="Freeform 659"/>
              <p:cNvSpPr>
                <a:spLocks/>
              </p:cNvSpPr>
              <p:nvPr/>
            </p:nvSpPr>
            <p:spPr bwMode="auto">
              <a:xfrm>
                <a:off x="3618" y="320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9" name="Freeform 660"/>
              <p:cNvSpPr>
                <a:spLocks/>
              </p:cNvSpPr>
              <p:nvPr/>
            </p:nvSpPr>
            <p:spPr bwMode="auto">
              <a:xfrm>
                <a:off x="3620" y="320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0" name="Freeform 661"/>
              <p:cNvSpPr>
                <a:spLocks/>
              </p:cNvSpPr>
              <p:nvPr/>
            </p:nvSpPr>
            <p:spPr bwMode="auto">
              <a:xfrm>
                <a:off x="3621" y="321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1" name="Freeform 662"/>
              <p:cNvSpPr>
                <a:spLocks/>
              </p:cNvSpPr>
              <p:nvPr/>
            </p:nvSpPr>
            <p:spPr bwMode="auto">
              <a:xfrm>
                <a:off x="3623" y="32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2" name="Freeform 663"/>
              <p:cNvSpPr>
                <a:spLocks/>
              </p:cNvSpPr>
              <p:nvPr/>
            </p:nvSpPr>
            <p:spPr bwMode="auto">
              <a:xfrm>
                <a:off x="3624" y="321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3" name="Freeform 664"/>
              <p:cNvSpPr>
                <a:spLocks/>
              </p:cNvSpPr>
              <p:nvPr/>
            </p:nvSpPr>
            <p:spPr bwMode="auto">
              <a:xfrm>
                <a:off x="3626" y="321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4" name="Freeform 665"/>
              <p:cNvSpPr>
                <a:spLocks/>
              </p:cNvSpPr>
              <p:nvPr/>
            </p:nvSpPr>
            <p:spPr bwMode="auto">
              <a:xfrm>
                <a:off x="3627" y="321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5" name="Line 666"/>
              <p:cNvSpPr>
                <a:spLocks noChangeShapeType="1"/>
              </p:cNvSpPr>
              <p:nvPr/>
            </p:nvSpPr>
            <p:spPr bwMode="auto">
              <a:xfrm>
                <a:off x="3629" y="32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6" name="Line 667"/>
              <p:cNvSpPr>
                <a:spLocks noChangeShapeType="1"/>
              </p:cNvSpPr>
              <p:nvPr/>
            </p:nvSpPr>
            <p:spPr bwMode="auto">
              <a:xfrm>
                <a:off x="3630" y="32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7" name="Freeform 668"/>
              <p:cNvSpPr>
                <a:spLocks/>
              </p:cNvSpPr>
              <p:nvPr/>
            </p:nvSpPr>
            <p:spPr bwMode="auto">
              <a:xfrm>
                <a:off x="3630" y="321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8" name="Freeform 669"/>
              <p:cNvSpPr>
                <a:spLocks/>
              </p:cNvSpPr>
              <p:nvPr/>
            </p:nvSpPr>
            <p:spPr bwMode="auto">
              <a:xfrm>
                <a:off x="3632" y="32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9" name="Line 670"/>
              <p:cNvSpPr>
                <a:spLocks noChangeShapeType="1"/>
              </p:cNvSpPr>
              <p:nvPr/>
            </p:nvSpPr>
            <p:spPr bwMode="auto">
              <a:xfrm>
                <a:off x="3633" y="322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0" name="Line 671"/>
              <p:cNvSpPr>
                <a:spLocks noChangeShapeType="1"/>
              </p:cNvSpPr>
              <p:nvPr/>
            </p:nvSpPr>
            <p:spPr bwMode="auto">
              <a:xfrm>
                <a:off x="3635" y="322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1" name="Freeform 672"/>
              <p:cNvSpPr>
                <a:spLocks/>
              </p:cNvSpPr>
              <p:nvPr/>
            </p:nvSpPr>
            <p:spPr bwMode="auto">
              <a:xfrm>
                <a:off x="3635" y="322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2" name="Line 673"/>
              <p:cNvSpPr>
                <a:spLocks noChangeShapeType="1"/>
              </p:cNvSpPr>
              <p:nvPr/>
            </p:nvSpPr>
            <p:spPr bwMode="auto">
              <a:xfrm>
                <a:off x="3636" y="322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3" name="Line 674"/>
              <p:cNvSpPr>
                <a:spLocks noChangeShapeType="1"/>
              </p:cNvSpPr>
              <p:nvPr/>
            </p:nvSpPr>
            <p:spPr bwMode="auto">
              <a:xfrm>
                <a:off x="3638" y="322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4" name="Freeform 675"/>
              <p:cNvSpPr>
                <a:spLocks/>
              </p:cNvSpPr>
              <p:nvPr/>
            </p:nvSpPr>
            <p:spPr bwMode="auto">
              <a:xfrm>
                <a:off x="3638" y="322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5" name="Line 676"/>
              <p:cNvSpPr>
                <a:spLocks noChangeShapeType="1"/>
              </p:cNvSpPr>
              <p:nvPr/>
            </p:nvSpPr>
            <p:spPr bwMode="auto">
              <a:xfrm>
                <a:off x="3639" y="322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" name="Freeform 677"/>
              <p:cNvSpPr>
                <a:spLocks/>
              </p:cNvSpPr>
              <p:nvPr/>
            </p:nvSpPr>
            <p:spPr bwMode="auto">
              <a:xfrm>
                <a:off x="3641" y="322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7" name="Line 678"/>
              <p:cNvSpPr>
                <a:spLocks noChangeShapeType="1"/>
              </p:cNvSpPr>
              <p:nvPr/>
            </p:nvSpPr>
            <p:spPr bwMode="auto">
              <a:xfrm>
                <a:off x="3642" y="32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8" name="Line 679"/>
              <p:cNvSpPr>
                <a:spLocks noChangeShapeType="1"/>
              </p:cNvSpPr>
              <p:nvPr/>
            </p:nvSpPr>
            <p:spPr bwMode="auto">
              <a:xfrm>
                <a:off x="3642" y="323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9" name="Freeform 680"/>
              <p:cNvSpPr>
                <a:spLocks/>
              </p:cNvSpPr>
              <p:nvPr/>
            </p:nvSpPr>
            <p:spPr bwMode="auto">
              <a:xfrm>
                <a:off x="3644" y="323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0" name="Line 681"/>
              <p:cNvSpPr>
                <a:spLocks noChangeShapeType="1"/>
              </p:cNvSpPr>
              <p:nvPr/>
            </p:nvSpPr>
            <p:spPr bwMode="auto">
              <a:xfrm>
                <a:off x="3645" y="32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1" name="Line 682"/>
              <p:cNvSpPr>
                <a:spLocks noChangeShapeType="1"/>
              </p:cNvSpPr>
              <p:nvPr/>
            </p:nvSpPr>
            <p:spPr bwMode="auto">
              <a:xfrm>
                <a:off x="3645" y="323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2" name="Freeform 683"/>
              <p:cNvSpPr>
                <a:spLocks/>
              </p:cNvSpPr>
              <p:nvPr/>
            </p:nvSpPr>
            <p:spPr bwMode="auto">
              <a:xfrm>
                <a:off x="3647" y="323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3" name="Freeform 684"/>
              <p:cNvSpPr>
                <a:spLocks/>
              </p:cNvSpPr>
              <p:nvPr/>
            </p:nvSpPr>
            <p:spPr bwMode="auto">
              <a:xfrm>
                <a:off x="3648" y="32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4" name="Freeform 685"/>
              <p:cNvSpPr>
                <a:spLocks/>
              </p:cNvSpPr>
              <p:nvPr/>
            </p:nvSpPr>
            <p:spPr bwMode="auto">
              <a:xfrm>
                <a:off x="3650" y="323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5" name="Freeform 686"/>
              <p:cNvSpPr>
                <a:spLocks/>
              </p:cNvSpPr>
              <p:nvPr/>
            </p:nvSpPr>
            <p:spPr bwMode="auto">
              <a:xfrm>
                <a:off x="3651" y="323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6" name="Freeform 687"/>
              <p:cNvSpPr>
                <a:spLocks/>
              </p:cNvSpPr>
              <p:nvPr/>
            </p:nvSpPr>
            <p:spPr bwMode="auto">
              <a:xfrm>
                <a:off x="3653" y="324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7" name="Freeform 688"/>
              <p:cNvSpPr>
                <a:spLocks/>
              </p:cNvSpPr>
              <p:nvPr/>
            </p:nvSpPr>
            <p:spPr bwMode="auto">
              <a:xfrm>
                <a:off x="3654" y="324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8" name="Freeform 689"/>
              <p:cNvSpPr>
                <a:spLocks/>
              </p:cNvSpPr>
              <p:nvPr/>
            </p:nvSpPr>
            <p:spPr bwMode="auto">
              <a:xfrm>
                <a:off x="3656" y="324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9" name="Freeform 690"/>
              <p:cNvSpPr>
                <a:spLocks/>
              </p:cNvSpPr>
              <p:nvPr/>
            </p:nvSpPr>
            <p:spPr bwMode="auto">
              <a:xfrm>
                <a:off x="3657" y="324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0" name="Line 691"/>
              <p:cNvSpPr>
                <a:spLocks noChangeShapeType="1"/>
              </p:cNvSpPr>
              <p:nvPr/>
            </p:nvSpPr>
            <p:spPr bwMode="auto">
              <a:xfrm>
                <a:off x="3659" y="324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1" name="Line 692"/>
              <p:cNvSpPr>
                <a:spLocks noChangeShapeType="1"/>
              </p:cNvSpPr>
              <p:nvPr/>
            </p:nvSpPr>
            <p:spPr bwMode="auto">
              <a:xfrm>
                <a:off x="3660" y="324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2" name="Freeform 693"/>
              <p:cNvSpPr>
                <a:spLocks/>
              </p:cNvSpPr>
              <p:nvPr/>
            </p:nvSpPr>
            <p:spPr bwMode="auto">
              <a:xfrm>
                <a:off x="3660" y="324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3" name="Line 694"/>
              <p:cNvSpPr>
                <a:spLocks noChangeShapeType="1"/>
              </p:cNvSpPr>
              <p:nvPr/>
            </p:nvSpPr>
            <p:spPr bwMode="auto">
              <a:xfrm>
                <a:off x="3662" y="324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4" name="Line 695"/>
              <p:cNvSpPr>
                <a:spLocks noChangeShapeType="1"/>
              </p:cNvSpPr>
              <p:nvPr/>
            </p:nvSpPr>
            <p:spPr bwMode="auto">
              <a:xfrm>
                <a:off x="3663" y="324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5" name="Line 696"/>
              <p:cNvSpPr>
                <a:spLocks noChangeShapeType="1"/>
              </p:cNvSpPr>
              <p:nvPr/>
            </p:nvSpPr>
            <p:spPr bwMode="auto">
              <a:xfrm>
                <a:off x="3663" y="325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6" name="Freeform 697"/>
              <p:cNvSpPr>
                <a:spLocks/>
              </p:cNvSpPr>
              <p:nvPr/>
            </p:nvSpPr>
            <p:spPr bwMode="auto">
              <a:xfrm>
                <a:off x="3665" y="325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7" name="Line 698"/>
              <p:cNvSpPr>
                <a:spLocks noChangeShapeType="1"/>
              </p:cNvSpPr>
              <p:nvPr/>
            </p:nvSpPr>
            <p:spPr bwMode="auto">
              <a:xfrm>
                <a:off x="3666" y="325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8" name="Line 699"/>
              <p:cNvSpPr>
                <a:spLocks noChangeShapeType="1"/>
              </p:cNvSpPr>
              <p:nvPr/>
            </p:nvSpPr>
            <p:spPr bwMode="auto">
              <a:xfrm>
                <a:off x="3666" y="325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9" name="Freeform 700"/>
              <p:cNvSpPr>
                <a:spLocks/>
              </p:cNvSpPr>
              <p:nvPr/>
            </p:nvSpPr>
            <p:spPr bwMode="auto">
              <a:xfrm>
                <a:off x="3668" y="32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0" name="Freeform 701"/>
              <p:cNvSpPr>
                <a:spLocks/>
              </p:cNvSpPr>
              <p:nvPr/>
            </p:nvSpPr>
            <p:spPr bwMode="auto">
              <a:xfrm>
                <a:off x="3669" y="325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1" name="Line 702"/>
              <p:cNvSpPr>
                <a:spLocks noChangeShapeType="1"/>
              </p:cNvSpPr>
              <p:nvPr/>
            </p:nvSpPr>
            <p:spPr bwMode="auto">
              <a:xfrm>
                <a:off x="3671" y="32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2" name="Line 703"/>
              <p:cNvSpPr>
                <a:spLocks noChangeShapeType="1"/>
              </p:cNvSpPr>
              <p:nvPr/>
            </p:nvSpPr>
            <p:spPr bwMode="auto">
              <a:xfrm>
                <a:off x="3671" y="325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3" name="Freeform 704"/>
              <p:cNvSpPr>
                <a:spLocks/>
              </p:cNvSpPr>
              <p:nvPr/>
            </p:nvSpPr>
            <p:spPr bwMode="auto">
              <a:xfrm>
                <a:off x="3672" y="325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4" name="Freeform 705"/>
              <p:cNvSpPr>
                <a:spLocks/>
              </p:cNvSpPr>
              <p:nvPr/>
            </p:nvSpPr>
            <p:spPr bwMode="auto">
              <a:xfrm>
                <a:off x="3674" y="326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5" name="Freeform 706"/>
              <p:cNvSpPr>
                <a:spLocks/>
              </p:cNvSpPr>
              <p:nvPr/>
            </p:nvSpPr>
            <p:spPr bwMode="auto">
              <a:xfrm>
                <a:off x="3675" y="326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6" name="Freeform 707"/>
              <p:cNvSpPr>
                <a:spLocks/>
              </p:cNvSpPr>
              <p:nvPr/>
            </p:nvSpPr>
            <p:spPr bwMode="auto">
              <a:xfrm>
                <a:off x="3677" y="326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7" name="Freeform 708"/>
              <p:cNvSpPr>
                <a:spLocks/>
              </p:cNvSpPr>
              <p:nvPr/>
            </p:nvSpPr>
            <p:spPr bwMode="auto">
              <a:xfrm>
                <a:off x="3678" y="326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8" name="Freeform 709"/>
              <p:cNvSpPr>
                <a:spLocks/>
              </p:cNvSpPr>
              <p:nvPr/>
            </p:nvSpPr>
            <p:spPr bwMode="auto">
              <a:xfrm>
                <a:off x="3680" y="32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9" name="Line 710"/>
              <p:cNvSpPr>
                <a:spLocks noChangeShapeType="1"/>
              </p:cNvSpPr>
              <p:nvPr/>
            </p:nvSpPr>
            <p:spPr bwMode="auto">
              <a:xfrm>
                <a:off x="3681" y="326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0" name="Line 711"/>
              <p:cNvSpPr>
                <a:spLocks noChangeShapeType="1"/>
              </p:cNvSpPr>
              <p:nvPr/>
            </p:nvSpPr>
            <p:spPr bwMode="auto">
              <a:xfrm>
                <a:off x="3683" y="326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1" name="Freeform 712"/>
              <p:cNvSpPr>
                <a:spLocks/>
              </p:cNvSpPr>
              <p:nvPr/>
            </p:nvSpPr>
            <p:spPr bwMode="auto">
              <a:xfrm>
                <a:off x="3683" y="32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2" name="Freeform 713"/>
              <p:cNvSpPr>
                <a:spLocks/>
              </p:cNvSpPr>
              <p:nvPr/>
            </p:nvSpPr>
            <p:spPr bwMode="auto">
              <a:xfrm>
                <a:off x="3684" y="327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3" name="Line 714"/>
              <p:cNvSpPr>
                <a:spLocks noChangeShapeType="1"/>
              </p:cNvSpPr>
              <p:nvPr/>
            </p:nvSpPr>
            <p:spPr bwMode="auto">
              <a:xfrm>
                <a:off x="3686" y="32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4" name="Line 715"/>
              <p:cNvSpPr>
                <a:spLocks noChangeShapeType="1"/>
              </p:cNvSpPr>
              <p:nvPr/>
            </p:nvSpPr>
            <p:spPr bwMode="auto">
              <a:xfrm>
                <a:off x="3687" y="32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5" name="Line 716"/>
              <p:cNvSpPr>
                <a:spLocks noChangeShapeType="1"/>
              </p:cNvSpPr>
              <p:nvPr/>
            </p:nvSpPr>
            <p:spPr bwMode="auto">
              <a:xfrm>
                <a:off x="3687" y="327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6" name="Line 717"/>
              <p:cNvSpPr>
                <a:spLocks noChangeShapeType="1"/>
              </p:cNvSpPr>
              <p:nvPr/>
            </p:nvSpPr>
            <p:spPr bwMode="auto">
              <a:xfrm>
                <a:off x="3689" y="327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7" name="Line 718"/>
              <p:cNvSpPr>
                <a:spLocks noChangeShapeType="1"/>
              </p:cNvSpPr>
              <p:nvPr/>
            </p:nvSpPr>
            <p:spPr bwMode="auto">
              <a:xfrm>
                <a:off x="3689" y="32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8" name="Freeform 719"/>
              <p:cNvSpPr>
                <a:spLocks/>
              </p:cNvSpPr>
              <p:nvPr/>
            </p:nvSpPr>
            <p:spPr bwMode="auto">
              <a:xfrm>
                <a:off x="3690" y="327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9" name="Freeform 720"/>
              <p:cNvSpPr>
                <a:spLocks/>
              </p:cNvSpPr>
              <p:nvPr/>
            </p:nvSpPr>
            <p:spPr bwMode="auto">
              <a:xfrm>
                <a:off x="3692" y="327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0" name="Freeform 721"/>
              <p:cNvSpPr>
                <a:spLocks/>
              </p:cNvSpPr>
              <p:nvPr/>
            </p:nvSpPr>
            <p:spPr bwMode="auto">
              <a:xfrm>
                <a:off x="3693" y="327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1" name="Line 722"/>
              <p:cNvSpPr>
                <a:spLocks noChangeShapeType="1"/>
              </p:cNvSpPr>
              <p:nvPr/>
            </p:nvSpPr>
            <p:spPr bwMode="auto">
              <a:xfrm>
                <a:off x="3695" y="327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2" name="Line 723"/>
              <p:cNvSpPr>
                <a:spLocks noChangeShapeType="1"/>
              </p:cNvSpPr>
              <p:nvPr/>
            </p:nvSpPr>
            <p:spPr bwMode="auto">
              <a:xfrm>
                <a:off x="3695" y="32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3" name="Line 724"/>
              <p:cNvSpPr>
                <a:spLocks noChangeShapeType="1"/>
              </p:cNvSpPr>
              <p:nvPr/>
            </p:nvSpPr>
            <p:spPr bwMode="auto">
              <a:xfrm>
                <a:off x="3696" y="32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4" name="Line 725"/>
              <p:cNvSpPr>
                <a:spLocks noChangeShapeType="1"/>
              </p:cNvSpPr>
              <p:nvPr/>
            </p:nvSpPr>
            <p:spPr bwMode="auto">
              <a:xfrm>
                <a:off x="3696" y="328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5" name="Freeform 726"/>
              <p:cNvSpPr>
                <a:spLocks/>
              </p:cNvSpPr>
              <p:nvPr/>
            </p:nvSpPr>
            <p:spPr bwMode="auto">
              <a:xfrm>
                <a:off x="3698" y="328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" name="Line 727"/>
              <p:cNvSpPr>
                <a:spLocks noChangeShapeType="1"/>
              </p:cNvSpPr>
              <p:nvPr/>
            </p:nvSpPr>
            <p:spPr bwMode="auto">
              <a:xfrm>
                <a:off x="3699" y="328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7" name="Freeform 728"/>
              <p:cNvSpPr>
                <a:spLocks/>
              </p:cNvSpPr>
              <p:nvPr/>
            </p:nvSpPr>
            <p:spPr bwMode="auto">
              <a:xfrm>
                <a:off x="3701" y="328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8" name="Freeform 729"/>
              <p:cNvSpPr>
                <a:spLocks/>
              </p:cNvSpPr>
              <p:nvPr/>
            </p:nvSpPr>
            <p:spPr bwMode="auto">
              <a:xfrm>
                <a:off x="3702" y="328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9" name="Freeform 730"/>
              <p:cNvSpPr>
                <a:spLocks/>
              </p:cNvSpPr>
              <p:nvPr/>
            </p:nvSpPr>
            <p:spPr bwMode="auto">
              <a:xfrm>
                <a:off x="3704" y="328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0" name="Freeform 731"/>
              <p:cNvSpPr>
                <a:spLocks/>
              </p:cNvSpPr>
              <p:nvPr/>
            </p:nvSpPr>
            <p:spPr bwMode="auto">
              <a:xfrm>
                <a:off x="3705" y="32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1" name="Line 732"/>
              <p:cNvSpPr>
                <a:spLocks noChangeShapeType="1"/>
              </p:cNvSpPr>
              <p:nvPr/>
            </p:nvSpPr>
            <p:spPr bwMode="auto">
              <a:xfrm>
                <a:off x="3707" y="32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2" name="Line 733"/>
              <p:cNvSpPr>
                <a:spLocks noChangeShapeType="1"/>
              </p:cNvSpPr>
              <p:nvPr/>
            </p:nvSpPr>
            <p:spPr bwMode="auto">
              <a:xfrm>
                <a:off x="3708" y="329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3" name="Line 734"/>
              <p:cNvSpPr>
                <a:spLocks noChangeShapeType="1"/>
              </p:cNvSpPr>
              <p:nvPr/>
            </p:nvSpPr>
            <p:spPr bwMode="auto">
              <a:xfrm>
                <a:off x="3708" y="329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4" name="Line 735"/>
              <p:cNvSpPr>
                <a:spLocks noChangeShapeType="1"/>
              </p:cNvSpPr>
              <p:nvPr/>
            </p:nvSpPr>
            <p:spPr bwMode="auto">
              <a:xfrm>
                <a:off x="3710" y="32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5" name="Line 736"/>
              <p:cNvSpPr>
                <a:spLocks noChangeShapeType="1"/>
              </p:cNvSpPr>
              <p:nvPr/>
            </p:nvSpPr>
            <p:spPr bwMode="auto">
              <a:xfrm>
                <a:off x="3710" y="32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" name="Line 737"/>
              <p:cNvSpPr>
                <a:spLocks noChangeShapeType="1"/>
              </p:cNvSpPr>
              <p:nvPr/>
            </p:nvSpPr>
            <p:spPr bwMode="auto">
              <a:xfrm>
                <a:off x="3711" y="329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" name="Line 738"/>
              <p:cNvSpPr>
                <a:spLocks noChangeShapeType="1"/>
              </p:cNvSpPr>
              <p:nvPr/>
            </p:nvSpPr>
            <p:spPr bwMode="auto">
              <a:xfrm>
                <a:off x="3711" y="329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8" name="Line 739"/>
              <p:cNvSpPr>
                <a:spLocks noChangeShapeType="1"/>
              </p:cNvSpPr>
              <p:nvPr/>
            </p:nvSpPr>
            <p:spPr bwMode="auto">
              <a:xfrm>
                <a:off x="3713" y="32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9" name="Line 740"/>
              <p:cNvSpPr>
                <a:spLocks noChangeShapeType="1"/>
              </p:cNvSpPr>
              <p:nvPr/>
            </p:nvSpPr>
            <p:spPr bwMode="auto">
              <a:xfrm>
                <a:off x="3713" y="329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0" name="Line 741"/>
              <p:cNvSpPr>
                <a:spLocks noChangeShapeType="1"/>
              </p:cNvSpPr>
              <p:nvPr/>
            </p:nvSpPr>
            <p:spPr bwMode="auto">
              <a:xfrm>
                <a:off x="3714" y="329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1" name="Line 742"/>
              <p:cNvSpPr>
                <a:spLocks noChangeShapeType="1"/>
              </p:cNvSpPr>
              <p:nvPr/>
            </p:nvSpPr>
            <p:spPr bwMode="auto">
              <a:xfrm>
                <a:off x="3714" y="32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2" name="Line 743"/>
              <p:cNvSpPr>
                <a:spLocks noChangeShapeType="1"/>
              </p:cNvSpPr>
              <p:nvPr/>
            </p:nvSpPr>
            <p:spPr bwMode="auto">
              <a:xfrm>
                <a:off x="3716" y="32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3" name="Line 744"/>
              <p:cNvSpPr>
                <a:spLocks noChangeShapeType="1"/>
              </p:cNvSpPr>
              <p:nvPr/>
            </p:nvSpPr>
            <p:spPr bwMode="auto">
              <a:xfrm>
                <a:off x="3716" y="330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4" name="Line 745"/>
              <p:cNvSpPr>
                <a:spLocks noChangeShapeType="1"/>
              </p:cNvSpPr>
              <p:nvPr/>
            </p:nvSpPr>
            <p:spPr bwMode="auto">
              <a:xfrm>
                <a:off x="3717" y="330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5" name="Line 746"/>
              <p:cNvSpPr>
                <a:spLocks noChangeShapeType="1"/>
              </p:cNvSpPr>
              <p:nvPr/>
            </p:nvSpPr>
            <p:spPr bwMode="auto">
              <a:xfrm>
                <a:off x="3717" y="330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6" name="Line 747"/>
              <p:cNvSpPr>
                <a:spLocks noChangeShapeType="1"/>
              </p:cNvSpPr>
              <p:nvPr/>
            </p:nvSpPr>
            <p:spPr bwMode="auto">
              <a:xfrm>
                <a:off x="3719" y="33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7" name="Line 748"/>
              <p:cNvSpPr>
                <a:spLocks noChangeShapeType="1"/>
              </p:cNvSpPr>
              <p:nvPr/>
            </p:nvSpPr>
            <p:spPr bwMode="auto">
              <a:xfrm>
                <a:off x="3719" y="33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8" name="Line 749"/>
              <p:cNvSpPr>
                <a:spLocks noChangeShapeType="1"/>
              </p:cNvSpPr>
              <p:nvPr/>
            </p:nvSpPr>
            <p:spPr bwMode="auto">
              <a:xfrm>
                <a:off x="3720" y="330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9" name="Line 750"/>
              <p:cNvSpPr>
                <a:spLocks noChangeShapeType="1"/>
              </p:cNvSpPr>
              <p:nvPr/>
            </p:nvSpPr>
            <p:spPr bwMode="auto">
              <a:xfrm>
                <a:off x="3720" y="330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0" name="Freeform 751"/>
              <p:cNvSpPr>
                <a:spLocks/>
              </p:cNvSpPr>
              <p:nvPr/>
            </p:nvSpPr>
            <p:spPr bwMode="auto">
              <a:xfrm>
                <a:off x="3722" y="330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1" name="Freeform 752"/>
              <p:cNvSpPr>
                <a:spLocks/>
              </p:cNvSpPr>
              <p:nvPr/>
            </p:nvSpPr>
            <p:spPr bwMode="auto">
              <a:xfrm>
                <a:off x="3723" y="330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2" name="Freeform 753"/>
              <p:cNvSpPr>
                <a:spLocks/>
              </p:cNvSpPr>
              <p:nvPr/>
            </p:nvSpPr>
            <p:spPr bwMode="auto">
              <a:xfrm>
                <a:off x="3725" y="330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3" name="Freeform 754"/>
              <p:cNvSpPr>
                <a:spLocks/>
              </p:cNvSpPr>
              <p:nvPr/>
            </p:nvSpPr>
            <p:spPr bwMode="auto">
              <a:xfrm>
                <a:off x="3726" y="330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4" name="Freeform 755"/>
              <p:cNvSpPr>
                <a:spLocks/>
              </p:cNvSpPr>
              <p:nvPr/>
            </p:nvSpPr>
            <p:spPr bwMode="auto">
              <a:xfrm>
                <a:off x="3728" y="331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5" name="Freeform 756"/>
              <p:cNvSpPr>
                <a:spLocks/>
              </p:cNvSpPr>
              <p:nvPr/>
            </p:nvSpPr>
            <p:spPr bwMode="auto">
              <a:xfrm>
                <a:off x="3729" y="331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6" name="Line 757"/>
              <p:cNvSpPr>
                <a:spLocks noChangeShapeType="1"/>
              </p:cNvSpPr>
              <p:nvPr/>
            </p:nvSpPr>
            <p:spPr bwMode="auto">
              <a:xfrm>
                <a:off x="3731" y="33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7" name="Line 758"/>
              <p:cNvSpPr>
                <a:spLocks noChangeShapeType="1"/>
              </p:cNvSpPr>
              <p:nvPr/>
            </p:nvSpPr>
            <p:spPr bwMode="auto">
              <a:xfrm>
                <a:off x="3732" y="33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8" name="Line 759"/>
              <p:cNvSpPr>
                <a:spLocks noChangeShapeType="1"/>
              </p:cNvSpPr>
              <p:nvPr/>
            </p:nvSpPr>
            <p:spPr bwMode="auto">
              <a:xfrm>
                <a:off x="3732" y="331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9" name="Line 760"/>
              <p:cNvSpPr>
                <a:spLocks noChangeShapeType="1"/>
              </p:cNvSpPr>
              <p:nvPr/>
            </p:nvSpPr>
            <p:spPr bwMode="auto">
              <a:xfrm>
                <a:off x="3734" y="331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0" name="Line 761"/>
              <p:cNvSpPr>
                <a:spLocks noChangeShapeType="1"/>
              </p:cNvSpPr>
              <p:nvPr/>
            </p:nvSpPr>
            <p:spPr bwMode="auto">
              <a:xfrm>
                <a:off x="3734" y="33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1" name="Line 762"/>
              <p:cNvSpPr>
                <a:spLocks noChangeShapeType="1"/>
              </p:cNvSpPr>
              <p:nvPr/>
            </p:nvSpPr>
            <p:spPr bwMode="auto">
              <a:xfrm>
                <a:off x="3735" y="33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2" name="Line 763"/>
              <p:cNvSpPr>
                <a:spLocks noChangeShapeType="1"/>
              </p:cNvSpPr>
              <p:nvPr/>
            </p:nvSpPr>
            <p:spPr bwMode="auto">
              <a:xfrm>
                <a:off x="3735" y="331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3" name="Line 764"/>
              <p:cNvSpPr>
                <a:spLocks noChangeShapeType="1"/>
              </p:cNvSpPr>
              <p:nvPr/>
            </p:nvSpPr>
            <p:spPr bwMode="auto">
              <a:xfrm>
                <a:off x="3737" y="331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4" name="Line 765"/>
              <p:cNvSpPr>
                <a:spLocks noChangeShapeType="1"/>
              </p:cNvSpPr>
              <p:nvPr/>
            </p:nvSpPr>
            <p:spPr bwMode="auto">
              <a:xfrm>
                <a:off x="3737" y="33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5" name="Line 766"/>
              <p:cNvSpPr>
                <a:spLocks noChangeShapeType="1"/>
              </p:cNvSpPr>
              <p:nvPr/>
            </p:nvSpPr>
            <p:spPr bwMode="auto">
              <a:xfrm>
                <a:off x="3738" y="33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6" name="Line 767"/>
              <p:cNvSpPr>
                <a:spLocks noChangeShapeType="1"/>
              </p:cNvSpPr>
              <p:nvPr/>
            </p:nvSpPr>
            <p:spPr bwMode="auto">
              <a:xfrm>
                <a:off x="3738" y="332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7" name="Line 768"/>
              <p:cNvSpPr>
                <a:spLocks noChangeShapeType="1"/>
              </p:cNvSpPr>
              <p:nvPr/>
            </p:nvSpPr>
            <p:spPr bwMode="auto">
              <a:xfrm>
                <a:off x="3740" y="332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4" name="Group 769"/>
            <p:cNvGrpSpPr>
              <a:grpSpLocks/>
            </p:cNvGrpSpPr>
            <p:nvPr/>
          </p:nvGrpSpPr>
          <p:grpSpPr bwMode="auto">
            <a:xfrm>
              <a:off x="3740" y="3323"/>
              <a:ext cx="184" cy="172"/>
              <a:chOff x="3740" y="3323"/>
              <a:chExt cx="184" cy="172"/>
            </a:xfrm>
          </p:grpSpPr>
          <p:sp>
            <p:nvSpPr>
              <p:cNvPr id="2048" name="Line 770"/>
              <p:cNvSpPr>
                <a:spLocks noChangeShapeType="1"/>
              </p:cNvSpPr>
              <p:nvPr/>
            </p:nvSpPr>
            <p:spPr bwMode="auto">
              <a:xfrm>
                <a:off x="3740" y="33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" name="Line 771"/>
              <p:cNvSpPr>
                <a:spLocks noChangeShapeType="1"/>
              </p:cNvSpPr>
              <p:nvPr/>
            </p:nvSpPr>
            <p:spPr bwMode="auto">
              <a:xfrm>
                <a:off x="3741" y="33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" name="Line 772"/>
              <p:cNvSpPr>
                <a:spLocks noChangeShapeType="1"/>
              </p:cNvSpPr>
              <p:nvPr/>
            </p:nvSpPr>
            <p:spPr bwMode="auto">
              <a:xfrm>
                <a:off x="3741" y="332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" name="Line 773"/>
              <p:cNvSpPr>
                <a:spLocks noChangeShapeType="1"/>
              </p:cNvSpPr>
              <p:nvPr/>
            </p:nvSpPr>
            <p:spPr bwMode="auto">
              <a:xfrm>
                <a:off x="3743" y="332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" name="Line 774"/>
              <p:cNvSpPr>
                <a:spLocks noChangeShapeType="1"/>
              </p:cNvSpPr>
              <p:nvPr/>
            </p:nvSpPr>
            <p:spPr bwMode="auto">
              <a:xfrm>
                <a:off x="3743" y="33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" name="Freeform 775"/>
              <p:cNvSpPr>
                <a:spLocks/>
              </p:cNvSpPr>
              <p:nvPr/>
            </p:nvSpPr>
            <p:spPr bwMode="auto">
              <a:xfrm>
                <a:off x="3744" y="332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Freeform 776"/>
              <p:cNvSpPr>
                <a:spLocks/>
              </p:cNvSpPr>
              <p:nvPr/>
            </p:nvSpPr>
            <p:spPr bwMode="auto">
              <a:xfrm>
                <a:off x="3746" y="33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Freeform 777"/>
              <p:cNvSpPr>
                <a:spLocks/>
              </p:cNvSpPr>
              <p:nvPr/>
            </p:nvSpPr>
            <p:spPr bwMode="auto">
              <a:xfrm>
                <a:off x="3747" y="33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Line 778"/>
              <p:cNvSpPr>
                <a:spLocks noChangeShapeType="1"/>
              </p:cNvSpPr>
              <p:nvPr/>
            </p:nvSpPr>
            <p:spPr bwMode="auto">
              <a:xfrm>
                <a:off x="3749" y="333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Freeform 779"/>
              <p:cNvSpPr>
                <a:spLocks/>
              </p:cNvSpPr>
              <p:nvPr/>
            </p:nvSpPr>
            <p:spPr bwMode="auto">
              <a:xfrm>
                <a:off x="3750" y="333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Line 780"/>
              <p:cNvSpPr>
                <a:spLocks noChangeShapeType="1"/>
              </p:cNvSpPr>
              <p:nvPr/>
            </p:nvSpPr>
            <p:spPr bwMode="auto">
              <a:xfrm>
                <a:off x="3752" y="33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Line 781"/>
              <p:cNvSpPr>
                <a:spLocks noChangeShapeType="1"/>
              </p:cNvSpPr>
              <p:nvPr/>
            </p:nvSpPr>
            <p:spPr bwMode="auto">
              <a:xfrm>
                <a:off x="3753" y="333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Freeform 782"/>
              <p:cNvSpPr>
                <a:spLocks/>
              </p:cNvSpPr>
              <p:nvPr/>
            </p:nvSpPr>
            <p:spPr bwMode="auto">
              <a:xfrm>
                <a:off x="3753" y="333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Line 783"/>
              <p:cNvSpPr>
                <a:spLocks noChangeShapeType="1"/>
              </p:cNvSpPr>
              <p:nvPr/>
            </p:nvSpPr>
            <p:spPr bwMode="auto">
              <a:xfrm>
                <a:off x="3755" y="33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Line 784"/>
              <p:cNvSpPr>
                <a:spLocks noChangeShapeType="1"/>
              </p:cNvSpPr>
              <p:nvPr/>
            </p:nvSpPr>
            <p:spPr bwMode="auto">
              <a:xfrm>
                <a:off x="3756" y="333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Line 785"/>
              <p:cNvSpPr>
                <a:spLocks noChangeShapeType="1"/>
              </p:cNvSpPr>
              <p:nvPr/>
            </p:nvSpPr>
            <p:spPr bwMode="auto">
              <a:xfrm>
                <a:off x="3756" y="333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Line 786"/>
              <p:cNvSpPr>
                <a:spLocks noChangeShapeType="1"/>
              </p:cNvSpPr>
              <p:nvPr/>
            </p:nvSpPr>
            <p:spPr bwMode="auto">
              <a:xfrm>
                <a:off x="3758" y="333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Line 787"/>
              <p:cNvSpPr>
                <a:spLocks noChangeShapeType="1"/>
              </p:cNvSpPr>
              <p:nvPr/>
            </p:nvSpPr>
            <p:spPr bwMode="auto">
              <a:xfrm>
                <a:off x="3758" y="33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Line 788"/>
              <p:cNvSpPr>
                <a:spLocks noChangeShapeType="1"/>
              </p:cNvSpPr>
              <p:nvPr/>
            </p:nvSpPr>
            <p:spPr bwMode="auto">
              <a:xfrm>
                <a:off x="3759" y="333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Line 789"/>
              <p:cNvSpPr>
                <a:spLocks noChangeShapeType="1"/>
              </p:cNvSpPr>
              <p:nvPr/>
            </p:nvSpPr>
            <p:spPr bwMode="auto">
              <a:xfrm>
                <a:off x="3759" y="334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Line 790"/>
              <p:cNvSpPr>
                <a:spLocks noChangeShapeType="1"/>
              </p:cNvSpPr>
              <p:nvPr/>
            </p:nvSpPr>
            <p:spPr bwMode="auto">
              <a:xfrm>
                <a:off x="3761" y="33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Line 791"/>
              <p:cNvSpPr>
                <a:spLocks noChangeShapeType="1"/>
              </p:cNvSpPr>
              <p:nvPr/>
            </p:nvSpPr>
            <p:spPr bwMode="auto">
              <a:xfrm>
                <a:off x="3761" y="334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Line 792"/>
              <p:cNvSpPr>
                <a:spLocks noChangeShapeType="1"/>
              </p:cNvSpPr>
              <p:nvPr/>
            </p:nvSpPr>
            <p:spPr bwMode="auto">
              <a:xfrm>
                <a:off x="3762" y="334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Line 793"/>
              <p:cNvSpPr>
                <a:spLocks noChangeShapeType="1"/>
              </p:cNvSpPr>
              <p:nvPr/>
            </p:nvSpPr>
            <p:spPr bwMode="auto">
              <a:xfrm>
                <a:off x="3762" y="334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Line 794"/>
              <p:cNvSpPr>
                <a:spLocks noChangeShapeType="1"/>
              </p:cNvSpPr>
              <p:nvPr/>
            </p:nvSpPr>
            <p:spPr bwMode="auto">
              <a:xfrm>
                <a:off x="3764" y="33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Line 795"/>
              <p:cNvSpPr>
                <a:spLocks noChangeShapeType="1"/>
              </p:cNvSpPr>
              <p:nvPr/>
            </p:nvSpPr>
            <p:spPr bwMode="auto">
              <a:xfrm>
                <a:off x="3764" y="33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Freeform 796"/>
              <p:cNvSpPr>
                <a:spLocks/>
              </p:cNvSpPr>
              <p:nvPr/>
            </p:nvSpPr>
            <p:spPr bwMode="auto">
              <a:xfrm>
                <a:off x="3765" y="334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Line 797"/>
              <p:cNvSpPr>
                <a:spLocks noChangeShapeType="1"/>
              </p:cNvSpPr>
              <p:nvPr/>
            </p:nvSpPr>
            <p:spPr bwMode="auto">
              <a:xfrm>
                <a:off x="3767" y="33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Line 798"/>
              <p:cNvSpPr>
                <a:spLocks noChangeShapeType="1"/>
              </p:cNvSpPr>
              <p:nvPr/>
            </p:nvSpPr>
            <p:spPr bwMode="auto">
              <a:xfrm>
                <a:off x="3767" y="33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Freeform 799"/>
              <p:cNvSpPr>
                <a:spLocks/>
              </p:cNvSpPr>
              <p:nvPr/>
            </p:nvSpPr>
            <p:spPr bwMode="auto">
              <a:xfrm>
                <a:off x="3768" y="334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Line 800"/>
              <p:cNvSpPr>
                <a:spLocks noChangeShapeType="1"/>
              </p:cNvSpPr>
              <p:nvPr/>
            </p:nvSpPr>
            <p:spPr bwMode="auto">
              <a:xfrm>
                <a:off x="3770" y="33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Line 801"/>
              <p:cNvSpPr>
                <a:spLocks noChangeShapeType="1"/>
              </p:cNvSpPr>
              <p:nvPr/>
            </p:nvSpPr>
            <p:spPr bwMode="auto">
              <a:xfrm>
                <a:off x="3770" y="33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Freeform 802"/>
              <p:cNvSpPr>
                <a:spLocks/>
              </p:cNvSpPr>
              <p:nvPr/>
            </p:nvSpPr>
            <p:spPr bwMode="auto">
              <a:xfrm>
                <a:off x="3771" y="335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Freeform 803"/>
              <p:cNvSpPr>
                <a:spLocks/>
              </p:cNvSpPr>
              <p:nvPr/>
            </p:nvSpPr>
            <p:spPr bwMode="auto">
              <a:xfrm>
                <a:off x="3773" y="335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Freeform 804"/>
              <p:cNvSpPr>
                <a:spLocks/>
              </p:cNvSpPr>
              <p:nvPr/>
            </p:nvSpPr>
            <p:spPr bwMode="auto">
              <a:xfrm>
                <a:off x="3774" y="335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Freeform 805"/>
              <p:cNvSpPr>
                <a:spLocks/>
              </p:cNvSpPr>
              <p:nvPr/>
            </p:nvSpPr>
            <p:spPr bwMode="auto">
              <a:xfrm>
                <a:off x="3776" y="335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Line 806"/>
              <p:cNvSpPr>
                <a:spLocks noChangeShapeType="1"/>
              </p:cNvSpPr>
              <p:nvPr/>
            </p:nvSpPr>
            <p:spPr bwMode="auto">
              <a:xfrm>
                <a:off x="3777" y="335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Line 807"/>
              <p:cNvSpPr>
                <a:spLocks noChangeShapeType="1"/>
              </p:cNvSpPr>
              <p:nvPr/>
            </p:nvSpPr>
            <p:spPr bwMode="auto">
              <a:xfrm>
                <a:off x="3779" y="335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Freeform 808"/>
              <p:cNvSpPr>
                <a:spLocks/>
              </p:cNvSpPr>
              <p:nvPr/>
            </p:nvSpPr>
            <p:spPr bwMode="auto">
              <a:xfrm>
                <a:off x="3779" y="33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Line 809"/>
              <p:cNvSpPr>
                <a:spLocks noChangeShapeType="1"/>
              </p:cNvSpPr>
              <p:nvPr/>
            </p:nvSpPr>
            <p:spPr bwMode="auto">
              <a:xfrm>
                <a:off x="3780" y="336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Line 810"/>
              <p:cNvSpPr>
                <a:spLocks noChangeShapeType="1"/>
              </p:cNvSpPr>
              <p:nvPr/>
            </p:nvSpPr>
            <p:spPr bwMode="auto">
              <a:xfrm>
                <a:off x="3782" y="336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Line 811"/>
              <p:cNvSpPr>
                <a:spLocks noChangeShapeType="1"/>
              </p:cNvSpPr>
              <p:nvPr/>
            </p:nvSpPr>
            <p:spPr bwMode="auto">
              <a:xfrm>
                <a:off x="3782" y="33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Line 812"/>
              <p:cNvSpPr>
                <a:spLocks noChangeShapeType="1"/>
              </p:cNvSpPr>
              <p:nvPr/>
            </p:nvSpPr>
            <p:spPr bwMode="auto">
              <a:xfrm>
                <a:off x="3783" y="33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Line 813"/>
              <p:cNvSpPr>
                <a:spLocks noChangeShapeType="1"/>
              </p:cNvSpPr>
              <p:nvPr/>
            </p:nvSpPr>
            <p:spPr bwMode="auto">
              <a:xfrm>
                <a:off x="3783" y="336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Line 814"/>
              <p:cNvSpPr>
                <a:spLocks noChangeShapeType="1"/>
              </p:cNvSpPr>
              <p:nvPr/>
            </p:nvSpPr>
            <p:spPr bwMode="auto">
              <a:xfrm>
                <a:off x="3785" y="336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Line 815"/>
              <p:cNvSpPr>
                <a:spLocks noChangeShapeType="1"/>
              </p:cNvSpPr>
              <p:nvPr/>
            </p:nvSpPr>
            <p:spPr bwMode="auto">
              <a:xfrm>
                <a:off x="3785" y="33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816"/>
              <p:cNvSpPr>
                <a:spLocks noChangeShapeType="1"/>
              </p:cNvSpPr>
              <p:nvPr/>
            </p:nvSpPr>
            <p:spPr bwMode="auto">
              <a:xfrm>
                <a:off x="3786" y="33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Line 817"/>
              <p:cNvSpPr>
                <a:spLocks noChangeShapeType="1"/>
              </p:cNvSpPr>
              <p:nvPr/>
            </p:nvSpPr>
            <p:spPr bwMode="auto">
              <a:xfrm>
                <a:off x="3786" y="336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818"/>
              <p:cNvSpPr>
                <a:spLocks noChangeShapeType="1"/>
              </p:cNvSpPr>
              <p:nvPr/>
            </p:nvSpPr>
            <p:spPr bwMode="auto">
              <a:xfrm>
                <a:off x="3788" y="336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Line 819"/>
              <p:cNvSpPr>
                <a:spLocks noChangeShapeType="1"/>
              </p:cNvSpPr>
              <p:nvPr/>
            </p:nvSpPr>
            <p:spPr bwMode="auto">
              <a:xfrm>
                <a:off x="3788" y="33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Line 820"/>
              <p:cNvSpPr>
                <a:spLocks noChangeShapeType="1"/>
              </p:cNvSpPr>
              <p:nvPr/>
            </p:nvSpPr>
            <p:spPr bwMode="auto">
              <a:xfrm>
                <a:off x="3789" y="33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Line 821"/>
              <p:cNvSpPr>
                <a:spLocks noChangeShapeType="1"/>
              </p:cNvSpPr>
              <p:nvPr/>
            </p:nvSpPr>
            <p:spPr bwMode="auto">
              <a:xfrm>
                <a:off x="3789" y="336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Line 822"/>
              <p:cNvSpPr>
                <a:spLocks noChangeShapeType="1"/>
              </p:cNvSpPr>
              <p:nvPr/>
            </p:nvSpPr>
            <p:spPr bwMode="auto">
              <a:xfrm>
                <a:off x="3791" y="336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Line 823"/>
              <p:cNvSpPr>
                <a:spLocks noChangeShapeType="1"/>
              </p:cNvSpPr>
              <p:nvPr/>
            </p:nvSpPr>
            <p:spPr bwMode="auto">
              <a:xfrm>
                <a:off x="3791" y="33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Freeform 824"/>
              <p:cNvSpPr>
                <a:spLocks/>
              </p:cNvSpPr>
              <p:nvPr/>
            </p:nvSpPr>
            <p:spPr bwMode="auto">
              <a:xfrm>
                <a:off x="3792" y="337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Line 825"/>
              <p:cNvSpPr>
                <a:spLocks noChangeShapeType="1"/>
              </p:cNvSpPr>
              <p:nvPr/>
            </p:nvSpPr>
            <p:spPr bwMode="auto">
              <a:xfrm>
                <a:off x="3794" y="337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Line 826"/>
              <p:cNvSpPr>
                <a:spLocks noChangeShapeType="1"/>
              </p:cNvSpPr>
              <p:nvPr/>
            </p:nvSpPr>
            <p:spPr bwMode="auto">
              <a:xfrm>
                <a:off x="3794" y="337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Line 827"/>
              <p:cNvSpPr>
                <a:spLocks noChangeShapeType="1"/>
              </p:cNvSpPr>
              <p:nvPr/>
            </p:nvSpPr>
            <p:spPr bwMode="auto">
              <a:xfrm>
                <a:off x="3795" y="337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Line 828"/>
              <p:cNvSpPr>
                <a:spLocks noChangeShapeType="1"/>
              </p:cNvSpPr>
              <p:nvPr/>
            </p:nvSpPr>
            <p:spPr bwMode="auto">
              <a:xfrm>
                <a:off x="3795" y="337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Freeform 829"/>
              <p:cNvSpPr>
                <a:spLocks/>
              </p:cNvSpPr>
              <p:nvPr/>
            </p:nvSpPr>
            <p:spPr bwMode="auto">
              <a:xfrm>
                <a:off x="3797" y="337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Freeform 830"/>
              <p:cNvSpPr>
                <a:spLocks/>
              </p:cNvSpPr>
              <p:nvPr/>
            </p:nvSpPr>
            <p:spPr bwMode="auto">
              <a:xfrm>
                <a:off x="3798" y="337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Freeform 831"/>
              <p:cNvSpPr>
                <a:spLocks/>
              </p:cNvSpPr>
              <p:nvPr/>
            </p:nvSpPr>
            <p:spPr bwMode="auto">
              <a:xfrm>
                <a:off x="3800" y="337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Freeform 832"/>
              <p:cNvSpPr>
                <a:spLocks/>
              </p:cNvSpPr>
              <p:nvPr/>
            </p:nvSpPr>
            <p:spPr bwMode="auto">
              <a:xfrm>
                <a:off x="3801" y="338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Freeform 833"/>
              <p:cNvSpPr>
                <a:spLocks/>
              </p:cNvSpPr>
              <p:nvPr/>
            </p:nvSpPr>
            <p:spPr bwMode="auto">
              <a:xfrm>
                <a:off x="3803" y="338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Line 834"/>
              <p:cNvSpPr>
                <a:spLocks noChangeShapeType="1"/>
              </p:cNvSpPr>
              <p:nvPr/>
            </p:nvSpPr>
            <p:spPr bwMode="auto">
              <a:xfrm>
                <a:off x="3804" y="338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Line 835"/>
              <p:cNvSpPr>
                <a:spLocks noChangeShapeType="1"/>
              </p:cNvSpPr>
              <p:nvPr/>
            </p:nvSpPr>
            <p:spPr bwMode="auto">
              <a:xfrm>
                <a:off x="3806" y="33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Line 836"/>
              <p:cNvSpPr>
                <a:spLocks noChangeShapeType="1"/>
              </p:cNvSpPr>
              <p:nvPr/>
            </p:nvSpPr>
            <p:spPr bwMode="auto">
              <a:xfrm>
                <a:off x="3806" y="33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Line 837"/>
              <p:cNvSpPr>
                <a:spLocks noChangeShapeType="1"/>
              </p:cNvSpPr>
              <p:nvPr/>
            </p:nvSpPr>
            <p:spPr bwMode="auto">
              <a:xfrm>
                <a:off x="3807" y="338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Line 838"/>
              <p:cNvSpPr>
                <a:spLocks noChangeShapeType="1"/>
              </p:cNvSpPr>
              <p:nvPr/>
            </p:nvSpPr>
            <p:spPr bwMode="auto">
              <a:xfrm>
                <a:off x="3807" y="338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Line 839"/>
              <p:cNvSpPr>
                <a:spLocks noChangeShapeType="1"/>
              </p:cNvSpPr>
              <p:nvPr/>
            </p:nvSpPr>
            <p:spPr bwMode="auto">
              <a:xfrm>
                <a:off x="3809" y="33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Line 840"/>
              <p:cNvSpPr>
                <a:spLocks noChangeShapeType="1"/>
              </p:cNvSpPr>
              <p:nvPr/>
            </p:nvSpPr>
            <p:spPr bwMode="auto">
              <a:xfrm>
                <a:off x="3809" y="33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Line 841"/>
              <p:cNvSpPr>
                <a:spLocks noChangeShapeType="1"/>
              </p:cNvSpPr>
              <p:nvPr/>
            </p:nvSpPr>
            <p:spPr bwMode="auto">
              <a:xfrm>
                <a:off x="3810" y="338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Line 842"/>
              <p:cNvSpPr>
                <a:spLocks noChangeShapeType="1"/>
              </p:cNvSpPr>
              <p:nvPr/>
            </p:nvSpPr>
            <p:spPr bwMode="auto">
              <a:xfrm>
                <a:off x="3810" y="338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Line 843"/>
              <p:cNvSpPr>
                <a:spLocks noChangeShapeType="1"/>
              </p:cNvSpPr>
              <p:nvPr/>
            </p:nvSpPr>
            <p:spPr bwMode="auto">
              <a:xfrm>
                <a:off x="3812" y="338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Line 844"/>
              <p:cNvSpPr>
                <a:spLocks noChangeShapeType="1"/>
              </p:cNvSpPr>
              <p:nvPr/>
            </p:nvSpPr>
            <p:spPr bwMode="auto">
              <a:xfrm>
                <a:off x="3812" y="339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Line 845"/>
              <p:cNvSpPr>
                <a:spLocks noChangeShapeType="1"/>
              </p:cNvSpPr>
              <p:nvPr/>
            </p:nvSpPr>
            <p:spPr bwMode="auto">
              <a:xfrm>
                <a:off x="3813" y="339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Line 846"/>
              <p:cNvSpPr>
                <a:spLocks noChangeShapeType="1"/>
              </p:cNvSpPr>
              <p:nvPr/>
            </p:nvSpPr>
            <p:spPr bwMode="auto">
              <a:xfrm>
                <a:off x="3813" y="339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Line 847"/>
              <p:cNvSpPr>
                <a:spLocks noChangeShapeType="1"/>
              </p:cNvSpPr>
              <p:nvPr/>
            </p:nvSpPr>
            <p:spPr bwMode="auto">
              <a:xfrm>
                <a:off x="3815" y="33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Line 848"/>
              <p:cNvSpPr>
                <a:spLocks noChangeShapeType="1"/>
              </p:cNvSpPr>
              <p:nvPr/>
            </p:nvSpPr>
            <p:spPr bwMode="auto">
              <a:xfrm>
                <a:off x="3815" y="33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Line 849"/>
              <p:cNvSpPr>
                <a:spLocks noChangeShapeType="1"/>
              </p:cNvSpPr>
              <p:nvPr/>
            </p:nvSpPr>
            <p:spPr bwMode="auto">
              <a:xfrm>
                <a:off x="3816" y="339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Line 850"/>
              <p:cNvSpPr>
                <a:spLocks noChangeShapeType="1"/>
              </p:cNvSpPr>
              <p:nvPr/>
            </p:nvSpPr>
            <p:spPr bwMode="auto">
              <a:xfrm>
                <a:off x="3816" y="339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Line 851"/>
              <p:cNvSpPr>
                <a:spLocks noChangeShapeType="1"/>
              </p:cNvSpPr>
              <p:nvPr/>
            </p:nvSpPr>
            <p:spPr bwMode="auto">
              <a:xfrm>
                <a:off x="3818" y="33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Line 852"/>
              <p:cNvSpPr>
                <a:spLocks noChangeShapeType="1"/>
              </p:cNvSpPr>
              <p:nvPr/>
            </p:nvSpPr>
            <p:spPr bwMode="auto">
              <a:xfrm>
                <a:off x="3818" y="33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Line 853"/>
              <p:cNvSpPr>
                <a:spLocks noChangeShapeType="1"/>
              </p:cNvSpPr>
              <p:nvPr/>
            </p:nvSpPr>
            <p:spPr bwMode="auto">
              <a:xfrm>
                <a:off x="3819" y="339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Line 854"/>
              <p:cNvSpPr>
                <a:spLocks noChangeShapeType="1"/>
              </p:cNvSpPr>
              <p:nvPr/>
            </p:nvSpPr>
            <p:spPr bwMode="auto">
              <a:xfrm>
                <a:off x="3819" y="339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Line 855"/>
              <p:cNvSpPr>
                <a:spLocks noChangeShapeType="1"/>
              </p:cNvSpPr>
              <p:nvPr/>
            </p:nvSpPr>
            <p:spPr bwMode="auto">
              <a:xfrm>
                <a:off x="3821" y="33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Line 856"/>
              <p:cNvSpPr>
                <a:spLocks noChangeShapeType="1"/>
              </p:cNvSpPr>
              <p:nvPr/>
            </p:nvSpPr>
            <p:spPr bwMode="auto">
              <a:xfrm>
                <a:off x="3821" y="33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Freeform 857"/>
              <p:cNvSpPr>
                <a:spLocks/>
              </p:cNvSpPr>
              <p:nvPr/>
            </p:nvSpPr>
            <p:spPr bwMode="auto">
              <a:xfrm>
                <a:off x="3822" y="33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Freeform 858"/>
              <p:cNvSpPr>
                <a:spLocks/>
              </p:cNvSpPr>
              <p:nvPr/>
            </p:nvSpPr>
            <p:spPr bwMode="auto">
              <a:xfrm>
                <a:off x="3824" y="340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Freeform 859"/>
              <p:cNvSpPr>
                <a:spLocks/>
              </p:cNvSpPr>
              <p:nvPr/>
            </p:nvSpPr>
            <p:spPr bwMode="auto">
              <a:xfrm>
                <a:off x="3825" y="340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Freeform 860"/>
              <p:cNvSpPr>
                <a:spLocks/>
              </p:cNvSpPr>
              <p:nvPr/>
            </p:nvSpPr>
            <p:spPr bwMode="auto">
              <a:xfrm>
                <a:off x="3827" y="340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Line 861"/>
              <p:cNvSpPr>
                <a:spLocks noChangeShapeType="1"/>
              </p:cNvSpPr>
              <p:nvPr/>
            </p:nvSpPr>
            <p:spPr bwMode="auto">
              <a:xfrm>
                <a:off x="3828" y="340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Line 862"/>
              <p:cNvSpPr>
                <a:spLocks noChangeShapeType="1"/>
              </p:cNvSpPr>
              <p:nvPr/>
            </p:nvSpPr>
            <p:spPr bwMode="auto">
              <a:xfrm>
                <a:off x="3830" y="340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Line 863"/>
              <p:cNvSpPr>
                <a:spLocks noChangeShapeType="1"/>
              </p:cNvSpPr>
              <p:nvPr/>
            </p:nvSpPr>
            <p:spPr bwMode="auto">
              <a:xfrm>
                <a:off x="3830" y="34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Line 864"/>
              <p:cNvSpPr>
                <a:spLocks noChangeShapeType="1"/>
              </p:cNvSpPr>
              <p:nvPr/>
            </p:nvSpPr>
            <p:spPr bwMode="auto">
              <a:xfrm>
                <a:off x="3831" y="34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Freeform 865"/>
              <p:cNvSpPr>
                <a:spLocks/>
              </p:cNvSpPr>
              <p:nvPr/>
            </p:nvSpPr>
            <p:spPr bwMode="auto">
              <a:xfrm>
                <a:off x="3831" y="340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Line 866"/>
              <p:cNvSpPr>
                <a:spLocks noChangeShapeType="1"/>
              </p:cNvSpPr>
              <p:nvPr/>
            </p:nvSpPr>
            <p:spPr bwMode="auto">
              <a:xfrm>
                <a:off x="3833" y="34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Line 867"/>
              <p:cNvSpPr>
                <a:spLocks noChangeShapeType="1"/>
              </p:cNvSpPr>
              <p:nvPr/>
            </p:nvSpPr>
            <p:spPr bwMode="auto">
              <a:xfrm>
                <a:off x="3834" y="34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Line 868"/>
              <p:cNvSpPr>
                <a:spLocks noChangeShapeType="1"/>
              </p:cNvSpPr>
              <p:nvPr/>
            </p:nvSpPr>
            <p:spPr bwMode="auto">
              <a:xfrm>
                <a:off x="3834" y="341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Line 869"/>
              <p:cNvSpPr>
                <a:spLocks noChangeShapeType="1"/>
              </p:cNvSpPr>
              <p:nvPr/>
            </p:nvSpPr>
            <p:spPr bwMode="auto">
              <a:xfrm>
                <a:off x="3836" y="341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Line 870"/>
              <p:cNvSpPr>
                <a:spLocks noChangeShapeType="1"/>
              </p:cNvSpPr>
              <p:nvPr/>
            </p:nvSpPr>
            <p:spPr bwMode="auto">
              <a:xfrm>
                <a:off x="3836" y="34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Line 871"/>
              <p:cNvSpPr>
                <a:spLocks noChangeShapeType="1"/>
              </p:cNvSpPr>
              <p:nvPr/>
            </p:nvSpPr>
            <p:spPr bwMode="auto">
              <a:xfrm>
                <a:off x="3837" y="34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Line 872"/>
              <p:cNvSpPr>
                <a:spLocks noChangeShapeType="1"/>
              </p:cNvSpPr>
              <p:nvPr/>
            </p:nvSpPr>
            <p:spPr bwMode="auto">
              <a:xfrm>
                <a:off x="3837" y="341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Line 873"/>
              <p:cNvSpPr>
                <a:spLocks noChangeShapeType="1"/>
              </p:cNvSpPr>
              <p:nvPr/>
            </p:nvSpPr>
            <p:spPr bwMode="auto">
              <a:xfrm>
                <a:off x="3839" y="341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Line 874"/>
              <p:cNvSpPr>
                <a:spLocks noChangeShapeType="1"/>
              </p:cNvSpPr>
              <p:nvPr/>
            </p:nvSpPr>
            <p:spPr bwMode="auto">
              <a:xfrm>
                <a:off x="3839" y="34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Line 875"/>
              <p:cNvSpPr>
                <a:spLocks noChangeShapeType="1"/>
              </p:cNvSpPr>
              <p:nvPr/>
            </p:nvSpPr>
            <p:spPr bwMode="auto">
              <a:xfrm>
                <a:off x="3840" y="34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Line 876"/>
              <p:cNvSpPr>
                <a:spLocks noChangeShapeType="1"/>
              </p:cNvSpPr>
              <p:nvPr/>
            </p:nvSpPr>
            <p:spPr bwMode="auto">
              <a:xfrm>
                <a:off x="3840" y="341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Line 877"/>
              <p:cNvSpPr>
                <a:spLocks noChangeShapeType="1"/>
              </p:cNvSpPr>
              <p:nvPr/>
            </p:nvSpPr>
            <p:spPr bwMode="auto">
              <a:xfrm>
                <a:off x="3842" y="341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Line 878"/>
              <p:cNvSpPr>
                <a:spLocks noChangeShapeType="1"/>
              </p:cNvSpPr>
              <p:nvPr/>
            </p:nvSpPr>
            <p:spPr bwMode="auto">
              <a:xfrm>
                <a:off x="3842" y="341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Line 879"/>
              <p:cNvSpPr>
                <a:spLocks noChangeShapeType="1"/>
              </p:cNvSpPr>
              <p:nvPr/>
            </p:nvSpPr>
            <p:spPr bwMode="auto">
              <a:xfrm>
                <a:off x="3843" y="341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Line 880"/>
              <p:cNvSpPr>
                <a:spLocks noChangeShapeType="1"/>
              </p:cNvSpPr>
              <p:nvPr/>
            </p:nvSpPr>
            <p:spPr bwMode="auto">
              <a:xfrm>
                <a:off x="3843" y="342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Line 881"/>
              <p:cNvSpPr>
                <a:spLocks noChangeShapeType="1"/>
              </p:cNvSpPr>
              <p:nvPr/>
            </p:nvSpPr>
            <p:spPr bwMode="auto">
              <a:xfrm>
                <a:off x="3845" y="342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Line 882"/>
              <p:cNvSpPr>
                <a:spLocks noChangeShapeType="1"/>
              </p:cNvSpPr>
              <p:nvPr/>
            </p:nvSpPr>
            <p:spPr bwMode="auto">
              <a:xfrm>
                <a:off x="3845" y="342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Freeform 883"/>
              <p:cNvSpPr>
                <a:spLocks/>
              </p:cNvSpPr>
              <p:nvPr/>
            </p:nvSpPr>
            <p:spPr bwMode="auto">
              <a:xfrm>
                <a:off x="3846" y="342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Freeform 884"/>
              <p:cNvSpPr>
                <a:spLocks/>
              </p:cNvSpPr>
              <p:nvPr/>
            </p:nvSpPr>
            <p:spPr bwMode="auto">
              <a:xfrm>
                <a:off x="3848" y="34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Line 885"/>
              <p:cNvSpPr>
                <a:spLocks noChangeShapeType="1"/>
              </p:cNvSpPr>
              <p:nvPr/>
            </p:nvSpPr>
            <p:spPr bwMode="auto">
              <a:xfrm>
                <a:off x="3849" y="342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Freeform 886"/>
              <p:cNvSpPr>
                <a:spLocks/>
              </p:cNvSpPr>
              <p:nvPr/>
            </p:nvSpPr>
            <p:spPr bwMode="auto">
              <a:xfrm>
                <a:off x="3851" y="342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Line 887"/>
              <p:cNvSpPr>
                <a:spLocks noChangeShapeType="1"/>
              </p:cNvSpPr>
              <p:nvPr/>
            </p:nvSpPr>
            <p:spPr bwMode="auto">
              <a:xfrm>
                <a:off x="3852" y="342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Line 888"/>
              <p:cNvSpPr>
                <a:spLocks noChangeShapeType="1"/>
              </p:cNvSpPr>
              <p:nvPr/>
            </p:nvSpPr>
            <p:spPr bwMode="auto">
              <a:xfrm>
                <a:off x="3854" y="342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Freeform 889"/>
              <p:cNvSpPr>
                <a:spLocks/>
              </p:cNvSpPr>
              <p:nvPr/>
            </p:nvSpPr>
            <p:spPr bwMode="auto">
              <a:xfrm>
                <a:off x="3854" y="342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Line 890"/>
              <p:cNvSpPr>
                <a:spLocks noChangeShapeType="1"/>
              </p:cNvSpPr>
              <p:nvPr/>
            </p:nvSpPr>
            <p:spPr bwMode="auto">
              <a:xfrm>
                <a:off x="3855" y="343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Line 891"/>
              <p:cNvSpPr>
                <a:spLocks noChangeShapeType="1"/>
              </p:cNvSpPr>
              <p:nvPr/>
            </p:nvSpPr>
            <p:spPr bwMode="auto">
              <a:xfrm>
                <a:off x="3857" y="343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Line 892"/>
              <p:cNvSpPr>
                <a:spLocks noChangeShapeType="1"/>
              </p:cNvSpPr>
              <p:nvPr/>
            </p:nvSpPr>
            <p:spPr bwMode="auto">
              <a:xfrm>
                <a:off x="3857" y="343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Line 893"/>
              <p:cNvSpPr>
                <a:spLocks noChangeShapeType="1"/>
              </p:cNvSpPr>
              <p:nvPr/>
            </p:nvSpPr>
            <p:spPr bwMode="auto">
              <a:xfrm>
                <a:off x="3858" y="343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Line 894"/>
              <p:cNvSpPr>
                <a:spLocks noChangeShapeType="1"/>
              </p:cNvSpPr>
              <p:nvPr/>
            </p:nvSpPr>
            <p:spPr bwMode="auto">
              <a:xfrm>
                <a:off x="3858" y="343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3" name="Line 895"/>
              <p:cNvSpPr>
                <a:spLocks noChangeShapeType="1"/>
              </p:cNvSpPr>
              <p:nvPr/>
            </p:nvSpPr>
            <p:spPr bwMode="auto">
              <a:xfrm>
                <a:off x="3860" y="343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4" name="Line 896"/>
              <p:cNvSpPr>
                <a:spLocks noChangeShapeType="1"/>
              </p:cNvSpPr>
              <p:nvPr/>
            </p:nvSpPr>
            <p:spPr bwMode="auto">
              <a:xfrm>
                <a:off x="3860" y="343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5" name="Line 897"/>
              <p:cNvSpPr>
                <a:spLocks noChangeShapeType="1"/>
              </p:cNvSpPr>
              <p:nvPr/>
            </p:nvSpPr>
            <p:spPr bwMode="auto">
              <a:xfrm>
                <a:off x="3861" y="343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6" name="Line 898"/>
              <p:cNvSpPr>
                <a:spLocks noChangeShapeType="1"/>
              </p:cNvSpPr>
              <p:nvPr/>
            </p:nvSpPr>
            <p:spPr bwMode="auto">
              <a:xfrm>
                <a:off x="3861" y="343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7" name="Line 899"/>
              <p:cNvSpPr>
                <a:spLocks noChangeShapeType="1"/>
              </p:cNvSpPr>
              <p:nvPr/>
            </p:nvSpPr>
            <p:spPr bwMode="auto">
              <a:xfrm>
                <a:off x="3863" y="343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8" name="Line 900"/>
              <p:cNvSpPr>
                <a:spLocks noChangeShapeType="1"/>
              </p:cNvSpPr>
              <p:nvPr/>
            </p:nvSpPr>
            <p:spPr bwMode="auto">
              <a:xfrm>
                <a:off x="3863" y="343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9" name="Line 901"/>
              <p:cNvSpPr>
                <a:spLocks noChangeShapeType="1"/>
              </p:cNvSpPr>
              <p:nvPr/>
            </p:nvSpPr>
            <p:spPr bwMode="auto">
              <a:xfrm>
                <a:off x="3864" y="343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0" name="Line 902"/>
              <p:cNvSpPr>
                <a:spLocks noChangeShapeType="1"/>
              </p:cNvSpPr>
              <p:nvPr/>
            </p:nvSpPr>
            <p:spPr bwMode="auto">
              <a:xfrm>
                <a:off x="3864" y="344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1" name="Line 903"/>
              <p:cNvSpPr>
                <a:spLocks noChangeShapeType="1"/>
              </p:cNvSpPr>
              <p:nvPr/>
            </p:nvSpPr>
            <p:spPr bwMode="auto">
              <a:xfrm>
                <a:off x="3866" y="344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2" name="Line 904"/>
              <p:cNvSpPr>
                <a:spLocks noChangeShapeType="1"/>
              </p:cNvSpPr>
              <p:nvPr/>
            </p:nvSpPr>
            <p:spPr bwMode="auto">
              <a:xfrm>
                <a:off x="3866" y="34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3" name="Line 905"/>
              <p:cNvSpPr>
                <a:spLocks noChangeShapeType="1"/>
              </p:cNvSpPr>
              <p:nvPr/>
            </p:nvSpPr>
            <p:spPr bwMode="auto">
              <a:xfrm>
                <a:off x="3867" y="344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Line 906"/>
              <p:cNvSpPr>
                <a:spLocks noChangeShapeType="1"/>
              </p:cNvSpPr>
              <p:nvPr/>
            </p:nvSpPr>
            <p:spPr bwMode="auto">
              <a:xfrm>
                <a:off x="3867" y="344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Line 907"/>
              <p:cNvSpPr>
                <a:spLocks noChangeShapeType="1"/>
              </p:cNvSpPr>
              <p:nvPr/>
            </p:nvSpPr>
            <p:spPr bwMode="auto">
              <a:xfrm>
                <a:off x="3869" y="344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6" name="Line 908"/>
              <p:cNvSpPr>
                <a:spLocks noChangeShapeType="1"/>
              </p:cNvSpPr>
              <p:nvPr/>
            </p:nvSpPr>
            <p:spPr bwMode="auto">
              <a:xfrm>
                <a:off x="3869" y="34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7" name="Freeform 909"/>
              <p:cNvSpPr>
                <a:spLocks/>
              </p:cNvSpPr>
              <p:nvPr/>
            </p:nvSpPr>
            <p:spPr bwMode="auto">
              <a:xfrm>
                <a:off x="3870" y="344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8" name="Freeform 910"/>
              <p:cNvSpPr>
                <a:spLocks/>
              </p:cNvSpPr>
              <p:nvPr/>
            </p:nvSpPr>
            <p:spPr bwMode="auto">
              <a:xfrm>
                <a:off x="3872" y="344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9" name="Freeform 911"/>
              <p:cNvSpPr>
                <a:spLocks/>
              </p:cNvSpPr>
              <p:nvPr/>
            </p:nvSpPr>
            <p:spPr bwMode="auto">
              <a:xfrm>
                <a:off x="3873" y="344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0" name="Freeform 912"/>
              <p:cNvSpPr>
                <a:spLocks/>
              </p:cNvSpPr>
              <p:nvPr/>
            </p:nvSpPr>
            <p:spPr bwMode="auto">
              <a:xfrm>
                <a:off x="3875" y="34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1" name="Freeform 913"/>
              <p:cNvSpPr>
                <a:spLocks/>
              </p:cNvSpPr>
              <p:nvPr/>
            </p:nvSpPr>
            <p:spPr bwMode="auto">
              <a:xfrm>
                <a:off x="3876" y="345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2" name="Line 914"/>
              <p:cNvSpPr>
                <a:spLocks noChangeShapeType="1"/>
              </p:cNvSpPr>
              <p:nvPr/>
            </p:nvSpPr>
            <p:spPr bwMode="auto">
              <a:xfrm>
                <a:off x="3878" y="345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3" name="Line 915"/>
              <p:cNvSpPr>
                <a:spLocks noChangeShapeType="1"/>
              </p:cNvSpPr>
              <p:nvPr/>
            </p:nvSpPr>
            <p:spPr bwMode="auto">
              <a:xfrm>
                <a:off x="3879" y="345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4" name="Line 916"/>
              <p:cNvSpPr>
                <a:spLocks noChangeShapeType="1"/>
              </p:cNvSpPr>
              <p:nvPr/>
            </p:nvSpPr>
            <p:spPr bwMode="auto">
              <a:xfrm>
                <a:off x="3879" y="345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5" name="Line 917"/>
              <p:cNvSpPr>
                <a:spLocks noChangeShapeType="1"/>
              </p:cNvSpPr>
              <p:nvPr/>
            </p:nvSpPr>
            <p:spPr bwMode="auto">
              <a:xfrm>
                <a:off x="3881" y="345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6" name="Line 918"/>
              <p:cNvSpPr>
                <a:spLocks noChangeShapeType="1"/>
              </p:cNvSpPr>
              <p:nvPr/>
            </p:nvSpPr>
            <p:spPr bwMode="auto">
              <a:xfrm>
                <a:off x="3881" y="345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7" name="Line 919"/>
              <p:cNvSpPr>
                <a:spLocks noChangeShapeType="1"/>
              </p:cNvSpPr>
              <p:nvPr/>
            </p:nvSpPr>
            <p:spPr bwMode="auto">
              <a:xfrm>
                <a:off x="3882" y="345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8" name="Line 920"/>
              <p:cNvSpPr>
                <a:spLocks noChangeShapeType="1"/>
              </p:cNvSpPr>
              <p:nvPr/>
            </p:nvSpPr>
            <p:spPr bwMode="auto">
              <a:xfrm>
                <a:off x="3882" y="345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9" name="Line 921"/>
              <p:cNvSpPr>
                <a:spLocks noChangeShapeType="1"/>
              </p:cNvSpPr>
              <p:nvPr/>
            </p:nvSpPr>
            <p:spPr bwMode="auto">
              <a:xfrm>
                <a:off x="3884" y="345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0" name="Line 922"/>
              <p:cNvSpPr>
                <a:spLocks noChangeShapeType="1"/>
              </p:cNvSpPr>
              <p:nvPr/>
            </p:nvSpPr>
            <p:spPr bwMode="auto">
              <a:xfrm>
                <a:off x="3884" y="345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1" name="Line 923"/>
              <p:cNvSpPr>
                <a:spLocks noChangeShapeType="1"/>
              </p:cNvSpPr>
              <p:nvPr/>
            </p:nvSpPr>
            <p:spPr bwMode="auto">
              <a:xfrm>
                <a:off x="3885" y="345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2" name="Line 924"/>
              <p:cNvSpPr>
                <a:spLocks noChangeShapeType="1"/>
              </p:cNvSpPr>
              <p:nvPr/>
            </p:nvSpPr>
            <p:spPr bwMode="auto">
              <a:xfrm>
                <a:off x="3885" y="345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3" name="Line 925"/>
              <p:cNvSpPr>
                <a:spLocks noChangeShapeType="1"/>
              </p:cNvSpPr>
              <p:nvPr/>
            </p:nvSpPr>
            <p:spPr bwMode="auto">
              <a:xfrm>
                <a:off x="3887" y="345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4" name="Line 926"/>
              <p:cNvSpPr>
                <a:spLocks noChangeShapeType="1"/>
              </p:cNvSpPr>
              <p:nvPr/>
            </p:nvSpPr>
            <p:spPr bwMode="auto">
              <a:xfrm>
                <a:off x="3887" y="346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5" name="Line 927"/>
              <p:cNvSpPr>
                <a:spLocks noChangeShapeType="1"/>
              </p:cNvSpPr>
              <p:nvPr/>
            </p:nvSpPr>
            <p:spPr bwMode="auto">
              <a:xfrm>
                <a:off x="3888" y="346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6" name="Line 928"/>
              <p:cNvSpPr>
                <a:spLocks noChangeShapeType="1"/>
              </p:cNvSpPr>
              <p:nvPr/>
            </p:nvSpPr>
            <p:spPr bwMode="auto">
              <a:xfrm>
                <a:off x="3888" y="346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7" name="Line 929"/>
              <p:cNvSpPr>
                <a:spLocks noChangeShapeType="1"/>
              </p:cNvSpPr>
              <p:nvPr/>
            </p:nvSpPr>
            <p:spPr bwMode="auto">
              <a:xfrm>
                <a:off x="3890" y="346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8" name="Line 930"/>
              <p:cNvSpPr>
                <a:spLocks noChangeShapeType="1"/>
              </p:cNvSpPr>
              <p:nvPr/>
            </p:nvSpPr>
            <p:spPr bwMode="auto">
              <a:xfrm>
                <a:off x="3890" y="346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9" name="Line 931"/>
              <p:cNvSpPr>
                <a:spLocks noChangeShapeType="1"/>
              </p:cNvSpPr>
              <p:nvPr/>
            </p:nvSpPr>
            <p:spPr bwMode="auto">
              <a:xfrm>
                <a:off x="3891" y="346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0" name="Line 932"/>
              <p:cNvSpPr>
                <a:spLocks noChangeShapeType="1"/>
              </p:cNvSpPr>
              <p:nvPr/>
            </p:nvSpPr>
            <p:spPr bwMode="auto">
              <a:xfrm>
                <a:off x="3891" y="346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1" name="Line 933"/>
              <p:cNvSpPr>
                <a:spLocks noChangeShapeType="1"/>
              </p:cNvSpPr>
              <p:nvPr/>
            </p:nvSpPr>
            <p:spPr bwMode="auto">
              <a:xfrm>
                <a:off x="3893" y="346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2" name="Line 934"/>
              <p:cNvSpPr>
                <a:spLocks noChangeShapeType="1"/>
              </p:cNvSpPr>
              <p:nvPr/>
            </p:nvSpPr>
            <p:spPr bwMode="auto">
              <a:xfrm>
                <a:off x="3893" y="34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3" name="Line 935"/>
              <p:cNvSpPr>
                <a:spLocks noChangeShapeType="1"/>
              </p:cNvSpPr>
              <p:nvPr/>
            </p:nvSpPr>
            <p:spPr bwMode="auto">
              <a:xfrm>
                <a:off x="3894" y="34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4" name="Line 936"/>
              <p:cNvSpPr>
                <a:spLocks noChangeShapeType="1"/>
              </p:cNvSpPr>
              <p:nvPr/>
            </p:nvSpPr>
            <p:spPr bwMode="auto">
              <a:xfrm>
                <a:off x="3894" y="346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5" name="Line 937"/>
              <p:cNvSpPr>
                <a:spLocks noChangeShapeType="1"/>
              </p:cNvSpPr>
              <p:nvPr/>
            </p:nvSpPr>
            <p:spPr bwMode="auto">
              <a:xfrm>
                <a:off x="3896" y="346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6" name="Line 938"/>
              <p:cNvSpPr>
                <a:spLocks noChangeShapeType="1"/>
              </p:cNvSpPr>
              <p:nvPr/>
            </p:nvSpPr>
            <p:spPr bwMode="auto">
              <a:xfrm>
                <a:off x="3896" y="347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7" name="Freeform 939"/>
              <p:cNvSpPr>
                <a:spLocks/>
              </p:cNvSpPr>
              <p:nvPr/>
            </p:nvSpPr>
            <p:spPr bwMode="auto">
              <a:xfrm>
                <a:off x="3897" y="347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8" name="Freeform 940"/>
              <p:cNvSpPr>
                <a:spLocks/>
              </p:cNvSpPr>
              <p:nvPr/>
            </p:nvSpPr>
            <p:spPr bwMode="auto">
              <a:xfrm>
                <a:off x="3899" y="347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9" name="Line 941"/>
              <p:cNvSpPr>
                <a:spLocks noChangeShapeType="1"/>
              </p:cNvSpPr>
              <p:nvPr/>
            </p:nvSpPr>
            <p:spPr bwMode="auto">
              <a:xfrm>
                <a:off x="3900" y="347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0" name="Line 942"/>
              <p:cNvSpPr>
                <a:spLocks noChangeShapeType="1"/>
              </p:cNvSpPr>
              <p:nvPr/>
            </p:nvSpPr>
            <p:spPr bwMode="auto">
              <a:xfrm>
                <a:off x="3902" y="34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1" name="Freeform 943"/>
              <p:cNvSpPr>
                <a:spLocks/>
              </p:cNvSpPr>
              <p:nvPr/>
            </p:nvSpPr>
            <p:spPr bwMode="auto">
              <a:xfrm>
                <a:off x="3902" y="347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2" name="Line 944"/>
              <p:cNvSpPr>
                <a:spLocks noChangeShapeType="1"/>
              </p:cNvSpPr>
              <p:nvPr/>
            </p:nvSpPr>
            <p:spPr bwMode="auto">
              <a:xfrm>
                <a:off x="3903" y="347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3" name="Line 945"/>
              <p:cNvSpPr>
                <a:spLocks noChangeShapeType="1"/>
              </p:cNvSpPr>
              <p:nvPr/>
            </p:nvSpPr>
            <p:spPr bwMode="auto">
              <a:xfrm>
                <a:off x="3905" y="347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4" name="Line 946"/>
              <p:cNvSpPr>
                <a:spLocks noChangeShapeType="1"/>
              </p:cNvSpPr>
              <p:nvPr/>
            </p:nvSpPr>
            <p:spPr bwMode="auto">
              <a:xfrm>
                <a:off x="3905" y="34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5" name="Line 947"/>
              <p:cNvSpPr>
                <a:spLocks noChangeShapeType="1"/>
              </p:cNvSpPr>
              <p:nvPr/>
            </p:nvSpPr>
            <p:spPr bwMode="auto">
              <a:xfrm>
                <a:off x="3906" y="347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6" name="Line 948"/>
              <p:cNvSpPr>
                <a:spLocks noChangeShapeType="1"/>
              </p:cNvSpPr>
              <p:nvPr/>
            </p:nvSpPr>
            <p:spPr bwMode="auto">
              <a:xfrm>
                <a:off x="3906" y="347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7" name="Line 949"/>
              <p:cNvSpPr>
                <a:spLocks noChangeShapeType="1"/>
              </p:cNvSpPr>
              <p:nvPr/>
            </p:nvSpPr>
            <p:spPr bwMode="auto">
              <a:xfrm>
                <a:off x="3908" y="347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8" name="Line 950"/>
              <p:cNvSpPr>
                <a:spLocks noChangeShapeType="1"/>
              </p:cNvSpPr>
              <p:nvPr/>
            </p:nvSpPr>
            <p:spPr bwMode="auto">
              <a:xfrm>
                <a:off x="3908" y="348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9" name="Line 951"/>
              <p:cNvSpPr>
                <a:spLocks noChangeShapeType="1"/>
              </p:cNvSpPr>
              <p:nvPr/>
            </p:nvSpPr>
            <p:spPr bwMode="auto">
              <a:xfrm>
                <a:off x="3909" y="348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0" name="Line 952"/>
              <p:cNvSpPr>
                <a:spLocks noChangeShapeType="1"/>
              </p:cNvSpPr>
              <p:nvPr/>
            </p:nvSpPr>
            <p:spPr bwMode="auto">
              <a:xfrm>
                <a:off x="3909" y="348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1" name="Line 953"/>
              <p:cNvSpPr>
                <a:spLocks noChangeShapeType="1"/>
              </p:cNvSpPr>
              <p:nvPr/>
            </p:nvSpPr>
            <p:spPr bwMode="auto">
              <a:xfrm>
                <a:off x="3911" y="348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2" name="Line 954"/>
              <p:cNvSpPr>
                <a:spLocks noChangeShapeType="1"/>
              </p:cNvSpPr>
              <p:nvPr/>
            </p:nvSpPr>
            <p:spPr bwMode="auto">
              <a:xfrm>
                <a:off x="3911" y="34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3" name="Line 955"/>
              <p:cNvSpPr>
                <a:spLocks noChangeShapeType="1"/>
              </p:cNvSpPr>
              <p:nvPr/>
            </p:nvSpPr>
            <p:spPr bwMode="auto">
              <a:xfrm>
                <a:off x="3912" y="348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4" name="Line 956"/>
              <p:cNvSpPr>
                <a:spLocks noChangeShapeType="1"/>
              </p:cNvSpPr>
              <p:nvPr/>
            </p:nvSpPr>
            <p:spPr bwMode="auto">
              <a:xfrm>
                <a:off x="3912" y="348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5" name="Line 957"/>
              <p:cNvSpPr>
                <a:spLocks noChangeShapeType="1"/>
              </p:cNvSpPr>
              <p:nvPr/>
            </p:nvSpPr>
            <p:spPr bwMode="auto">
              <a:xfrm>
                <a:off x="3914" y="348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6" name="Line 958"/>
              <p:cNvSpPr>
                <a:spLocks noChangeShapeType="1"/>
              </p:cNvSpPr>
              <p:nvPr/>
            </p:nvSpPr>
            <p:spPr bwMode="auto">
              <a:xfrm>
                <a:off x="3914" y="34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7" name="Line 959"/>
              <p:cNvSpPr>
                <a:spLocks noChangeShapeType="1"/>
              </p:cNvSpPr>
              <p:nvPr/>
            </p:nvSpPr>
            <p:spPr bwMode="auto">
              <a:xfrm>
                <a:off x="3915" y="348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8" name="Line 960"/>
              <p:cNvSpPr>
                <a:spLocks noChangeShapeType="1"/>
              </p:cNvSpPr>
              <p:nvPr/>
            </p:nvSpPr>
            <p:spPr bwMode="auto">
              <a:xfrm>
                <a:off x="3915" y="348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9" name="Line 961"/>
              <p:cNvSpPr>
                <a:spLocks noChangeShapeType="1"/>
              </p:cNvSpPr>
              <p:nvPr/>
            </p:nvSpPr>
            <p:spPr bwMode="auto">
              <a:xfrm>
                <a:off x="3917" y="348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0" name="Line 962"/>
              <p:cNvSpPr>
                <a:spLocks noChangeShapeType="1"/>
              </p:cNvSpPr>
              <p:nvPr/>
            </p:nvSpPr>
            <p:spPr bwMode="auto">
              <a:xfrm>
                <a:off x="3917" y="348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1" name="Line 963"/>
              <p:cNvSpPr>
                <a:spLocks noChangeShapeType="1"/>
              </p:cNvSpPr>
              <p:nvPr/>
            </p:nvSpPr>
            <p:spPr bwMode="auto">
              <a:xfrm>
                <a:off x="3918" y="348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2" name="Line 964"/>
              <p:cNvSpPr>
                <a:spLocks noChangeShapeType="1"/>
              </p:cNvSpPr>
              <p:nvPr/>
            </p:nvSpPr>
            <p:spPr bwMode="auto">
              <a:xfrm>
                <a:off x="3918" y="349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3" name="Line 965"/>
              <p:cNvSpPr>
                <a:spLocks noChangeShapeType="1"/>
              </p:cNvSpPr>
              <p:nvPr/>
            </p:nvSpPr>
            <p:spPr bwMode="auto">
              <a:xfrm>
                <a:off x="3920" y="34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4" name="Line 966"/>
              <p:cNvSpPr>
                <a:spLocks noChangeShapeType="1"/>
              </p:cNvSpPr>
              <p:nvPr/>
            </p:nvSpPr>
            <p:spPr bwMode="auto">
              <a:xfrm>
                <a:off x="3920" y="34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5" name="Line 967"/>
              <p:cNvSpPr>
                <a:spLocks noChangeShapeType="1"/>
              </p:cNvSpPr>
              <p:nvPr/>
            </p:nvSpPr>
            <p:spPr bwMode="auto">
              <a:xfrm>
                <a:off x="3921" y="349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6" name="Line 968"/>
              <p:cNvSpPr>
                <a:spLocks noChangeShapeType="1"/>
              </p:cNvSpPr>
              <p:nvPr/>
            </p:nvSpPr>
            <p:spPr bwMode="auto">
              <a:xfrm>
                <a:off x="3921" y="349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7" name="Line 969"/>
              <p:cNvSpPr>
                <a:spLocks noChangeShapeType="1"/>
              </p:cNvSpPr>
              <p:nvPr/>
            </p:nvSpPr>
            <p:spPr bwMode="auto">
              <a:xfrm>
                <a:off x="3923" y="34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5" name="Group 970"/>
            <p:cNvGrpSpPr>
              <a:grpSpLocks/>
            </p:cNvGrpSpPr>
            <p:nvPr/>
          </p:nvGrpSpPr>
          <p:grpSpPr bwMode="auto">
            <a:xfrm>
              <a:off x="3923" y="3495"/>
              <a:ext cx="168" cy="157"/>
              <a:chOff x="3923" y="3495"/>
              <a:chExt cx="168" cy="157"/>
            </a:xfrm>
          </p:grpSpPr>
          <p:sp>
            <p:nvSpPr>
              <p:cNvPr id="1848" name="Line 971"/>
              <p:cNvSpPr>
                <a:spLocks noChangeShapeType="1"/>
              </p:cNvSpPr>
              <p:nvPr/>
            </p:nvSpPr>
            <p:spPr bwMode="auto">
              <a:xfrm>
                <a:off x="3923" y="34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Freeform 972"/>
              <p:cNvSpPr>
                <a:spLocks/>
              </p:cNvSpPr>
              <p:nvPr/>
            </p:nvSpPr>
            <p:spPr bwMode="auto">
              <a:xfrm>
                <a:off x="3924" y="349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Freeform 973"/>
              <p:cNvSpPr>
                <a:spLocks/>
              </p:cNvSpPr>
              <p:nvPr/>
            </p:nvSpPr>
            <p:spPr bwMode="auto">
              <a:xfrm>
                <a:off x="3926" y="349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Freeform 974"/>
              <p:cNvSpPr>
                <a:spLocks/>
              </p:cNvSpPr>
              <p:nvPr/>
            </p:nvSpPr>
            <p:spPr bwMode="auto">
              <a:xfrm>
                <a:off x="3927" y="349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Freeform 975"/>
              <p:cNvSpPr>
                <a:spLocks/>
              </p:cNvSpPr>
              <p:nvPr/>
            </p:nvSpPr>
            <p:spPr bwMode="auto">
              <a:xfrm>
                <a:off x="3929" y="350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Line 976"/>
              <p:cNvSpPr>
                <a:spLocks noChangeShapeType="1"/>
              </p:cNvSpPr>
              <p:nvPr/>
            </p:nvSpPr>
            <p:spPr bwMode="auto">
              <a:xfrm>
                <a:off x="3930" y="350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Line 977"/>
              <p:cNvSpPr>
                <a:spLocks noChangeShapeType="1"/>
              </p:cNvSpPr>
              <p:nvPr/>
            </p:nvSpPr>
            <p:spPr bwMode="auto">
              <a:xfrm>
                <a:off x="3932" y="350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Line 978"/>
              <p:cNvSpPr>
                <a:spLocks noChangeShapeType="1"/>
              </p:cNvSpPr>
              <p:nvPr/>
            </p:nvSpPr>
            <p:spPr bwMode="auto">
              <a:xfrm>
                <a:off x="3932" y="35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Line 979"/>
              <p:cNvSpPr>
                <a:spLocks noChangeShapeType="1"/>
              </p:cNvSpPr>
              <p:nvPr/>
            </p:nvSpPr>
            <p:spPr bwMode="auto">
              <a:xfrm>
                <a:off x="3933" y="35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" name="Line 980"/>
              <p:cNvSpPr>
                <a:spLocks noChangeShapeType="1"/>
              </p:cNvSpPr>
              <p:nvPr/>
            </p:nvSpPr>
            <p:spPr bwMode="auto">
              <a:xfrm>
                <a:off x="3933" y="350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" name="Line 981"/>
              <p:cNvSpPr>
                <a:spLocks noChangeShapeType="1"/>
              </p:cNvSpPr>
              <p:nvPr/>
            </p:nvSpPr>
            <p:spPr bwMode="auto">
              <a:xfrm>
                <a:off x="3935" y="350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" name="Line 982"/>
              <p:cNvSpPr>
                <a:spLocks noChangeShapeType="1"/>
              </p:cNvSpPr>
              <p:nvPr/>
            </p:nvSpPr>
            <p:spPr bwMode="auto">
              <a:xfrm>
                <a:off x="3935" y="350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" name="Line 983"/>
              <p:cNvSpPr>
                <a:spLocks noChangeShapeType="1"/>
              </p:cNvSpPr>
              <p:nvPr/>
            </p:nvSpPr>
            <p:spPr bwMode="auto">
              <a:xfrm>
                <a:off x="3936" y="350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" name="Line 984"/>
              <p:cNvSpPr>
                <a:spLocks noChangeShapeType="1"/>
              </p:cNvSpPr>
              <p:nvPr/>
            </p:nvSpPr>
            <p:spPr bwMode="auto">
              <a:xfrm>
                <a:off x="3936" y="350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" name="Line 985"/>
              <p:cNvSpPr>
                <a:spLocks noChangeShapeType="1"/>
              </p:cNvSpPr>
              <p:nvPr/>
            </p:nvSpPr>
            <p:spPr bwMode="auto">
              <a:xfrm>
                <a:off x="3938" y="350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" name="Line 986"/>
              <p:cNvSpPr>
                <a:spLocks noChangeShapeType="1"/>
              </p:cNvSpPr>
              <p:nvPr/>
            </p:nvSpPr>
            <p:spPr bwMode="auto">
              <a:xfrm>
                <a:off x="3938" y="35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" name="Line 987"/>
              <p:cNvSpPr>
                <a:spLocks noChangeShapeType="1"/>
              </p:cNvSpPr>
              <p:nvPr/>
            </p:nvSpPr>
            <p:spPr bwMode="auto">
              <a:xfrm>
                <a:off x="3939" y="35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" name="Line 988"/>
              <p:cNvSpPr>
                <a:spLocks noChangeShapeType="1"/>
              </p:cNvSpPr>
              <p:nvPr/>
            </p:nvSpPr>
            <p:spPr bwMode="auto">
              <a:xfrm>
                <a:off x="3939" y="351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" name="Line 989"/>
              <p:cNvSpPr>
                <a:spLocks noChangeShapeType="1"/>
              </p:cNvSpPr>
              <p:nvPr/>
            </p:nvSpPr>
            <p:spPr bwMode="auto">
              <a:xfrm>
                <a:off x="3941" y="351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" name="Line 990"/>
              <p:cNvSpPr>
                <a:spLocks noChangeShapeType="1"/>
              </p:cNvSpPr>
              <p:nvPr/>
            </p:nvSpPr>
            <p:spPr bwMode="auto">
              <a:xfrm>
                <a:off x="3941" y="35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" name="Line 991"/>
              <p:cNvSpPr>
                <a:spLocks noChangeShapeType="1"/>
              </p:cNvSpPr>
              <p:nvPr/>
            </p:nvSpPr>
            <p:spPr bwMode="auto">
              <a:xfrm>
                <a:off x="3942" y="35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" name="Line 992"/>
              <p:cNvSpPr>
                <a:spLocks noChangeShapeType="1"/>
              </p:cNvSpPr>
              <p:nvPr/>
            </p:nvSpPr>
            <p:spPr bwMode="auto">
              <a:xfrm>
                <a:off x="3942" y="351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" name="Line 993"/>
              <p:cNvSpPr>
                <a:spLocks noChangeShapeType="1"/>
              </p:cNvSpPr>
              <p:nvPr/>
            </p:nvSpPr>
            <p:spPr bwMode="auto">
              <a:xfrm>
                <a:off x="3944" y="351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" name="Line 994"/>
              <p:cNvSpPr>
                <a:spLocks noChangeShapeType="1"/>
              </p:cNvSpPr>
              <p:nvPr/>
            </p:nvSpPr>
            <p:spPr bwMode="auto">
              <a:xfrm>
                <a:off x="3944" y="35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" name="Line 995"/>
              <p:cNvSpPr>
                <a:spLocks noChangeShapeType="1"/>
              </p:cNvSpPr>
              <p:nvPr/>
            </p:nvSpPr>
            <p:spPr bwMode="auto">
              <a:xfrm>
                <a:off x="3945" y="35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" name="Line 996"/>
              <p:cNvSpPr>
                <a:spLocks noChangeShapeType="1"/>
              </p:cNvSpPr>
              <p:nvPr/>
            </p:nvSpPr>
            <p:spPr bwMode="auto">
              <a:xfrm>
                <a:off x="3945" y="351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" name="Line 997"/>
              <p:cNvSpPr>
                <a:spLocks noChangeShapeType="1"/>
              </p:cNvSpPr>
              <p:nvPr/>
            </p:nvSpPr>
            <p:spPr bwMode="auto">
              <a:xfrm>
                <a:off x="3947" y="351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" name="Line 998"/>
              <p:cNvSpPr>
                <a:spLocks noChangeShapeType="1"/>
              </p:cNvSpPr>
              <p:nvPr/>
            </p:nvSpPr>
            <p:spPr bwMode="auto">
              <a:xfrm>
                <a:off x="3947" y="35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" name="Line 999"/>
              <p:cNvSpPr>
                <a:spLocks noChangeShapeType="1"/>
              </p:cNvSpPr>
              <p:nvPr/>
            </p:nvSpPr>
            <p:spPr bwMode="auto">
              <a:xfrm>
                <a:off x="3948" y="35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" name="Line 1000"/>
              <p:cNvSpPr>
                <a:spLocks noChangeShapeType="1"/>
              </p:cNvSpPr>
              <p:nvPr/>
            </p:nvSpPr>
            <p:spPr bwMode="auto">
              <a:xfrm>
                <a:off x="3948" y="351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" name="Freeform 1001"/>
              <p:cNvSpPr>
                <a:spLocks/>
              </p:cNvSpPr>
              <p:nvPr/>
            </p:nvSpPr>
            <p:spPr bwMode="auto">
              <a:xfrm>
                <a:off x="3950" y="351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" name="Freeform 1002"/>
              <p:cNvSpPr>
                <a:spLocks/>
              </p:cNvSpPr>
              <p:nvPr/>
            </p:nvSpPr>
            <p:spPr bwMode="auto">
              <a:xfrm>
                <a:off x="3951" y="352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" name="Freeform 1003"/>
              <p:cNvSpPr>
                <a:spLocks/>
              </p:cNvSpPr>
              <p:nvPr/>
            </p:nvSpPr>
            <p:spPr bwMode="auto">
              <a:xfrm>
                <a:off x="3953" y="352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" name="Line 1004"/>
              <p:cNvSpPr>
                <a:spLocks noChangeShapeType="1"/>
              </p:cNvSpPr>
              <p:nvPr/>
            </p:nvSpPr>
            <p:spPr bwMode="auto">
              <a:xfrm>
                <a:off x="3954" y="352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" name="Line 1005"/>
              <p:cNvSpPr>
                <a:spLocks noChangeShapeType="1"/>
              </p:cNvSpPr>
              <p:nvPr/>
            </p:nvSpPr>
            <p:spPr bwMode="auto">
              <a:xfrm>
                <a:off x="3956" y="352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" name="Line 1006"/>
              <p:cNvSpPr>
                <a:spLocks noChangeShapeType="1"/>
              </p:cNvSpPr>
              <p:nvPr/>
            </p:nvSpPr>
            <p:spPr bwMode="auto">
              <a:xfrm>
                <a:off x="3956" y="352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" name="Line 1007"/>
              <p:cNvSpPr>
                <a:spLocks noChangeShapeType="1"/>
              </p:cNvSpPr>
              <p:nvPr/>
            </p:nvSpPr>
            <p:spPr bwMode="auto">
              <a:xfrm>
                <a:off x="3957" y="352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" name="Line 1008"/>
              <p:cNvSpPr>
                <a:spLocks noChangeShapeType="1"/>
              </p:cNvSpPr>
              <p:nvPr/>
            </p:nvSpPr>
            <p:spPr bwMode="auto">
              <a:xfrm>
                <a:off x="3957" y="352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" name="Line 1009"/>
              <p:cNvSpPr>
                <a:spLocks noChangeShapeType="1"/>
              </p:cNvSpPr>
              <p:nvPr/>
            </p:nvSpPr>
            <p:spPr bwMode="auto">
              <a:xfrm>
                <a:off x="3959" y="352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" name="Line 1010"/>
              <p:cNvSpPr>
                <a:spLocks noChangeShapeType="1"/>
              </p:cNvSpPr>
              <p:nvPr/>
            </p:nvSpPr>
            <p:spPr bwMode="auto">
              <a:xfrm>
                <a:off x="3959" y="352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" name="Line 1011"/>
              <p:cNvSpPr>
                <a:spLocks noChangeShapeType="1"/>
              </p:cNvSpPr>
              <p:nvPr/>
            </p:nvSpPr>
            <p:spPr bwMode="auto">
              <a:xfrm>
                <a:off x="3960" y="352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" name="Line 1012"/>
              <p:cNvSpPr>
                <a:spLocks noChangeShapeType="1"/>
              </p:cNvSpPr>
              <p:nvPr/>
            </p:nvSpPr>
            <p:spPr bwMode="auto">
              <a:xfrm>
                <a:off x="3960" y="353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" name="Line 1013"/>
              <p:cNvSpPr>
                <a:spLocks noChangeShapeType="1"/>
              </p:cNvSpPr>
              <p:nvPr/>
            </p:nvSpPr>
            <p:spPr bwMode="auto">
              <a:xfrm>
                <a:off x="3962" y="35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" name="Line 1014"/>
              <p:cNvSpPr>
                <a:spLocks noChangeShapeType="1"/>
              </p:cNvSpPr>
              <p:nvPr/>
            </p:nvSpPr>
            <p:spPr bwMode="auto">
              <a:xfrm>
                <a:off x="3962" y="353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" name="Line 1015"/>
              <p:cNvSpPr>
                <a:spLocks noChangeShapeType="1"/>
              </p:cNvSpPr>
              <p:nvPr/>
            </p:nvSpPr>
            <p:spPr bwMode="auto">
              <a:xfrm>
                <a:off x="3963" y="353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" name="Line 1016"/>
              <p:cNvSpPr>
                <a:spLocks noChangeShapeType="1"/>
              </p:cNvSpPr>
              <p:nvPr/>
            </p:nvSpPr>
            <p:spPr bwMode="auto">
              <a:xfrm>
                <a:off x="3963" y="353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Line 1017"/>
              <p:cNvSpPr>
                <a:spLocks noChangeShapeType="1"/>
              </p:cNvSpPr>
              <p:nvPr/>
            </p:nvSpPr>
            <p:spPr bwMode="auto">
              <a:xfrm>
                <a:off x="3965" y="35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Line 1018"/>
              <p:cNvSpPr>
                <a:spLocks noChangeShapeType="1"/>
              </p:cNvSpPr>
              <p:nvPr/>
            </p:nvSpPr>
            <p:spPr bwMode="auto">
              <a:xfrm>
                <a:off x="3965" y="353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" name="Line 1019"/>
              <p:cNvSpPr>
                <a:spLocks noChangeShapeType="1"/>
              </p:cNvSpPr>
              <p:nvPr/>
            </p:nvSpPr>
            <p:spPr bwMode="auto">
              <a:xfrm>
                <a:off x="3966" y="353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" name="Line 1020"/>
              <p:cNvSpPr>
                <a:spLocks noChangeShapeType="1"/>
              </p:cNvSpPr>
              <p:nvPr/>
            </p:nvSpPr>
            <p:spPr bwMode="auto">
              <a:xfrm>
                <a:off x="3966" y="353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" name="Line 1021"/>
              <p:cNvSpPr>
                <a:spLocks noChangeShapeType="1"/>
              </p:cNvSpPr>
              <p:nvPr/>
            </p:nvSpPr>
            <p:spPr bwMode="auto">
              <a:xfrm>
                <a:off x="3968" y="35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" name="Line 1022"/>
              <p:cNvSpPr>
                <a:spLocks noChangeShapeType="1"/>
              </p:cNvSpPr>
              <p:nvPr/>
            </p:nvSpPr>
            <p:spPr bwMode="auto">
              <a:xfrm>
                <a:off x="3968" y="353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" name="Line 1023"/>
              <p:cNvSpPr>
                <a:spLocks noChangeShapeType="1"/>
              </p:cNvSpPr>
              <p:nvPr/>
            </p:nvSpPr>
            <p:spPr bwMode="auto">
              <a:xfrm>
                <a:off x="3969" y="353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" name="Line 0"/>
              <p:cNvSpPr>
                <a:spLocks noChangeShapeType="1"/>
              </p:cNvSpPr>
              <p:nvPr/>
            </p:nvSpPr>
            <p:spPr bwMode="auto">
              <a:xfrm>
                <a:off x="3969" y="353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" name="Line 1"/>
              <p:cNvSpPr>
                <a:spLocks noChangeShapeType="1"/>
              </p:cNvSpPr>
              <p:nvPr/>
            </p:nvSpPr>
            <p:spPr bwMode="auto">
              <a:xfrm>
                <a:off x="3971" y="35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" name="Line 2"/>
              <p:cNvSpPr>
                <a:spLocks noChangeShapeType="1"/>
              </p:cNvSpPr>
              <p:nvPr/>
            </p:nvSpPr>
            <p:spPr bwMode="auto">
              <a:xfrm>
                <a:off x="3971" y="354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Line 3"/>
              <p:cNvSpPr>
                <a:spLocks noChangeShapeType="1"/>
              </p:cNvSpPr>
              <p:nvPr/>
            </p:nvSpPr>
            <p:spPr bwMode="auto">
              <a:xfrm>
                <a:off x="3972" y="354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Line 4"/>
              <p:cNvSpPr>
                <a:spLocks noChangeShapeType="1"/>
              </p:cNvSpPr>
              <p:nvPr/>
            </p:nvSpPr>
            <p:spPr bwMode="auto">
              <a:xfrm>
                <a:off x="3972" y="354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Freeform 5"/>
              <p:cNvSpPr>
                <a:spLocks/>
              </p:cNvSpPr>
              <p:nvPr/>
            </p:nvSpPr>
            <p:spPr bwMode="auto">
              <a:xfrm>
                <a:off x="3974" y="354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" name="Line 6"/>
              <p:cNvSpPr>
                <a:spLocks noChangeShapeType="1"/>
              </p:cNvSpPr>
              <p:nvPr/>
            </p:nvSpPr>
            <p:spPr bwMode="auto">
              <a:xfrm>
                <a:off x="3975" y="3543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" name="Line 7"/>
              <p:cNvSpPr>
                <a:spLocks noChangeShapeType="1"/>
              </p:cNvSpPr>
              <p:nvPr/>
            </p:nvSpPr>
            <p:spPr bwMode="auto">
              <a:xfrm>
                <a:off x="3977" y="35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" name="Line 8"/>
              <p:cNvSpPr>
                <a:spLocks noChangeShapeType="1"/>
              </p:cNvSpPr>
              <p:nvPr/>
            </p:nvSpPr>
            <p:spPr bwMode="auto">
              <a:xfrm>
                <a:off x="3978" y="35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" name="Line 9"/>
              <p:cNvSpPr>
                <a:spLocks noChangeShapeType="1"/>
              </p:cNvSpPr>
              <p:nvPr/>
            </p:nvSpPr>
            <p:spPr bwMode="auto">
              <a:xfrm>
                <a:off x="3978" y="354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" name="Line 10"/>
              <p:cNvSpPr>
                <a:spLocks noChangeShapeType="1"/>
              </p:cNvSpPr>
              <p:nvPr/>
            </p:nvSpPr>
            <p:spPr bwMode="auto">
              <a:xfrm>
                <a:off x="3980" y="354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" name="Line 11"/>
              <p:cNvSpPr>
                <a:spLocks noChangeShapeType="1"/>
              </p:cNvSpPr>
              <p:nvPr/>
            </p:nvSpPr>
            <p:spPr bwMode="auto">
              <a:xfrm>
                <a:off x="3980" y="35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" name="Line 12"/>
              <p:cNvSpPr>
                <a:spLocks noChangeShapeType="1"/>
              </p:cNvSpPr>
              <p:nvPr/>
            </p:nvSpPr>
            <p:spPr bwMode="auto">
              <a:xfrm>
                <a:off x="3981" y="35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" name="Line 13"/>
              <p:cNvSpPr>
                <a:spLocks noChangeShapeType="1"/>
              </p:cNvSpPr>
              <p:nvPr/>
            </p:nvSpPr>
            <p:spPr bwMode="auto">
              <a:xfrm>
                <a:off x="3981" y="354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" name="Line 14"/>
              <p:cNvSpPr>
                <a:spLocks noChangeShapeType="1"/>
              </p:cNvSpPr>
              <p:nvPr/>
            </p:nvSpPr>
            <p:spPr bwMode="auto">
              <a:xfrm>
                <a:off x="3983" y="354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" name="Line 15"/>
              <p:cNvSpPr>
                <a:spLocks noChangeShapeType="1"/>
              </p:cNvSpPr>
              <p:nvPr/>
            </p:nvSpPr>
            <p:spPr bwMode="auto">
              <a:xfrm>
                <a:off x="3983" y="35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" name="Line 16"/>
              <p:cNvSpPr>
                <a:spLocks noChangeShapeType="1"/>
              </p:cNvSpPr>
              <p:nvPr/>
            </p:nvSpPr>
            <p:spPr bwMode="auto">
              <a:xfrm>
                <a:off x="3984" y="35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" name="Line 17"/>
              <p:cNvSpPr>
                <a:spLocks noChangeShapeType="1"/>
              </p:cNvSpPr>
              <p:nvPr/>
            </p:nvSpPr>
            <p:spPr bwMode="auto">
              <a:xfrm>
                <a:off x="3984" y="355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" name="Line 18"/>
              <p:cNvSpPr>
                <a:spLocks noChangeShapeType="1"/>
              </p:cNvSpPr>
              <p:nvPr/>
            </p:nvSpPr>
            <p:spPr bwMode="auto">
              <a:xfrm>
                <a:off x="3986" y="355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" name="Line 19"/>
              <p:cNvSpPr>
                <a:spLocks noChangeShapeType="1"/>
              </p:cNvSpPr>
              <p:nvPr/>
            </p:nvSpPr>
            <p:spPr bwMode="auto">
              <a:xfrm>
                <a:off x="3986" y="35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" name="Line 20"/>
              <p:cNvSpPr>
                <a:spLocks noChangeShapeType="1"/>
              </p:cNvSpPr>
              <p:nvPr/>
            </p:nvSpPr>
            <p:spPr bwMode="auto">
              <a:xfrm>
                <a:off x="3987" y="35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" name="Line 21"/>
              <p:cNvSpPr>
                <a:spLocks noChangeShapeType="1"/>
              </p:cNvSpPr>
              <p:nvPr/>
            </p:nvSpPr>
            <p:spPr bwMode="auto">
              <a:xfrm>
                <a:off x="3987" y="355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" name="Line 22"/>
              <p:cNvSpPr>
                <a:spLocks noChangeShapeType="1"/>
              </p:cNvSpPr>
              <p:nvPr/>
            </p:nvSpPr>
            <p:spPr bwMode="auto">
              <a:xfrm>
                <a:off x="3989" y="355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" name="Line 23"/>
              <p:cNvSpPr>
                <a:spLocks noChangeShapeType="1"/>
              </p:cNvSpPr>
              <p:nvPr/>
            </p:nvSpPr>
            <p:spPr bwMode="auto">
              <a:xfrm>
                <a:off x="3989" y="35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" name="Line 24"/>
              <p:cNvSpPr>
                <a:spLocks noChangeShapeType="1"/>
              </p:cNvSpPr>
              <p:nvPr/>
            </p:nvSpPr>
            <p:spPr bwMode="auto">
              <a:xfrm>
                <a:off x="3990" y="35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" name="Line 25"/>
              <p:cNvSpPr>
                <a:spLocks noChangeShapeType="1"/>
              </p:cNvSpPr>
              <p:nvPr/>
            </p:nvSpPr>
            <p:spPr bwMode="auto">
              <a:xfrm>
                <a:off x="3990" y="355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" name="Line 26"/>
              <p:cNvSpPr>
                <a:spLocks noChangeShapeType="1"/>
              </p:cNvSpPr>
              <p:nvPr/>
            </p:nvSpPr>
            <p:spPr bwMode="auto">
              <a:xfrm>
                <a:off x="3992" y="355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" name="Line 27"/>
              <p:cNvSpPr>
                <a:spLocks noChangeShapeType="1"/>
              </p:cNvSpPr>
              <p:nvPr/>
            </p:nvSpPr>
            <p:spPr bwMode="auto">
              <a:xfrm>
                <a:off x="3992" y="356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" name="Line 28"/>
              <p:cNvSpPr>
                <a:spLocks noChangeShapeType="1"/>
              </p:cNvSpPr>
              <p:nvPr/>
            </p:nvSpPr>
            <p:spPr bwMode="auto">
              <a:xfrm>
                <a:off x="3993" y="356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" name="Line 29"/>
              <p:cNvSpPr>
                <a:spLocks noChangeShapeType="1"/>
              </p:cNvSpPr>
              <p:nvPr/>
            </p:nvSpPr>
            <p:spPr bwMode="auto">
              <a:xfrm>
                <a:off x="3993" y="356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" name="Line 30"/>
              <p:cNvSpPr>
                <a:spLocks noChangeShapeType="1"/>
              </p:cNvSpPr>
              <p:nvPr/>
            </p:nvSpPr>
            <p:spPr bwMode="auto">
              <a:xfrm>
                <a:off x="3995" y="356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" name="Line 31"/>
              <p:cNvSpPr>
                <a:spLocks noChangeShapeType="1"/>
              </p:cNvSpPr>
              <p:nvPr/>
            </p:nvSpPr>
            <p:spPr bwMode="auto">
              <a:xfrm>
                <a:off x="3995" y="356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" name="Line 32"/>
              <p:cNvSpPr>
                <a:spLocks noChangeShapeType="1"/>
              </p:cNvSpPr>
              <p:nvPr/>
            </p:nvSpPr>
            <p:spPr bwMode="auto">
              <a:xfrm>
                <a:off x="3996" y="356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" name="Line 33"/>
              <p:cNvSpPr>
                <a:spLocks noChangeShapeType="1"/>
              </p:cNvSpPr>
              <p:nvPr/>
            </p:nvSpPr>
            <p:spPr bwMode="auto">
              <a:xfrm>
                <a:off x="3996" y="356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" name="Line 34"/>
              <p:cNvSpPr>
                <a:spLocks noChangeShapeType="1"/>
              </p:cNvSpPr>
              <p:nvPr/>
            </p:nvSpPr>
            <p:spPr bwMode="auto">
              <a:xfrm>
                <a:off x="3998" y="356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" name="Line 35"/>
              <p:cNvSpPr>
                <a:spLocks noChangeShapeType="1"/>
              </p:cNvSpPr>
              <p:nvPr/>
            </p:nvSpPr>
            <p:spPr bwMode="auto">
              <a:xfrm>
                <a:off x="3998" y="35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" name="Freeform 36"/>
              <p:cNvSpPr>
                <a:spLocks/>
              </p:cNvSpPr>
              <p:nvPr/>
            </p:nvSpPr>
            <p:spPr bwMode="auto">
              <a:xfrm>
                <a:off x="3999" y="356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" name="Line 37"/>
              <p:cNvSpPr>
                <a:spLocks noChangeShapeType="1"/>
              </p:cNvSpPr>
              <p:nvPr/>
            </p:nvSpPr>
            <p:spPr bwMode="auto">
              <a:xfrm>
                <a:off x="4001" y="35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" name="Line 38"/>
              <p:cNvSpPr>
                <a:spLocks noChangeShapeType="1"/>
              </p:cNvSpPr>
              <p:nvPr/>
            </p:nvSpPr>
            <p:spPr bwMode="auto">
              <a:xfrm>
                <a:off x="4002" y="356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" name="Line 39"/>
              <p:cNvSpPr>
                <a:spLocks noChangeShapeType="1"/>
              </p:cNvSpPr>
              <p:nvPr/>
            </p:nvSpPr>
            <p:spPr bwMode="auto">
              <a:xfrm>
                <a:off x="4002" y="356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Line 40"/>
              <p:cNvSpPr>
                <a:spLocks noChangeShapeType="1"/>
              </p:cNvSpPr>
              <p:nvPr/>
            </p:nvSpPr>
            <p:spPr bwMode="auto">
              <a:xfrm>
                <a:off x="4004" y="35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Line 41"/>
              <p:cNvSpPr>
                <a:spLocks noChangeShapeType="1"/>
              </p:cNvSpPr>
              <p:nvPr/>
            </p:nvSpPr>
            <p:spPr bwMode="auto">
              <a:xfrm>
                <a:off x="4004" y="357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Line 42"/>
              <p:cNvSpPr>
                <a:spLocks noChangeShapeType="1"/>
              </p:cNvSpPr>
              <p:nvPr/>
            </p:nvSpPr>
            <p:spPr bwMode="auto">
              <a:xfrm>
                <a:off x="4005" y="357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Line 43"/>
              <p:cNvSpPr>
                <a:spLocks noChangeShapeType="1"/>
              </p:cNvSpPr>
              <p:nvPr/>
            </p:nvSpPr>
            <p:spPr bwMode="auto">
              <a:xfrm>
                <a:off x="4005" y="357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Line 44"/>
              <p:cNvSpPr>
                <a:spLocks noChangeShapeType="1"/>
              </p:cNvSpPr>
              <p:nvPr/>
            </p:nvSpPr>
            <p:spPr bwMode="auto">
              <a:xfrm>
                <a:off x="4007" y="35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" name="Line 45"/>
              <p:cNvSpPr>
                <a:spLocks noChangeShapeType="1"/>
              </p:cNvSpPr>
              <p:nvPr/>
            </p:nvSpPr>
            <p:spPr bwMode="auto">
              <a:xfrm>
                <a:off x="4007" y="35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Line 46"/>
              <p:cNvSpPr>
                <a:spLocks noChangeShapeType="1"/>
              </p:cNvSpPr>
              <p:nvPr/>
            </p:nvSpPr>
            <p:spPr bwMode="auto">
              <a:xfrm>
                <a:off x="4008" y="357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Line 47"/>
              <p:cNvSpPr>
                <a:spLocks noChangeShapeType="1"/>
              </p:cNvSpPr>
              <p:nvPr/>
            </p:nvSpPr>
            <p:spPr bwMode="auto">
              <a:xfrm>
                <a:off x="4008" y="357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Line 48"/>
              <p:cNvSpPr>
                <a:spLocks noChangeShapeType="1"/>
              </p:cNvSpPr>
              <p:nvPr/>
            </p:nvSpPr>
            <p:spPr bwMode="auto">
              <a:xfrm>
                <a:off x="4010" y="35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Line 49"/>
              <p:cNvSpPr>
                <a:spLocks noChangeShapeType="1"/>
              </p:cNvSpPr>
              <p:nvPr/>
            </p:nvSpPr>
            <p:spPr bwMode="auto">
              <a:xfrm>
                <a:off x="4010" y="357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Line 50"/>
              <p:cNvSpPr>
                <a:spLocks noChangeShapeType="1"/>
              </p:cNvSpPr>
              <p:nvPr/>
            </p:nvSpPr>
            <p:spPr bwMode="auto">
              <a:xfrm>
                <a:off x="4011" y="357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" name="Line 51"/>
              <p:cNvSpPr>
                <a:spLocks noChangeShapeType="1"/>
              </p:cNvSpPr>
              <p:nvPr/>
            </p:nvSpPr>
            <p:spPr bwMode="auto">
              <a:xfrm>
                <a:off x="4011" y="357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Line 52"/>
              <p:cNvSpPr>
                <a:spLocks noChangeShapeType="1"/>
              </p:cNvSpPr>
              <p:nvPr/>
            </p:nvSpPr>
            <p:spPr bwMode="auto">
              <a:xfrm>
                <a:off x="4013" y="357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Line 53"/>
              <p:cNvSpPr>
                <a:spLocks noChangeShapeType="1"/>
              </p:cNvSpPr>
              <p:nvPr/>
            </p:nvSpPr>
            <p:spPr bwMode="auto">
              <a:xfrm>
                <a:off x="4013" y="357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Line 54"/>
              <p:cNvSpPr>
                <a:spLocks noChangeShapeType="1"/>
              </p:cNvSpPr>
              <p:nvPr/>
            </p:nvSpPr>
            <p:spPr bwMode="auto">
              <a:xfrm>
                <a:off x="4014" y="357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Line 55"/>
              <p:cNvSpPr>
                <a:spLocks noChangeShapeType="1"/>
              </p:cNvSpPr>
              <p:nvPr/>
            </p:nvSpPr>
            <p:spPr bwMode="auto">
              <a:xfrm>
                <a:off x="4014" y="358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Line 56"/>
              <p:cNvSpPr>
                <a:spLocks noChangeShapeType="1"/>
              </p:cNvSpPr>
              <p:nvPr/>
            </p:nvSpPr>
            <p:spPr bwMode="auto">
              <a:xfrm>
                <a:off x="4016" y="35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" name="Line 57"/>
              <p:cNvSpPr>
                <a:spLocks noChangeShapeType="1"/>
              </p:cNvSpPr>
              <p:nvPr/>
            </p:nvSpPr>
            <p:spPr bwMode="auto">
              <a:xfrm>
                <a:off x="4016" y="358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Line 58"/>
              <p:cNvSpPr>
                <a:spLocks noChangeShapeType="1"/>
              </p:cNvSpPr>
              <p:nvPr/>
            </p:nvSpPr>
            <p:spPr bwMode="auto">
              <a:xfrm>
                <a:off x="4017" y="358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Line 59"/>
              <p:cNvSpPr>
                <a:spLocks noChangeShapeType="1"/>
              </p:cNvSpPr>
              <p:nvPr/>
            </p:nvSpPr>
            <p:spPr bwMode="auto">
              <a:xfrm>
                <a:off x="4017" y="358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Line 60"/>
              <p:cNvSpPr>
                <a:spLocks noChangeShapeType="1"/>
              </p:cNvSpPr>
              <p:nvPr/>
            </p:nvSpPr>
            <p:spPr bwMode="auto">
              <a:xfrm>
                <a:off x="4019" y="35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Line 61"/>
              <p:cNvSpPr>
                <a:spLocks noChangeShapeType="1"/>
              </p:cNvSpPr>
              <p:nvPr/>
            </p:nvSpPr>
            <p:spPr bwMode="auto">
              <a:xfrm>
                <a:off x="4019" y="358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Line 62"/>
              <p:cNvSpPr>
                <a:spLocks noChangeShapeType="1"/>
              </p:cNvSpPr>
              <p:nvPr/>
            </p:nvSpPr>
            <p:spPr bwMode="auto">
              <a:xfrm>
                <a:off x="4020" y="358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" name="Line 63"/>
              <p:cNvSpPr>
                <a:spLocks noChangeShapeType="1"/>
              </p:cNvSpPr>
              <p:nvPr/>
            </p:nvSpPr>
            <p:spPr bwMode="auto">
              <a:xfrm>
                <a:off x="4020" y="358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" name="Line 64"/>
              <p:cNvSpPr>
                <a:spLocks noChangeShapeType="1"/>
              </p:cNvSpPr>
              <p:nvPr/>
            </p:nvSpPr>
            <p:spPr bwMode="auto">
              <a:xfrm>
                <a:off x="4022" y="35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" name="Line 65"/>
              <p:cNvSpPr>
                <a:spLocks noChangeShapeType="1"/>
              </p:cNvSpPr>
              <p:nvPr/>
            </p:nvSpPr>
            <p:spPr bwMode="auto">
              <a:xfrm>
                <a:off x="4022" y="358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" name="Freeform 66"/>
              <p:cNvSpPr>
                <a:spLocks/>
              </p:cNvSpPr>
              <p:nvPr/>
            </p:nvSpPr>
            <p:spPr bwMode="auto">
              <a:xfrm>
                <a:off x="4023" y="358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" name="Freeform 67"/>
              <p:cNvSpPr>
                <a:spLocks/>
              </p:cNvSpPr>
              <p:nvPr/>
            </p:nvSpPr>
            <p:spPr bwMode="auto">
              <a:xfrm>
                <a:off x="4025" y="359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Freeform 68"/>
              <p:cNvSpPr>
                <a:spLocks/>
              </p:cNvSpPr>
              <p:nvPr/>
            </p:nvSpPr>
            <p:spPr bwMode="auto">
              <a:xfrm>
                <a:off x="4026" y="359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Line 69"/>
              <p:cNvSpPr>
                <a:spLocks noChangeShapeType="1"/>
              </p:cNvSpPr>
              <p:nvPr/>
            </p:nvSpPr>
            <p:spPr bwMode="auto">
              <a:xfrm>
                <a:off x="4028" y="35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Line 70"/>
              <p:cNvSpPr>
                <a:spLocks noChangeShapeType="1"/>
              </p:cNvSpPr>
              <p:nvPr/>
            </p:nvSpPr>
            <p:spPr bwMode="auto">
              <a:xfrm>
                <a:off x="4029" y="35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Line 71"/>
              <p:cNvSpPr>
                <a:spLocks noChangeShapeType="1"/>
              </p:cNvSpPr>
              <p:nvPr/>
            </p:nvSpPr>
            <p:spPr bwMode="auto">
              <a:xfrm>
                <a:off x="4029" y="359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Line 72"/>
              <p:cNvSpPr>
                <a:spLocks noChangeShapeType="1"/>
              </p:cNvSpPr>
              <p:nvPr/>
            </p:nvSpPr>
            <p:spPr bwMode="auto">
              <a:xfrm>
                <a:off x="4031" y="359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Line 73"/>
              <p:cNvSpPr>
                <a:spLocks noChangeShapeType="1"/>
              </p:cNvSpPr>
              <p:nvPr/>
            </p:nvSpPr>
            <p:spPr bwMode="auto">
              <a:xfrm>
                <a:off x="4031" y="35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Line 74"/>
              <p:cNvSpPr>
                <a:spLocks noChangeShapeType="1"/>
              </p:cNvSpPr>
              <p:nvPr/>
            </p:nvSpPr>
            <p:spPr bwMode="auto">
              <a:xfrm>
                <a:off x="4032" y="35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Line 75"/>
              <p:cNvSpPr>
                <a:spLocks noChangeShapeType="1"/>
              </p:cNvSpPr>
              <p:nvPr/>
            </p:nvSpPr>
            <p:spPr bwMode="auto">
              <a:xfrm>
                <a:off x="4032" y="359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" name="Line 76"/>
              <p:cNvSpPr>
                <a:spLocks noChangeShapeType="1"/>
              </p:cNvSpPr>
              <p:nvPr/>
            </p:nvSpPr>
            <p:spPr bwMode="auto">
              <a:xfrm>
                <a:off x="4034" y="359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" name="Line 77"/>
              <p:cNvSpPr>
                <a:spLocks noChangeShapeType="1"/>
              </p:cNvSpPr>
              <p:nvPr/>
            </p:nvSpPr>
            <p:spPr bwMode="auto">
              <a:xfrm>
                <a:off x="4034" y="35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" name="Line 78"/>
              <p:cNvSpPr>
                <a:spLocks noChangeShapeType="1"/>
              </p:cNvSpPr>
              <p:nvPr/>
            </p:nvSpPr>
            <p:spPr bwMode="auto">
              <a:xfrm>
                <a:off x="4035" y="35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" name="Line 79"/>
              <p:cNvSpPr>
                <a:spLocks noChangeShapeType="1"/>
              </p:cNvSpPr>
              <p:nvPr/>
            </p:nvSpPr>
            <p:spPr bwMode="auto">
              <a:xfrm>
                <a:off x="4035" y="360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" name="Line 80"/>
              <p:cNvSpPr>
                <a:spLocks noChangeShapeType="1"/>
              </p:cNvSpPr>
              <p:nvPr/>
            </p:nvSpPr>
            <p:spPr bwMode="auto">
              <a:xfrm>
                <a:off x="4037" y="360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" name="Line 81"/>
              <p:cNvSpPr>
                <a:spLocks noChangeShapeType="1"/>
              </p:cNvSpPr>
              <p:nvPr/>
            </p:nvSpPr>
            <p:spPr bwMode="auto">
              <a:xfrm>
                <a:off x="4037" y="36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" name="Line 82"/>
              <p:cNvSpPr>
                <a:spLocks noChangeShapeType="1"/>
              </p:cNvSpPr>
              <p:nvPr/>
            </p:nvSpPr>
            <p:spPr bwMode="auto">
              <a:xfrm>
                <a:off x="4038" y="36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" name="Line 83"/>
              <p:cNvSpPr>
                <a:spLocks noChangeShapeType="1"/>
              </p:cNvSpPr>
              <p:nvPr/>
            </p:nvSpPr>
            <p:spPr bwMode="auto">
              <a:xfrm>
                <a:off x="4038" y="360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" name="Line 84"/>
              <p:cNvSpPr>
                <a:spLocks noChangeShapeType="1"/>
              </p:cNvSpPr>
              <p:nvPr/>
            </p:nvSpPr>
            <p:spPr bwMode="auto">
              <a:xfrm>
                <a:off x="4040" y="360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" name="Line 85"/>
              <p:cNvSpPr>
                <a:spLocks noChangeShapeType="1"/>
              </p:cNvSpPr>
              <p:nvPr/>
            </p:nvSpPr>
            <p:spPr bwMode="auto">
              <a:xfrm>
                <a:off x="4040" y="36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" name="Line 86"/>
              <p:cNvSpPr>
                <a:spLocks noChangeShapeType="1"/>
              </p:cNvSpPr>
              <p:nvPr/>
            </p:nvSpPr>
            <p:spPr bwMode="auto">
              <a:xfrm>
                <a:off x="4041" y="36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" name="Line 87"/>
              <p:cNvSpPr>
                <a:spLocks noChangeShapeType="1"/>
              </p:cNvSpPr>
              <p:nvPr/>
            </p:nvSpPr>
            <p:spPr bwMode="auto">
              <a:xfrm>
                <a:off x="4041" y="360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Line 88"/>
              <p:cNvSpPr>
                <a:spLocks noChangeShapeType="1"/>
              </p:cNvSpPr>
              <p:nvPr/>
            </p:nvSpPr>
            <p:spPr bwMode="auto">
              <a:xfrm>
                <a:off x="4043" y="360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Line 89"/>
              <p:cNvSpPr>
                <a:spLocks noChangeShapeType="1"/>
              </p:cNvSpPr>
              <p:nvPr/>
            </p:nvSpPr>
            <p:spPr bwMode="auto">
              <a:xfrm>
                <a:off x="4043" y="36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Line 90"/>
              <p:cNvSpPr>
                <a:spLocks noChangeShapeType="1"/>
              </p:cNvSpPr>
              <p:nvPr/>
            </p:nvSpPr>
            <p:spPr bwMode="auto">
              <a:xfrm>
                <a:off x="4044" y="36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Line 91"/>
              <p:cNvSpPr>
                <a:spLocks noChangeShapeType="1"/>
              </p:cNvSpPr>
              <p:nvPr/>
            </p:nvSpPr>
            <p:spPr bwMode="auto">
              <a:xfrm>
                <a:off x="4044" y="360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Line 92"/>
              <p:cNvSpPr>
                <a:spLocks noChangeShapeType="1"/>
              </p:cNvSpPr>
              <p:nvPr/>
            </p:nvSpPr>
            <p:spPr bwMode="auto">
              <a:xfrm>
                <a:off x="4046" y="360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Line 93"/>
              <p:cNvSpPr>
                <a:spLocks noChangeShapeType="1"/>
              </p:cNvSpPr>
              <p:nvPr/>
            </p:nvSpPr>
            <p:spPr bwMode="auto">
              <a:xfrm>
                <a:off x="4046" y="36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Line 94"/>
              <p:cNvSpPr>
                <a:spLocks noChangeShapeType="1"/>
              </p:cNvSpPr>
              <p:nvPr/>
            </p:nvSpPr>
            <p:spPr bwMode="auto">
              <a:xfrm>
                <a:off x="4047" y="36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Line 95"/>
              <p:cNvSpPr>
                <a:spLocks noChangeShapeType="1"/>
              </p:cNvSpPr>
              <p:nvPr/>
            </p:nvSpPr>
            <p:spPr bwMode="auto">
              <a:xfrm>
                <a:off x="4047" y="361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Line 96"/>
              <p:cNvSpPr>
                <a:spLocks noChangeShapeType="1"/>
              </p:cNvSpPr>
              <p:nvPr/>
            </p:nvSpPr>
            <p:spPr bwMode="auto">
              <a:xfrm>
                <a:off x="4049" y="361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Line 97"/>
              <p:cNvSpPr>
                <a:spLocks noChangeShapeType="1"/>
              </p:cNvSpPr>
              <p:nvPr/>
            </p:nvSpPr>
            <p:spPr bwMode="auto">
              <a:xfrm>
                <a:off x="4049" y="36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Freeform 98"/>
              <p:cNvSpPr>
                <a:spLocks/>
              </p:cNvSpPr>
              <p:nvPr/>
            </p:nvSpPr>
            <p:spPr bwMode="auto">
              <a:xfrm>
                <a:off x="4050" y="361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Line 99"/>
              <p:cNvSpPr>
                <a:spLocks noChangeShapeType="1"/>
              </p:cNvSpPr>
              <p:nvPr/>
            </p:nvSpPr>
            <p:spPr bwMode="auto">
              <a:xfrm>
                <a:off x="4052" y="36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Line 100"/>
              <p:cNvSpPr>
                <a:spLocks noChangeShapeType="1"/>
              </p:cNvSpPr>
              <p:nvPr/>
            </p:nvSpPr>
            <p:spPr bwMode="auto">
              <a:xfrm>
                <a:off x="4053" y="361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Line 101"/>
              <p:cNvSpPr>
                <a:spLocks noChangeShapeType="1"/>
              </p:cNvSpPr>
              <p:nvPr/>
            </p:nvSpPr>
            <p:spPr bwMode="auto">
              <a:xfrm>
                <a:off x="4053" y="361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Line 102"/>
              <p:cNvSpPr>
                <a:spLocks noChangeShapeType="1"/>
              </p:cNvSpPr>
              <p:nvPr/>
            </p:nvSpPr>
            <p:spPr bwMode="auto">
              <a:xfrm>
                <a:off x="4055" y="36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Line 103"/>
              <p:cNvSpPr>
                <a:spLocks noChangeShapeType="1"/>
              </p:cNvSpPr>
              <p:nvPr/>
            </p:nvSpPr>
            <p:spPr bwMode="auto">
              <a:xfrm>
                <a:off x="4055" y="36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Line 104"/>
              <p:cNvSpPr>
                <a:spLocks noChangeShapeType="1"/>
              </p:cNvSpPr>
              <p:nvPr/>
            </p:nvSpPr>
            <p:spPr bwMode="auto">
              <a:xfrm>
                <a:off x="4056" y="361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Line 105"/>
              <p:cNvSpPr>
                <a:spLocks noChangeShapeType="1"/>
              </p:cNvSpPr>
              <p:nvPr/>
            </p:nvSpPr>
            <p:spPr bwMode="auto">
              <a:xfrm>
                <a:off x="4056" y="362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Line 106"/>
              <p:cNvSpPr>
                <a:spLocks noChangeShapeType="1"/>
              </p:cNvSpPr>
              <p:nvPr/>
            </p:nvSpPr>
            <p:spPr bwMode="auto">
              <a:xfrm>
                <a:off x="4058" y="36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Line 107"/>
              <p:cNvSpPr>
                <a:spLocks noChangeShapeType="1"/>
              </p:cNvSpPr>
              <p:nvPr/>
            </p:nvSpPr>
            <p:spPr bwMode="auto">
              <a:xfrm>
                <a:off x="4058" y="362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Line 108"/>
              <p:cNvSpPr>
                <a:spLocks noChangeShapeType="1"/>
              </p:cNvSpPr>
              <p:nvPr/>
            </p:nvSpPr>
            <p:spPr bwMode="auto">
              <a:xfrm>
                <a:off x="4059" y="362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Line 109"/>
              <p:cNvSpPr>
                <a:spLocks noChangeShapeType="1"/>
              </p:cNvSpPr>
              <p:nvPr/>
            </p:nvSpPr>
            <p:spPr bwMode="auto">
              <a:xfrm>
                <a:off x="4059" y="362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Line 110"/>
              <p:cNvSpPr>
                <a:spLocks noChangeShapeType="1"/>
              </p:cNvSpPr>
              <p:nvPr/>
            </p:nvSpPr>
            <p:spPr bwMode="auto">
              <a:xfrm>
                <a:off x="4061" y="36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Line 111"/>
              <p:cNvSpPr>
                <a:spLocks noChangeShapeType="1"/>
              </p:cNvSpPr>
              <p:nvPr/>
            </p:nvSpPr>
            <p:spPr bwMode="auto">
              <a:xfrm>
                <a:off x="4061" y="362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Line 112"/>
              <p:cNvSpPr>
                <a:spLocks noChangeShapeType="1"/>
              </p:cNvSpPr>
              <p:nvPr/>
            </p:nvSpPr>
            <p:spPr bwMode="auto">
              <a:xfrm>
                <a:off x="4062" y="362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Line 113"/>
              <p:cNvSpPr>
                <a:spLocks noChangeShapeType="1"/>
              </p:cNvSpPr>
              <p:nvPr/>
            </p:nvSpPr>
            <p:spPr bwMode="auto">
              <a:xfrm>
                <a:off x="4062" y="362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Line 114"/>
              <p:cNvSpPr>
                <a:spLocks noChangeShapeType="1"/>
              </p:cNvSpPr>
              <p:nvPr/>
            </p:nvSpPr>
            <p:spPr bwMode="auto">
              <a:xfrm>
                <a:off x="4064" y="36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Line 115"/>
              <p:cNvSpPr>
                <a:spLocks noChangeShapeType="1"/>
              </p:cNvSpPr>
              <p:nvPr/>
            </p:nvSpPr>
            <p:spPr bwMode="auto">
              <a:xfrm>
                <a:off x="4064" y="362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Line 116"/>
              <p:cNvSpPr>
                <a:spLocks noChangeShapeType="1"/>
              </p:cNvSpPr>
              <p:nvPr/>
            </p:nvSpPr>
            <p:spPr bwMode="auto">
              <a:xfrm>
                <a:off x="4065" y="362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Line 117"/>
              <p:cNvSpPr>
                <a:spLocks noChangeShapeType="1"/>
              </p:cNvSpPr>
              <p:nvPr/>
            </p:nvSpPr>
            <p:spPr bwMode="auto">
              <a:xfrm>
                <a:off x="4065" y="362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" name="Line 118"/>
              <p:cNvSpPr>
                <a:spLocks noChangeShapeType="1"/>
              </p:cNvSpPr>
              <p:nvPr/>
            </p:nvSpPr>
            <p:spPr bwMode="auto">
              <a:xfrm>
                <a:off x="4067" y="362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" name="Line 119"/>
              <p:cNvSpPr>
                <a:spLocks noChangeShapeType="1"/>
              </p:cNvSpPr>
              <p:nvPr/>
            </p:nvSpPr>
            <p:spPr bwMode="auto">
              <a:xfrm>
                <a:off x="4067" y="36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" name="Line 120"/>
              <p:cNvSpPr>
                <a:spLocks noChangeShapeType="1"/>
              </p:cNvSpPr>
              <p:nvPr/>
            </p:nvSpPr>
            <p:spPr bwMode="auto">
              <a:xfrm>
                <a:off x="4068" y="363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" name="Line 121"/>
              <p:cNvSpPr>
                <a:spLocks noChangeShapeType="1"/>
              </p:cNvSpPr>
              <p:nvPr/>
            </p:nvSpPr>
            <p:spPr bwMode="auto">
              <a:xfrm>
                <a:off x="4068" y="363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" name="Line 122"/>
              <p:cNvSpPr>
                <a:spLocks noChangeShapeType="1"/>
              </p:cNvSpPr>
              <p:nvPr/>
            </p:nvSpPr>
            <p:spPr bwMode="auto">
              <a:xfrm>
                <a:off x="4070" y="363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" name="Line 123"/>
              <p:cNvSpPr>
                <a:spLocks noChangeShapeType="1"/>
              </p:cNvSpPr>
              <p:nvPr/>
            </p:nvSpPr>
            <p:spPr bwMode="auto">
              <a:xfrm>
                <a:off x="4070" y="36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" name="Line 124"/>
              <p:cNvSpPr>
                <a:spLocks noChangeShapeType="1"/>
              </p:cNvSpPr>
              <p:nvPr/>
            </p:nvSpPr>
            <p:spPr bwMode="auto">
              <a:xfrm>
                <a:off x="4071" y="363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" name="Line 125"/>
              <p:cNvSpPr>
                <a:spLocks noChangeShapeType="1"/>
              </p:cNvSpPr>
              <p:nvPr/>
            </p:nvSpPr>
            <p:spPr bwMode="auto">
              <a:xfrm>
                <a:off x="4071" y="363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Line 126"/>
              <p:cNvSpPr>
                <a:spLocks noChangeShapeType="1"/>
              </p:cNvSpPr>
              <p:nvPr/>
            </p:nvSpPr>
            <p:spPr bwMode="auto">
              <a:xfrm>
                <a:off x="4073" y="363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Line 127"/>
              <p:cNvSpPr>
                <a:spLocks noChangeShapeType="1"/>
              </p:cNvSpPr>
              <p:nvPr/>
            </p:nvSpPr>
            <p:spPr bwMode="auto">
              <a:xfrm>
                <a:off x="4073" y="36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Line 128"/>
              <p:cNvSpPr>
                <a:spLocks noChangeShapeType="1"/>
              </p:cNvSpPr>
              <p:nvPr/>
            </p:nvSpPr>
            <p:spPr bwMode="auto">
              <a:xfrm>
                <a:off x="4074" y="363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Line 129"/>
              <p:cNvSpPr>
                <a:spLocks noChangeShapeType="1"/>
              </p:cNvSpPr>
              <p:nvPr/>
            </p:nvSpPr>
            <p:spPr bwMode="auto">
              <a:xfrm>
                <a:off x="4074" y="363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" name="Freeform 130"/>
              <p:cNvSpPr>
                <a:spLocks/>
              </p:cNvSpPr>
              <p:nvPr/>
            </p:nvSpPr>
            <p:spPr bwMode="auto">
              <a:xfrm>
                <a:off x="4076" y="363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" name="Freeform 131"/>
              <p:cNvSpPr>
                <a:spLocks/>
              </p:cNvSpPr>
              <p:nvPr/>
            </p:nvSpPr>
            <p:spPr bwMode="auto">
              <a:xfrm>
                <a:off x="4077" y="363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Line 132"/>
              <p:cNvSpPr>
                <a:spLocks noChangeShapeType="1"/>
              </p:cNvSpPr>
              <p:nvPr/>
            </p:nvSpPr>
            <p:spPr bwMode="auto">
              <a:xfrm>
                <a:off x="4079" y="36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" name="Line 133"/>
              <p:cNvSpPr>
                <a:spLocks noChangeShapeType="1"/>
              </p:cNvSpPr>
              <p:nvPr/>
            </p:nvSpPr>
            <p:spPr bwMode="auto">
              <a:xfrm>
                <a:off x="4080" y="36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" name="Line 134"/>
              <p:cNvSpPr>
                <a:spLocks noChangeShapeType="1"/>
              </p:cNvSpPr>
              <p:nvPr/>
            </p:nvSpPr>
            <p:spPr bwMode="auto">
              <a:xfrm>
                <a:off x="4080" y="364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" name="Line 135"/>
              <p:cNvSpPr>
                <a:spLocks noChangeShapeType="1"/>
              </p:cNvSpPr>
              <p:nvPr/>
            </p:nvSpPr>
            <p:spPr bwMode="auto">
              <a:xfrm>
                <a:off x="4082" y="364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" name="Line 136"/>
              <p:cNvSpPr>
                <a:spLocks noChangeShapeType="1"/>
              </p:cNvSpPr>
              <p:nvPr/>
            </p:nvSpPr>
            <p:spPr bwMode="auto">
              <a:xfrm>
                <a:off x="4082" y="36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" name="Line 137"/>
              <p:cNvSpPr>
                <a:spLocks noChangeShapeType="1"/>
              </p:cNvSpPr>
              <p:nvPr/>
            </p:nvSpPr>
            <p:spPr bwMode="auto">
              <a:xfrm>
                <a:off x="4083" y="36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" name="Line 138"/>
              <p:cNvSpPr>
                <a:spLocks noChangeShapeType="1"/>
              </p:cNvSpPr>
              <p:nvPr/>
            </p:nvSpPr>
            <p:spPr bwMode="auto">
              <a:xfrm>
                <a:off x="4083" y="364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" name="Line 139"/>
              <p:cNvSpPr>
                <a:spLocks noChangeShapeType="1"/>
              </p:cNvSpPr>
              <p:nvPr/>
            </p:nvSpPr>
            <p:spPr bwMode="auto">
              <a:xfrm>
                <a:off x="4085" y="364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" name="Line 140"/>
              <p:cNvSpPr>
                <a:spLocks noChangeShapeType="1"/>
              </p:cNvSpPr>
              <p:nvPr/>
            </p:nvSpPr>
            <p:spPr bwMode="auto">
              <a:xfrm>
                <a:off x="4085" y="36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" name="Line 141"/>
              <p:cNvSpPr>
                <a:spLocks noChangeShapeType="1"/>
              </p:cNvSpPr>
              <p:nvPr/>
            </p:nvSpPr>
            <p:spPr bwMode="auto">
              <a:xfrm>
                <a:off x="4086" y="36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" name="Line 142"/>
              <p:cNvSpPr>
                <a:spLocks noChangeShapeType="1"/>
              </p:cNvSpPr>
              <p:nvPr/>
            </p:nvSpPr>
            <p:spPr bwMode="auto">
              <a:xfrm>
                <a:off x="4086" y="364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" name="Line 143"/>
              <p:cNvSpPr>
                <a:spLocks noChangeShapeType="1"/>
              </p:cNvSpPr>
              <p:nvPr/>
            </p:nvSpPr>
            <p:spPr bwMode="auto">
              <a:xfrm>
                <a:off x="4088" y="364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" name="Line 144"/>
              <p:cNvSpPr>
                <a:spLocks noChangeShapeType="1"/>
              </p:cNvSpPr>
              <p:nvPr/>
            </p:nvSpPr>
            <p:spPr bwMode="auto">
              <a:xfrm>
                <a:off x="4088" y="36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" name="Line 145"/>
              <p:cNvSpPr>
                <a:spLocks noChangeShapeType="1"/>
              </p:cNvSpPr>
              <p:nvPr/>
            </p:nvSpPr>
            <p:spPr bwMode="auto">
              <a:xfrm>
                <a:off x="4089" y="36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" name="Line 146"/>
              <p:cNvSpPr>
                <a:spLocks noChangeShapeType="1"/>
              </p:cNvSpPr>
              <p:nvPr/>
            </p:nvSpPr>
            <p:spPr bwMode="auto">
              <a:xfrm>
                <a:off x="4089" y="365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6" name="Group 147"/>
            <p:cNvGrpSpPr>
              <a:grpSpLocks/>
            </p:cNvGrpSpPr>
            <p:nvPr/>
          </p:nvGrpSpPr>
          <p:grpSpPr bwMode="auto">
            <a:xfrm>
              <a:off x="1613" y="1668"/>
              <a:ext cx="2548" cy="2049"/>
              <a:chOff x="1613" y="1668"/>
              <a:chExt cx="2548" cy="2049"/>
            </a:xfrm>
          </p:grpSpPr>
          <p:sp>
            <p:nvSpPr>
              <p:cNvPr id="1648" name="Line 148"/>
              <p:cNvSpPr>
                <a:spLocks noChangeShapeType="1"/>
              </p:cNvSpPr>
              <p:nvPr/>
            </p:nvSpPr>
            <p:spPr bwMode="auto">
              <a:xfrm>
                <a:off x="4091" y="365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Line 149"/>
              <p:cNvSpPr>
                <a:spLocks noChangeShapeType="1"/>
              </p:cNvSpPr>
              <p:nvPr/>
            </p:nvSpPr>
            <p:spPr bwMode="auto">
              <a:xfrm>
                <a:off x="4091" y="365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Line 150"/>
              <p:cNvSpPr>
                <a:spLocks noChangeShapeType="1"/>
              </p:cNvSpPr>
              <p:nvPr/>
            </p:nvSpPr>
            <p:spPr bwMode="auto">
              <a:xfrm>
                <a:off x="4092" y="365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Line 151"/>
              <p:cNvSpPr>
                <a:spLocks noChangeShapeType="1"/>
              </p:cNvSpPr>
              <p:nvPr/>
            </p:nvSpPr>
            <p:spPr bwMode="auto">
              <a:xfrm>
                <a:off x="4092" y="365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Line 152"/>
              <p:cNvSpPr>
                <a:spLocks noChangeShapeType="1"/>
              </p:cNvSpPr>
              <p:nvPr/>
            </p:nvSpPr>
            <p:spPr bwMode="auto">
              <a:xfrm>
                <a:off x="4094" y="365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Line 153"/>
              <p:cNvSpPr>
                <a:spLocks noChangeShapeType="1"/>
              </p:cNvSpPr>
              <p:nvPr/>
            </p:nvSpPr>
            <p:spPr bwMode="auto">
              <a:xfrm>
                <a:off x="4094" y="365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Line 154"/>
              <p:cNvSpPr>
                <a:spLocks noChangeShapeType="1"/>
              </p:cNvSpPr>
              <p:nvPr/>
            </p:nvSpPr>
            <p:spPr bwMode="auto">
              <a:xfrm>
                <a:off x="4095" y="365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Line 155"/>
              <p:cNvSpPr>
                <a:spLocks noChangeShapeType="1"/>
              </p:cNvSpPr>
              <p:nvPr/>
            </p:nvSpPr>
            <p:spPr bwMode="auto">
              <a:xfrm>
                <a:off x="4095" y="365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Line 156"/>
              <p:cNvSpPr>
                <a:spLocks noChangeShapeType="1"/>
              </p:cNvSpPr>
              <p:nvPr/>
            </p:nvSpPr>
            <p:spPr bwMode="auto">
              <a:xfrm>
                <a:off x="4097" y="365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Line 157"/>
              <p:cNvSpPr>
                <a:spLocks noChangeShapeType="1"/>
              </p:cNvSpPr>
              <p:nvPr/>
            </p:nvSpPr>
            <p:spPr bwMode="auto">
              <a:xfrm>
                <a:off x="4097" y="36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Line 158"/>
              <p:cNvSpPr>
                <a:spLocks noChangeShapeType="1"/>
              </p:cNvSpPr>
              <p:nvPr/>
            </p:nvSpPr>
            <p:spPr bwMode="auto">
              <a:xfrm>
                <a:off x="4098" y="36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" name="Line 159"/>
              <p:cNvSpPr>
                <a:spLocks noChangeShapeType="1"/>
              </p:cNvSpPr>
              <p:nvPr/>
            </p:nvSpPr>
            <p:spPr bwMode="auto">
              <a:xfrm>
                <a:off x="4098" y="366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" name="Line 160"/>
              <p:cNvSpPr>
                <a:spLocks noChangeShapeType="1"/>
              </p:cNvSpPr>
              <p:nvPr/>
            </p:nvSpPr>
            <p:spPr bwMode="auto">
              <a:xfrm>
                <a:off x="4100" y="366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" name="Line 161"/>
              <p:cNvSpPr>
                <a:spLocks noChangeShapeType="1"/>
              </p:cNvSpPr>
              <p:nvPr/>
            </p:nvSpPr>
            <p:spPr bwMode="auto">
              <a:xfrm>
                <a:off x="4100" y="36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" name="Freeform 162"/>
              <p:cNvSpPr>
                <a:spLocks/>
              </p:cNvSpPr>
              <p:nvPr/>
            </p:nvSpPr>
            <p:spPr bwMode="auto">
              <a:xfrm>
                <a:off x="4101" y="366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" name="Line 163"/>
              <p:cNvSpPr>
                <a:spLocks noChangeShapeType="1"/>
              </p:cNvSpPr>
              <p:nvPr/>
            </p:nvSpPr>
            <p:spPr bwMode="auto">
              <a:xfrm>
                <a:off x="4103" y="366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" name="Line 164"/>
              <p:cNvSpPr>
                <a:spLocks noChangeShapeType="1"/>
              </p:cNvSpPr>
              <p:nvPr/>
            </p:nvSpPr>
            <p:spPr bwMode="auto">
              <a:xfrm>
                <a:off x="4104" y="366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" name="Line 165"/>
              <p:cNvSpPr>
                <a:spLocks noChangeShapeType="1"/>
              </p:cNvSpPr>
              <p:nvPr/>
            </p:nvSpPr>
            <p:spPr bwMode="auto">
              <a:xfrm>
                <a:off x="4104" y="366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" name="Line 166"/>
              <p:cNvSpPr>
                <a:spLocks noChangeShapeType="1"/>
              </p:cNvSpPr>
              <p:nvPr/>
            </p:nvSpPr>
            <p:spPr bwMode="auto">
              <a:xfrm>
                <a:off x="4106" y="36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" name="Line 167"/>
              <p:cNvSpPr>
                <a:spLocks noChangeShapeType="1"/>
              </p:cNvSpPr>
              <p:nvPr/>
            </p:nvSpPr>
            <p:spPr bwMode="auto">
              <a:xfrm>
                <a:off x="4106" y="36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" name="Line 168"/>
              <p:cNvSpPr>
                <a:spLocks noChangeShapeType="1"/>
              </p:cNvSpPr>
              <p:nvPr/>
            </p:nvSpPr>
            <p:spPr bwMode="auto">
              <a:xfrm>
                <a:off x="4107" y="366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" name="Line 169"/>
              <p:cNvSpPr>
                <a:spLocks noChangeShapeType="1"/>
              </p:cNvSpPr>
              <p:nvPr/>
            </p:nvSpPr>
            <p:spPr bwMode="auto">
              <a:xfrm>
                <a:off x="4107" y="366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" name="Line 170"/>
              <p:cNvSpPr>
                <a:spLocks noChangeShapeType="1"/>
              </p:cNvSpPr>
              <p:nvPr/>
            </p:nvSpPr>
            <p:spPr bwMode="auto">
              <a:xfrm>
                <a:off x="4109" y="36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" name="Line 171"/>
              <p:cNvSpPr>
                <a:spLocks noChangeShapeType="1"/>
              </p:cNvSpPr>
              <p:nvPr/>
            </p:nvSpPr>
            <p:spPr bwMode="auto">
              <a:xfrm>
                <a:off x="4109" y="36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" name="Line 172"/>
              <p:cNvSpPr>
                <a:spLocks noChangeShapeType="1"/>
              </p:cNvSpPr>
              <p:nvPr/>
            </p:nvSpPr>
            <p:spPr bwMode="auto">
              <a:xfrm>
                <a:off x="4110" y="366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" name="Line 173"/>
              <p:cNvSpPr>
                <a:spLocks noChangeShapeType="1"/>
              </p:cNvSpPr>
              <p:nvPr/>
            </p:nvSpPr>
            <p:spPr bwMode="auto">
              <a:xfrm>
                <a:off x="4110" y="367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Line 174"/>
              <p:cNvSpPr>
                <a:spLocks noChangeShapeType="1"/>
              </p:cNvSpPr>
              <p:nvPr/>
            </p:nvSpPr>
            <p:spPr bwMode="auto">
              <a:xfrm>
                <a:off x="4112" y="36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Line 175"/>
              <p:cNvSpPr>
                <a:spLocks noChangeShapeType="1"/>
              </p:cNvSpPr>
              <p:nvPr/>
            </p:nvSpPr>
            <p:spPr bwMode="auto">
              <a:xfrm>
                <a:off x="4112" y="36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" name="Line 176"/>
              <p:cNvSpPr>
                <a:spLocks noChangeShapeType="1"/>
              </p:cNvSpPr>
              <p:nvPr/>
            </p:nvSpPr>
            <p:spPr bwMode="auto">
              <a:xfrm>
                <a:off x="4113" y="367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" name="Line 177"/>
              <p:cNvSpPr>
                <a:spLocks noChangeShapeType="1"/>
              </p:cNvSpPr>
              <p:nvPr/>
            </p:nvSpPr>
            <p:spPr bwMode="auto">
              <a:xfrm>
                <a:off x="4113" y="367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" name="Line 178"/>
              <p:cNvSpPr>
                <a:spLocks noChangeShapeType="1"/>
              </p:cNvSpPr>
              <p:nvPr/>
            </p:nvSpPr>
            <p:spPr bwMode="auto">
              <a:xfrm>
                <a:off x="4115" y="367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" name="Line 179"/>
              <p:cNvSpPr>
                <a:spLocks noChangeShapeType="1"/>
              </p:cNvSpPr>
              <p:nvPr/>
            </p:nvSpPr>
            <p:spPr bwMode="auto">
              <a:xfrm>
                <a:off x="4115" y="36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" name="Line 180"/>
              <p:cNvSpPr>
                <a:spLocks noChangeShapeType="1"/>
              </p:cNvSpPr>
              <p:nvPr/>
            </p:nvSpPr>
            <p:spPr bwMode="auto">
              <a:xfrm>
                <a:off x="4116" y="367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" name="Line 181"/>
              <p:cNvSpPr>
                <a:spLocks noChangeShapeType="1"/>
              </p:cNvSpPr>
              <p:nvPr/>
            </p:nvSpPr>
            <p:spPr bwMode="auto">
              <a:xfrm>
                <a:off x="4116" y="367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" name="Line 182"/>
              <p:cNvSpPr>
                <a:spLocks noChangeShapeType="1"/>
              </p:cNvSpPr>
              <p:nvPr/>
            </p:nvSpPr>
            <p:spPr bwMode="auto">
              <a:xfrm>
                <a:off x="4118" y="36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" name="Line 183"/>
              <p:cNvSpPr>
                <a:spLocks noChangeShapeType="1"/>
              </p:cNvSpPr>
              <p:nvPr/>
            </p:nvSpPr>
            <p:spPr bwMode="auto">
              <a:xfrm>
                <a:off x="4118" y="367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" name="Line 184"/>
              <p:cNvSpPr>
                <a:spLocks noChangeShapeType="1"/>
              </p:cNvSpPr>
              <p:nvPr/>
            </p:nvSpPr>
            <p:spPr bwMode="auto">
              <a:xfrm>
                <a:off x="4119" y="367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" name="Line 185"/>
              <p:cNvSpPr>
                <a:spLocks noChangeShapeType="1"/>
              </p:cNvSpPr>
              <p:nvPr/>
            </p:nvSpPr>
            <p:spPr bwMode="auto">
              <a:xfrm>
                <a:off x="4119" y="368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" name="Line 186"/>
              <p:cNvSpPr>
                <a:spLocks noChangeShapeType="1"/>
              </p:cNvSpPr>
              <p:nvPr/>
            </p:nvSpPr>
            <p:spPr bwMode="auto">
              <a:xfrm>
                <a:off x="4121" y="368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" name="Line 187"/>
              <p:cNvSpPr>
                <a:spLocks noChangeShapeType="1"/>
              </p:cNvSpPr>
              <p:nvPr/>
            </p:nvSpPr>
            <p:spPr bwMode="auto">
              <a:xfrm>
                <a:off x="4121" y="36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" name="Line 188"/>
              <p:cNvSpPr>
                <a:spLocks noChangeShapeType="1"/>
              </p:cNvSpPr>
              <p:nvPr/>
            </p:nvSpPr>
            <p:spPr bwMode="auto">
              <a:xfrm>
                <a:off x="4122" y="368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" name="Line 189"/>
              <p:cNvSpPr>
                <a:spLocks noChangeShapeType="1"/>
              </p:cNvSpPr>
              <p:nvPr/>
            </p:nvSpPr>
            <p:spPr bwMode="auto">
              <a:xfrm>
                <a:off x="4122" y="368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" name="Line 190"/>
              <p:cNvSpPr>
                <a:spLocks noChangeShapeType="1"/>
              </p:cNvSpPr>
              <p:nvPr/>
            </p:nvSpPr>
            <p:spPr bwMode="auto">
              <a:xfrm>
                <a:off x="4124" y="36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" name="Line 191"/>
              <p:cNvSpPr>
                <a:spLocks noChangeShapeType="1"/>
              </p:cNvSpPr>
              <p:nvPr/>
            </p:nvSpPr>
            <p:spPr bwMode="auto">
              <a:xfrm>
                <a:off x="4124" y="36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" name="Freeform 192"/>
              <p:cNvSpPr>
                <a:spLocks/>
              </p:cNvSpPr>
              <p:nvPr/>
            </p:nvSpPr>
            <p:spPr bwMode="auto">
              <a:xfrm>
                <a:off x="4125" y="368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" name="Line 193"/>
              <p:cNvSpPr>
                <a:spLocks noChangeShapeType="1"/>
              </p:cNvSpPr>
              <p:nvPr/>
            </p:nvSpPr>
            <p:spPr bwMode="auto">
              <a:xfrm>
                <a:off x="4127" y="36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" name="Line 194"/>
              <p:cNvSpPr>
                <a:spLocks noChangeShapeType="1"/>
              </p:cNvSpPr>
              <p:nvPr/>
            </p:nvSpPr>
            <p:spPr bwMode="auto">
              <a:xfrm>
                <a:off x="4128" y="36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" name="Line 195"/>
              <p:cNvSpPr>
                <a:spLocks noChangeShapeType="1"/>
              </p:cNvSpPr>
              <p:nvPr/>
            </p:nvSpPr>
            <p:spPr bwMode="auto">
              <a:xfrm>
                <a:off x="4128" y="368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" name="Line 196"/>
              <p:cNvSpPr>
                <a:spLocks noChangeShapeType="1"/>
              </p:cNvSpPr>
              <p:nvPr/>
            </p:nvSpPr>
            <p:spPr bwMode="auto">
              <a:xfrm>
                <a:off x="4130" y="368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" name="Line 197"/>
              <p:cNvSpPr>
                <a:spLocks noChangeShapeType="1"/>
              </p:cNvSpPr>
              <p:nvPr/>
            </p:nvSpPr>
            <p:spPr bwMode="auto">
              <a:xfrm>
                <a:off x="4130" y="368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" name="Line 198"/>
              <p:cNvSpPr>
                <a:spLocks noChangeShapeType="1"/>
              </p:cNvSpPr>
              <p:nvPr/>
            </p:nvSpPr>
            <p:spPr bwMode="auto">
              <a:xfrm>
                <a:off x="4131" y="368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" name="Line 199"/>
              <p:cNvSpPr>
                <a:spLocks noChangeShapeType="1"/>
              </p:cNvSpPr>
              <p:nvPr/>
            </p:nvSpPr>
            <p:spPr bwMode="auto">
              <a:xfrm>
                <a:off x="4131" y="369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Line 200"/>
              <p:cNvSpPr>
                <a:spLocks noChangeShapeType="1"/>
              </p:cNvSpPr>
              <p:nvPr/>
            </p:nvSpPr>
            <p:spPr bwMode="auto">
              <a:xfrm>
                <a:off x="4133" y="369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Line 201"/>
              <p:cNvSpPr>
                <a:spLocks noChangeShapeType="1"/>
              </p:cNvSpPr>
              <p:nvPr/>
            </p:nvSpPr>
            <p:spPr bwMode="auto">
              <a:xfrm>
                <a:off x="4133" y="36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Line 202"/>
              <p:cNvSpPr>
                <a:spLocks noChangeShapeType="1"/>
              </p:cNvSpPr>
              <p:nvPr/>
            </p:nvSpPr>
            <p:spPr bwMode="auto">
              <a:xfrm>
                <a:off x="4134" y="36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Line 203"/>
              <p:cNvSpPr>
                <a:spLocks noChangeShapeType="1"/>
              </p:cNvSpPr>
              <p:nvPr/>
            </p:nvSpPr>
            <p:spPr bwMode="auto">
              <a:xfrm>
                <a:off x="4134" y="369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Line 204"/>
              <p:cNvSpPr>
                <a:spLocks noChangeShapeType="1"/>
              </p:cNvSpPr>
              <p:nvPr/>
            </p:nvSpPr>
            <p:spPr bwMode="auto">
              <a:xfrm>
                <a:off x="4136" y="369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Line 205"/>
              <p:cNvSpPr>
                <a:spLocks noChangeShapeType="1"/>
              </p:cNvSpPr>
              <p:nvPr/>
            </p:nvSpPr>
            <p:spPr bwMode="auto">
              <a:xfrm>
                <a:off x="4136" y="36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Line 206"/>
              <p:cNvSpPr>
                <a:spLocks noChangeShapeType="1"/>
              </p:cNvSpPr>
              <p:nvPr/>
            </p:nvSpPr>
            <p:spPr bwMode="auto">
              <a:xfrm>
                <a:off x="4137" y="36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Line 207"/>
              <p:cNvSpPr>
                <a:spLocks noChangeShapeType="1"/>
              </p:cNvSpPr>
              <p:nvPr/>
            </p:nvSpPr>
            <p:spPr bwMode="auto">
              <a:xfrm>
                <a:off x="4137" y="369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Line 208"/>
              <p:cNvSpPr>
                <a:spLocks noChangeShapeType="1"/>
              </p:cNvSpPr>
              <p:nvPr/>
            </p:nvSpPr>
            <p:spPr bwMode="auto">
              <a:xfrm>
                <a:off x="4139" y="369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Line 209"/>
              <p:cNvSpPr>
                <a:spLocks noChangeShapeType="1"/>
              </p:cNvSpPr>
              <p:nvPr/>
            </p:nvSpPr>
            <p:spPr bwMode="auto">
              <a:xfrm>
                <a:off x="4139" y="36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Line 210"/>
              <p:cNvSpPr>
                <a:spLocks noChangeShapeType="1"/>
              </p:cNvSpPr>
              <p:nvPr/>
            </p:nvSpPr>
            <p:spPr bwMode="auto">
              <a:xfrm>
                <a:off x="4140" y="36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Line 211"/>
              <p:cNvSpPr>
                <a:spLocks noChangeShapeType="1"/>
              </p:cNvSpPr>
              <p:nvPr/>
            </p:nvSpPr>
            <p:spPr bwMode="auto">
              <a:xfrm>
                <a:off x="4140" y="36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Line 212"/>
              <p:cNvSpPr>
                <a:spLocks noChangeShapeType="1"/>
              </p:cNvSpPr>
              <p:nvPr/>
            </p:nvSpPr>
            <p:spPr bwMode="auto">
              <a:xfrm>
                <a:off x="4142" y="369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Line 213"/>
              <p:cNvSpPr>
                <a:spLocks noChangeShapeType="1"/>
              </p:cNvSpPr>
              <p:nvPr/>
            </p:nvSpPr>
            <p:spPr bwMode="auto">
              <a:xfrm>
                <a:off x="4142" y="37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Line 214"/>
              <p:cNvSpPr>
                <a:spLocks noChangeShapeType="1"/>
              </p:cNvSpPr>
              <p:nvPr/>
            </p:nvSpPr>
            <p:spPr bwMode="auto">
              <a:xfrm>
                <a:off x="4143" y="37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Line 215"/>
              <p:cNvSpPr>
                <a:spLocks noChangeShapeType="1"/>
              </p:cNvSpPr>
              <p:nvPr/>
            </p:nvSpPr>
            <p:spPr bwMode="auto">
              <a:xfrm>
                <a:off x="4143" y="370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Line 216"/>
              <p:cNvSpPr>
                <a:spLocks noChangeShapeType="1"/>
              </p:cNvSpPr>
              <p:nvPr/>
            </p:nvSpPr>
            <p:spPr bwMode="auto">
              <a:xfrm>
                <a:off x="4145" y="370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Line 217"/>
              <p:cNvSpPr>
                <a:spLocks noChangeShapeType="1"/>
              </p:cNvSpPr>
              <p:nvPr/>
            </p:nvSpPr>
            <p:spPr bwMode="auto">
              <a:xfrm>
                <a:off x="4145" y="37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Line 218"/>
              <p:cNvSpPr>
                <a:spLocks noChangeShapeType="1"/>
              </p:cNvSpPr>
              <p:nvPr/>
            </p:nvSpPr>
            <p:spPr bwMode="auto">
              <a:xfrm>
                <a:off x="4146" y="37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Line 219"/>
              <p:cNvSpPr>
                <a:spLocks noChangeShapeType="1"/>
              </p:cNvSpPr>
              <p:nvPr/>
            </p:nvSpPr>
            <p:spPr bwMode="auto">
              <a:xfrm>
                <a:off x="4146" y="370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Freeform 220"/>
              <p:cNvSpPr>
                <a:spLocks/>
              </p:cNvSpPr>
              <p:nvPr/>
            </p:nvSpPr>
            <p:spPr bwMode="auto">
              <a:xfrm>
                <a:off x="4148" y="370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Line 221"/>
              <p:cNvSpPr>
                <a:spLocks noChangeShapeType="1"/>
              </p:cNvSpPr>
              <p:nvPr/>
            </p:nvSpPr>
            <p:spPr bwMode="auto">
              <a:xfrm>
                <a:off x="4149" y="370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Line 222"/>
              <p:cNvSpPr>
                <a:spLocks noChangeShapeType="1"/>
              </p:cNvSpPr>
              <p:nvPr/>
            </p:nvSpPr>
            <p:spPr bwMode="auto">
              <a:xfrm>
                <a:off x="4151" y="37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Line 223"/>
              <p:cNvSpPr>
                <a:spLocks noChangeShapeType="1"/>
              </p:cNvSpPr>
              <p:nvPr/>
            </p:nvSpPr>
            <p:spPr bwMode="auto">
              <a:xfrm>
                <a:off x="4151" y="37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Line 224"/>
              <p:cNvSpPr>
                <a:spLocks noChangeShapeType="1"/>
              </p:cNvSpPr>
              <p:nvPr/>
            </p:nvSpPr>
            <p:spPr bwMode="auto">
              <a:xfrm>
                <a:off x="4152" y="370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Line 225"/>
              <p:cNvSpPr>
                <a:spLocks noChangeShapeType="1"/>
              </p:cNvSpPr>
              <p:nvPr/>
            </p:nvSpPr>
            <p:spPr bwMode="auto">
              <a:xfrm>
                <a:off x="4152" y="371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Line 226"/>
              <p:cNvSpPr>
                <a:spLocks noChangeShapeType="1"/>
              </p:cNvSpPr>
              <p:nvPr/>
            </p:nvSpPr>
            <p:spPr bwMode="auto">
              <a:xfrm>
                <a:off x="4154" y="37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Line 227"/>
              <p:cNvSpPr>
                <a:spLocks noChangeShapeType="1"/>
              </p:cNvSpPr>
              <p:nvPr/>
            </p:nvSpPr>
            <p:spPr bwMode="auto">
              <a:xfrm>
                <a:off x="4154" y="37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Line 228"/>
              <p:cNvSpPr>
                <a:spLocks noChangeShapeType="1"/>
              </p:cNvSpPr>
              <p:nvPr/>
            </p:nvSpPr>
            <p:spPr bwMode="auto">
              <a:xfrm>
                <a:off x="4155" y="371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Line 229"/>
              <p:cNvSpPr>
                <a:spLocks noChangeShapeType="1"/>
              </p:cNvSpPr>
              <p:nvPr/>
            </p:nvSpPr>
            <p:spPr bwMode="auto">
              <a:xfrm>
                <a:off x="4155" y="371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Line 230"/>
              <p:cNvSpPr>
                <a:spLocks noChangeShapeType="1"/>
              </p:cNvSpPr>
              <p:nvPr/>
            </p:nvSpPr>
            <p:spPr bwMode="auto">
              <a:xfrm>
                <a:off x="4157" y="37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Line 231"/>
              <p:cNvSpPr>
                <a:spLocks noChangeShapeType="1"/>
              </p:cNvSpPr>
              <p:nvPr/>
            </p:nvSpPr>
            <p:spPr bwMode="auto">
              <a:xfrm>
                <a:off x="4157" y="37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Line 232"/>
              <p:cNvSpPr>
                <a:spLocks noChangeShapeType="1"/>
              </p:cNvSpPr>
              <p:nvPr/>
            </p:nvSpPr>
            <p:spPr bwMode="auto">
              <a:xfrm>
                <a:off x="4158" y="371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Line 233"/>
              <p:cNvSpPr>
                <a:spLocks noChangeShapeType="1"/>
              </p:cNvSpPr>
              <p:nvPr/>
            </p:nvSpPr>
            <p:spPr bwMode="auto">
              <a:xfrm>
                <a:off x="4158" y="371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Line 234"/>
              <p:cNvSpPr>
                <a:spLocks noChangeShapeType="1"/>
              </p:cNvSpPr>
              <p:nvPr/>
            </p:nvSpPr>
            <p:spPr bwMode="auto">
              <a:xfrm>
                <a:off x="4160" y="37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Freeform 235"/>
              <p:cNvSpPr>
                <a:spLocks/>
              </p:cNvSpPr>
              <p:nvPr/>
            </p:nvSpPr>
            <p:spPr bwMode="auto">
              <a:xfrm>
                <a:off x="2726" y="2169"/>
                <a:ext cx="79" cy="78"/>
              </a:xfrm>
              <a:custGeom>
                <a:avLst/>
                <a:gdLst>
                  <a:gd name="T0" fmla="*/ 18 w 79"/>
                  <a:gd name="T1" fmla="*/ 69 h 78"/>
                  <a:gd name="T2" fmla="*/ 46 w 79"/>
                  <a:gd name="T3" fmla="*/ 62 h 78"/>
                  <a:gd name="T4" fmla="*/ 52 w 79"/>
                  <a:gd name="T5" fmla="*/ 59 h 78"/>
                  <a:gd name="T6" fmla="*/ 57 w 79"/>
                  <a:gd name="T7" fmla="*/ 56 h 78"/>
                  <a:gd name="T8" fmla="*/ 60 w 79"/>
                  <a:gd name="T9" fmla="*/ 54 h 78"/>
                  <a:gd name="T10" fmla="*/ 61 w 79"/>
                  <a:gd name="T11" fmla="*/ 51 h 78"/>
                  <a:gd name="T12" fmla="*/ 64 w 79"/>
                  <a:gd name="T13" fmla="*/ 47 h 78"/>
                  <a:gd name="T14" fmla="*/ 66 w 79"/>
                  <a:gd name="T15" fmla="*/ 45 h 78"/>
                  <a:gd name="T16" fmla="*/ 69 w 79"/>
                  <a:gd name="T17" fmla="*/ 42 h 78"/>
                  <a:gd name="T18" fmla="*/ 72 w 79"/>
                  <a:gd name="T19" fmla="*/ 42 h 78"/>
                  <a:gd name="T20" fmla="*/ 75 w 79"/>
                  <a:gd name="T21" fmla="*/ 42 h 78"/>
                  <a:gd name="T22" fmla="*/ 78 w 79"/>
                  <a:gd name="T23" fmla="*/ 44 h 78"/>
                  <a:gd name="T24" fmla="*/ 79 w 79"/>
                  <a:gd name="T25" fmla="*/ 47 h 78"/>
                  <a:gd name="T26" fmla="*/ 79 w 79"/>
                  <a:gd name="T27" fmla="*/ 50 h 78"/>
                  <a:gd name="T28" fmla="*/ 79 w 79"/>
                  <a:gd name="T29" fmla="*/ 53 h 78"/>
                  <a:gd name="T30" fmla="*/ 76 w 79"/>
                  <a:gd name="T31" fmla="*/ 56 h 78"/>
                  <a:gd name="T32" fmla="*/ 75 w 79"/>
                  <a:gd name="T33" fmla="*/ 57 h 78"/>
                  <a:gd name="T34" fmla="*/ 72 w 79"/>
                  <a:gd name="T35" fmla="*/ 59 h 78"/>
                  <a:gd name="T36" fmla="*/ 67 w 79"/>
                  <a:gd name="T37" fmla="*/ 62 h 78"/>
                  <a:gd name="T38" fmla="*/ 60 w 79"/>
                  <a:gd name="T39" fmla="*/ 63 h 78"/>
                  <a:gd name="T40" fmla="*/ 36 w 79"/>
                  <a:gd name="T41" fmla="*/ 69 h 78"/>
                  <a:gd name="T42" fmla="*/ 0 w 79"/>
                  <a:gd name="T43" fmla="*/ 78 h 78"/>
                  <a:gd name="T44" fmla="*/ 0 w 79"/>
                  <a:gd name="T45" fmla="*/ 77 h 78"/>
                  <a:gd name="T46" fmla="*/ 22 w 79"/>
                  <a:gd name="T47" fmla="*/ 27 h 78"/>
                  <a:gd name="T48" fmla="*/ 25 w 79"/>
                  <a:gd name="T49" fmla="*/ 20 h 78"/>
                  <a:gd name="T50" fmla="*/ 27 w 79"/>
                  <a:gd name="T51" fmla="*/ 15 h 78"/>
                  <a:gd name="T52" fmla="*/ 28 w 79"/>
                  <a:gd name="T53" fmla="*/ 12 h 78"/>
                  <a:gd name="T54" fmla="*/ 28 w 79"/>
                  <a:gd name="T55" fmla="*/ 8 h 78"/>
                  <a:gd name="T56" fmla="*/ 27 w 79"/>
                  <a:gd name="T57" fmla="*/ 5 h 78"/>
                  <a:gd name="T58" fmla="*/ 25 w 79"/>
                  <a:gd name="T59" fmla="*/ 3 h 78"/>
                  <a:gd name="T60" fmla="*/ 24 w 79"/>
                  <a:gd name="T61" fmla="*/ 3 h 78"/>
                  <a:gd name="T62" fmla="*/ 27 w 79"/>
                  <a:gd name="T63" fmla="*/ 0 h 78"/>
                  <a:gd name="T64" fmla="*/ 42 w 79"/>
                  <a:gd name="T65" fmla="*/ 9 h 78"/>
                  <a:gd name="T66" fmla="*/ 43 w 79"/>
                  <a:gd name="T67" fmla="*/ 11 h 78"/>
                  <a:gd name="T68" fmla="*/ 40 w 79"/>
                  <a:gd name="T69" fmla="*/ 20 h 78"/>
                  <a:gd name="T70" fmla="*/ 36 w 79"/>
                  <a:gd name="T71" fmla="*/ 29 h 78"/>
                  <a:gd name="T72" fmla="*/ 18 w 79"/>
                  <a:gd name="T73" fmla="*/ 69 h 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9" h="78">
                    <a:moveTo>
                      <a:pt x="18" y="69"/>
                    </a:moveTo>
                    <a:lnTo>
                      <a:pt x="46" y="62"/>
                    </a:lnTo>
                    <a:lnTo>
                      <a:pt x="52" y="59"/>
                    </a:lnTo>
                    <a:lnTo>
                      <a:pt x="57" y="56"/>
                    </a:lnTo>
                    <a:lnTo>
                      <a:pt x="60" y="54"/>
                    </a:lnTo>
                    <a:lnTo>
                      <a:pt x="61" y="51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69" y="42"/>
                    </a:lnTo>
                    <a:lnTo>
                      <a:pt x="72" y="42"/>
                    </a:lnTo>
                    <a:lnTo>
                      <a:pt x="75" y="42"/>
                    </a:lnTo>
                    <a:lnTo>
                      <a:pt x="78" y="44"/>
                    </a:lnTo>
                    <a:lnTo>
                      <a:pt x="79" y="47"/>
                    </a:lnTo>
                    <a:lnTo>
                      <a:pt x="79" y="50"/>
                    </a:lnTo>
                    <a:lnTo>
                      <a:pt x="79" y="53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62"/>
                    </a:lnTo>
                    <a:lnTo>
                      <a:pt x="60" y="63"/>
                    </a:lnTo>
                    <a:lnTo>
                      <a:pt x="36" y="6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2" y="27"/>
                    </a:lnTo>
                    <a:lnTo>
                      <a:pt x="25" y="20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7" y="0"/>
                    </a:lnTo>
                    <a:lnTo>
                      <a:pt x="42" y="9"/>
                    </a:lnTo>
                    <a:lnTo>
                      <a:pt x="43" y="11"/>
                    </a:lnTo>
                    <a:lnTo>
                      <a:pt x="40" y="20"/>
                    </a:lnTo>
                    <a:lnTo>
                      <a:pt x="36" y="29"/>
                    </a:ln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Freeform 236"/>
              <p:cNvSpPr>
                <a:spLocks/>
              </p:cNvSpPr>
              <p:nvPr/>
            </p:nvSpPr>
            <p:spPr bwMode="auto">
              <a:xfrm>
                <a:off x="2804" y="2118"/>
                <a:ext cx="51" cy="53"/>
              </a:xfrm>
              <a:custGeom>
                <a:avLst/>
                <a:gdLst>
                  <a:gd name="T0" fmla="*/ 0 w 51"/>
                  <a:gd name="T1" fmla="*/ 8 h 53"/>
                  <a:gd name="T2" fmla="*/ 7 w 51"/>
                  <a:gd name="T3" fmla="*/ 0 h 53"/>
                  <a:gd name="T4" fmla="*/ 51 w 51"/>
                  <a:gd name="T5" fmla="*/ 45 h 53"/>
                  <a:gd name="T6" fmla="*/ 45 w 51"/>
                  <a:gd name="T7" fmla="*/ 53 h 53"/>
                  <a:gd name="T8" fmla="*/ 0 w 51"/>
                  <a:gd name="T9" fmla="*/ 8 h 5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0" y="8"/>
                    </a:moveTo>
                    <a:lnTo>
                      <a:pt x="7" y="0"/>
                    </a:lnTo>
                    <a:lnTo>
                      <a:pt x="51" y="45"/>
                    </a:lnTo>
                    <a:lnTo>
                      <a:pt x="45" y="5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Freeform 237"/>
              <p:cNvSpPr>
                <a:spLocks noEditPoints="1"/>
              </p:cNvSpPr>
              <p:nvPr/>
            </p:nvSpPr>
            <p:spPr bwMode="auto">
              <a:xfrm>
                <a:off x="2733" y="2285"/>
                <a:ext cx="60" cy="61"/>
              </a:xfrm>
              <a:custGeom>
                <a:avLst/>
                <a:gdLst>
                  <a:gd name="T0" fmla="*/ 33 w 60"/>
                  <a:gd name="T1" fmla="*/ 51 h 61"/>
                  <a:gd name="T2" fmla="*/ 39 w 60"/>
                  <a:gd name="T3" fmla="*/ 58 h 61"/>
                  <a:gd name="T4" fmla="*/ 32 w 60"/>
                  <a:gd name="T5" fmla="*/ 61 h 61"/>
                  <a:gd name="T6" fmla="*/ 24 w 60"/>
                  <a:gd name="T7" fmla="*/ 61 h 61"/>
                  <a:gd name="T8" fmla="*/ 18 w 60"/>
                  <a:gd name="T9" fmla="*/ 60 h 61"/>
                  <a:gd name="T10" fmla="*/ 14 w 60"/>
                  <a:gd name="T11" fmla="*/ 57 h 61"/>
                  <a:gd name="T12" fmla="*/ 9 w 60"/>
                  <a:gd name="T13" fmla="*/ 52 h 61"/>
                  <a:gd name="T14" fmla="*/ 3 w 60"/>
                  <a:gd name="T15" fmla="*/ 46 h 61"/>
                  <a:gd name="T16" fmla="*/ 0 w 60"/>
                  <a:gd name="T17" fmla="*/ 40 h 61"/>
                  <a:gd name="T18" fmla="*/ 0 w 60"/>
                  <a:gd name="T19" fmla="*/ 33 h 61"/>
                  <a:gd name="T20" fmla="*/ 2 w 60"/>
                  <a:gd name="T21" fmla="*/ 25 h 61"/>
                  <a:gd name="T22" fmla="*/ 5 w 60"/>
                  <a:gd name="T23" fmla="*/ 18 h 61"/>
                  <a:gd name="T24" fmla="*/ 11 w 60"/>
                  <a:gd name="T25" fmla="*/ 12 h 61"/>
                  <a:gd name="T26" fmla="*/ 17 w 60"/>
                  <a:gd name="T27" fmla="*/ 6 h 61"/>
                  <a:gd name="T28" fmla="*/ 24 w 60"/>
                  <a:gd name="T29" fmla="*/ 1 h 61"/>
                  <a:gd name="T30" fmla="*/ 32 w 60"/>
                  <a:gd name="T31" fmla="*/ 0 h 61"/>
                  <a:gd name="T32" fmla="*/ 39 w 60"/>
                  <a:gd name="T33" fmla="*/ 1 h 61"/>
                  <a:gd name="T34" fmla="*/ 45 w 60"/>
                  <a:gd name="T35" fmla="*/ 4 h 61"/>
                  <a:gd name="T36" fmla="*/ 53 w 60"/>
                  <a:gd name="T37" fmla="*/ 9 h 61"/>
                  <a:gd name="T38" fmla="*/ 57 w 60"/>
                  <a:gd name="T39" fmla="*/ 15 h 61"/>
                  <a:gd name="T40" fmla="*/ 59 w 60"/>
                  <a:gd name="T41" fmla="*/ 21 h 61"/>
                  <a:gd name="T42" fmla="*/ 60 w 60"/>
                  <a:gd name="T43" fmla="*/ 28 h 61"/>
                  <a:gd name="T44" fmla="*/ 59 w 60"/>
                  <a:gd name="T45" fmla="*/ 36 h 61"/>
                  <a:gd name="T46" fmla="*/ 56 w 60"/>
                  <a:gd name="T47" fmla="*/ 43 h 61"/>
                  <a:gd name="T48" fmla="*/ 50 w 60"/>
                  <a:gd name="T49" fmla="*/ 49 h 61"/>
                  <a:gd name="T50" fmla="*/ 48 w 60"/>
                  <a:gd name="T51" fmla="*/ 51 h 61"/>
                  <a:gd name="T52" fmla="*/ 48 w 60"/>
                  <a:gd name="T53" fmla="*/ 51 h 61"/>
                  <a:gd name="T54" fmla="*/ 17 w 60"/>
                  <a:gd name="T55" fmla="*/ 21 h 61"/>
                  <a:gd name="T56" fmla="*/ 14 w 60"/>
                  <a:gd name="T57" fmla="*/ 25 h 61"/>
                  <a:gd name="T58" fmla="*/ 11 w 60"/>
                  <a:gd name="T59" fmla="*/ 30 h 61"/>
                  <a:gd name="T60" fmla="*/ 11 w 60"/>
                  <a:gd name="T61" fmla="*/ 34 h 61"/>
                  <a:gd name="T62" fmla="*/ 11 w 60"/>
                  <a:gd name="T63" fmla="*/ 39 h 61"/>
                  <a:gd name="T64" fmla="*/ 12 w 60"/>
                  <a:gd name="T65" fmla="*/ 43 h 61"/>
                  <a:gd name="T66" fmla="*/ 15 w 60"/>
                  <a:gd name="T67" fmla="*/ 46 h 61"/>
                  <a:gd name="T68" fmla="*/ 20 w 60"/>
                  <a:gd name="T69" fmla="*/ 49 h 61"/>
                  <a:gd name="T70" fmla="*/ 24 w 60"/>
                  <a:gd name="T71" fmla="*/ 51 h 61"/>
                  <a:gd name="T72" fmla="*/ 29 w 60"/>
                  <a:gd name="T73" fmla="*/ 52 h 61"/>
                  <a:gd name="T74" fmla="*/ 33 w 60"/>
                  <a:gd name="T75" fmla="*/ 51 h 61"/>
                  <a:gd name="T76" fmla="*/ 23 w 60"/>
                  <a:gd name="T77" fmla="*/ 13 h 61"/>
                  <a:gd name="T78" fmla="*/ 47 w 60"/>
                  <a:gd name="T79" fmla="*/ 37 h 61"/>
                  <a:gd name="T80" fmla="*/ 50 w 60"/>
                  <a:gd name="T81" fmla="*/ 33 h 61"/>
                  <a:gd name="T82" fmla="*/ 51 w 60"/>
                  <a:gd name="T83" fmla="*/ 28 h 61"/>
                  <a:gd name="T84" fmla="*/ 50 w 60"/>
                  <a:gd name="T85" fmla="*/ 24 h 61"/>
                  <a:gd name="T86" fmla="*/ 48 w 60"/>
                  <a:gd name="T87" fmla="*/ 19 h 61"/>
                  <a:gd name="T88" fmla="*/ 45 w 60"/>
                  <a:gd name="T89" fmla="*/ 15 h 61"/>
                  <a:gd name="T90" fmla="*/ 41 w 60"/>
                  <a:gd name="T91" fmla="*/ 12 h 61"/>
                  <a:gd name="T92" fmla="*/ 35 w 60"/>
                  <a:gd name="T93" fmla="*/ 10 h 61"/>
                  <a:gd name="T94" fmla="*/ 29 w 60"/>
                  <a:gd name="T95" fmla="*/ 10 h 61"/>
                  <a:gd name="T96" fmla="*/ 23 w 60"/>
                  <a:gd name="T97" fmla="*/ 13 h 6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0" h="61">
                    <a:moveTo>
                      <a:pt x="33" y="51"/>
                    </a:moveTo>
                    <a:lnTo>
                      <a:pt x="39" y="58"/>
                    </a:lnTo>
                    <a:lnTo>
                      <a:pt x="32" y="61"/>
                    </a:lnTo>
                    <a:lnTo>
                      <a:pt x="24" y="61"/>
                    </a:lnTo>
                    <a:lnTo>
                      <a:pt x="18" y="60"/>
                    </a:lnTo>
                    <a:lnTo>
                      <a:pt x="14" y="57"/>
                    </a:lnTo>
                    <a:lnTo>
                      <a:pt x="9" y="52"/>
                    </a:lnTo>
                    <a:lnTo>
                      <a:pt x="3" y="46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2" y="25"/>
                    </a:lnTo>
                    <a:lnTo>
                      <a:pt x="5" y="18"/>
                    </a:lnTo>
                    <a:lnTo>
                      <a:pt x="11" y="12"/>
                    </a:lnTo>
                    <a:lnTo>
                      <a:pt x="17" y="6"/>
                    </a:lnTo>
                    <a:lnTo>
                      <a:pt x="24" y="1"/>
                    </a:lnTo>
                    <a:lnTo>
                      <a:pt x="32" y="0"/>
                    </a:lnTo>
                    <a:lnTo>
                      <a:pt x="39" y="1"/>
                    </a:lnTo>
                    <a:lnTo>
                      <a:pt x="45" y="4"/>
                    </a:lnTo>
                    <a:lnTo>
                      <a:pt x="53" y="9"/>
                    </a:lnTo>
                    <a:lnTo>
                      <a:pt x="57" y="15"/>
                    </a:lnTo>
                    <a:lnTo>
                      <a:pt x="59" y="21"/>
                    </a:lnTo>
                    <a:lnTo>
                      <a:pt x="60" y="28"/>
                    </a:lnTo>
                    <a:lnTo>
                      <a:pt x="59" y="36"/>
                    </a:lnTo>
                    <a:lnTo>
                      <a:pt x="56" y="43"/>
                    </a:lnTo>
                    <a:lnTo>
                      <a:pt x="50" y="49"/>
                    </a:lnTo>
                    <a:lnTo>
                      <a:pt x="48" y="51"/>
                    </a:lnTo>
                    <a:lnTo>
                      <a:pt x="17" y="21"/>
                    </a:lnTo>
                    <a:lnTo>
                      <a:pt x="14" y="25"/>
                    </a:lnTo>
                    <a:lnTo>
                      <a:pt x="11" y="30"/>
                    </a:lnTo>
                    <a:lnTo>
                      <a:pt x="11" y="34"/>
                    </a:lnTo>
                    <a:lnTo>
                      <a:pt x="11" y="39"/>
                    </a:lnTo>
                    <a:lnTo>
                      <a:pt x="12" y="43"/>
                    </a:lnTo>
                    <a:lnTo>
                      <a:pt x="15" y="46"/>
                    </a:lnTo>
                    <a:lnTo>
                      <a:pt x="20" y="49"/>
                    </a:lnTo>
                    <a:lnTo>
                      <a:pt x="24" y="51"/>
                    </a:lnTo>
                    <a:lnTo>
                      <a:pt x="29" y="52"/>
                    </a:lnTo>
                    <a:lnTo>
                      <a:pt x="33" y="51"/>
                    </a:lnTo>
                    <a:close/>
                    <a:moveTo>
                      <a:pt x="23" y="13"/>
                    </a:moveTo>
                    <a:lnTo>
                      <a:pt x="47" y="37"/>
                    </a:lnTo>
                    <a:lnTo>
                      <a:pt x="50" y="33"/>
                    </a:lnTo>
                    <a:lnTo>
                      <a:pt x="51" y="28"/>
                    </a:lnTo>
                    <a:lnTo>
                      <a:pt x="50" y="24"/>
                    </a:lnTo>
                    <a:lnTo>
                      <a:pt x="48" y="19"/>
                    </a:lnTo>
                    <a:lnTo>
                      <a:pt x="45" y="15"/>
                    </a:lnTo>
                    <a:lnTo>
                      <a:pt x="41" y="12"/>
                    </a:lnTo>
                    <a:lnTo>
                      <a:pt x="35" y="10"/>
                    </a:lnTo>
                    <a:lnTo>
                      <a:pt x="29" y="10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Freeform 238"/>
              <p:cNvSpPr>
                <a:spLocks/>
              </p:cNvSpPr>
              <p:nvPr/>
            </p:nvSpPr>
            <p:spPr bwMode="auto">
              <a:xfrm>
                <a:off x="2846" y="2282"/>
                <a:ext cx="64" cy="64"/>
              </a:xfrm>
              <a:custGeom>
                <a:avLst/>
                <a:gdLst>
                  <a:gd name="T0" fmla="*/ 0 w 64"/>
                  <a:gd name="T1" fmla="*/ 55 h 64"/>
                  <a:gd name="T2" fmla="*/ 22 w 64"/>
                  <a:gd name="T3" fmla="*/ 31 h 64"/>
                  <a:gd name="T4" fmla="*/ 0 w 64"/>
                  <a:gd name="T5" fmla="*/ 9 h 64"/>
                  <a:gd name="T6" fmla="*/ 9 w 64"/>
                  <a:gd name="T7" fmla="*/ 0 h 64"/>
                  <a:gd name="T8" fmla="*/ 31 w 64"/>
                  <a:gd name="T9" fmla="*/ 22 h 64"/>
                  <a:gd name="T10" fmla="*/ 55 w 64"/>
                  <a:gd name="T11" fmla="*/ 0 h 64"/>
                  <a:gd name="T12" fmla="*/ 64 w 64"/>
                  <a:gd name="T13" fmla="*/ 9 h 64"/>
                  <a:gd name="T14" fmla="*/ 42 w 64"/>
                  <a:gd name="T15" fmla="*/ 31 h 64"/>
                  <a:gd name="T16" fmla="*/ 64 w 64"/>
                  <a:gd name="T17" fmla="*/ 55 h 64"/>
                  <a:gd name="T18" fmla="*/ 55 w 64"/>
                  <a:gd name="T19" fmla="*/ 64 h 64"/>
                  <a:gd name="T20" fmla="*/ 31 w 64"/>
                  <a:gd name="T21" fmla="*/ 42 h 64"/>
                  <a:gd name="T22" fmla="*/ 9 w 64"/>
                  <a:gd name="T23" fmla="*/ 64 h 64"/>
                  <a:gd name="T24" fmla="*/ 0 w 64"/>
                  <a:gd name="T25" fmla="*/ 55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0" y="55"/>
                    </a:moveTo>
                    <a:lnTo>
                      <a:pt x="22" y="31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1" y="22"/>
                    </a:lnTo>
                    <a:lnTo>
                      <a:pt x="55" y="0"/>
                    </a:lnTo>
                    <a:lnTo>
                      <a:pt x="64" y="9"/>
                    </a:lnTo>
                    <a:lnTo>
                      <a:pt x="42" y="31"/>
                    </a:lnTo>
                    <a:lnTo>
                      <a:pt x="64" y="55"/>
                    </a:lnTo>
                    <a:lnTo>
                      <a:pt x="55" y="64"/>
                    </a:lnTo>
                    <a:lnTo>
                      <a:pt x="31" y="42"/>
                    </a:lnTo>
                    <a:lnTo>
                      <a:pt x="9" y="6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Freeform 239"/>
              <p:cNvSpPr>
                <a:spLocks noEditPoints="1"/>
              </p:cNvSpPr>
              <p:nvPr/>
            </p:nvSpPr>
            <p:spPr bwMode="auto">
              <a:xfrm>
                <a:off x="2855" y="2336"/>
                <a:ext cx="121" cy="97"/>
              </a:xfrm>
              <a:custGeom>
                <a:avLst/>
                <a:gdLst>
                  <a:gd name="T0" fmla="*/ 0 w 121"/>
                  <a:gd name="T1" fmla="*/ 82 h 97"/>
                  <a:gd name="T2" fmla="*/ 84 w 121"/>
                  <a:gd name="T3" fmla="*/ 0 h 97"/>
                  <a:gd name="T4" fmla="*/ 94 w 121"/>
                  <a:gd name="T5" fmla="*/ 10 h 97"/>
                  <a:gd name="T6" fmla="*/ 84 w 121"/>
                  <a:gd name="T7" fmla="*/ 19 h 97"/>
                  <a:gd name="T8" fmla="*/ 93 w 121"/>
                  <a:gd name="T9" fmla="*/ 19 h 97"/>
                  <a:gd name="T10" fmla="*/ 99 w 121"/>
                  <a:gd name="T11" fmla="*/ 19 h 97"/>
                  <a:gd name="T12" fmla="*/ 106 w 121"/>
                  <a:gd name="T13" fmla="*/ 21 h 97"/>
                  <a:gd name="T14" fmla="*/ 112 w 121"/>
                  <a:gd name="T15" fmla="*/ 25 h 97"/>
                  <a:gd name="T16" fmla="*/ 115 w 121"/>
                  <a:gd name="T17" fmla="*/ 31 h 97"/>
                  <a:gd name="T18" fmla="*/ 118 w 121"/>
                  <a:gd name="T19" fmla="*/ 37 h 97"/>
                  <a:gd name="T20" fmla="*/ 121 w 121"/>
                  <a:gd name="T21" fmla="*/ 43 h 97"/>
                  <a:gd name="T22" fmla="*/ 121 w 121"/>
                  <a:gd name="T23" fmla="*/ 49 h 97"/>
                  <a:gd name="T24" fmla="*/ 120 w 121"/>
                  <a:gd name="T25" fmla="*/ 55 h 97"/>
                  <a:gd name="T26" fmla="*/ 118 w 121"/>
                  <a:gd name="T27" fmla="*/ 63 h 97"/>
                  <a:gd name="T28" fmla="*/ 112 w 121"/>
                  <a:gd name="T29" fmla="*/ 72 h 97"/>
                  <a:gd name="T30" fmla="*/ 105 w 121"/>
                  <a:gd name="T31" fmla="*/ 81 h 97"/>
                  <a:gd name="T32" fmla="*/ 99 w 121"/>
                  <a:gd name="T33" fmla="*/ 87 h 97"/>
                  <a:gd name="T34" fmla="*/ 93 w 121"/>
                  <a:gd name="T35" fmla="*/ 91 h 97"/>
                  <a:gd name="T36" fmla="*/ 85 w 121"/>
                  <a:gd name="T37" fmla="*/ 94 h 97"/>
                  <a:gd name="T38" fmla="*/ 78 w 121"/>
                  <a:gd name="T39" fmla="*/ 96 h 97"/>
                  <a:gd name="T40" fmla="*/ 72 w 121"/>
                  <a:gd name="T41" fmla="*/ 97 h 97"/>
                  <a:gd name="T42" fmla="*/ 64 w 121"/>
                  <a:gd name="T43" fmla="*/ 96 h 97"/>
                  <a:gd name="T44" fmla="*/ 58 w 121"/>
                  <a:gd name="T45" fmla="*/ 94 h 97"/>
                  <a:gd name="T46" fmla="*/ 52 w 121"/>
                  <a:gd name="T47" fmla="*/ 91 h 97"/>
                  <a:gd name="T48" fmla="*/ 48 w 121"/>
                  <a:gd name="T49" fmla="*/ 87 h 97"/>
                  <a:gd name="T50" fmla="*/ 43 w 121"/>
                  <a:gd name="T51" fmla="*/ 82 h 97"/>
                  <a:gd name="T52" fmla="*/ 42 w 121"/>
                  <a:gd name="T53" fmla="*/ 76 h 97"/>
                  <a:gd name="T54" fmla="*/ 40 w 121"/>
                  <a:gd name="T55" fmla="*/ 69 h 97"/>
                  <a:gd name="T56" fmla="*/ 42 w 121"/>
                  <a:gd name="T57" fmla="*/ 63 h 97"/>
                  <a:gd name="T58" fmla="*/ 10 w 121"/>
                  <a:gd name="T59" fmla="*/ 94 h 97"/>
                  <a:gd name="T60" fmla="*/ 0 w 121"/>
                  <a:gd name="T61" fmla="*/ 82 h 97"/>
                  <a:gd name="T62" fmla="*/ 63 w 121"/>
                  <a:gd name="T63" fmla="*/ 42 h 97"/>
                  <a:gd name="T64" fmla="*/ 57 w 121"/>
                  <a:gd name="T65" fmla="*/ 48 h 97"/>
                  <a:gd name="T66" fmla="*/ 54 w 121"/>
                  <a:gd name="T67" fmla="*/ 55 h 97"/>
                  <a:gd name="T68" fmla="*/ 52 w 121"/>
                  <a:gd name="T69" fmla="*/ 61 h 97"/>
                  <a:gd name="T70" fmla="*/ 52 w 121"/>
                  <a:gd name="T71" fmla="*/ 67 h 97"/>
                  <a:gd name="T72" fmla="*/ 54 w 121"/>
                  <a:gd name="T73" fmla="*/ 73 h 97"/>
                  <a:gd name="T74" fmla="*/ 57 w 121"/>
                  <a:gd name="T75" fmla="*/ 78 h 97"/>
                  <a:gd name="T76" fmla="*/ 61 w 121"/>
                  <a:gd name="T77" fmla="*/ 81 h 97"/>
                  <a:gd name="T78" fmla="*/ 67 w 121"/>
                  <a:gd name="T79" fmla="*/ 82 h 97"/>
                  <a:gd name="T80" fmla="*/ 73 w 121"/>
                  <a:gd name="T81" fmla="*/ 82 h 97"/>
                  <a:gd name="T82" fmla="*/ 79 w 121"/>
                  <a:gd name="T83" fmla="*/ 81 h 97"/>
                  <a:gd name="T84" fmla="*/ 87 w 121"/>
                  <a:gd name="T85" fmla="*/ 76 h 97"/>
                  <a:gd name="T86" fmla="*/ 94 w 121"/>
                  <a:gd name="T87" fmla="*/ 70 h 97"/>
                  <a:gd name="T88" fmla="*/ 100 w 121"/>
                  <a:gd name="T89" fmla="*/ 63 h 97"/>
                  <a:gd name="T90" fmla="*/ 105 w 121"/>
                  <a:gd name="T91" fmla="*/ 57 h 97"/>
                  <a:gd name="T92" fmla="*/ 106 w 121"/>
                  <a:gd name="T93" fmla="*/ 49 h 97"/>
                  <a:gd name="T94" fmla="*/ 106 w 121"/>
                  <a:gd name="T95" fmla="*/ 43 h 97"/>
                  <a:gd name="T96" fmla="*/ 103 w 121"/>
                  <a:gd name="T97" fmla="*/ 39 h 97"/>
                  <a:gd name="T98" fmla="*/ 100 w 121"/>
                  <a:gd name="T99" fmla="*/ 34 h 97"/>
                  <a:gd name="T100" fmla="*/ 96 w 121"/>
                  <a:gd name="T101" fmla="*/ 31 h 97"/>
                  <a:gd name="T102" fmla="*/ 91 w 121"/>
                  <a:gd name="T103" fmla="*/ 30 h 97"/>
                  <a:gd name="T104" fmla="*/ 84 w 121"/>
                  <a:gd name="T105" fmla="*/ 30 h 97"/>
                  <a:gd name="T106" fmla="*/ 78 w 121"/>
                  <a:gd name="T107" fmla="*/ 31 h 97"/>
                  <a:gd name="T108" fmla="*/ 70 w 121"/>
                  <a:gd name="T109" fmla="*/ 34 h 97"/>
                  <a:gd name="T110" fmla="*/ 63 w 121"/>
                  <a:gd name="T111" fmla="*/ 42 h 9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21" h="97">
                    <a:moveTo>
                      <a:pt x="0" y="82"/>
                    </a:moveTo>
                    <a:lnTo>
                      <a:pt x="84" y="0"/>
                    </a:lnTo>
                    <a:lnTo>
                      <a:pt x="94" y="10"/>
                    </a:lnTo>
                    <a:lnTo>
                      <a:pt x="84" y="19"/>
                    </a:lnTo>
                    <a:lnTo>
                      <a:pt x="93" y="19"/>
                    </a:lnTo>
                    <a:lnTo>
                      <a:pt x="99" y="19"/>
                    </a:lnTo>
                    <a:lnTo>
                      <a:pt x="106" y="21"/>
                    </a:lnTo>
                    <a:lnTo>
                      <a:pt x="112" y="25"/>
                    </a:lnTo>
                    <a:lnTo>
                      <a:pt x="115" y="31"/>
                    </a:lnTo>
                    <a:lnTo>
                      <a:pt x="118" y="37"/>
                    </a:lnTo>
                    <a:lnTo>
                      <a:pt x="121" y="43"/>
                    </a:lnTo>
                    <a:lnTo>
                      <a:pt x="121" y="49"/>
                    </a:lnTo>
                    <a:lnTo>
                      <a:pt x="120" y="55"/>
                    </a:lnTo>
                    <a:lnTo>
                      <a:pt x="118" y="63"/>
                    </a:lnTo>
                    <a:lnTo>
                      <a:pt x="112" y="72"/>
                    </a:lnTo>
                    <a:lnTo>
                      <a:pt x="105" y="81"/>
                    </a:lnTo>
                    <a:lnTo>
                      <a:pt x="99" y="87"/>
                    </a:lnTo>
                    <a:lnTo>
                      <a:pt x="93" y="91"/>
                    </a:lnTo>
                    <a:lnTo>
                      <a:pt x="85" y="94"/>
                    </a:lnTo>
                    <a:lnTo>
                      <a:pt x="78" y="96"/>
                    </a:lnTo>
                    <a:lnTo>
                      <a:pt x="72" y="97"/>
                    </a:lnTo>
                    <a:lnTo>
                      <a:pt x="64" y="96"/>
                    </a:lnTo>
                    <a:lnTo>
                      <a:pt x="58" y="94"/>
                    </a:lnTo>
                    <a:lnTo>
                      <a:pt x="52" y="91"/>
                    </a:lnTo>
                    <a:lnTo>
                      <a:pt x="48" y="87"/>
                    </a:lnTo>
                    <a:lnTo>
                      <a:pt x="43" y="82"/>
                    </a:lnTo>
                    <a:lnTo>
                      <a:pt x="42" y="76"/>
                    </a:lnTo>
                    <a:lnTo>
                      <a:pt x="40" y="69"/>
                    </a:lnTo>
                    <a:lnTo>
                      <a:pt x="42" y="63"/>
                    </a:lnTo>
                    <a:lnTo>
                      <a:pt x="10" y="94"/>
                    </a:lnTo>
                    <a:lnTo>
                      <a:pt x="0" y="82"/>
                    </a:lnTo>
                    <a:close/>
                    <a:moveTo>
                      <a:pt x="63" y="42"/>
                    </a:moveTo>
                    <a:lnTo>
                      <a:pt x="57" y="48"/>
                    </a:lnTo>
                    <a:lnTo>
                      <a:pt x="54" y="55"/>
                    </a:lnTo>
                    <a:lnTo>
                      <a:pt x="52" y="61"/>
                    </a:lnTo>
                    <a:lnTo>
                      <a:pt x="52" y="67"/>
                    </a:lnTo>
                    <a:lnTo>
                      <a:pt x="54" y="73"/>
                    </a:lnTo>
                    <a:lnTo>
                      <a:pt x="57" y="78"/>
                    </a:lnTo>
                    <a:lnTo>
                      <a:pt x="61" y="81"/>
                    </a:lnTo>
                    <a:lnTo>
                      <a:pt x="67" y="82"/>
                    </a:lnTo>
                    <a:lnTo>
                      <a:pt x="73" y="82"/>
                    </a:lnTo>
                    <a:lnTo>
                      <a:pt x="79" y="81"/>
                    </a:lnTo>
                    <a:lnTo>
                      <a:pt x="87" y="76"/>
                    </a:lnTo>
                    <a:lnTo>
                      <a:pt x="94" y="70"/>
                    </a:lnTo>
                    <a:lnTo>
                      <a:pt x="100" y="63"/>
                    </a:lnTo>
                    <a:lnTo>
                      <a:pt x="105" y="57"/>
                    </a:lnTo>
                    <a:lnTo>
                      <a:pt x="106" y="49"/>
                    </a:lnTo>
                    <a:lnTo>
                      <a:pt x="106" y="43"/>
                    </a:lnTo>
                    <a:lnTo>
                      <a:pt x="103" y="39"/>
                    </a:lnTo>
                    <a:lnTo>
                      <a:pt x="100" y="34"/>
                    </a:lnTo>
                    <a:lnTo>
                      <a:pt x="96" y="31"/>
                    </a:lnTo>
                    <a:lnTo>
                      <a:pt x="91" y="30"/>
                    </a:lnTo>
                    <a:lnTo>
                      <a:pt x="84" y="30"/>
                    </a:lnTo>
                    <a:lnTo>
                      <a:pt x="78" y="31"/>
                    </a:lnTo>
                    <a:lnTo>
                      <a:pt x="70" y="34"/>
                    </a:lnTo>
                    <a:lnTo>
                      <a:pt x="63" y="4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Line 240"/>
              <p:cNvSpPr>
                <a:spLocks noChangeShapeType="1"/>
              </p:cNvSpPr>
              <p:nvPr/>
            </p:nvSpPr>
            <p:spPr bwMode="auto">
              <a:xfrm>
                <a:off x="1613" y="1668"/>
                <a:ext cx="70" cy="6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Line 241"/>
              <p:cNvSpPr>
                <a:spLocks noChangeShapeType="1"/>
              </p:cNvSpPr>
              <p:nvPr/>
            </p:nvSpPr>
            <p:spPr bwMode="auto">
              <a:xfrm>
                <a:off x="1683" y="1734"/>
                <a:ext cx="74" cy="7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Line 242"/>
              <p:cNvSpPr>
                <a:spLocks noChangeShapeType="1"/>
              </p:cNvSpPr>
              <p:nvPr/>
            </p:nvSpPr>
            <p:spPr bwMode="auto">
              <a:xfrm>
                <a:off x="1757" y="1805"/>
                <a:ext cx="57" cy="5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Line 243"/>
              <p:cNvSpPr>
                <a:spLocks noChangeShapeType="1"/>
              </p:cNvSpPr>
              <p:nvPr/>
            </p:nvSpPr>
            <p:spPr bwMode="auto">
              <a:xfrm>
                <a:off x="1814" y="1857"/>
                <a:ext cx="45" cy="4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Line 244"/>
              <p:cNvSpPr>
                <a:spLocks noChangeShapeType="1"/>
              </p:cNvSpPr>
              <p:nvPr/>
            </p:nvSpPr>
            <p:spPr bwMode="auto">
              <a:xfrm>
                <a:off x="1859" y="1899"/>
                <a:ext cx="39" cy="3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Line 245"/>
              <p:cNvSpPr>
                <a:spLocks noChangeShapeType="1"/>
              </p:cNvSpPr>
              <p:nvPr/>
            </p:nvSpPr>
            <p:spPr bwMode="auto">
              <a:xfrm>
                <a:off x="1898" y="1935"/>
                <a:ext cx="33" cy="3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Line 246"/>
              <p:cNvSpPr>
                <a:spLocks noChangeShapeType="1"/>
              </p:cNvSpPr>
              <p:nvPr/>
            </p:nvSpPr>
            <p:spPr bwMode="auto">
              <a:xfrm>
                <a:off x="1931" y="1967"/>
                <a:ext cx="28" cy="2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Line 247"/>
              <p:cNvSpPr>
                <a:spLocks noChangeShapeType="1"/>
              </p:cNvSpPr>
              <p:nvPr/>
            </p:nvSpPr>
            <p:spPr bwMode="auto">
              <a:xfrm>
                <a:off x="1959" y="1994"/>
                <a:ext cx="26" cy="24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Line 248"/>
              <p:cNvSpPr>
                <a:spLocks noChangeShapeType="1"/>
              </p:cNvSpPr>
              <p:nvPr/>
            </p:nvSpPr>
            <p:spPr bwMode="auto">
              <a:xfrm>
                <a:off x="1985" y="2018"/>
                <a:ext cx="22" cy="2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Line 249"/>
              <p:cNvSpPr>
                <a:spLocks noChangeShapeType="1"/>
              </p:cNvSpPr>
              <p:nvPr/>
            </p:nvSpPr>
            <p:spPr bwMode="auto">
              <a:xfrm>
                <a:off x="2007" y="2039"/>
                <a:ext cx="21" cy="2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Line 250"/>
              <p:cNvSpPr>
                <a:spLocks noChangeShapeType="1"/>
              </p:cNvSpPr>
              <p:nvPr/>
            </p:nvSpPr>
            <p:spPr bwMode="auto">
              <a:xfrm>
                <a:off x="2028" y="2060"/>
                <a:ext cx="20" cy="1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Line 251"/>
              <p:cNvSpPr>
                <a:spLocks noChangeShapeType="1"/>
              </p:cNvSpPr>
              <p:nvPr/>
            </p:nvSpPr>
            <p:spPr bwMode="auto">
              <a:xfrm>
                <a:off x="2048" y="2078"/>
                <a:ext cx="18" cy="1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Line 252"/>
              <p:cNvSpPr>
                <a:spLocks noChangeShapeType="1"/>
              </p:cNvSpPr>
              <p:nvPr/>
            </p:nvSpPr>
            <p:spPr bwMode="auto">
              <a:xfrm>
                <a:off x="2066" y="2094"/>
                <a:ext cx="16" cy="1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Line 253"/>
              <p:cNvSpPr>
                <a:spLocks noChangeShapeType="1"/>
              </p:cNvSpPr>
              <p:nvPr/>
            </p:nvSpPr>
            <p:spPr bwMode="auto">
              <a:xfrm>
                <a:off x="2082" y="2109"/>
                <a:ext cx="17" cy="1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Line 254"/>
              <p:cNvSpPr>
                <a:spLocks noChangeShapeType="1"/>
              </p:cNvSpPr>
              <p:nvPr/>
            </p:nvSpPr>
            <p:spPr bwMode="auto">
              <a:xfrm>
                <a:off x="2099" y="2124"/>
                <a:ext cx="13" cy="14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Line 255"/>
              <p:cNvSpPr>
                <a:spLocks noChangeShapeType="1"/>
              </p:cNvSpPr>
              <p:nvPr/>
            </p:nvSpPr>
            <p:spPr bwMode="auto">
              <a:xfrm>
                <a:off x="2112" y="2138"/>
                <a:ext cx="14" cy="13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Line 256"/>
              <p:cNvSpPr>
                <a:spLocks noChangeShapeType="1"/>
              </p:cNvSpPr>
              <p:nvPr/>
            </p:nvSpPr>
            <p:spPr bwMode="auto">
              <a:xfrm>
                <a:off x="2126" y="2151"/>
                <a:ext cx="13" cy="1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Line 257"/>
              <p:cNvSpPr>
                <a:spLocks noChangeShapeType="1"/>
              </p:cNvSpPr>
              <p:nvPr/>
            </p:nvSpPr>
            <p:spPr bwMode="auto">
              <a:xfrm>
                <a:off x="2139" y="2163"/>
                <a:ext cx="12" cy="1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Line 258"/>
              <p:cNvSpPr>
                <a:spLocks noChangeShapeType="1"/>
              </p:cNvSpPr>
              <p:nvPr/>
            </p:nvSpPr>
            <p:spPr bwMode="auto">
              <a:xfrm>
                <a:off x="2151" y="2175"/>
                <a:ext cx="12" cy="1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Line 259"/>
              <p:cNvSpPr>
                <a:spLocks noChangeShapeType="1"/>
              </p:cNvSpPr>
              <p:nvPr/>
            </p:nvSpPr>
            <p:spPr bwMode="auto">
              <a:xfrm>
                <a:off x="2163" y="2186"/>
                <a:ext cx="11" cy="10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Line 260"/>
              <p:cNvSpPr>
                <a:spLocks noChangeShapeType="1"/>
              </p:cNvSpPr>
              <p:nvPr/>
            </p:nvSpPr>
            <p:spPr bwMode="auto">
              <a:xfrm>
                <a:off x="2174" y="2196"/>
                <a:ext cx="12" cy="1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Line 261"/>
              <p:cNvSpPr>
                <a:spLocks noChangeShapeType="1"/>
              </p:cNvSpPr>
              <p:nvPr/>
            </p:nvSpPr>
            <p:spPr bwMode="auto">
              <a:xfrm>
                <a:off x="2186" y="2207"/>
                <a:ext cx="9" cy="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Line 262"/>
              <p:cNvSpPr>
                <a:spLocks noChangeShapeType="1"/>
              </p:cNvSpPr>
              <p:nvPr/>
            </p:nvSpPr>
            <p:spPr bwMode="auto">
              <a:xfrm>
                <a:off x="2195" y="2216"/>
                <a:ext cx="10" cy="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Line 263"/>
              <p:cNvSpPr>
                <a:spLocks noChangeShapeType="1"/>
              </p:cNvSpPr>
              <p:nvPr/>
            </p:nvSpPr>
            <p:spPr bwMode="auto">
              <a:xfrm>
                <a:off x="2205" y="2225"/>
                <a:ext cx="9" cy="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Line 264"/>
              <p:cNvSpPr>
                <a:spLocks noChangeShapeType="1"/>
              </p:cNvSpPr>
              <p:nvPr/>
            </p:nvSpPr>
            <p:spPr bwMode="auto">
              <a:xfrm>
                <a:off x="2214" y="2234"/>
                <a:ext cx="9" cy="9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Line 265"/>
              <p:cNvSpPr>
                <a:spLocks noChangeShapeType="1"/>
              </p:cNvSpPr>
              <p:nvPr/>
            </p:nvSpPr>
            <p:spPr bwMode="auto">
              <a:xfrm>
                <a:off x="2223" y="2243"/>
                <a:ext cx="9" cy="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Line 266"/>
              <p:cNvSpPr>
                <a:spLocks noChangeShapeType="1"/>
              </p:cNvSpPr>
              <p:nvPr/>
            </p:nvSpPr>
            <p:spPr bwMode="auto">
              <a:xfrm>
                <a:off x="2232" y="2250"/>
                <a:ext cx="8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Line 267"/>
              <p:cNvSpPr>
                <a:spLocks noChangeShapeType="1"/>
              </p:cNvSpPr>
              <p:nvPr/>
            </p:nvSpPr>
            <p:spPr bwMode="auto">
              <a:xfrm>
                <a:off x="2240" y="2258"/>
                <a:ext cx="9" cy="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Line 268"/>
              <p:cNvSpPr>
                <a:spLocks noChangeShapeType="1"/>
              </p:cNvSpPr>
              <p:nvPr/>
            </p:nvSpPr>
            <p:spPr bwMode="auto">
              <a:xfrm>
                <a:off x="2249" y="2265"/>
                <a:ext cx="7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Line 269"/>
              <p:cNvSpPr>
                <a:spLocks noChangeShapeType="1"/>
              </p:cNvSpPr>
              <p:nvPr/>
            </p:nvSpPr>
            <p:spPr bwMode="auto">
              <a:xfrm>
                <a:off x="2256" y="2273"/>
                <a:ext cx="8" cy="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Line 270"/>
              <p:cNvSpPr>
                <a:spLocks noChangeShapeType="1"/>
              </p:cNvSpPr>
              <p:nvPr/>
            </p:nvSpPr>
            <p:spPr bwMode="auto">
              <a:xfrm>
                <a:off x="2264" y="2280"/>
                <a:ext cx="7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Line 271"/>
              <p:cNvSpPr>
                <a:spLocks noChangeShapeType="1"/>
              </p:cNvSpPr>
              <p:nvPr/>
            </p:nvSpPr>
            <p:spPr bwMode="auto">
              <a:xfrm>
                <a:off x="2271" y="2286"/>
                <a:ext cx="8" cy="8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Line 272"/>
              <p:cNvSpPr>
                <a:spLocks noChangeShapeType="1"/>
              </p:cNvSpPr>
              <p:nvPr/>
            </p:nvSpPr>
            <p:spPr bwMode="auto">
              <a:xfrm>
                <a:off x="2279" y="2294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Line 273"/>
              <p:cNvSpPr>
                <a:spLocks noChangeShapeType="1"/>
              </p:cNvSpPr>
              <p:nvPr/>
            </p:nvSpPr>
            <p:spPr bwMode="auto">
              <a:xfrm>
                <a:off x="2285" y="2300"/>
                <a:ext cx="7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Line 274"/>
              <p:cNvSpPr>
                <a:spLocks noChangeShapeType="1"/>
              </p:cNvSpPr>
              <p:nvPr/>
            </p:nvSpPr>
            <p:spPr bwMode="auto">
              <a:xfrm>
                <a:off x="2292" y="2306"/>
                <a:ext cx="6" cy="7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Line 275"/>
              <p:cNvSpPr>
                <a:spLocks noChangeShapeType="1"/>
              </p:cNvSpPr>
              <p:nvPr/>
            </p:nvSpPr>
            <p:spPr bwMode="auto">
              <a:xfrm>
                <a:off x="2298" y="2313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Line 276"/>
              <p:cNvSpPr>
                <a:spLocks noChangeShapeType="1"/>
              </p:cNvSpPr>
              <p:nvPr/>
            </p:nvSpPr>
            <p:spPr bwMode="auto">
              <a:xfrm>
                <a:off x="2304" y="2319"/>
                <a:ext cx="6" cy="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Line 277"/>
              <p:cNvSpPr>
                <a:spLocks noChangeShapeType="1"/>
              </p:cNvSpPr>
              <p:nvPr/>
            </p:nvSpPr>
            <p:spPr bwMode="auto">
              <a:xfrm>
                <a:off x="2310" y="2324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Line 278"/>
              <p:cNvSpPr>
                <a:spLocks noChangeShapeType="1"/>
              </p:cNvSpPr>
              <p:nvPr/>
            </p:nvSpPr>
            <p:spPr bwMode="auto">
              <a:xfrm>
                <a:off x="2316" y="2330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Line 279"/>
              <p:cNvSpPr>
                <a:spLocks noChangeShapeType="1"/>
              </p:cNvSpPr>
              <p:nvPr/>
            </p:nvSpPr>
            <p:spPr bwMode="auto">
              <a:xfrm>
                <a:off x="2322" y="2336"/>
                <a:ext cx="6" cy="4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Line 280"/>
              <p:cNvSpPr>
                <a:spLocks noChangeShapeType="1"/>
              </p:cNvSpPr>
              <p:nvPr/>
            </p:nvSpPr>
            <p:spPr bwMode="auto">
              <a:xfrm>
                <a:off x="2328" y="2340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Line 281"/>
              <p:cNvSpPr>
                <a:spLocks noChangeShapeType="1"/>
              </p:cNvSpPr>
              <p:nvPr/>
            </p:nvSpPr>
            <p:spPr bwMode="auto">
              <a:xfrm>
                <a:off x="2334" y="2346"/>
                <a:ext cx="5" cy="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Line 282"/>
              <p:cNvSpPr>
                <a:spLocks noChangeShapeType="1"/>
              </p:cNvSpPr>
              <p:nvPr/>
            </p:nvSpPr>
            <p:spPr bwMode="auto">
              <a:xfrm>
                <a:off x="2339" y="2351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Line 283"/>
              <p:cNvSpPr>
                <a:spLocks noChangeShapeType="1"/>
              </p:cNvSpPr>
              <p:nvPr/>
            </p:nvSpPr>
            <p:spPr bwMode="auto">
              <a:xfrm>
                <a:off x="2345" y="2357"/>
                <a:ext cx="6" cy="4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Line 284"/>
              <p:cNvSpPr>
                <a:spLocks noChangeShapeType="1"/>
              </p:cNvSpPr>
              <p:nvPr/>
            </p:nvSpPr>
            <p:spPr bwMode="auto">
              <a:xfrm>
                <a:off x="2351" y="2361"/>
                <a:ext cx="4" cy="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Line 285"/>
              <p:cNvSpPr>
                <a:spLocks noChangeShapeType="1"/>
              </p:cNvSpPr>
              <p:nvPr/>
            </p:nvSpPr>
            <p:spPr bwMode="auto">
              <a:xfrm>
                <a:off x="2355" y="2366"/>
                <a:ext cx="5" cy="4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Line 286"/>
              <p:cNvSpPr>
                <a:spLocks noChangeShapeType="1"/>
              </p:cNvSpPr>
              <p:nvPr/>
            </p:nvSpPr>
            <p:spPr bwMode="auto">
              <a:xfrm>
                <a:off x="2360" y="2370"/>
                <a:ext cx="6" cy="5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Line 287"/>
              <p:cNvSpPr>
                <a:spLocks noChangeShapeType="1"/>
              </p:cNvSpPr>
              <p:nvPr/>
            </p:nvSpPr>
            <p:spPr bwMode="auto">
              <a:xfrm>
                <a:off x="2366" y="2375"/>
                <a:ext cx="4" cy="4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Freeform 288"/>
              <p:cNvSpPr>
                <a:spLocks/>
              </p:cNvSpPr>
              <p:nvPr/>
            </p:nvSpPr>
            <p:spPr bwMode="auto">
              <a:xfrm>
                <a:off x="2370" y="2379"/>
                <a:ext cx="162" cy="153"/>
              </a:xfrm>
              <a:custGeom>
                <a:avLst/>
                <a:gdLst>
                  <a:gd name="T0" fmla="*/ 0 w 162"/>
                  <a:gd name="T1" fmla="*/ 0 h 153"/>
                  <a:gd name="T2" fmla="*/ 5 w 162"/>
                  <a:gd name="T3" fmla="*/ 5 h 153"/>
                  <a:gd name="T4" fmla="*/ 9 w 162"/>
                  <a:gd name="T5" fmla="*/ 9 h 153"/>
                  <a:gd name="T6" fmla="*/ 14 w 162"/>
                  <a:gd name="T7" fmla="*/ 14 h 153"/>
                  <a:gd name="T8" fmla="*/ 18 w 162"/>
                  <a:gd name="T9" fmla="*/ 18 h 153"/>
                  <a:gd name="T10" fmla="*/ 23 w 162"/>
                  <a:gd name="T11" fmla="*/ 23 h 153"/>
                  <a:gd name="T12" fmla="*/ 27 w 162"/>
                  <a:gd name="T13" fmla="*/ 26 h 153"/>
                  <a:gd name="T14" fmla="*/ 30 w 162"/>
                  <a:gd name="T15" fmla="*/ 30 h 153"/>
                  <a:gd name="T16" fmla="*/ 35 w 162"/>
                  <a:gd name="T17" fmla="*/ 33 h 153"/>
                  <a:gd name="T18" fmla="*/ 39 w 162"/>
                  <a:gd name="T19" fmla="*/ 38 h 153"/>
                  <a:gd name="T20" fmla="*/ 44 w 162"/>
                  <a:gd name="T21" fmla="*/ 41 h 153"/>
                  <a:gd name="T22" fmla="*/ 47 w 162"/>
                  <a:gd name="T23" fmla="*/ 45 h 153"/>
                  <a:gd name="T24" fmla="*/ 51 w 162"/>
                  <a:gd name="T25" fmla="*/ 48 h 153"/>
                  <a:gd name="T26" fmla="*/ 54 w 162"/>
                  <a:gd name="T27" fmla="*/ 53 h 153"/>
                  <a:gd name="T28" fmla="*/ 59 w 162"/>
                  <a:gd name="T29" fmla="*/ 56 h 153"/>
                  <a:gd name="T30" fmla="*/ 62 w 162"/>
                  <a:gd name="T31" fmla="*/ 59 h 153"/>
                  <a:gd name="T32" fmla="*/ 66 w 162"/>
                  <a:gd name="T33" fmla="*/ 63 h 153"/>
                  <a:gd name="T34" fmla="*/ 69 w 162"/>
                  <a:gd name="T35" fmla="*/ 66 h 153"/>
                  <a:gd name="T36" fmla="*/ 72 w 162"/>
                  <a:gd name="T37" fmla="*/ 69 h 153"/>
                  <a:gd name="T38" fmla="*/ 77 w 162"/>
                  <a:gd name="T39" fmla="*/ 72 h 153"/>
                  <a:gd name="T40" fmla="*/ 80 w 162"/>
                  <a:gd name="T41" fmla="*/ 75 h 153"/>
                  <a:gd name="T42" fmla="*/ 83 w 162"/>
                  <a:gd name="T43" fmla="*/ 78 h 153"/>
                  <a:gd name="T44" fmla="*/ 86 w 162"/>
                  <a:gd name="T45" fmla="*/ 81 h 153"/>
                  <a:gd name="T46" fmla="*/ 89 w 162"/>
                  <a:gd name="T47" fmla="*/ 86 h 153"/>
                  <a:gd name="T48" fmla="*/ 93 w 162"/>
                  <a:gd name="T49" fmla="*/ 89 h 153"/>
                  <a:gd name="T50" fmla="*/ 96 w 162"/>
                  <a:gd name="T51" fmla="*/ 92 h 153"/>
                  <a:gd name="T52" fmla="*/ 99 w 162"/>
                  <a:gd name="T53" fmla="*/ 95 h 153"/>
                  <a:gd name="T54" fmla="*/ 102 w 162"/>
                  <a:gd name="T55" fmla="*/ 96 h 153"/>
                  <a:gd name="T56" fmla="*/ 105 w 162"/>
                  <a:gd name="T57" fmla="*/ 99 h 153"/>
                  <a:gd name="T58" fmla="*/ 108 w 162"/>
                  <a:gd name="T59" fmla="*/ 102 h 153"/>
                  <a:gd name="T60" fmla="*/ 111 w 162"/>
                  <a:gd name="T61" fmla="*/ 105 h 153"/>
                  <a:gd name="T62" fmla="*/ 114 w 162"/>
                  <a:gd name="T63" fmla="*/ 108 h 153"/>
                  <a:gd name="T64" fmla="*/ 117 w 162"/>
                  <a:gd name="T65" fmla="*/ 111 h 153"/>
                  <a:gd name="T66" fmla="*/ 120 w 162"/>
                  <a:gd name="T67" fmla="*/ 114 h 153"/>
                  <a:gd name="T68" fmla="*/ 123 w 162"/>
                  <a:gd name="T69" fmla="*/ 116 h 153"/>
                  <a:gd name="T70" fmla="*/ 126 w 162"/>
                  <a:gd name="T71" fmla="*/ 119 h 153"/>
                  <a:gd name="T72" fmla="*/ 128 w 162"/>
                  <a:gd name="T73" fmla="*/ 122 h 153"/>
                  <a:gd name="T74" fmla="*/ 131 w 162"/>
                  <a:gd name="T75" fmla="*/ 125 h 153"/>
                  <a:gd name="T76" fmla="*/ 134 w 162"/>
                  <a:gd name="T77" fmla="*/ 126 h 153"/>
                  <a:gd name="T78" fmla="*/ 137 w 162"/>
                  <a:gd name="T79" fmla="*/ 129 h 153"/>
                  <a:gd name="T80" fmla="*/ 140 w 162"/>
                  <a:gd name="T81" fmla="*/ 132 h 153"/>
                  <a:gd name="T82" fmla="*/ 141 w 162"/>
                  <a:gd name="T83" fmla="*/ 134 h 153"/>
                  <a:gd name="T84" fmla="*/ 144 w 162"/>
                  <a:gd name="T85" fmla="*/ 137 h 153"/>
                  <a:gd name="T86" fmla="*/ 147 w 162"/>
                  <a:gd name="T87" fmla="*/ 138 h 153"/>
                  <a:gd name="T88" fmla="*/ 149 w 162"/>
                  <a:gd name="T89" fmla="*/ 141 h 153"/>
                  <a:gd name="T90" fmla="*/ 152 w 162"/>
                  <a:gd name="T91" fmla="*/ 144 h 153"/>
                  <a:gd name="T92" fmla="*/ 155 w 162"/>
                  <a:gd name="T93" fmla="*/ 146 h 153"/>
                  <a:gd name="T94" fmla="*/ 156 w 162"/>
                  <a:gd name="T95" fmla="*/ 149 h 153"/>
                  <a:gd name="T96" fmla="*/ 159 w 162"/>
                  <a:gd name="T97" fmla="*/ 150 h 153"/>
                  <a:gd name="T98" fmla="*/ 162 w 162"/>
                  <a:gd name="T99" fmla="*/ 153 h 153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162" h="153">
                    <a:moveTo>
                      <a:pt x="0" y="0"/>
                    </a:moveTo>
                    <a:lnTo>
                      <a:pt x="5" y="5"/>
                    </a:lnTo>
                    <a:lnTo>
                      <a:pt x="9" y="9"/>
                    </a:lnTo>
                    <a:lnTo>
                      <a:pt x="14" y="14"/>
                    </a:lnTo>
                    <a:lnTo>
                      <a:pt x="18" y="18"/>
                    </a:lnTo>
                    <a:lnTo>
                      <a:pt x="23" y="23"/>
                    </a:lnTo>
                    <a:lnTo>
                      <a:pt x="27" y="26"/>
                    </a:lnTo>
                    <a:lnTo>
                      <a:pt x="30" y="30"/>
                    </a:lnTo>
                    <a:lnTo>
                      <a:pt x="35" y="33"/>
                    </a:lnTo>
                    <a:lnTo>
                      <a:pt x="39" y="38"/>
                    </a:lnTo>
                    <a:lnTo>
                      <a:pt x="44" y="41"/>
                    </a:lnTo>
                    <a:lnTo>
                      <a:pt x="47" y="45"/>
                    </a:lnTo>
                    <a:lnTo>
                      <a:pt x="51" y="48"/>
                    </a:lnTo>
                    <a:lnTo>
                      <a:pt x="54" y="53"/>
                    </a:lnTo>
                    <a:lnTo>
                      <a:pt x="59" y="56"/>
                    </a:lnTo>
                    <a:lnTo>
                      <a:pt x="62" y="59"/>
                    </a:lnTo>
                    <a:lnTo>
                      <a:pt x="66" y="63"/>
                    </a:lnTo>
                    <a:lnTo>
                      <a:pt x="69" y="66"/>
                    </a:lnTo>
                    <a:lnTo>
                      <a:pt x="72" y="69"/>
                    </a:lnTo>
                    <a:lnTo>
                      <a:pt x="77" y="72"/>
                    </a:lnTo>
                    <a:lnTo>
                      <a:pt x="80" y="75"/>
                    </a:lnTo>
                    <a:lnTo>
                      <a:pt x="83" y="78"/>
                    </a:lnTo>
                    <a:lnTo>
                      <a:pt x="86" y="81"/>
                    </a:lnTo>
                    <a:lnTo>
                      <a:pt x="89" y="86"/>
                    </a:lnTo>
                    <a:lnTo>
                      <a:pt x="93" y="89"/>
                    </a:lnTo>
                    <a:lnTo>
                      <a:pt x="96" y="92"/>
                    </a:lnTo>
                    <a:lnTo>
                      <a:pt x="99" y="95"/>
                    </a:lnTo>
                    <a:lnTo>
                      <a:pt x="102" y="96"/>
                    </a:lnTo>
                    <a:lnTo>
                      <a:pt x="105" y="99"/>
                    </a:lnTo>
                    <a:lnTo>
                      <a:pt x="108" y="102"/>
                    </a:lnTo>
                    <a:lnTo>
                      <a:pt x="111" y="105"/>
                    </a:lnTo>
                    <a:lnTo>
                      <a:pt x="114" y="108"/>
                    </a:lnTo>
                    <a:lnTo>
                      <a:pt x="117" y="111"/>
                    </a:lnTo>
                    <a:lnTo>
                      <a:pt x="120" y="114"/>
                    </a:lnTo>
                    <a:lnTo>
                      <a:pt x="123" y="116"/>
                    </a:lnTo>
                    <a:lnTo>
                      <a:pt x="126" y="119"/>
                    </a:lnTo>
                    <a:lnTo>
                      <a:pt x="128" y="122"/>
                    </a:lnTo>
                    <a:lnTo>
                      <a:pt x="131" y="125"/>
                    </a:lnTo>
                    <a:lnTo>
                      <a:pt x="134" y="126"/>
                    </a:lnTo>
                    <a:lnTo>
                      <a:pt x="137" y="129"/>
                    </a:lnTo>
                    <a:lnTo>
                      <a:pt x="140" y="132"/>
                    </a:lnTo>
                    <a:lnTo>
                      <a:pt x="141" y="134"/>
                    </a:lnTo>
                    <a:lnTo>
                      <a:pt x="144" y="137"/>
                    </a:lnTo>
                    <a:lnTo>
                      <a:pt x="147" y="138"/>
                    </a:lnTo>
                    <a:lnTo>
                      <a:pt x="149" y="141"/>
                    </a:lnTo>
                    <a:lnTo>
                      <a:pt x="152" y="144"/>
                    </a:lnTo>
                    <a:lnTo>
                      <a:pt x="155" y="146"/>
                    </a:lnTo>
                    <a:lnTo>
                      <a:pt x="156" y="149"/>
                    </a:lnTo>
                    <a:lnTo>
                      <a:pt x="159" y="150"/>
                    </a:lnTo>
                    <a:lnTo>
                      <a:pt x="162" y="15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Freeform 289"/>
              <p:cNvSpPr>
                <a:spLocks/>
              </p:cNvSpPr>
              <p:nvPr/>
            </p:nvSpPr>
            <p:spPr bwMode="auto">
              <a:xfrm>
                <a:off x="2532" y="2532"/>
                <a:ext cx="95" cy="89"/>
              </a:xfrm>
              <a:custGeom>
                <a:avLst/>
                <a:gdLst>
                  <a:gd name="T0" fmla="*/ 0 w 95"/>
                  <a:gd name="T1" fmla="*/ 0 h 89"/>
                  <a:gd name="T2" fmla="*/ 2 w 95"/>
                  <a:gd name="T3" fmla="*/ 2 h 89"/>
                  <a:gd name="T4" fmla="*/ 5 w 95"/>
                  <a:gd name="T5" fmla="*/ 5 h 89"/>
                  <a:gd name="T6" fmla="*/ 6 w 95"/>
                  <a:gd name="T7" fmla="*/ 6 h 89"/>
                  <a:gd name="T8" fmla="*/ 9 w 95"/>
                  <a:gd name="T9" fmla="*/ 9 h 89"/>
                  <a:gd name="T10" fmla="*/ 11 w 95"/>
                  <a:gd name="T11" fmla="*/ 11 h 89"/>
                  <a:gd name="T12" fmla="*/ 14 w 95"/>
                  <a:gd name="T13" fmla="*/ 12 h 89"/>
                  <a:gd name="T14" fmla="*/ 15 w 95"/>
                  <a:gd name="T15" fmla="*/ 15 h 89"/>
                  <a:gd name="T16" fmla="*/ 18 w 95"/>
                  <a:gd name="T17" fmla="*/ 17 h 89"/>
                  <a:gd name="T18" fmla="*/ 20 w 95"/>
                  <a:gd name="T19" fmla="*/ 20 h 89"/>
                  <a:gd name="T20" fmla="*/ 23 w 95"/>
                  <a:gd name="T21" fmla="*/ 21 h 89"/>
                  <a:gd name="T22" fmla="*/ 24 w 95"/>
                  <a:gd name="T23" fmla="*/ 23 h 89"/>
                  <a:gd name="T24" fmla="*/ 27 w 95"/>
                  <a:gd name="T25" fmla="*/ 26 h 89"/>
                  <a:gd name="T26" fmla="*/ 29 w 95"/>
                  <a:gd name="T27" fmla="*/ 27 h 89"/>
                  <a:gd name="T28" fmla="*/ 30 w 95"/>
                  <a:gd name="T29" fmla="*/ 29 h 89"/>
                  <a:gd name="T30" fmla="*/ 33 w 95"/>
                  <a:gd name="T31" fmla="*/ 32 h 89"/>
                  <a:gd name="T32" fmla="*/ 35 w 95"/>
                  <a:gd name="T33" fmla="*/ 33 h 89"/>
                  <a:gd name="T34" fmla="*/ 38 w 95"/>
                  <a:gd name="T35" fmla="*/ 35 h 89"/>
                  <a:gd name="T36" fmla="*/ 39 w 95"/>
                  <a:gd name="T37" fmla="*/ 36 h 89"/>
                  <a:gd name="T38" fmla="*/ 41 w 95"/>
                  <a:gd name="T39" fmla="*/ 39 h 89"/>
                  <a:gd name="T40" fmla="*/ 44 w 95"/>
                  <a:gd name="T41" fmla="*/ 41 h 89"/>
                  <a:gd name="T42" fmla="*/ 45 w 95"/>
                  <a:gd name="T43" fmla="*/ 42 h 89"/>
                  <a:gd name="T44" fmla="*/ 47 w 95"/>
                  <a:gd name="T45" fmla="*/ 44 h 89"/>
                  <a:gd name="T46" fmla="*/ 48 w 95"/>
                  <a:gd name="T47" fmla="*/ 47 h 89"/>
                  <a:gd name="T48" fmla="*/ 51 w 95"/>
                  <a:gd name="T49" fmla="*/ 48 h 89"/>
                  <a:gd name="T50" fmla="*/ 53 w 95"/>
                  <a:gd name="T51" fmla="*/ 50 h 89"/>
                  <a:gd name="T52" fmla="*/ 54 w 95"/>
                  <a:gd name="T53" fmla="*/ 51 h 89"/>
                  <a:gd name="T54" fmla="*/ 57 w 95"/>
                  <a:gd name="T55" fmla="*/ 53 h 89"/>
                  <a:gd name="T56" fmla="*/ 59 w 95"/>
                  <a:gd name="T57" fmla="*/ 56 h 89"/>
                  <a:gd name="T58" fmla="*/ 60 w 95"/>
                  <a:gd name="T59" fmla="*/ 57 h 89"/>
                  <a:gd name="T60" fmla="*/ 62 w 95"/>
                  <a:gd name="T61" fmla="*/ 59 h 89"/>
                  <a:gd name="T62" fmla="*/ 65 w 95"/>
                  <a:gd name="T63" fmla="*/ 60 h 89"/>
                  <a:gd name="T64" fmla="*/ 66 w 95"/>
                  <a:gd name="T65" fmla="*/ 62 h 89"/>
                  <a:gd name="T66" fmla="*/ 68 w 95"/>
                  <a:gd name="T67" fmla="*/ 63 h 89"/>
                  <a:gd name="T68" fmla="*/ 69 w 95"/>
                  <a:gd name="T69" fmla="*/ 65 h 89"/>
                  <a:gd name="T70" fmla="*/ 71 w 95"/>
                  <a:gd name="T71" fmla="*/ 68 h 89"/>
                  <a:gd name="T72" fmla="*/ 72 w 95"/>
                  <a:gd name="T73" fmla="*/ 69 h 89"/>
                  <a:gd name="T74" fmla="*/ 75 w 95"/>
                  <a:gd name="T75" fmla="*/ 71 h 89"/>
                  <a:gd name="T76" fmla="*/ 77 w 95"/>
                  <a:gd name="T77" fmla="*/ 72 h 89"/>
                  <a:gd name="T78" fmla="*/ 78 w 95"/>
                  <a:gd name="T79" fmla="*/ 74 h 89"/>
                  <a:gd name="T80" fmla="*/ 80 w 95"/>
                  <a:gd name="T81" fmla="*/ 75 h 89"/>
                  <a:gd name="T82" fmla="*/ 81 w 95"/>
                  <a:gd name="T83" fmla="*/ 77 h 89"/>
                  <a:gd name="T84" fmla="*/ 83 w 95"/>
                  <a:gd name="T85" fmla="*/ 78 h 89"/>
                  <a:gd name="T86" fmla="*/ 84 w 95"/>
                  <a:gd name="T87" fmla="*/ 80 h 89"/>
                  <a:gd name="T88" fmla="*/ 87 w 95"/>
                  <a:gd name="T89" fmla="*/ 81 h 89"/>
                  <a:gd name="T90" fmla="*/ 89 w 95"/>
                  <a:gd name="T91" fmla="*/ 83 h 89"/>
                  <a:gd name="T92" fmla="*/ 90 w 95"/>
                  <a:gd name="T93" fmla="*/ 84 h 89"/>
                  <a:gd name="T94" fmla="*/ 92 w 95"/>
                  <a:gd name="T95" fmla="*/ 86 h 89"/>
                  <a:gd name="T96" fmla="*/ 93 w 95"/>
                  <a:gd name="T97" fmla="*/ 87 h 89"/>
                  <a:gd name="T98" fmla="*/ 95 w 95"/>
                  <a:gd name="T99" fmla="*/ 89 h 8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5" h="89">
                    <a:moveTo>
                      <a:pt x="0" y="0"/>
                    </a:moveTo>
                    <a:lnTo>
                      <a:pt x="2" y="2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4" y="12"/>
                    </a:lnTo>
                    <a:lnTo>
                      <a:pt x="15" y="15"/>
                    </a:lnTo>
                    <a:lnTo>
                      <a:pt x="18" y="17"/>
                    </a:lnTo>
                    <a:lnTo>
                      <a:pt x="20" y="20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7" y="26"/>
                    </a:lnTo>
                    <a:lnTo>
                      <a:pt x="29" y="27"/>
                    </a:lnTo>
                    <a:lnTo>
                      <a:pt x="30" y="29"/>
                    </a:lnTo>
                    <a:lnTo>
                      <a:pt x="33" y="32"/>
                    </a:lnTo>
                    <a:lnTo>
                      <a:pt x="35" y="33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41" y="39"/>
                    </a:lnTo>
                    <a:lnTo>
                      <a:pt x="44" y="41"/>
                    </a:lnTo>
                    <a:lnTo>
                      <a:pt x="45" y="42"/>
                    </a:lnTo>
                    <a:lnTo>
                      <a:pt x="47" y="44"/>
                    </a:lnTo>
                    <a:lnTo>
                      <a:pt x="48" y="47"/>
                    </a:lnTo>
                    <a:lnTo>
                      <a:pt x="51" y="48"/>
                    </a:lnTo>
                    <a:lnTo>
                      <a:pt x="53" y="50"/>
                    </a:lnTo>
                    <a:lnTo>
                      <a:pt x="54" y="51"/>
                    </a:lnTo>
                    <a:lnTo>
                      <a:pt x="57" y="53"/>
                    </a:lnTo>
                    <a:lnTo>
                      <a:pt x="59" y="56"/>
                    </a:lnTo>
                    <a:lnTo>
                      <a:pt x="60" y="57"/>
                    </a:lnTo>
                    <a:lnTo>
                      <a:pt x="62" y="59"/>
                    </a:lnTo>
                    <a:lnTo>
                      <a:pt x="65" y="60"/>
                    </a:lnTo>
                    <a:lnTo>
                      <a:pt x="66" y="62"/>
                    </a:lnTo>
                    <a:lnTo>
                      <a:pt x="68" y="63"/>
                    </a:lnTo>
                    <a:lnTo>
                      <a:pt x="69" y="65"/>
                    </a:lnTo>
                    <a:lnTo>
                      <a:pt x="71" y="68"/>
                    </a:lnTo>
                    <a:lnTo>
                      <a:pt x="72" y="69"/>
                    </a:lnTo>
                    <a:lnTo>
                      <a:pt x="75" y="71"/>
                    </a:lnTo>
                    <a:lnTo>
                      <a:pt x="77" y="72"/>
                    </a:lnTo>
                    <a:lnTo>
                      <a:pt x="78" y="74"/>
                    </a:lnTo>
                    <a:lnTo>
                      <a:pt x="80" y="75"/>
                    </a:lnTo>
                    <a:lnTo>
                      <a:pt x="81" y="77"/>
                    </a:lnTo>
                    <a:lnTo>
                      <a:pt x="83" y="78"/>
                    </a:lnTo>
                    <a:lnTo>
                      <a:pt x="84" y="80"/>
                    </a:lnTo>
                    <a:lnTo>
                      <a:pt x="87" y="81"/>
                    </a:lnTo>
                    <a:lnTo>
                      <a:pt x="89" y="83"/>
                    </a:lnTo>
                    <a:lnTo>
                      <a:pt x="90" y="84"/>
                    </a:lnTo>
                    <a:lnTo>
                      <a:pt x="92" y="86"/>
                    </a:lnTo>
                    <a:lnTo>
                      <a:pt x="93" y="87"/>
                    </a:lnTo>
                    <a:lnTo>
                      <a:pt x="95" y="89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" name="Freeform 290"/>
              <p:cNvSpPr>
                <a:spLocks/>
              </p:cNvSpPr>
              <p:nvPr/>
            </p:nvSpPr>
            <p:spPr bwMode="auto">
              <a:xfrm>
                <a:off x="2627" y="2621"/>
                <a:ext cx="67" cy="64"/>
              </a:xfrm>
              <a:custGeom>
                <a:avLst/>
                <a:gdLst>
                  <a:gd name="T0" fmla="*/ 0 w 67"/>
                  <a:gd name="T1" fmla="*/ 0 h 64"/>
                  <a:gd name="T2" fmla="*/ 1 w 67"/>
                  <a:gd name="T3" fmla="*/ 1 h 64"/>
                  <a:gd name="T4" fmla="*/ 3 w 67"/>
                  <a:gd name="T5" fmla="*/ 3 h 64"/>
                  <a:gd name="T6" fmla="*/ 4 w 67"/>
                  <a:gd name="T7" fmla="*/ 4 h 64"/>
                  <a:gd name="T8" fmla="*/ 6 w 67"/>
                  <a:gd name="T9" fmla="*/ 6 h 64"/>
                  <a:gd name="T10" fmla="*/ 7 w 67"/>
                  <a:gd name="T11" fmla="*/ 7 h 64"/>
                  <a:gd name="T12" fmla="*/ 9 w 67"/>
                  <a:gd name="T13" fmla="*/ 9 h 64"/>
                  <a:gd name="T14" fmla="*/ 10 w 67"/>
                  <a:gd name="T15" fmla="*/ 10 h 64"/>
                  <a:gd name="T16" fmla="*/ 12 w 67"/>
                  <a:gd name="T17" fmla="*/ 12 h 64"/>
                  <a:gd name="T18" fmla="*/ 13 w 67"/>
                  <a:gd name="T19" fmla="*/ 13 h 64"/>
                  <a:gd name="T20" fmla="*/ 15 w 67"/>
                  <a:gd name="T21" fmla="*/ 15 h 64"/>
                  <a:gd name="T22" fmla="*/ 16 w 67"/>
                  <a:gd name="T23" fmla="*/ 16 h 64"/>
                  <a:gd name="T24" fmla="*/ 18 w 67"/>
                  <a:gd name="T25" fmla="*/ 18 h 64"/>
                  <a:gd name="T26" fmla="*/ 19 w 67"/>
                  <a:gd name="T27" fmla="*/ 19 h 64"/>
                  <a:gd name="T28" fmla="*/ 21 w 67"/>
                  <a:gd name="T29" fmla="*/ 21 h 64"/>
                  <a:gd name="T30" fmla="*/ 22 w 67"/>
                  <a:gd name="T31" fmla="*/ 22 h 64"/>
                  <a:gd name="T32" fmla="*/ 24 w 67"/>
                  <a:gd name="T33" fmla="*/ 22 h 64"/>
                  <a:gd name="T34" fmla="*/ 25 w 67"/>
                  <a:gd name="T35" fmla="*/ 24 h 64"/>
                  <a:gd name="T36" fmla="*/ 27 w 67"/>
                  <a:gd name="T37" fmla="*/ 25 h 64"/>
                  <a:gd name="T38" fmla="*/ 28 w 67"/>
                  <a:gd name="T39" fmla="*/ 27 h 64"/>
                  <a:gd name="T40" fmla="*/ 30 w 67"/>
                  <a:gd name="T41" fmla="*/ 28 h 64"/>
                  <a:gd name="T42" fmla="*/ 31 w 67"/>
                  <a:gd name="T43" fmla="*/ 30 h 64"/>
                  <a:gd name="T44" fmla="*/ 33 w 67"/>
                  <a:gd name="T45" fmla="*/ 31 h 64"/>
                  <a:gd name="T46" fmla="*/ 34 w 67"/>
                  <a:gd name="T47" fmla="*/ 33 h 64"/>
                  <a:gd name="T48" fmla="*/ 36 w 67"/>
                  <a:gd name="T49" fmla="*/ 34 h 64"/>
                  <a:gd name="T50" fmla="*/ 37 w 67"/>
                  <a:gd name="T51" fmla="*/ 34 h 64"/>
                  <a:gd name="T52" fmla="*/ 37 w 67"/>
                  <a:gd name="T53" fmla="*/ 36 h 64"/>
                  <a:gd name="T54" fmla="*/ 39 w 67"/>
                  <a:gd name="T55" fmla="*/ 37 h 64"/>
                  <a:gd name="T56" fmla="*/ 40 w 67"/>
                  <a:gd name="T57" fmla="*/ 39 h 64"/>
                  <a:gd name="T58" fmla="*/ 42 w 67"/>
                  <a:gd name="T59" fmla="*/ 40 h 64"/>
                  <a:gd name="T60" fmla="*/ 43 w 67"/>
                  <a:gd name="T61" fmla="*/ 42 h 64"/>
                  <a:gd name="T62" fmla="*/ 45 w 67"/>
                  <a:gd name="T63" fmla="*/ 42 h 64"/>
                  <a:gd name="T64" fmla="*/ 46 w 67"/>
                  <a:gd name="T65" fmla="*/ 43 h 64"/>
                  <a:gd name="T66" fmla="*/ 48 w 67"/>
                  <a:gd name="T67" fmla="*/ 45 h 64"/>
                  <a:gd name="T68" fmla="*/ 49 w 67"/>
                  <a:gd name="T69" fmla="*/ 46 h 64"/>
                  <a:gd name="T70" fmla="*/ 49 w 67"/>
                  <a:gd name="T71" fmla="*/ 48 h 64"/>
                  <a:gd name="T72" fmla="*/ 51 w 67"/>
                  <a:gd name="T73" fmla="*/ 48 h 64"/>
                  <a:gd name="T74" fmla="*/ 52 w 67"/>
                  <a:gd name="T75" fmla="*/ 49 h 64"/>
                  <a:gd name="T76" fmla="*/ 54 w 67"/>
                  <a:gd name="T77" fmla="*/ 51 h 64"/>
                  <a:gd name="T78" fmla="*/ 55 w 67"/>
                  <a:gd name="T79" fmla="*/ 52 h 64"/>
                  <a:gd name="T80" fmla="*/ 57 w 67"/>
                  <a:gd name="T81" fmla="*/ 54 h 64"/>
                  <a:gd name="T82" fmla="*/ 58 w 67"/>
                  <a:gd name="T83" fmla="*/ 55 h 64"/>
                  <a:gd name="T84" fmla="*/ 60 w 67"/>
                  <a:gd name="T85" fmla="*/ 57 h 64"/>
                  <a:gd name="T86" fmla="*/ 61 w 67"/>
                  <a:gd name="T87" fmla="*/ 58 h 64"/>
                  <a:gd name="T88" fmla="*/ 63 w 67"/>
                  <a:gd name="T89" fmla="*/ 60 h 64"/>
                  <a:gd name="T90" fmla="*/ 64 w 67"/>
                  <a:gd name="T91" fmla="*/ 60 h 64"/>
                  <a:gd name="T92" fmla="*/ 64 w 67"/>
                  <a:gd name="T93" fmla="*/ 61 h 64"/>
                  <a:gd name="T94" fmla="*/ 66 w 67"/>
                  <a:gd name="T95" fmla="*/ 63 h 64"/>
                  <a:gd name="T96" fmla="*/ 67 w 67"/>
                  <a:gd name="T97" fmla="*/ 64 h 6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67" h="64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6" y="16"/>
                    </a:lnTo>
                    <a:lnTo>
                      <a:pt x="18" y="18"/>
                    </a:lnTo>
                    <a:lnTo>
                      <a:pt x="19" y="19"/>
                    </a:lnTo>
                    <a:lnTo>
                      <a:pt x="21" y="21"/>
                    </a:lnTo>
                    <a:lnTo>
                      <a:pt x="22" y="22"/>
                    </a:lnTo>
                    <a:lnTo>
                      <a:pt x="24" y="22"/>
                    </a:lnTo>
                    <a:lnTo>
                      <a:pt x="25" y="24"/>
                    </a:lnTo>
                    <a:lnTo>
                      <a:pt x="27" y="25"/>
                    </a:lnTo>
                    <a:lnTo>
                      <a:pt x="28" y="27"/>
                    </a:lnTo>
                    <a:lnTo>
                      <a:pt x="30" y="28"/>
                    </a:lnTo>
                    <a:lnTo>
                      <a:pt x="31" y="30"/>
                    </a:lnTo>
                    <a:lnTo>
                      <a:pt x="33" y="31"/>
                    </a:lnTo>
                    <a:lnTo>
                      <a:pt x="34" y="33"/>
                    </a:lnTo>
                    <a:lnTo>
                      <a:pt x="36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7"/>
                    </a:lnTo>
                    <a:lnTo>
                      <a:pt x="40" y="39"/>
                    </a:lnTo>
                    <a:lnTo>
                      <a:pt x="42" y="40"/>
                    </a:lnTo>
                    <a:lnTo>
                      <a:pt x="43" y="42"/>
                    </a:lnTo>
                    <a:lnTo>
                      <a:pt x="45" y="42"/>
                    </a:lnTo>
                    <a:lnTo>
                      <a:pt x="46" y="43"/>
                    </a:lnTo>
                    <a:lnTo>
                      <a:pt x="48" y="45"/>
                    </a:lnTo>
                    <a:lnTo>
                      <a:pt x="49" y="46"/>
                    </a:lnTo>
                    <a:lnTo>
                      <a:pt x="49" y="48"/>
                    </a:lnTo>
                    <a:lnTo>
                      <a:pt x="51" y="48"/>
                    </a:lnTo>
                    <a:lnTo>
                      <a:pt x="52" y="49"/>
                    </a:lnTo>
                    <a:lnTo>
                      <a:pt x="54" y="51"/>
                    </a:lnTo>
                    <a:lnTo>
                      <a:pt x="55" y="52"/>
                    </a:lnTo>
                    <a:lnTo>
                      <a:pt x="57" y="54"/>
                    </a:lnTo>
                    <a:lnTo>
                      <a:pt x="58" y="55"/>
                    </a:lnTo>
                    <a:lnTo>
                      <a:pt x="60" y="57"/>
                    </a:lnTo>
                    <a:lnTo>
                      <a:pt x="61" y="58"/>
                    </a:lnTo>
                    <a:lnTo>
                      <a:pt x="63" y="60"/>
                    </a:lnTo>
                    <a:lnTo>
                      <a:pt x="64" y="60"/>
                    </a:lnTo>
                    <a:lnTo>
                      <a:pt x="64" y="61"/>
                    </a:lnTo>
                    <a:lnTo>
                      <a:pt x="66" y="63"/>
                    </a:lnTo>
                    <a:lnTo>
                      <a:pt x="67" y="6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" name="Freeform 291"/>
              <p:cNvSpPr>
                <a:spLocks/>
              </p:cNvSpPr>
              <p:nvPr/>
            </p:nvSpPr>
            <p:spPr bwMode="auto">
              <a:xfrm>
                <a:off x="2694" y="2685"/>
                <a:ext cx="53" cy="48"/>
              </a:xfrm>
              <a:custGeom>
                <a:avLst/>
                <a:gdLst>
                  <a:gd name="T0" fmla="*/ 0 w 53"/>
                  <a:gd name="T1" fmla="*/ 0 h 48"/>
                  <a:gd name="T2" fmla="*/ 2 w 53"/>
                  <a:gd name="T3" fmla="*/ 0 h 48"/>
                  <a:gd name="T4" fmla="*/ 3 w 53"/>
                  <a:gd name="T5" fmla="*/ 2 h 48"/>
                  <a:gd name="T6" fmla="*/ 3 w 53"/>
                  <a:gd name="T7" fmla="*/ 3 h 48"/>
                  <a:gd name="T8" fmla="*/ 5 w 53"/>
                  <a:gd name="T9" fmla="*/ 5 h 48"/>
                  <a:gd name="T10" fmla="*/ 6 w 53"/>
                  <a:gd name="T11" fmla="*/ 5 h 48"/>
                  <a:gd name="T12" fmla="*/ 8 w 53"/>
                  <a:gd name="T13" fmla="*/ 6 h 48"/>
                  <a:gd name="T14" fmla="*/ 8 w 53"/>
                  <a:gd name="T15" fmla="*/ 8 h 48"/>
                  <a:gd name="T16" fmla="*/ 9 w 53"/>
                  <a:gd name="T17" fmla="*/ 8 h 48"/>
                  <a:gd name="T18" fmla="*/ 11 w 53"/>
                  <a:gd name="T19" fmla="*/ 9 h 48"/>
                  <a:gd name="T20" fmla="*/ 12 w 53"/>
                  <a:gd name="T21" fmla="*/ 11 h 48"/>
                  <a:gd name="T22" fmla="*/ 14 w 53"/>
                  <a:gd name="T23" fmla="*/ 12 h 48"/>
                  <a:gd name="T24" fmla="*/ 15 w 53"/>
                  <a:gd name="T25" fmla="*/ 14 h 48"/>
                  <a:gd name="T26" fmla="*/ 17 w 53"/>
                  <a:gd name="T27" fmla="*/ 15 h 48"/>
                  <a:gd name="T28" fmla="*/ 18 w 53"/>
                  <a:gd name="T29" fmla="*/ 15 h 48"/>
                  <a:gd name="T30" fmla="*/ 18 w 53"/>
                  <a:gd name="T31" fmla="*/ 17 h 48"/>
                  <a:gd name="T32" fmla="*/ 20 w 53"/>
                  <a:gd name="T33" fmla="*/ 18 h 48"/>
                  <a:gd name="T34" fmla="*/ 21 w 53"/>
                  <a:gd name="T35" fmla="*/ 20 h 48"/>
                  <a:gd name="T36" fmla="*/ 23 w 53"/>
                  <a:gd name="T37" fmla="*/ 21 h 48"/>
                  <a:gd name="T38" fmla="*/ 24 w 53"/>
                  <a:gd name="T39" fmla="*/ 23 h 48"/>
                  <a:gd name="T40" fmla="*/ 26 w 53"/>
                  <a:gd name="T41" fmla="*/ 23 h 48"/>
                  <a:gd name="T42" fmla="*/ 26 w 53"/>
                  <a:gd name="T43" fmla="*/ 24 h 48"/>
                  <a:gd name="T44" fmla="*/ 27 w 53"/>
                  <a:gd name="T45" fmla="*/ 26 h 48"/>
                  <a:gd name="T46" fmla="*/ 29 w 53"/>
                  <a:gd name="T47" fmla="*/ 26 h 48"/>
                  <a:gd name="T48" fmla="*/ 29 w 53"/>
                  <a:gd name="T49" fmla="*/ 27 h 48"/>
                  <a:gd name="T50" fmla="*/ 30 w 53"/>
                  <a:gd name="T51" fmla="*/ 29 h 48"/>
                  <a:gd name="T52" fmla="*/ 32 w 53"/>
                  <a:gd name="T53" fmla="*/ 29 h 48"/>
                  <a:gd name="T54" fmla="*/ 33 w 53"/>
                  <a:gd name="T55" fmla="*/ 30 h 48"/>
                  <a:gd name="T56" fmla="*/ 33 w 53"/>
                  <a:gd name="T57" fmla="*/ 32 h 48"/>
                  <a:gd name="T58" fmla="*/ 35 w 53"/>
                  <a:gd name="T59" fmla="*/ 32 h 48"/>
                  <a:gd name="T60" fmla="*/ 36 w 53"/>
                  <a:gd name="T61" fmla="*/ 33 h 48"/>
                  <a:gd name="T62" fmla="*/ 36 w 53"/>
                  <a:gd name="T63" fmla="*/ 35 h 48"/>
                  <a:gd name="T64" fmla="*/ 38 w 53"/>
                  <a:gd name="T65" fmla="*/ 35 h 48"/>
                  <a:gd name="T66" fmla="*/ 39 w 53"/>
                  <a:gd name="T67" fmla="*/ 36 h 48"/>
                  <a:gd name="T68" fmla="*/ 41 w 53"/>
                  <a:gd name="T69" fmla="*/ 38 h 48"/>
                  <a:gd name="T70" fmla="*/ 42 w 53"/>
                  <a:gd name="T71" fmla="*/ 39 h 48"/>
                  <a:gd name="T72" fmla="*/ 44 w 53"/>
                  <a:gd name="T73" fmla="*/ 41 h 48"/>
                  <a:gd name="T74" fmla="*/ 45 w 53"/>
                  <a:gd name="T75" fmla="*/ 42 h 48"/>
                  <a:gd name="T76" fmla="*/ 47 w 53"/>
                  <a:gd name="T77" fmla="*/ 44 h 48"/>
                  <a:gd name="T78" fmla="*/ 48 w 53"/>
                  <a:gd name="T79" fmla="*/ 44 h 48"/>
                  <a:gd name="T80" fmla="*/ 48 w 53"/>
                  <a:gd name="T81" fmla="*/ 45 h 48"/>
                  <a:gd name="T82" fmla="*/ 50 w 53"/>
                  <a:gd name="T83" fmla="*/ 47 h 48"/>
                  <a:gd name="T84" fmla="*/ 51 w 53"/>
                  <a:gd name="T85" fmla="*/ 47 h 48"/>
                  <a:gd name="T86" fmla="*/ 51 w 53"/>
                  <a:gd name="T87" fmla="*/ 48 h 48"/>
                  <a:gd name="T88" fmla="*/ 53 w 53"/>
                  <a:gd name="T89" fmla="*/ 48 h 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53" h="48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11" y="9"/>
                    </a:lnTo>
                    <a:lnTo>
                      <a:pt x="12" y="11"/>
                    </a:lnTo>
                    <a:lnTo>
                      <a:pt x="14" y="12"/>
                    </a:lnTo>
                    <a:lnTo>
                      <a:pt x="15" y="14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20" y="18"/>
                    </a:lnTo>
                    <a:lnTo>
                      <a:pt x="21" y="20"/>
                    </a:lnTo>
                    <a:lnTo>
                      <a:pt x="23" y="21"/>
                    </a:lnTo>
                    <a:lnTo>
                      <a:pt x="24" y="23"/>
                    </a:lnTo>
                    <a:lnTo>
                      <a:pt x="26" y="23"/>
                    </a:lnTo>
                    <a:lnTo>
                      <a:pt x="26" y="24"/>
                    </a:lnTo>
                    <a:lnTo>
                      <a:pt x="27" y="26"/>
                    </a:lnTo>
                    <a:lnTo>
                      <a:pt x="29" y="26"/>
                    </a:lnTo>
                    <a:lnTo>
                      <a:pt x="29" y="27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5" y="32"/>
                    </a:lnTo>
                    <a:lnTo>
                      <a:pt x="36" y="33"/>
                    </a:lnTo>
                    <a:lnTo>
                      <a:pt x="36" y="35"/>
                    </a:lnTo>
                    <a:lnTo>
                      <a:pt x="38" y="35"/>
                    </a:lnTo>
                    <a:lnTo>
                      <a:pt x="39" y="36"/>
                    </a:lnTo>
                    <a:lnTo>
                      <a:pt x="41" y="38"/>
                    </a:lnTo>
                    <a:lnTo>
                      <a:pt x="42" y="39"/>
                    </a:lnTo>
                    <a:lnTo>
                      <a:pt x="44" y="41"/>
                    </a:lnTo>
                    <a:lnTo>
                      <a:pt x="45" y="42"/>
                    </a:lnTo>
                    <a:lnTo>
                      <a:pt x="47" y="44"/>
                    </a:lnTo>
                    <a:lnTo>
                      <a:pt x="48" y="44"/>
                    </a:lnTo>
                    <a:lnTo>
                      <a:pt x="48" y="45"/>
                    </a:lnTo>
                    <a:lnTo>
                      <a:pt x="50" y="47"/>
                    </a:lnTo>
                    <a:lnTo>
                      <a:pt x="51" y="47"/>
                    </a:lnTo>
                    <a:lnTo>
                      <a:pt x="51" y="48"/>
                    </a:lnTo>
                    <a:lnTo>
                      <a:pt x="53" y="48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" name="Freeform 292"/>
              <p:cNvSpPr>
                <a:spLocks/>
              </p:cNvSpPr>
              <p:nvPr/>
            </p:nvSpPr>
            <p:spPr bwMode="auto">
              <a:xfrm>
                <a:off x="2747" y="2733"/>
                <a:ext cx="43" cy="41"/>
              </a:xfrm>
              <a:custGeom>
                <a:avLst/>
                <a:gdLst>
                  <a:gd name="T0" fmla="*/ 0 w 43"/>
                  <a:gd name="T1" fmla="*/ 0 h 41"/>
                  <a:gd name="T2" fmla="*/ 1 w 43"/>
                  <a:gd name="T3" fmla="*/ 2 h 41"/>
                  <a:gd name="T4" fmla="*/ 1 w 43"/>
                  <a:gd name="T5" fmla="*/ 3 h 41"/>
                  <a:gd name="T6" fmla="*/ 3 w 43"/>
                  <a:gd name="T7" fmla="*/ 3 h 41"/>
                  <a:gd name="T8" fmla="*/ 3 w 43"/>
                  <a:gd name="T9" fmla="*/ 5 h 41"/>
                  <a:gd name="T10" fmla="*/ 4 w 43"/>
                  <a:gd name="T11" fmla="*/ 5 h 41"/>
                  <a:gd name="T12" fmla="*/ 6 w 43"/>
                  <a:gd name="T13" fmla="*/ 6 h 41"/>
                  <a:gd name="T14" fmla="*/ 6 w 43"/>
                  <a:gd name="T15" fmla="*/ 8 h 41"/>
                  <a:gd name="T16" fmla="*/ 7 w 43"/>
                  <a:gd name="T17" fmla="*/ 8 h 41"/>
                  <a:gd name="T18" fmla="*/ 9 w 43"/>
                  <a:gd name="T19" fmla="*/ 9 h 41"/>
                  <a:gd name="T20" fmla="*/ 10 w 43"/>
                  <a:gd name="T21" fmla="*/ 11 h 41"/>
                  <a:gd name="T22" fmla="*/ 10 w 43"/>
                  <a:gd name="T23" fmla="*/ 12 h 41"/>
                  <a:gd name="T24" fmla="*/ 12 w 43"/>
                  <a:gd name="T25" fmla="*/ 12 h 41"/>
                  <a:gd name="T26" fmla="*/ 13 w 43"/>
                  <a:gd name="T27" fmla="*/ 14 h 41"/>
                  <a:gd name="T28" fmla="*/ 15 w 43"/>
                  <a:gd name="T29" fmla="*/ 15 h 41"/>
                  <a:gd name="T30" fmla="*/ 16 w 43"/>
                  <a:gd name="T31" fmla="*/ 17 h 41"/>
                  <a:gd name="T32" fmla="*/ 18 w 43"/>
                  <a:gd name="T33" fmla="*/ 17 h 41"/>
                  <a:gd name="T34" fmla="*/ 18 w 43"/>
                  <a:gd name="T35" fmla="*/ 18 h 41"/>
                  <a:gd name="T36" fmla="*/ 19 w 43"/>
                  <a:gd name="T37" fmla="*/ 20 h 41"/>
                  <a:gd name="T38" fmla="*/ 21 w 43"/>
                  <a:gd name="T39" fmla="*/ 21 h 41"/>
                  <a:gd name="T40" fmla="*/ 22 w 43"/>
                  <a:gd name="T41" fmla="*/ 21 h 41"/>
                  <a:gd name="T42" fmla="*/ 22 w 43"/>
                  <a:gd name="T43" fmla="*/ 23 h 41"/>
                  <a:gd name="T44" fmla="*/ 24 w 43"/>
                  <a:gd name="T45" fmla="*/ 23 h 41"/>
                  <a:gd name="T46" fmla="*/ 24 w 43"/>
                  <a:gd name="T47" fmla="*/ 24 h 41"/>
                  <a:gd name="T48" fmla="*/ 25 w 43"/>
                  <a:gd name="T49" fmla="*/ 24 h 41"/>
                  <a:gd name="T50" fmla="*/ 25 w 43"/>
                  <a:gd name="T51" fmla="*/ 26 h 41"/>
                  <a:gd name="T52" fmla="*/ 27 w 43"/>
                  <a:gd name="T53" fmla="*/ 26 h 41"/>
                  <a:gd name="T54" fmla="*/ 28 w 43"/>
                  <a:gd name="T55" fmla="*/ 27 h 41"/>
                  <a:gd name="T56" fmla="*/ 28 w 43"/>
                  <a:gd name="T57" fmla="*/ 29 h 41"/>
                  <a:gd name="T58" fmla="*/ 30 w 43"/>
                  <a:gd name="T59" fmla="*/ 29 h 41"/>
                  <a:gd name="T60" fmla="*/ 30 w 43"/>
                  <a:gd name="T61" fmla="*/ 30 h 41"/>
                  <a:gd name="T62" fmla="*/ 31 w 43"/>
                  <a:gd name="T63" fmla="*/ 30 h 41"/>
                  <a:gd name="T64" fmla="*/ 31 w 43"/>
                  <a:gd name="T65" fmla="*/ 32 h 41"/>
                  <a:gd name="T66" fmla="*/ 33 w 43"/>
                  <a:gd name="T67" fmla="*/ 32 h 41"/>
                  <a:gd name="T68" fmla="*/ 34 w 43"/>
                  <a:gd name="T69" fmla="*/ 33 h 41"/>
                  <a:gd name="T70" fmla="*/ 36 w 43"/>
                  <a:gd name="T71" fmla="*/ 35 h 41"/>
                  <a:gd name="T72" fmla="*/ 37 w 43"/>
                  <a:gd name="T73" fmla="*/ 36 h 41"/>
                  <a:gd name="T74" fmla="*/ 39 w 43"/>
                  <a:gd name="T75" fmla="*/ 38 h 41"/>
                  <a:gd name="T76" fmla="*/ 40 w 43"/>
                  <a:gd name="T77" fmla="*/ 39 h 41"/>
                  <a:gd name="T78" fmla="*/ 42 w 43"/>
                  <a:gd name="T79" fmla="*/ 41 h 41"/>
                  <a:gd name="T80" fmla="*/ 43 w 43"/>
                  <a:gd name="T81" fmla="*/ 41 h 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3" h="41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9" y="9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3" y="14"/>
                    </a:lnTo>
                    <a:lnTo>
                      <a:pt x="15" y="15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20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5" y="24"/>
                    </a:lnTo>
                    <a:lnTo>
                      <a:pt x="25" y="26"/>
                    </a:lnTo>
                    <a:lnTo>
                      <a:pt x="27" y="26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0" y="30"/>
                    </a:lnTo>
                    <a:lnTo>
                      <a:pt x="31" y="30"/>
                    </a:lnTo>
                    <a:lnTo>
                      <a:pt x="31" y="32"/>
                    </a:lnTo>
                    <a:lnTo>
                      <a:pt x="33" y="32"/>
                    </a:lnTo>
                    <a:lnTo>
                      <a:pt x="34" y="33"/>
                    </a:lnTo>
                    <a:lnTo>
                      <a:pt x="36" y="35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0" y="39"/>
                    </a:lnTo>
                    <a:lnTo>
                      <a:pt x="42" y="41"/>
                    </a:lnTo>
                    <a:lnTo>
                      <a:pt x="43" y="4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" name="Freeform 293"/>
              <p:cNvSpPr>
                <a:spLocks/>
              </p:cNvSpPr>
              <p:nvPr/>
            </p:nvSpPr>
            <p:spPr bwMode="auto">
              <a:xfrm>
                <a:off x="2790" y="2774"/>
                <a:ext cx="36" cy="34"/>
              </a:xfrm>
              <a:custGeom>
                <a:avLst/>
                <a:gdLst>
                  <a:gd name="T0" fmla="*/ 0 w 36"/>
                  <a:gd name="T1" fmla="*/ 0 h 34"/>
                  <a:gd name="T2" fmla="*/ 0 w 36"/>
                  <a:gd name="T3" fmla="*/ 1 h 34"/>
                  <a:gd name="T4" fmla="*/ 2 w 36"/>
                  <a:gd name="T5" fmla="*/ 1 h 34"/>
                  <a:gd name="T6" fmla="*/ 2 w 36"/>
                  <a:gd name="T7" fmla="*/ 3 h 34"/>
                  <a:gd name="T8" fmla="*/ 3 w 36"/>
                  <a:gd name="T9" fmla="*/ 3 h 34"/>
                  <a:gd name="T10" fmla="*/ 3 w 36"/>
                  <a:gd name="T11" fmla="*/ 4 h 34"/>
                  <a:gd name="T12" fmla="*/ 5 w 36"/>
                  <a:gd name="T13" fmla="*/ 4 h 34"/>
                  <a:gd name="T14" fmla="*/ 5 w 36"/>
                  <a:gd name="T15" fmla="*/ 6 h 34"/>
                  <a:gd name="T16" fmla="*/ 6 w 36"/>
                  <a:gd name="T17" fmla="*/ 6 h 34"/>
                  <a:gd name="T18" fmla="*/ 6 w 36"/>
                  <a:gd name="T19" fmla="*/ 7 h 34"/>
                  <a:gd name="T20" fmla="*/ 8 w 36"/>
                  <a:gd name="T21" fmla="*/ 7 h 34"/>
                  <a:gd name="T22" fmla="*/ 8 w 36"/>
                  <a:gd name="T23" fmla="*/ 9 h 34"/>
                  <a:gd name="T24" fmla="*/ 9 w 36"/>
                  <a:gd name="T25" fmla="*/ 9 h 34"/>
                  <a:gd name="T26" fmla="*/ 9 w 36"/>
                  <a:gd name="T27" fmla="*/ 10 h 34"/>
                  <a:gd name="T28" fmla="*/ 11 w 36"/>
                  <a:gd name="T29" fmla="*/ 10 h 34"/>
                  <a:gd name="T30" fmla="*/ 11 w 36"/>
                  <a:gd name="T31" fmla="*/ 12 h 34"/>
                  <a:gd name="T32" fmla="*/ 12 w 36"/>
                  <a:gd name="T33" fmla="*/ 12 h 34"/>
                  <a:gd name="T34" fmla="*/ 12 w 36"/>
                  <a:gd name="T35" fmla="*/ 13 h 34"/>
                  <a:gd name="T36" fmla="*/ 14 w 36"/>
                  <a:gd name="T37" fmla="*/ 13 h 34"/>
                  <a:gd name="T38" fmla="*/ 14 w 36"/>
                  <a:gd name="T39" fmla="*/ 15 h 34"/>
                  <a:gd name="T40" fmla="*/ 15 w 36"/>
                  <a:gd name="T41" fmla="*/ 15 h 34"/>
                  <a:gd name="T42" fmla="*/ 15 w 36"/>
                  <a:gd name="T43" fmla="*/ 16 h 34"/>
                  <a:gd name="T44" fmla="*/ 17 w 36"/>
                  <a:gd name="T45" fmla="*/ 16 h 34"/>
                  <a:gd name="T46" fmla="*/ 18 w 36"/>
                  <a:gd name="T47" fmla="*/ 18 h 34"/>
                  <a:gd name="T48" fmla="*/ 20 w 36"/>
                  <a:gd name="T49" fmla="*/ 19 h 34"/>
                  <a:gd name="T50" fmla="*/ 21 w 36"/>
                  <a:gd name="T51" fmla="*/ 21 h 34"/>
                  <a:gd name="T52" fmla="*/ 23 w 36"/>
                  <a:gd name="T53" fmla="*/ 22 h 34"/>
                  <a:gd name="T54" fmla="*/ 24 w 36"/>
                  <a:gd name="T55" fmla="*/ 24 h 34"/>
                  <a:gd name="T56" fmla="*/ 26 w 36"/>
                  <a:gd name="T57" fmla="*/ 24 h 34"/>
                  <a:gd name="T58" fmla="*/ 26 w 36"/>
                  <a:gd name="T59" fmla="*/ 25 h 34"/>
                  <a:gd name="T60" fmla="*/ 27 w 36"/>
                  <a:gd name="T61" fmla="*/ 25 h 34"/>
                  <a:gd name="T62" fmla="*/ 27 w 36"/>
                  <a:gd name="T63" fmla="*/ 27 h 34"/>
                  <a:gd name="T64" fmla="*/ 29 w 36"/>
                  <a:gd name="T65" fmla="*/ 27 h 34"/>
                  <a:gd name="T66" fmla="*/ 29 w 36"/>
                  <a:gd name="T67" fmla="*/ 28 h 34"/>
                  <a:gd name="T68" fmla="*/ 30 w 36"/>
                  <a:gd name="T69" fmla="*/ 28 h 34"/>
                  <a:gd name="T70" fmla="*/ 30 w 36"/>
                  <a:gd name="T71" fmla="*/ 30 h 34"/>
                  <a:gd name="T72" fmla="*/ 32 w 36"/>
                  <a:gd name="T73" fmla="*/ 30 h 34"/>
                  <a:gd name="T74" fmla="*/ 32 w 36"/>
                  <a:gd name="T75" fmla="*/ 31 h 34"/>
                  <a:gd name="T76" fmla="*/ 33 w 36"/>
                  <a:gd name="T77" fmla="*/ 31 h 34"/>
                  <a:gd name="T78" fmla="*/ 33 w 36"/>
                  <a:gd name="T79" fmla="*/ 33 h 34"/>
                  <a:gd name="T80" fmla="*/ 35 w 36"/>
                  <a:gd name="T81" fmla="*/ 33 h 34"/>
                  <a:gd name="T82" fmla="*/ 35 w 36"/>
                  <a:gd name="T83" fmla="*/ 34 h 34"/>
                  <a:gd name="T84" fmla="*/ 36 w 36"/>
                  <a:gd name="T85" fmla="*/ 34 h 3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6" h="3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1" y="10"/>
                    </a:lnTo>
                    <a:lnTo>
                      <a:pt x="11" y="12"/>
                    </a:lnTo>
                    <a:lnTo>
                      <a:pt x="12" y="12"/>
                    </a:lnTo>
                    <a:lnTo>
                      <a:pt x="12" y="13"/>
                    </a:lnTo>
                    <a:lnTo>
                      <a:pt x="14" y="13"/>
                    </a:lnTo>
                    <a:lnTo>
                      <a:pt x="14" y="15"/>
                    </a:lnTo>
                    <a:lnTo>
                      <a:pt x="15" y="15"/>
                    </a:lnTo>
                    <a:lnTo>
                      <a:pt x="15" y="16"/>
                    </a:lnTo>
                    <a:lnTo>
                      <a:pt x="17" y="16"/>
                    </a:lnTo>
                    <a:lnTo>
                      <a:pt x="18" y="18"/>
                    </a:lnTo>
                    <a:lnTo>
                      <a:pt x="20" y="19"/>
                    </a:lnTo>
                    <a:lnTo>
                      <a:pt x="21" y="21"/>
                    </a:lnTo>
                    <a:lnTo>
                      <a:pt x="23" y="22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5"/>
                    </a:lnTo>
                    <a:lnTo>
                      <a:pt x="27" y="25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8"/>
                    </a:lnTo>
                    <a:lnTo>
                      <a:pt x="30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2" y="31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5" y="34"/>
                    </a:lnTo>
                    <a:lnTo>
                      <a:pt x="36" y="3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" name="Freeform 294"/>
              <p:cNvSpPr>
                <a:spLocks/>
              </p:cNvSpPr>
              <p:nvPr/>
            </p:nvSpPr>
            <p:spPr bwMode="auto">
              <a:xfrm>
                <a:off x="2826" y="2808"/>
                <a:ext cx="32" cy="30"/>
              </a:xfrm>
              <a:custGeom>
                <a:avLst/>
                <a:gdLst>
                  <a:gd name="T0" fmla="*/ 0 w 32"/>
                  <a:gd name="T1" fmla="*/ 0 h 30"/>
                  <a:gd name="T2" fmla="*/ 2 w 32"/>
                  <a:gd name="T3" fmla="*/ 2 h 30"/>
                  <a:gd name="T4" fmla="*/ 3 w 32"/>
                  <a:gd name="T5" fmla="*/ 3 h 30"/>
                  <a:gd name="T6" fmla="*/ 3 w 32"/>
                  <a:gd name="T7" fmla="*/ 5 h 30"/>
                  <a:gd name="T8" fmla="*/ 5 w 32"/>
                  <a:gd name="T9" fmla="*/ 5 h 30"/>
                  <a:gd name="T10" fmla="*/ 6 w 32"/>
                  <a:gd name="T11" fmla="*/ 6 h 30"/>
                  <a:gd name="T12" fmla="*/ 8 w 32"/>
                  <a:gd name="T13" fmla="*/ 8 h 30"/>
                  <a:gd name="T14" fmla="*/ 9 w 32"/>
                  <a:gd name="T15" fmla="*/ 9 h 30"/>
                  <a:gd name="T16" fmla="*/ 11 w 32"/>
                  <a:gd name="T17" fmla="*/ 11 h 30"/>
                  <a:gd name="T18" fmla="*/ 12 w 32"/>
                  <a:gd name="T19" fmla="*/ 12 h 30"/>
                  <a:gd name="T20" fmla="*/ 14 w 32"/>
                  <a:gd name="T21" fmla="*/ 12 h 30"/>
                  <a:gd name="T22" fmla="*/ 14 w 32"/>
                  <a:gd name="T23" fmla="*/ 14 h 30"/>
                  <a:gd name="T24" fmla="*/ 15 w 32"/>
                  <a:gd name="T25" fmla="*/ 15 h 30"/>
                  <a:gd name="T26" fmla="*/ 17 w 32"/>
                  <a:gd name="T27" fmla="*/ 15 h 30"/>
                  <a:gd name="T28" fmla="*/ 17 w 32"/>
                  <a:gd name="T29" fmla="*/ 17 h 30"/>
                  <a:gd name="T30" fmla="*/ 18 w 32"/>
                  <a:gd name="T31" fmla="*/ 17 h 30"/>
                  <a:gd name="T32" fmla="*/ 18 w 32"/>
                  <a:gd name="T33" fmla="*/ 18 h 30"/>
                  <a:gd name="T34" fmla="*/ 20 w 32"/>
                  <a:gd name="T35" fmla="*/ 18 h 30"/>
                  <a:gd name="T36" fmla="*/ 20 w 32"/>
                  <a:gd name="T37" fmla="*/ 20 h 30"/>
                  <a:gd name="T38" fmla="*/ 21 w 32"/>
                  <a:gd name="T39" fmla="*/ 20 h 30"/>
                  <a:gd name="T40" fmla="*/ 21 w 32"/>
                  <a:gd name="T41" fmla="*/ 21 h 30"/>
                  <a:gd name="T42" fmla="*/ 23 w 32"/>
                  <a:gd name="T43" fmla="*/ 21 h 30"/>
                  <a:gd name="T44" fmla="*/ 23 w 32"/>
                  <a:gd name="T45" fmla="*/ 23 h 30"/>
                  <a:gd name="T46" fmla="*/ 24 w 32"/>
                  <a:gd name="T47" fmla="*/ 23 h 30"/>
                  <a:gd name="T48" fmla="*/ 24 w 32"/>
                  <a:gd name="T49" fmla="*/ 24 h 30"/>
                  <a:gd name="T50" fmla="*/ 26 w 32"/>
                  <a:gd name="T51" fmla="*/ 24 h 30"/>
                  <a:gd name="T52" fmla="*/ 26 w 32"/>
                  <a:gd name="T53" fmla="*/ 26 h 30"/>
                  <a:gd name="T54" fmla="*/ 27 w 32"/>
                  <a:gd name="T55" fmla="*/ 26 h 30"/>
                  <a:gd name="T56" fmla="*/ 29 w 32"/>
                  <a:gd name="T57" fmla="*/ 27 h 30"/>
                  <a:gd name="T58" fmla="*/ 29 w 32"/>
                  <a:gd name="T59" fmla="*/ 29 h 30"/>
                  <a:gd name="T60" fmla="*/ 30 w 32"/>
                  <a:gd name="T61" fmla="*/ 29 h 30"/>
                  <a:gd name="T62" fmla="*/ 32 w 32"/>
                  <a:gd name="T63" fmla="*/ 30 h 3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2" h="30">
                    <a:moveTo>
                      <a:pt x="0" y="0"/>
                    </a:moveTo>
                    <a:lnTo>
                      <a:pt x="2" y="2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20"/>
                    </a:lnTo>
                    <a:lnTo>
                      <a:pt x="21" y="20"/>
                    </a:lnTo>
                    <a:lnTo>
                      <a:pt x="21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4" y="23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6"/>
                    </a:lnTo>
                    <a:lnTo>
                      <a:pt x="27" y="26"/>
                    </a:lnTo>
                    <a:lnTo>
                      <a:pt x="29" y="27"/>
                    </a:lnTo>
                    <a:lnTo>
                      <a:pt x="29" y="29"/>
                    </a:lnTo>
                    <a:lnTo>
                      <a:pt x="30" y="29"/>
                    </a:lnTo>
                    <a:lnTo>
                      <a:pt x="32" y="30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" name="Freeform 295"/>
              <p:cNvSpPr>
                <a:spLocks/>
              </p:cNvSpPr>
              <p:nvPr/>
            </p:nvSpPr>
            <p:spPr bwMode="auto">
              <a:xfrm>
                <a:off x="2858" y="2838"/>
                <a:ext cx="27" cy="26"/>
              </a:xfrm>
              <a:custGeom>
                <a:avLst/>
                <a:gdLst>
                  <a:gd name="T0" fmla="*/ 0 w 27"/>
                  <a:gd name="T1" fmla="*/ 0 h 26"/>
                  <a:gd name="T2" fmla="*/ 1 w 27"/>
                  <a:gd name="T3" fmla="*/ 2 h 26"/>
                  <a:gd name="T4" fmla="*/ 3 w 27"/>
                  <a:gd name="T5" fmla="*/ 3 h 26"/>
                  <a:gd name="T6" fmla="*/ 4 w 27"/>
                  <a:gd name="T7" fmla="*/ 5 h 26"/>
                  <a:gd name="T8" fmla="*/ 6 w 27"/>
                  <a:gd name="T9" fmla="*/ 5 h 26"/>
                  <a:gd name="T10" fmla="*/ 6 w 27"/>
                  <a:gd name="T11" fmla="*/ 6 h 26"/>
                  <a:gd name="T12" fmla="*/ 7 w 27"/>
                  <a:gd name="T13" fmla="*/ 8 h 26"/>
                  <a:gd name="T14" fmla="*/ 9 w 27"/>
                  <a:gd name="T15" fmla="*/ 8 h 26"/>
                  <a:gd name="T16" fmla="*/ 9 w 27"/>
                  <a:gd name="T17" fmla="*/ 9 h 26"/>
                  <a:gd name="T18" fmla="*/ 10 w 27"/>
                  <a:gd name="T19" fmla="*/ 9 h 26"/>
                  <a:gd name="T20" fmla="*/ 10 w 27"/>
                  <a:gd name="T21" fmla="*/ 11 h 26"/>
                  <a:gd name="T22" fmla="*/ 12 w 27"/>
                  <a:gd name="T23" fmla="*/ 11 h 26"/>
                  <a:gd name="T24" fmla="*/ 12 w 27"/>
                  <a:gd name="T25" fmla="*/ 12 h 26"/>
                  <a:gd name="T26" fmla="*/ 13 w 27"/>
                  <a:gd name="T27" fmla="*/ 12 h 26"/>
                  <a:gd name="T28" fmla="*/ 13 w 27"/>
                  <a:gd name="T29" fmla="*/ 14 h 26"/>
                  <a:gd name="T30" fmla="*/ 15 w 27"/>
                  <a:gd name="T31" fmla="*/ 14 h 26"/>
                  <a:gd name="T32" fmla="*/ 15 w 27"/>
                  <a:gd name="T33" fmla="*/ 15 h 26"/>
                  <a:gd name="T34" fmla="*/ 16 w 27"/>
                  <a:gd name="T35" fmla="*/ 15 h 26"/>
                  <a:gd name="T36" fmla="*/ 16 w 27"/>
                  <a:gd name="T37" fmla="*/ 17 h 26"/>
                  <a:gd name="T38" fmla="*/ 18 w 27"/>
                  <a:gd name="T39" fmla="*/ 17 h 26"/>
                  <a:gd name="T40" fmla="*/ 18 w 27"/>
                  <a:gd name="T41" fmla="*/ 18 h 26"/>
                  <a:gd name="T42" fmla="*/ 19 w 27"/>
                  <a:gd name="T43" fmla="*/ 18 h 26"/>
                  <a:gd name="T44" fmla="*/ 19 w 27"/>
                  <a:gd name="T45" fmla="*/ 20 h 26"/>
                  <a:gd name="T46" fmla="*/ 21 w 27"/>
                  <a:gd name="T47" fmla="*/ 20 h 26"/>
                  <a:gd name="T48" fmla="*/ 22 w 27"/>
                  <a:gd name="T49" fmla="*/ 21 h 26"/>
                  <a:gd name="T50" fmla="*/ 24 w 27"/>
                  <a:gd name="T51" fmla="*/ 23 h 26"/>
                  <a:gd name="T52" fmla="*/ 25 w 27"/>
                  <a:gd name="T53" fmla="*/ 24 h 26"/>
                  <a:gd name="T54" fmla="*/ 27 w 27"/>
                  <a:gd name="T55" fmla="*/ 26 h 2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27" h="26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7"/>
                    </a:lnTo>
                    <a:lnTo>
                      <a:pt x="18" y="17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20"/>
                    </a:lnTo>
                    <a:lnTo>
                      <a:pt x="21" y="20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5" y="24"/>
                    </a:lnTo>
                    <a:lnTo>
                      <a:pt x="27" y="2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" name="Freeform 296"/>
              <p:cNvSpPr>
                <a:spLocks/>
              </p:cNvSpPr>
              <p:nvPr/>
            </p:nvSpPr>
            <p:spPr bwMode="auto">
              <a:xfrm>
                <a:off x="2885" y="2864"/>
                <a:ext cx="25" cy="24"/>
              </a:xfrm>
              <a:custGeom>
                <a:avLst/>
                <a:gdLst>
                  <a:gd name="T0" fmla="*/ 0 w 25"/>
                  <a:gd name="T1" fmla="*/ 0 h 24"/>
                  <a:gd name="T2" fmla="*/ 1 w 25"/>
                  <a:gd name="T3" fmla="*/ 0 h 24"/>
                  <a:gd name="T4" fmla="*/ 1 w 25"/>
                  <a:gd name="T5" fmla="*/ 1 h 24"/>
                  <a:gd name="T6" fmla="*/ 3 w 25"/>
                  <a:gd name="T7" fmla="*/ 1 h 24"/>
                  <a:gd name="T8" fmla="*/ 3 w 25"/>
                  <a:gd name="T9" fmla="*/ 3 h 24"/>
                  <a:gd name="T10" fmla="*/ 4 w 25"/>
                  <a:gd name="T11" fmla="*/ 3 h 24"/>
                  <a:gd name="T12" fmla="*/ 4 w 25"/>
                  <a:gd name="T13" fmla="*/ 4 h 24"/>
                  <a:gd name="T14" fmla="*/ 6 w 25"/>
                  <a:gd name="T15" fmla="*/ 4 h 24"/>
                  <a:gd name="T16" fmla="*/ 6 w 25"/>
                  <a:gd name="T17" fmla="*/ 6 h 24"/>
                  <a:gd name="T18" fmla="*/ 7 w 25"/>
                  <a:gd name="T19" fmla="*/ 6 h 24"/>
                  <a:gd name="T20" fmla="*/ 7 w 25"/>
                  <a:gd name="T21" fmla="*/ 7 h 24"/>
                  <a:gd name="T22" fmla="*/ 9 w 25"/>
                  <a:gd name="T23" fmla="*/ 7 h 24"/>
                  <a:gd name="T24" fmla="*/ 9 w 25"/>
                  <a:gd name="T25" fmla="*/ 9 h 24"/>
                  <a:gd name="T26" fmla="*/ 10 w 25"/>
                  <a:gd name="T27" fmla="*/ 9 h 24"/>
                  <a:gd name="T28" fmla="*/ 10 w 25"/>
                  <a:gd name="T29" fmla="*/ 10 h 24"/>
                  <a:gd name="T30" fmla="*/ 12 w 25"/>
                  <a:gd name="T31" fmla="*/ 10 h 24"/>
                  <a:gd name="T32" fmla="*/ 12 w 25"/>
                  <a:gd name="T33" fmla="*/ 12 h 24"/>
                  <a:gd name="T34" fmla="*/ 13 w 25"/>
                  <a:gd name="T35" fmla="*/ 12 h 24"/>
                  <a:gd name="T36" fmla="*/ 13 w 25"/>
                  <a:gd name="T37" fmla="*/ 13 h 24"/>
                  <a:gd name="T38" fmla="*/ 15 w 25"/>
                  <a:gd name="T39" fmla="*/ 13 h 24"/>
                  <a:gd name="T40" fmla="*/ 15 w 25"/>
                  <a:gd name="T41" fmla="*/ 15 h 24"/>
                  <a:gd name="T42" fmla="*/ 16 w 25"/>
                  <a:gd name="T43" fmla="*/ 15 h 24"/>
                  <a:gd name="T44" fmla="*/ 16 w 25"/>
                  <a:gd name="T45" fmla="*/ 16 h 24"/>
                  <a:gd name="T46" fmla="*/ 18 w 25"/>
                  <a:gd name="T47" fmla="*/ 16 h 24"/>
                  <a:gd name="T48" fmla="*/ 18 w 25"/>
                  <a:gd name="T49" fmla="*/ 18 h 24"/>
                  <a:gd name="T50" fmla="*/ 19 w 25"/>
                  <a:gd name="T51" fmla="*/ 18 h 24"/>
                  <a:gd name="T52" fmla="*/ 19 w 25"/>
                  <a:gd name="T53" fmla="*/ 19 h 24"/>
                  <a:gd name="T54" fmla="*/ 21 w 25"/>
                  <a:gd name="T55" fmla="*/ 19 h 24"/>
                  <a:gd name="T56" fmla="*/ 21 w 25"/>
                  <a:gd name="T57" fmla="*/ 21 h 24"/>
                  <a:gd name="T58" fmla="*/ 22 w 25"/>
                  <a:gd name="T59" fmla="*/ 21 h 24"/>
                  <a:gd name="T60" fmla="*/ 24 w 25"/>
                  <a:gd name="T61" fmla="*/ 22 h 24"/>
                  <a:gd name="T62" fmla="*/ 25 w 25"/>
                  <a:gd name="T63" fmla="*/ 24 h 2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5" h="24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9"/>
                    </a:lnTo>
                    <a:lnTo>
                      <a:pt x="21" y="19"/>
                    </a:lnTo>
                    <a:lnTo>
                      <a:pt x="21" y="21"/>
                    </a:lnTo>
                    <a:lnTo>
                      <a:pt x="22" y="21"/>
                    </a:lnTo>
                    <a:lnTo>
                      <a:pt x="24" y="22"/>
                    </a:lnTo>
                    <a:lnTo>
                      <a:pt x="25" y="2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" name="Freeform 297"/>
              <p:cNvSpPr>
                <a:spLocks/>
              </p:cNvSpPr>
              <p:nvPr/>
            </p:nvSpPr>
            <p:spPr bwMode="auto">
              <a:xfrm>
                <a:off x="2910" y="2888"/>
                <a:ext cx="23" cy="21"/>
              </a:xfrm>
              <a:custGeom>
                <a:avLst/>
                <a:gdLst>
                  <a:gd name="T0" fmla="*/ 0 w 23"/>
                  <a:gd name="T1" fmla="*/ 0 h 21"/>
                  <a:gd name="T2" fmla="*/ 2 w 23"/>
                  <a:gd name="T3" fmla="*/ 1 h 21"/>
                  <a:gd name="T4" fmla="*/ 3 w 23"/>
                  <a:gd name="T5" fmla="*/ 1 h 21"/>
                  <a:gd name="T6" fmla="*/ 3 w 23"/>
                  <a:gd name="T7" fmla="*/ 3 h 21"/>
                  <a:gd name="T8" fmla="*/ 5 w 23"/>
                  <a:gd name="T9" fmla="*/ 3 h 21"/>
                  <a:gd name="T10" fmla="*/ 5 w 23"/>
                  <a:gd name="T11" fmla="*/ 4 h 21"/>
                  <a:gd name="T12" fmla="*/ 6 w 23"/>
                  <a:gd name="T13" fmla="*/ 6 h 21"/>
                  <a:gd name="T14" fmla="*/ 8 w 23"/>
                  <a:gd name="T15" fmla="*/ 6 h 21"/>
                  <a:gd name="T16" fmla="*/ 8 w 23"/>
                  <a:gd name="T17" fmla="*/ 7 h 21"/>
                  <a:gd name="T18" fmla="*/ 9 w 23"/>
                  <a:gd name="T19" fmla="*/ 7 h 21"/>
                  <a:gd name="T20" fmla="*/ 9 w 23"/>
                  <a:gd name="T21" fmla="*/ 9 h 21"/>
                  <a:gd name="T22" fmla="*/ 11 w 23"/>
                  <a:gd name="T23" fmla="*/ 9 h 21"/>
                  <a:gd name="T24" fmla="*/ 11 w 23"/>
                  <a:gd name="T25" fmla="*/ 10 h 21"/>
                  <a:gd name="T26" fmla="*/ 12 w 23"/>
                  <a:gd name="T27" fmla="*/ 10 h 21"/>
                  <a:gd name="T28" fmla="*/ 12 w 23"/>
                  <a:gd name="T29" fmla="*/ 12 h 21"/>
                  <a:gd name="T30" fmla="*/ 14 w 23"/>
                  <a:gd name="T31" fmla="*/ 12 h 21"/>
                  <a:gd name="T32" fmla="*/ 14 w 23"/>
                  <a:gd name="T33" fmla="*/ 13 h 21"/>
                  <a:gd name="T34" fmla="*/ 15 w 23"/>
                  <a:gd name="T35" fmla="*/ 13 h 21"/>
                  <a:gd name="T36" fmla="*/ 15 w 23"/>
                  <a:gd name="T37" fmla="*/ 15 h 21"/>
                  <a:gd name="T38" fmla="*/ 17 w 23"/>
                  <a:gd name="T39" fmla="*/ 15 h 21"/>
                  <a:gd name="T40" fmla="*/ 17 w 23"/>
                  <a:gd name="T41" fmla="*/ 16 h 21"/>
                  <a:gd name="T42" fmla="*/ 18 w 23"/>
                  <a:gd name="T43" fmla="*/ 16 h 21"/>
                  <a:gd name="T44" fmla="*/ 18 w 23"/>
                  <a:gd name="T45" fmla="*/ 18 h 21"/>
                  <a:gd name="T46" fmla="*/ 20 w 23"/>
                  <a:gd name="T47" fmla="*/ 18 h 21"/>
                  <a:gd name="T48" fmla="*/ 20 w 23"/>
                  <a:gd name="T49" fmla="*/ 19 h 21"/>
                  <a:gd name="T50" fmla="*/ 21 w 23"/>
                  <a:gd name="T51" fmla="*/ 19 h 21"/>
                  <a:gd name="T52" fmla="*/ 23 w 23"/>
                  <a:gd name="T53" fmla="*/ 21 h 2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3" h="21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7" y="15"/>
                    </a:lnTo>
                    <a:lnTo>
                      <a:pt x="17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0" y="18"/>
                    </a:lnTo>
                    <a:lnTo>
                      <a:pt x="20" y="19"/>
                    </a:lnTo>
                    <a:lnTo>
                      <a:pt x="21" y="19"/>
                    </a:lnTo>
                    <a:lnTo>
                      <a:pt x="23" y="2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" name="Freeform 298"/>
              <p:cNvSpPr>
                <a:spLocks/>
              </p:cNvSpPr>
              <p:nvPr/>
            </p:nvSpPr>
            <p:spPr bwMode="auto">
              <a:xfrm>
                <a:off x="2933" y="2909"/>
                <a:ext cx="19" cy="19"/>
              </a:xfrm>
              <a:custGeom>
                <a:avLst/>
                <a:gdLst>
                  <a:gd name="T0" fmla="*/ 0 w 19"/>
                  <a:gd name="T1" fmla="*/ 0 h 19"/>
                  <a:gd name="T2" fmla="*/ 1 w 19"/>
                  <a:gd name="T3" fmla="*/ 1 h 19"/>
                  <a:gd name="T4" fmla="*/ 3 w 19"/>
                  <a:gd name="T5" fmla="*/ 3 h 19"/>
                  <a:gd name="T6" fmla="*/ 4 w 19"/>
                  <a:gd name="T7" fmla="*/ 3 h 19"/>
                  <a:gd name="T8" fmla="*/ 4 w 19"/>
                  <a:gd name="T9" fmla="*/ 4 h 19"/>
                  <a:gd name="T10" fmla="*/ 6 w 19"/>
                  <a:gd name="T11" fmla="*/ 6 h 19"/>
                  <a:gd name="T12" fmla="*/ 7 w 19"/>
                  <a:gd name="T13" fmla="*/ 6 h 19"/>
                  <a:gd name="T14" fmla="*/ 7 w 19"/>
                  <a:gd name="T15" fmla="*/ 7 h 19"/>
                  <a:gd name="T16" fmla="*/ 9 w 19"/>
                  <a:gd name="T17" fmla="*/ 7 h 19"/>
                  <a:gd name="T18" fmla="*/ 9 w 19"/>
                  <a:gd name="T19" fmla="*/ 9 h 19"/>
                  <a:gd name="T20" fmla="*/ 10 w 19"/>
                  <a:gd name="T21" fmla="*/ 9 h 19"/>
                  <a:gd name="T22" fmla="*/ 10 w 19"/>
                  <a:gd name="T23" fmla="*/ 10 h 19"/>
                  <a:gd name="T24" fmla="*/ 12 w 19"/>
                  <a:gd name="T25" fmla="*/ 10 h 19"/>
                  <a:gd name="T26" fmla="*/ 12 w 19"/>
                  <a:gd name="T27" fmla="*/ 12 h 19"/>
                  <a:gd name="T28" fmla="*/ 13 w 19"/>
                  <a:gd name="T29" fmla="*/ 12 h 19"/>
                  <a:gd name="T30" fmla="*/ 13 w 19"/>
                  <a:gd name="T31" fmla="*/ 13 h 19"/>
                  <a:gd name="T32" fmla="*/ 15 w 19"/>
                  <a:gd name="T33" fmla="*/ 13 h 19"/>
                  <a:gd name="T34" fmla="*/ 15 w 19"/>
                  <a:gd name="T35" fmla="*/ 15 h 19"/>
                  <a:gd name="T36" fmla="*/ 16 w 19"/>
                  <a:gd name="T37" fmla="*/ 15 h 19"/>
                  <a:gd name="T38" fmla="*/ 16 w 19"/>
                  <a:gd name="T39" fmla="*/ 16 h 19"/>
                  <a:gd name="T40" fmla="*/ 18 w 19"/>
                  <a:gd name="T41" fmla="*/ 16 h 19"/>
                  <a:gd name="T42" fmla="*/ 18 w 19"/>
                  <a:gd name="T43" fmla="*/ 18 h 19"/>
                  <a:gd name="T44" fmla="*/ 19 w 19"/>
                  <a:gd name="T45" fmla="*/ 18 h 19"/>
                  <a:gd name="T46" fmla="*/ 19 w 19"/>
                  <a:gd name="T47" fmla="*/ 19 h 1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9" h="19">
                    <a:moveTo>
                      <a:pt x="0" y="0"/>
                    </a:moveTo>
                    <a:lnTo>
                      <a:pt x="1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5" y="13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9" y="18"/>
                    </a:lnTo>
                    <a:lnTo>
                      <a:pt x="19" y="19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" name="Freeform 299"/>
              <p:cNvSpPr>
                <a:spLocks/>
              </p:cNvSpPr>
              <p:nvPr/>
            </p:nvSpPr>
            <p:spPr bwMode="auto">
              <a:xfrm>
                <a:off x="2952" y="2928"/>
                <a:ext cx="20" cy="17"/>
              </a:xfrm>
              <a:custGeom>
                <a:avLst/>
                <a:gdLst>
                  <a:gd name="T0" fmla="*/ 0 w 20"/>
                  <a:gd name="T1" fmla="*/ 0 h 17"/>
                  <a:gd name="T2" fmla="*/ 2 w 20"/>
                  <a:gd name="T3" fmla="*/ 0 h 17"/>
                  <a:gd name="T4" fmla="*/ 2 w 20"/>
                  <a:gd name="T5" fmla="*/ 2 h 17"/>
                  <a:gd name="T6" fmla="*/ 3 w 20"/>
                  <a:gd name="T7" fmla="*/ 2 h 17"/>
                  <a:gd name="T8" fmla="*/ 3 w 20"/>
                  <a:gd name="T9" fmla="*/ 3 h 17"/>
                  <a:gd name="T10" fmla="*/ 5 w 20"/>
                  <a:gd name="T11" fmla="*/ 3 h 17"/>
                  <a:gd name="T12" fmla="*/ 5 w 20"/>
                  <a:gd name="T13" fmla="*/ 5 h 17"/>
                  <a:gd name="T14" fmla="*/ 6 w 20"/>
                  <a:gd name="T15" fmla="*/ 5 h 17"/>
                  <a:gd name="T16" fmla="*/ 8 w 20"/>
                  <a:gd name="T17" fmla="*/ 6 h 17"/>
                  <a:gd name="T18" fmla="*/ 9 w 20"/>
                  <a:gd name="T19" fmla="*/ 8 h 17"/>
                  <a:gd name="T20" fmla="*/ 11 w 20"/>
                  <a:gd name="T21" fmla="*/ 8 h 17"/>
                  <a:gd name="T22" fmla="*/ 11 w 20"/>
                  <a:gd name="T23" fmla="*/ 9 h 17"/>
                  <a:gd name="T24" fmla="*/ 12 w 20"/>
                  <a:gd name="T25" fmla="*/ 9 h 17"/>
                  <a:gd name="T26" fmla="*/ 12 w 20"/>
                  <a:gd name="T27" fmla="*/ 11 h 17"/>
                  <a:gd name="T28" fmla="*/ 14 w 20"/>
                  <a:gd name="T29" fmla="*/ 11 h 17"/>
                  <a:gd name="T30" fmla="*/ 14 w 20"/>
                  <a:gd name="T31" fmla="*/ 12 h 17"/>
                  <a:gd name="T32" fmla="*/ 15 w 20"/>
                  <a:gd name="T33" fmla="*/ 12 h 17"/>
                  <a:gd name="T34" fmla="*/ 15 w 20"/>
                  <a:gd name="T35" fmla="*/ 14 h 17"/>
                  <a:gd name="T36" fmla="*/ 17 w 20"/>
                  <a:gd name="T37" fmla="*/ 14 h 17"/>
                  <a:gd name="T38" fmla="*/ 17 w 20"/>
                  <a:gd name="T39" fmla="*/ 15 h 17"/>
                  <a:gd name="T40" fmla="*/ 18 w 20"/>
                  <a:gd name="T41" fmla="*/ 15 h 17"/>
                  <a:gd name="T42" fmla="*/ 18 w 20"/>
                  <a:gd name="T43" fmla="*/ 17 h 17"/>
                  <a:gd name="T44" fmla="*/ 20 w 20"/>
                  <a:gd name="T45" fmla="*/ 17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0" h="17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8" y="6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1" y="9"/>
                    </a:lnTo>
                    <a:lnTo>
                      <a:pt x="12" y="9"/>
                    </a:lnTo>
                    <a:lnTo>
                      <a:pt x="12" y="11"/>
                    </a:lnTo>
                    <a:lnTo>
                      <a:pt x="14" y="11"/>
                    </a:lnTo>
                    <a:lnTo>
                      <a:pt x="14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7" y="15"/>
                    </a:lnTo>
                    <a:lnTo>
                      <a:pt x="18" y="15"/>
                    </a:lnTo>
                    <a:lnTo>
                      <a:pt x="18" y="17"/>
                    </a:lnTo>
                    <a:lnTo>
                      <a:pt x="20" y="17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" name="Freeform 300"/>
              <p:cNvSpPr>
                <a:spLocks/>
              </p:cNvSpPr>
              <p:nvPr/>
            </p:nvSpPr>
            <p:spPr bwMode="auto">
              <a:xfrm>
                <a:off x="2972" y="2945"/>
                <a:ext cx="18" cy="16"/>
              </a:xfrm>
              <a:custGeom>
                <a:avLst/>
                <a:gdLst>
                  <a:gd name="T0" fmla="*/ 0 w 18"/>
                  <a:gd name="T1" fmla="*/ 0 h 16"/>
                  <a:gd name="T2" fmla="*/ 0 w 18"/>
                  <a:gd name="T3" fmla="*/ 1 h 16"/>
                  <a:gd name="T4" fmla="*/ 1 w 18"/>
                  <a:gd name="T5" fmla="*/ 1 h 16"/>
                  <a:gd name="T6" fmla="*/ 1 w 18"/>
                  <a:gd name="T7" fmla="*/ 3 h 16"/>
                  <a:gd name="T8" fmla="*/ 3 w 18"/>
                  <a:gd name="T9" fmla="*/ 3 h 16"/>
                  <a:gd name="T10" fmla="*/ 3 w 18"/>
                  <a:gd name="T11" fmla="*/ 4 h 16"/>
                  <a:gd name="T12" fmla="*/ 4 w 18"/>
                  <a:gd name="T13" fmla="*/ 4 h 16"/>
                  <a:gd name="T14" fmla="*/ 4 w 18"/>
                  <a:gd name="T15" fmla="*/ 6 h 16"/>
                  <a:gd name="T16" fmla="*/ 6 w 18"/>
                  <a:gd name="T17" fmla="*/ 6 h 16"/>
                  <a:gd name="T18" fmla="*/ 7 w 18"/>
                  <a:gd name="T19" fmla="*/ 7 h 16"/>
                  <a:gd name="T20" fmla="*/ 7 w 18"/>
                  <a:gd name="T21" fmla="*/ 9 h 16"/>
                  <a:gd name="T22" fmla="*/ 9 w 18"/>
                  <a:gd name="T23" fmla="*/ 9 h 16"/>
                  <a:gd name="T24" fmla="*/ 9 w 18"/>
                  <a:gd name="T25" fmla="*/ 10 h 16"/>
                  <a:gd name="T26" fmla="*/ 10 w 18"/>
                  <a:gd name="T27" fmla="*/ 10 h 16"/>
                  <a:gd name="T28" fmla="*/ 12 w 18"/>
                  <a:gd name="T29" fmla="*/ 12 h 16"/>
                  <a:gd name="T30" fmla="*/ 13 w 18"/>
                  <a:gd name="T31" fmla="*/ 12 h 16"/>
                  <a:gd name="T32" fmla="*/ 13 w 18"/>
                  <a:gd name="T33" fmla="*/ 13 h 16"/>
                  <a:gd name="T34" fmla="*/ 15 w 18"/>
                  <a:gd name="T35" fmla="*/ 15 h 16"/>
                  <a:gd name="T36" fmla="*/ 16 w 18"/>
                  <a:gd name="T37" fmla="*/ 15 h 16"/>
                  <a:gd name="T38" fmla="*/ 16 w 18"/>
                  <a:gd name="T39" fmla="*/ 16 h 16"/>
                  <a:gd name="T40" fmla="*/ 18 w 18"/>
                  <a:gd name="T41" fmla="*/ 16 h 1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" h="16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0"/>
                    </a:lnTo>
                    <a:lnTo>
                      <a:pt x="10" y="10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3"/>
                    </a:lnTo>
                    <a:lnTo>
                      <a:pt x="15" y="15"/>
                    </a:lnTo>
                    <a:lnTo>
                      <a:pt x="16" y="15"/>
                    </a:lnTo>
                    <a:lnTo>
                      <a:pt x="16" y="16"/>
                    </a:lnTo>
                    <a:lnTo>
                      <a:pt x="18" y="1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" name="Freeform 301"/>
              <p:cNvSpPr>
                <a:spLocks/>
              </p:cNvSpPr>
              <p:nvPr/>
            </p:nvSpPr>
            <p:spPr bwMode="auto">
              <a:xfrm>
                <a:off x="2990" y="2961"/>
                <a:ext cx="15" cy="15"/>
              </a:xfrm>
              <a:custGeom>
                <a:avLst/>
                <a:gdLst>
                  <a:gd name="T0" fmla="*/ 0 w 15"/>
                  <a:gd name="T1" fmla="*/ 0 h 15"/>
                  <a:gd name="T2" fmla="*/ 0 w 15"/>
                  <a:gd name="T3" fmla="*/ 2 h 15"/>
                  <a:gd name="T4" fmla="*/ 1 w 15"/>
                  <a:gd name="T5" fmla="*/ 2 h 15"/>
                  <a:gd name="T6" fmla="*/ 1 w 15"/>
                  <a:gd name="T7" fmla="*/ 3 h 15"/>
                  <a:gd name="T8" fmla="*/ 3 w 15"/>
                  <a:gd name="T9" fmla="*/ 3 h 15"/>
                  <a:gd name="T10" fmla="*/ 3 w 15"/>
                  <a:gd name="T11" fmla="*/ 5 h 15"/>
                  <a:gd name="T12" fmla="*/ 4 w 15"/>
                  <a:gd name="T13" fmla="*/ 5 h 15"/>
                  <a:gd name="T14" fmla="*/ 4 w 15"/>
                  <a:gd name="T15" fmla="*/ 6 h 15"/>
                  <a:gd name="T16" fmla="*/ 6 w 15"/>
                  <a:gd name="T17" fmla="*/ 6 h 15"/>
                  <a:gd name="T18" fmla="*/ 6 w 15"/>
                  <a:gd name="T19" fmla="*/ 8 h 15"/>
                  <a:gd name="T20" fmla="*/ 7 w 15"/>
                  <a:gd name="T21" fmla="*/ 8 h 15"/>
                  <a:gd name="T22" fmla="*/ 7 w 15"/>
                  <a:gd name="T23" fmla="*/ 9 h 15"/>
                  <a:gd name="T24" fmla="*/ 9 w 15"/>
                  <a:gd name="T25" fmla="*/ 9 h 15"/>
                  <a:gd name="T26" fmla="*/ 9 w 15"/>
                  <a:gd name="T27" fmla="*/ 11 h 15"/>
                  <a:gd name="T28" fmla="*/ 10 w 15"/>
                  <a:gd name="T29" fmla="*/ 11 h 15"/>
                  <a:gd name="T30" fmla="*/ 10 w 15"/>
                  <a:gd name="T31" fmla="*/ 12 h 15"/>
                  <a:gd name="T32" fmla="*/ 12 w 15"/>
                  <a:gd name="T33" fmla="*/ 12 h 15"/>
                  <a:gd name="T34" fmla="*/ 12 w 15"/>
                  <a:gd name="T35" fmla="*/ 14 h 15"/>
                  <a:gd name="T36" fmla="*/ 13 w 15"/>
                  <a:gd name="T37" fmla="*/ 14 h 15"/>
                  <a:gd name="T38" fmla="*/ 15 w 15"/>
                  <a:gd name="T39" fmla="*/ 15 h 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5" h="1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7" y="8"/>
                    </a:lnTo>
                    <a:lnTo>
                      <a:pt x="7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10" y="11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4"/>
                    </a:lnTo>
                    <a:lnTo>
                      <a:pt x="13" y="14"/>
                    </a:lnTo>
                    <a:lnTo>
                      <a:pt x="15" y="1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" name="Freeform 302"/>
              <p:cNvSpPr>
                <a:spLocks/>
              </p:cNvSpPr>
              <p:nvPr/>
            </p:nvSpPr>
            <p:spPr bwMode="auto">
              <a:xfrm>
                <a:off x="3005" y="2976"/>
                <a:ext cx="16" cy="15"/>
              </a:xfrm>
              <a:custGeom>
                <a:avLst/>
                <a:gdLst>
                  <a:gd name="T0" fmla="*/ 0 w 16"/>
                  <a:gd name="T1" fmla="*/ 0 h 15"/>
                  <a:gd name="T2" fmla="*/ 1 w 16"/>
                  <a:gd name="T3" fmla="*/ 2 h 15"/>
                  <a:gd name="T4" fmla="*/ 3 w 16"/>
                  <a:gd name="T5" fmla="*/ 3 h 15"/>
                  <a:gd name="T6" fmla="*/ 4 w 16"/>
                  <a:gd name="T7" fmla="*/ 5 h 15"/>
                  <a:gd name="T8" fmla="*/ 6 w 16"/>
                  <a:gd name="T9" fmla="*/ 5 h 15"/>
                  <a:gd name="T10" fmla="*/ 6 w 16"/>
                  <a:gd name="T11" fmla="*/ 6 h 15"/>
                  <a:gd name="T12" fmla="*/ 7 w 16"/>
                  <a:gd name="T13" fmla="*/ 6 h 15"/>
                  <a:gd name="T14" fmla="*/ 7 w 16"/>
                  <a:gd name="T15" fmla="*/ 8 h 15"/>
                  <a:gd name="T16" fmla="*/ 9 w 16"/>
                  <a:gd name="T17" fmla="*/ 8 h 15"/>
                  <a:gd name="T18" fmla="*/ 9 w 16"/>
                  <a:gd name="T19" fmla="*/ 9 h 15"/>
                  <a:gd name="T20" fmla="*/ 10 w 16"/>
                  <a:gd name="T21" fmla="*/ 9 h 15"/>
                  <a:gd name="T22" fmla="*/ 10 w 16"/>
                  <a:gd name="T23" fmla="*/ 11 h 15"/>
                  <a:gd name="T24" fmla="*/ 12 w 16"/>
                  <a:gd name="T25" fmla="*/ 11 h 15"/>
                  <a:gd name="T26" fmla="*/ 12 w 16"/>
                  <a:gd name="T27" fmla="*/ 12 h 15"/>
                  <a:gd name="T28" fmla="*/ 13 w 16"/>
                  <a:gd name="T29" fmla="*/ 12 h 15"/>
                  <a:gd name="T30" fmla="*/ 13 w 16"/>
                  <a:gd name="T31" fmla="*/ 14 h 15"/>
                  <a:gd name="T32" fmla="*/ 15 w 16"/>
                  <a:gd name="T33" fmla="*/ 14 h 15"/>
                  <a:gd name="T34" fmla="*/ 15 w 16"/>
                  <a:gd name="T35" fmla="*/ 15 h 15"/>
                  <a:gd name="T36" fmla="*/ 16 w 16"/>
                  <a:gd name="T37" fmla="*/ 15 h 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" h="15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5"/>
                    </a:lnTo>
                    <a:lnTo>
                      <a:pt x="16" y="1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" name="Freeform 303"/>
              <p:cNvSpPr>
                <a:spLocks/>
              </p:cNvSpPr>
              <p:nvPr/>
            </p:nvSpPr>
            <p:spPr bwMode="auto">
              <a:xfrm>
                <a:off x="3021" y="2991"/>
                <a:ext cx="14" cy="14"/>
              </a:xfrm>
              <a:custGeom>
                <a:avLst/>
                <a:gdLst>
                  <a:gd name="T0" fmla="*/ 0 w 14"/>
                  <a:gd name="T1" fmla="*/ 0 h 14"/>
                  <a:gd name="T2" fmla="*/ 0 w 14"/>
                  <a:gd name="T3" fmla="*/ 2 h 14"/>
                  <a:gd name="T4" fmla="*/ 2 w 14"/>
                  <a:gd name="T5" fmla="*/ 2 h 14"/>
                  <a:gd name="T6" fmla="*/ 2 w 14"/>
                  <a:gd name="T7" fmla="*/ 3 h 14"/>
                  <a:gd name="T8" fmla="*/ 3 w 14"/>
                  <a:gd name="T9" fmla="*/ 3 h 14"/>
                  <a:gd name="T10" fmla="*/ 3 w 14"/>
                  <a:gd name="T11" fmla="*/ 5 h 14"/>
                  <a:gd name="T12" fmla="*/ 5 w 14"/>
                  <a:gd name="T13" fmla="*/ 5 h 14"/>
                  <a:gd name="T14" fmla="*/ 5 w 14"/>
                  <a:gd name="T15" fmla="*/ 6 h 14"/>
                  <a:gd name="T16" fmla="*/ 6 w 14"/>
                  <a:gd name="T17" fmla="*/ 6 h 14"/>
                  <a:gd name="T18" fmla="*/ 6 w 14"/>
                  <a:gd name="T19" fmla="*/ 8 h 14"/>
                  <a:gd name="T20" fmla="*/ 8 w 14"/>
                  <a:gd name="T21" fmla="*/ 8 h 14"/>
                  <a:gd name="T22" fmla="*/ 8 w 14"/>
                  <a:gd name="T23" fmla="*/ 9 h 14"/>
                  <a:gd name="T24" fmla="*/ 9 w 14"/>
                  <a:gd name="T25" fmla="*/ 9 h 14"/>
                  <a:gd name="T26" fmla="*/ 11 w 14"/>
                  <a:gd name="T27" fmla="*/ 11 h 14"/>
                  <a:gd name="T28" fmla="*/ 12 w 14"/>
                  <a:gd name="T29" fmla="*/ 12 h 14"/>
                  <a:gd name="T30" fmla="*/ 14 w 14"/>
                  <a:gd name="T31" fmla="*/ 14 h 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4" h="14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1"/>
                    </a:lnTo>
                    <a:lnTo>
                      <a:pt x="12" y="12"/>
                    </a:lnTo>
                    <a:lnTo>
                      <a:pt x="14" y="1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" name="Freeform 304"/>
              <p:cNvSpPr>
                <a:spLocks/>
              </p:cNvSpPr>
              <p:nvPr/>
            </p:nvSpPr>
            <p:spPr bwMode="auto">
              <a:xfrm>
                <a:off x="3035" y="3005"/>
                <a:ext cx="13" cy="12"/>
              </a:xfrm>
              <a:custGeom>
                <a:avLst/>
                <a:gdLst>
                  <a:gd name="T0" fmla="*/ 0 w 13"/>
                  <a:gd name="T1" fmla="*/ 0 h 12"/>
                  <a:gd name="T2" fmla="*/ 1 w 13"/>
                  <a:gd name="T3" fmla="*/ 1 h 12"/>
                  <a:gd name="T4" fmla="*/ 3 w 13"/>
                  <a:gd name="T5" fmla="*/ 1 h 12"/>
                  <a:gd name="T6" fmla="*/ 3 w 13"/>
                  <a:gd name="T7" fmla="*/ 3 h 12"/>
                  <a:gd name="T8" fmla="*/ 4 w 13"/>
                  <a:gd name="T9" fmla="*/ 3 h 12"/>
                  <a:gd name="T10" fmla="*/ 4 w 13"/>
                  <a:gd name="T11" fmla="*/ 4 h 12"/>
                  <a:gd name="T12" fmla="*/ 6 w 13"/>
                  <a:gd name="T13" fmla="*/ 4 h 12"/>
                  <a:gd name="T14" fmla="*/ 6 w 13"/>
                  <a:gd name="T15" fmla="*/ 6 h 12"/>
                  <a:gd name="T16" fmla="*/ 7 w 13"/>
                  <a:gd name="T17" fmla="*/ 6 h 12"/>
                  <a:gd name="T18" fmla="*/ 7 w 13"/>
                  <a:gd name="T19" fmla="*/ 7 h 12"/>
                  <a:gd name="T20" fmla="*/ 9 w 13"/>
                  <a:gd name="T21" fmla="*/ 7 h 12"/>
                  <a:gd name="T22" fmla="*/ 9 w 13"/>
                  <a:gd name="T23" fmla="*/ 9 h 12"/>
                  <a:gd name="T24" fmla="*/ 10 w 13"/>
                  <a:gd name="T25" fmla="*/ 9 h 12"/>
                  <a:gd name="T26" fmla="*/ 10 w 13"/>
                  <a:gd name="T27" fmla="*/ 10 h 12"/>
                  <a:gd name="T28" fmla="*/ 12 w 13"/>
                  <a:gd name="T29" fmla="*/ 10 h 12"/>
                  <a:gd name="T30" fmla="*/ 12 w 13"/>
                  <a:gd name="T31" fmla="*/ 12 h 12"/>
                  <a:gd name="T32" fmla="*/ 13 w 13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" h="12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0" y="9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3" y="1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5" name="Freeform 305"/>
              <p:cNvSpPr>
                <a:spLocks/>
              </p:cNvSpPr>
              <p:nvPr/>
            </p:nvSpPr>
            <p:spPr bwMode="auto">
              <a:xfrm>
                <a:off x="3048" y="3017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1 h 12"/>
                  <a:gd name="T4" fmla="*/ 2 w 12"/>
                  <a:gd name="T5" fmla="*/ 1 h 12"/>
                  <a:gd name="T6" fmla="*/ 2 w 12"/>
                  <a:gd name="T7" fmla="*/ 3 h 12"/>
                  <a:gd name="T8" fmla="*/ 3 w 12"/>
                  <a:gd name="T9" fmla="*/ 3 h 12"/>
                  <a:gd name="T10" fmla="*/ 3 w 12"/>
                  <a:gd name="T11" fmla="*/ 4 h 12"/>
                  <a:gd name="T12" fmla="*/ 5 w 12"/>
                  <a:gd name="T13" fmla="*/ 4 h 12"/>
                  <a:gd name="T14" fmla="*/ 5 w 12"/>
                  <a:gd name="T15" fmla="*/ 6 h 12"/>
                  <a:gd name="T16" fmla="*/ 6 w 12"/>
                  <a:gd name="T17" fmla="*/ 6 h 12"/>
                  <a:gd name="T18" fmla="*/ 6 w 12"/>
                  <a:gd name="T19" fmla="*/ 7 h 12"/>
                  <a:gd name="T20" fmla="*/ 8 w 12"/>
                  <a:gd name="T21" fmla="*/ 7 h 12"/>
                  <a:gd name="T22" fmla="*/ 8 w 12"/>
                  <a:gd name="T23" fmla="*/ 9 h 12"/>
                  <a:gd name="T24" fmla="*/ 9 w 12"/>
                  <a:gd name="T25" fmla="*/ 9 h 12"/>
                  <a:gd name="T26" fmla="*/ 11 w 12"/>
                  <a:gd name="T27" fmla="*/ 10 h 12"/>
                  <a:gd name="T28" fmla="*/ 12 w 12"/>
                  <a:gd name="T29" fmla="*/ 12 h 1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2" h="12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  <a:lnTo>
                      <a:pt x="12" y="1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6" name="Freeform 306"/>
              <p:cNvSpPr>
                <a:spLocks/>
              </p:cNvSpPr>
              <p:nvPr/>
            </p:nvSpPr>
            <p:spPr bwMode="auto">
              <a:xfrm>
                <a:off x="3060" y="3029"/>
                <a:ext cx="14" cy="12"/>
              </a:xfrm>
              <a:custGeom>
                <a:avLst/>
                <a:gdLst>
                  <a:gd name="T0" fmla="*/ 0 w 14"/>
                  <a:gd name="T1" fmla="*/ 0 h 12"/>
                  <a:gd name="T2" fmla="*/ 2 w 14"/>
                  <a:gd name="T3" fmla="*/ 1 h 12"/>
                  <a:gd name="T4" fmla="*/ 3 w 14"/>
                  <a:gd name="T5" fmla="*/ 1 h 12"/>
                  <a:gd name="T6" fmla="*/ 3 w 14"/>
                  <a:gd name="T7" fmla="*/ 3 h 12"/>
                  <a:gd name="T8" fmla="*/ 5 w 14"/>
                  <a:gd name="T9" fmla="*/ 3 h 12"/>
                  <a:gd name="T10" fmla="*/ 5 w 14"/>
                  <a:gd name="T11" fmla="*/ 4 h 12"/>
                  <a:gd name="T12" fmla="*/ 6 w 14"/>
                  <a:gd name="T13" fmla="*/ 4 h 12"/>
                  <a:gd name="T14" fmla="*/ 6 w 14"/>
                  <a:gd name="T15" fmla="*/ 6 h 12"/>
                  <a:gd name="T16" fmla="*/ 8 w 14"/>
                  <a:gd name="T17" fmla="*/ 6 h 12"/>
                  <a:gd name="T18" fmla="*/ 8 w 14"/>
                  <a:gd name="T19" fmla="*/ 7 h 12"/>
                  <a:gd name="T20" fmla="*/ 9 w 14"/>
                  <a:gd name="T21" fmla="*/ 7 h 12"/>
                  <a:gd name="T22" fmla="*/ 9 w 14"/>
                  <a:gd name="T23" fmla="*/ 9 h 12"/>
                  <a:gd name="T24" fmla="*/ 11 w 14"/>
                  <a:gd name="T25" fmla="*/ 9 h 12"/>
                  <a:gd name="T26" fmla="*/ 11 w 14"/>
                  <a:gd name="T27" fmla="*/ 10 h 12"/>
                  <a:gd name="T28" fmla="*/ 12 w 14"/>
                  <a:gd name="T29" fmla="*/ 10 h 12"/>
                  <a:gd name="T30" fmla="*/ 12 w 14"/>
                  <a:gd name="T31" fmla="*/ 12 h 12"/>
                  <a:gd name="T32" fmla="*/ 14 w 14"/>
                  <a:gd name="T33" fmla="*/ 12 h 1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4" h="12">
                    <a:moveTo>
                      <a:pt x="0" y="0"/>
                    </a:move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0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4" y="1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7" name="Freeform 307"/>
              <p:cNvSpPr>
                <a:spLocks/>
              </p:cNvSpPr>
              <p:nvPr/>
            </p:nvSpPr>
            <p:spPr bwMode="auto">
              <a:xfrm>
                <a:off x="3074" y="3041"/>
                <a:ext cx="10" cy="10"/>
              </a:xfrm>
              <a:custGeom>
                <a:avLst/>
                <a:gdLst>
                  <a:gd name="T0" fmla="*/ 0 w 10"/>
                  <a:gd name="T1" fmla="*/ 0 h 10"/>
                  <a:gd name="T2" fmla="*/ 0 w 10"/>
                  <a:gd name="T3" fmla="*/ 1 h 10"/>
                  <a:gd name="T4" fmla="*/ 1 w 10"/>
                  <a:gd name="T5" fmla="*/ 1 h 10"/>
                  <a:gd name="T6" fmla="*/ 1 w 10"/>
                  <a:gd name="T7" fmla="*/ 3 h 10"/>
                  <a:gd name="T8" fmla="*/ 3 w 10"/>
                  <a:gd name="T9" fmla="*/ 3 h 10"/>
                  <a:gd name="T10" fmla="*/ 3 w 10"/>
                  <a:gd name="T11" fmla="*/ 4 h 10"/>
                  <a:gd name="T12" fmla="*/ 4 w 10"/>
                  <a:gd name="T13" fmla="*/ 4 h 10"/>
                  <a:gd name="T14" fmla="*/ 4 w 10"/>
                  <a:gd name="T15" fmla="*/ 6 h 10"/>
                  <a:gd name="T16" fmla="*/ 6 w 10"/>
                  <a:gd name="T17" fmla="*/ 6 h 10"/>
                  <a:gd name="T18" fmla="*/ 6 w 10"/>
                  <a:gd name="T19" fmla="*/ 7 h 10"/>
                  <a:gd name="T20" fmla="*/ 7 w 10"/>
                  <a:gd name="T21" fmla="*/ 7 h 10"/>
                  <a:gd name="T22" fmla="*/ 9 w 10"/>
                  <a:gd name="T23" fmla="*/ 9 h 10"/>
                  <a:gd name="T24" fmla="*/ 10 w 10"/>
                  <a:gd name="T25" fmla="*/ 10 h 1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0" h="10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7" y="7"/>
                    </a:lnTo>
                    <a:lnTo>
                      <a:pt x="9" y="9"/>
                    </a:lnTo>
                    <a:lnTo>
                      <a:pt x="10" y="10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8" name="Freeform 308"/>
              <p:cNvSpPr>
                <a:spLocks/>
              </p:cNvSpPr>
              <p:nvPr/>
            </p:nvSpPr>
            <p:spPr bwMode="auto">
              <a:xfrm>
                <a:off x="3084" y="3051"/>
                <a:ext cx="12" cy="11"/>
              </a:xfrm>
              <a:custGeom>
                <a:avLst/>
                <a:gdLst>
                  <a:gd name="T0" fmla="*/ 0 w 12"/>
                  <a:gd name="T1" fmla="*/ 0 h 11"/>
                  <a:gd name="T2" fmla="*/ 2 w 12"/>
                  <a:gd name="T3" fmla="*/ 0 h 11"/>
                  <a:gd name="T4" fmla="*/ 2 w 12"/>
                  <a:gd name="T5" fmla="*/ 2 h 11"/>
                  <a:gd name="T6" fmla="*/ 3 w 12"/>
                  <a:gd name="T7" fmla="*/ 2 h 11"/>
                  <a:gd name="T8" fmla="*/ 3 w 12"/>
                  <a:gd name="T9" fmla="*/ 3 h 11"/>
                  <a:gd name="T10" fmla="*/ 5 w 12"/>
                  <a:gd name="T11" fmla="*/ 3 h 11"/>
                  <a:gd name="T12" fmla="*/ 5 w 12"/>
                  <a:gd name="T13" fmla="*/ 5 h 11"/>
                  <a:gd name="T14" fmla="*/ 6 w 12"/>
                  <a:gd name="T15" fmla="*/ 5 h 11"/>
                  <a:gd name="T16" fmla="*/ 6 w 12"/>
                  <a:gd name="T17" fmla="*/ 6 h 11"/>
                  <a:gd name="T18" fmla="*/ 8 w 12"/>
                  <a:gd name="T19" fmla="*/ 6 h 11"/>
                  <a:gd name="T20" fmla="*/ 8 w 12"/>
                  <a:gd name="T21" fmla="*/ 8 h 11"/>
                  <a:gd name="T22" fmla="*/ 9 w 12"/>
                  <a:gd name="T23" fmla="*/ 8 h 11"/>
                  <a:gd name="T24" fmla="*/ 9 w 12"/>
                  <a:gd name="T25" fmla="*/ 9 h 11"/>
                  <a:gd name="T26" fmla="*/ 11 w 12"/>
                  <a:gd name="T27" fmla="*/ 9 h 11"/>
                  <a:gd name="T28" fmla="*/ 11 w 12"/>
                  <a:gd name="T29" fmla="*/ 11 h 11"/>
                  <a:gd name="T30" fmla="*/ 12 w 12"/>
                  <a:gd name="T31" fmla="*/ 11 h 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2" h="11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2" y="1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9" name="Freeform 309"/>
              <p:cNvSpPr>
                <a:spLocks/>
              </p:cNvSpPr>
              <p:nvPr/>
            </p:nvSpPr>
            <p:spPr bwMode="auto">
              <a:xfrm>
                <a:off x="3096" y="3062"/>
                <a:ext cx="11" cy="10"/>
              </a:xfrm>
              <a:custGeom>
                <a:avLst/>
                <a:gdLst>
                  <a:gd name="T0" fmla="*/ 0 w 11"/>
                  <a:gd name="T1" fmla="*/ 0 h 10"/>
                  <a:gd name="T2" fmla="*/ 0 w 11"/>
                  <a:gd name="T3" fmla="*/ 1 h 10"/>
                  <a:gd name="T4" fmla="*/ 2 w 11"/>
                  <a:gd name="T5" fmla="*/ 1 h 10"/>
                  <a:gd name="T6" fmla="*/ 2 w 11"/>
                  <a:gd name="T7" fmla="*/ 3 h 10"/>
                  <a:gd name="T8" fmla="*/ 3 w 11"/>
                  <a:gd name="T9" fmla="*/ 3 h 10"/>
                  <a:gd name="T10" fmla="*/ 3 w 11"/>
                  <a:gd name="T11" fmla="*/ 4 h 10"/>
                  <a:gd name="T12" fmla="*/ 5 w 11"/>
                  <a:gd name="T13" fmla="*/ 4 h 10"/>
                  <a:gd name="T14" fmla="*/ 5 w 11"/>
                  <a:gd name="T15" fmla="*/ 6 h 10"/>
                  <a:gd name="T16" fmla="*/ 6 w 11"/>
                  <a:gd name="T17" fmla="*/ 6 h 10"/>
                  <a:gd name="T18" fmla="*/ 6 w 11"/>
                  <a:gd name="T19" fmla="*/ 7 h 10"/>
                  <a:gd name="T20" fmla="*/ 8 w 11"/>
                  <a:gd name="T21" fmla="*/ 7 h 10"/>
                  <a:gd name="T22" fmla="*/ 8 w 11"/>
                  <a:gd name="T23" fmla="*/ 9 h 10"/>
                  <a:gd name="T24" fmla="*/ 9 w 11"/>
                  <a:gd name="T25" fmla="*/ 9 h 10"/>
                  <a:gd name="T26" fmla="*/ 11 w 11"/>
                  <a:gd name="T27" fmla="*/ 10 h 1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9" y="9"/>
                    </a:lnTo>
                    <a:lnTo>
                      <a:pt x="11" y="10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0" name="Freeform 310"/>
              <p:cNvSpPr>
                <a:spLocks/>
              </p:cNvSpPr>
              <p:nvPr/>
            </p:nvSpPr>
            <p:spPr bwMode="auto">
              <a:xfrm>
                <a:off x="3107" y="3072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2 h 9"/>
                  <a:gd name="T4" fmla="*/ 1 w 9"/>
                  <a:gd name="T5" fmla="*/ 2 h 9"/>
                  <a:gd name="T6" fmla="*/ 3 w 9"/>
                  <a:gd name="T7" fmla="*/ 3 h 9"/>
                  <a:gd name="T8" fmla="*/ 4 w 9"/>
                  <a:gd name="T9" fmla="*/ 3 h 9"/>
                  <a:gd name="T10" fmla="*/ 4 w 9"/>
                  <a:gd name="T11" fmla="*/ 5 h 9"/>
                  <a:gd name="T12" fmla="*/ 6 w 9"/>
                  <a:gd name="T13" fmla="*/ 5 h 9"/>
                  <a:gd name="T14" fmla="*/ 6 w 9"/>
                  <a:gd name="T15" fmla="*/ 6 h 9"/>
                  <a:gd name="T16" fmla="*/ 7 w 9"/>
                  <a:gd name="T17" fmla="*/ 6 h 9"/>
                  <a:gd name="T18" fmla="*/ 7 w 9"/>
                  <a:gd name="T19" fmla="*/ 8 h 9"/>
                  <a:gd name="T20" fmla="*/ 9 w 9"/>
                  <a:gd name="T21" fmla="*/ 8 h 9"/>
                  <a:gd name="T22" fmla="*/ 9 w 9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1" name="Freeform 311"/>
              <p:cNvSpPr>
                <a:spLocks/>
              </p:cNvSpPr>
              <p:nvPr/>
            </p:nvSpPr>
            <p:spPr bwMode="auto">
              <a:xfrm>
                <a:off x="3116" y="3081"/>
                <a:ext cx="10" cy="9"/>
              </a:xfrm>
              <a:custGeom>
                <a:avLst/>
                <a:gdLst>
                  <a:gd name="T0" fmla="*/ 0 w 10"/>
                  <a:gd name="T1" fmla="*/ 0 h 9"/>
                  <a:gd name="T2" fmla="*/ 1 w 10"/>
                  <a:gd name="T3" fmla="*/ 0 h 9"/>
                  <a:gd name="T4" fmla="*/ 1 w 10"/>
                  <a:gd name="T5" fmla="*/ 2 h 9"/>
                  <a:gd name="T6" fmla="*/ 3 w 10"/>
                  <a:gd name="T7" fmla="*/ 2 h 9"/>
                  <a:gd name="T8" fmla="*/ 3 w 10"/>
                  <a:gd name="T9" fmla="*/ 3 h 9"/>
                  <a:gd name="T10" fmla="*/ 4 w 10"/>
                  <a:gd name="T11" fmla="*/ 3 h 9"/>
                  <a:gd name="T12" fmla="*/ 4 w 10"/>
                  <a:gd name="T13" fmla="*/ 5 h 9"/>
                  <a:gd name="T14" fmla="*/ 6 w 10"/>
                  <a:gd name="T15" fmla="*/ 5 h 9"/>
                  <a:gd name="T16" fmla="*/ 6 w 10"/>
                  <a:gd name="T17" fmla="*/ 6 h 9"/>
                  <a:gd name="T18" fmla="*/ 7 w 10"/>
                  <a:gd name="T19" fmla="*/ 6 h 9"/>
                  <a:gd name="T20" fmla="*/ 7 w 10"/>
                  <a:gd name="T21" fmla="*/ 8 h 9"/>
                  <a:gd name="T22" fmla="*/ 9 w 10"/>
                  <a:gd name="T23" fmla="*/ 8 h 9"/>
                  <a:gd name="T24" fmla="*/ 9 w 10"/>
                  <a:gd name="T25" fmla="*/ 9 h 9"/>
                  <a:gd name="T26" fmla="*/ 10 w 10"/>
                  <a:gd name="T27" fmla="*/ 9 h 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" h="9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  <a:lnTo>
                      <a:pt x="9" y="8"/>
                    </a:lnTo>
                    <a:lnTo>
                      <a:pt x="9" y="9"/>
                    </a:lnTo>
                    <a:lnTo>
                      <a:pt x="10" y="9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" name="Freeform 312"/>
              <p:cNvSpPr>
                <a:spLocks/>
              </p:cNvSpPr>
              <p:nvPr/>
            </p:nvSpPr>
            <p:spPr bwMode="auto">
              <a:xfrm>
                <a:off x="3126" y="3090"/>
                <a:ext cx="9" cy="9"/>
              </a:xfrm>
              <a:custGeom>
                <a:avLst/>
                <a:gdLst>
                  <a:gd name="T0" fmla="*/ 0 w 9"/>
                  <a:gd name="T1" fmla="*/ 0 h 9"/>
                  <a:gd name="T2" fmla="*/ 0 w 9"/>
                  <a:gd name="T3" fmla="*/ 2 h 9"/>
                  <a:gd name="T4" fmla="*/ 2 w 9"/>
                  <a:gd name="T5" fmla="*/ 2 h 9"/>
                  <a:gd name="T6" fmla="*/ 2 w 9"/>
                  <a:gd name="T7" fmla="*/ 3 h 9"/>
                  <a:gd name="T8" fmla="*/ 3 w 9"/>
                  <a:gd name="T9" fmla="*/ 3 h 9"/>
                  <a:gd name="T10" fmla="*/ 3 w 9"/>
                  <a:gd name="T11" fmla="*/ 5 h 9"/>
                  <a:gd name="T12" fmla="*/ 5 w 9"/>
                  <a:gd name="T13" fmla="*/ 5 h 9"/>
                  <a:gd name="T14" fmla="*/ 6 w 9"/>
                  <a:gd name="T15" fmla="*/ 6 h 9"/>
                  <a:gd name="T16" fmla="*/ 8 w 9"/>
                  <a:gd name="T17" fmla="*/ 8 h 9"/>
                  <a:gd name="T18" fmla="*/ 9 w 9"/>
                  <a:gd name="T19" fmla="*/ 8 h 9"/>
                  <a:gd name="T20" fmla="*/ 9 w 9"/>
                  <a:gd name="T21" fmla="*/ 9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6" y="6"/>
                    </a:lnTo>
                    <a:lnTo>
                      <a:pt x="8" y="8"/>
                    </a:lnTo>
                    <a:lnTo>
                      <a:pt x="9" y="8"/>
                    </a:lnTo>
                    <a:lnTo>
                      <a:pt x="9" y="9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" name="Freeform 313"/>
              <p:cNvSpPr>
                <a:spLocks/>
              </p:cNvSpPr>
              <p:nvPr/>
            </p:nvSpPr>
            <p:spPr bwMode="auto">
              <a:xfrm>
                <a:off x="3135" y="3099"/>
                <a:ext cx="9" cy="8"/>
              </a:xfrm>
              <a:custGeom>
                <a:avLst/>
                <a:gdLst>
                  <a:gd name="T0" fmla="*/ 0 w 9"/>
                  <a:gd name="T1" fmla="*/ 0 h 8"/>
                  <a:gd name="T2" fmla="*/ 2 w 9"/>
                  <a:gd name="T3" fmla="*/ 0 h 8"/>
                  <a:gd name="T4" fmla="*/ 2 w 9"/>
                  <a:gd name="T5" fmla="*/ 2 h 8"/>
                  <a:gd name="T6" fmla="*/ 3 w 9"/>
                  <a:gd name="T7" fmla="*/ 2 h 8"/>
                  <a:gd name="T8" fmla="*/ 3 w 9"/>
                  <a:gd name="T9" fmla="*/ 3 h 8"/>
                  <a:gd name="T10" fmla="*/ 5 w 9"/>
                  <a:gd name="T11" fmla="*/ 3 h 8"/>
                  <a:gd name="T12" fmla="*/ 5 w 9"/>
                  <a:gd name="T13" fmla="*/ 5 h 8"/>
                  <a:gd name="T14" fmla="*/ 6 w 9"/>
                  <a:gd name="T15" fmla="*/ 5 h 8"/>
                  <a:gd name="T16" fmla="*/ 6 w 9"/>
                  <a:gd name="T17" fmla="*/ 6 h 8"/>
                  <a:gd name="T18" fmla="*/ 8 w 9"/>
                  <a:gd name="T19" fmla="*/ 6 h 8"/>
                  <a:gd name="T20" fmla="*/ 8 w 9"/>
                  <a:gd name="T21" fmla="*/ 8 h 8"/>
                  <a:gd name="T22" fmla="*/ 9 w 9"/>
                  <a:gd name="T23" fmla="*/ 8 h 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9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9" y="8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" name="Freeform 314"/>
              <p:cNvSpPr>
                <a:spLocks/>
              </p:cNvSpPr>
              <p:nvPr/>
            </p:nvSpPr>
            <p:spPr bwMode="auto">
              <a:xfrm>
                <a:off x="3144" y="3107"/>
                <a:ext cx="8" cy="9"/>
              </a:xfrm>
              <a:custGeom>
                <a:avLst/>
                <a:gdLst>
                  <a:gd name="T0" fmla="*/ 0 w 8"/>
                  <a:gd name="T1" fmla="*/ 0 h 9"/>
                  <a:gd name="T2" fmla="*/ 0 w 8"/>
                  <a:gd name="T3" fmla="*/ 1 h 9"/>
                  <a:gd name="T4" fmla="*/ 2 w 8"/>
                  <a:gd name="T5" fmla="*/ 1 h 9"/>
                  <a:gd name="T6" fmla="*/ 2 w 8"/>
                  <a:gd name="T7" fmla="*/ 3 h 9"/>
                  <a:gd name="T8" fmla="*/ 3 w 8"/>
                  <a:gd name="T9" fmla="*/ 3 h 9"/>
                  <a:gd name="T10" fmla="*/ 3 w 8"/>
                  <a:gd name="T11" fmla="*/ 4 h 9"/>
                  <a:gd name="T12" fmla="*/ 5 w 8"/>
                  <a:gd name="T13" fmla="*/ 4 h 9"/>
                  <a:gd name="T14" fmla="*/ 5 w 8"/>
                  <a:gd name="T15" fmla="*/ 6 h 9"/>
                  <a:gd name="T16" fmla="*/ 6 w 8"/>
                  <a:gd name="T17" fmla="*/ 6 h 9"/>
                  <a:gd name="T18" fmla="*/ 6 w 8"/>
                  <a:gd name="T19" fmla="*/ 7 h 9"/>
                  <a:gd name="T20" fmla="*/ 8 w 8"/>
                  <a:gd name="T21" fmla="*/ 7 h 9"/>
                  <a:gd name="T22" fmla="*/ 8 w 8"/>
                  <a:gd name="T23" fmla="*/ 9 h 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8" h="9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  <a:lnTo>
                      <a:pt x="8" y="7"/>
                    </a:lnTo>
                    <a:lnTo>
                      <a:pt x="8" y="9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" name="Freeform 315"/>
              <p:cNvSpPr>
                <a:spLocks/>
              </p:cNvSpPr>
              <p:nvPr/>
            </p:nvSpPr>
            <p:spPr bwMode="auto">
              <a:xfrm>
                <a:off x="3152" y="3116"/>
                <a:ext cx="9" cy="7"/>
              </a:xfrm>
              <a:custGeom>
                <a:avLst/>
                <a:gdLst>
                  <a:gd name="T0" fmla="*/ 0 w 9"/>
                  <a:gd name="T1" fmla="*/ 0 h 7"/>
                  <a:gd name="T2" fmla="*/ 1 w 9"/>
                  <a:gd name="T3" fmla="*/ 0 h 7"/>
                  <a:gd name="T4" fmla="*/ 1 w 9"/>
                  <a:gd name="T5" fmla="*/ 1 h 7"/>
                  <a:gd name="T6" fmla="*/ 3 w 9"/>
                  <a:gd name="T7" fmla="*/ 1 h 7"/>
                  <a:gd name="T8" fmla="*/ 3 w 9"/>
                  <a:gd name="T9" fmla="*/ 3 h 7"/>
                  <a:gd name="T10" fmla="*/ 4 w 9"/>
                  <a:gd name="T11" fmla="*/ 3 h 7"/>
                  <a:gd name="T12" fmla="*/ 4 w 9"/>
                  <a:gd name="T13" fmla="*/ 4 h 7"/>
                  <a:gd name="T14" fmla="*/ 6 w 9"/>
                  <a:gd name="T15" fmla="*/ 4 h 7"/>
                  <a:gd name="T16" fmla="*/ 7 w 9"/>
                  <a:gd name="T17" fmla="*/ 6 h 7"/>
                  <a:gd name="T18" fmla="*/ 9 w 9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" h="7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7" y="6"/>
                    </a:lnTo>
                    <a:lnTo>
                      <a:pt x="9" y="7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6" name="Freeform 316"/>
              <p:cNvSpPr>
                <a:spLocks/>
              </p:cNvSpPr>
              <p:nvPr/>
            </p:nvSpPr>
            <p:spPr bwMode="auto">
              <a:xfrm>
                <a:off x="3161" y="3123"/>
                <a:ext cx="7" cy="8"/>
              </a:xfrm>
              <a:custGeom>
                <a:avLst/>
                <a:gdLst>
                  <a:gd name="T0" fmla="*/ 0 w 7"/>
                  <a:gd name="T1" fmla="*/ 0 h 8"/>
                  <a:gd name="T2" fmla="*/ 1 w 7"/>
                  <a:gd name="T3" fmla="*/ 0 h 8"/>
                  <a:gd name="T4" fmla="*/ 1 w 7"/>
                  <a:gd name="T5" fmla="*/ 2 h 8"/>
                  <a:gd name="T6" fmla="*/ 3 w 7"/>
                  <a:gd name="T7" fmla="*/ 2 h 8"/>
                  <a:gd name="T8" fmla="*/ 3 w 7"/>
                  <a:gd name="T9" fmla="*/ 3 h 8"/>
                  <a:gd name="T10" fmla="*/ 4 w 7"/>
                  <a:gd name="T11" fmla="*/ 3 h 8"/>
                  <a:gd name="T12" fmla="*/ 4 w 7"/>
                  <a:gd name="T13" fmla="*/ 5 h 8"/>
                  <a:gd name="T14" fmla="*/ 6 w 7"/>
                  <a:gd name="T15" fmla="*/ 5 h 8"/>
                  <a:gd name="T16" fmla="*/ 6 w 7"/>
                  <a:gd name="T17" fmla="*/ 6 h 8"/>
                  <a:gd name="T18" fmla="*/ 7 w 7"/>
                  <a:gd name="T19" fmla="*/ 6 h 8"/>
                  <a:gd name="T20" fmla="*/ 7 w 7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7" y="6"/>
                    </a:lnTo>
                    <a:lnTo>
                      <a:pt x="7" y="8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7" name="Freeform 317"/>
              <p:cNvSpPr>
                <a:spLocks/>
              </p:cNvSpPr>
              <p:nvPr/>
            </p:nvSpPr>
            <p:spPr bwMode="auto">
              <a:xfrm>
                <a:off x="3168" y="3131"/>
                <a:ext cx="8" cy="7"/>
              </a:xfrm>
              <a:custGeom>
                <a:avLst/>
                <a:gdLst>
                  <a:gd name="T0" fmla="*/ 0 w 8"/>
                  <a:gd name="T1" fmla="*/ 0 h 7"/>
                  <a:gd name="T2" fmla="*/ 2 w 8"/>
                  <a:gd name="T3" fmla="*/ 0 h 7"/>
                  <a:gd name="T4" fmla="*/ 2 w 8"/>
                  <a:gd name="T5" fmla="*/ 1 h 7"/>
                  <a:gd name="T6" fmla="*/ 3 w 8"/>
                  <a:gd name="T7" fmla="*/ 1 h 7"/>
                  <a:gd name="T8" fmla="*/ 3 w 8"/>
                  <a:gd name="T9" fmla="*/ 3 h 7"/>
                  <a:gd name="T10" fmla="*/ 5 w 8"/>
                  <a:gd name="T11" fmla="*/ 3 h 7"/>
                  <a:gd name="T12" fmla="*/ 5 w 8"/>
                  <a:gd name="T13" fmla="*/ 4 h 7"/>
                  <a:gd name="T14" fmla="*/ 6 w 8"/>
                  <a:gd name="T15" fmla="*/ 4 h 7"/>
                  <a:gd name="T16" fmla="*/ 6 w 8"/>
                  <a:gd name="T17" fmla="*/ 6 h 7"/>
                  <a:gd name="T18" fmla="*/ 8 w 8"/>
                  <a:gd name="T19" fmla="*/ 6 h 7"/>
                  <a:gd name="T20" fmla="*/ 8 w 8"/>
                  <a:gd name="T21" fmla="*/ 7 h 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7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7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8" name="Freeform 318"/>
              <p:cNvSpPr>
                <a:spLocks/>
              </p:cNvSpPr>
              <p:nvPr/>
            </p:nvSpPr>
            <p:spPr bwMode="auto">
              <a:xfrm>
                <a:off x="3176" y="3138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1 w 7"/>
                  <a:gd name="T3" fmla="*/ 0 h 6"/>
                  <a:gd name="T4" fmla="*/ 1 w 7"/>
                  <a:gd name="T5" fmla="*/ 2 h 6"/>
                  <a:gd name="T6" fmla="*/ 3 w 7"/>
                  <a:gd name="T7" fmla="*/ 2 h 6"/>
                  <a:gd name="T8" fmla="*/ 3 w 7"/>
                  <a:gd name="T9" fmla="*/ 3 h 6"/>
                  <a:gd name="T10" fmla="*/ 4 w 7"/>
                  <a:gd name="T11" fmla="*/ 3 h 6"/>
                  <a:gd name="T12" fmla="*/ 4 w 7"/>
                  <a:gd name="T13" fmla="*/ 5 h 6"/>
                  <a:gd name="T14" fmla="*/ 6 w 7"/>
                  <a:gd name="T15" fmla="*/ 5 h 6"/>
                  <a:gd name="T16" fmla="*/ 7 w 7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7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" name="Freeform 319"/>
              <p:cNvSpPr>
                <a:spLocks/>
              </p:cNvSpPr>
              <p:nvPr/>
            </p:nvSpPr>
            <p:spPr bwMode="auto">
              <a:xfrm>
                <a:off x="3183" y="3144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2 w 8"/>
                  <a:gd name="T3" fmla="*/ 0 h 8"/>
                  <a:gd name="T4" fmla="*/ 2 w 8"/>
                  <a:gd name="T5" fmla="*/ 2 h 8"/>
                  <a:gd name="T6" fmla="*/ 3 w 8"/>
                  <a:gd name="T7" fmla="*/ 2 h 8"/>
                  <a:gd name="T8" fmla="*/ 3 w 8"/>
                  <a:gd name="T9" fmla="*/ 3 h 8"/>
                  <a:gd name="T10" fmla="*/ 5 w 8"/>
                  <a:gd name="T11" fmla="*/ 3 h 8"/>
                  <a:gd name="T12" fmla="*/ 5 w 8"/>
                  <a:gd name="T13" fmla="*/ 5 h 8"/>
                  <a:gd name="T14" fmla="*/ 6 w 8"/>
                  <a:gd name="T15" fmla="*/ 5 h 8"/>
                  <a:gd name="T16" fmla="*/ 6 w 8"/>
                  <a:gd name="T17" fmla="*/ 6 h 8"/>
                  <a:gd name="T18" fmla="*/ 8 w 8"/>
                  <a:gd name="T19" fmla="*/ 6 h 8"/>
                  <a:gd name="T20" fmla="*/ 8 w 8"/>
                  <a:gd name="T21" fmla="*/ 8 h 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5"/>
                    </a:lnTo>
                    <a:lnTo>
                      <a:pt x="6" y="5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0" name="Freeform 320"/>
              <p:cNvSpPr>
                <a:spLocks/>
              </p:cNvSpPr>
              <p:nvPr/>
            </p:nvSpPr>
            <p:spPr bwMode="auto">
              <a:xfrm>
                <a:off x="3191" y="3152"/>
                <a:ext cx="7" cy="6"/>
              </a:xfrm>
              <a:custGeom>
                <a:avLst/>
                <a:gdLst>
                  <a:gd name="T0" fmla="*/ 0 w 7"/>
                  <a:gd name="T1" fmla="*/ 0 h 6"/>
                  <a:gd name="T2" fmla="*/ 1 w 7"/>
                  <a:gd name="T3" fmla="*/ 0 h 6"/>
                  <a:gd name="T4" fmla="*/ 1 w 7"/>
                  <a:gd name="T5" fmla="*/ 1 h 6"/>
                  <a:gd name="T6" fmla="*/ 3 w 7"/>
                  <a:gd name="T7" fmla="*/ 1 h 6"/>
                  <a:gd name="T8" fmla="*/ 3 w 7"/>
                  <a:gd name="T9" fmla="*/ 3 h 6"/>
                  <a:gd name="T10" fmla="*/ 4 w 7"/>
                  <a:gd name="T11" fmla="*/ 3 h 6"/>
                  <a:gd name="T12" fmla="*/ 4 w 7"/>
                  <a:gd name="T13" fmla="*/ 4 h 6"/>
                  <a:gd name="T14" fmla="*/ 6 w 7"/>
                  <a:gd name="T15" fmla="*/ 4 h 6"/>
                  <a:gd name="T16" fmla="*/ 6 w 7"/>
                  <a:gd name="T17" fmla="*/ 6 h 6"/>
                  <a:gd name="T18" fmla="*/ 7 w 7"/>
                  <a:gd name="T19" fmla="*/ 6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  <a:lnTo>
                      <a:pt x="7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1" name="Freeform 321"/>
              <p:cNvSpPr>
                <a:spLocks/>
              </p:cNvSpPr>
              <p:nvPr/>
            </p:nvSpPr>
            <p:spPr bwMode="auto">
              <a:xfrm>
                <a:off x="3198" y="3158"/>
                <a:ext cx="6" cy="7"/>
              </a:xfrm>
              <a:custGeom>
                <a:avLst/>
                <a:gdLst>
                  <a:gd name="T0" fmla="*/ 0 w 6"/>
                  <a:gd name="T1" fmla="*/ 0 h 7"/>
                  <a:gd name="T2" fmla="*/ 0 w 6"/>
                  <a:gd name="T3" fmla="*/ 1 h 7"/>
                  <a:gd name="T4" fmla="*/ 2 w 6"/>
                  <a:gd name="T5" fmla="*/ 1 h 7"/>
                  <a:gd name="T6" fmla="*/ 2 w 6"/>
                  <a:gd name="T7" fmla="*/ 3 h 7"/>
                  <a:gd name="T8" fmla="*/ 3 w 6"/>
                  <a:gd name="T9" fmla="*/ 3 h 7"/>
                  <a:gd name="T10" fmla="*/ 3 w 6"/>
                  <a:gd name="T11" fmla="*/ 4 h 7"/>
                  <a:gd name="T12" fmla="*/ 5 w 6"/>
                  <a:gd name="T13" fmla="*/ 4 h 7"/>
                  <a:gd name="T14" fmla="*/ 5 w 6"/>
                  <a:gd name="T15" fmla="*/ 6 h 7"/>
                  <a:gd name="T16" fmla="*/ 6 w 6"/>
                  <a:gd name="T17" fmla="*/ 6 h 7"/>
                  <a:gd name="T18" fmla="*/ 6 w 6"/>
                  <a:gd name="T19" fmla="*/ 7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7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6"/>
                    </a:lnTo>
                    <a:lnTo>
                      <a:pt x="6" y="6"/>
                    </a:lnTo>
                    <a:lnTo>
                      <a:pt x="6" y="7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2" name="Freeform 322"/>
              <p:cNvSpPr>
                <a:spLocks/>
              </p:cNvSpPr>
              <p:nvPr/>
            </p:nvSpPr>
            <p:spPr bwMode="auto">
              <a:xfrm>
                <a:off x="3204" y="3165"/>
                <a:ext cx="8" cy="6"/>
              </a:xfrm>
              <a:custGeom>
                <a:avLst/>
                <a:gdLst>
                  <a:gd name="T0" fmla="*/ 0 w 8"/>
                  <a:gd name="T1" fmla="*/ 0 h 6"/>
                  <a:gd name="T2" fmla="*/ 2 w 8"/>
                  <a:gd name="T3" fmla="*/ 0 h 6"/>
                  <a:gd name="T4" fmla="*/ 2 w 8"/>
                  <a:gd name="T5" fmla="*/ 2 h 6"/>
                  <a:gd name="T6" fmla="*/ 3 w 8"/>
                  <a:gd name="T7" fmla="*/ 2 h 6"/>
                  <a:gd name="T8" fmla="*/ 5 w 8"/>
                  <a:gd name="T9" fmla="*/ 3 h 6"/>
                  <a:gd name="T10" fmla="*/ 6 w 8"/>
                  <a:gd name="T11" fmla="*/ 5 h 6"/>
                  <a:gd name="T12" fmla="*/ 8 w 8"/>
                  <a:gd name="T13" fmla="*/ 5 h 6"/>
                  <a:gd name="T14" fmla="*/ 8 w 8"/>
                  <a:gd name="T15" fmla="*/ 6 h 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5" y="3"/>
                    </a:lnTo>
                    <a:lnTo>
                      <a:pt x="6" y="5"/>
                    </a:lnTo>
                    <a:lnTo>
                      <a:pt x="8" y="5"/>
                    </a:lnTo>
                    <a:lnTo>
                      <a:pt x="8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" name="Freeform 323"/>
              <p:cNvSpPr>
                <a:spLocks/>
              </p:cNvSpPr>
              <p:nvPr/>
            </p:nvSpPr>
            <p:spPr bwMode="auto">
              <a:xfrm>
                <a:off x="3212" y="3171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2 h 6"/>
                  <a:gd name="T6" fmla="*/ 3 w 6"/>
                  <a:gd name="T7" fmla="*/ 2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5 h 6"/>
                  <a:gd name="T14" fmla="*/ 6 w 6"/>
                  <a:gd name="T15" fmla="*/ 5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4" name="Freeform 324"/>
              <p:cNvSpPr>
                <a:spLocks/>
              </p:cNvSpPr>
              <p:nvPr/>
            </p:nvSpPr>
            <p:spPr bwMode="auto">
              <a:xfrm>
                <a:off x="3218" y="3177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2 h 6"/>
                  <a:gd name="T6" fmla="*/ 3 w 6"/>
                  <a:gd name="T7" fmla="*/ 2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5 h 6"/>
                  <a:gd name="T14" fmla="*/ 6 w 6"/>
                  <a:gd name="T15" fmla="*/ 5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5" name="Freeform 325"/>
              <p:cNvSpPr>
                <a:spLocks/>
              </p:cNvSpPr>
              <p:nvPr/>
            </p:nvSpPr>
            <p:spPr bwMode="auto">
              <a:xfrm>
                <a:off x="3224" y="3183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2 h 6"/>
                  <a:gd name="T6" fmla="*/ 3 w 6"/>
                  <a:gd name="T7" fmla="*/ 2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5 h 6"/>
                  <a:gd name="T14" fmla="*/ 6 w 6"/>
                  <a:gd name="T15" fmla="*/ 5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6" name="Freeform 326"/>
              <p:cNvSpPr>
                <a:spLocks/>
              </p:cNvSpPr>
              <p:nvPr/>
            </p:nvSpPr>
            <p:spPr bwMode="auto">
              <a:xfrm>
                <a:off x="3230" y="3189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0 h 5"/>
                  <a:gd name="T4" fmla="*/ 1 w 6"/>
                  <a:gd name="T5" fmla="*/ 2 h 5"/>
                  <a:gd name="T6" fmla="*/ 3 w 6"/>
                  <a:gd name="T7" fmla="*/ 2 h 5"/>
                  <a:gd name="T8" fmla="*/ 4 w 6"/>
                  <a:gd name="T9" fmla="*/ 3 h 5"/>
                  <a:gd name="T10" fmla="*/ 6 w 6"/>
                  <a:gd name="T11" fmla="*/ 3 h 5"/>
                  <a:gd name="T12" fmla="*/ 6 w 6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4" y="3"/>
                    </a:lnTo>
                    <a:lnTo>
                      <a:pt x="6" y="3"/>
                    </a:lnTo>
                    <a:lnTo>
                      <a:pt x="6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7" name="Freeform 327"/>
              <p:cNvSpPr>
                <a:spLocks/>
              </p:cNvSpPr>
              <p:nvPr/>
            </p:nvSpPr>
            <p:spPr bwMode="auto">
              <a:xfrm>
                <a:off x="3236" y="3194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1 h 6"/>
                  <a:gd name="T6" fmla="*/ 3 w 6"/>
                  <a:gd name="T7" fmla="*/ 1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" name="Freeform 328"/>
              <p:cNvSpPr>
                <a:spLocks/>
              </p:cNvSpPr>
              <p:nvPr/>
            </p:nvSpPr>
            <p:spPr bwMode="auto">
              <a:xfrm>
                <a:off x="3242" y="320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1 w 6"/>
                  <a:gd name="T3" fmla="*/ 0 h 6"/>
                  <a:gd name="T4" fmla="*/ 1 w 6"/>
                  <a:gd name="T5" fmla="*/ 1 h 6"/>
                  <a:gd name="T6" fmla="*/ 3 w 6"/>
                  <a:gd name="T7" fmla="*/ 1 h 6"/>
                  <a:gd name="T8" fmla="*/ 3 w 6"/>
                  <a:gd name="T9" fmla="*/ 3 h 6"/>
                  <a:gd name="T10" fmla="*/ 4 w 6"/>
                  <a:gd name="T11" fmla="*/ 3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9" name="Freeform 329"/>
              <p:cNvSpPr>
                <a:spLocks/>
              </p:cNvSpPr>
              <p:nvPr/>
            </p:nvSpPr>
            <p:spPr bwMode="auto">
              <a:xfrm>
                <a:off x="3248" y="3206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0 h 4"/>
                  <a:gd name="T4" fmla="*/ 1 w 6"/>
                  <a:gd name="T5" fmla="*/ 1 h 4"/>
                  <a:gd name="T6" fmla="*/ 3 w 6"/>
                  <a:gd name="T7" fmla="*/ 1 h 4"/>
                  <a:gd name="T8" fmla="*/ 3 w 6"/>
                  <a:gd name="T9" fmla="*/ 3 h 4"/>
                  <a:gd name="T10" fmla="*/ 4 w 6"/>
                  <a:gd name="T11" fmla="*/ 3 h 4"/>
                  <a:gd name="T12" fmla="*/ 4 w 6"/>
                  <a:gd name="T13" fmla="*/ 4 h 4"/>
                  <a:gd name="T14" fmla="*/ 6 w 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0" name="Freeform 330"/>
              <p:cNvSpPr>
                <a:spLocks/>
              </p:cNvSpPr>
              <p:nvPr/>
            </p:nvSpPr>
            <p:spPr bwMode="auto">
              <a:xfrm>
                <a:off x="3254" y="3210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 h 5"/>
                  <a:gd name="T4" fmla="*/ 1 w 4"/>
                  <a:gd name="T5" fmla="*/ 2 h 5"/>
                  <a:gd name="T6" fmla="*/ 1 w 4"/>
                  <a:gd name="T7" fmla="*/ 3 h 5"/>
                  <a:gd name="T8" fmla="*/ 3 w 4"/>
                  <a:gd name="T9" fmla="*/ 3 h 5"/>
                  <a:gd name="T10" fmla="*/ 4 w 4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4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" name="Freeform 331"/>
              <p:cNvSpPr>
                <a:spLocks/>
              </p:cNvSpPr>
              <p:nvPr/>
            </p:nvSpPr>
            <p:spPr bwMode="auto">
              <a:xfrm>
                <a:off x="3258" y="3215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2 w 6"/>
                  <a:gd name="T3" fmla="*/ 0 h 6"/>
                  <a:gd name="T4" fmla="*/ 2 w 6"/>
                  <a:gd name="T5" fmla="*/ 1 h 6"/>
                  <a:gd name="T6" fmla="*/ 3 w 6"/>
                  <a:gd name="T7" fmla="*/ 1 h 6"/>
                  <a:gd name="T8" fmla="*/ 3 w 6"/>
                  <a:gd name="T9" fmla="*/ 3 h 6"/>
                  <a:gd name="T10" fmla="*/ 5 w 6"/>
                  <a:gd name="T11" fmla="*/ 3 h 6"/>
                  <a:gd name="T12" fmla="*/ 5 w 6"/>
                  <a:gd name="T13" fmla="*/ 4 h 6"/>
                  <a:gd name="T14" fmla="*/ 6 w 6"/>
                  <a:gd name="T15" fmla="*/ 4 h 6"/>
                  <a:gd name="T16" fmla="*/ 6 w 6"/>
                  <a:gd name="T17" fmla="*/ 6 h 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  <a:lnTo>
                      <a:pt x="6" y="4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2" name="Freeform 332"/>
              <p:cNvSpPr>
                <a:spLocks/>
              </p:cNvSpPr>
              <p:nvPr/>
            </p:nvSpPr>
            <p:spPr bwMode="auto">
              <a:xfrm>
                <a:off x="3264" y="3221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2 w 5"/>
                  <a:gd name="T3" fmla="*/ 0 h 4"/>
                  <a:gd name="T4" fmla="*/ 2 w 5"/>
                  <a:gd name="T5" fmla="*/ 1 h 4"/>
                  <a:gd name="T6" fmla="*/ 3 w 5"/>
                  <a:gd name="T7" fmla="*/ 1 h 4"/>
                  <a:gd name="T8" fmla="*/ 3 w 5"/>
                  <a:gd name="T9" fmla="*/ 3 h 4"/>
                  <a:gd name="T10" fmla="*/ 5 w 5"/>
                  <a:gd name="T11" fmla="*/ 3 h 4"/>
                  <a:gd name="T12" fmla="*/ 5 w 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" name="Freeform 333"/>
              <p:cNvSpPr>
                <a:spLocks/>
              </p:cNvSpPr>
              <p:nvPr/>
            </p:nvSpPr>
            <p:spPr bwMode="auto">
              <a:xfrm>
                <a:off x="3269" y="3225"/>
                <a:ext cx="6" cy="5"/>
              </a:xfrm>
              <a:custGeom>
                <a:avLst/>
                <a:gdLst>
                  <a:gd name="T0" fmla="*/ 0 w 6"/>
                  <a:gd name="T1" fmla="*/ 0 h 5"/>
                  <a:gd name="T2" fmla="*/ 1 w 6"/>
                  <a:gd name="T3" fmla="*/ 0 h 5"/>
                  <a:gd name="T4" fmla="*/ 1 w 6"/>
                  <a:gd name="T5" fmla="*/ 2 h 5"/>
                  <a:gd name="T6" fmla="*/ 3 w 6"/>
                  <a:gd name="T7" fmla="*/ 2 h 5"/>
                  <a:gd name="T8" fmla="*/ 3 w 6"/>
                  <a:gd name="T9" fmla="*/ 3 h 5"/>
                  <a:gd name="T10" fmla="*/ 4 w 6"/>
                  <a:gd name="T11" fmla="*/ 3 h 5"/>
                  <a:gd name="T12" fmla="*/ 4 w 6"/>
                  <a:gd name="T13" fmla="*/ 5 h 5"/>
                  <a:gd name="T14" fmla="*/ 6 w 6"/>
                  <a:gd name="T15" fmla="*/ 5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5"/>
                    </a:lnTo>
                    <a:lnTo>
                      <a:pt x="6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" name="Freeform 334"/>
              <p:cNvSpPr>
                <a:spLocks/>
              </p:cNvSpPr>
              <p:nvPr/>
            </p:nvSpPr>
            <p:spPr bwMode="auto">
              <a:xfrm>
                <a:off x="3275" y="3230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1 h 4"/>
                  <a:gd name="T4" fmla="*/ 1 w 4"/>
                  <a:gd name="T5" fmla="*/ 1 h 4"/>
                  <a:gd name="T6" fmla="*/ 1 w 4"/>
                  <a:gd name="T7" fmla="*/ 3 h 4"/>
                  <a:gd name="T8" fmla="*/ 3 w 4"/>
                  <a:gd name="T9" fmla="*/ 3 h 4"/>
                  <a:gd name="T10" fmla="*/ 3 w 4"/>
                  <a:gd name="T11" fmla="*/ 4 h 4"/>
                  <a:gd name="T12" fmla="*/ 4 w 4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4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5" name="Freeform 335"/>
              <p:cNvSpPr>
                <a:spLocks/>
              </p:cNvSpPr>
              <p:nvPr/>
            </p:nvSpPr>
            <p:spPr bwMode="auto">
              <a:xfrm>
                <a:off x="3279" y="3234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2 w 5"/>
                  <a:gd name="T5" fmla="*/ 2 h 5"/>
                  <a:gd name="T6" fmla="*/ 2 w 5"/>
                  <a:gd name="T7" fmla="*/ 3 h 5"/>
                  <a:gd name="T8" fmla="*/ 3 w 5"/>
                  <a:gd name="T9" fmla="*/ 3 h 5"/>
                  <a:gd name="T10" fmla="*/ 5 w 5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6" name="Freeform 336"/>
              <p:cNvSpPr>
                <a:spLocks/>
              </p:cNvSpPr>
              <p:nvPr/>
            </p:nvSpPr>
            <p:spPr bwMode="auto">
              <a:xfrm>
                <a:off x="3284" y="3239"/>
                <a:ext cx="6" cy="4"/>
              </a:xfrm>
              <a:custGeom>
                <a:avLst/>
                <a:gdLst>
                  <a:gd name="T0" fmla="*/ 0 w 6"/>
                  <a:gd name="T1" fmla="*/ 0 h 4"/>
                  <a:gd name="T2" fmla="*/ 1 w 6"/>
                  <a:gd name="T3" fmla="*/ 0 h 4"/>
                  <a:gd name="T4" fmla="*/ 1 w 6"/>
                  <a:gd name="T5" fmla="*/ 1 h 4"/>
                  <a:gd name="T6" fmla="*/ 3 w 6"/>
                  <a:gd name="T7" fmla="*/ 1 h 4"/>
                  <a:gd name="T8" fmla="*/ 3 w 6"/>
                  <a:gd name="T9" fmla="*/ 3 h 4"/>
                  <a:gd name="T10" fmla="*/ 4 w 6"/>
                  <a:gd name="T11" fmla="*/ 3 h 4"/>
                  <a:gd name="T12" fmla="*/ 4 w 6"/>
                  <a:gd name="T13" fmla="*/ 4 h 4"/>
                  <a:gd name="T14" fmla="*/ 6 w 6"/>
                  <a:gd name="T15" fmla="*/ 4 h 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6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7" name="Freeform 337"/>
              <p:cNvSpPr>
                <a:spLocks/>
              </p:cNvSpPr>
              <p:nvPr/>
            </p:nvSpPr>
            <p:spPr bwMode="auto">
              <a:xfrm>
                <a:off x="3290" y="3243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 h 5"/>
                  <a:gd name="T4" fmla="*/ 1 w 4"/>
                  <a:gd name="T5" fmla="*/ 2 h 5"/>
                  <a:gd name="T6" fmla="*/ 1 w 4"/>
                  <a:gd name="T7" fmla="*/ 3 h 5"/>
                  <a:gd name="T8" fmla="*/ 3 w 4"/>
                  <a:gd name="T9" fmla="*/ 3 h 5"/>
                  <a:gd name="T10" fmla="*/ 3 w 4"/>
                  <a:gd name="T11" fmla="*/ 5 h 5"/>
                  <a:gd name="T12" fmla="*/ 4 w 4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8" name="Freeform 338"/>
              <p:cNvSpPr>
                <a:spLocks/>
              </p:cNvSpPr>
              <p:nvPr/>
            </p:nvSpPr>
            <p:spPr bwMode="auto">
              <a:xfrm>
                <a:off x="3294" y="3248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1 h 4"/>
                  <a:gd name="T4" fmla="*/ 2 w 5"/>
                  <a:gd name="T5" fmla="*/ 1 h 4"/>
                  <a:gd name="T6" fmla="*/ 2 w 5"/>
                  <a:gd name="T7" fmla="*/ 3 h 4"/>
                  <a:gd name="T8" fmla="*/ 3 w 5"/>
                  <a:gd name="T9" fmla="*/ 3 h 4"/>
                  <a:gd name="T10" fmla="*/ 3 w 5"/>
                  <a:gd name="T11" fmla="*/ 4 h 4"/>
                  <a:gd name="T12" fmla="*/ 5 w 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5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9" name="Freeform 339"/>
              <p:cNvSpPr>
                <a:spLocks/>
              </p:cNvSpPr>
              <p:nvPr/>
            </p:nvSpPr>
            <p:spPr bwMode="auto">
              <a:xfrm>
                <a:off x="3299" y="3252"/>
                <a:ext cx="4" cy="5"/>
              </a:xfrm>
              <a:custGeom>
                <a:avLst/>
                <a:gdLst>
                  <a:gd name="T0" fmla="*/ 0 w 4"/>
                  <a:gd name="T1" fmla="*/ 0 h 5"/>
                  <a:gd name="T2" fmla="*/ 0 w 4"/>
                  <a:gd name="T3" fmla="*/ 2 h 5"/>
                  <a:gd name="T4" fmla="*/ 1 w 4"/>
                  <a:gd name="T5" fmla="*/ 2 h 5"/>
                  <a:gd name="T6" fmla="*/ 1 w 4"/>
                  <a:gd name="T7" fmla="*/ 3 h 5"/>
                  <a:gd name="T8" fmla="*/ 3 w 4"/>
                  <a:gd name="T9" fmla="*/ 3 h 5"/>
                  <a:gd name="T10" fmla="*/ 3 w 4"/>
                  <a:gd name="T11" fmla="*/ 5 h 5"/>
                  <a:gd name="T12" fmla="*/ 4 w 4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4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0" name="Freeform 340"/>
              <p:cNvSpPr>
                <a:spLocks/>
              </p:cNvSpPr>
              <p:nvPr/>
            </p:nvSpPr>
            <p:spPr bwMode="auto">
              <a:xfrm>
                <a:off x="3303" y="3257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1 h 4"/>
                  <a:gd name="T4" fmla="*/ 2 w 5"/>
                  <a:gd name="T5" fmla="*/ 1 h 4"/>
                  <a:gd name="T6" fmla="*/ 2 w 5"/>
                  <a:gd name="T7" fmla="*/ 3 h 4"/>
                  <a:gd name="T8" fmla="*/ 3 w 5"/>
                  <a:gd name="T9" fmla="*/ 3 h 4"/>
                  <a:gd name="T10" fmla="*/ 5 w 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Freeform 341"/>
              <p:cNvSpPr>
                <a:spLocks/>
              </p:cNvSpPr>
              <p:nvPr/>
            </p:nvSpPr>
            <p:spPr bwMode="auto">
              <a:xfrm>
                <a:off x="3308" y="3261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1 w 4"/>
                  <a:gd name="T5" fmla="*/ 2 h 3"/>
                  <a:gd name="T6" fmla="*/ 3 w 4"/>
                  <a:gd name="T7" fmla="*/ 2 h 3"/>
                  <a:gd name="T8" fmla="*/ 3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Freeform 342"/>
              <p:cNvSpPr>
                <a:spLocks/>
              </p:cNvSpPr>
              <p:nvPr/>
            </p:nvSpPr>
            <p:spPr bwMode="auto">
              <a:xfrm>
                <a:off x="3312" y="326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2 w 3"/>
                  <a:gd name="T5" fmla="*/ 2 h 5"/>
                  <a:gd name="T6" fmla="*/ 2 w 3"/>
                  <a:gd name="T7" fmla="*/ 3 h 5"/>
                  <a:gd name="T8" fmla="*/ 3 w 3"/>
                  <a:gd name="T9" fmla="*/ 3 h 5"/>
                  <a:gd name="T10" fmla="*/ 3 w 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Freeform 343"/>
              <p:cNvSpPr>
                <a:spLocks/>
              </p:cNvSpPr>
              <p:nvPr/>
            </p:nvSpPr>
            <p:spPr bwMode="auto">
              <a:xfrm>
                <a:off x="3315" y="3269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2 w 5"/>
                  <a:gd name="T3" fmla="*/ 0 h 4"/>
                  <a:gd name="T4" fmla="*/ 2 w 5"/>
                  <a:gd name="T5" fmla="*/ 1 h 4"/>
                  <a:gd name="T6" fmla="*/ 3 w 5"/>
                  <a:gd name="T7" fmla="*/ 1 h 4"/>
                  <a:gd name="T8" fmla="*/ 3 w 5"/>
                  <a:gd name="T9" fmla="*/ 3 h 4"/>
                  <a:gd name="T10" fmla="*/ 5 w 5"/>
                  <a:gd name="T11" fmla="*/ 3 h 4"/>
                  <a:gd name="T12" fmla="*/ 5 w 5"/>
                  <a:gd name="T13" fmla="*/ 4 h 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5" y="3"/>
                    </a:lnTo>
                    <a:lnTo>
                      <a:pt x="5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Freeform 344"/>
              <p:cNvSpPr>
                <a:spLocks/>
              </p:cNvSpPr>
              <p:nvPr/>
            </p:nvSpPr>
            <p:spPr bwMode="auto">
              <a:xfrm>
                <a:off x="3320" y="3273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1 w 4"/>
                  <a:gd name="T5" fmla="*/ 2 h 3"/>
                  <a:gd name="T6" fmla="*/ 3 w 4"/>
                  <a:gd name="T7" fmla="*/ 2 h 3"/>
                  <a:gd name="T8" fmla="*/ 3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Freeform 345"/>
              <p:cNvSpPr>
                <a:spLocks/>
              </p:cNvSpPr>
              <p:nvPr/>
            </p:nvSpPr>
            <p:spPr bwMode="auto">
              <a:xfrm>
                <a:off x="3324" y="3276"/>
                <a:ext cx="5" cy="5"/>
              </a:xfrm>
              <a:custGeom>
                <a:avLst/>
                <a:gdLst>
                  <a:gd name="T0" fmla="*/ 0 w 5"/>
                  <a:gd name="T1" fmla="*/ 0 h 5"/>
                  <a:gd name="T2" fmla="*/ 0 w 5"/>
                  <a:gd name="T3" fmla="*/ 2 h 5"/>
                  <a:gd name="T4" fmla="*/ 2 w 5"/>
                  <a:gd name="T5" fmla="*/ 2 h 5"/>
                  <a:gd name="T6" fmla="*/ 2 w 5"/>
                  <a:gd name="T7" fmla="*/ 3 h 5"/>
                  <a:gd name="T8" fmla="*/ 3 w 5"/>
                  <a:gd name="T9" fmla="*/ 3 h 5"/>
                  <a:gd name="T10" fmla="*/ 3 w 5"/>
                  <a:gd name="T11" fmla="*/ 5 h 5"/>
                  <a:gd name="T12" fmla="*/ 5 w 5"/>
                  <a:gd name="T13" fmla="*/ 5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5"/>
                    </a:lnTo>
                    <a:lnTo>
                      <a:pt x="5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Freeform 346"/>
              <p:cNvSpPr>
                <a:spLocks/>
              </p:cNvSpPr>
              <p:nvPr/>
            </p:nvSpPr>
            <p:spPr bwMode="auto">
              <a:xfrm>
                <a:off x="3329" y="328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1 w 3"/>
                  <a:gd name="T5" fmla="*/ 1 h 3"/>
                  <a:gd name="T6" fmla="*/ 1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Freeform 347"/>
              <p:cNvSpPr>
                <a:spLocks/>
              </p:cNvSpPr>
              <p:nvPr/>
            </p:nvSpPr>
            <p:spPr bwMode="auto">
              <a:xfrm>
                <a:off x="3332" y="3284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1 w 4"/>
                  <a:gd name="T3" fmla="*/ 1 h 4"/>
                  <a:gd name="T4" fmla="*/ 3 w 4"/>
                  <a:gd name="T5" fmla="*/ 1 h 4"/>
                  <a:gd name="T6" fmla="*/ 3 w 4"/>
                  <a:gd name="T7" fmla="*/ 3 h 4"/>
                  <a:gd name="T8" fmla="*/ 4 w 4"/>
                  <a:gd name="T9" fmla="*/ 3 h 4"/>
                  <a:gd name="T10" fmla="*/ 4 w 4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  <a:lnTo>
                      <a:pt x="4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7" name="Group 348"/>
            <p:cNvGrpSpPr>
              <a:grpSpLocks/>
            </p:cNvGrpSpPr>
            <p:nvPr/>
          </p:nvGrpSpPr>
          <p:grpSpPr bwMode="auto">
            <a:xfrm>
              <a:off x="3336" y="3288"/>
              <a:ext cx="350" cy="329"/>
              <a:chOff x="3336" y="3288"/>
              <a:chExt cx="350" cy="329"/>
            </a:xfrm>
          </p:grpSpPr>
          <p:sp>
            <p:nvSpPr>
              <p:cNvPr id="1448" name="Freeform 349"/>
              <p:cNvSpPr>
                <a:spLocks/>
              </p:cNvSpPr>
              <p:nvPr/>
            </p:nvSpPr>
            <p:spPr bwMode="auto">
              <a:xfrm>
                <a:off x="3336" y="328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Freeform 350"/>
              <p:cNvSpPr>
                <a:spLocks/>
              </p:cNvSpPr>
              <p:nvPr/>
            </p:nvSpPr>
            <p:spPr bwMode="auto">
              <a:xfrm>
                <a:off x="3339" y="3291"/>
                <a:ext cx="5" cy="3"/>
              </a:xfrm>
              <a:custGeom>
                <a:avLst/>
                <a:gdLst>
                  <a:gd name="T0" fmla="*/ 0 w 5"/>
                  <a:gd name="T1" fmla="*/ 0 h 3"/>
                  <a:gd name="T2" fmla="*/ 2 w 5"/>
                  <a:gd name="T3" fmla="*/ 0 h 3"/>
                  <a:gd name="T4" fmla="*/ 2 w 5"/>
                  <a:gd name="T5" fmla="*/ 2 h 3"/>
                  <a:gd name="T6" fmla="*/ 3 w 5"/>
                  <a:gd name="T7" fmla="*/ 2 h 3"/>
                  <a:gd name="T8" fmla="*/ 3 w 5"/>
                  <a:gd name="T9" fmla="*/ 3 h 3"/>
                  <a:gd name="T10" fmla="*/ 5 w 5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5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Freeform 351"/>
              <p:cNvSpPr>
                <a:spLocks/>
              </p:cNvSpPr>
              <p:nvPr/>
            </p:nvSpPr>
            <p:spPr bwMode="auto">
              <a:xfrm>
                <a:off x="3344" y="3294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0 w 3"/>
                  <a:gd name="T3" fmla="*/ 2 h 5"/>
                  <a:gd name="T4" fmla="*/ 1 w 3"/>
                  <a:gd name="T5" fmla="*/ 2 h 5"/>
                  <a:gd name="T6" fmla="*/ 1 w 3"/>
                  <a:gd name="T7" fmla="*/ 3 h 5"/>
                  <a:gd name="T8" fmla="*/ 3 w 3"/>
                  <a:gd name="T9" fmla="*/ 3 h 5"/>
                  <a:gd name="T10" fmla="*/ 3 w 3"/>
                  <a:gd name="T11" fmla="*/ 5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  <a:lnTo>
                      <a:pt x="3" y="5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Freeform 352"/>
              <p:cNvSpPr>
                <a:spLocks/>
              </p:cNvSpPr>
              <p:nvPr/>
            </p:nvSpPr>
            <p:spPr bwMode="auto">
              <a:xfrm>
                <a:off x="3347" y="3299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1 w 4"/>
                  <a:gd name="T5" fmla="*/ 1 h 3"/>
                  <a:gd name="T6" fmla="*/ 3 w 4"/>
                  <a:gd name="T7" fmla="*/ 1 h 3"/>
                  <a:gd name="T8" fmla="*/ 3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Freeform 353"/>
              <p:cNvSpPr>
                <a:spLocks/>
              </p:cNvSpPr>
              <p:nvPr/>
            </p:nvSpPr>
            <p:spPr bwMode="auto">
              <a:xfrm>
                <a:off x="3351" y="330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2 w 3"/>
                  <a:gd name="T5" fmla="*/ 1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Freeform 354"/>
              <p:cNvSpPr>
                <a:spLocks/>
              </p:cNvSpPr>
              <p:nvPr/>
            </p:nvSpPr>
            <p:spPr bwMode="auto">
              <a:xfrm>
                <a:off x="3354" y="3305"/>
                <a:ext cx="5" cy="4"/>
              </a:xfrm>
              <a:custGeom>
                <a:avLst/>
                <a:gdLst>
                  <a:gd name="T0" fmla="*/ 0 w 5"/>
                  <a:gd name="T1" fmla="*/ 0 h 4"/>
                  <a:gd name="T2" fmla="*/ 0 w 5"/>
                  <a:gd name="T3" fmla="*/ 1 h 4"/>
                  <a:gd name="T4" fmla="*/ 2 w 5"/>
                  <a:gd name="T5" fmla="*/ 1 h 4"/>
                  <a:gd name="T6" fmla="*/ 2 w 5"/>
                  <a:gd name="T7" fmla="*/ 3 h 4"/>
                  <a:gd name="T8" fmla="*/ 3 w 5"/>
                  <a:gd name="T9" fmla="*/ 3 h 4"/>
                  <a:gd name="T10" fmla="*/ 5 w 5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" h="4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5" y="4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Freeform 355"/>
              <p:cNvSpPr>
                <a:spLocks/>
              </p:cNvSpPr>
              <p:nvPr/>
            </p:nvSpPr>
            <p:spPr bwMode="auto">
              <a:xfrm>
                <a:off x="3359" y="330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Freeform 356"/>
              <p:cNvSpPr>
                <a:spLocks/>
              </p:cNvSpPr>
              <p:nvPr/>
            </p:nvSpPr>
            <p:spPr bwMode="auto">
              <a:xfrm>
                <a:off x="3362" y="331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Freeform 357"/>
              <p:cNvSpPr>
                <a:spLocks/>
              </p:cNvSpPr>
              <p:nvPr/>
            </p:nvSpPr>
            <p:spPr bwMode="auto">
              <a:xfrm>
                <a:off x="3365" y="331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Freeform 358"/>
              <p:cNvSpPr>
                <a:spLocks/>
              </p:cNvSpPr>
              <p:nvPr/>
            </p:nvSpPr>
            <p:spPr bwMode="auto">
              <a:xfrm>
                <a:off x="3368" y="3318"/>
                <a:ext cx="4" cy="3"/>
              </a:xfrm>
              <a:custGeom>
                <a:avLst/>
                <a:gdLst>
                  <a:gd name="T0" fmla="*/ 0 w 4"/>
                  <a:gd name="T1" fmla="*/ 0 h 3"/>
                  <a:gd name="T2" fmla="*/ 1 w 4"/>
                  <a:gd name="T3" fmla="*/ 0 h 3"/>
                  <a:gd name="T4" fmla="*/ 1 w 4"/>
                  <a:gd name="T5" fmla="*/ 2 h 3"/>
                  <a:gd name="T6" fmla="*/ 3 w 4"/>
                  <a:gd name="T7" fmla="*/ 2 h 3"/>
                  <a:gd name="T8" fmla="*/ 3 w 4"/>
                  <a:gd name="T9" fmla="*/ 3 h 3"/>
                  <a:gd name="T10" fmla="*/ 4 w 4"/>
                  <a:gd name="T11" fmla="*/ 3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4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Freeform 359"/>
              <p:cNvSpPr>
                <a:spLocks/>
              </p:cNvSpPr>
              <p:nvPr/>
            </p:nvSpPr>
            <p:spPr bwMode="auto">
              <a:xfrm>
                <a:off x="3372" y="332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Freeform 360"/>
              <p:cNvSpPr>
                <a:spLocks/>
              </p:cNvSpPr>
              <p:nvPr/>
            </p:nvSpPr>
            <p:spPr bwMode="auto">
              <a:xfrm>
                <a:off x="3375" y="332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Freeform 361"/>
              <p:cNvSpPr>
                <a:spLocks/>
              </p:cNvSpPr>
              <p:nvPr/>
            </p:nvSpPr>
            <p:spPr bwMode="auto">
              <a:xfrm>
                <a:off x="3378" y="3327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Freeform 362"/>
              <p:cNvSpPr>
                <a:spLocks/>
              </p:cNvSpPr>
              <p:nvPr/>
            </p:nvSpPr>
            <p:spPr bwMode="auto">
              <a:xfrm>
                <a:off x="3381" y="333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2 h 3"/>
                  <a:gd name="T4" fmla="*/ 3 w 3"/>
                  <a:gd name="T5" fmla="*/ 2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Freeform 363"/>
              <p:cNvSpPr>
                <a:spLocks/>
              </p:cNvSpPr>
              <p:nvPr/>
            </p:nvSpPr>
            <p:spPr bwMode="auto">
              <a:xfrm>
                <a:off x="3384" y="333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Freeform 364"/>
              <p:cNvSpPr>
                <a:spLocks/>
              </p:cNvSpPr>
              <p:nvPr/>
            </p:nvSpPr>
            <p:spPr bwMode="auto">
              <a:xfrm>
                <a:off x="3387" y="333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Freeform 365"/>
              <p:cNvSpPr>
                <a:spLocks/>
              </p:cNvSpPr>
              <p:nvPr/>
            </p:nvSpPr>
            <p:spPr bwMode="auto">
              <a:xfrm>
                <a:off x="3390" y="333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Freeform 366"/>
              <p:cNvSpPr>
                <a:spLocks/>
              </p:cNvSpPr>
              <p:nvPr/>
            </p:nvSpPr>
            <p:spPr bwMode="auto">
              <a:xfrm>
                <a:off x="3393" y="334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Freeform 367"/>
              <p:cNvSpPr>
                <a:spLocks/>
              </p:cNvSpPr>
              <p:nvPr/>
            </p:nvSpPr>
            <p:spPr bwMode="auto">
              <a:xfrm>
                <a:off x="3396" y="3345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Freeform 368"/>
              <p:cNvSpPr>
                <a:spLocks/>
              </p:cNvSpPr>
              <p:nvPr/>
            </p:nvSpPr>
            <p:spPr bwMode="auto">
              <a:xfrm>
                <a:off x="3399" y="334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Freeform 369"/>
              <p:cNvSpPr>
                <a:spLocks/>
              </p:cNvSpPr>
              <p:nvPr/>
            </p:nvSpPr>
            <p:spPr bwMode="auto">
              <a:xfrm>
                <a:off x="3402" y="335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Freeform 370"/>
              <p:cNvSpPr>
                <a:spLocks/>
              </p:cNvSpPr>
              <p:nvPr/>
            </p:nvSpPr>
            <p:spPr bwMode="auto">
              <a:xfrm>
                <a:off x="3405" y="335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2 w 3"/>
                  <a:gd name="T5" fmla="*/ 1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Freeform 371"/>
              <p:cNvSpPr>
                <a:spLocks/>
              </p:cNvSpPr>
              <p:nvPr/>
            </p:nvSpPr>
            <p:spPr bwMode="auto">
              <a:xfrm>
                <a:off x="3408" y="335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Freeform 372"/>
              <p:cNvSpPr>
                <a:spLocks/>
              </p:cNvSpPr>
              <p:nvPr/>
            </p:nvSpPr>
            <p:spPr bwMode="auto">
              <a:xfrm>
                <a:off x="3411" y="335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Freeform 373"/>
              <p:cNvSpPr>
                <a:spLocks/>
              </p:cNvSpPr>
              <p:nvPr/>
            </p:nvSpPr>
            <p:spPr bwMode="auto">
              <a:xfrm>
                <a:off x="3414" y="336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Freeform 374"/>
              <p:cNvSpPr>
                <a:spLocks/>
              </p:cNvSpPr>
              <p:nvPr/>
            </p:nvSpPr>
            <p:spPr bwMode="auto">
              <a:xfrm>
                <a:off x="3417" y="3363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2 w 3"/>
                  <a:gd name="T5" fmla="*/ 2 h 3"/>
                  <a:gd name="T6" fmla="*/ 2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Freeform 375"/>
              <p:cNvSpPr>
                <a:spLocks/>
              </p:cNvSpPr>
              <p:nvPr/>
            </p:nvSpPr>
            <p:spPr bwMode="auto">
              <a:xfrm>
                <a:off x="3420" y="336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2 w 2"/>
                  <a:gd name="T5" fmla="*/ 2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Freeform 376"/>
              <p:cNvSpPr>
                <a:spLocks/>
              </p:cNvSpPr>
              <p:nvPr/>
            </p:nvSpPr>
            <p:spPr bwMode="auto">
              <a:xfrm>
                <a:off x="3422" y="336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Freeform 377"/>
              <p:cNvSpPr>
                <a:spLocks/>
              </p:cNvSpPr>
              <p:nvPr/>
            </p:nvSpPr>
            <p:spPr bwMode="auto">
              <a:xfrm>
                <a:off x="3425" y="337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1 w 3"/>
                  <a:gd name="T5" fmla="*/ 1 h 3"/>
                  <a:gd name="T6" fmla="*/ 1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Freeform 378"/>
              <p:cNvSpPr>
                <a:spLocks/>
              </p:cNvSpPr>
              <p:nvPr/>
            </p:nvSpPr>
            <p:spPr bwMode="auto">
              <a:xfrm>
                <a:off x="3428" y="337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1 w 3"/>
                  <a:gd name="T5" fmla="*/ 1 h 3"/>
                  <a:gd name="T6" fmla="*/ 1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Freeform 379"/>
              <p:cNvSpPr>
                <a:spLocks/>
              </p:cNvSpPr>
              <p:nvPr/>
            </p:nvSpPr>
            <p:spPr bwMode="auto">
              <a:xfrm>
                <a:off x="3431" y="337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Freeform 380"/>
              <p:cNvSpPr>
                <a:spLocks/>
              </p:cNvSpPr>
              <p:nvPr/>
            </p:nvSpPr>
            <p:spPr bwMode="auto">
              <a:xfrm>
                <a:off x="3432" y="337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Freeform 381"/>
              <p:cNvSpPr>
                <a:spLocks/>
              </p:cNvSpPr>
              <p:nvPr/>
            </p:nvSpPr>
            <p:spPr bwMode="auto">
              <a:xfrm>
                <a:off x="3435" y="3381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2 w 3"/>
                  <a:gd name="T3" fmla="*/ 0 h 3"/>
                  <a:gd name="T4" fmla="*/ 2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Freeform 382"/>
              <p:cNvSpPr>
                <a:spLocks/>
              </p:cNvSpPr>
              <p:nvPr/>
            </p:nvSpPr>
            <p:spPr bwMode="auto">
              <a:xfrm>
                <a:off x="3438" y="338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Freeform 383"/>
              <p:cNvSpPr>
                <a:spLocks/>
              </p:cNvSpPr>
              <p:nvPr/>
            </p:nvSpPr>
            <p:spPr bwMode="auto">
              <a:xfrm>
                <a:off x="3440" y="338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Freeform 384"/>
              <p:cNvSpPr>
                <a:spLocks/>
              </p:cNvSpPr>
              <p:nvPr/>
            </p:nvSpPr>
            <p:spPr bwMode="auto">
              <a:xfrm>
                <a:off x="3443" y="338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Freeform 385"/>
              <p:cNvSpPr>
                <a:spLocks/>
              </p:cNvSpPr>
              <p:nvPr/>
            </p:nvSpPr>
            <p:spPr bwMode="auto">
              <a:xfrm>
                <a:off x="3446" y="339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Freeform 386"/>
              <p:cNvSpPr>
                <a:spLocks/>
              </p:cNvSpPr>
              <p:nvPr/>
            </p:nvSpPr>
            <p:spPr bwMode="auto">
              <a:xfrm>
                <a:off x="3447" y="339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Freeform 387"/>
              <p:cNvSpPr>
                <a:spLocks/>
              </p:cNvSpPr>
              <p:nvPr/>
            </p:nvSpPr>
            <p:spPr bwMode="auto">
              <a:xfrm>
                <a:off x="3450" y="339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1 h 3"/>
                  <a:gd name="T4" fmla="*/ 2 w 2"/>
                  <a:gd name="T5" fmla="*/ 1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Freeform 388"/>
              <p:cNvSpPr>
                <a:spLocks/>
              </p:cNvSpPr>
              <p:nvPr/>
            </p:nvSpPr>
            <p:spPr bwMode="auto">
              <a:xfrm>
                <a:off x="3452" y="3398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Freeform 389"/>
              <p:cNvSpPr>
                <a:spLocks/>
              </p:cNvSpPr>
              <p:nvPr/>
            </p:nvSpPr>
            <p:spPr bwMode="auto">
              <a:xfrm>
                <a:off x="3455" y="3399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1 w 3"/>
                  <a:gd name="T5" fmla="*/ 2 h 3"/>
                  <a:gd name="T6" fmla="*/ 3 w 3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Freeform 390"/>
              <p:cNvSpPr>
                <a:spLocks/>
              </p:cNvSpPr>
              <p:nvPr/>
            </p:nvSpPr>
            <p:spPr bwMode="auto">
              <a:xfrm>
                <a:off x="3458" y="340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Freeform 391"/>
              <p:cNvSpPr>
                <a:spLocks/>
              </p:cNvSpPr>
              <p:nvPr/>
            </p:nvSpPr>
            <p:spPr bwMode="auto">
              <a:xfrm>
                <a:off x="3459" y="3404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Freeform 392"/>
              <p:cNvSpPr>
                <a:spLocks/>
              </p:cNvSpPr>
              <p:nvPr/>
            </p:nvSpPr>
            <p:spPr bwMode="auto">
              <a:xfrm>
                <a:off x="3462" y="3405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0 w 2"/>
                  <a:gd name="T3" fmla="*/ 2 h 3"/>
                  <a:gd name="T4" fmla="*/ 2 w 2"/>
                  <a:gd name="T5" fmla="*/ 2 h 3"/>
                  <a:gd name="T6" fmla="*/ 2 w 2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Freeform 393"/>
              <p:cNvSpPr>
                <a:spLocks/>
              </p:cNvSpPr>
              <p:nvPr/>
            </p:nvSpPr>
            <p:spPr bwMode="auto">
              <a:xfrm>
                <a:off x="3464" y="3408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Freeform 394"/>
              <p:cNvSpPr>
                <a:spLocks/>
              </p:cNvSpPr>
              <p:nvPr/>
            </p:nvSpPr>
            <p:spPr bwMode="auto">
              <a:xfrm>
                <a:off x="3467" y="341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Freeform 395"/>
              <p:cNvSpPr>
                <a:spLocks/>
              </p:cNvSpPr>
              <p:nvPr/>
            </p:nvSpPr>
            <p:spPr bwMode="auto">
              <a:xfrm>
                <a:off x="3468" y="3413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Freeform 396"/>
              <p:cNvSpPr>
                <a:spLocks/>
              </p:cNvSpPr>
              <p:nvPr/>
            </p:nvSpPr>
            <p:spPr bwMode="auto">
              <a:xfrm>
                <a:off x="3471" y="34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Freeform 397"/>
              <p:cNvSpPr>
                <a:spLocks/>
              </p:cNvSpPr>
              <p:nvPr/>
            </p:nvSpPr>
            <p:spPr bwMode="auto">
              <a:xfrm>
                <a:off x="3473" y="3416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Freeform 398"/>
              <p:cNvSpPr>
                <a:spLocks/>
              </p:cNvSpPr>
              <p:nvPr/>
            </p:nvSpPr>
            <p:spPr bwMode="auto">
              <a:xfrm>
                <a:off x="3474" y="3419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Freeform 399"/>
              <p:cNvSpPr>
                <a:spLocks/>
              </p:cNvSpPr>
              <p:nvPr/>
            </p:nvSpPr>
            <p:spPr bwMode="auto">
              <a:xfrm>
                <a:off x="3477" y="342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Freeform 400"/>
              <p:cNvSpPr>
                <a:spLocks/>
              </p:cNvSpPr>
              <p:nvPr/>
            </p:nvSpPr>
            <p:spPr bwMode="auto">
              <a:xfrm>
                <a:off x="3479" y="3422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1 h 3"/>
                  <a:gd name="T4" fmla="*/ 1 w 3"/>
                  <a:gd name="T5" fmla="*/ 1 h 3"/>
                  <a:gd name="T6" fmla="*/ 1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Line 401"/>
              <p:cNvSpPr>
                <a:spLocks noChangeShapeType="1"/>
              </p:cNvSpPr>
              <p:nvPr/>
            </p:nvSpPr>
            <p:spPr bwMode="auto">
              <a:xfrm>
                <a:off x="3482" y="342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Freeform 402"/>
              <p:cNvSpPr>
                <a:spLocks/>
              </p:cNvSpPr>
              <p:nvPr/>
            </p:nvSpPr>
            <p:spPr bwMode="auto">
              <a:xfrm>
                <a:off x="3483" y="342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Freeform 403"/>
              <p:cNvSpPr>
                <a:spLocks/>
              </p:cNvSpPr>
              <p:nvPr/>
            </p:nvSpPr>
            <p:spPr bwMode="auto">
              <a:xfrm>
                <a:off x="3485" y="3428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0 h 3"/>
                  <a:gd name="T4" fmla="*/ 1 w 3"/>
                  <a:gd name="T5" fmla="*/ 1 h 3"/>
                  <a:gd name="T6" fmla="*/ 3 w 3"/>
                  <a:gd name="T7" fmla="*/ 1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Freeform 404"/>
              <p:cNvSpPr>
                <a:spLocks/>
              </p:cNvSpPr>
              <p:nvPr/>
            </p:nvSpPr>
            <p:spPr bwMode="auto">
              <a:xfrm>
                <a:off x="3488" y="34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Freeform 405"/>
              <p:cNvSpPr>
                <a:spLocks/>
              </p:cNvSpPr>
              <p:nvPr/>
            </p:nvSpPr>
            <p:spPr bwMode="auto">
              <a:xfrm>
                <a:off x="3489" y="343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2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Freeform 406"/>
              <p:cNvSpPr>
                <a:spLocks/>
              </p:cNvSpPr>
              <p:nvPr/>
            </p:nvSpPr>
            <p:spPr bwMode="auto">
              <a:xfrm>
                <a:off x="3492" y="343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Freeform 407"/>
              <p:cNvSpPr>
                <a:spLocks/>
              </p:cNvSpPr>
              <p:nvPr/>
            </p:nvSpPr>
            <p:spPr bwMode="auto">
              <a:xfrm>
                <a:off x="3494" y="343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Freeform 408"/>
              <p:cNvSpPr>
                <a:spLocks/>
              </p:cNvSpPr>
              <p:nvPr/>
            </p:nvSpPr>
            <p:spPr bwMode="auto">
              <a:xfrm>
                <a:off x="3495" y="343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Freeform 409"/>
              <p:cNvSpPr>
                <a:spLocks/>
              </p:cNvSpPr>
              <p:nvPr/>
            </p:nvSpPr>
            <p:spPr bwMode="auto">
              <a:xfrm>
                <a:off x="3497" y="3440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1 w 3"/>
                  <a:gd name="T3" fmla="*/ 0 h 1"/>
                  <a:gd name="T4" fmla="*/ 1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Freeform 410"/>
              <p:cNvSpPr>
                <a:spLocks/>
              </p:cNvSpPr>
              <p:nvPr/>
            </p:nvSpPr>
            <p:spPr bwMode="auto">
              <a:xfrm>
                <a:off x="3500" y="344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Freeform 411"/>
              <p:cNvSpPr>
                <a:spLocks/>
              </p:cNvSpPr>
              <p:nvPr/>
            </p:nvSpPr>
            <p:spPr bwMode="auto">
              <a:xfrm>
                <a:off x="3501" y="344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Freeform 412"/>
              <p:cNvSpPr>
                <a:spLocks/>
              </p:cNvSpPr>
              <p:nvPr/>
            </p:nvSpPr>
            <p:spPr bwMode="auto">
              <a:xfrm>
                <a:off x="3503" y="3444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0 w 3"/>
                  <a:gd name="T3" fmla="*/ 2 h 3"/>
                  <a:gd name="T4" fmla="*/ 1 w 3"/>
                  <a:gd name="T5" fmla="*/ 2 h 3"/>
                  <a:gd name="T6" fmla="*/ 1 w 3"/>
                  <a:gd name="T7" fmla="*/ 3 h 3"/>
                  <a:gd name="T8" fmla="*/ 3 w 3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Freeform 413"/>
              <p:cNvSpPr>
                <a:spLocks/>
              </p:cNvSpPr>
              <p:nvPr/>
            </p:nvSpPr>
            <p:spPr bwMode="auto">
              <a:xfrm>
                <a:off x="3506" y="344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Freeform 414"/>
              <p:cNvSpPr>
                <a:spLocks/>
              </p:cNvSpPr>
              <p:nvPr/>
            </p:nvSpPr>
            <p:spPr bwMode="auto">
              <a:xfrm>
                <a:off x="3507" y="344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Freeform 415"/>
              <p:cNvSpPr>
                <a:spLocks/>
              </p:cNvSpPr>
              <p:nvPr/>
            </p:nvSpPr>
            <p:spPr bwMode="auto">
              <a:xfrm>
                <a:off x="3509" y="345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Freeform 416"/>
              <p:cNvSpPr>
                <a:spLocks/>
              </p:cNvSpPr>
              <p:nvPr/>
            </p:nvSpPr>
            <p:spPr bwMode="auto">
              <a:xfrm>
                <a:off x="3510" y="345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2 w 3"/>
                  <a:gd name="T5" fmla="*/ 1 h 1"/>
                  <a:gd name="T6" fmla="*/ 3 w 3"/>
                  <a:gd name="T7" fmla="*/ 1 h 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Freeform 417"/>
              <p:cNvSpPr>
                <a:spLocks/>
              </p:cNvSpPr>
              <p:nvPr/>
            </p:nvSpPr>
            <p:spPr bwMode="auto">
              <a:xfrm>
                <a:off x="3513" y="345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Freeform 418"/>
              <p:cNvSpPr>
                <a:spLocks/>
              </p:cNvSpPr>
              <p:nvPr/>
            </p:nvSpPr>
            <p:spPr bwMode="auto">
              <a:xfrm>
                <a:off x="3515" y="3455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1 h 3"/>
                  <a:gd name="T4" fmla="*/ 1 w 1"/>
                  <a:gd name="T5" fmla="*/ 1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Freeform 419"/>
              <p:cNvSpPr>
                <a:spLocks/>
              </p:cNvSpPr>
              <p:nvPr/>
            </p:nvSpPr>
            <p:spPr bwMode="auto">
              <a:xfrm>
                <a:off x="3516" y="345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Freeform 420"/>
              <p:cNvSpPr>
                <a:spLocks/>
              </p:cNvSpPr>
              <p:nvPr/>
            </p:nvSpPr>
            <p:spPr bwMode="auto">
              <a:xfrm>
                <a:off x="3518" y="345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Freeform 421"/>
              <p:cNvSpPr>
                <a:spLocks/>
              </p:cNvSpPr>
              <p:nvPr/>
            </p:nvSpPr>
            <p:spPr bwMode="auto">
              <a:xfrm>
                <a:off x="3519" y="346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Freeform 422"/>
              <p:cNvSpPr>
                <a:spLocks/>
              </p:cNvSpPr>
              <p:nvPr/>
            </p:nvSpPr>
            <p:spPr bwMode="auto">
              <a:xfrm>
                <a:off x="3521" y="3462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1 w 3"/>
                  <a:gd name="T3" fmla="*/ 0 h 2"/>
                  <a:gd name="T4" fmla="*/ 1 w 3"/>
                  <a:gd name="T5" fmla="*/ 2 h 2"/>
                  <a:gd name="T6" fmla="*/ 3 w 3"/>
                  <a:gd name="T7" fmla="*/ 2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Freeform 423"/>
              <p:cNvSpPr>
                <a:spLocks/>
              </p:cNvSpPr>
              <p:nvPr/>
            </p:nvSpPr>
            <p:spPr bwMode="auto">
              <a:xfrm>
                <a:off x="3524" y="346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Freeform 424"/>
              <p:cNvSpPr>
                <a:spLocks/>
              </p:cNvSpPr>
              <p:nvPr/>
            </p:nvSpPr>
            <p:spPr bwMode="auto">
              <a:xfrm>
                <a:off x="3525" y="346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Freeform 425"/>
              <p:cNvSpPr>
                <a:spLocks/>
              </p:cNvSpPr>
              <p:nvPr/>
            </p:nvSpPr>
            <p:spPr bwMode="auto">
              <a:xfrm>
                <a:off x="3527" y="346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Freeform 426"/>
              <p:cNvSpPr>
                <a:spLocks/>
              </p:cNvSpPr>
              <p:nvPr/>
            </p:nvSpPr>
            <p:spPr bwMode="auto">
              <a:xfrm>
                <a:off x="3528" y="346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Freeform 427"/>
              <p:cNvSpPr>
                <a:spLocks/>
              </p:cNvSpPr>
              <p:nvPr/>
            </p:nvSpPr>
            <p:spPr bwMode="auto">
              <a:xfrm>
                <a:off x="3530" y="347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Freeform 428"/>
              <p:cNvSpPr>
                <a:spLocks/>
              </p:cNvSpPr>
              <p:nvPr/>
            </p:nvSpPr>
            <p:spPr bwMode="auto">
              <a:xfrm>
                <a:off x="3531" y="3471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2 h 2"/>
                  <a:gd name="T4" fmla="*/ 3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Freeform 429"/>
              <p:cNvSpPr>
                <a:spLocks/>
              </p:cNvSpPr>
              <p:nvPr/>
            </p:nvSpPr>
            <p:spPr bwMode="auto">
              <a:xfrm>
                <a:off x="3534" y="347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Freeform 430"/>
              <p:cNvSpPr>
                <a:spLocks/>
              </p:cNvSpPr>
              <p:nvPr/>
            </p:nvSpPr>
            <p:spPr bwMode="auto">
              <a:xfrm>
                <a:off x="3536" y="3474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0 w 1"/>
                  <a:gd name="T3" fmla="*/ 2 h 3"/>
                  <a:gd name="T4" fmla="*/ 1 w 1"/>
                  <a:gd name="T5" fmla="*/ 2 h 3"/>
                  <a:gd name="T6" fmla="*/ 1 w 1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Freeform 431"/>
              <p:cNvSpPr>
                <a:spLocks/>
              </p:cNvSpPr>
              <p:nvPr/>
            </p:nvSpPr>
            <p:spPr bwMode="auto">
              <a:xfrm>
                <a:off x="3537" y="347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Freeform 432"/>
              <p:cNvSpPr>
                <a:spLocks/>
              </p:cNvSpPr>
              <p:nvPr/>
            </p:nvSpPr>
            <p:spPr bwMode="auto">
              <a:xfrm>
                <a:off x="3539" y="347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Freeform 433"/>
              <p:cNvSpPr>
                <a:spLocks/>
              </p:cNvSpPr>
              <p:nvPr/>
            </p:nvSpPr>
            <p:spPr bwMode="auto">
              <a:xfrm>
                <a:off x="3540" y="348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Freeform 434"/>
              <p:cNvSpPr>
                <a:spLocks/>
              </p:cNvSpPr>
              <p:nvPr/>
            </p:nvSpPr>
            <p:spPr bwMode="auto">
              <a:xfrm>
                <a:off x="3542" y="348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Freeform 435"/>
              <p:cNvSpPr>
                <a:spLocks/>
              </p:cNvSpPr>
              <p:nvPr/>
            </p:nvSpPr>
            <p:spPr bwMode="auto">
              <a:xfrm>
                <a:off x="3543" y="348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Freeform 436"/>
              <p:cNvSpPr>
                <a:spLocks/>
              </p:cNvSpPr>
              <p:nvPr/>
            </p:nvSpPr>
            <p:spPr bwMode="auto">
              <a:xfrm>
                <a:off x="3545" y="348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Freeform 437"/>
              <p:cNvSpPr>
                <a:spLocks/>
              </p:cNvSpPr>
              <p:nvPr/>
            </p:nvSpPr>
            <p:spPr bwMode="auto">
              <a:xfrm>
                <a:off x="3546" y="348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Freeform 438"/>
              <p:cNvSpPr>
                <a:spLocks/>
              </p:cNvSpPr>
              <p:nvPr/>
            </p:nvSpPr>
            <p:spPr bwMode="auto">
              <a:xfrm>
                <a:off x="3548" y="348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Freeform 439"/>
              <p:cNvSpPr>
                <a:spLocks/>
              </p:cNvSpPr>
              <p:nvPr/>
            </p:nvSpPr>
            <p:spPr bwMode="auto">
              <a:xfrm>
                <a:off x="3549" y="348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Line 440"/>
              <p:cNvSpPr>
                <a:spLocks noChangeShapeType="1"/>
              </p:cNvSpPr>
              <p:nvPr/>
            </p:nvSpPr>
            <p:spPr bwMode="auto">
              <a:xfrm>
                <a:off x="3551" y="34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Freeform 441"/>
              <p:cNvSpPr>
                <a:spLocks/>
              </p:cNvSpPr>
              <p:nvPr/>
            </p:nvSpPr>
            <p:spPr bwMode="auto">
              <a:xfrm>
                <a:off x="3552" y="349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Freeform 442"/>
              <p:cNvSpPr>
                <a:spLocks/>
              </p:cNvSpPr>
              <p:nvPr/>
            </p:nvSpPr>
            <p:spPr bwMode="auto">
              <a:xfrm>
                <a:off x="3554" y="349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Freeform 443"/>
              <p:cNvSpPr>
                <a:spLocks/>
              </p:cNvSpPr>
              <p:nvPr/>
            </p:nvSpPr>
            <p:spPr bwMode="auto">
              <a:xfrm>
                <a:off x="3555" y="3494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Freeform 444"/>
              <p:cNvSpPr>
                <a:spLocks/>
              </p:cNvSpPr>
              <p:nvPr/>
            </p:nvSpPr>
            <p:spPr bwMode="auto">
              <a:xfrm>
                <a:off x="3557" y="349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Freeform 445"/>
              <p:cNvSpPr>
                <a:spLocks/>
              </p:cNvSpPr>
              <p:nvPr/>
            </p:nvSpPr>
            <p:spPr bwMode="auto">
              <a:xfrm>
                <a:off x="3558" y="349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Freeform 446"/>
              <p:cNvSpPr>
                <a:spLocks/>
              </p:cNvSpPr>
              <p:nvPr/>
            </p:nvSpPr>
            <p:spPr bwMode="auto">
              <a:xfrm>
                <a:off x="3560" y="349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Freeform 447"/>
              <p:cNvSpPr>
                <a:spLocks/>
              </p:cNvSpPr>
              <p:nvPr/>
            </p:nvSpPr>
            <p:spPr bwMode="auto">
              <a:xfrm>
                <a:off x="3561" y="350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Freeform 448"/>
              <p:cNvSpPr>
                <a:spLocks/>
              </p:cNvSpPr>
              <p:nvPr/>
            </p:nvSpPr>
            <p:spPr bwMode="auto">
              <a:xfrm>
                <a:off x="3563" y="350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Freeform 449"/>
              <p:cNvSpPr>
                <a:spLocks/>
              </p:cNvSpPr>
              <p:nvPr/>
            </p:nvSpPr>
            <p:spPr bwMode="auto">
              <a:xfrm>
                <a:off x="3564" y="350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Freeform 450"/>
              <p:cNvSpPr>
                <a:spLocks/>
              </p:cNvSpPr>
              <p:nvPr/>
            </p:nvSpPr>
            <p:spPr bwMode="auto">
              <a:xfrm>
                <a:off x="3566" y="350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Freeform 451"/>
              <p:cNvSpPr>
                <a:spLocks/>
              </p:cNvSpPr>
              <p:nvPr/>
            </p:nvSpPr>
            <p:spPr bwMode="auto">
              <a:xfrm>
                <a:off x="3567" y="350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Freeform 452"/>
              <p:cNvSpPr>
                <a:spLocks/>
              </p:cNvSpPr>
              <p:nvPr/>
            </p:nvSpPr>
            <p:spPr bwMode="auto">
              <a:xfrm>
                <a:off x="3569" y="350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Freeform 453"/>
              <p:cNvSpPr>
                <a:spLocks/>
              </p:cNvSpPr>
              <p:nvPr/>
            </p:nvSpPr>
            <p:spPr bwMode="auto">
              <a:xfrm>
                <a:off x="3570" y="350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Line 454"/>
              <p:cNvSpPr>
                <a:spLocks noChangeShapeType="1"/>
              </p:cNvSpPr>
              <p:nvPr/>
            </p:nvSpPr>
            <p:spPr bwMode="auto">
              <a:xfrm>
                <a:off x="3572" y="35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Freeform 455"/>
              <p:cNvSpPr>
                <a:spLocks/>
              </p:cNvSpPr>
              <p:nvPr/>
            </p:nvSpPr>
            <p:spPr bwMode="auto">
              <a:xfrm>
                <a:off x="3573" y="351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Freeform 456"/>
              <p:cNvSpPr>
                <a:spLocks/>
              </p:cNvSpPr>
              <p:nvPr/>
            </p:nvSpPr>
            <p:spPr bwMode="auto">
              <a:xfrm>
                <a:off x="3575" y="351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Freeform 457"/>
              <p:cNvSpPr>
                <a:spLocks/>
              </p:cNvSpPr>
              <p:nvPr/>
            </p:nvSpPr>
            <p:spPr bwMode="auto">
              <a:xfrm>
                <a:off x="3576" y="351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Freeform 458"/>
              <p:cNvSpPr>
                <a:spLocks/>
              </p:cNvSpPr>
              <p:nvPr/>
            </p:nvSpPr>
            <p:spPr bwMode="auto">
              <a:xfrm>
                <a:off x="3578" y="351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Freeform 459"/>
              <p:cNvSpPr>
                <a:spLocks/>
              </p:cNvSpPr>
              <p:nvPr/>
            </p:nvSpPr>
            <p:spPr bwMode="auto">
              <a:xfrm>
                <a:off x="3579" y="351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Line 460"/>
              <p:cNvSpPr>
                <a:spLocks noChangeShapeType="1"/>
              </p:cNvSpPr>
              <p:nvPr/>
            </p:nvSpPr>
            <p:spPr bwMode="auto">
              <a:xfrm>
                <a:off x="3581" y="35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Line 461"/>
              <p:cNvSpPr>
                <a:spLocks noChangeShapeType="1"/>
              </p:cNvSpPr>
              <p:nvPr/>
            </p:nvSpPr>
            <p:spPr bwMode="auto">
              <a:xfrm>
                <a:off x="3582" y="351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Line 462"/>
              <p:cNvSpPr>
                <a:spLocks noChangeShapeType="1"/>
              </p:cNvSpPr>
              <p:nvPr/>
            </p:nvSpPr>
            <p:spPr bwMode="auto">
              <a:xfrm>
                <a:off x="3584" y="351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Freeform 463"/>
              <p:cNvSpPr>
                <a:spLocks/>
              </p:cNvSpPr>
              <p:nvPr/>
            </p:nvSpPr>
            <p:spPr bwMode="auto">
              <a:xfrm>
                <a:off x="3584" y="352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Freeform 464"/>
              <p:cNvSpPr>
                <a:spLocks/>
              </p:cNvSpPr>
              <p:nvPr/>
            </p:nvSpPr>
            <p:spPr bwMode="auto">
              <a:xfrm>
                <a:off x="3585" y="352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Freeform 465"/>
              <p:cNvSpPr>
                <a:spLocks/>
              </p:cNvSpPr>
              <p:nvPr/>
            </p:nvSpPr>
            <p:spPr bwMode="auto">
              <a:xfrm>
                <a:off x="3587" y="352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Freeform 466"/>
              <p:cNvSpPr>
                <a:spLocks/>
              </p:cNvSpPr>
              <p:nvPr/>
            </p:nvSpPr>
            <p:spPr bwMode="auto">
              <a:xfrm>
                <a:off x="3588" y="352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Line 467"/>
              <p:cNvSpPr>
                <a:spLocks noChangeShapeType="1"/>
              </p:cNvSpPr>
              <p:nvPr/>
            </p:nvSpPr>
            <p:spPr bwMode="auto">
              <a:xfrm>
                <a:off x="3590" y="352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Freeform 468"/>
              <p:cNvSpPr>
                <a:spLocks/>
              </p:cNvSpPr>
              <p:nvPr/>
            </p:nvSpPr>
            <p:spPr bwMode="auto">
              <a:xfrm>
                <a:off x="3591" y="352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Freeform 469"/>
              <p:cNvSpPr>
                <a:spLocks/>
              </p:cNvSpPr>
              <p:nvPr/>
            </p:nvSpPr>
            <p:spPr bwMode="auto">
              <a:xfrm>
                <a:off x="3593" y="352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Line 470"/>
              <p:cNvSpPr>
                <a:spLocks noChangeShapeType="1"/>
              </p:cNvSpPr>
              <p:nvPr/>
            </p:nvSpPr>
            <p:spPr bwMode="auto">
              <a:xfrm>
                <a:off x="3594" y="35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Freeform 471"/>
              <p:cNvSpPr>
                <a:spLocks/>
              </p:cNvSpPr>
              <p:nvPr/>
            </p:nvSpPr>
            <p:spPr bwMode="auto">
              <a:xfrm>
                <a:off x="3594" y="353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Freeform 472"/>
              <p:cNvSpPr>
                <a:spLocks/>
              </p:cNvSpPr>
              <p:nvPr/>
            </p:nvSpPr>
            <p:spPr bwMode="auto">
              <a:xfrm>
                <a:off x="3596" y="35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Line 473"/>
              <p:cNvSpPr>
                <a:spLocks noChangeShapeType="1"/>
              </p:cNvSpPr>
              <p:nvPr/>
            </p:nvSpPr>
            <p:spPr bwMode="auto">
              <a:xfrm>
                <a:off x="3597" y="353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Freeform 474"/>
              <p:cNvSpPr>
                <a:spLocks/>
              </p:cNvSpPr>
              <p:nvPr/>
            </p:nvSpPr>
            <p:spPr bwMode="auto">
              <a:xfrm>
                <a:off x="3599" y="353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Freeform 475"/>
              <p:cNvSpPr>
                <a:spLocks/>
              </p:cNvSpPr>
              <p:nvPr/>
            </p:nvSpPr>
            <p:spPr bwMode="auto">
              <a:xfrm>
                <a:off x="3600" y="353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Freeform 476"/>
              <p:cNvSpPr>
                <a:spLocks/>
              </p:cNvSpPr>
              <p:nvPr/>
            </p:nvSpPr>
            <p:spPr bwMode="auto">
              <a:xfrm>
                <a:off x="3602" y="353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Freeform 477"/>
              <p:cNvSpPr>
                <a:spLocks/>
              </p:cNvSpPr>
              <p:nvPr/>
            </p:nvSpPr>
            <p:spPr bwMode="auto">
              <a:xfrm>
                <a:off x="3603" y="353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Freeform 478"/>
              <p:cNvSpPr>
                <a:spLocks/>
              </p:cNvSpPr>
              <p:nvPr/>
            </p:nvSpPr>
            <p:spPr bwMode="auto">
              <a:xfrm>
                <a:off x="3605" y="354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Freeform 479"/>
              <p:cNvSpPr>
                <a:spLocks/>
              </p:cNvSpPr>
              <p:nvPr/>
            </p:nvSpPr>
            <p:spPr bwMode="auto">
              <a:xfrm>
                <a:off x="3606" y="354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Freeform 480"/>
              <p:cNvSpPr>
                <a:spLocks/>
              </p:cNvSpPr>
              <p:nvPr/>
            </p:nvSpPr>
            <p:spPr bwMode="auto">
              <a:xfrm>
                <a:off x="3608" y="354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Freeform 481"/>
              <p:cNvSpPr>
                <a:spLocks/>
              </p:cNvSpPr>
              <p:nvPr/>
            </p:nvSpPr>
            <p:spPr bwMode="auto">
              <a:xfrm>
                <a:off x="3609" y="354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Freeform 482"/>
              <p:cNvSpPr>
                <a:spLocks/>
              </p:cNvSpPr>
              <p:nvPr/>
            </p:nvSpPr>
            <p:spPr bwMode="auto">
              <a:xfrm>
                <a:off x="3611" y="354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Freeform 483"/>
              <p:cNvSpPr>
                <a:spLocks/>
              </p:cNvSpPr>
              <p:nvPr/>
            </p:nvSpPr>
            <p:spPr bwMode="auto">
              <a:xfrm>
                <a:off x="3612" y="3548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Line 484"/>
              <p:cNvSpPr>
                <a:spLocks noChangeShapeType="1"/>
              </p:cNvSpPr>
              <p:nvPr/>
            </p:nvSpPr>
            <p:spPr bwMode="auto">
              <a:xfrm>
                <a:off x="3614" y="354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Line 485"/>
              <p:cNvSpPr>
                <a:spLocks noChangeShapeType="1"/>
              </p:cNvSpPr>
              <p:nvPr/>
            </p:nvSpPr>
            <p:spPr bwMode="auto">
              <a:xfrm>
                <a:off x="3615" y="354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Freeform 486"/>
              <p:cNvSpPr>
                <a:spLocks/>
              </p:cNvSpPr>
              <p:nvPr/>
            </p:nvSpPr>
            <p:spPr bwMode="auto">
              <a:xfrm>
                <a:off x="3615" y="3551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Freeform 487"/>
              <p:cNvSpPr>
                <a:spLocks/>
              </p:cNvSpPr>
              <p:nvPr/>
            </p:nvSpPr>
            <p:spPr bwMode="auto">
              <a:xfrm>
                <a:off x="3617" y="355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Line 488"/>
              <p:cNvSpPr>
                <a:spLocks noChangeShapeType="1"/>
              </p:cNvSpPr>
              <p:nvPr/>
            </p:nvSpPr>
            <p:spPr bwMode="auto">
              <a:xfrm>
                <a:off x="3618" y="355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Freeform 489"/>
              <p:cNvSpPr>
                <a:spLocks/>
              </p:cNvSpPr>
              <p:nvPr/>
            </p:nvSpPr>
            <p:spPr bwMode="auto">
              <a:xfrm>
                <a:off x="3620" y="355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Line 490"/>
              <p:cNvSpPr>
                <a:spLocks noChangeShapeType="1"/>
              </p:cNvSpPr>
              <p:nvPr/>
            </p:nvSpPr>
            <p:spPr bwMode="auto">
              <a:xfrm>
                <a:off x="3621" y="355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Line 491"/>
              <p:cNvSpPr>
                <a:spLocks noChangeShapeType="1"/>
              </p:cNvSpPr>
              <p:nvPr/>
            </p:nvSpPr>
            <p:spPr bwMode="auto">
              <a:xfrm>
                <a:off x="3621" y="355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Freeform 492"/>
              <p:cNvSpPr>
                <a:spLocks/>
              </p:cNvSpPr>
              <p:nvPr/>
            </p:nvSpPr>
            <p:spPr bwMode="auto">
              <a:xfrm>
                <a:off x="3623" y="355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Freeform 493"/>
              <p:cNvSpPr>
                <a:spLocks/>
              </p:cNvSpPr>
              <p:nvPr/>
            </p:nvSpPr>
            <p:spPr bwMode="auto">
              <a:xfrm>
                <a:off x="3624" y="3558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Line 494"/>
              <p:cNvSpPr>
                <a:spLocks noChangeShapeType="1"/>
              </p:cNvSpPr>
              <p:nvPr/>
            </p:nvSpPr>
            <p:spPr bwMode="auto">
              <a:xfrm>
                <a:off x="3626" y="356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Line 495"/>
              <p:cNvSpPr>
                <a:spLocks noChangeShapeType="1"/>
              </p:cNvSpPr>
              <p:nvPr/>
            </p:nvSpPr>
            <p:spPr bwMode="auto">
              <a:xfrm>
                <a:off x="3626" y="356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Freeform 496"/>
              <p:cNvSpPr>
                <a:spLocks/>
              </p:cNvSpPr>
              <p:nvPr/>
            </p:nvSpPr>
            <p:spPr bwMode="auto">
              <a:xfrm>
                <a:off x="3627" y="356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Freeform 497"/>
              <p:cNvSpPr>
                <a:spLocks/>
              </p:cNvSpPr>
              <p:nvPr/>
            </p:nvSpPr>
            <p:spPr bwMode="auto">
              <a:xfrm>
                <a:off x="3629" y="356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Line 498"/>
              <p:cNvSpPr>
                <a:spLocks noChangeShapeType="1"/>
              </p:cNvSpPr>
              <p:nvPr/>
            </p:nvSpPr>
            <p:spPr bwMode="auto">
              <a:xfrm>
                <a:off x="3630" y="3564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Freeform 499"/>
              <p:cNvSpPr>
                <a:spLocks/>
              </p:cNvSpPr>
              <p:nvPr/>
            </p:nvSpPr>
            <p:spPr bwMode="auto">
              <a:xfrm>
                <a:off x="3632" y="356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Line 500"/>
              <p:cNvSpPr>
                <a:spLocks noChangeShapeType="1"/>
              </p:cNvSpPr>
              <p:nvPr/>
            </p:nvSpPr>
            <p:spPr bwMode="auto">
              <a:xfrm>
                <a:off x="3633" y="356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Line 501"/>
              <p:cNvSpPr>
                <a:spLocks noChangeShapeType="1"/>
              </p:cNvSpPr>
              <p:nvPr/>
            </p:nvSpPr>
            <p:spPr bwMode="auto">
              <a:xfrm>
                <a:off x="3635" y="356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Freeform 502"/>
              <p:cNvSpPr>
                <a:spLocks/>
              </p:cNvSpPr>
              <p:nvPr/>
            </p:nvSpPr>
            <p:spPr bwMode="auto">
              <a:xfrm>
                <a:off x="3635" y="356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Line 503"/>
              <p:cNvSpPr>
                <a:spLocks noChangeShapeType="1"/>
              </p:cNvSpPr>
              <p:nvPr/>
            </p:nvSpPr>
            <p:spPr bwMode="auto">
              <a:xfrm>
                <a:off x="3636" y="357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Line 504"/>
              <p:cNvSpPr>
                <a:spLocks noChangeShapeType="1"/>
              </p:cNvSpPr>
              <p:nvPr/>
            </p:nvSpPr>
            <p:spPr bwMode="auto">
              <a:xfrm>
                <a:off x="3638" y="357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Freeform 505"/>
              <p:cNvSpPr>
                <a:spLocks/>
              </p:cNvSpPr>
              <p:nvPr/>
            </p:nvSpPr>
            <p:spPr bwMode="auto">
              <a:xfrm>
                <a:off x="3638" y="35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Line 506"/>
              <p:cNvSpPr>
                <a:spLocks noChangeShapeType="1"/>
              </p:cNvSpPr>
              <p:nvPr/>
            </p:nvSpPr>
            <p:spPr bwMode="auto">
              <a:xfrm>
                <a:off x="3639" y="357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Freeform 507"/>
              <p:cNvSpPr>
                <a:spLocks/>
              </p:cNvSpPr>
              <p:nvPr/>
            </p:nvSpPr>
            <p:spPr bwMode="auto">
              <a:xfrm>
                <a:off x="3641" y="357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Line 508"/>
              <p:cNvSpPr>
                <a:spLocks noChangeShapeType="1"/>
              </p:cNvSpPr>
              <p:nvPr/>
            </p:nvSpPr>
            <p:spPr bwMode="auto">
              <a:xfrm>
                <a:off x="3642" y="35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Line 509"/>
              <p:cNvSpPr>
                <a:spLocks noChangeShapeType="1"/>
              </p:cNvSpPr>
              <p:nvPr/>
            </p:nvSpPr>
            <p:spPr bwMode="auto">
              <a:xfrm>
                <a:off x="3642" y="357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Freeform 510"/>
              <p:cNvSpPr>
                <a:spLocks/>
              </p:cNvSpPr>
              <p:nvPr/>
            </p:nvSpPr>
            <p:spPr bwMode="auto">
              <a:xfrm>
                <a:off x="3644" y="3576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Line 511"/>
              <p:cNvSpPr>
                <a:spLocks noChangeShapeType="1"/>
              </p:cNvSpPr>
              <p:nvPr/>
            </p:nvSpPr>
            <p:spPr bwMode="auto">
              <a:xfrm>
                <a:off x="3645" y="357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Line 512"/>
              <p:cNvSpPr>
                <a:spLocks noChangeShapeType="1"/>
              </p:cNvSpPr>
              <p:nvPr/>
            </p:nvSpPr>
            <p:spPr bwMode="auto">
              <a:xfrm>
                <a:off x="3645" y="357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Freeform 513"/>
              <p:cNvSpPr>
                <a:spLocks/>
              </p:cNvSpPr>
              <p:nvPr/>
            </p:nvSpPr>
            <p:spPr bwMode="auto">
              <a:xfrm>
                <a:off x="3647" y="3579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Line 514"/>
              <p:cNvSpPr>
                <a:spLocks noChangeShapeType="1"/>
              </p:cNvSpPr>
              <p:nvPr/>
            </p:nvSpPr>
            <p:spPr bwMode="auto">
              <a:xfrm>
                <a:off x="3648" y="35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Line 515"/>
              <p:cNvSpPr>
                <a:spLocks noChangeShapeType="1"/>
              </p:cNvSpPr>
              <p:nvPr/>
            </p:nvSpPr>
            <p:spPr bwMode="auto">
              <a:xfrm>
                <a:off x="3648" y="358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Freeform 516"/>
              <p:cNvSpPr>
                <a:spLocks/>
              </p:cNvSpPr>
              <p:nvPr/>
            </p:nvSpPr>
            <p:spPr bwMode="auto">
              <a:xfrm>
                <a:off x="3650" y="358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Line 517"/>
              <p:cNvSpPr>
                <a:spLocks noChangeShapeType="1"/>
              </p:cNvSpPr>
              <p:nvPr/>
            </p:nvSpPr>
            <p:spPr bwMode="auto">
              <a:xfrm>
                <a:off x="3651" y="35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Line 518"/>
              <p:cNvSpPr>
                <a:spLocks noChangeShapeType="1"/>
              </p:cNvSpPr>
              <p:nvPr/>
            </p:nvSpPr>
            <p:spPr bwMode="auto">
              <a:xfrm>
                <a:off x="3651" y="358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Freeform 519"/>
              <p:cNvSpPr>
                <a:spLocks/>
              </p:cNvSpPr>
              <p:nvPr/>
            </p:nvSpPr>
            <p:spPr bwMode="auto">
              <a:xfrm>
                <a:off x="3653" y="358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Line 520"/>
              <p:cNvSpPr>
                <a:spLocks noChangeShapeType="1"/>
              </p:cNvSpPr>
              <p:nvPr/>
            </p:nvSpPr>
            <p:spPr bwMode="auto">
              <a:xfrm>
                <a:off x="3654" y="35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Line 521"/>
              <p:cNvSpPr>
                <a:spLocks noChangeShapeType="1"/>
              </p:cNvSpPr>
              <p:nvPr/>
            </p:nvSpPr>
            <p:spPr bwMode="auto">
              <a:xfrm>
                <a:off x="3654" y="358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Freeform 522"/>
              <p:cNvSpPr>
                <a:spLocks/>
              </p:cNvSpPr>
              <p:nvPr/>
            </p:nvSpPr>
            <p:spPr bwMode="auto">
              <a:xfrm>
                <a:off x="3656" y="358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Freeform 523"/>
              <p:cNvSpPr>
                <a:spLocks/>
              </p:cNvSpPr>
              <p:nvPr/>
            </p:nvSpPr>
            <p:spPr bwMode="auto">
              <a:xfrm>
                <a:off x="3657" y="359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Freeform 524"/>
              <p:cNvSpPr>
                <a:spLocks/>
              </p:cNvSpPr>
              <p:nvPr/>
            </p:nvSpPr>
            <p:spPr bwMode="auto">
              <a:xfrm>
                <a:off x="3659" y="3591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Freeform 525"/>
              <p:cNvSpPr>
                <a:spLocks/>
              </p:cNvSpPr>
              <p:nvPr/>
            </p:nvSpPr>
            <p:spPr bwMode="auto">
              <a:xfrm>
                <a:off x="3660" y="359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Line 526"/>
              <p:cNvSpPr>
                <a:spLocks noChangeShapeType="1"/>
              </p:cNvSpPr>
              <p:nvPr/>
            </p:nvSpPr>
            <p:spPr bwMode="auto">
              <a:xfrm>
                <a:off x="3662" y="35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Line 527"/>
              <p:cNvSpPr>
                <a:spLocks noChangeShapeType="1"/>
              </p:cNvSpPr>
              <p:nvPr/>
            </p:nvSpPr>
            <p:spPr bwMode="auto">
              <a:xfrm>
                <a:off x="3663" y="359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Freeform 528"/>
              <p:cNvSpPr>
                <a:spLocks/>
              </p:cNvSpPr>
              <p:nvPr/>
            </p:nvSpPr>
            <p:spPr bwMode="auto">
              <a:xfrm>
                <a:off x="3663" y="35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Line 529"/>
              <p:cNvSpPr>
                <a:spLocks noChangeShapeType="1"/>
              </p:cNvSpPr>
              <p:nvPr/>
            </p:nvSpPr>
            <p:spPr bwMode="auto">
              <a:xfrm>
                <a:off x="3665" y="359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Line 530"/>
              <p:cNvSpPr>
                <a:spLocks noChangeShapeType="1"/>
              </p:cNvSpPr>
              <p:nvPr/>
            </p:nvSpPr>
            <p:spPr bwMode="auto">
              <a:xfrm>
                <a:off x="3666" y="359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Line 531"/>
              <p:cNvSpPr>
                <a:spLocks noChangeShapeType="1"/>
              </p:cNvSpPr>
              <p:nvPr/>
            </p:nvSpPr>
            <p:spPr bwMode="auto">
              <a:xfrm>
                <a:off x="3666" y="35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Freeform 532"/>
              <p:cNvSpPr>
                <a:spLocks/>
              </p:cNvSpPr>
              <p:nvPr/>
            </p:nvSpPr>
            <p:spPr bwMode="auto">
              <a:xfrm>
                <a:off x="3668" y="359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Line 533"/>
              <p:cNvSpPr>
                <a:spLocks noChangeShapeType="1"/>
              </p:cNvSpPr>
              <p:nvPr/>
            </p:nvSpPr>
            <p:spPr bwMode="auto">
              <a:xfrm>
                <a:off x="3669" y="360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Line 534"/>
              <p:cNvSpPr>
                <a:spLocks noChangeShapeType="1"/>
              </p:cNvSpPr>
              <p:nvPr/>
            </p:nvSpPr>
            <p:spPr bwMode="auto">
              <a:xfrm>
                <a:off x="3669" y="360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Line 535"/>
              <p:cNvSpPr>
                <a:spLocks noChangeShapeType="1"/>
              </p:cNvSpPr>
              <p:nvPr/>
            </p:nvSpPr>
            <p:spPr bwMode="auto">
              <a:xfrm>
                <a:off x="3671" y="36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Line 536"/>
              <p:cNvSpPr>
                <a:spLocks noChangeShapeType="1"/>
              </p:cNvSpPr>
              <p:nvPr/>
            </p:nvSpPr>
            <p:spPr bwMode="auto">
              <a:xfrm>
                <a:off x="3671" y="36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Freeform 537"/>
              <p:cNvSpPr>
                <a:spLocks/>
              </p:cNvSpPr>
              <p:nvPr/>
            </p:nvSpPr>
            <p:spPr bwMode="auto">
              <a:xfrm>
                <a:off x="3672" y="3603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Line 538"/>
              <p:cNvSpPr>
                <a:spLocks noChangeShapeType="1"/>
              </p:cNvSpPr>
              <p:nvPr/>
            </p:nvSpPr>
            <p:spPr bwMode="auto">
              <a:xfrm>
                <a:off x="3674" y="36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Line 539"/>
              <p:cNvSpPr>
                <a:spLocks noChangeShapeType="1"/>
              </p:cNvSpPr>
              <p:nvPr/>
            </p:nvSpPr>
            <p:spPr bwMode="auto">
              <a:xfrm>
                <a:off x="3674" y="360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Line 540"/>
              <p:cNvSpPr>
                <a:spLocks noChangeShapeType="1"/>
              </p:cNvSpPr>
              <p:nvPr/>
            </p:nvSpPr>
            <p:spPr bwMode="auto">
              <a:xfrm>
                <a:off x="3675" y="360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Line 541"/>
              <p:cNvSpPr>
                <a:spLocks noChangeShapeType="1"/>
              </p:cNvSpPr>
              <p:nvPr/>
            </p:nvSpPr>
            <p:spPr bwMode="auto">
              <a:xfrm>
                <a:off x="3675" y="360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Freeform 542"/>
              <p:cNvSpPr>
                <a:spLocks/>
              </p:cNvSpPr>
              <p:nvPr/>
            </p:nvSpPr>
            <p:spPr bwMode="auto">
              <a:xfrm>
                <a:off x="3677" y="360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Freeform 543"/>
              <p:cNvSpPr>
                <a:spLocks/>
              </p:cNvSpPr>
              <p:nvPr/>
            </p:nvSpPr>
            <p:spPr bwMode="auto">
              <a:xfrm>
                <a:off x="3678" y="360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Line 544"/>
              <p:cNvSpPr>
                <a:spLocks noChangeShapeType="1"/>
              </p:cNvSpPr>
              <p:nvPr/>
            </p:nvSpPr>
            <p:spPr bwMode="auto">
              <a:xfrm>
                <a:off x="3680" y="36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Line 545"/>
              <p:cNvSpPr>
                <a:spLocks noChangeShapeType="1"/>
              </p:cNvSpPr>
              <p:nvPr/>
            </p:nvSpPr>
            <p:spPr bwMode="auto">
              <a:xfrm>
                <a:off x="3680" y="36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Freeform 546"/>
              <p:cNvSpPr>
                <a:spLocks/>
              </p:cNvSpPr>
              <p:nvPr/>
            </p:nvSpPr>
            <p:spPr bwMode="auto">
              <a:xfrm>
                <a:off x="3681" y="361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Freeform 547"/>
              <p:cNvSpPr>
                <a:spLocks/>
              </p:cNvSpPr>
              <p:nvPr/>
            </p:nvSpPr>
            <p:spPr bwMode="auto">
              <a:xfrm>
                <a:off x="3683" y="361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Freeform 548"/>
              <p:cNvSpPr>
                <a:spLocks/>
              </p:cNvSpPr>
              <p:nvPr/>
            </p:nvSpPr>
            <p:spPr bwMode="auto">
              <a:xfrm>
                <a:off x="3684" y="361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8" name="Group 549"/>
            <p:cNvGrpSpPr>
              <a:grpSpLocks/>
            </p:cNvGrpSpPr>
            <p:nvPr/>
          </p:nvGrpSpPr>
          <p:grpSpPr bwMode="auto">
            <a:xfrm>
              <a:off x="1613" y="1803"/>
              <a:ext cx="2180" cy="1914"/>
              <a:chOff x="1613" y="1803"/>
              <a:chExt cx="2180" cy="1914"/>
            </a:xfrm>
          </p:grpSpPr>
          <p:sp>
            <p:nvSpPr>
              <p:cNvPr id="1248" name="Line 550"/>
              <p:cNvSpPr>
                <a:spLocks noChangeShapeType="1"/>
              </p:cNvSpPr>
              <p:nvPr/>
            </p:nvSpPr>
            <p:spPr bwMode="auto">
              <a:xfrm>
                <a:off x="3686" y="36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Line 551"/>
              <p:cNvSpPr>
                <a:spLocks noChangeShapeType="1"/>
              </p:cNvSpPr>
              <p:nvPr/>
            </p:nvSpPr>
            <p:spPr bwMode="auto">
              <a:xfrm>
                <a:off x="3687" y="36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Line 552"/>
              <p:cNvSpPr>
                <a:spLocks noChangeShapeType="1"/>
              </p:cNvSpPr>
              <p:nvPr/>
            </p:nvSpPr>
            <p:spPr bwMode="auto">
              <a:xfrm>
                <a:off x="3687" y="361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Line 553"/>
              <p:cNvSpPr>
                <a:spLocks noChangeShapeType="1"/>
              </p:cNvSpPr>
              <p:nvPr/>
            </p:nvSpPr>
            <p:spPr bwMode="auto">
              <a:xfrm>
                <a:off x="3689" y="361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Freeform 554"/>
              <p:cNvSpPr>
                <a:spLocks/>
              </p:cNvSpPr>
              <p:nvPr/>
            </p:nvSpPr>
            <p:spPr bwMode="auto">
              <a:xfrm>
                <a:off x="3689" y="3620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Line 555"/>
              <p:cNvSpPr>
                <a:spLocks noChangeShapeType="1"/>
              </p:cNvSpPr>
              <p:nvPr/>
            </p:nvSpPr>
            <p:spPr bwMode="auto">
              <a:xfrm>
                <a:off x="3690" y="362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Line 556"/>
              <p:cNvSpPr>
                <a:spLocks noChangeShapeType="1"/>
              </p:cNvSpPr>
              <p:nvPr/>
            </p:nvSpPr>
            <p:spPr bwMode="auto">
              <a:xfrm>
                <a:off x="3692" y="362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Line 557"/>
              <p:cNvSpPr>
                <a:spLocks noChangeShapeType="1"/>
              </p:cNvSpPr>
              <p:nvPr/>
            </p:nvSpPr>
            <p:spPr bwMode="auto">
              <a:xfrm>
                <a:off x="3692" y="36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Line 558"/>
              <p:cNvSpPr>
                <a:spLocks noChangeShapeType="1"/>
              </p:cNvSpPr>
              <p:nvPr/>
            </p:nvSpPr>
            <p:spPr bwMode="auto">
              <a:xfrm>
                <a:off x="3693" y="36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Line 559"/>
              <p:cNvSpPr>
                <a:spLocks noChangeShapeType="1"/>
              </p:cNvSpPr>
              <p:nvPr/>
            </p:nvSpPr>
            <p:spPr bwMode="auto">
              <a:xfrm>
                <a:off x="3693" y="362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Line 560"/>
              <p:cNvSpPr>
                <a:spLocks noChangeShapeType="1"/>
              </p:cNvSpPr>
              <p:nvPr/>
            </p:nvSpPr>
            <p:spPr bwMode="auto">
              <a:xfrm>
                <a:off x="3695" y="362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Line 561"/>
              <p:cNvSpPr>
                <a:spLocks noChangeShapeType="1"/>
              </p:cNvSpPr>
              <p:nvPr/>
            </p:nvSpPr>
            <p:spPr bwMode="auto">
              <a:xfrm>
                <a:off x="3695" y="36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Line 562"/>
              <p:cNvSpPr>
                <a:spLocks noChangeShapeType="1"/>
              </p:cNvSpPr>
              <p:nvPr/>
            </p:nvSpPr>
            <p:spPr bwMode="auto">
              <a:xfrm>
                <a:off x="3696" y="36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Line 563"/>
              <p:cNvSpPr>
                <a:spLocks noChangeShapeType="1"/>
              </p:cNvSpPr>
              <p:nvPr/>
            </p:nvSpPr>
            <p:spPr bwMode="auto">
              <a:xfrm>
                <a:off x="3696" y="362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Freeform 564"/>
              <p:cNvSpPr>
                <a:spLocks/>
              </p:cNvSpPr>
              <p:nvPr/>
            </p:nvSpPr>
            <p:spPr bwMode="auto">
              <a:xfrm>
                <a:off x="3698" y="36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Freeform 565"/>
              <p:cNvSpPr>
                <a:spLocks/>
              </p:cNvSpPr>
              <p:nvPr/>
            </p:nvSpPr>
            <p:spPr bwMode="auto">
              <a:xfrm>
                <a:off x="3699" y="362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Freeform 566"/>
              <p:cNvSpPr>
                <a:spLocks/>
              </p:cNvSpPr>
              <p:nvPr/>
            </p:nvSpPr>
            <p:spPr bwMode="auto">
              <a:xfrm>
                <a:off x="3701" y="3630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Freeform 567"/>
              <p:cNvSpPr>
                <a:spLocks/>
              </p:cNvSpPr>
              <p:nvPr/>
            </p:nvSpPr>
            <p:spPr bwMode="auto">
              <a:xfrm>
                <a:off x="3702" y="3632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Freeform 568"/>
              <p:cNvSpPr>
                <a:spLocks/>
              </p:cNvSpPr>
              <p:nvPr/>
            </p:nvSpPr>
            <p:spPr bwMode="auto">
              <a:xfrm>
                <a:off x="3704" y="363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Freeform 569"/>
              <p:cNvSpPr>
                <a:spLocks/>
              </p:cNvSpPr>
              <p:nvPr/>
            </p:nvSpPr>
            <p:spPr bwMode="auto">
              <a:xfrm>
                <a:off x="3705" y="363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Line 570"/>
              <p:cNvSpPr>
                <a:spLocks noChangeShapeType="1"/>
              </p:cNvSpPr>
              <p:nvPr/>
            </p:nvSpPr>
            <p:spPr bwMode="auto">
              <a:xfrm>
                <a:off x="3707" y="36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Line 571"/>
              <p:cNvSpPr>
                <a:spLocks noChangeShapeType="1"/>
              </p:cNvSpPr>
              <p:nvPr/>
            </p:nvSpPr>
            <p:spPr bwMode="auto">
              <a:xfrm>
                <a:off x="3708" y="363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Line 572"/>
              <p:cNvSpPr>
                <a:spLocks noChangeShapeType="1"/>
              </p:cNvSpPr>
              <p:nvPr/>
            </p:nvSpPr>
            <p:spPr bwMode="auto">
              <a:xfrm>
                <a:off x="3708" y="363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Line 573"/>
              <p:cNvSpPr>
                <a:spLocks noChangeShapeType="1"/>
              </p:cNvSpPr>
              <p:nvPr/>
            </p:nvSpPr>
            <p:spPr bwMode="auto">
              <a:xfrm>
                <a:off x="3710" y="363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Line 574"/>
              <p:cNvSpPr>
                <a:spLocks noChangeShapeType="1"/>
              </p:cNvSpPr>
              <p:nvPr/>
            </p:nvSpPr>
            <p:spPr bwMode="auto">
              <a:xfrm>
                <a:off x="3710" y="36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Line 575"/>
              <p:cNvSpPr>
                <a:spLocks noChangeShapeType="1"/>
              </p:cNvSpPr>
              <p:nvPr/>
            </p:nvSpPr>
            <p:spPr bwMode="auto">
              <a:xfrm>
                <a:off x="3711" y="363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Line 576"/>
              <p:cNvSpPr>
                <a:spLocks noChangeShapeType="1"/>
              </p:cNvSpPr>
              <p:nvPr/>
            </p:nvSpPr>
            <p:spPr bwMode="auto">
              <a:xfrm>
                <a:off x="3711" y="364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Line 577"/>
              <p:cNvSpPr>
                <a:spLocks noChangeShapeType="1"/>
              </p:cNvSpPr>
              <p:nvPr/>
            </p:nvSpPr>
            <p:spPr bwMode="auto">
              <a:xfrm>
                <a:off x="3713" y="36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Line 578"/>
              <p:cNvSpPr>
                <a:spLocks noChangeShapeType="1"/>
              </p:cNvSpPr>
              <p:nvPr/>
            </p:nvSpPr>
            <p:spPr bwMode="auto">
              <a:xfrm>
                <a:off x="3713" y="364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Line 579"/>
              <p:cNvSpPr>
                <a:spLocks noChangeShapeType="1"/>
              </p:cNvSpPr>
              <p:nvPr/>
            </p:nvSpPr>
            <p:spPr bwMode="auto">
              <a:xfrm>
                <a:off x="3714" y="364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Line 580"/>
              <p:cNvSpPr>
                <a:spLocks noChangeShapeType="1"/>
              </p:cNvSpPr>
              <p:nvPr/>
            </p:nvSpPr>
            <p:spPr bwMode="auto">
              <a:xfrm>
                <a:off x="3714" y="364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Line 581"/>
              <p:cNvSpPr>
                <a:spLocks noChangeShapeType="1"/>
              </p:cNvSpPr>
              <p:nvPr/>
            </p:nvSpPr>
            <p:spPr bwMode="auto">
              <a:xfrm>
                <a:off x="3716" y="36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Line 582"/>
              <p:cNvSpPr>
                <a:spLocks noChangeShapeType="1"/>
              </p:cNvSpPr>
              <p:nvPr/>
            </p:nvSpPr>
            <p:spPr bwMode="auto">
              <a:xfrm>
                <a:off x="3716" y="36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Line 583"/>
              <p:cNvSpPr>
                <a:spLocks noChangeShapeType="1"/>
              </p:cNvSpPr>
              <p:nvPr/>
            </p:nvSpPr>
            <p:spPr bwMode="auto">
              <a:xfrm>
                <a:off x="3717" y="364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Line 584"/>
              <p:cNvSpPr>
                <a:spLocks noChangeShapeType="1"/>
              </p:cNvSpPr>
              <p:nvPr/>
            </p:nvSpPr>
            <p:spPr bwMode="auto">
              <a:xfrm>
                <a:off x="3717" y="364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Line 585"/>
              <p:cNvSpPr>
                <a:spLocks noChangeShapeType="1"/>
              </p:cNvSpPr>
              <p:nvPr/>
            </p:nvSpPr>
            <p:spPr bwMode="auto">
              <a:xfrm>
                <a:off x="3719" y="36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Line 586"/>
              <p:cNvSpPr>
                <a:spLocks noChangeShapeType="1"/>
              </p:cNvSpPr>
              <p:nvPr/>
            </p:nvSpPr>
            <p:spPr bwMode="auto">
              <a:xfrm>
                <a:off x="3719" y="36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Line 587"/>
              <p:cNvSpPr>
                <a:spLocks noChangeShapeType="1"/>
              </p:cNvSpPr>
              <p:nvPr/>
            </p:nvSpPr>
            <p:spPr bwMode="auto">
              <a:xfrm>
                <a:off x="3720" y="364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Line 588"/>
              <p:cNvSpPr>
                <a:spLocks noChangeShapeType="1"/>
              </p:cNvSpPr>
              <p:nvPr/>
            </p:nvSpPr>
            <p:spPr bwMode="auto">
              <a:xfrm>
                <a:off x="3720" y="365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Line 589"/>
              <p:cNvSpPr>
                <a:spLocks noChangeShapeType="1"/>
              </p:cNvSpPr>
              <p:nvPr/>
            </p:nvSpPr>
            <p:spPr bwMode="auto">
              <a:xfrm>
                <a:off x="3722" y="36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Line 590"/>
              <p:cNvSpPr>
                <a:spLocks noChangeShapeType="1"/>
              </p:cNvSpPr>
              <p:nvPr/>
            </p:nvSpPr>
            <p:spPr bwMode="auto">
              <a:xfrm>
                <a:off x="3722" y="36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Line 591"/>
              <p:cNvSpPr>
                <a:spLocks noChangeShapeType="1"/>
              </p:cNvSpPr>
              <p:nvPr/>
            </p:nvSpPr>
            <p:spPr bwMode="auto">
              <a:xfrm>
                <a:off x="3723" y="365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Line 592"/>
              <p:cNvSpPr>
                <a:spLocks noChangeShapeType="1"/>
              </p:cNvSpPr>
              <p:nvPr/>
            </p:nvSpPr>
            <p:spPr bwMode="auto">
              <a:xfrm>
                <a:off x="3723" y="365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Line 593"/>
              <p:cNvSpPr>
                <a:spLocks noChangeShapeType="1"/>
              </p:cNvSpPr>
              <p:nvPr/>
            </p:nvSpPr>
            <p:spPr bwMode="auto">
              <a:xfrm>
                <a:off x="3725" y="365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Line 594"/>
              <p:cNvSpPr>
                <a:spLocks noChangeShapeType="1"/>
              </p:cNvSpPr>
              <p:nvPr/>
            </p:nvSpPr>
            <p:spPr bwMode="auto">
              <a:xfrm>
                <a:off x="3725" y="36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Freeform 595"/>
              <p:cNvSpPr>
                <a:spLocks/>
              </p:cNvSpPr>
              <p:nvPr/>
            </p:nvSpPr>
            <p:spPr bwMode="auto">
              <a:xfrm>
                <a:off x="3726" y="365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Freeform 596"/>
              <p:cNvSpPr>
                <a:spLocks/>
              </p:cNvSpPr>
              <p:nvPr/>
            </p:nvSpPr>
            <p:spPr bwMode="auto">
              <a:xfrm>
                <a:off x="3728" y="365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Freeform 597"/>
              <p:cNvSpPr>
                <a:spLocks/>
              </p:cNvSpPr>
              <p:nvPr/>
            </p:nvSpPr>
            <p:spPr bwMode="auto">
              <a:xfrm>
                <a:off x="3729" y="3657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Freeform 598"/>
              <p:cNvSpPr>
                <a:spLocks/>
              </p:cNvSpPr>
              <p:nvPr/>
            </p:nvSpPr>
            <p:spPr bwMode="auto">
              <a:xfrm>
                <a:off x="3731" y="365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Freeform 599"/>
              <p:cNvSpPr>
                <a:spLocks/>
              </p:cNvSpPr>
              <p:nvPr/>
            </p:nvSpPr>
            <p:spPr bwMode="auto">
              <a:xfrm>
                <a:off x="3732" y="3660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Line 600"/>
              <p:cNvSpPr>
                <a:spLocks noChangeShapeType="1"/>
              </p:cNvSpPr>
              <p:nvPr/>
            </p:nvSpPr>
            <p:spPr bwMode="auto">
              <a:xfrm>
                <a:off x="3734" y="36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Line 601"/>
              <p:cNvSpPr>
                <a:spLocks noChangeShapeType="1"/>
              </p:cNvSpPr>
              <p:nvPr/>
            </p:nvSpPr>
            <p:spPr bwMode="auto">
              <a:xfrm>
                <a:off x="3735" y="36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Line 602"/>
              <p:cNvSpPr>
                <a:spLocks noChangeShapeType="1"/>
              </p:cNvSpPr>
              <p:nvPr/>
            </p:nvSpPr>
            <p:spPr bwMode="auto">
              <a:xfrm>
                <a:off x="3735" y="366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Line 603"/>
              <p:cNvSpPr>
                <a:spLocks noChangeShapeType="1"/>
              </p:cNvSpPr>
              <p:nvPr/>
            </p:nvSpPr>
            <p:spPr bwMode="auto">
              <a:xfrm>
                <a:off x="3737" y="366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Line 604"/>
              <p:cNvSpPr>
                <a:spLocks noChangeShapeType="1"/>
              </p:cNvSpPr>
              <p:nvPr/>
            </p:nvSpPr>
            <p:spPr bwMode="auto">
              <a:xfrm>
                <a:off x="3737" y="36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Line 605"/>
              <p:cNvSpPr>
                <a:spLocks noChangeShapeType="1"/>
              </p:cNvSpPr>
              <p:nvPr/>
            </p:nvSpPr>
            <p:spPr bwMode="auto">
              <a:xfrm>
                <a:off x="3738" y="36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Freeform 606"/>
              <p:cNvSpPr>
                <a:spLocks/>
              </p:cNvSpPr>
              <p:nvPr/>
            </p:nvSpPr>
            <p:spPr bwMode="auto">
              <a:xfrm>
                <a:off x="3738" y="3666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Line 607"/>
              <p:cNvSpPr>
                <a:spLocks noChangeShapeType="1"/>
              </p:cNvSpPr>
              <p:nvPr/>
            </p:nvSpPr>
            <p:spPr bwMode="auto">
              <a:xfrm>
                <a:off x="3740" y="36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Line 608"/>
              <p:cNvSpPr>
                <a:spLocks noChangeShapeType="1"/>
              </p:cNvSpPr>
              <p:nvPr/>
            </p:nvSpPr>
            <p:spPr bwMode="auto">
              <a:xfrm>
                <a:off x="3741" y="36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Line 609"/>
              <p:cNvSpPr>
                <a:spLocks noChangeShapeType="1"/>
              </p:cNvSpPr>
              <p:nvPr/>
            </p:nvSpPr>
            <p:spPr bwMode="auto">
              <a:xfrm>
                <a:off x="3741" y="366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Line 610"/>
              <p:cNvSpPr>
                <a:spLocks noChangeShapeType="1"/>
              </p:cNvSpPr>
              <p:nvPr/>
            </p:nvSpPr>
            <p:spPr bwMode="auto">
              <a:xfrm>
                <a:off x="3743" y="366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Line 611"/>
              <p:cNvSpPr>
                <a:spLocks noChangeShapeType="1"/>
              </p:cNvSpPr>
              <p:nvPr/>
            </p:nvSpPr>
            <p:spPr bwMode="auto">
              <a:xfrm>
                <a:off x="3743" y="36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Line 612"/>
              <p:cNvSpPr>
                <a:spLocks noChangeShapeType="1"/>
              </p:cNvSpPr>
              <p:nvPr/>
            </p:nvSpPr>
            <p:spPr bwMode="auto">
              <a:xfrm>
                <a:off x="3744" y="36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Line 613"/>
              <p:cNvSpPr>
                <a:spLocks noChangeShapeType="1"/>
              </p:cNvSpPr>
              <p:nvPr/>
            </p:nvSpPr>
            <p:spPr bwMode="auto">
              <a:xfrm>
                <a:off x="3744" y="367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Freeform 614"/>
              <p:cNvSpPr>
                <a:spLocks/>
              </p:cNvSpPr>
              <p:nvPr/>
            </p:nvSpPr>
            <p:spPr bwMode="auto">
              <a:xfrm>
                <a:off x="3746" y="367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Line 615"/>
              <p:cNvSpPr>
                <a:spLocks noChangeShapeType="1"/>
              </p:cNvSpPr>
              <p:nvPr/>
            </p:nvSpPr>
            <p:spPr bwMode="auto">
              <a:xfrm>
                <a:off x="3747" y="367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Line 616"/>
              <p:cNvSpPr>
                <a:spLocks noChangeShapeType="1"/>
              </p:cNvSpPr>
              <p:nvPr/>
            </p:nvSpPr>
            <p:spPr bwMode="auto">
              <a:xfrm>
                <a:off x="3747" y="367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Line 617"/>
              <p:cNvSpPr>
                <a:spLocks noChangeShapeType="1"/>
              </p:cNvSpPr>
              <p:nvPr/>
            </p:nvSpPr>
            <p:spPr bwMode="auto">
              <a:xfrm>
                <a:off x="3749" y="367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Line 618"/>
              <p:cNvSpPr>
                <a:spLocks noChangeShapeType="1"/>
              </p:cNvSpPr>
              <p:nvPr/>
            </p:nvSpPr>
            <p:spPr bwMode="auto">
              <a:xfrm>
                <a:off x="3749" y="36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Freeform 619"/>
              <p:cNvSpPr>
                <a:spLocks/>
              </p:cNvSpPr>
              <p:nvPr/>
            </p:nvSpPr>
            <p:spPr bwMode="auto">
              <a:xfrm>
                <a:off x="3750" y="3677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Freeform 620"/>
              <p:cNvSpPr>
                <a:spLocks/>
              </p:cNvSpPr>
              <p:nvPr/>
            </p:nvSpPr>
            <p:spPr bwMode="auto">
              <a:xfrm>
                <a:off x="3752" y="3678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Freeform 621"/>
              <p:cNvSpPr>
                <a:spLocks/>
              </p:cNvSpPr>
              <p:nvPr/>
            </p:nvSpPr>
            <p:spPr bwMode="auto">
              <a:xfrm>
                <a:off x="3753" y="368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0" y="1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Line 622"/>
              <p:cNvSpPr>
                <a:spLocks noChangeShapeType="1"/>
              </p:cNvSpPr>
              <p:nvPr/>
            </p:nvSpPr>
            <p:spPr bwMode="auto">
              <a:xfrm>
                <a:off x="3755" y="368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Freeform 623"/>
              <p:cNvSpPr>
                <a:spLocks/>
              </p:cNvSpPr>
              <p:nvPr/>
            </p:nvSpPr>
            <p:spPr bwMode="auto">
              <a:xfrm>
                <a:off x="3756" y="368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Freeform 624"/>
              <p:cNvSpPr>
                <a:spLocks/>
              </p:cNvSpPr>
              <p:nvPr/>
            </p:nvSpPr>
            <p:spPr bwMode="auto">
              <a:xfrm>
                <a:off x="3758" y="3684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0 h 2"/>
                  <a:gd name="T4" fmla="*/ 1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1" y="0"/>
                    </a:lnTo>
                    <a:lnTo>
                      <a:pt x="1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Freeform 625"/>
              <p:cNvSpPr>
                <a:spLocks/>
              </p:cNvSpPr>
              <p:nvPr/>
            </p:nvSpPr>
            <p:spPr bwMode="auto">
              <a:xfrm>
                <a:off x="3759" y="368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Line 626"/>
              <p:cNvSpPr>
                <a:spLocks noChangeShapeType="1"/>
              </p:cNvSpPr>
              <p:nvPr/>
            </p:nvSpPr>
            <p:spPr bwMode="auto">
              <a:xfrm>
                <a:off x="3761" y="36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Line 627"/>
              <p:cNvSpPr>
                <a:spLocks noChangeShapeType="1"/>
              </p:cNvSpPr>
              <p:nvPr/>
            </p:nvSpPr>
            <p:spPr bwMode="auto">
              <a:xfrm>
                <a:off x="3762" y="368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Freeform 628"/>
              <p:cNvSpPr>
                <a:spLocks/>
              </p:cNvSpPr>
              <p:nvPr/>
            </p:nvSpPr>
            <p:spPr bwMode="auto">
              <a:xfrm>
                <a:off x="3762" y="3689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Line 629"/>
              <p:cNvSpPr>
                <a:spLocks noChangeShapeType="1"/>
              </p:cNvSpPr>
              <p:nvPr/>
            </p:nvSpPr>
            <p:spPr bwMode="auto">
              <a:xfrm>
                <a:off x="3764" y="369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Line 630"/>
              <p:cNvSpPr>
                <a:spLocks noChangeShapeType="1"/>
              </p:cNvSpPr>
              <p:nvPr/>
            </p:nvSpPr>
            <p:spPr bwMode="auto">
              <a:xfrm>
                <a:off x="3765" y="369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Line 631"/>
              <p:cNvSpPr>
                <a:spLocks noChangeShapeType="1"/>
              </p:cNvSpPr>
              <p:nvPr/>
            </p:nvSpPr>
            <p:spPr bwMode="auto">
              <a:xfrm>
                <a:off x="3765" y="369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Line 632"/>
              <p:cNvSpPr>
                <a:spLocks noChangeShapeType="1"/>
              </p:cNvSpPr>
              <p:nvPr/>
            </p:nvSpPr>
            <p:spPr bwMode="auto">
              <a:xfrm>
                <a:off x="3767" y="36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Line 633"/>
              <p:cNvSpPr>
                <a:spLocks noChangeShapeType="1"/>
              </p:cNvSpPr>
              <p:nvPr/>
            </p:nvSpPr>
            <p:spPr bwMode="auto">
              <a:xfrm>
                <a:off x="3767" y="36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Line 634"/>
              <p:cNvSpPr>
                <a:spLocks noChangeShapeType="1"/>
              </p:cNvSpPr>
              <p:nvPr/>
            </p:nvSpPr>
            <p:spPr bwMode="auto">
              <a:xfrm>
                <a:off x="3768" y="369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Line 635"/>
              <p:cNvSpPr>
                <a:spLocks noChangeShapeType="1"/>
              </p:cNvSpPr>
              <p:nvPr/>
            </p:nvSpPr>
            <p:spPr bwMode="auto">
              <a:xfrm>
                <a:off x="3768" y="369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Line 636"/>
              <p:cNvSpPr>
                <a:spLocks noChangeShapeType="1"/>
              </p:cNvSpPr>
              <p:nvPr/>
            </p:nvSpPr>
            <p:spPr bwMode="auto">
              <a:xfrm>
                <a:off x="3770" y="36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Line 637"/>
              <p:cNvSpPr>
                <a:spLocks noChangeShapeType="1"/>
              </p:cNvSpPr>
              <p:nvPr/>
            </p:nvSpPr>
            <p:spPr bwMode="auto">
              <a:xfrm>
                <a:off x="3770" y="36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Line 638"/>
              <p:cNvSpPr>
                <a:spLocks noChangeShapeType="1"/>
              </p:cNvSpPr>
              <p:nvPr/>
            </p:nvSpPr>
            <p:spPr bwMode="auto">
              <a:xfrm>
                <a:off x="3771" y="369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Line 639"/>
              <p:cNvSpPr>
                <a:spLocks noChangeShapeType="1"/>
              </p:cNvSpPr>
              <p:nvPr/>
            </p:nvSpPr>
            <p:spPr bwMode="auto">
              <a:xfrm>
                <a:off x="3771" y="369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Line 640"/>
              <p:cNvSpPr>
                <a:spLocks noChangeShapeType="1"/>
              </p:cNvSpPr>
              <p:nvPr/>
            </p:nvSpPr>
            <p:spPr bwMode="auto">
              <a:xfrm>
                <a:off x="3773" y="36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Line 641"/>
              <p:cNvSpPr>
                <a:spLocks noChangeShapeType="1"/>
              </p:cNvSpPr>
              <p:nvPr/>
            </p:nvSpPr>
            <p:spPr bwMode="auto">
              <a:xfrm>
                <a:off x="3773" y="36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Freeform 642"/>
              <p:cNvSpPr>
                <a:spLocks/>
              </p:cNvSpPr>
              <p:nvPr/>
            </p:nvSpPr>
            <p:spPr bwMode="auto">
              <a:xfrm>
                <a:off x="3774" y="369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Line 643"/>
              <p:cNvSpPr>
                <a:spLocks noChangeShapeType="1"/>
              </p:cNvSpPr>
              <p:nvPr/>
            </p:nvSpPr>
            <p:spPr bwMode="auto">
              <a:xfrm>
                <a:off x="3776" y="37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Line 644"/>
              <p:cNvSpPr>
                <a:spLocks noChangeShapeType="1"/>
              </p:cNvSpPr>
              <p:nvPr/>
            </p:nvSpPr>
            <p:spPr bwMode="auto">
              <a:xfrm>
                <a:off x="3776" y="37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Freeform 645"/>
              <p:cNvSpPr>
                <a:spLocks/>
              </p:cNvSpPr>
              <p:nvPr/>
            </p:nvSpPr>
            <p:spPr bwMode="auto">
              <a:xfrm>
                <a:off x="3777" y="3702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2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Freeform 646"/>
              <p:cNvSpPr>
                <a:spLocks/>
              </p:cNvSpPr>
              <p:nvPr/>
            </p:nvSpPr>
            <p:spPr bwMode="auto">
              <a:xfrm>
                <a:off x="3779" y="370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Freeform 647"/>
              <p:cNvSpPr>
                <a:spLocks/>
              </p:cNvSpPr>
              <p:nvPr/>
            </p:nvSpPr>
            <p:spPr bwMode="auto">
              <a:xfrm>
                <a:off x="3780" y="37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Freeform 648"/>
              <p:cNvSpPr>
                <a:spLocks/>
              </p:cNvSpPr>
              <p:nvPr/>
            </p:nvSpPr>
            <p:spPr bwMode="auto">
              <a:xfrm>
                <a:off x="3782" y="3707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Line 649"/>
              <p:cNvSpPr>
                <a:spLocks noChangeShapeType="1"/>
              </p:cNvSpPr>
              <p:nvPr/>
            </p:nvSpPr>
            <p:spPr bwMode="auto">
              <a:xfrm>
                <a:off x="3783" y="370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Line 650"/>
              <p:cNvSpPr>
                <a:spLocks noChangeShapeType="1"/>
              </p:cNvSpPr>
              <p:nvPr/>
            </p:nvSpPr>
            <p:spPr bwMode="auto">
              <a:xfrm>
                <a:off x="3785" y="370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Line 651"/>
              <p:cNvSpPr>
                <a:spLocks noChangeShapeType="1"/>
              </p:cNvSpPr>
              <p:nvPr/>
            </p:nvSpPr>
            <p:spPr bwMode="auto">
              <a:xfrm>
                <a:off x="3785" y="37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Line 652"/>
              <p:cNvSpPr>
                <a:spLocks noChangeShapeType="1"/>
              </p:cNvSpPr>
              <p:nvPr/>
            </p:nvSpPr>
            <p:spPr bwMode="auto">
              <a:xfrm>
                <a:off x="3786" y="37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Freeform 653"/>
              <p:cNvSpPr>
                <a:spLocks/>
              </p:cNvSpPr>
              <p:nvPr/>
            </p:nvSpPr>
            <p:spPr bwMode="auto">
              <a:xfrm>
                <a:off x="3786" y="3711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Line 654"/>
              <p:cNvSpPr>
                <a:spLocks noChangeShapeType="1"/>
              </p:cNvSpPr>
              <p:nvPr/>
            </p:nvSpPr>
            <p:spPr bwMode="auto">
              <a:xfrm>
                <a:off x="3788" y="37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Line 655"/>
              <p:cNvSpPr>
                <a:spLocks noChangeShapeType="1"/>
              </p:cNvSpPr>
              <p:nvPr/>
            </p:nvSpPr>
            <p:spPr bwMode="auto">
              <a:xfrm>
                <a:off x="3789" y="37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Line 656"/>
              <p:cNvSpPr>
                <a:spLocks noChangeShapeType="1"/>
              </p:cNvSpPr>
              <p:nvPr/>
            </p:nvSpPr>
            <p:spPr bwMode="auto">
              <a:xfrm>
                <a:off x="3789" y="371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Line 657"/>
              <p:cNvSpPr>
                <a:spLocks noChangeShapeType="1"/>
              </p:cNvSpPr>
              <p:nvPr/>
            </p:nvSpPr>
            <p:spPr bwMode="auto">
              <a:xfrm>
                <a:off x="3791" y="371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Line 658"/>
              <p:cNvSpPr>
                <a:spLocks noChangeShapeType="1"/>
              </p:cNvSpPr>
              <p:nvPr/>
            </p:nvSpPr>
            <p:spPr bwMode="auto">
              <a:xfrm>
                <a:off x="3791" y="37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Line 659"/>
              <p:cNvSpPr>
                <a:spLocks noChangeShapeType="1"/>
              </p:cNvSpPr>
              <p:nvPr/>
            </p:nvSpPr>
            <p:spPr bwMode="auto">
              <a:xfrm>
                <a:off x="3792" y="37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Freeform 660"/>
              <p:cNvSpPr>
                <a:spLocks/>
              </p:cNvSpPr>
              <p:nvPr/>
            </p:nvSpPr>
            <p:spPr bwMode="auto">
              <a:xfrm>
                <a:off x="2510" y="2388"/>
                <a:ext cx="79" cy="78"/>
              </a:xfrm>
              <a:custGeom>
                <a:avLst/>
                <a:gdLst>
                  <a:gd name="T0" fmla="*/ 18 w 79"/>
                  <a:gd name="T1" fmla="*/ 69 h 78"/>
                  <a:gd name="T2" fmla="*/ 46 w 79"/>
                  <a:gd name="T3" fmla="*/ 62 h 78"/>
                  <a:gd name="T4" fmla="*/ 52 w 79"/>
                  <a:gd name="T5" fmla="*/ 59 h 78"/>
                  <a:gd name="T6" fmla="*/ 57 w 79"/>
                  <a:gd name="T7" fmla="*/ 56 h 78"/>
                  <a:gd name="T8" fmla="*/ 60 w 79"/>
                  <a:gd name="T9" fmla="*/ 54 h 78"/>
                  <a:gd name="T10" fmla="*/ 61 w 79"/>
                  <a:gd name="T11" fmla="*/ 51 h 78"/>
                  <a:gd name="T12" fmla="*/ 64 w 79"/>
                  <a:gd name="T13" fmla="*/ 47 h 78"/>
                  <a:gd name="T14" fmla="*/ 66 w 79"/>
                  <a:gd name="T15" fmla="*/ 45 h 78"/>
                  <a:gd name="T16" fmla="*/ 69 w 79"/>
                  <a:gd name="T17" fmla="*/ 42 h 78"/>
                  <a:gd name="T18" fmla="*/ 72 w 79"/>
                  <a:gd name="T19" fmla="*/ 42 h 78"/>
                  <a:gd name="T20" fmla="*/ 75 w 79"/>
                  <a:gd name="T21" fmla="*/ 42 h 78"/>
                  <a:gd name="T22" fmla="*/ 78 w 79"/>
                  <a:gd name="T23" fmla="*/ 44 h 78"/>
                  <a:gd name="T24" fmla="*/ 79 w 79"/>
                  <a:gd name="T25" fmla="*/ 47 h 78"/>
                  <a:gd name="T26" fmla="*/ 79 w 79"/>
                  <a:gd name="T27" fmla="*/ 50 h 78"/>
                  <a:gd name="T28" fmla="*/ 79 w 79"/>
                  <a:gd name="T29" fmla="*/ 53 h 78"/>
                  <a:gd name="T30" fmla="*/ 76 w 79"/>
                  <a:gd name="T31" fmla="*/ 56 h 78"/>
                  <a:gd name="T32" fmla="*/ 75 w 79"/>
                  <a:gd name="T33" fmla="*/ 57 h 78"/>
                  <a:gd name="T34" fmla="*/ 72 w 79"/>
                  <a:gd name="T35" fmla="*/ 59 h 78"/>
                  <a:gd name="T36" fmla="*/ 67 w 79"/>
                  <a:gd name="T37" fmla="*/ 62 h 78"/>
                  <a:gd name="T38" fmla="*/ 60 w 79"/>
                  <a:gd name="T39" fmla="*/ 63 h 78"/>
                  <a:gd name="T40" fmla="*/ 36 w 79"/>
                  <a:gd name="T41" fmla="*/ 69 h 78"/>
                  <a:gd name="T42" fmla="*/ 0 w 79"/>
                  <a:gd name="T43" fmla="*/ 78 h 78"/>
                  <a:gd name="T44" fmla="*/ 0 w 79"/>
                  <a:gd name="T45" fmla="*/ 77 h 78"/>
                  <a:gd name="T46" fmla="*/ 22 w 79"/>
                  <a:gd name="T47" fmla="*/ 27 h 78"/>
                  <a:gd name="T48" fmla="*/ 25 w 79"/>
                  <a:gd name="T49" fmla="*/ 20 h 78"/>
                  <a:gd name="T50" fmla="*/ 27 w 79"/>
                  <a:gd name="T51" fmla="*/ 15 h 78"/>
                  <a:gd name="T52" fmla="*/ 28 w 79"/>
                  <a:gd name="T53" fmla="*/ 12 h 78"/>
                  <a:gd name="T54" fmla="*/ 28 w 79"/>
                  <a:gd name="T55" fmla="*/ 8 h 78"/>
                  <a:gd name="T56" fmla="*/ 27 w 79"/>
                  <a:gd name="T57" fmla="*/ 5 h 78"/>
                  <a:gd name="T58" fmla="*/ 25 w 79"/>
                  <a:gd name="T59" fmla="*/ 3 h 78"/>
                  <a:gd name="T60" fmla="*/ 24 w 79"/>
                  <a:gd name="T61" fmla="*/ 3 h 78"/>
                  <a:gd name="T62" fmla="*/ 27 w 79"/>
                  <a:gd name="T63" fmla="*/ 0 h 78"/>
                  <a:gd name="T64" fmla="*/ 42 w 79"/>
                  <a:gd name="T65" fmla="*/ 9 h 78"/>
                  <a:gd name="T66" fmla="*/ 43 w 79"/>
                  <a:gd name="T67" fmla="*/ 11 h 78"/>
                  <a:gd name="T68" fmla="*/ 40 w 79"/>
                  <a:gd name="T69" fmla="*/ 20 h 78"/>
                  <a:gd name="T70" fmla="*/ 36 w 79"/>
                  <a:gd name="T71" fmla="*/ 29 h 78"/>
                  <a:gd name="T72" fmla="*/ 18 w 79"/>
                  <a:gd name="T73" fmla="*/ 69 h 7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9" h="78">
                    <a:moveTo>
                      <a:pt x="18" y="69"/>
                    </a:moveTo>
                    <a:lnTo>
                      <a:pt x="46" y="62"/>
                    </a:lnTo>
                    <a:lnTo>
                      <a:pt x="52" y="59"/>
                    </a:lnTo>
                    <a:lnTo>
                      <a:pt x="57" y="56"/>
                    </a:lnTo>
                    <a:lnTo>
                      <a:pt x="60" y="54"/>
                    </a:lnTo>
                    <a:lnTo>
                      <a:pt x="61" y="51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69" y="42"/>
                    </a:lnTo>
                    <a:lnTo>
                      <a:pt x="72" y="42"/>
                    </a:lnTo>
                    <a:lnTo>
                      <a:pt x="75" y="42"/>
                    </a:lnTo>
                    <a:lnTo>
                      <a:pt x="78" y="44"/>
                    </a:lnTo>
                    <a:lnTo>
                      <a:pt x="79" y="47"/>
                    </a:lnTo>
                    <a:lnTo>
                      <a:pt x="79" y="50"/>
                    </a:lnTo>
                    <a:lnTo>
                      <a:pt x="79" y="53"/>
                    </a:lnTo>
                    <a:lnTo>
                      <a:pt x="76" y="56"/>
                    </a:lnTo>
                    <a:lnTo>
                      <a:pt x="75" y="57"/>
                    </a:lnTo>
                    <a:lnTo>
                      <a:pt x="72" y="59"/>
                    </a:lnTo>
                    <a:lnTo>
                      <a:pt x="67" y="62"/>
                    </a:lnTo>
                    <a:lnTo>
                      <a:pt x="60" y="63"/>
                    </a:lnTo>
                    <a:lnTo>
                      <a:pt x="36" y="69"/>
                    </a:lnTo>
                    <a:lnTo>
                      <a:pt x="0" y="78"/>
                    </a:lnTo>
                    <a:lnTo>
                      <a:pt x="0" y="77"/>
                    </a:lnTo>
                    <a:lnTo>
                      <a:pt x="22" y="27"/>
                    </a:lnTo>
                    <a:lnTo>
                      <a:pt x="25" y="20"/>
                    </a:lnTo>
                    <a:lnTo>
                      <a:pt x="27" y="15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7" y="5"/>
                    </a:lnTo>
                    <a:lnTo>
                      <a:pt x="25" y="3"/>
                    </a:lnTo>
                    <a:lnTo>
                      <a:pt x="24" y="3"/>
                    </a:lnTo>
                    <a:lnTo>
                      <a:pt x="27" y="0"/>
                    </a:lnTo>
                    <a:lnTo>
                      <a:pt x="42" y="9"/>
                    </a:lnTo>
                    <a:lnTo>
                      <a:pt x="43" y="11"/>
                    </a:lnTo>
                    <a:lnTo>
                      <a:pt x="40" y="20"/>
                    </a:lnTo>
                    <a:lnTo>
                      <a:pt x="36" y="29"/>
                    </a:lnTo>
                    <a:lnTo>
                      <a:pt x="18" y="69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Freeform 661"/>
              <p:cNvSpPr>
                <a:spLocks/>
              </p:cNvSpPr>
              <p:nvPr/>
            </p:nvSpPr>
            <p:spPr bwMode="auto">
              <a:xfrm>
                <a:off x="2585" y="2456"/>
                <a:ext cx="64" cy="64"/>
              </a:xfrm>
              <a:custGeom>
                <a:avLst/>
                <a:gdLst>
                  <a:gd name="T0" fmla="*/ 0 w 64"/>
                  <a:gd name="T1" fmla="*/ 55 h 64"/>
                  <a:gd name="T2" fmla="*/ 22 w 64"/>
                  <a:gd name="T3" fmla="*/ 33 h 64"/>
                  <a:gd name="T4" fmla="*/ 0 w 64"/>
                  <a:gd name="T5" fmla="*/ 9 h 64"/>
                  <a:gd name="T6" fmla="*/ 9 w 64"/>
                  <a:gd name="T7" fmla="*/ 0 h 64"/>
                  <a:gd name="T8" fmla="*/ 31 w 64"/>
                  <a:gd name="T9" fmla="*/ 22 h 64"/>
                  <a:gd name="T10" fmla="*/ 55 w 64"/>
                  <a:gd name="T11" fmla="*/ 0 h 64"/>
                  <a:gd name="T12" fmla="*/ 64 w 64"/>
                  <a:gd name="T13" fmla="*/ 9 h 64"/>
                  <a:gd name="T14" fmla="*/ 42 w 64"/>
                  <a:gd name="T15" fmla="*/ 33 h 64"/>
                  <a:gd name="T16" fmla="*/ 64 w 64"/>
                  <a:gd name="T17" fmla="*/ 55 h 64"/>
                  <a:gd name="T18" fmla="*/ 55 w 64"/>
                  <a:gd name="T19" fmla="*/ 64 h 64"/>
                  <a:gd name="T20" fmla="*/ 31 w 64"/>
                  <a:gd name="T21" fmla="*/ 42 h 64"/>
                  <a:gd name="T22" fmla="*/ 9 w 64"/>
                  <a:gd name="T23" fmla="*/ 64 h 64"/>
                  <a:gd name="T24" fmla="*/ 0 w 64"/>
                  <a:gd name="T25" fmla="*/ 55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64">
                    <a:moveTo>
                      <a:pt x="0" y="55"/>
                    </a:moveTo>
                    <a:lnTo>
                      <a:pt x="22" y="33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1" y="22"/>
                    </a:lnTo>
                    <a:lnTo>
                      <a:pt x="55" y="0"/>
                    </a:lnTo>
                    <a:lnTo>
                      <a:pt x="64" y="9"/>
                    </a:lnTo>
                    <a:lnTo>
                      <a:pt x="42" y="33"/>
                    </a:lnTo>
                    <a:lnTo>
                      <a:pt x="64" y="55"/>
                    </a:lnTo>
                    <a:lnTo>
                      <a:pt x="55" y="64"/>
                    </a:lnTo>
                    <a:lnTo>
                      <a:pt x="31" y="42"/>
                    </a:lnTo>
                    <a:lnTo>
                      <a:pt x="9" y="64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Freeform 662"/>
              <p:cNvSpPr>
                <a:spLocks noEditPoints="1"/>
              </p:cNvSpPr>
              <p:nvPr/>
            </p:nvSpPr>
            <p:spPr bwMode="auto">
              <a:xfrm>
                <a:off x="2628" y="2522"/>
                <a:ext cx="86" cy="87"/>
              </a:xfrm>
              <a:custGeom>
                <a:avLst/>
                <a:gdLst>
                  <a:gd name="T0" fmla="*/ 48 w 86"/>
                  <a:gd name="T1" fmla="*/ 70 h 87"/>
                  <a:gd name="T2" fmla="*/ 57 w 86"/>
                  <a:gd name="T3" fmla="*/ 82 h 87"/>
                  <a:gd name="T4" fmla="*/ 50 w 86"/>
                  <a:gd name="T5" fmla="*/ 85 h 87"/>
                  <a:gd name="T6" fmla="*/ 42 w 86"/>
                  <a:gd name="T7" fmla="*/ 87 h 87"/>
                  <a:gd name="T8" fmla="*/ 35 w 86"/>
                  <a:gd name="T9" fmla="*/ 87 h 87"/>
                  <a:gd name="T10" fmla="*/ 27 w 86"/>
                  <a:gd name="T11" fmla="*/ 84 h 87"/>
                  <a:gd name="T12" fmla="*/ 20 w 86"/>
                  <a:gd name="T13" fmla="*/ 81 h 87"/>
                  <a:gd name="T14" fmla="*/ 12 w 86"/>
                  <a:gd name="T15" fmla="*/ 75 h 87"/>
                  <a:gd name="T16" fmla="*/ 3 w 86"/>
                  <a:gd name="T17" fmla="*/ 60 h 87"/>
                  <a:gd name="T18" fmla="*/ 0 w 86"/>
                  <a:gd name="T19" fmla="*/ 45 h 87"/>
                  <a:gd name="T20" fmla="*/ 3 w 86"/>
                  <a:gd name="T21" fmla="*/ 30 h 87"/>
                  <a:gd name="T22" fmla="*/ 15 w 86"/>
                  <a:gd name="T23" fmla="*/ 15 h 87"/>
                  <a:gd name="T24" fmla="*/ 30 w 86"/>
                  <a:gd name="T25" fmla="*/ 3 h 87"/>
                  <a:gd name="T26" fmla="*/ 47 w 86"/>
                  <a:gd name="T27" fmla="*/ 0 h 87"/>
                  <a:gd name="T28" fmla="*/ 62 w 86"/>
                  <a:gd name="T29" fmla="*/ 1 h 87"/>
                  <a:gd name="T30" fmla="*/ 75 w 86"/>
                  <a:gd name="T31" fmla="*/ 12 h 87"/>
                  <a:gd name="T32" fmla="*/ 84 w 86"/>
                  <a:gd name="T33" fmla="*/ 24 h 87"/>
                  <a:gd name="T34" fmla="*/ 86 w 86"/>
                  <a:gd name="T35" fmla="*/ 39 h 87"/>
                  <a:gd name="T36" fmla="*/ 83 w 86"/>
                  <a:gd name="T37" fmla="*/ 54 h 87"/>
                  <a:gd name="T38" fmla="*/ 71 w 86"/>
                  <a:gd name="T39" fmla="*/ 69 h 87"/>
                  <a:gd name="T40" fmla="*/ 71 w 86"/>
                  <a:gd name="T41" fmla="*/ 70 h 87"/>
                  <a:gd name="T42" fmla="*/ 68 w 86"/>
                  <a:gd name="T43" fmla="*/ 72 h 87"/>
                  <a:gd name="T44" fmla="*/ 24 w 86"/>
                  <a:gd name="T45" fmla="*/ 28 h 87"/>
                  <a:gd name="T46" fmla="*/ 20 w 86"/>
                  <a:gd name="T47" fmla="*/ 34 h 87"/>
                  <a:gd name="T48" fmla="*/ 17 w 86"/>
                  <a:gd name="T49" fmla="*/ 40 h 87"/>
                  <a:gd name="T50" fmla="*/ 15 w 86"/>
                  <a:gd name="T51" fmla="*/ 48 h 87"/>
                  <a:gd name="T52" fmla="*/ 15 w 86"/>
                  <a:gd name="T53" fmla="*/ 54 h 87"/>
                  <a:gd name="T54" fmla="*/ 18 w 86"/>
                  <a:gd name="T55" fmla="*/ 60 h 87"/>
                  <a:gd name="T56" fmla="*/ 23 w 86"/>
                  <a:gd name="T57" fmla="*/ 64 h 87"/>
                  <a:gd name="T58" fmla="*/ 29 w 86"/>
                  <a:gd name="T59" fmla="*/ 69 h 87"/>
                  <a:gd name="T60" fmla="*/ 35 w 86"/>
                  <a:gd name="T61" fmla="*/ 72 h 87"/>
                  <a:gd name="T62" fmla="*/ 41 w 86"/>
                  <a:gd name="T63" fmla="*/ 72 h 87"/>
                  <a:gd name="T64" fmla="*/ 48 w 86"/>
                  <a:gd name="T65" fmla="*/ 70 h 87"/>
                  <a:gd name="T66" fmla="*/ 33 w 86"/>
                  <a:gd name="T67" fmla="*/ 18 h 87"/>
                  <a:gd name="T68" fmla="*/ 68 w 86"/>
                  <a:gd name="T69" fmla="*/ 52 h 87"/>
                  <a:gd name="T70" fmla="*/ 71 w 86"/>
                  <a:gd name="T71" fmla="*/ 46 h 87"/>
                  <a:gd name="T72" fmla="*/ 72 w 86"/>
                  <a:gd name="T73" fmla="*/ 43 h 87"/>
                  <a:gd name="T74" fmla="*/ 72 w 86"/>
                  <a:gd name="T75" fmla="*/ 39 h 87"/>
                  <a:gd name="T76" fmla="*/ 72 w 86"/>
                  <a:gd name="T77" fmla="*/ 31 h 87"/>
                  <a:gd name="T78" fmla="*/ 69 w 86"/>
                  <a:gd name="T79" fmla="*/ 27 h 87"/>
                  <a:gd name="T80" fmla="*/ 65 w 86"/>
                  <a:gd name="T81" fmla="*/ 21 h 87"/>
                  <a:gd name="T82" fmla="*/ 60 w 86"/>
                  <a:gd name="T83" fmla="*/ 16 h 87"/>
                  <a:gd name="T84" fmla="*/ 54 w 86"/>
                  <a:gd name="T85" fmla="*/ 13 h 87"/>
                  <a:gd name="T86" fmla="*/ 50 w 86"/>
                  <a:gd name="T87" fmla="*/ 13 h 87"/>
                  <a:gd name="T88" fmla="*/ 44 w 86"/>
                  <a:gd name="T89" fmla="*/ 13 h 87"/>
                  <a:gd name="T90" fmla="*/ 38 w 86"/>
                  <a:gd name="T91" fmla="*/ 15 h 87"/>
                  <a:gd name="T92" fmla="*/ 33 w 86"/>
                  <a:gd name="T93" fmla="*/ 18 h 87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86" h="87">
                    <a:moveTo>
                      <a:pt x="48" y="70"/>
                    </a:moveTo>
                    <a:lnTo>
                      <a:pt x="57" y="82"/>
                    </a:lnTo>
                    <a:lnTo>
                      <a:pt x="50" y="85"/>
                    </a:lnTo>
                    <a:lnTo>
                      <a:pt x="42" y="87"/>
                    </a:lnTo>
                    <a:lnTo>
                      <a:pt x="35" y="87"/>
                    </a:lnTo>
                    <a:lnTo>
                      <a:pt x="27" y="84"/>
                    </a:lnTo>
                    <a:lnTo>
                      <a:pt x="20" y="81"/>
                    </a:lnTo>
                    <a:lnTo>
                      <a:pt x="12" y="75"/>
                    </a:lnTo>
                    <a:lnTo>
                      <a:pt x="3" y="60"/>
                    </a:lnTo>
                    <a:lnTo>
                      <a:pt x="0" y="45"/>
                    </a:lnTo>
                    <a:lnTo>
                      <a:pt x="3" y="30"/>
                    </a:lnTo>
                    <a:lnTo>
                      <a:pt x="15" y="15"/>
                    </a:lnTo>
                    <a:lnTo>
                      <a:pt x="30" y="3"/>
                    </a:lnTo>
                    <a:lnTo>
                      <a:pt x="47" y="0"/>
                    </a:lnTo>
                    <a:lnTo>
                      <a:pt x="62" y="1"/>
                    </a:lnTo>
                    <a:lnTo>
                      <a:pt x="75" y="12"/>
                    </a:lnTo>
                    <a:lnTo>
                      <a:pt x="84" y="24"/>
                    </a:lnTo>
                    <a:lnTo>
                      <a:pt x="86" y="39"/>
                    </a:lnTo>
                    <a:lnTo>
                      <a:pt x="83" y="54"/>
                    </a:lnTo>
                    <a:lnTo>
                      <a:pt x="71" y="69"/>
                    </a:lnTo>
                    <a:lnTo>
                      <a:pt x="71" y="70"/>
                    </a:lnTo>
                    <a:lnTo>
                      <a:pt x="68" y="72"/>
                    </a:lnTo>
                    <a:lnTo>
                      <a:pt x="24" y="28"/>
                    </a:lnTo>
                    <a:lnTo>
                      <a:pt x="20" y="34"/>
                    </a:lnTo>
                    <a:lnTo>
                      <a:pt x="17" y="40"/>
                    </a:lnTo>
                    <a:lnTo>
                      <a:pt x="15" y="48"/>
                    </a:lnTo>
                    <a:lnTo>
                      <a:pt x="15" y="54"/>
                    </a:lnTo>
                    <a:lnTo>
                      <a:pt x="18" y="60"/>
                    </a:lnTo>
                    <a:lnTo>
                      <a:pt x="23" y="64"/>
                    </a:lnTo>
                    <a:lnTo>
                      <a:pt x="29" y="69"/>
                    </a:lnTo>
                    <a:lnTo>
                      <a:pt x="35" y="72"/>
                    </a:lnTo>
                    <a:lnTo>
                      <a:pt x="41" y="72"/>
                    </a:lnTo>
                    <a:lnTo>
                      <a:pt x="48" y="70"/>
                    </a:lnTo>
                    <a:close/>
                    <a:moveTo>
                      <a:pt x="33" y="18"/>
                    </a:moveTo>
                    <a:lnTo>
                      <a:pt x="68" y="52"/>
                    </a:lnTo>
                    <a:lnTo>
                      <a:pt x="71" y="46"/>
                    </a:lnTo>
                    <a:lnTo>
                      <a:pt x="72" y="43"/>
                    </a:lnTo>
                    <a:lnTo>
                      <a:pt x="72" y="39"/>
                    </a:lnTo>
                    <a:lnTo>
                      <a:pt x="72" y="31"/>
                    </a:lnTo>
                    <a:lnTo>
                      <a:pt x="69" y="27"/>
                    </a:lnTo>
                    <a:lnTo>
                      <a:pt x="65" y="21"/>
                    </a:lnTo>
                    <a:lnTo>
                      <a:pt x="60" y="16"/>
                    </a:lnTo>
                    <a:lnTo>
                      <a:pt x="54" y="13"/>
                    </a:lnTo>
                    <a:lnTo>
                      <a:pt x="50" y="13"/>
                    </a:lnTo>
                    <a:lnTo>
                      <a:pt x="44" y="13"/>
                    </a:lnTo>
                    <a:lnTo>
                      <a:pt x="38" y="15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Freeform 663"/>
              <p:cNvSpPr>
                <a:spLocks/>
              </p:cNvSpPr>
              <p:nvPr/>
            </p:nvSpPr>
            <p:spPr bwMode="auto">
              <a:xfrm>
                <a:off x="2753" y="2547"/>
                <a:ext cx="28" cy="29"/>
              </a:xfrm>
              <a:custGeom>
                <a:avLst/>
                <a:gdLst>
                  <a:gd name="T0" fmla="*/ 0 w 28"/>
                  <a:gd name="T1" fmla="*/ 6 h 29"/>
                  <a:gd name="T2" fmla="*/ 6 w 28"/>
                  <a:gd name="T3" fmla="*/ 0 h 29"/>
                  <a:gd name="T4" fmla="*/ 28 w 28"/>
                  <a:gd name="T5" fmla="*/ 21 h 29"/>
                  <a:gd name="T6" fmla="*/ 21 w 28"/>
                  <a:gd name="T7" fmla="*/ 29 h 29"/>
                  <a:gd name="T8" fmla="*/ 0 w 28"/>
                  <a:gd name="T9" fmla="*/ 6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6"/>
                    </a:moveTo>
                    <a:lnTo>
                      <a:pt x="6" y="0"/>
                    </a:lnTo>
                    <a:lnTo>
                      <a:pt x="28" y="21"/>
                    </a:lnTo>
                    <a:lnTo>
                      <a:pt x="21" y="29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Line 664"/>
              <p:cNvSpPr>
                <a:spLocks noChangeShapeType="1"/>
              </p:cNvSpPr>
              <p:nvPr/>
            </p:nvSpPr>
            <p:spPr bwMode="auto">
              <a:xfrm>
                <a:off x="1613" y="180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Line 665"/>
              <p:cNvSpPr>
                <a:spLocks noChangeShapeType="1"/>
              </p:cNvSpPr>
              <p:nvPr/>
            </p:nvSpPr>
            <p:spPr bwMode="auto">
              <a:xfrm>
                <a:off x="1626" y="1818"/>
                <a:ext cx="14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Line 666"/>
              <p:cNvSpPr>
                <a:spLocks noChangeShapeType="1"/>
              </p:cNvSpPr>
              <p:nvPr/>
            </p:nvSpPr>
            <p:spPr bwMode="auto">
              <a:xfrm>
                <a:off x="1653" y="1842"/>
                <a:ext cx="14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Line 667"/>
              <p:cNvSpPr>
                <a:spLocks noChangeShapeType="1"/>
              </p:cNvSpPr>
              <p:nvPr/>
            </p:nvSpPr>
            <p:spPr bwMode="auto">
              <a:xfrm>
                <a:off x="1680" y="1866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Line 668"/>
              <p:cNvSpPr>
                <a:spLocks noChangeShapeType="1"/>
              </p:cNvSpPr>
              <p:nvPr/>
            </p:nvSpPr>
            <p:spPr bwMode="auto">
              <a:xfrm>
                <a:off x="1683" y="1869"/>
                <a:ext cx="9" cy="1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Line 669"/>
              <p:cNvSpPr>
                <a:spLocks noChangeShapeType="1"/>
              </p:cNvSpPr>
              <p:nvPr/>
            </p:nvSpPr>
            <p:spPr bwMode="auto">
              <a:xfrm>
                <a:off x="1706" y="1892"/>
                <a:ext cx="13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Line 670"/>
              <p:cNvSpPr>
                <a:spLocks noChangeShapeType="1"/>
              </p:cNvSpPr>
              <p:nvPr/>
            </p:nvSpPr>
            <p:spPr bwMode="auto">
              <a:xfrm>
                <a:off x="1731" y="1917"/>
                <a:ext cx="14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Line 671"/>
              <p:cNvSpPr>
                <a:spLocks noChangeShapeType="1"/>
              </p:cNvSpPr>
              <p:nvPr/>
            </p:nvSpPr>
            <p:spPr bwMode="auto">
              <a:xfrm>
                <a:off x="1758" y="1941"/>
                <a:ext cx="12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Line 672"/>
              <p:cNvSpPr>
                <a:spLocks noChangeShapeType="1"/>
              </p:cNvSpPr>
              <p:nvPr/>
            </p:nvSpPr>
            <p:spPr bwMode="auto">
              <a:xfrm>
                <a:off x="1784" y="1965"/>
                <a:ext cx="13" cy="14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Line 673"/>
              <p:cNvSpPr>
                <a:spLocks noChangeShapeType="1"/>
              </p:cNvSpPr>
              <p:nvPr/>
            </p:nvSpPr>
            <p:spPr bwMode="auto">
              <a:xfrm>
                <a:off x="1811" y="1991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Line 674"/>
              <p:cNvSpPr>
                <a:spLocks noChangeShapeType="1"/>
              </p:cNvSpPr>
              <p:nvPr/>
            </p:nvSpPr>
            <p:spPr bwMode="auto">
              <a:xfrm>
                <a:off x="1814" y="1992"/>
                <a:ext cx="10" cy="1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Line 675"/>
              <p:cNvSpPr>
                <a:spLocks noChangeShapeType="1"/>
              </p:cNvSpPr>
              <p:nvPr/>
            </p:nvSpPr>
            <p:spPr bwMode="auto">
              <a:xfrm>
                <a:off x="1836" y="2015"/>
                <a:ext cx="14" cy="1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Line 676"/>
              <p:cNvSpPr>
                <a:spLocks noChangeShapeType="1"/>
              </p:cNvSpPr>
              <p:nvPr/>
            </p:nvSpPr>
            <p:spPr bwMode="auto">
              <a:xfrm>
                <a:off x="1863" y="2040"/>
                <a:ext cx="12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Line 677"/>
              <p:cNvSpPr>
                <a:spLocks noChangeShapeType="1"/>
              </p:cNvSpPr>
              <p:nvPr/>
            </p:nvSpPr>
            <p:spPr bwMode="auto">
              <a:xfrm>
                <a:off x="1889" y="2064"/>
                <a:ext cx="9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Line 678"/>
              <p:cNvSpPr>
                <a:spLocks noChangeShapeType="1"/>
              </p:cNvSpPr>
              <p:nvPr/>
            </p:nvSpPr>
            <p:spPr bwMode="auto">
              <a:xfrm>
                <a:off x="1898" y="2070"/>
                <a:ext cx="4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Line 679"/>
              <p:cNvSpPr>
                <a:spLocks noChangeShapeType="1"/>
              </p:cNvSpPr>
              <p:nvPr/>
            </p:nvSpPr>
            <p:spPr bwMode="auto">
              <a:xfrm>
                <a:off x="1916" y="2088"/>
                <a:ext cx="13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Line 680"/>
              <p:cNvSpPr>
                <a:spLocks noChangeShapeType="1"/>
              </p:cNvSpPr>
              <p:nvPr/>
            </p:nvSpPr>
            <p:spPr bwMode="auto">
              <a:xfrm>
                <a:off x="1941" y="2114"/>
                <a:ext cx="14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Line 681"/>
              <p:cNvSpPr>
                <a:spLocks noChangeShapeType="1"/>
              </p:cNvSpPr>
              <p:nvPr/>
            </p:nvSpPr>
            <p:spPr bwMode="auto">
              <a:xfrm>
                <a:off x="1968" y="2138"/>
                <a:ext cx="14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Line 682"/>
              <p:cNvSpPr>
                <a:spLocks noChangeShapeType="1"/>
              </p:cNvSpPr>
              <p:nvPr/>
            </p:nvSpPr>
            <p:spPr bwMode="auto">
              <a:xfrm>
                <a:off x="1994" y="2163"/>
                <a:ext cx="13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Line 683"/>
              <p:cNvSpPr>
                <a:spLocks noChangeShapeType="1"/>
              </p:cNvSpPr>
              <p:nvPr/>
            </p:nvSpPr>
            <p:spPr bwMode="auto">
              <a:xfrm>
                <a:off x="2007" y="21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Line 684"/>
              <p:cNvSpPr>
                <a:spLocks noChangeShapeType="1"/>
              </p:cNvSpPr>
              <p:nvPr/>
            </p:nvSpPr>
            <p:spPr bwMode="auto">
              <a:xfrm>
                <a:off x="2019" y="2187"/>
                <a:ext cx="9" cy="8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Line 685"/>
              <p:cNvSpPr>
                <a:spLocks noChangeShapeType="1"/>
              </p:cNvSpPr>
              <p:nvPr/>
            </p:nvSpPr>
            <p:spPr bwMode="auto">
              <a:xfrm>
                <a:off x="2028" y="2195"/>
                <a:ext cx="5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Line 686"/>
              <p:cNvSpPr>
                <a:spLocks noChangeShapeType="1"/>
              </p:cNvSpPr>
              <p:nvPr/>
            </p:nvSpPr>
            <p:spPr bwMode="auto">
              <a:xfrm>
                <a:off x="2046" y="221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Line 687"/>
              <p:cNvSpPr>
                <a:spLocks noChangeShapeType="1"/>
              </p:cNvSpPr>
              <p:nvPr/>
            </p:nvSpPr>
            <p:spPr bwMode="auto">
              <a:xfrm>
                <a:off x="2048" y="2213"/>
                <a:ext cx="12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Line 688"/>
              <p:cNvSpPr>
                <a:spLocks noChangeShapeType="1"/>
              </p:cNvSpPr>
              <p:nvPr/>
            </p:nvSpPr>
            <p:spPr bwMode="auto">
              <a:xfrm>
                <a:off x="2073" y="2237"/>
                <a:ext cx="9" cy="9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Line 689"/>
              <p:cNvSpPr>
                <a:spLocks noChangeShapeType="1"/>
              </p:cNvSpPr>
              <p:nvPr/>
            </p:nvSpPr>
            <p:spPr bwMode="auto">
              <a:xfrm>
                <a:off x="2082" y="2246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Line 690"/>
              <p:cNvSpPr>
                <a:spLocks noChangeShapeType="1"/>
              </p:cNvSpPr>
              <p:nvPr/>
            </p:nvSpPr>
            <p:spPr bwMode="auto">
              <a:xfrm>
                <a:off x="2099" y="2261"/>
                <a:ext cx="13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Line 691"/>
              <p:cNvSpPr>
                <a:spLocks noChangeShapeType="1"/>
              </p:cNvSpPr>
              <p:nvPr/>
            </p:nvSpPr>
            <p:spPr bwMode="auto">
              <a:xfrm>
                <a:off x="2112" y="22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Line 692"/>
              <p:cNvSpPr>
                <a:spLocks noChangeShapeType="1"/>
              </p:cNvSpPr>
              <p:nvPr/>
            </p:nvSpPr>
            <p:spPr bwMode="auto">
              <a:xfrm>
                <a:off x="2124" y="228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Line 693"/>
              <p:cNvSpPr>
                <a:spLocks noChangeShapeType="1"/>
              </p:cNvSpPr>
              <p:nvPr/>
            </p:nvSpPr>
            <p:spPr bwMode="auto">
              <a:xfrm>
                <a:off x="2126" y="2286"/>
                <a:ext cx="12" cy="1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Line 694"/>
              <p:cNvSpPr>
                <a:spLocks noChangeShapeType="1"/>
              </p:cNvSpPr>
              <p:nvPr/>
            </p:nvSpPr>
            <p:spPr bwMode="auto">
              <a:xfrm>
                <a:off x="2151" y="2312"/>
                <a:ext cx="12" cy="9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Line 695"/>
              <p:cNvSpPr>
                <a:spLocks noChangeShapeType="1"/>
              </p:cNvSpPr>
              <p:nvPr/>
            </p:nvSpPr>
            <p:spPr bwMode="auto">
              <a:xfrm>
                <a:off x="2163" y="232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Line 696"/>
              <p:cNvSpPr>
                <a:spLocks noChangeShapeType="1"/>
              </p:cNvSpPr>
              <p:nvPr/>
            </p:nvSpPr>
            <p:spPr bwMode="auto">
              <a:xfrm>
                <a:off x="2177" y="2336"/>
                <a:ext cx="9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Line 697"/>
              <p:cNvSpPr>
                <a:spLocks noChangeShapeType="1"/>
              </p:cNvSpPr>
              <p:nvPr/>
            </p:nvSpPr>
            <p:spPr bwMode="auto">
              <a:xfrm>
                <a:off x="2186" y="2342"/>
                <a:ext cx="4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Line 698"/>
              <p:cNvSpPr>
                <a:spLocks noChangeShapeType="1"/>
              </p:cNvSpPr>
              <p:nvPr/>
            </p:nvSpPr>
            <p:spPr bwMode="auto">
              <a:xfrm>
                <a:off x="2204" y="236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Line 699"/>
              <p:cNvSpPr>
                <a:spLocks noChangeShapeType="1"/>
              </p:cNvSpPr>
              <p:nvPr/>
            </p:nvSpPr>
            <p:spPr bwMode="auto">
              <a:xfrm>
                <a:off x="2205" y="2360"/>
                <a:ext cx="9" cy="9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Line 700"/>
              <p:cNvSpPr>
                <a:spLocks noChangeShapeType="1"/>
              </p:cNvSpPr>
              <p:nvPr/>
            </p:nvSpPr>
            <p:spPr bwMode="auto">
              <a:xfrm>
                <a:off x="2214" y="2369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Line 701"/>
              <p:cNvSpPr>
                <a:spLocks noChangeShapeType="1"/>
              </p:cNvSpPr>
              <p:nvPr/>
            </p:nvSpPr>
            <p:spPr bwMode="auto">
              <a:xfrm>
                <a:off x="2231" y="23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Line 702"/>
              <p:cNvSpPr>
                <a:spLocks noChangeShapeType="1"/>
              </p:cNvSpPr>
              <p:nvPr/>
            </p:nvSpPr>
            <p:spPr bwMode="auto">
              <a:xfrm>
                <a:off x="2232" y="2385"/>
                <a:ext cx="8" cy="8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Line 703"/>
              <p:cNvSpPr>
                <a:spLocks noChangeShapeType="1"/>
              </p:cNvSpPr>
              <p:nvPr/>
            </p:nvSpPr>
            <p:spPr bwMode="auto">
              <a:xfrm>
                <a:off x="2240" y="2393"/>
                <a:ext cx="3" cy="4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Line 704"/>
              <p:cNvSpPr>
                <a:spLocks noChangeShapeType="1"/>
              </p:cNvSpPr>
              <p:nvPr/>
            </p:nvSpPr>
            <p:spPr bwMode="auto">
              <a:xfrm>
                <a:off x="2256" y="2409"/>
                <a:ext cx="8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Line 705"/>
              <p:cNvSpPr>
                <a:spLocks noChangeShapeType="1"/>
              </p:cNvSpPr>
              <p:nvPr/>
            </p:nvSpPr>
            <p:spPr bwMode="auto">
              <a:xfrm>
                <a:off x="2264" y="2415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Line 706"/>
              <p:cNvSpPr>
                <a:spLocks noChangeShapeType="1"/>
              </p:cNvSpPr>
              <p:nvPr/>
            </p:nvSpPr>
            <p:spPr bwMode="auto">
              <a:xfrm>
                <a:off x="2283" y="2433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Line 707"/>
              <p:cNvSpPr>
                <a:spLocks noChangeShapeType="1"/>
              </p:cNvSpPr>
              <p:nvPr/>
            </p:nvSpPr>
            <p:spPr bwMode="auto">
              <a:xfrm>
                <a:off x="2285" y="2435"/>
                <a:ext cx="7" cy="7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Line 708"/>
              <p:cNvSpPr>
                <a:spLocks noChangeShapeType="1"/>
              </p:cNvSpPr>
              <p:nvPr/>
            </p:nvSpPr>
            <p:spPr bwMode="auto">
              <a:xfrm>
                <a:off x="2292" y="2442"/>
                <a:ext cx="3" cy="5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Line 709"/>
              <p:cNvSpPr>
                <a:spLocks noChangeShapeType="1"/>
              </p:cNvSpPr>
              <p:nvPr/>
            </p:nvSpPr>
            <p:spPr bwMode="auto">
              <a:xfrm>
                <a:off x="2309" y="24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Line 710"/>
              <p:cNvSpPr>
                <a:spLocks noChangeShapeType="1"/>
              </p:cNvSpPr>
              <p:nvPr/>
            </p:nvSpPr>
            <p:spPr bwMode="auto">
              <a:xfrm>
                <a:off x="2310" y="2460"/>
                <a:ext cx="6" cy="5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Line 711"/>
              <p:cNvSpPr>
                <a:spLocks noChangeShapeType="1"/>
              </p:cNvSpPr>
              <p:nvPr/>
            </p:nvSpPr>
            <p:spPr bwMode="auto">
              <a:xfrm>
                <a:off x="2316" y="2465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Line 712"/>
              <p:cNvSpPr>
                <a:spLocks noChangeShapeType="1"/>
              </p:cNvSpPr>
              <p:nvPr/>
            </p:nvSpPr>
            <p:spPr bwMode="auto">
              <a:xfrm>
                <a:off x="2334" y="2483"/>
                <a:ext cx="5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Line 713"/>
              <p:cNvSpPr>
                <a:spLocks noChangeShapeType="1"/>
              </p:cNvSpPr>
              <p:nvPr/>
            </p:nvSpPr>
            <p:spPr bwMode="auto">
              <a:xfrm>
                <a:off x="2339" y="2486"/>
                <a:ext cx="6" cy="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Line 714"/>
              <p:cNvSpPr>
                <a:spLocks noChangeShapeType="1"/>
              </p:cNvSpPr>
              <p:nvPr/>
            </p:nvSpPr>
            <p:spPr bwMode="auto">
              <a:xfrm>
                <a:off x="2345" y="2492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Line 715"/>
              <p:cNvSpPr>
                <a:spLocks noChangeShapeType="1"/>
              </p:cNvSpPr>
              <p:nvPr/>
            </p:nvSpPr>
            <p:spPr bwMode="auto">
              <a:xfrm>
                <a:off x="2361" y="2507"/>
                <a:ext cx="5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Line 716"/>
              <p:cNvSpPr>
                <a:spLocks noChangeShapeType="1"/>
              </p:cNvSpPr>
              <p:nvPr/>
            </p:nvSpPr>
            <p:spPr bwMode="auto">
              <a:xfrm>
                <a:off x="2366" y="2510"/>
                <a:ext cx="4" cy="4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Line 717"/>
              <p:cNvSpPr>
                <a:spLocks noChangeShapeType="1"/>
              </p:cNvSpPr>
              <p:nvPr/>
            </p:nvSpPr>
            <p:spPr bwMode="auto">
              <a:xfrm>
                <a:off x="2370" y="2514"/>
                <a:ext cx="5" cy="5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Freeform 718"/>
              <p:cNvSpPr>
                <a:spLocks/>
              </p:cNvSpPr>
              <p:nvPr/>
            </p:nvSpPr>
            <p:spPr bwMode="auto">
              <a:xfrm>
                <a:off x="2375" y="2519"/>
                <a:ext cx="7" cy="9"/>
              </a:xfrm>
              <a:custGeom>
                <a:avLst/>
                <a:gdLst>
                  <a:gd name="T0" fmla="*/ 0 w 7"/>
                  <a:gd name="T1" fmla="*/ 0 h 9"/>
                  <a:gd name="T2" fmla="*/ 4 w 7"/>
                  <a:gd name="T3" fmla="*/ 4 h 9"/>
                  <a:gd name="T4" fmla="*/ 7 w 7"/>
                  <a:gd name="T5" fmla="*/ 9 h 9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0"/>
                    </a:moveTo>
                    <a:lnTo>
                      <a:pt x="4" y="4"/>
                    </a:lnTo>
                    <a:lnTo>
                      <a:pt x="7" y="9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Line 719"/>
              <p:cNvSpPr>
                <a:spLocks noChangeShapeType="1"/>
              </p:cNvSpPr>
              <p:nvPr/>
            </p:nvSpPr>
            <p:spPr bwMode="auto">
              <a:xfrm>
                <a:off x="2396" y="254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Line 720"/>
              <p:cNvSpPr>
                <a:spLocks noChangeShapeType="1"/>
              </p:cNvSpPr>
              <p:nvPr/>
            </p:nvSpPr>
            <p:spPr bwMode="auto">
              <a:xfrm>
                <a:off x="2397" y="2540"/>
                <a:ext cx="3" cy="4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Freeform 721"/>
              <p:cNvSpPr>
                <a:spLocks/>
              </p:cNvSpPr>
              <p:nvPr/>
            </p:nvSpPr>
            <p:spPr bwMode="auto">
              <a:xfrm>
                <a:off x="2400" y="2544"/>
                <a:ext cx="8" cy="8"/>
              </a:xfrm>
              <a:custGeom>
                <a:avLst/>
                <a:gdLst>
                  <a:gd name="T0" fmla="*/ 0 w 8"/>
                  <a:gd name="T1" fmla="*/ 0 h 8"/>
                  <a:gd name="T2" fmla="*/ 5 w 8"/>
                  <a:gd name="T3" fmla="*/ 5 h 8"/>
                  <a:gd name="T4" fmla="*/ 8 w 8"/>
                  <a:gd name="T5" fmla="*/ 8 h 8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5" y="5"/>
                    </a:lnTo>
                    <a:lnTo>
                      <a:pt x="8" y="8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Line 722"/>
              <p:cNvSpPr>
                <a:spLocks noChangeShapeType="1"/>
              </p:cNvSpPr>
              <p:nvPr/>
            </p:nvSpPr>
            <p:spPr bwMode="auto">
              <a:xfrm>
                <a:off x="2421" y="2564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Line 723"/>
              <p:cNvSpPr>
                <a:spLocks noChangeShapeType="1"/>
              </p:cNvSpPr>
              <p:nvPr/>
            </p:nvSpPr>
            <p:spPr bwMode="auto">
              <a:xfrm>
                <a:off x="2424" y="2567"/>
                <a:ext cx="5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Freeform 724"/>
              <p:cNvSpPr>
                <a:spLocks/>
              </p:cNvSpPr>
              <p:nvPr/>
            </p:nvSpPr>
            <p:spPr bwMode="auto">
              <a:xfrm>
                <a:off x="2429" y="2570"/>
                <a:ext cx="6" cy="6"/>
              </a:xfrm>
              <a:custGeom>
                <a:avLst/>
                <a:gdLst>
                  <a:gd name="T0" fmla="*/ 0 w 6"/>
                  <a:gd name="T1" fmla="*/ 0 h 6"/>
                  <a:gd name="T2" fmla="*/ 3 w 6"/>
                  <a:gd name="T3" fmla="*/ 3 h 6"/>
                  <a:gd name="T4" fmla="*/ 6 w 6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3" y="3"/>
                    </a:lnTo>
                    <a:lnTo>
                      <a:pt x="6" y="6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Line 725"/>
              <p:cNvSpPr>
                <a:spLocks noChangeShapeType="1"/>
              </p:cNvSpPr>
              <p:nvPr/>
            </p:nvSpPr>
            <p:spPr bwMode="auto">
              <a:xfrm>
                <a:off x="2448" y="258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Line 726"/>
              <p:cNvSpPr>
                <a:spLocks noChangeShapeType="1"/>
              </p:cNvSpPr>
              <p:nvPr/>
            </p:nvSpPr>
            <p:spPr bwMode="auto">
              <a:xfrm>
                <a:off x="2450" y="2589"/>
                <a:ext cx="3" cy="5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Line 727"/>
              <p:cNvSpPr>
                <a:spLocks noChangeShapeType="1"/>
              </p:cNvSpPr>
              <p:nvPr/>
            </p:nvSpPr>
            <p:spPr bwMode="auto">
              <a:xfrm>
                <a:off x="2453" y="2594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Freeform 728"/>
              <p:cNvSpPr>
                <a:spLocks/>
              </p:cNvSpPr>
              <p:nvPr/>
            </p:nvSpPr>
            <p:spPr bwMode="auto">
              <a:xfrm>
                <a:off x="2456" y="2597"/>
                <a:ext cx="4" cy="4"/>
              </a:xfrm>
              <a:custGeom>
                <a:avLst/>
                <a:gdLst>
                  <a:gd name="T0" fmla="*/ 0 w 4"/>
                  <a:gd name="T1" fmla="*/ 0 h 4"/>
                  <a:gd name="T2" fmla="*/ 3 w 4"/>
                  <a:gd name="T3" fmla="*/ 3 h 4"/>
                  <a:gd name="T4" fmla="*/ 4 w 4"/>
                  <a:gd name="T5" fmla="*/ 4 h 4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3" y="3"/>
                    </a:lnTo>
                    <a:lnTo>
                      <a:pt x="4" y="4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Line 729"/>
              <p:cNvSpPr>
                <a:spLocks noChangeShapeType="1"/>
              </p:cNvSpPr>
              <p:nvPr/>
            </p:nvSpPr>
            <p:spPr bwMode="auto">
              <a:xfrm>
                <a:off x="2472" y="2613"/>
                <a:ext cx="3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Line 730"/>
              <p:cNvSpPr>
                <a:spLocks noChangeShapeType="1"/>
              </p:cNvSpPr>
              <p:nvPr/>
            </p:nvSpPr>
            <p:spPr bwMode="auto">
              <a:xfrm>
                <a:off x="2475" y="2615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Line 731"/>
              <p:cNvSpPr>
                <a:spLocks noChangeShapeType="1"/>
              </p:cNvSpPr>
              <p:nvPr/>
            </p:nvSpPr>
            <p:spPr bwMode="auto">
              <a:xfrm>
                <a:off x="2478" y="2616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Freeform 732"/>
              <p:cNvSpPr>
                <a:spLocks/>
              </p:cNvSpPr>
              <p:nvPr/>
            </p:nvSpPr>
            <p:spPr bwMode="auto">
              <a:xfrm>
                <a:off x="2481" y="2619"/>
                <a:ext cx="5" cy="6"/>
              </a:xfrm>
              <a:custGeom>
                <a:avLst/>
                <a:gdLst>
                  <a:gd name="T0" fmla="*/ 0 w 5"/>
                  <a:gd name="T1" fmla="*/ 0 h 6"/>
                  <a:gd name="T2" fmla="*/ 3 w 5"/>
                  <a:gd name="T3" fmla="*/ 3 h 6"/>
                  <a:gd name="T4" fmla="*/ 5 w 5"/>
                  <a:gd name="T5" fmla="*/ 6 h 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0" y="0"/>
                    </a:moveTo>
                    <a:lnTo>
                      <a:pt x="3" y="3"/>
                    </a:lnTo>
                    <a:lnTo>
                      <a:pt x="5" y="6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Line 733"/>
              <p:cNvSpPr>
                <a:spLocks noChangeShapeType="1"/>
              </p:cNvSpPr>
              <p:nvPr/>
            </p:nvSpPr>
            <p:spPr bwMode="auto">
              <a:xfrm>
                <a:off x="2499" y="2637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Line 734"/>
              <p:cNvSpPr>
                <a:spLocks noChangeShapeType="1"/>
              </p:cNvSpPr>
              <p:nvPr/>
            </p:nvSpPr>
            <p:spPr bwMode="auto">
              <a:xfrm>
                <a:off x="2501" y="2639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Line 735"/>
              <p:cNvSpPr>
                <a:spLocks noChangeShapeType="1"/>
              </p:cNvSpPr>
              <p:nvPr/>
            </p:nvSpPr>
            <p:spPr bwMode="auto">
              <a:xfrm>
                <a:off x="2504" y="2640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Line 736"/>
              <p:cNvSpPr>
                <a:spLocks noChangeShapeType="1"/>
              </p:cNvSpPr>
              <p:nvPr/>
            </p:nvSpPr>
            <p:spPr bwMode="auto">
              <a:xfrm>
                <a:off x="2507" y="2643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Freeform 737"/>
              <p:cNvSpPr>
                <a:spLocks/>
              </p:cNvSpPr>
              <p:nvPr/>
            </p:nvSpPr>
            <p:spPr bwMode="auto">
              <a:xfrm>
                <a:off x="2510" y="2646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Line 738"/>
              <p:cNvSpPr>
                <a:spLocks noChangeShapeType="1"/>
              </p:cNvSpPr>
              <p:nvPr/>
            </p:nvSpPr>
            <p:spPr bwMode="auto">
              <a:xfrm>
                <a:off x="2525" y="266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Line 739"/>
              <p:cNvSpPr>
                <a:spLocks noChangeShapeType="1"/>
              </p:cNvSpPr>
              <p:nvPr/>
            </p:nvSpPr>
            <p:spPr bwMode="auto">
              <a:xfrm>
                <a:off x="2526" y="2663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Line 740"/>
              <p:cNvSpPr>
                <a:spLocks noChangeShapeType="1"/>
              </p:cNvSpPr>
              <p:nvPr/>
            </p:nvSpPr>
            <p:spPr bwMode="auto">
              <a:xfrm>
                <a:off x="2529" y="2664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Line 741"/>
              <p:cNvSpPr>
                <a:spLocks noChangeShapeType="1"/>
              </p:cNvSpPr>
              <p:nvPr/>
            </p:nvSpPr>
            <p:spPr bwMode="auto">
              <a:xfrm>
                <a:off x="2532" y="2667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Line 742"/>
              <p:cNvSpPr>
                <a:spLocks noChangeShapeType="1"/>
              </p:cNvSpPr>
              <p:nvPr/>
            </p:nvSpPr>
            <p:spPr bwMode="auto">
              <a:xfrm>
                <a:off x="2534" y="2669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Line 743"/>
              <p:cNvSpPr>
                <a:spLocks noChangeShapeType="1"/>
              </p:cNvSpPr>
              <p:nvPr/>
            </p:nvSpPr>
            <p:spPr bwMode="auto">
              <a:xfrm>
                <a:off x="2537" y="26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Line 744"/>
              <p:cNvSpPr>
                <a:spLocks noChangeShapeType="1"/>
              </p:cNvSpPr>
              <p:nvPr/>
            </p:nvSpPr>
            <p:spPr bwMode="auto">
              <a:xfrm>
                <a:off x="2538" y="2673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Freeform 745"/>
              <p:cNvSpPr>
                <a:spLocks/>
              </p:cNvSpPr>
              <p:nvPr/>
            </p:nvSpPr>
            <p:spPr bwMode="auto">
              <a:xfrm>
                <a:off x="2541" y="2676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2 w 3"/>
                  <a:gd name="T3" fmla="*/ 2 h 5"/>
                  <a:gd name="T4" fmla="*/ 3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2" y="2"/>
                    </a:lnTo>
                    <a:lnTo>
                      <a:pt x="3" y="5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Line 746"/>
              <p:cNvSpPr>
                <a:spLocks noChangeShapeType="1"/>
              </p:cNvSpPr>
              <p:nvPr/>
            </p:nvSpPr>
            <p:spPr bwMode="auto">
              <a:xfrm>
                <a:off x="2558" y="269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Line 747"/>
              <p:cNvSpPr>
                <a:spLocks noChangeShapeType="1"/>
              </p:cNvSpPr>
              <p:nvPr/>
            </p:nvSpPr>
            <p:spPr bwMode="auto">
              <a:xfrm>
                <a:off x="2559" y="269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Line 748"/>
              <p:cNvSpPr>
                <a:spLocks noChangeShapeType="1"/>
              </p:cNvSpPr>
              <p:nvPr/>
            </p:nvSpPr>
            <p:spPr bwMode="auto">
              <a:xfrm>
                <a:off x="2561" y="269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Line 749"/>
              <p:cNvSpPr>
                <a:spLocks noChangeShapeType="1"/>
              </p:cNvSpPr>
              <p:nvPr/>
            </p:nvSpPr>
            <p:spPr bwMode="auto">
              <a:xfrm>
                <a:off x="2562" y="2696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9" name="Group 750"/>
            <p:cNvGrpSpPr>
              <a:grpSpLocks/>
            </p:cNvGrpSpPr>
            <p:nvPr/>
          </p:nvGrpSpPr>
          <p:grpSpPr bwMode="auto">
            <a:xfrm>
              <a:off x="2565" y="2699"/>
              <a:ext cx="411" cy="386"/>
              <a:chOff x="2565" y="2699"/>
              <a:chExt cx="411" cy="386"/>
            </a:xfrm>
          </p:grpSpPr>
          <p:sp>
            <p:nvSpPr>
              <p:cNvPr id="1048" name="Line 751"/>
              <p:cNvSpPr>
                <a:spLocks noChangeShapeType="1"/>
              </p:cNvSpPr>
              <p:nvPr/>
            </p:nvSpPr>
            <p:spPr bwMode="auto">
              <a:xfrm>
                <a:off x="2565" y="26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9" name="Freeform 752"/>
              <p:cNvSpPr>
                <a:spLocks/>
              </p:cNvSpPr>
              <p:nvPr/>
            </p:nvSpPr>
            <p:spPr bwMode="auto">
              <a:xfrm>
                <a:off x="2567" y="2700"/>
                <a:ext cx="3" cy="5"/>
              </a:xfrm>
              <a:custGeom>
                <a:avLst/>
                <a:gdLst>
                  <a:gd name="T0" fmla="*/ 0 w 3"/>
                  <a:gd name="T1" fmla="*/ 0 h 5"/>
                  <a:gd name="T2" fmla="*/ 3 w 3"/>
                  <a:gd name="T3" fmla="*/ 2 h 5"/>
                  <a:gd name="T4" fmla="*/ 3 w 3"/>
                  <a:gd name="T5" fmla="*/ 5 h 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lnTo>
                      <a:pt x="3" y="2"/>
                    </a:lnTo>
                    <a:lnTo>
                      <a:pt x="3" y="5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753"/>
              <p:cNvSpPr>
                <a:spLocks noChangeShapeType="1"/>
              </p:cNvSpPr>
              <p:nvPr/>
            </p:nvSpPr>
            <p:spPr bwMode="auto">
              <a:xfrm>
                <a:off x="2583" y="271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754"/>
              <p:cNvSpPr>
                <a:spLocks noChangeShapeType="1"/>
              </p:cNvSpPr>
              <p:nvPr/>
            </p:nvSpPr>
            <p:spPr bwMode="auto">
              <a:xfrm>
                <a:off x="2585" y="27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755"/>
              <p:cNvSpPr>
                <a:spLocks noChangeShapeType="1"/>
              </p:cNvSpPr>
              <p:nvPr/>
            </p:nvSpPr>
            <p:spPr bwMode="auto">
              <a:xfrm>
                <a:off x="2586" y="2718"/>
                <a:ext cx="3" cy="3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756"/>
              <p:cNvSpPr>
                <a:spLocks noChangeShapeType="1"/>
              </p:cNvSpPr>
              <p:nvPr/>
            </p:nvSpPr>
            <p:spPr bwMode="auto">
              <a:xfrm>
                <a:off x="2589" y="2721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757"/>
              <p:cNvSpPr>
                <a:spLocks noChangeShapeType="1"/>
              </p:cNvSpPr>
              <p:nvPr/>
            </p:nvSpPr>
            <p:spPr bwMode="auto">
              <a:xfrm>
                <a:off x="2591" y="27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758"/>
              <p:cNvSpPr>
                <a:spLocks noChangeShapeType="1"/>
              </p:cNvSpPr>
              <p:nvPr/>
            </p:nvSpPr>
            <p:spPr bwMode="auto">
              <a:xfrm>
                <a:off x="2592" y="2724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Freeform 759"/>
              <p:cNvSpPr>
                <a:spLocks/>
              </p:cNvSpPr>
              <p:nvPr/>
            </p:nvSpPr>
            <p:spPr bwMode="auto">
              <a:xfrm>
                <a:off x="2594" y="2726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3 w 3"/>
                  <a:gd name="T3" fmla="*/ 1 h 1"/>
                  <a:gd name="T4" fmla="*/ 3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760"/>
              <p:cNvSpPr>
                <a:spLocks noChangeShapeType="1"/>
              </p:cNvSpPr>
              <p:nvPr/>
            </p:nvSpPr>
            <p:spPr bwMode="auto">
              <a:xfrm>
                <a:off x="2609" y="27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761"/>
              <p:cNvSpPr>
                <a:spLocks noChangeShapeType="1"/>
              </p:cNvSpPr>
              <p:nvPr/>
            </p:nvSpPr>
            <p:spPr bwMode="auto">
              <a:xfrm>
                <a:off x="2610" y="274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762"/>
              <p:cNvSpPr>
                <a:spLocks noChangeShapeType="1"/>
              </p:cNvSpPr>
              <p:nvPr/>
            </p:nvSpPr>
            <p:spPr bwMode="auto">
              <a:xfrm>
                <a:off x="2612" y="274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763"/>
              <p:cNvSpPr>
                <a:spLocks noChangeShapeType="1"/>
              </p:cNvSpPr>
              <p:nvPr/>
            </p:nvSpPr>
            <p:spPr bwMode="auto">
              <a:xfrm>
                <a:off x="2613" y="274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764"/>
              <p:cNvSpPr>
                <a:spLocks noChangeShapeType="1"/>
              </p:cNvSpPr>
              <p:nvPr/>
            </p:nvSpPr>
            <p:spPr bwMode="auto">
              <a:xfrm>
                <a:off x="2615" y="274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765"/>
              <p:cNvSpPr>
                <a:spLocks noChangeShapeType="1"/>
              </p:cNvSpPr>
              <p:nvPr/>
            </p:nvSpPr>
            <p:spPr bwMode="auto">
              <a:xfrm>
                <a:off x="2616" y="2747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766"/>
              <p:cNvSpPr>
                <a:spLocks noChangeShapeType="1"/>
              </p:cNvSpPr>
              <p:nvPr/>
            </p:nvSpPr>
            <p:spPr bwMode="auto">
              <a:xfrm>
                <a:off x="2619" y="2748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Freeform 767"/>
              <p:cNvSpPr>
                <a:spLocks/>
              </p:cNvSpPr>
              <p:nvPr/>
            </p:nvSpPr>
            <p:spPr bwMode="auto">
              <a:xfrm>
                <a:off x="2621" y="275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1 h 3"/>
                  <a:gd name="T4" fmla="*/ 1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1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768"/>
              <p:cNvSpPr>
                <a:spLocks noChangeShapeType="1"/>
              </p:cNvSpPr>
              <p:nvPr/>
            </p:nvSpPr>
            <p:spPr bwMode="auto">
              <a:xfrm>
                <a:off x="2627" y="275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769"/>
              <p:cNvSpPr>
                <a:spLocks noChangeShapeType="1"/>
              </p:cNvSpPr>
              <p:nvPr/>
            </p:nvSpPr>
            <p:spPr bwMode="auto">
              <a:xfrm>
                <a:off x="2628" y="2757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770"/>
              <p:cNvSpPr>
                <a:spLocks noChangeShapeType="1"/>
              </p:cNvSpPr>
              <p:nvPr/>
            </p:nvSpPr>
            <p:spPr bwMode="auto">
              <a:xfrm>
                <a:off x="2630" y="27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771"/>
              <p:cNvSpPr>
                <a:spLocks noChangeShapeType="1"/>
              </p:cNvSpPr>
              <p:nvPr/>
            </p:nvSpPr>
            <p:spPr bwMode="auto">
              <a:xfrm>
                <a:off x="2631" y="2760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772"/>
              <p:cNvSpPr>
                <a:spLocks noChangeShapeType="1"/>
              </p:cNvSpPr>
              <p:nvPr/>
            </p:nvSpPr>
            <p:spPr bwMode="auto">
              <a:xfrm>
                <a:off x="2633" y="27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773"/>
              <p:cNvSpPr>
                <a:spLocks noChangeShapeType="1"/>
              </p:cNvSpPr>
              <p:nvPr/>
            </p:nvSpPr>
            <p:spPr bwMode="auto">
              <a:xfrm>
                <a:off x="2634" y="2763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774"/>
              <p:cNvSpPr>
                <a:spLocks noChangeShapeType="1"/>
              </p:cNvSpPr>
              <p:nvPr/>
            </p:nvSpPr>
            <p:spPr bwMode="auto">
              <a:xfrm>
                <a:off x="2636" y="27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Freeform 775"/>
              <p:cNvSpPr>
                <a:spLocks/>
              </p:cNvSpPr>
              <p:nvPr/>
            </p:nvSpPr>
            <p:spPr bwMode="auto">
              <a:xfrm>
                <a:off x="2637" y="2766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2 h 3"/>
                  <a:gd name="T4" fmla="*/ 2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2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776"/>
              <p:cNvSpPr>
                <a:spLocks noChangeShapeType="1"/>
              </p:cNvSpPr>
              <p:nvPr/>
            </p:nvSpPr>
            <p:spPr bwMode="auto">
              <a:xfrm>
                <a:off x="2652" y="27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777"/>
              <p:cNvSpPr>
                <a:spLocks noChangeShapeType="1"/>
              </p:cNvSpPr>
              <p:nvPr/>
            </p:nvSpPr>
            <p:spPr bwMode="auto">
              <a:xfrm>
                <a:off x="2652" y="278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778"/>
              <p:cNvSpPr>
                <a:spLocks noChangeShapeType="1"/>
              </p:cNvSpPr>
              <p:nvPr/>
            </p:nvSpPr>
            <p:spPr bwMode="auto">
              <a:xfrm>
                <a:off x="2654" y="278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779"/>
              <p:cNvSpPr>
                <a:spLocks noChangeShapeType="1"/>
              </p:cNvSpPr>
              <p:nvPr/>
            </p:nvSpPr>
            <p:spPr bwMode="auto">
              <a:xfrm>
                <a:off x="2655" y="278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780"/>
              <p:cNvSpPr>
                <a:spLocks noChangeShapeType="1"/>
              </p:cNvSpPr>
              <p:nvPr/>
            </p:nvSpPr>
            <p:spPr bwMode="auto">
              <a:xfrm>
                <a:off x="2657" y="278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781"/>
              <p:cNvSpPr>
                <a:spLocks noChangeShapeType="1"/>
              </p:cNvSpPr>
              <p:nvPr/>
            </p:nvSpPr>
            <p:spPr bwMode="auto">
              <a:xfrm>
                <a:off x="2658" y="278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782"/>
              <p:cNvSpPr>
                <a:spLocks noChangeShapeType="1"/>
              </p:cNvSpPr>
              <p:nvPr/>
            </p:nvSpPr>
            <p:spPr bwMode="auto">
              <a:xfrm>
                <a:off x="2660" y="278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783"/>
              <p:cNvSpPr>
                <a:spLocks noChangeShapeType="1"/>
              </p:cNvSpPr>
              <p:nvPr/>
            </p:nvSpPr>
            <p:spPr bwMode="auto">
              <a:xfrm>
                <a:off x="2661" y="278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Freeform 784"/>
              <p:cNvSpPr>
                <a:spLocks/>
              </p:cNvSpPr>
              <p:nvPr/>
            </p:nvSpPr>
            <p:spPr bwMode="auto">
              <a:xfrm>
                <a:off x="2663" y="2790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785"/>
              <p:cNvSpPr>
                <a:spLocks noChangeShapeType="1"/>
              </p:cNvSpPr>
              <p:nvPr/>
            </p:nvSpPr>
            <p:spPr bwMode="auto">
              <a:xfrm>
                <a:off x="2676" y="280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786"/>
              <p:cNvSpPr>
                <a:spLocks noChangeShapeType="1"/>
              </p:cNvSpPr>
              <p:nvPr/>
            </p:nvSpPr>
            <p:spPr bwMode="auto">
              <a:xfrm>
                <a:off x="2678" y="28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787"/>
              <p:cNvSpPr>
                <a:spLocks noChangeShapeType="1"/>
              </p:cNvSpPr>
              <p:nvPr/>
            </p:nvSpPr>
            <p:spPr bwMode="auto">
              <a:xfrm>
                <a:off x="2679" y="2805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788"/>
              <p:cNvSpPr>
                <a:spLocks noChangeShapeType="1"/>
              </p:cNvSpPr>
              <p:nvPr/>
            </p:nvSpPr>
            <p:spPr bwMode="auto">
              <a:xfrm>
                <a:off x="2681" y="28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789"/>
              <p:cNvSpPr>
                <a:spLocks noChangeShapeType="1"/>
              </p:cNvSpPr>
              <p:nvPr/>
            </p:nvSpPr>
            <p:spPr bwMode="auto">
              <a:xfrm>
                <a:off x="2682" y="2808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790"/>
              <p:cNvSpPr>
                <a:spLocks noChangeShapeType="1"/>
              </p:cNvSpPr>
              <p:nvPr/>
            </p:nvSpPr>
            <p:spPr bwMode="auto">
              <a:xfrm>
                <a:off x="2684" y="28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791"/>
              <p:cNvSpPr>
                <a:spLocks noChangeShapeType="1"/>
              </p:cNvSpPr>
              <p:nvPr/>
            </p:nvSpPr>
            <p:spPr bwMode="auto">
              <a:xfrm>
                <a:off x="2684" y="28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792"/>
              <p:cNvSpPr>
                <a:spLocks noChangeShapeType="1"/>
              </p:cNvSpPr>
              <p:nvPr/>
            </p:nvSpPr>
            <p:spPr bwMode="auto">
              <a:xfrm>
                <a:off x="2685" y="2811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793"/>
              <p:cNvSpPr>
                <a:spLocks noChangeShapeType="1"/>
              </p:cNvSpPr>
              <p:nvPr/>
            </p:nvSpPr>
            <p:spPr bwMode="auto">
              <a:xfrm>
                <a:off x="2687" y="28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Freeform 794"/>
              <p:cNvSpPr>
                <a:spLocks/>
              </p:cNvSpPr>
              <p:nvPr/>
            </p:nvSpPr>
            <p:spPr bwMode="auto">
              <a:xfrm>
                <a:off x="2688" y="2814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2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795"/>
              <p:cNvSpPr>
                <a:spLocks noChangeShapeType="1"/>
              </p:cNvSpPr>
              <p:nvPr/>
            </p:nvSpPr>
            <p:spPr bwMode="auto">
              <a:xfrm>
                <a:off x="2694" y="282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796"/>
              <p:cNvSpPr>
                <a:spLocks noChangeShapeType="1"/>
              </p:cNvSpPr>
              <p:nvPr/>
            </p:nvSpPr>
            <p:spPr bwMode="auto">
              <a:xfrm>
                <a:off x="2696" y="282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797"/>
              <p:cNvSpPr>
                <a:spLocks noChangeShapeType="1"/>
              </p:cNvSpPr>
              <p:nvPr/>
            </p:nvSpPr>
            <p:spPr bwMode="auto">
              <a:xfrm>
                <a:off x="2697" y="282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798"/>
              <p:cNvSpPr>
                <a:spLocks noChangeShapeType="1"/>
              </p:cNvSpPr>
              <p:nvPr/>
            </p:nvSpPr>
            <p:spPr bwMode="auto">
              <a:xfrm>
                <a:off x="2697" y="2823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799"/>
              <p:cNvSpPr>
                <a:spLocks noChangeShapeType="1"/>
              </p:cNvSpPr>
              <p:nvPr/>
            </p:nvSpPr>
            <p:spPr bwMode="auto">
              <a:xfrm>
                <a:off x="2699" y="282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800"/>
              <p:cNvSpPr>
                <a:spLocks noChangeShapeType="1"/>
              </p:cNvSpPr>
              <p:nvPr/>
            </p:nvSpPr>
            <p:spPr bwMode="auto">
              <a:xfrm>
                <a:off x="2700" y="282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801"/>
              <p:cNvSpPr>
                <a:spLocks noChangeShapeType="1"/>
              </p:cNvSpPr>
              <p:nvPr/>
            </p:nvSpPr>
            <p:spPr bwMode="auto">
              <a:xfrm>
                <a:off x="2702" y="282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802"/>
              <p:cNvSpPr>
                <a:spLocks noChangeShapeType="1"/>
              </p:cNvSpPr>
              <p:nvPr/>
            </p:nvSpPr>
            <p:spPr bwMode="auto">
              <a:xfrm>
                <a:off x="2702" y="282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Freeform 803"/>
              <p:cNvSpPr>
                <a:spLocks/>
              </p:cNvSpPr>
              <p:nvPr/>
            </p:nvSpPr>
            <p:spPr bwMode="auto">
              <a:xfrm>
                <a:off x="2703" y="2829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2 w 3"/>
                  <a:gd name="T3" fmla="*/ 0 h 2"/>
                  <a:gd name="T4" fmla="*/ 3 w 3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2" y="0"/>
                    </a:lnTo>
                    <a:lnTo>
                      <a:pt x="3" y="2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804"/>
              <p:cNvSpPr>
                <a:spLocks noChangeShapeType="1"/>
              </p:cNvSpPr>
              <p:nvPr/>
            </p:nvSpPr>
            <p:spPr bwMode="auto">
              <a:xfrm>
                <a:off x="2718" y="284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805"/>
              <p:cNvSpPr>
                <a:spLocks noChangeShapeType="1"/>
              </p:cNvSpPr>
              <p:nvPr/>
            </p:nvSpPr>
            <p:spPr bwMode="auto">
              <a:xfrm>
                <a:off x="2720" y="284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806"/>
              <p:cNvSpPr>
                <a:spLocks noChangeShapeType="1"/>
              </p:cNvSpPr>
              <p:nvPr/>
            </p:nvSpPr>
            <p:spPr bwMode="auto">
              <a:xfrm>
                <a:off x="2720" y="284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807"/>
              <p:cNvSpPr>
                <a:spLocks noChangeShapeType="1"/>
              </p:cNvSpPr>
              <p:nvPr/>
            </p:nvSpPr>
            <p:spPr bwMode="auto">
              <a:xfrm>
                <a:off x="2721" y="284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808"/>
              <p:cNvSpPr>
                <a:spLocks noChangeShapeType="1"/>
              </p:cNvSpPr>
              <p:nvPr/>
            </p:nvSpPr>
            <p:spPr bwMode="auto">
              <a:xfrm>
                <a:off x="2723" y="284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809"/>
              <p:cNvSpPr>
                <a:spLocks noChangeShapeType="1"/>
              </p:cNvSpPr>
              <p:nvPr/>
            </p:nvSpPr>
            <p:spPr bwMode="auto">
              <a:xfrm>
                <a:off x="2723" y="284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810"/>
              <p:cNvSpPr>
                <a:spLocks noChangeShapeType="1"/>
              </p:cNvSpPr>
              <p:nvPr/>
            </p:nvSpPr>
            <p:spPr bwMode="auto">
              <a:xfrm>
                <a:off x="2724" y="284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811"/>
              <p:cNvSpPr>
                <a:spLocks noChangeShapeType="1"/>
              </p:cNvSpPr>
              <p:nvPr/>
            </p:nvSpPr>
            <p:spPr bwMode="auto">
              <a:xfrm>
                <a:off x="2726" y="284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812"/>
              <p:cNvSpPr>
                <a:spLocks noChangeShapeType="1"/>
              </p:cNvSpPr>
              <p:nvPr/>
            </p:nvSpPr>
            <p:spPr bwMode="auto">
              <a:xfrm>
                <a:off x="2727" y="285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Freeform 813"/>
              <p:cNvSpPr>
                <a:spLocks/>
              </p:cNvSpPr>
              <p:nvPr/>
            </p:nvSpPr>
            <p:spPr bwMode="auto">
              <a:xfrm>
                <a:off x="2727" y="2852"/>
                <a:ext cx="3" cy="1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0 h 1"/>
                  <a:gd name="T4" fmla="*/ 3 w 3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814"/>
              <p:cNvSpPr>
                <a:spLocks noChangeShapeType="1"/>
              </p:cNvSpPr>
              <p:nvPr/>
            </p:nvSpPr>
            <p:spPr bwMode="auto">
              <a:xfrm>
                <a:off x="2741" y="28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815"/>
              <p:cNvSpPr>
                <a:spLocks noChangeShapeType="1"/>
              </p:cNvSpPr>
              <p:nvPr/>
            </p:nvSpPr>
            <p:spPr bwMode="auto">
              <a:xfrm>
                <a:off x="2742" y="2865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816"/>
              <p:cNvSpPr>
                <a:spLocks noChangeShapeType="1"/>
              </p:cNvSpPr>
              <p:nvPr/>
            </p:nvSpPr>
            <p:spPr bwMode="auto">
              <a:xfrm>
                <a:off x="2744" y="28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817"/>
              <p:cNvSpPr>
                <a:spLocks noChangeShapeType="1"/>
              </p:cNvSpPr>
              <p:nvPr/>
            </p:nvSpPr>
            <p:spPr bwMode="auto">
              <a:xfrm>
                <a:off x="2745" y="28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818"/>
              <p:cNvSpPr>
                <a:spLocks noChangeShapeType="1"/>
              </p:cNvSpPr>
              <p:nvPr/>
            </p:nvSpPr>
            <p:spPr bwMode="auto">
              <a:xfrm>
                <a:off x="2745" y="2868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819"/>
              <p:cNvSpPr>
                <a:spLocks noChangeShapeType="1"/>
              </p:cNvSpPr>
              <p:nvPr/>
            </p:nvSpPr>
            <p:spPr bwMode="auto">
              <a:xfrm>
                <a:off x="2747" y="287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820"/>
              <p:cNvSpPr>
                <a:spLocks noChangeShapeType="1"/>
              </p:cNvSpPr>
              <p:nvPr/>
            </p:nvSpPr>
            <p:spPr bwMode="auto">
              <a:xfrm>
                <a:off x="2748" y="287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821"/>
              <p:cNvSpPr>
                <a:spLocks noChangeShapeType="1"/>
              </p:cNvSpPr>
              <p:nvPr/>
            </p:nvSpPr>
            <p:spPr bwMode="auto">
              <a:xfrm>
                <a:off x="2748" y="287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822"/>
              <p:cNvSpPr>
                <a:spLocks noChangeShapeType="1"/>
              </p:cNvSpPr>
              <p:nvPr/>
            </p:nvSpPr>
            <p:spPr bwMode="auto">
              <a:xfrm>
                <a:off x="2750" y="287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823"/>
              <p:cNvSpPr>
                <a:spLocks noChangeShapeType="1"/>
              </p:cNvSpPr>
              <p:nvPr/>
            </p:nvSpPr>
            <p:spPr bwMode="auto">
              <a:xfrm>
                <a:off x="2750" y="28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824"/>
              <p:cNvSpPr>
                <a:spLocks noChangeShapeType="1"/>
              </p:cNvSpPr>
              <p:nvPr/>
            </p:nvSpPr>
            <p:spPr bwMode="auto">
              <a:xfrm>
                <a:off x="2751" y="287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825"/>
              <p:cNvSpPr>
                <a:spLocks noChangeShapeType="1"/>
              </p:cNvSpPr>
              <p:nvPr/>
            </p:nvSpPr>
            <p:spPr bwMode="auto">
              <a:xfrm>
                <a:off x="2753" y="287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826"/>
              <p:cNvSpPr>
                <a:spLocks noChangeShapeType="1"/>
              </p:cNvSpPr>
              <p:nvPr/>
            </p:nvSpPr>
            <p:spPr bwMode="auto">
              <a:xfrm>
                <a:off x="2753" y="287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827"/>
              <p:cNvSpPr>
                <a:spLocks noChangeShapeType="1"/>
              </p:cNvSpPr>
              <p:nvPr/>
            </p:nvSpPr>
            <p:spPr bwMode="auto">
              <a:xfrm>
                <a:off x="2754" y="287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Freeform 828"/>
              <p:cNvSpPr>
                <a:spLocks/>
              </p:cNvSpPr>
              <p:nvPr/>
            </p:nvSpPr>
            <p:spPr bwMode="auto">
              <a:xfrm>
                <a:off x="2756" y="2877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829"/>
              <p:cNvSpPr>
                <a:spLocks noChangeShapeType="1"/>
              </p:cNvSpPr>
              <p:nvPr/>
            </p:nvSpPr>
            <p:spPr bwMode="auto">
              <a:xfrm>
                <a:off x="2769" y="289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830"/>
              <p:cNvSpPr>
                <a:spLocks noChangeShapeType="1"/>
              </p:cNvSpPr>
              <p:nvPr/>
            </p:nvSpPr>
            <p:spPr bwMode="auto">
              <a:xfrm>
                <a:off x="2771" y="28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831"/>
              <p:cNvSpPr>
                <a:spLocks noChangeShapeType="1"/>
              </p:cNvSpPr>
              <p:nvPr/>
            </p:nvSpPr>
            <p:spPr bwMode="auto">
              <a:xfrm>
                <a:off x="2771" y="289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832"/>
              <p:cNvSpPr>
                <a:spLocks noChangeShapeType="1"/>
              </p:cNvSpPr>
              <p:nvPr/>
            </p:nvSpPr>
            <p:spPr bwMode="auto">
              <a:xfrm>
                <a:off x="2772" y="289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833"/>
              <p:cNvSpPr>
                <a:spLocks noChangeShapeType="1"/>
              </p:cNvSpPr>
              <p:nvPr/>
            </p:nvSpPr>
            <p:spPr bwMode="auto">
              <a:xfrm>
                <a:off x="2774" y="28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834"/>
              <p:cNvSpPr>
                <a:spLocks noChangeShapeType="1"/>
              </p:cNvSpPr>
              <p:nvPr/>
            </p:nvSpPr>
            <p:spPr bwMode="auto">
              <a:xfrm>
                <a:off x="2775" y="289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835"/>
              <p:cNvSpPr>
                <a:spLocks noChangeShapeType="1"/>
              </p:cNvSpPr>
              <p:nvPr/>
            </p:nvSpPr>
            <p:spPr bwMode="auto">
              <a:xfrm>
                <a:off x="2775" y="289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836"/>
              <p:cNvSpPr>
                <a:spLocks noChangeShapeType="1"/>
              </p:cNvSpPr>
              <p:nvPr/>
            </p:nvSpPr>
            <p:spPr bwMode="auto">
              <a:xfrm>
                <a:off x="2777" y="289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837"/>
              <p:cNvSpPr>
                <a:spLocks noChangeShapeType="1"/>
              </p:cNvSpPr>
              <p:nvPr/>
            </p:nvSpPr>
            <p:spPr bwMode="auto">
              <a:xfrm>
                <a:off x="2777" y="28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838"/>
              <p:cNvSpPr>
                <a:spLocks noChangeShapeType="1"/>
              </p:cNvSpPr>
              <p:nvPr/>
            </p:nvSpPr>
            <p:spPr bwMode="auto">
              <a:xfrm>
                <a:off x="2778" y="289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Freeform 839"/>
              <p:cNvSpPr>
                <a:spLocks/>
              </p:cNvSpPr>
              <p:nvPr/>
            </p:nvSpPr>
            <p:spPr bwMode="auto">
              <a:xfrm>
                <a:off x="2778" y="290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  <a:lnTo>
                      <a:pt x="2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840"/>
              <p:cNvSpPr>
                <a:spLocks noChangeShapeType="1"/>
              </p:cNvSpPr>
              <p:nvPr/>
            </p:nvSpPr>
            <p:spPr bwMode="auto">
              <a:xfrm>
                <a:off x="2790" y="29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841"/>
              <p:cNvSpPr>
                <a:spLocks noChangeShapeType="1"/>
              </p:cNvSpPr>
              <p:nvPr/>
            </p:nvSpPr>
            <p:spPr bwMode="auto">
              <a:xfrm>
                <a:off x="2790" y="291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842"/>
              <p:cNvSpPr>
                <a:spLocks noChangeShapeType="1"/>
              </p:cNvSpPr>
              <p:nvPr/>
            </p:nvSpPr>
            <p:spPr bwMode="auto">
              <a:xfrm>
                <a:off x="2792" y="291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843"/>
              <p:cNvSpPr>
                <a:spLocks noChangeShapeType="1"/>
              </p:cNvSpPr>
              <p:nvPr/>
            </p:nvSpPr>
            <p:spPr bwMode="auto">
              <a:xfrm>
                <a:off x="2792" y="29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844"/>
              <p:cNvSpPr>
                <a:spLocks noChangeShapeType="1"/>
              </p:cNvSpPr>
              <p:nvPr/>
            </p:nvSpPr>
            <p:spPr bwMode="auto">
              <a:xfrm>
                <a:off x="2793" y="29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845"/>
              <p:cNvSpPr>
                <a:spLocks noChangeShapeType="1"/>
              </p:cNvSpPr>
              <p:nvPr/>
            </p:nvSpPr>
            <p:spPr bwMode="auto">
              <a:xfrm>
                <a:off x="2793" y="291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846"/>
              <p:cNvSpPr>
                <a:spLocks noChangeShapeType="1"/>
              </p:cNvSpPr>
              <p:nvPr/>
            </p:nvSpPr>
            <p:spPr bwMode="auto">
              <a:xfrm>
                <a:off x="2795" y="291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847"/>
              <p:cNvSpPr>
                <a:spLocks noChangeShapeType="1"/>
              </p:cNvSpPr>
              <p:nvPr/>
            </p:nvSpPr>
            <p:spPr bwMode="auto">
              <a:xfrm>
                <a:off x="2795" y="29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848"/>
              <p:cNvSpPr>
                <a:spLocks noChangeShapeType="1"/>
              </p:cNvSpPr>
              <p:nvPr/>
            </p:nvSpPr>
            <p:spPr bwMode="auto">
              <a:xfrm>
                <a:off x="2796" y="29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849"/>
              <p:cNvSpPr>
                <a:spLocks noChangeShapeType="1"/>
              </p:cNvSpPr>
              <p:nvPr/>
            </p:nvSpPr>
            <p:spPr bwMode="auto">
              <a:xfrm>
                <a:off x="2796" y="291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850"/>
              <p:cNvSpPr>
                <a:spLocks noChangeShapeType="1"/>
              </p:cNvSpPr>
              <p:nvPr/>
            </p:nvSpPr>
            <p:spPr bwMode="auto">
              <a:xfrm>
                <a:off x="2798" y="291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Freeform 851"/>
              <p:cNvSpPr>
                <a:spLocks/>
              </p:cNvSpPr>
              <p:nvPr/>
            </p:nvSpPr>
            <p:spPr bwMode="auto">
              <a:xfrm>
                <a:off x="2798" y="291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852"/>
              <p:cNvSpPr>
                <a:spLocks noChangeShapeType="1"/>
              </p:cNvSpPr>
              <p:nvPr/>
            </p:nvSpPr>
            <p:spPr bwMode="auto">
              <a:xfrm>
                <a:off x="2808" y="292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853"/>
              <p:cNvSpPr>
                <a:spLocks noChangeShapeType="1"/>
              </p:cNvSpPr>
              <p:nvPr/>
            </p:nvSpPr>
            <p:spPr bwMode="auto">
              <a:xfrm>
                <a:off x="2810" y="292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854"/>
              <p:cNvSpPr>
                <a:spLocks noChangeShapeType="1"/>
              </p:cNvSpPr>
              <p:nvPr/>
            </p:nvSpPr>
            <p:spPr bwMode="auto">
              <a:xfrm>
                <a:off x="2811" y="293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855"/>
              <p:cNvSpPr>
                <a:spLocks noChangeShapeType="1"/>
              </p:cNvSpPr>
              <p:nvPr/>
            </p:nvSpPr>
            <p:spPr bwMode="auto">
              <a:xfrm>
                <a:off x="2813" y="293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856"/>
              <p:cNvSpPr>
                <a:spLocks noChangeShapeType="1"/>
              </p:cNvSpPr>
              <p:nvPr/>
            </p:nvSpPr>
            <p:spPr bwMode="auto">
              <a:xfrm>
                <a:off x="2814" y="293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857"/>
              <p:cNvSpPr>
                <a:spLocks noChangeShapeType="1"/>
              </p:cNvSpPr>
              <p:nvPr/>
            </p:nvSpPr>
            <p:spPr bwMode="auto">
              <a:xfrm>
                <a:off x="2816" y="293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858"/>
              <p:cNvSpPr>
                <a:spLocks noChangeShapeType="1"/>
              </p:cNvSpPr>
              <p:nvPr/>
            </p:nvSpPr>
            <p:spPr bwMode="auto">
              <a:xfrm>
                <a:off x="2817" y="293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859"/>
              <p:cNvSpPr>
                <a:spLocks noChangeShapeType="1"/>
              </p:cNvSpPr>
              <p:nvPr/>
            </p:nvSpPr>
            <p:spPr bwMode="auto">
              <a:xfrm>
                <a:off x="2817" y="293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860"/>
              <p:cNvSpPr>
                <a:spLocks/>
              </p:cNvSpPr>
              <p:nvPr/>
            </p:nvSpPr>
            <p:spPr bwMode="auto">
              <a:xfrm>
                <a:off x="2819" y="293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861"/>
              <p:cNvSpPr>
                <a:spLocks noChangeShapeType="1"/>
              </p:cNvSpPr>
              <p:nvPr/>
            </p:nvSpPr>
            <p:spPr bwMode="auto">
              <a:xfrm>
                <a:off x="2826" y="294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862"/>
              <p:cNvSpPr>
                <a:spLocks noChangeShapeType="1"/>
              </p:cNvSpPr>
              <p:nvPr/>
            </p:nvSpPr>
            <p:spPr bwMode="auto">
              <a:xfrm>
                <a:off x="2826" y="294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863"/>
              <p:cNvSpPr>
                <a:spLocks noChangeShapeType="1"/>
              </p:cNvSpPr>
              <p:nvPr/>
            </p:nvSpPr>
            <p:spPr bwMode="auto">
              <a:xfrm>
                <a:off x="2828" y="29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864"/>
              <p:cNvSpPr>
                <a:spLocks noChangeShapeType="1"/>
              </p:cNvSpPr>
              <p:nvPr/>
            </p:nvSpPr>
            <p:spPr bwMode="auto">
              <a:xfrm>
                <a:off x="2829" y="294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865"/>
              <p:cNvSpPr>
                <a:spLocks noChangeShapeType="1"/>
              </p:cNvSpPr>
              <p:nvPr/>
            </p:nvSpPr>
            <p:spPr bwMode="auto">
              <a:xfrm>
                <a:off x="2829" y="294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866"/>
              <p:cNvSpPr>
                <a:spLocks noChangeShapeType="1"/>
              </p:cNvSpPr>
              <p:nvPr/>
            </p:nvSpPr>
            <p:spPr bwMode="auto">
              <a:xfrm>
                <a:off x="2831" y="29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867"/>
              <p:cNvSpPr>
                <a:spLocks noChangeShapeType="1"/>
              </p:cNvSpPr>
              <p:nvPr/>
            </p:nvSpPr>
            <p:spPr bwMode="auto">
              <a:xfrm>
                <a:off x="2831" y="294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868"/>
              <p:cNvSpPr>
                <a:spLocks noChangeShapeType="1"/>
              </p:cNvSpPr>
              <p:nvPr/>
            </p:nvSpPr>
            <p:spPr bwMode="auto">
              <a:xfrm>
                <a:off x="2832" y="2949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869"/>
              <p:cNvSpPr>
                <a:spLocks noChangeShapeType="1"/>
              </p:cNvSpPr>
              <p:nvPr/>
            </p:nvSpPr>
            <p:spPr bwMode="auto">
              <a:xfrm>
                <a:off x="2834" y="29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Freeform 870"/>
              <p:cNvSpPr>
                <a:spLocks/>
              </p:cNvSpPr>
              <p:nvPr/>
            </p:nvSpPr>
            <p:spPr bwMode="auto">
              <a:xfrm>
                <a:off x="2835" y="2952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0 w 1"/>
                  <a:gd name="T3" fmla="*/ 2 h 2"/>
                  <a:gd name="T4" fmla="*/ 0 w 1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2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871"/>
              <p:cNvSpPr>
                <a:spLocks noChangeShapeType="1"/>
              </p:cNvSpPr>
              <p:nvPr/>
            </p:nvSpPr>
            <p:spPr bwMode="auto">
              <a:xfrm>
                <a:off x="2847" y="296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872"/>
              <p:cNvSpPr>
                <a:spLocks noChangeShapeType="1"/>
              </p:cNvSpPr>
              <p:nvPr/>
            </p:nvSpPr>
            <p:spPr bwMode="auto">
              <a:xfrm>
                <a:off x="2849" y="296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873"/>
              <p:cNvSpPr>
                <a:spLocks noChangeShapeType="1"/>
              </p:cNvSpPr>
              <p:nvPr/>
            </p:nvSpPr>
            <p:spPr bwMode="auto">
              <a:xfrm>
                <a:off x="2849" y="29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874"/>
              <p:cNvSpPr>
                <a:spLocks noChangeShapeType="1"/>
              </p:cNvSpPr>
              <p:nvPr/>
            </p:nvSpPr>
            <p:spPr bwMode="auto">
              <a:xfrm>
                <a:off x="2850" y="29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875"/>
              <p:cNvSpPr>
                <a:spLocks noChangeShapeType="1"/>
              </p:cNvSpPr>
              <p:nvPr/>
            </p:nvSpPr>
            <p:spPr bwMode="auto">
              <a:xfrm>
                <a:off x="2850" y="296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876"/>
              <p:cNvSpPr>
                <a:spLocks noChangeShapeType="1"/>
              </p:cNvSpPr>
              <p:nvPr/>
            </p:nvSpPr>
            <p:spPr bwMode="auto">
              <a:xfrm>
                <a:off x="2852" y="296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877"/>
              <p:cNvSpPr>
                <a:spLocks noChangeShapeType="1"/>
              </p:cNvSpPr>
              <p:nvPr/>
            </p:nvSpPr>
            <p:spPr bwMode="auto">
              <a:xfrm>
                <a:off x="2852" y="29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878"/>
              <p:cNvSpPr>
                <a:spLocks noChangeShapeType="1"/>
              </p:cNvSpPr>
              <p:nvPr/>
            </p:nvSpPr>
            <p:spPr bwMode="auto">
              <a:xfrm>
                <a:off x="2853" y="29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879"/>
              <p:cNvSpPr>
                <a:spLocks noChangeShapeType="1"/>
              </p:cNvSpPr>
              <p:nvPr/>
            </p:nvSpPr>
            <p:spPr bwMode="auto">
              <a:xfrm>
                <a:off x="2853" y="297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880"/>
              <p:cNvSpPr>
                <a:spLocks noChangeShapeType="1"/>
              </p:cNvSpPr>
              <p:nvPr/>
            </p:nvSpPr>
            <p:spPr bwMode="auto">
              <a:xfrm>
                <a:off x="2855" y="297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881"/>
              <p:cNvSpPr>
                <a:spLocks noChangeShapeType="1"/>
              </p:cNvSpPr>
              <p:nvPr/>
            </p:nvSpPr>
            <p:spPr bwMode="auto">
              <a:xfrm>
                <a:off x="2855" y="29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882"/>
              <p:cNvSpPr>
                <a:spLocks/>
              </p:cNvSpPr>
              <p:nvPr/>
            </p:nvSpPr>
            <p:spPr bwMode="auto">
              <a:xfrm>
                <a:off x="2856" y="297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883"/>
              <p:cNvSpPr>
                <a:spLocks noChangeShapeType="1"/>
              </p:cNvSpPr>
              <p:nvPr/>
            </p:nvSpPr>
            <p:spPr bwMode="auto">
              <a:xfrm>
                <a:off x="2858" y="297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884"/>
              <p:cNvSpPr>
                <a:spLocks noChangeShapeType="1"/>
              </p:cNvSpPr>
              <p:nvPr/>
            </p:nvSpPr>
            <p:spPr bwMode="auto">
              <a:xfrm>
                <a:off x="2858" y="29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885"/>
              <p:cNvSpPr>
                <a:spLocks noChangeShapeType="1"/>
              </p:cNvSpPr>
              <p:nvPr/>
            </p:nvSpPr>
            <p:spPr bwMode="auto">
              <a:xfrm>
                <a:off x="2859" y="297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886"/>
              <p:cNvSpPr>
                <a:spLocks noChangeShapeType="1"/>
              </p:cNvSpPr>
              <p:nvPr/>
            </p:nvSpPr>
            <p:spPr bwMode="auto">
              <a:xfrm>
                <a:off x="2861" y="297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887"/>
              <p:cNvSpPr>
                <a:spLocks noChangeShapeType="1"/>
              </p:cNvSpPr>
              <p:nvPr/>
            </p:nvSpPr>
            <p:spPr bwMode="auto">
              <a:xfrm>
                <a:off x="2862" y="297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888"/>
              <p:cNvSpPr>
                <a:spLocks noChangeShapeType="1"/>
              </p:cNvSpPr>
              <p:nvPr/>
            </p:nvSpPr>
            <p:spPr bwMode="auto">
              <a:xfrm>
                <a:off x="2864" y="297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889"/>
              <p:cNvSpPr>
                <a:spLocks noChangeShapeType="1"/>
              </p:cNvSpPr>
              <p:nvPr/>
            </p:nvSpPr>
            <p:spPr bwMode="auto">
              <a:xfrm>
                <a:off x="2865" y="298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890"/>
              <p:cNvSpPr>
                <a:spLocks noChangeShapeType="1"/>
              </p:cNvSpPr>
              <p:nvPr/>
            </p:nvSpPr>
            <p:spPr bwMode="auto">
              <a:xfrm>
                <a:off x="2867" y="29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Freeform 891"/>
              <p:cNvSpPr>
                <a:spLocks/>
              </p:cNvSpPr>
              <p:nvPr/>
            </p:nvSpPr>
            <p:spPr bwMode="auto">
              <a:xfrm>
                <a:off x="2867" y="2982"/>
                <a:ext cx="1" cy="3"/>
              </a:xfrm>
              <a:custGeom>
                <a:avLst/>
                <a:gdLst>
                  <a:gd name="T0" fmla="*/ 0 w 1"/>
                  <a:gd name="T1" fmla="*/ 0 h 3"/>
                  <a:gd name="T2" fmla="*/ 1 w 1"/>
                  <a:gd name="T3" fmla="*/ 2 h 3"/>
                  <a:gd name="T4" fmla="*/ 1 w 1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3">
                    <a:moveTo>
                      <a:pt x="0" y="0"/>
                    </a:moveTo>
                    <a:lnTo>
                      <a:pt x="1" y="2"/>
                    </a:lnTo>
                    <a:lnTo>
                      <a:pt x="1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892"/>
              <p:cNvSpPr>
                <a:spLocks noChangeShapeType="1"/>
              </p:cNvSpPr>
              <p:nvPr/>
            </p:nvSpPr>
            <p:spPr bwMode="auto">
              <a:xfrm>
                <a:off x="2879" y="29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893"/>
              <p:cNvSpPr>
                <a:spLocks noChangeShapeType="1"/>
              </p:cNvSpPr>
              <p:nvPr/>
            </p:nvSpPr>
            <p:spPr bwMode="auto">
              <a:xfrm>
                <a:off x="2879" y="29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894"/>
              <p:cNvSpPr>
                <a:spLocks noChangeShapeType="1"/>
              </p:cNvSpPr>
              <p:nvPr/>
            </p:nvSpPr>
            <p:spPr bwMode="auto">
              <a:xfrm>
                <a:off x="2880" y="299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895"/>
              <p:cNvSpPr>
                <a:spLocks noChangeShapeType="1"/>
              </p:cNvSpPr>
              <p:nvPr/>
            </p:nvSpPr>
            <p:spPr bwMode="auto">
              <a:xfrm>
                <a:off x="2880" y="299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896"/>
              <p:cNvSpPr>
                <a:spLocks noChangeShapeType="1"/>
              </p:cNvSpPr>
              <p:nvPr/>
            </p:nvSpPr>
            <p:spPr bwMode="auto">
              <a:xfrm>
                <a:off x="2882" y="29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897"/>
              <p:cNvSpPr>
                <a:spLocks noChangeShapeType="1"/>
              </p:cNvSpPr>
              <p:nvPr/>
            </p:nvSpPr>
            <p:spPr bwMode="auto">
              <a:xfrm>
                <a:off x="2882" y="299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898"/>
              <p:cNvSpPr>
                <a:spLocks noChangeShapeType="1"/>
              </p:cNvSpPr>
              <p:nvPr/>
            </p:nvSpPr>
            <p:spPr bwMode="auto">
              <a:xfrm>
                <a:off x="2883" y="299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899"/>
              <p:cNvSpPr>
                <a:spLocks noChangeShapeType="1"/>
              </p:cNvSpPr>
              <p:nvPr/>
            </p:nvSpPr>
            <p:spPr bwMode="auto">
              <a:xfrm>
                <a:off x="2883" y="29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900"/>
              <p:cNvSpPr>
                <a:spLocks noChangeShapeType="1"/>
              </p:cNvSpPr>
              <p:nvPr/>
            </p:nvSpPr>
            <p:spPr bwMode="auto">
              <a:xfrm>
                <a:off x="2885" y="29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901"/>
              <p:cNvSpPr>
                <a:spLocks noChangeShapeType="1"/>
              </p:cNvSpPr>
              <p:nvPr/>
            </p:nvSpPr>
            <p:spPr bwMode="auto">
              <a:xfrm>
                <a:off x="2886" y="3000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902"/>
              <p:cNvSpPr>
                <a:spLocks noChangeShapeType="1"/>
              </p:cNvSpPr>
              <p:nvPr/>
            </p:nvSpPr>
            <p:spPr bwMode="auto">
              <a:xfrm>
                <a:off x="2888" y="30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903"/>
              <p:cNvSpPr>
                <a:spLocks noChangeShapeType="1"/>
              </p:cNvSpPr>
              <p:nvPr/>
            </p:nvSpPr>
            <p:spPr bwMode="auto">
              <a:xfrm>
                <a:off x="2889" y="3003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904"/>
              <p:cNvSpPr>
                <a:spLocks noChangeShapeType="1"/>
              </p:cNvSpPr>
              <p:nvPr/>
            </p:nvSpPr>
            <p:spPr bwMode="auto">
              <a:xfrm>
                <a:off x="2891" y="30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905"/>
              <p:cNvSpPr>
                <a:spLocks noChangeShapeType="1"/>
              </p:cNvSpPr>
              <p:nvPr/>
            </p:nvSpPr>
            <p:spPr bwMode="auto">
              <a:xfrm>
                <a:off x="2892" y="3006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906"/>
              <p:cNvSpPr>
                <a:spLocks noChangeShapeType="1"/>
              </p:cNvSpPr>
              <p:nvPr/>
            </p:nvSpPr>
            <p:spPr bwMode="auto">
              <a:xfrm>
                <a:off x="2894" y="30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907"/>
              <p:cNvSpPr>
                <a:spLocks noChangeShapeType="1"/>
              </p:cNvSpPr>
              <p:nvPr/>
            </p:nvSpPr>
            <p:spPr bwMode="auto">
              <a:xfrm>
                <a:off x="2895" y="30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Freeform 908"/>
              <p:cNvSpPr>
                <a:spLocks/>
              </p:cNvSpPr>
              <p:nvPr/>
            </p:nvSpPr>
            <p:spPr bwMode="auto">
              <a:xfrm>
                <a:off x="2895" y="3009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909"/>
              <p:cNvSpPr>
                <a:spLocks noChangeShapeType="1"/>
              </p:cNvSpPr>
              <p:nvPr/>
            </p:nvSpPr>
            <p:spPr bwMode="auto">
              <a:xfrm>
                <a:off x="2906" y="30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910"/>
              <p:cNvSpPr>
                <a:spLocks noChangeShapeType="1"/>
              </p:cNvSpPr>
              <p:nvPr/>
            </p:nvSpPr>
            <p:spPr bwMode="auto">
              <a:xfrm>
                <a:off x="2906" y="30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911"/>
              <p:cNvSpPr>
                <a:spLocks noChangeShapeType="1"/>
              </p:cNvSpPr>
              <p:nvPr/>
            </p:nvSpPr>
            <p:spPr bwMode="auto">
              <a:xfrm>
                <a:off x="2907" y="30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912"/>
              <p:cNvSpPr>
                <a:spLocks noChangeShapeType="1"/>
              </p:cNvSpPr>
              <p:nvPr/>
            </p:nvSpPr>
            <p:spPr bwMode="auto">
              <a:xfrm>
                <a:off x="2907" y="302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913"/>
              <p:cNvSpPr>
                <a:spLocks noChangeShapeType="1"/>
              </p:cNvSpPr>
              <p:nvPr/>
            </p:nvSpPr>
            <p:spPr bwMode="auto">
              <a:xfrm>
                <a:off x="2909" y="302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914"/>
              <p:cNvSpPr>
                <a:spLocks noChangeShapeType="1"/>
              </p:cNvSpPr>
              <p:nvPr/>
            </p:nvSpPr>
            <p:spPr bwMode="auto">
              <a:xfrm>
                <a:off x="2910" y="302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915"/>
              <p:cNvSpPr>
                <a:spLocks noChangeShapeType="1"/>
              </p:cNvSpPr>
              <p:nvPr/>
            </p:nvSpPr>
            <p:spPr bwMode="auto">
              <a:xfrm>
                <a:off x="2912" y="302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916"/>
              <p:cNvSpPr>
                <a:spLocks noChangeShapeType="1"/>
              </p:cNvSpPr>
              <p:nvPr/>
            </p:nvSpPr>
            <p:spPr bwMode="auto">
              <a:xfrm>
                <a:off x="2913" y="302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917"/>
              <p:cNvSpPr>
                <a:spLocks noChangeShapeType="1"/>
              </p:cNvSpPr>
              <p:nvPr/>
            </p:nvSpPr>
            <p:spPr bwMode="auto">
              <a:xfrm>
                <a:off x="2915" y="30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918"/>
              <p:cNvSpPr>
                <a:spLocks noChangeShapeType="1"/>
              </p:cNvSpPr>
              <p:nvPr/>
            </p:nvSpPr>
            <p:spPr bwMode="auto">
              <a:xfrm>
                <a:off x="2915" y="302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919"/>
              <p:cNvSpPr>
                <a:spLocks noChangeShapeType="1"/>
              </p:cNvSpPr>
              <p:nvPr/>
            </p:nvSpPr>
            <p:spPr bwMode="auto">
              <a:xfrm>
                <a:off x="2916" y="302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920"/>
              <p:cNvSpPr>
                <a:spLocks noChangeShapeType="1"/>
              </p:cNvSpPr>
              <p:nvPr/>
            </p:nvSpPr>
            <p:spPr bwMode="auto">
              <a:xfrm>
                <a:off x="2918" y="30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921"/>
              <p:cNvSpPr>
                <a:spLocks noChangeShapeType="1"/>
              </p:cNvSpPr>
              <p:nvPr/>
            </p:nvSpPr>
            <p:spPr bwMode="auto">
              <a:xfrm>
                <a:off x="2919" y="303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922"/>
              <p:cNvSpPr>
                <a:spLocks noChangeShapeType="1"/>
              </p:cNvSpPr>
              <p:nvPr/>
            </p:nvSpPr>
            <p:spPr bwMode="auto">
              <a:xfrm>
                <a:off x="2919" y="303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Freeform 923"/>
              <p:cNvSpPr>
                <a:spLocks/>
              </p:cNvSpPr>
              <p:nvPr/>
            </p:nvSpPr>
            <p:spPr bwMode="auto">
              <a:xfrm>
                <a:off x="2921" y="3032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924"/>
              <p:cNvSpPr>
                <a:spLocks noChangeShapeType="1"/>
              </p:cNvSpPr>
              <p:nvPr/>
            </p:nvSpPr>
            <p:spPr bwMode="auto">
              <a:xfrm>
                <a:off x="2930" y="304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925"/>
              <p:cNvSpPr>
                <a:spLocks noChangeShapeType="1"/>
              </p:cNvSpPr>
              <p:nvPr/>
            </p:nvSpPr>
            <p:spPr bwMode="auto">
              <a:xfrm>
                <a:off x="2931" y="304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926"/>
              <p:cNvSpPr>
                <a:spLocks noChangeShapeType="1"/>
              </p:cNvSpPr>
              <p:nvPr/>
            </p:nvSpPr>
            <p:spPr bwMode="auto">
              <a:xfrm>
                <a:off x="2931" y="304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927"/>
              <p:cNvSpPr>
                <a:spLocks noChangeShapeType="1"/>
              </p:cNvSpPr>
              <p:nvPr/>
            </p:nvSpPr>
            <p:spPr bwMode="auto">
              <a:xfrm>
                <a:off x="2933" y="30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928"/>
              <p:cNvSpPr>
                <a:spLocks noChangeShapeType="1"/>
              </p:cNvSpPr>
              <p:nvPr/>
            </p:nvSpPr>
            <p:spPr bwMode="auto">
              <a:xfrm>
                <a:off x="2934" y="3045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929"/>
              <p:cNvSpPr>
                <a:spLocks noChangeShapeType="1"/>
              </p:cNvSpPr>
              <p:nvPr/>
            </p:nvSpPr>
            <p:spPr bwMode="auto">
              <a:xfrm>
                <a:off x="2936" y="30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930"/>
              <p:cNvSpPr>
                <a:spLocks noChangeShapeType="1"/>
              </p:cNvSpPr>
              <p:nvPr/>
            </p:nvSpPr>
            <p:spPr bwMode="auto">
              <a:xfrm>
                <a:off x="2937" y="3048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931"/>
              <p:cNvSpPr>
                <a:spLocks noChangeShapeType="1"/>
              </p:cNvSpPr>
              <p:nvPr/>
            </p:nvSpPr>
            <p:spPr bwMode="auto">
              <a:xfrm>
                <a:off x="2939" y="30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932"/>
              <p:cNvSpPr>
                <a:spLocks noChangeShapeType="1"/>
              </p:cNvSpPr>
              <p:nvPr/>
            </p:nvSpPr>
            <p:spPr bwMode="auto">
              <a:xfrm>
                <a:off x="2940" y="30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933"/>
              <p:cNvSpPr>
                <a:spLocks noChangeShapeType="1"/>
              </p:cNvSpPr>
              <p:nvPr/>
            </p:nvSpPr>
            <p:spPr bwMode="auto">
              <a:xfrm>
                <a:off x="2940" y="3051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934"/>
              <p:cNvSpPr>
                <a:spLocks noChangeShapeType="1"/>
              </p:cNvSpPr>
              <p:nvPr/>
            </p:nvSpPr>
            <p:spPr bwMode="auto">
              <a:xfrm>
                <a:off x="2942" y="305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Freeform 935"/>
              <p:cNvSpPr>
                <a:spLocks/>
              </p:cNvSpPr>
              <p:nvPr/>
            </p:nvSpPr>
            <p:spPr bwMode="auto">
              <a:xfrm>
                <a:off x="2943" y="305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936"/>
              <p:cNvSpPr>
                <a:spLocks noChangeShapeType="1"/>
              </p:cNvSpPr>
              <p:nvPr/>
            </p:nvSpPr>
            <p:spPr bwMode="auto">
              <a:xfrm>
                <a:off x="2952" y="306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937"/>
              <p:cNvSpPr>
                <a:spLocks noChangeShapeType="1"/>
              </p:cNvSpPr>
              <p:nvPr/>
            </p:nvSpPr>
            <p:spPr bwMode="auto">
              <a:xfrm>
                <a:off x="2954" y="306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938"/>
              <p:cNvSpPr>
                <a:spLocks noChangeShapeType="1"/>
              </p:cNvSpPr>
              <p:nvPr/>
            </p:nvSpPr>
            <p:spPr bwMode="auto">
              <a:xfrm>
                <a:off x="2954" y="30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939"/>
              <p:cNvSpPr>
                <a:spLocks noChangeShapeType="1"/>
              </p:cNvSpPr>
              <p:nvPr/>
            </p:nvSpPr>
            <p:spPr bwMode="auto">
              <a:xfrm>
                <a:off x="2955" y="30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Line 940"/>
              <p:cNvSpPr>
                <a:spLocks noChangeShapeType="1"/>
              </p:cNvSpPr>
              <p:nvPr/>
            </p:nvSpPr>
            <p:spPr bwMode="auto">
              <a:xfrm>
                <a:off x="2955" y="306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Line 941"/>
              <p:cNvSpPr>
                <a:spLocks noChangeShapeType="1"/>
              </p:cNvSpPr>
              <p:nvPr/>
            </p:nvSpPr>
            <p:spPr bwMode="auto">
              <a:xfrm>
                <a:off x="2957" y="306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Line 942"/>
              <p:cNvSpPr>
                <a:spLocks noChangeShapeType="1"/>
              </p:cNvSpPr>
              <p:nvPr/>
            </p:nvSpPr>
            <p:spPr bwMode="auto">
              <a:xfrm>
                <a:off x="2957" y="30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Line 943"/>
              <p:cNvSpPr>
                <a:spLocks noChangeShapeType="1"/>
              </p:cNvSpPr>
              <p:nvPr/>
            </p:nvSpPr>
            <p:spPr bwMode="auto">
              <a:xfrm>
                <a:off x="2958" y="306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Line 944"/>
              <p:cNvSpPr>
                <a:spLocks noChangeShapeType="1"/>
              </p:cNvSpPr>
              <p:nvPr/>
            </p:nvSpPr>
            <p:spPr bwMode="auto">
              <a:xfrm>
                <a:off x="2960" y="306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Freeform 945"/>
              <p:cNvSpPr>
                <a:spLocks/>
              </p:cNvSpPr>
              <p:nvPr/>
            </p:nvSpPr>
            <p:spPr bwMode="auto">
              <a:xfrm>
                <a:off x="2961" y="3071"/>
                <a:ext cx="2" cy="3"/>
              </a:xfrm>
              <a:custGeom>
                <a:avLst/>
                <a:gdLst>
                  <a:gd name="T0" fmla="*/ 0 w 2"/>
                  <a:gd name="T1" fmla="*/ 0 h 3"/>
                  <a:gd name="T2" fmla="*/ 2 w 2"/>
                  <a:gd name="T3" fmla="*/ 1 h 3"/>
                  <a:gd name="T4" fmla="*/ 2 w 2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0" y="0"/>
                    </a:moveTo>
                    <a:lnTo>
                      <a:pt x="2" y="1"/>
                    </a:lnTo>
                    <a:lnTo>
                      <a:pt x="2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Line 946"/>
              <p:cNvSpPr>
                <a:spLocks noChangeShapeType="1"/>
              </p:cNvSpPr>
              <p:nvPr/>
            </p:nvSpPr>
            <p:spPr bwMode="auto">
              <a:xfrm>
                <a:off x="2972" y="30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Line 947"/>
              <p:cNvSpPr>
                <a:spLocks noChangeShapeType="1"/>
              </p:cNvSpPr>
              <p:nvPr/>
            </p:nvSpPr>
            <p:spPr bwMode="auto">
              <a:xfrm>
                <a:off x="2973" y="308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Line 948"/>
              <p:cNvSpPr>
                <a:spLocks noChangeShapeType="1"/>
              </p:cNvSpPr>
              <p:nvPr/>
            </p:nvSpPr>
            <p:spPr bwMode="auto">
              <a:xfrm>
                <a:off x="2973" y="308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Line 949"/>
              <p:cNvSpPr>
                <a:spLocks noChangeShapeType="1"/>
              </p:cNvSpPr>
              <p:nvPr/>
            </p:nvSpPr>
            <p:spPr bwMode="auto">
              <a:xfrm>
                <a:off x="2975" y="30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Line 950"/>
              <p:cNvSpPr>
                <a:spLocks noChangeShapeType="1"/>
              </p:cNvSpPr>
              <p:nvPr/>
            </p:nvSpPr>
            <p:spPr bwMode="auto">
              <a:xfrm>
                <a:off x="2975" y="30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0" name="Group 951"/>
            <p:cNvGrpSpPr>
              <a:grpSpLocks/>
            </p:cNvGrpSpPr>
            <p:nvPr/>
          </p:nvGrpSpPr>
          <p:grpSpPr bwMode="auto">
            <a:xfrm>
              <a:off x="2976" y="3084"/>
              <a:ext cx="210" cy="198"/>
              <a:chOff x="2976" y="3084"/>
              <a:chExt cx="210" cy="198"/>
            </a:xfrm>
          </p:grpSpPr>
          <p:sp>
            <p:nvSpPr>
              <p:cNvPr id="848" name="Line 952"/>
              <p:cNvSpPr>
                <a:spLocks noChangeShapeType="1"/>
              </p:cNvSpPr>
              <p:nvPr/>
            </p:nvSpPr>
            <p:spPr bwMode="auto">
              <a:xfrm>
                <a:off x="2976" y="308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9" name="Line 953"/>
              <p:cNvSpPr>
                <a:spLocks noChangeShapeType="1"/>
              </p:cNvSpPr>
              <p:nvPr/>
            </p:nvSpPr>
            <p:spPr bwMode="auto">
              <a:xfrm>
                <a:off x="2976" y="308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0" name="Line 954"/>
              <p:cNvSpPr>
                <a:spLocks noChangeShapeType="1"/>
              </p:cNvSpPr>
              <p:nvPr/>
            </p:nvSpPr>
            <p:spPr bwMode="auto">
              <a:xfrm>
                <a:off x="2978" y="30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1" name="Line 955"/>
              <p:cNvSpPr>
                <a:spLocks noChangeShapeType="1"/>
              </p:cNvSpPr>
              <p:nvPr/>
            </p:nvSpPr>
            <p:spPr bwMode="auto">
              <a:xfrm>
                <a:off x="2978" y="30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2" name="Line 956"/>
              <p:cNvSpPr>
                <a:spLocks noChangeShapeType="1"/>
              </p:cNvSpPr>
              <p:nvPr/>
            </p:nvSpPr>
            <p:spPr bwMode="auto">
              <a:xfrm>
                <a:off x="2979" y="308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3" name="Line 957"/>
              <p:cNvSpPr>
                <a:spLocks noChangeShapeType="1"/>
              </p:cNvSpPr>
              <p:nvPr/>
            </p:nvSpPr>
            <p:spPr bwMode="auto">
              <a:xfrm>
                <a:off x="2979" y="308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4" name="Freeform 958"/>
              <p:cNvSpPr>
                <a:spLocks/>
              </p:cNvSpPr>
              <p:nvPr/>
            </p:nvSpPr>
            <p:spPr bwMode="auto">
              <a:xfrm>
                <a:off x="2981" y="308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5" name="Line 959"/>
              <p:cNvSpPr>
                <a:spLocks noChangeShapeType="1"/>
              </p:cNvSpPr>
              <p:nvPr/>
            </p:nvSpPr>
            <p:spPr bwMode="auto">
              <a:xfrm>
                <a:off x="2990" y="309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6" name="Line 960"/>
              <p:cNvSpPr>
                <a:spLocks noChangeShapeType="1"/>
              </p:cNvSpPr>
              <p:nvPr/>
            </p:nvSpPr>
            <p:spPr bwMode="auto">
              <a:xfrm>
                <a:off x="2990" y="30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7" name="Line 961"/>
              <p:cNvSpPr>
                <a:spLocks noChangeShapeType="1"/>
              </p:cNvSpPr>
              <p:nvPr/>
            </p:nvSpPr>
            <p:spPr bwMode="auto">
              <a:xfrm>
                <a:off x="2991" y="30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8" name="Line 962"/>
              <p:cNvSpPr>
                <a:spLocks noChangeShapeType="1"/>
              </p:cNvSpPr>
              <p:nvPr/>
            </p:nvSpPr>
            <p:spPr bwMode="auto">
              <a:xfrm>
                <a:off x="2993" y="309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9" name="Line 963"/>
              <p:cNvSpPr>
                <a:spLocks noChangeShapeType="1"/>
              </p:cNvSpPr>
              <p:nvPr/>
            </p:nvSpPr>
            <p:spPr bwMode="auto">
              <a:xfrm>
                <a:off x="2993" y="31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0" name="Line 964"/>
              <p:cNvSpPr>
                <a:spLocks noChangeShapeType="1"/>
              </p:cNvSpPr>
              <p:nvPr/>
            </p:nvSpPr>
            <p:spPr bwMode="auto">
              <a:xfrm>
                <a:off x="2994" y="31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1" name="Line 965"/>
              <p:cNvSpPr>
                <a:spLocks noChangeShapeType="1"/>
              </p:cNvSpPr>
              <p:nvPr/>
            </p:nvSpPr>
            <p:spPr bwMode="auto">
              <a:xfrm>
                <a:off x="2994" y="310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2" name="Line 966"/>
              <p:cNvSpPr>
                <a:spLocks noChangeShapeType="1"/>
              </p:cNvSpPr>
              <p:nvPr/>
            </p:nvSpPr>
            <p:spPr bwMode="auto">
              <a:xfrm>
                <a:off x="2996" y="310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3" name="Line 967"/>
              <p:cNvSpPr>
                <a:spLocks noChangeShapeType="1"/>
              </p:cNvSpPr>
              <p:nvPr/>
            </p:nvSpPr>
            <p:spPr bwMode="auto">
              <a:xfrm>
                <a:off x="2996" y="31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4" name="Line 968"/>
              <p:cNvSpPr>
                <a:spLocks noChangeShapeType="1"/>
              </p:cNvSpPr>
              <p:nvPr/>
            </p:nvSpPr>
            <p:spPr bwMode="auto">
              <a:xfrm>
                <a:off x="2997" y="31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5" name="Freeform 969"/>
              <p:cNvSpPr>
                <a:spLocks/>
              </p:cNvSpPr>
              <p:nvPr/>
            </p:nvSpPr>
            <p:spPr bwMode="auto">
              <a:xfrm>
                <a:off x="2997" y="310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6" name="Line 970"/>
              <p:cNvSpPr>
                <a:spLocks noChangeShapeType="1"/>
              </p:cNvSpPr>
              <p:nvPr/>
            </p:nvSpPr>
            <p:spPr bwMode="auto">
              <a:xfrm>
                <a:off x="3005" y="31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7" name="Line 971"/>
              <p:cNvSpPr>
                <a:spLocks noChangeShapeType="1"/>
              </p:cNvSpPr>
              <p:nvPr/>
            </p:nvSpPr>
            <p:spPr bwMode="auto">
              <a:xfrm>
                <a:off x="3006" y="31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8" name="Line 972"/>
              <p:cNvSpPr>
                <a:spLocks noChangeShapeType="1"/>
              </p:cNvSpPr>
              <p:nvPr/>
            </p:nvSpPr>
            <p:spPr bwMode="auto">
              <a:xfrm>
                <a:off x="3006" y="311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9" name="Line 973"/>
              <p:cNvSpPr>
                <a:spLocks noChangeShapeType="1"/>
              </p:cNvSpPr>
              <p:nvPr/>
            </p:nvSpPr>
            <p:spPr bwMode="auto">
              <a:xfrm>
                <a:off x="3008" y="311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0" name="Line 974"/>
              <p:cNvSpPr>
                <a:spLocks noChangeShapeType="1"/>
              </p:cNvSpPr>
              <p:nvPr/>
            </p:nvSpPr>
            <p:spPr bwMode="auto">
              <a:xfrm>
                <a:off x="3008" y="31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1" name="Line 975"/>
              <p:cNvSpPr>
                <a:spLocks noChangeShapeType="1"/>
              </p:cNvSpPr>
              <p:nvPr/>
            </p:nvSpPr>
            <p:spPr bwMode="auto">
              <a:xfrm>
                <a:off x="3009" y="311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2" name="Line 976"/>
              <p:cNvSpPr>
                <a:spLocks noChangeShapeType="1"/>
              </p:cNvSpPr>
              <p:nvPr/>
            </p:nvSpPr>
            <p:spPr bwMode="auto">
              <a:xfrm>
                <a:off x="3011" y="311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3" name="Line 977"/>
              <p:cNvSpPr>
                <a:spLocks noChangeShapeType="1"/>
              </p:cNvSpPr>
              <p:nvPr/>
            </p:nvSpPr>
            <p:spPr bwMode="auto">
              <a:xfrm>
                <a:off x="3012" y="311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4" name="Freeform 978"/>
              <p:cNvSpPr>
                <a:spLocks/>
              </p:cNvSpPr>
              <p:nvPr/>
            </p:nvSpPr>
            <p:spPr bwMode="auto">
              <a:xfrm>
                <a:off x="3014" y="3120"/>
                <a:ext cx="3" cy="3"/>
              </a:xfrm>
              <a:custGeom>
                <a:avLst/>
                <a:gdLst>
                  <a:gd name="T0" fmla="*/ 0 w 3"/>
                  <a:gd name="T1" fmla="*/ 0 h 3"/>
                  <a:gd name="T2" fmla="*/ 1 w 3"/>
                  <a:gd name="T3" fmla="*/ 2 h 3"/>
                  <a:gd name="T4" fmla="*/ 3 w 3"/>
                  <a:gd name="T5" fmla="*/ 3 h 3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lnTo>
                      <a:pt x="1" y="2"/>
                    </a:lnTo>
                    <a:lnTo>
                      <a:pt x="3" y="3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5" name="Line 979"/>
              <p:cNvSpPr>
                <a:spLocks noChangeShapeType="1"/>
              </p:cNvSpPr>
              <p:nvPr/>
            </p:nvSpPr>
            <p:spPr bwMode="auto">
              <a:xfrm>
                <a:off x="3021" y="312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6" name="Line 980"/>
              <p:cNvSpPr>
                <a:spLocks noChangeShapeType="1"/>
              </p:cNvSpPr>
              <p:nvPr/>
            </p:nvSpPr>
            <p:spPr bwMode="auto">
              <a:xfrm>
                <a:off x="3021" y="312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7" name="Line 981"/>
              <p:cNvSpPr>
                <a:spLocks noChangeShapeType="1"/>
              </p:cNvSpPr>
              <p:nvPr/>
            </p:nvSpPr>
            <p:spPr bwMode="auto">
              <a:xfrm>
                <a:off x="3023" y="312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8" name="Line 982"/>
              <p:cNvSpPr>
                <a:spLocks noChangeShapeType="1"/>
              </p:cNvSpPr>
              <p:nvPr/>
            </p:nvSpPr>
            <p:spPr bwMode="auto">
              <a:xfrm>
                <a:off x="3023" y="312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9" name="Line 983"/>
              <p:cNvSpPr>
                <a:spLocks noChangeShapeType="1"/>
              </p:cNvSpPr>
              <p:nvPr/>
            </p:nvSpPr>
            <p:spPr bwMode="auto">
              <a:xfrm>
                <a:off x="3024" y="312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0" name="Line 984"/>
              <p:cNvSpPr>
                <a:spLocks noChangeShapeType="1"/>
              </p:cNvSpPr>
              <p:nvPr/>
            </p:nvSpPr>
            <p:spPr bwMode="auto">
              <a:xfrm>
                <a:off x="3024" y="313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1" name="Line 985"/>
              <p:cNvSpPr>
                <a:spLocks noChangeShapeType="1"/>
              </p:cNvSpPr>
              <p:nvPr/>
            </p:nvSpPr>
            <p:spPr bwMode="auto">
              <a:xfrm>
                <a:off x="3026" y="313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" name="Line 986"/>
              <p:cNvSpPr>
                <a:spLocks noChangeShapeType="1"/>
              </p:cNvSpPr>
              <p:nvPr/>
            </p:nvSpPr>
            <p:spPr bwMode="auto">
              <a:xfrm>
                <a:off x="3026" y="313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3" name="Line 987"/>
              <p:cNvSpPr>
                <a:spLocks noChangeShapeType="1"/>
              </p:cNvSpPr>
              <p:nvPr/>
            </p:nvSpPr>
            <p:spPr bwMode="auto">
              <a:xfrm>
                <a:off x="3027" y="313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4" name="Line 988"/>
              <p:cNvSpPr>
                <a:spLocks noChangeShapeType="1"/>
              </p:cNvSpPr>
              <p:nvPr/>
            </p:nvSpPr>
            <p:spPr bwMode="auto">
              <a:xfrm>
                <a:off x="3027" y="313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5" name="Line 989"/>
              <p:cNvSpPr>
                <a:spLocks noChangeShapeType="1"/>
              </p:cNvSpPr>
              <p:nvPr/>
            </p:nvSpPr>
            <p:spPr bwMode="auto">
              <a:xfrm>
                <a:off x="3029" y="313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6" name="Freeform 990"/>
              <p:cNvSpPr>
                <a:spLocks/>
              </p:cNvSpPr>
              <p:nvPr/>
            </p:nvSpPr>
            <p:spPr bwMode="auto">
              <a:xfrm>
                <a:off x="3029" y="3135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7" name="Line 991"/>
              <p:cNvSpPr>
                <a:spLocks noChangeShapeType="1"/>
              </p:cNvSpPr>
              <p:nvPr/>
            </p:nvSpPr>
            <p:spPr bwMode="auto">
              <a:xfrm>
                <a:off x="3035" y="314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8" name="Line 992"/>
              <p:cNvSpPr>
                <a:spLocks noChangeShapeType="1"/>
              </p:cNvSpPr>
              <p:nvPr/>
            </p:nvSpPr>
            <p:spPr bwMode="auto">
              <a:xfrm>
                <a:off x="3036" y="3141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9" name="Line 993"/>
              <p:cNvSpPr>
                <a:spLocks noChangeShapeType="1"/>
              </p:cNvSpPr>
              <p:nvPr/>
            </p:nvSpPr>
            <p:spPr bwMode="auto">
              <a:xfrm>
                <a:off x="3038" y="314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0" name="Line 994"/>
              <p:cNvSpPr>
                <a:spLocks noChangeShapeType="1"/>
              </p:cNvSpPr>
              <p:nvPr/>
            </p:nvSpPr>
            <p:spPr bwMode="auto">
              <a:xfrm>
                <a:off x="3039" y="314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1" name="Line 995"/>
              <p:cNvSpPr>
                <a:spLocks noChangeShapeType="1"/>
              </p:cNvSpPr>
              <p:nvPr/>
            </p:nvSpPr>
            <p:spPr bwMode="auto">
              <a:xfrm>
                <a:off x="3041" y="314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" name="Line 996"/>
              <p:cNvSpPr>
                <a:spLocks noChangeShapeType="1"/>
              </p:cNvSpPr>
              <p:nvPr/>
            </p:nvSpPr>
            <p:spPr bwMode="auto">
              <a:xfrm>
                <a:off x="3041" y="314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3" name="Line 997"/>
              <p:cNvSpPr>
                <a:spLocks noChangeShapeType="1"/>
              </p:cNvSpPr>
              <p:nvPr/>
            </p:nvSpPr>
            <p:spPr bwMode="auto">
              <a:xfrm>
                <a:off x="3042" y="314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4" name="Line 998"/>
              <p:cNvSpPr>
                <a:spLocks noChangeShapeType="1"/>
              </p:cNvSpPr>
              <p:nvPr/>
            </p:nvSpPr>
            <p:spPr bwMode="auto">
              <a:xfrm>
                <a:off x="3042" y="314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5" name="Line 999"/>
              <p:cNvSpPr>
                <a:spLocks noChangeShapeType="1"/>
              </p:cNvSpPr>
              <p:nvPr/>
            </p:nvSpPr>
            <p:spPr bwMode="auto">
              <a:xfrm>
                <a:off x="3044" y="314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6" name="Freeform 1000"/>
              <p:cNvSpPr>
                <a:spLocks/>
              </p:cNvSpPr>
              <p:nvPr/>
            </p:nvSpPr>
            <p:spPr bwMode="auto">
              <a:xfrm>
                <a:off x="3044" y="3149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  <a:lnTo>
                      <a:pt x="1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7" name="Line 1001"/>
              <p:cNvSpPr>
                <a:spLocks noChangeShapeType="1"/>
              </p:cNvSpPr>
              <p:nvPr/>
            </p:nvSpPr>
            <p:spPr bwMode="auto">
              <a:xfrm>
                <a:off x="3048" y="315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8" name="Line 1002"/>
              <p:cNvSpPr>
                <a:spLocks noChangeShapeType="1"/>
              </p:cNvSpPr>
              <p:nvPr/>
            </p:nvSpPr>
            <p:spPr bwMode="auto">
              <a:xfrm>
                <a:off x="3050" y="315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9" name="Line 1003"/>
              <p:cNvSpPr>
                <a:spLocks noChangeShapeType="1"/>
              </p:cNvSpPr>
              <p:nvPr/>
            </p:nvSpPr>
            <p:spPr bwMode="auto">
              <a:xfrm>
                <a:off x="3050" y="315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0" name="Line 1004"/>
              <p:cNvSpPr>
                <a:spLocks noChangeShapeType="1"/>
              </p:cNvSpPr>
              <p:nvPr/>
            </p:nvSpPr>
            <p:spPr bwMode="auto">
              <a:xfrm>
                <a:off x="3051" y="315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1" name="Line 1005"/>
              <p:cNvSpPr>
                <a:spLocks noChangeShapeType="1"/>
              </p:cNvSpPr>
              <p:nvPr/>
            </p:nvSpPr>
            <p:spPr bwMode="auto">
              <a:xfrm>
                <a:off x="3051" y="315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" name="Line 1006"/>
              <p:cNvSpPr>
                <a:spLocks noChangeShapeType="1"/>
              </p:cNvSpPr>
              <p:nvPr/>
            </p:nvSpPr>
            <p:spPr bwMode="auto">
              <a:xfrm>
                <a:off x="3053" y="315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3" name="Line 1007"/>
              <p:cNvSpPr>
                <a:spLocks noChangeShapeType="1"/>
              </p:cNvSpPr>
              <p:nvPr/>
            </p:nvSpPr>
            <p:spPr bwMode="auto">
              <a:xfrm>
                <a:off x="3053" y="315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4" name="Line 1008"/>
              <p:cNvSpPr>
                <a:spLocks noChangeShapeType="1"/>
              </p:cNvSpPr>
              <p:nvPr/>
            </p:nvSpPr>
            <p:spPr bwMode="auto">
              <a:xfrm>
                <a:off x="3054" y="315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5" name="Line 1009"/>
              <p:cNvSpPr>
                <a:spLocks noChangeShapeType="1"/>
              </p:cNvSpPr>
              <p:nvPr/>
            </p:nvSpPr>
            <p:spPr bwMode="auto">
              <a:xfrm>
                <a:off x="3054" y="315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6" name="Line 1010"/>
              <p:cNvSpPr>
                <a:spLocks noChangeShapeType="1"/>
              </p:cNvSpPr>
              <p:nvPr/>
            </p:nvSpPr>
            <p:spPr bwMode="auto">
              <a:xfrm>
                <a:off x="3056" y="315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7" name="Line 1011"/>
              <p:cNvSpPr>
                <a:spLocks noChangeShapeType="1"/>
              </p:cNvSpPr>
              <p:nvPr/>
            </p:nvSpPr>
            <p:spPr bwMode="auto">
              <a:xfrm>
                <a:off x="3056" y="316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8" name="Freeform 1012"/>
              <p:cNvSpPr>
                <a:spLocks/>
              </p:cNvSpPr>
              <p:nvPr/>
            </p:nvSpPr>
            <p:spPr bwMode="auto">
              <a:xfrm>
                <a:off x="3057" y="31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9" name="Line 1013"/>
              <p:cNvSpPr>
                <a:spLocks noChangeShapeType="1"/>
              </p:cNvSpPr>
              <p:nvPr/>
            </p:nvSpPr>
            <p:spPr bwMode="auto">
              <a:xfrm>
                <a:off x="3060" y="3165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0" name="Line 1014"/>
              <p:cNvSpPr>
                <a:spLocks noChangeShapeType="1"/>
              </p:cNvSpPr>
              <p:nvPr/>
            </p:nvSpPr>
            <p:spPr bwMode="auto">
              <a:xfrm>
                <a:off x="3063" y="316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1" name="Line 1015"/>
              <p:cNvSpPr>
                <a:spLocks noChangeShapeType="1"/>
              </p:cNvSpPr>
              <p:nvPr/>
            </p:nvSpPr>
            <p:spPr bwMode="auto">
              <a:xfrm>
                <a:off x="3063" y="316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2" name="Line 1016"/>
              <p:cNvSpPr>
                <a:spLocks noChangeShapeType="1"/>
              </p:cNvSpPr>
              <p:nvPr/>
            </p:nvSpPr>
            <p:spPr bwMode="auto">
              <a:xfrm>
                <a:off x="3065" y="31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" name="Line 1017"/>
              <p:cNvSpPr>
                <a:spLocks noChangeShapeType="1"/>
              </p:cNvSpPr>
              <p:nvPr/>
            </p:nvSpPr>
            <p:spPr bwMode="auto">
              <a:xfrm>
                <a:off x="3065" y="31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4" name="Line 1018"/>
              <p:cNvSpPr>
                <a:spLocks noChangeShapeType="1"/>
              </p:cNvSpPr>
              <p:nvPr/>
            </p:nvSpPr>
            <p:spPr bwMode="auto">
              <a:xfrm>
                <a:off x="3066" y="316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5" name="Line 1019"/>
              <p:cNvSpPr>
                <a:spLocks noChangeShapeType="1"/>
              </p:cNvSpPr>
              <p:nvPr/>
            </p:nvSpPr>
            <p:spPr bwMode="auto">
              <a:xfrm>
                <a:off x="3066" y="317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6" name="Line 1020"/>
              <p:cNvSpPr>
                <a:spLocks noChangeShapeType="1"/>
              </p:cNvSpPr>
              <p:nvPr/>
            </p:nvSpPr>
            <p:spPr bwMode="auto">
              <a:xfrm>
                <a:off x="3068" y="317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7" name="Line 1021"/>
              <p:cNvSpPr>
                <a:spLocks noChangeShapeType="1"/>
              </p:cNvSpPr>
              <p:nvPr/>
            </p:nvSpPr>
            <p:spPr bwMode="auto">
              <a:xfrm>
                <a:off x="3068" y="31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8" name="Line 1022"/>
              <p:cNvSpPr>
                <a:spLocks noChangeShapeType="1"/>
              </p:cNvSpPr>
              <p:nvPr/>
            </p:nvSpPr>
            <p:spPr bwMode="auto">
              <a:xfrm>
                <a:off x="3069" y="317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9" name="Freeform 1023"/>
              <p:cNvSpPr>
                <a:spLocks/>
              </p:cNvSpPr>
              <p:nvPr/>
            </p:nvSpPr>
            <p:spPr bwMode="auto">
              <a:xfrm>
                <a:off x="3069" y="3173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0" name="Line 0"/>
              <p:cNvSpPr>
                <a:spLocks noChangeShapeType="1"/>
              </p:cNvSpPr>
              <p:nvPr/>
            </p:nvSpPr>
            <p:spPr bwMode="auto">
              <a:xfrm>
                <a:off x="3074" y="317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1" name="Line 1"/>
              <p:cNvSpPr>
                <a:spLocks noChangeShapeType="1"/>
              </p:cNvSpPr>
              <p:nvPr/>
            </p:nvSpPr>
            <p:spPr bwMode="auto">
              <a:xfrm>
                <a:off x="3074" y="31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" name="Line 2"/>
              <p:cNvSpPr>
                <a:spLocks noChangeShapeType="1"/>
              </p:cNvSpPr>
              <p:nvPr/>
            </p:nvSpPr>
            <p:spPr bwMode="auto">
              <a:xfrm>
                <a:off x="3075" y="317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" name="Line 3"/>
              <p:cNvSpPr>
                <a:spLocks noChangeShapeType="1"/>
              </p:cNvSpPr>
              <p:nvPr/>
            </p:nvSpPr>
            <p:spPr bwMode="auto">
              <a:xfrm>
                <a:off x="3075" y="317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" name="Line 4"/>
              <p:cNvSpPr>
                <a:spLocks noChangeShapeType="1"/>
              </p:cNvSpPr>
              <p:nvPr/>
            </p:nvSpPr>
            <p:spPr bwMode="auto">
              <a:xfrm>
                <a:off x="3077" y="317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" name="Line 5"/>
              <p:cNvSpPr>
                <a:spLocks noChangeShapeType="1"/>
              </p:cNvSpPr>
              <p:nvPr/>
            </p:nvSpPr>
            <p:spPr bwMode="auto">
              <a:xfrm>
                <a:off x="3077" y="318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6" name="Line 6"/>
              <p:cNvSpPr>
                <a:spLocks noChangeShapeType="1"/>
              </p:cNvSpPr>
              <p:nvPr/>
            </p:nvSpPr>
            <p:spPr bwMode="auto">
              <a:xfrm>
                <a:off x="3078" y="318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7" name="Line 7"/>
              <p:cNvSpPr>
                <a:spLocks noChangeShapeType="1"/>
              </p:cNvSpPr>
              <p:nvPr/>
            </p:nvSpPr>
            <p:spPr bwMode="auto">
              <a:xfrm>
                <a:off x="3078" y="318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8" name="Line 8"/>
              <p:cNvSpPr>
                <a:spLocks noChangeShapeType="1"/>
              </p:cNvSpPr>
              <p:nvPr/>
            </p:nvSpPr>
            <p:spPr bwMode="auto">
              <a:xfrm>
                <a:off x="3080" y="318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9" name="Line 9"/>
              <p:cNvSpPr>
                <a:spLocks noChangeShapeType="1"/>
              </p:cNvSpPr>
              <p:nvPr/>
            </p:nvSpPr>
            <p:spPr bwMode="auto">
              <a:xfrm>
                <a:off x="3080" y="31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0" name="Line 10"/>
              <p:cNvSpPr>
                <a:spLocks noChangeShapeType="1"/>
              </p:cNvSpPr>
              <p:nvPr/>
            </p:nvSpPr>
            <p:spPr bwMode="auto">
              <a:xfrm>
                <a:off x="3081" y="318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1" name="Freeform 11"/>
              <p:cNvSpPr>
                <a:spLocks/>
              </p:cNvSpPr>
              <p:nvPr/>
            </p:nvSpPr>
            <p:spPr bwMode="auto">
              <a:xfrm>
                <a:off x="3081" y="3185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0 h 1"/>
                  <a:gd name="T4" fmla="*/ 2 w 2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lnTo>
                      <a:pt x="2" y="0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2" name="Line 12"/>
              <p:cNvSpPr>
                <a:spLocks noChangeShapeType="1"/>
              </p:cNvSpPr>
              <p:nvPr/>
            </p:nvSpPr>
            <p:spPr bwMode="auto">
              <a:xfrm>
                <a:off x="3084" y="3186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3" name="Line 13"/>
              <p:cNvSpPr>
                <a:spLocks noChangeShapeType="1"/>
              </p:cNvSpPr>
              <p:nvPr/>
            </p:nvSpPr>
            <p:spPr bwMode="auto">
              <a:xfrm>
                <a:off x="3086" y="318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" name="Line 14"/>
              <p:cNvSpPr>
                <a:spLocks noChangeShapeType="1"/>
              </p:cNvSpPr>
              <p:nvPr/>
            </p:nvSpPr>
            <p:spPr bwMode="auto">
              <a:xfrm>
                <a:off x="3087" y="3189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5" name="Line 15"/>
              <p:cNvSpPr>
                <a:spLocks noChangeShapeType="1"/>
              </p:cNvSpPr>
              <p:nvPr/>
            </p:nvSpPr>
            <p:spPr bwMode="auto">
              <a:xfrm>
                <a:off x="3089" y="31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6" name="Line 16"/>
              <p:cNvSpPr>
                <a:spLocks noChangeShapeType="1"/>
              </p:cNvSpPr>
              <p:nvPr/>
            </p:nvSpPr>
            <p:spPr bwMode="auto">
              <a:xfrm>
                <a:off x="3090" y="31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7" name="Line 17"/>
              <p:cNvSpPr>
                <a:spLocks noChangeShapeType="1"/>
              </p:cNvSpPr>
              <p:nvPr/>
            </p:nvSpPr>
            <p:spPr bwMode="auto">
              <a:xfrm>
                <a:off x="3090" y="319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8" name="Line 18"/>
              <p:cNvSpPr>
                <a:spLocks noChangeShapeType="1"/>
              </p:cNvSpPr>
              <p:nvPr/>
            </p:nvSpPr>
            <p:spPr bwMode="auto">
              <a:xfrm>
                <a:off x="3092" y="319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9" name="Line 19"/>
              <p:cNvSpPr>
                <a:spLocks noChangeShapeType="1"/>
              </p:cNvSpPr>
              <p:nvPr/>
            </p:nvSpPr>
            <p:spPr bwMode="auto">
              <a:xfrm>
                <a:off x="3092" y="31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0" name="Line 20"/>
              <p:cNvSpPr>
                <a:spLocks noChangeShapeType="1"/>
              </p:cNvSpPr>
              <p:nvPr/>
            </p:nvSpPr>
            <p:spPr bwMode="auto">
              <a:xfrm>
                <a:off x="3093" y="31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1" name="Freeform 21"/>
              <p:cNvSpPr>
                <a:spLocks/>
              </p:cNvSpPr>
              <p:nvPr/>
            </p:nvSpPr>
            <p:spPr bwMode="auto">
              <a:xfrm>
                <a:off x="3093" y="3195"/>
                <a:ext cx="2" cy="2"/>
              </a:xfrm>
              <a:custGeom>
                <a:avLst/>
                <a:gdLst>
                  <a:gd name="T0" fmla="*/ 0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2" name="Line 22"/>
              <p:cNvSpPr>
                <a:spLocks noChangeShapeType="1"/>
              </p:cNvSpPr>
              <p:nvPr/>
            </p:nvSpPr>
            <p:spPr bwMode="auto">
              <a:xfrm>
                <a:off x="3096" y="319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3" name="Line 23"/>
              <p:cNvSpPr>
                <a:spLocks noChangeShapeType="1"/>
              </p:cNvSpPr>
              <p:nvPr/>
            </p:nvSpPr>
            <p:spPr bwMode="auto">
              <a:xfrm>
                <a:off x="3096" y="319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4" name="Line 24"/>
              <p:cNvSpPr>
                <a:spLocks noChangeShapeType="1"/>
              </p:cNvSpPr>
              <p:nvPr/>
            </p:nvSpPr>
            <p:spPr bwMode="auto">
              <a:xfrm>
                <a:off x="3098" y="319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5" name="Line 25"/>
              <p:cNvSpPr>
                <a:spLocks noChangeShapeType="1"/>
              </p:cNvSpPr>
              <p:nvPr/>
            </p:nvSpPr>
            <p:spPr bwMode="auto">
              <a:xfrm>
                <a:off x="3098" y="320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6" name="Line 26"/>
              <p:cNvSpPr>
                <a:spLocks noChangeShapeType="1"/>
              </p:cNvSpPr>
              <p:nvPr/>
            </p:nvSpPr>
            <p:spPr bwMode="auto">
              <a:xfrm>
                <a:off x="3099" y="320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7" name="Line 27"/>
              <p:cNvSpPr>
                <a:spLocks noChangeShapeType="1"/>
              </p:cNvSpPr>
              <p:nvPr/>
            </p:nvSpPr>
            <p:spPr bwMode="auto">
              <a:xfrm>
                <a:off x="3099" y="320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8" name="Line 28"/>
              <p:cNvSpPr>
                <a:spLocks noChangeShapeType="1"/>
              </p:cNvSpPr>
              <p:nvPr/>
            </p:nvSpPr>
            <p:spPr bwMode="auto">
              <a:xfrm>
                <a:off x="3101" y="320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9" name="Line 29"/>
              <p:cNvSpPr>
                <a:spLocks noChangeShapeType="1"/>
              </p:cNvSpPr>
              <p:nvPr/>
            </p:nvSpPr>
            <p:spPr bwMode="auto">
              <a:xfrm>
                <a:off x="3101" y="32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0" name="Line 30"/>
              <p:cNvSpPr>
                <a:spLocks noChangeShapeType="1"/>
              </p:cNvSpPr>
              <p:nvPr/>
            </p:nvSpPr>
            <p:spPr bwMode="auto">
              <a:xfrm>
                <a:off x="3102" y="32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1" name="Line 31"/>
              <p:cNvSpPr>
                <a:spLocks noChangeShapeType="1"/>
              </p:cNvSpPr>
              <p:nvPr/>
            </p:nvSpPr>
            <p:spPr bwMode="auto">
              <a:xfrm>
                <a:off x="3102" y="320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2" name="Line 32"/>
              <p:cNvSpPr>
                <a:spLocks noChangeShapeType="1"/>
              </p:cNvSpPr>
              <p:nvPr/>
            </p:nvSpPr>
            <p:spPr bwMode="auto">
              <a:xfrm>
                <a:off x="3104" y="320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3" name="Freeform 33"/>
              <p:cNvSpPr>
                <a:spLocks/>
              </p:cNvSpPr>
              <p:nvPr/>
            </p:nvSpPr>
            <p:spPr bwMode="auto">
              <a:xfrm>
                <a:off x="3104" y="3206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0 h 1"/>
                  <a:gd name="T4" fmla="*/ 1 w 1"/>
                  <a:gd name="T5" fmla="*/ 0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1" y="0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4" name="Line 34"/>
              <p:cNvSpPr>
                <a:spLocks noChangeShapeType="1"/>
              </p:cNvSpPr>
              <p:nvPr/>
            </p:nvSpPr>
            <p:spPr bwMode="auto">
              <a:xfrm>
                <a:off x="3107" y="320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5" name="Line 35"/>
              <p:cNvSpPr>
                <a:spLocks noChangeShapeType="1"/>
              </p:cNvSpPr>
              <p:nvPr/>
            </p:nvSpPr>
            <p:spPr bwMode="auto">
              <a:xfrm>
                <a:off x="3107" y="32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6" name="Line 36"/>
              <p:cNvSpPr>
                <a:spLocks noChangeShapeType="1"/>
              </p:cNvSpPr>
              <p:nvPr/>
            </p:nvSpPr>
            <p:spPr bwMode="auto">
              <a:xfrm>
                <a:off x="3108" y="32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7" name="Line 37"/>
              <p:cNvSpPr>
                <a:spLocks noChangeShapeType="1"/>
              </p:cNvSpPr>
              <p:nvPr/>
            </p:nvSpPr>
            <p:spPr bwMode="auto">
              <a:xfrm>
                <a:off x="3108" y="321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8" name="Line 38"/>
              <p:cNvSpPr>
                <a:spLocks noChangeShapeType="1"/>
              </p:cNvSpPr>
              <p:nvPr/>
            </p:nvSpPr>
            <p:spPr bwMode="auto">
              <a:xfrm>
                <a:off x="3110" y="321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9" name="Line 39"/>
              <p:cNvSpPr>
                <a:spLocks noChangeShapeType="1"/>
              </p:cNvSpPr>
              <p:nvPr/>
            </p:nvSpPr>
            <p:spPr bwMode="auto">
              <a:xfrm>
                <a:off x="3111" y="321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0" name="Line 40"/>
              <p:cNvSpPr>
                <a:spLocks noChangeShapeType="1"/>
              </p:cNvSpPr>
              <p:nvPr/>
            </p:nvSpPr>
            <p:spPr bwMode="auto">
              <a:xfrm>
                <a:off x="3113" y="32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1" name="Line 41"/>
              <p:cNvSpPr>
                <a:spLocks noChangeShapeType="1"/>
              </p:cNvSpPr>
              <p:nvPr/>
            </p:nvSpPr>
            <p:spPr bwMode="auto">
              <a:xfrm>
                <a:off x="3113" y="321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2" name="Line 42"/>
              <p:cNvSpPr>
                <a:spLocks noChangeShapeType="1"/>
              </p:cNvSpPr>
              <p:nvPr/>
            </p:nvSpPr>
            <p:spPr bwMode="auto">
              <a:xfrm>
                <a:off x="3114" y="321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3" name="Line 43"/>
              <p:cNvSpPr>
                <a:spLocks noChangeShapeType="1"/>
              </p:cNvSpPr>
              <p:nvPr/>
            </p:nvSpPr>
            <p:spPr bwMode="auto">
              <a:xfrm>
                <a:off x="3116" y="32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4" name="Line 44"/>
              <p:cNvSpPr>
                <a:spLocks noChangeShapeType="1"/>
              </p:cNvSpPr>
              <p:nvPr/>
            </p:nvSpPr>
            <p:spPr bwMode="auto">
              <a:xfrm>
                <a:off x="3116" y="32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5" name="Line 45"/>
              <p:cNvSpPr>
                <a:spLocks noChangeShapeType="1"/>
              </p:cNvSpPr>
              <p:nvPr/>
            </p:nvSpPr>
            <p:spPr bwMode="auto">
              <a:xfrm>
                <a:off x="3117" y="321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6" name="Line 46"/>
              <p:cNvSpPr>
                <a:spLocks noChangeShapeType="1"/>
              </p:cNvSpPr>
              <p:nvPr/>
            </p:nvSpPr>
            <p:spPr bwMode="auto">
              <a:xfrm>
                <a:off x="3117" y="321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7" name="Line 47"/>
              <p:cNvSpPr>
                <a:spLocks noChangeShapeType="1"/>
              </p:cNvSpPr>
              <p:nvPr/>
            </p:nvSpPr>
            <p:spPr bwMode="auto">
              <a:xfrm>
                <a:off x="3119" y="32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8" name="Line 48"/>
              <p:cNvSpPr>
                <a:spLocks noChangeShapeType="1"/>
              </p:cNvSpPr>
              <p:nvPr/>
            </p:nvSpPr>
            <p:spPr bwMode="auto">
              <a:xfrm>
                <a:off x="3119" y="321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9" name="Line 49"/>
              <p:cNvSpPr>
                <a:spLocks noChangeShapeType="1"/>
              </p:cNvSpPr>
              <p:nvPr/>
            </p:nvSpPr>
            <p:spPr bwMode="auto">
              <a:xfrm>
                <a:off x="3120" y="321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0" name="Line 50"/>
              <p:cNvSpPr>
                <a:spLocks noChangeShapeType="1"/>
              </p:cNvSpPr>
              <p:nvPr/>
            </p:nvSpPr>
            <p:spPr bwMode="auto">
              <a:xfrm>
                <a:off x="3120" y="322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1" name="Line 51"/>
              <p:cNvSpPr>
                <a:spLocks noChangeShapeType="1"/>
              </p:cNvSpPr>
              <p:nvPr/>
            </p:nvSpPr>
            <p:spPr bwMode="auto">
              <a:xfrm>
                <a:off x="3122" y="322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2" name="Line 52"/>
              <p:cNvSpPr>
                <a:spLocks noChangeShapeType="1"/>
              </p:cNvSpPr>
              <p:nvPr/>
            </p:nvSpPr>
            <p:spPr bwMode="auto">
              <a:xfrm>
                <a:off x="3122" y="322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3" name="Line 53"/>
              <p:cNvSpPr>
                <a:spLocks noChangeShapeType="1"/>
              </p:cNvSpPr>
              <p:nvPr/>
            </p:nvSpPr>
            <p:spPr bwMode="auto">
              <a:xfrm>
                <a:off x="3123" y="322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4" name="Line 54"/>
              <p:cNvSpPr>
                <a:spLocks noChangeShapeType="1"/>
              </p:cNvSpPr>
              <p:nvPr/>
            </p:nvSpPr>
            <p:spPr bwMode="auto">
              <a:xfrm>
                <a:off x="3123" y="322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5" name="Freeform 55"/>
              <p:cNvSpPr>
                <a:spLocks/>
              </p:cNvSpPr>
              <p:nvPr/>
            </p:nvSpPr>
            <p:spPr bwMode="auto">
              <a:xfrm>
                <a:off x="3125" y="3224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0 w 1"/>
                  <a:gd name="T5" fmla="*/ 1 h 1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1"/>
                    </a:lnTo>
                  </a:path>
                </a:pathLst>
              </a:custGeom>
              <a:noFill/>
              <a:ln w="23813">
                <a:solidFill>
                  <a:srgbClr val="F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6" name="Line 56"/>
              <p:cNvSpPr>
                <a:spLocks noChangeShapeType="1"/>
              </p:cNvSpPr>
              <p:nvPr/>
            </p:nvSpPr>
            <p:spPr bwMode="auto">
              <a:xfrm>
                <a:off x="3126" y="322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7" name="Line 57"/>
              <p:cNvSpPr>
                <a:spLocks noChangeShapeType="1"/>
              </p:cNvSpPr>
              <p:nvPr/>
            </p:nvSpPr>
            <p:spPr bwMode="auto">
              <a:xfrm>
                <a:off x="3126" y="322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8" name="Line 58"/>
              <p:cNvSpPr>
                <a:spLocks noChangeShapeType="1"/>
              </p:cNvSpPr>
              <p:nvPr/>
            </p:nvSpPr>
            <p:spPr bwMode="auto">
              <a:xfrm>
                <a:off x="3128" y="322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9" name="Line 59"/>
              <p:cNvSpPr>
                <a:spLocks noChangeShapeType="1"/>
              </p:cNvSpPr>
              <p:nvPr/>
            </p:nvSpPr>
            <p:spPr bwMode="auto">
              <a:xfrm>
                <a:off x="3128" y="322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0" name="Line 60"/>
              <p:cNvSpPr>
                <a:spLocks noChangeShapeType="1"/>
              </p:cNvSpPr>
              <p:nvPr/>
            </p:nvSpPr>
            <p:spPr bwMode="auto">
              <a:xfrm>
                <a:off x="3129" y="322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1" name="Line 61"/>
              <p:cNvSpPr>
                <a:spLocks noChangeShapeType="1"/>
              </p:cNvSpPr>
              <p:nvPr/>
            </p:nvSpPr>
            <p:spPr bwMode="auto">
              <a:xfrm>
                <a:off x="3129" y="323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2" name="Line 62"/>
              <p:cNvSpPr>
                <a:spLocks noChangeShapeType="1"/>
              </p:cNvSpPr>
              <p:nvPr/>
            </p:nvSpPr>
            <p:spPr bwMode="auto">
              <a:xfrm>
                <a:off x="3131" y="32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3" name="Line 63"/>
              <p:cNvSpPr>
                <a:spLocks noChangeShapeType="1"/>
              </p:cNvSpPr>
              <p:nvPr/>
            </p:nvSpPr>
            <p:spPr bwMode="auto">
              <a:xfrm>
                <a:off x="3131" y="323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4" name="Line 64"/>
              <p:cNvSpPr>
                <a:spLocks noChangeShapeType="1"/>
              </p:cNvSpPr>
              <p:nvPr/>
            </p:nvSpPr>
            <p:spPr bwMode="auto">
              <a:xfrm>
                <a:off x="3132" y="323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5" name="Line 65"/>
              <p:cNvSpPr>
                <a:spLocks noChangeShapeType="1"/>
              </p:cNvSpPr>
              <p:nvPr/>
            </p:nvSpPr>
            <p:spPr bwMode="auto">
              <a:xfrm>
                <a:off x="3132" y="323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6" name="Line 66"/>
              <p:cNvSpPr>
                <a:spLocks noChangeShapeType="1"/>
              </p:cNvSpPr>
              <p:nvPr/>
            </p:nvSpPr>
            <p:spPr bwMode="auto">
              <a:xfrm>
                <a:off x="3134" y="32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7" name="Line 67"/>
              <p:cNvSpPr>
                <a:spLocks noChangeShapeType="1"/>
              </p:cNvSpPr>
              <p:nvPr/>
            </p:nvSpPr>
            <p:spPr bwMode="auto">
              <a:xfrm>
                <a:off x="3135" y="3234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8" name="Line 68"/>
              <p:cNvSpPr>
                <a:spLocks noChangeShapeType="1"/>
              </p:cNvSpPr>
              <p:nvPr/>
            </p:nvSpPr>
            <p:spPr bwMode="auto">
              <a:xfrm>
                <a:off x="3137" y="32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9" name="Line 69"/>
              <p:cNvSpPr>
                <a:spLocks noChangeShapeType="1"/>
              </p:cNvSpPr>
              <p:nvPr/>
            </p:nvSpPr>
            <p:spPr bwMode="auto">
              <a:xfrm>
                <a:off x="3138" y="323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0" name="Line 70"/>
              <p:cNvSpPr>
                <a:spLocks noChangeShapeType="1"/>
              </p:cNvSpPr>
              <p:nvPr/>
            </p:nvSpPr>
            <p:spPr bwMode="auto">
              <a:xfrm>
                <a:off x="3140" y="323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1" name="Line 71"/>
              <p:cNvSpPr>
                <a:spLocks noChangeShapeType="1"/>
              </p:cNvSpPr>
              <p:nvPr/>
            </p:nvSpPr>
            <p:spPr bwMode="auto">
              <a:xfrm>
                <a:off x="3140" y="32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2" name="Line 72"/>
              <p:cNvSpPr>
                <a:spLocks noChangeShapeType="1"/>
              </p:cNvSpPr>
              <p:nvPr/>
            </p:nvSpPr>
            <p:spPr bwMode="auto">
              <a:xfrm>
                <a:off x="3141" y="32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3" name="Line 73"/>
              <p:cNvSpPr>
                <a:spLocks noChangeShapeType="1"/>
              </p:cNvSpPr>
              <p:nvPr/>
            </p:nvSpPr>
            <p:spPr bwMode="auto">
              <a:xfrm>
                <a:off x="3141" y="324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4" name="Line 74"/>
              <p:cNvSpPr>
                <a:spLocks noChangeShapeType="1"/>
              </p:cNvSpPr>
              <p:nvPr/>
            </p:nvSpPr>
            <p:spPr bwMode="auto">
              <a:xfrm>
                <a:off x="3143" y="324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5" name="Line 75"/>
              <p:cNvSpPr>
                <a:spLocks noChangeShapeType="1"/>
              </p:cNvSpPr>
              <p:nvPr/>
            </p:nvSpPr>
            <p:spPr bwMode="auto">
              <a:xfrm>
                <a:off x="3143" y="324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6" name="Line 76"/>
              <p:cNvSpPr>
                <a:spLocks noChangeShapeType="1"/>
              </p:cNvSpPr>
              <p:nvPr/>
            </p:nvSpPr>
            <p:spPr bwMode="auto">
              <a:xfrm>
                <a:off x="3144" y="324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7" name="Line 77"/>
              <p:cNvSpPr>
                <a:spLocks noChangeShapeType="1"/>
              </p:cNvSpPr>
              <p:nvPr/>
            </p:nvSpPr>
            <p:spPr bwMode="auto">
              <a:xfrm>
                <a:off x="3144" y="324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8" name="Line 78"/>
              <p:cNvSpPr>
                <a:spLocks noChangeShapeType="1"/>
              </p:cNvSpPr>
              <p:nvPr/>
            </p:nvSpPr>
            <p:spPr bwMode="auto">
              <a:xfrm>
                <a:off x="3146" y="324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9" name="Line 79"/>
              <p:cNvSpPr>
                <a:spLocks noChangeShapeType="1"/>
              </p:cNvSpPr>
              <p:nvPr/>
            </p:nvSpPr>
            <p:spPr bwMode="auto">
              <a:xfrm>
                <a:off x="3146" y="32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0" name="Line 80"/>
              <p:cNvSpPr>
                <a:spLocks noChangeShapeType="1"/>
              </p:cNvSpPr>
              <p:nvPr/>
            </p:nvSpPr>
            <p:spPr bwMode="auto">
              <a:xfrm>
                <a:off x="3147" y="32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1" name="Line 81"/>
              <p:cNvSpPr>
                <a:spLocks noChangeShapeType="1"/>
              </p:cNvSpPr>
              <p:nvPr/>
            </p:nvSpPr>
            <p:spPr bwMode="auto">
              <a:xfrm>
                <a:off x="3147" y="324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2" name="Line 82"/>
              <p:cNvSpPr>
                <a:spLocks noChangeShapeType="1"/>
              </p:cNvSpPr>
              <p:nvPr/>
            </p:nvSpPr>
            <p:spPr bwMode="auto">
              <a:xfrm>
                <a:off x="3149" y="324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3" name="Line 83"/>
              <p:cNvSpPr>
                <a:spLocks noChangeShapeType="1"/>
              </p:cNvSpPr>
              <p:nvPr/>
            </p:nvSpPr>
            <p:spPr bwMode="auto">
              <a:xfrm>
                <a:off x="3149" y="32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4" name="Line 84"/>
              <p:cNvSpPr>
                <a:spLocks noChangeShapeType="1"/>
              </p:cNvSpPr>
              <p:nvPr/>
            </p:nvSpPr>
            <p:spPr bwMode="auto">
              <a:xfrm>
                <a:off x="3150" y="32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5" name="Line 85"/>
              <p:cNvSpPr>
                <a:spLocks noChangeShapeType="1"/>
              </p:cNvSpPr>
              <p:nvPr/>
            </p:nvSpPr>
            <p:spPr bwMode="auto">
              <a:xfrm>
                <a:off x="3150" y="324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6" name="Line 86"/>
              <p:cNvSpPr>
                <a:spLocks noChangeShapeType="1"/>
              </p:cNvSpPr>
              <p:nvPr/>
            </p:nvSpPr>
            <p:spPr bwMode="auto">
              <a:xfrm>
                <a:off x="3152" y="324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7" name="Line 87"/>
              <p:cNvSpPr>
                <a:spLocks noChangeShapeType="1"/>
              </p:cNvSpPr>
              <p:nvPr/>
            </p:nvSpPr>
            <p:spPr bwMode="auto">
              <a:xfrm>
                <a:off x="3152" y="32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8" name="Line 88"/>
              <p:cNvSpPr>
                <a:spLocks noChangeShapeType="1"/>
              </p:cNvSpPr>
              <p:nvPr/>
            </p:nvSpPr>
            <p:spPr bwMode="auto">
              <a:xfrm>
                <a:off x="3153" y="32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9" name="Line 89"/>
              <p:cNvSpPr>
                <a:spLocks noChangeShapeType="1"/>
              </p:cNvSpPr>
              <p:nvPr/>
            </p:nvSpPr>
            <p:spPr bwMode="auto">
              <a:xfrm>
                <a:off x="3153" y="325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0" name="Line 90"/>
              <p:cNvSpPr>
                <a:spLocks noChangeShapeType="1"/>
              </p:cNvSpPr>
              <p:nvPr/>
            </p:nvSpPr>
            <p:spPr bwMode="auto">
              <a:xfrm>
                <a:off x="3155" y="325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1" name="Line 91"/>
              <p:cNvSpPr>
                <a:spLocks noChangeShapeType="1"/>
              </p:cNvSpPr>
              <p:nvPr/>
            </p:nvSpPr>
            <p:spPr bwMode="auto">
              <a:xfrm>
                <a:off x="3155" y="32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2" name="Line 92"/>
              <p:cNvSpPr>
                <a:spLocks noChangeShapeType="1"/>
              </p:cNvSpPr>
              <p:nvPr/>
            </p:nvSpPr>
            <p:spPr bwMode="auto">
              <a:xfrm>
                <a:off x="3156" y="32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3" name="Line 93"/>
              <p:cNvSpPr>
                <a:spLocks noChangeShapeType="1"/>
              </p:cNvSpPr>
              <p:nvPr/>
            </p:nvSpPr>
            <p:spPr bwMode="auto">
              <a:xfrm>
                <a:off x="3156" y="325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4" name="Line 94"/>
              <p:cNvSpPr>
                <a:spLocks noChangeShapeType="1"/>
              </p:cNvSpPr>
              <p:nvPr/>
            </p:nvSpPr>
            <p:spPr bwMode="auto">
              <a:xfrm>
                <a:off x="3158" y="325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5" name="Line 95"/>
              <p:cNvSpPr>
                <a:spLocks noChangeShapeType="1"/>
              </p:cNvSpPr>
              <p:nvPr/>
            </p:nvSpPr>
            <p:spPr bwMode="auto">
              <a:xfrm>
                <a:off x="3158" y="32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6" name="Line 96"/>
              <p:cNvSpPr>
                <a:spLocks noChangeShapeType="1"/>
              </p:cNvSpPr>
              <p:nvPr/>
            </p:nvSpPr>
            <p:spPr bwMode="auto">
              <a:xfrm>
                <a:off x="3159" y="32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7" name="Line 97"/>
              <p:cNvSpPr>
                <a:spLocks noChangeShapeType="1"/>
              </p:cNvSpPr>
              <p:nvPr/>
            </p:nvSpPr>
            <p:spPr bwMode="auto">
              <a:xfrm>
                <a:off x="3159" y="325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8" name="Line 98"/>
              <p:cNvSpPr>
                <a:spLocks noChangeShapeType="1"/>
              </p:cNvSpPr>
              <p:nvPr/>
            </p:nvSpPr>
            <p:spPr bwMode="auto">
              <a:xfrm>
                <a:off x="3161" y="325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9" name="Line 99"/>
              <p:cNvSpPr>
                <a:spLocks noChangeShapeType="1"/>
              </p:cNvSpPr>
              <p:nvPr/>
            </p:nvSpPr>
            <p:spPr bwMode="auto">
              <a:xfrm>
                <a:off x="3162" y="326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0" name="Line 100"/>
              <p:cNvSpPr>
                <a:spLocks noChangeShapeType="1"/>
              </p:cNvSpPr>
              <p:nvPr/>
            </p:nvSpPr>
            <p:spPr bwMode="auto">
              <a:xfrm>
                <a:off x="3164" y="326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1" name="Line 101"/>
              <p:cNvSpPr>
                <a:spLocks noChangeShapeType="1"/>
              </p:cNvSpPr>
              <p:nvPr/>
            </p:nvSpPr>
            <p:spPr bwMode="auto">
              <a:xfrm>
                <a:off x="3165" y="326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2" name="Line 102"/>
              <p:cNvSpPr>
                <a:spLocks noChangeShapeType="1"/>
              </p:cNvSpPr>
              <p:nvPr/>
            </p:nvSpPr>
            <p:spPr bwMode="auto">
              <a:xfrm>
                <a:off x="3165" y="326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3" name="Line 103"/>
              <p:cNvSpPr>
                <a:spLocks noChangeShapeType="1"/>
              </p:cNvSpPr>
              <p:nvPr/>
            </p:nvSpPr>
            <p:spPr bwMode="auto">
              <a:xfrm>
                <a:off x="3167" y="326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4" name="Line 104"/>
              <p:cNvSpPr>
                <a:spLocks noChangeShapeType="1"/>
              </p:cNvSpPr>
              <p:nvPr/>
            </p:nvSpPr>
            <p:spPr bwMode="auto">
              <a:xfrm>
                <a:off x="3167" y="326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" name="Line 105"/>
              <p:cNvSpPr>
                <a:spLocks noChangeShapeType="1"/>
              </p:cNvSpPr>
              <p:nvPr/>
            </p:nvSpPr>
            <p:spPr bwMode="auto">
              <a:xfrm>
                <a:off x="3168" y="326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6" name="Line 106"/>
              <p:cNvSpPr>
                <a:spLocks noChangeShapeType="1"/>
              </p:cNvSpPr>
              <p:nvPr/>
            </p:nvSpPr>
            <p:spPr bwMode="auto">
              <a:xfrm>
                <a:off x="3168" y="326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7" name="Line 107"/>
              <p:cNvSpPr>
                <a:spLocks noChangeShapeType="1"/>
              </p:cNvSpPr>
              <p:nvPr/>
            </p:nvSpPr>
            <p:spPr bwMode="auto">
              <a:xfrm>
                <a:off x="3170" y="32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8" name="Line 108"/>
              <p:cNvSpPr>
                <a:spLocks noChangeShapeType="1"/>
              </p:cNvSpPr>
              <p:nvPr/>
            </p:nvSpPr>
            <p:spPr bwMode="auto">
              <a:xfrm>
                <a:off x="3170" y="32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9" name="Line 109"/>
              <p:cNvSpPr>
                <a:spLocks noChangeShapeType="1"/>
              </p:cNvSpPr>
              <p:nvPr/>
            </p:nvSpPr>
            <p:spPr bwMode="auto">
              <a:xfrm>
                <a:off x="3171" y="326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0" name="Line 110"/>
              <p:cNvSpPr>
                <a:spLocks noChangeShapeType="1"/>
              </p:cNvSpPr>
              <p:nvPr/>
            </p:nvSpPr>
            <p:spPr bwMode="auto">
              <a:xfrm>
                <a:off x="3171" y="326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1" name="Line 111"/>
              <p:cNvSpPr>
                <a:spLocks noChangeShapeType="1"/>
              </p:cNvSpPr>
              <p:nvPr/>
            </p:nvSpPr>
            <p:spPr bwMode="auto">
              <a:xfrm>
                <a:off x="3173" y="32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2" name="Line 112"/>
              <p:cNvSpPr>
                <a:spLocks noChangeShapeType="1"/>
              </p:cNvSpPr>
              <p:nvPr/>
            </p:nvSpPr>
            <p:spPr bwMode="auto">
              <a:xfrm>
                <a:off x="3173" y="327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3" name="Line 113"/>
              <p:cNvSpPr>
                <a:spLocks noChangeShapeType="1"/>
              </p:cNvSpPr>
              <p:nvPr/>
            </p:nvSpPr>
            <p:spPr bwMode="auto">
              <a:xfrm>
                <a:off x="3174" y="327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4" name="Line 114"/>
              <p:cNvSpPr>
                <a:spLocks noChangeShapeType="1"/>
              </p:cNvSpPr>
              <p:nvPr/>
            </p:nvSpPr>
            <p:spPr bwMode="auto">
              <a:xfrm>
                <a:off x="3174" y="327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5" name="Line 115"/>
              <p:cNvSpPr>
                <a:spLocks noChangeShapeType="1"/>
              </p:cNvSpPr>
              <p:nvPr/>
            </p:nvSpPr>
            <p:spPr bwMode="auto">
              <a:xfrm>
                <a:off x="3176" y="32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Line 116"/>
              <p:cNvSpPr>
                <a:spLocks noChangeShapeType="1"/>
              </p:cNvSpPr>
              <p:nvPr/>
            </p:nvSpPr>
            <p:spPr bwMode="auto">
              <a:xfrm>
                <a:off x="3176" y="32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Line 117"/>
              <p:cNvSpPr>
                <a:spLocks noChangeShapeType="1"/>
              </p:cNvSpPr>
              <p:nvPr/>
            </p:nvSpPr>
            <p:spPr bwMode="auto">
              <a:xfrm>
                <a:off x="3177" y="327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Line 118"/>
              <p:cNvSpPr>
                <a:spLocks noChangeShapeType="1"/>
              </p:cNvSpPr>
              <p:nvPr/>
            </p:nvSpPr>
            <p:spPr bwMode="auto">
              <a:xfrm>
                <a:off x="3177" y="327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Line 119"/>
              <p:cNvSpPr>
                <a:spLocks noChangeShapeType="1"/>
              </p:cNvSpPr>
              <p:nvPr/>
            </p:nvSpPr>
            <p:spPr bwMode="auto">
              <a:xfrm>
                <a:off x="3179" y="32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Line 120"/>
              <p:cNvSpPr>
                <a:spLocks noChangeShapeType="1"/>
              </p:cNvSpPr>
              <p:nvPr/>
            </p:nvSpPr>
            <p:spPr bwMode="auto">
              <a:xfrm>
                <a:off x="3179" y="327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Line 121"/>
              <p:cNvSpPr>
                <a:spLocks noChangeShapeType="1"/>
              </p:cNvSpPr>
              <p:nvPr/>
            </p:nvSpPr>
            <p:spPr bwMode="auto">
              <a:xfrm>
                <a:off x="3180" y="327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122"/>
              <p:cNvSpPr>
                <a:spLocks noChangeShapeType="1"/>
              </p:cNvSpPr>
              <p:nvPr/>
            </p:nvSpPr>
            <p:spPr bwMode="auto">
              <a:xfrm>
                <a:off x="3180" y="327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123"/>
              <p:cNvSpPr>
                <a:spLocks noChangeShapeType="1"/>
              </p:cNvSpPr>
              <p:nvPr/>
            </p:nvSpPr>
            <p:spPr bwMode="auto">
              <a:xfrm>
                <a:off x="3182" y="327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Line 124"/>
              <p:cNvSpPr>
                <a:spLocks noChangeShapeType="1"/>
              </p:cNvSpPr>
              <p:nvPr/>
            </p:nvSpPr>
            <p:spPr bwMode="auto">
              <a:xfrm>
                <a:off x="3182" y="327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5" name="Line 125"/>
              <p:cNvSpPr>
                <a:spLocks noChangeShapeType="1"/>
              </p:cNvSpPr>
              <p:nvPr/>
            </p:nvSpPr>
            <p:spPr bwMode="auto">
              <a:xfrm>
                <a:off x="3183" y="327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126"/>
              <p:cNvSpPr>
                <a:spLocks noChangeShapeType="1"/>
              </p:cNvSpPr>
              <p:nvPr/>
            </p:nvSpPr>
            <p:spPr bwMode="auto">
              <a:xfrm>
                <a:off x="3183" y="328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127"/>
              <p:cNvSpPr>
                <a:spLocks noChangeShapeType="1"/>
              </p:cNvSpPr>
              <p:nvPr/>
            </p:nvSpPr>
            <p:spPr bwMode="auto">
              <a:xfrm>
                <a:off x="3185" y="32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1" name="Group 128"/>
            <p:cNvGrpSpPr>
              <a:grpSpLocks/>
            </p:cNvGrpSpPr>
            <p:nvPr/>
          </p:nvGrpSpPr>
          <p:grpSpPr bwMode="auto">
            <a:xfrm>
              <a:off x="3186" y="3282"/>
              <a:ext cx="162" cy="152"/>
              <a:chOff x="3186" y="3282"/>
              <a:chExt cx="162" cy="152"/>
            </a:xfrm>
          </p:grpSpPr>
          <p:sp>
            <p:nvSpPr>
              <p:cNvPr id="648" name="Line 129"/>
              <p:cNvSpPr>
                <a:spLocks noChangeShapeType="1"/>
              </p:cNvSpPr>
              <p:nvPr/>
            </p:nvSpPr>
            <p:spPr bwMode="auto">
              <a:xfrm>
                <a:off x="3186" y="3282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9" name="Line 130"/>
              <p:cNvSpPr>
                <a:spLocks noChangeShapeType="1"/>
              </p:cNvSpPr>
              <p:nvPr/>
            </p:nvSpPr>
            <p:spPr bwMode="auto">
              <a:xfrm>
                <a:off x="3188" y="32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0" name="Line 131"/>
              <p:cNvSpPr>
                <a:spLocks noChangeShapeType="1"/>
              </p:cNvSpPr>
              <p:nvPr/>
            </p:nvSpPr>
            <p:spPr bwMode="auto">
              <a:xfrm>
                <a:off x="3189" y="32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1" name="Line 132"/>
              <p:cNvSpPr>
                <a:spLocks noChangeShapeType="1"/>
              </p:cNvSpPr>
              <p:nvPr/>
            </p:nvSpPr>
            <p:spPr bwMode="auto">
              <a:xfrm>
                <a:off x="3189" y="328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2" name="Line 133"/>
              <p:cNvSpPr>
                <a:spLocks noChangeShapeType="1"/>
              </p:cNvSpPr>
              <p:nvPr/>
            </p:nvSpPr>
            <p:spPr bwMode="auto">
              <a:xfrm>
                <a:off x="3191" y="328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3" name="Line 134"/>
              <p:cNvSpPr>
                <a:spLocks noChangeShapeType="1"/>
              </p:cNvSpPr>
              <p:nvPr/>
            </p:nvSpPr>
            <p:spPr bwMode="auto">
              <a:xfrm>
                <a:off x="3191" y="32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4" name="Line 135"/>
              <p:cNvSpPr>
                <a:spLocks noChangeShapeType="1"/>
              </p:cNvSpPr>
              <p:nvPr/>
            </p:nvSpPr>
            <p:spPr bwMode="auto">
              <a:xfrm>
                <a:off x="3192" y="32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" name="Line 136"/>
              <p:cNvSpPr>
                <a:spLocks noChangeShapeType="1"/>
              </p:cNvSpPr>
              <p:nvPr/>
            </p:nvSpPr>
            <p:spPr bwMode="auto">
              <a:xfrm>
                <a:off x="3192" y="328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6" name="Line 137"/>
              <p:cNvSpPr>
                <a:spLocks noChangeShapeType="1"/>
              </p:cNvSpPr>
              <p:nvPr/>
            </p:nvSpPr>
            <p:spPr bwMode="auto">
              <a:xfrm>
                <a:off x="3194" y="328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7" name="Line 138"/>
              <p:cNvSpPr>
                <a:spLocks noChangeShapeType="1"/>
              </p:cNvSpPr>
              <p:nvPr/>
            </p:nvSpPr>
            <p:spPr bwMode="auto">
              <a:xfrm>
                <a:off x="3194" y="329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8" name="Line 139"/>
              <p:cNvSpPr>
                <a:spLocks noChangeShapeType="1"/>
              </p:cNvSpPr>
              <p:nvPr/>
            </p:nvSpPr>
            <p:spPr bwMode="auto">
              <a:xfrm>
                <a:off x="3195" y="329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9" name="Line 140"/>
              <p:cNvSpPr>
                <a:spLocks noChangeShapeType="1"/>
              </p:cNvSpPr>
              <p:nvPr/>
            </p:nvSpPr>
            <p:spPr bwMode="auto">
              <a:xfrm>
                <a:off x="3195" y="329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0" name="Line 141"/>
              <p:cNvSpPr>
                <a:spLocks noChangeShapeType="1"/>
              </p:cNvSpPr>
              <p:nvPr/>
            </p:nvSpPr>
            <p:spPr bwMode="auto">
              <a:xfrm>
                <a:off x="3197" y="329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1" name="Line 142"/>
              <p:cNvSpPr>
                <a:spLocks noChangeShapeType="1"/>
              </p:cNvSpPr>
              <p:nvPr/>
            </p:nvSpPr>
            <p:spPr bwMode="auto">
              <a:xfrm>
                <a:off x="3197" y="32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2" name="Line 143"/>
              <p:cNvSpPr>
                <a:spLocks noChangeShapeType="1"/>
              </p:cNvSpPr>
              <p:nvPr/>
            </p:nvSpPr>
            <p:spPr bwMode="auto">
              <a:xfrm>
                <a:off x="3198" y="32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3" name="Line 144"/>
              <p:cNvSpPr>
                <a:spLocks noChangeShapeType="1"/>
              </p:cNvSpPr>
              <p:nvPr/>
            </p:nvSpPr>
            <p:spPr bwMode="auto">
              <a:xfrm>
                <a:off x="3198" y="329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4" name="Line 145"/>
              <p:cNvSpPr>
                <a:spLocks noChangeShapeType="1"/>
              </p:cNvSpPr>
              <p:nvPr/>
            </p:nvSpPr>
            <p:spPr bwMode="auto">
              <a:xfrm>
                <a:off x="3200" y="329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5" name="Line 146"/>
              <p:cNvSpPr>
                <a:spLocks noChangeShapeType="1"/>
              </p:cNvSpPr>
              <p:nvPr/>
            </p:nvSpPr>
            <p:spPr bwMode="auto">
              <a:xfrm>
                <a:off x="3200" y="32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6" name="Line 147"/>
              <p:cNvSpPr>
                <a:spLocks noChangeShapeType="1"/>
              </p:cNvSpPr>
              <p:nvPr/>
            </p:nvSpPr>
            <p:spPr bwMode="auto">
              <a:xfrm>
                <a:off x="3201" y="32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7" name="Line 148"/>
              <p:cNvSpPr>
                <a:spLocks noChangeShapeType="1"/>
              </p:cNvSpPr>
              <p:nvPr/>
            </p:nvSpPr>
            <p:spPr bwMode="auto">
              <a:xfrm>
                <a:off x="3201" y="329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8" name="Line 149"/>
              <p:cNvSpPr>
                <a:spLocks noChangeShapeType="1"/>
              </p:cNvSpPr>
              <p:nvPr/>
            </p:nvSpPr>
            <p:spPr bwMode="auto">
              <a:xfrm>
                <a:off x="3203" y="329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9" name="Line 150"/>
              <p:cNvSpPr>
                <a:spLocks noChangeShapeType="1"/>
              </p:cNvSpPr>
              <p:nvPr/>
            </p:nvSpPr>
            <p:spPr bwMode="auto">
              <a:xfrm>
                <a:off x="3203" y="32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0" name="Line 151"/>
              <p:cNvSpPr>
                <a:spLocks noChangeShapeType="1"/>
              </p:cNvSpPr>
              <p:nvPr/>
            </p:nvSpPr>
            <p:spPr bwMode="auto">
              <a:xfrm>
                <a:off x="3204" y="32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1" name="Line 152"/>
              <p:cNvSpPr>
                <a:spLocks noChangeShapeType="1"/>
              </p:cNvSpPr>
              <p:nvPr/>
            </p:nvSpPr>
            <p:spPr bwMode="auto">
              <a:xfrm>
                <a:off x="3204" y="330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2" name="Line 153"/>
              <p:cNvSpPr>
                <a:spLocks noChangeShapeType="1"/>
              </p:cNvSpPr>
              <p:nvPr/>
            </p:nvSpPr>
            <p:spPr bwMode="auto">
              <a:xfrm>
                <a:off x="3206" y="330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3" name="Line 154"/>
              <p:cNvSpPr>
                <a:spLocks noChangeShapeType="1"/>
              </p:cNvSpPr>
              <p:nvPr/>
            </p:nvSpPr>
            <p:spPr bwMode="auto">
              <a:xfrm>
                <a:off x="3206" y="33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4" name="Line 155"/>
              <p:cNvSpPr>
                <a:spLocks noChangeShapeType="1"/>
              </p:cNvSpPr>
              <p:nvPr/>
            </p:nvSpPr>
            <p:spPr bwMode="auto">
              <a:xfrm>
                <a:off x="3207" y="33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5" name="Line 156"/>
              <p:cNvSpPr>
                <a:spLocks noChangeShapeType="1"/>
              </p:cNvSpPr>
              <p:nvPr/>
            </p:nvSpPr>
            <p:spPr bwMode="auto">
              <a:xfrm>
                <a:off x="3207" y="330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6" name="Line 157"/>
              <p:cNvSpPr>
                <a:spLocks noChangeShapeType="1"/>
              </p:cNvSpPr>
              <p:nvPr/>
            </p:nvSpPr>
            <p:spPr bwMode="auto">
              <a:xfrm>
                <a:off x="3209" y="330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7" name="Line 158"/>
              <p:cNvSpPr>
                <a:spLocks noChangeShapeType="1"/>
              </p:cNvSpPr>
              <p:nvPr/>
            </p:nvSpPr>
            <p:spPr bwMode="auto">
              <a:xfrm>
                <a:off x="3209" y="33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8" name="Line 159"/>
              <p:cNvSpPr>
                <a:spLocks noChangeShapeType="1"/>
              </p:cNvSpPr>
              <p:nvPr/>
            </p:nvSpPr>
            <p:spPr bwMode="auto">
              <a:xfrm>
                <a:off x="3210" y="330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9" name="Line 160"/>
              <p:cNvSpPr>
                <a:spLocks noChangeShapeType="1"/>
              </p:cNvSpPr>
              <p:nvPr/>
            </p:nvSpPr>
            <p:spPr bwMode="auto">
              <a:xfrm>
                <a:off x="3212" y="330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0" name="Line 161"/>
              <p:cNvSpPr>
                <a:spLocks noChangeShapeType="1"/>
              </p:cNvSpPr>
              <p:nvPr/>
            </p:nvSpPr>
            <p:spPr bwMode="auto">
              <a:xfrm>
                <a:off x="3213" y="330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1" name="Line 162"/>
              <p:cNvSpPr>
                <a:spLocks noChangeShapeType="1"/>
              </p:cNvSpPr>
              <p:nvPr/>
            </p:nvSpPr>
            <p:spPr bwMode="auto">
              <a:xfrm>
                <a:off x="3213" y="330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2" name="Line 163"/>
              <p:cNvSpPr>
                <a:spLocks noChangeShapeType="1"/>
              </p:cNvSpPr>
              <p:nvPr/>
            </p:nvSpPr>
            <p:spPr bwMode="auto">
              <a:xfrm>
                <a:off x="3215" y="33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3" name="Line 164"/>
              <p:cNvSpPr>
                <a:spLocks noChangeShapeType="1"/>
              </p:cNvSpPr>
              <p:nvPr/>
            </p:nvSpPr>
            <p:spPr bwMode="auto">
              <a:xfrm>
                <a:off x="3215" y="33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4" name="Line 165"/>
              <p:cNvSpPr>
                <a:spLocks noChangeShapeType="1"/>
              </p:cNvSpPr>
              <p:nvPr/>
            </p:nvSpPr>
            <p:spPr bwMode="auto">
              <a:xfrm>
                <a:off x="3216" y="330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5" name="Line 166"/>
              <p:cNvSpPr>
                <a:spLocks noChangeShapeType="1"/>
              </p:cNvSpPr>
              <p:nvPr/>
            </p:nvSpPr>
            <p:spPr bwMode="auto">
              <a:xfrm>
                <a:off x="3216" y="331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6" name="Line 167"/>
              <p:cNvSpPr>
                <a:spLocks noChangeShapeType="1"/>
              </p:cNvSpPr>
              <p:nvPr/>
            </p:nvSpPr>
            <p:spPr bwMode="auto">
              <a:xfrm>
                <a:off x="3218" y="33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7" name="Line 168"/>
              <p:cNvSpPr>
                <a:spLocks noChangeShapeType="1"/>
              </p:cNvSpPr>
              <p:nvPr/>
            </p:nvSpPr>
            <p:spPr bwMode="auto">
              <a:xfrm>
                <a:off x="3218" y="33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8" name="Line 169"/>
              <p:cNvSpPr>
                <a:spLocks noChangeShapeType="1"/>
              </p:cNvSpPr>
              <p:nvPr/>
            </p:nvSpPr>
            <p:spPr bwMode="auto">
              <a:xfrm>
                <a:off x="3219" y="331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9" name="Line 170"/>
              <p:cNvSpPr>
                <a:spLocks noChangeShapeType="1"/>
              </p:cNvSpPr>
              <p:nvPr/>
            </p:nvSpPr>
            <p:spPr bwMode="auto">
              <a:xfrm>
                <a:off x="3219" y="331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0" name="Line 171"/>
              <p:cNvSpPr>
                <a:spLocks noChangeShapeType="1"/>
              </p:cNvSpPr>
              <p:nvPr/>
            </p:nvSpPr>
            <p:spPr bwMode="auto">
              <a:xfrm>
                <a:off x="3221" y="33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1" name="Line 172"/>
              <p:cNvSpPr>
                <a:spLocks noChangeShapeType="1"/>
              </p:cNvSpPr>
              <p:nvPr/>
            </p:nvSpPr>
            <p:spPr bwMode="auto">
              <a:xfrm>
                <a:off x="3221" y="33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2" name="Line 173"/>
              <p:cNvSpPr>
                <a:spLocks noChangeShapeType="1"/>
              </p:cNvSpPr>
              <p:nvPr/>
            </p:nvSpPr>
            <p:spPr bwMode="auto">
              <a:xfrm>
                <a:off x="3222" y="331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3" name="Line 174"/>
              <p:cNvSpPr>
                <a:spLocks noChangeShapeType="1"/>
              </p:cNvSpPr>
              <p:nvPr/>
            </p:nvSpPr>
            <p:spPr bwMode="auto">
              <a:xfrm>
                <a:off x="3222" y="331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4" name="Line 175"/>
              <p:cNvSpPr>
                <a:spLocks noChangeShapeType="1"/>
              </p:cNvSpPr>
              <p:nvPr/>
            </p:nvSpPr>
            <p:spPr bwMode="auto">
              <a:xfrm>
                <a:off x="3224" y="33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5" name="Line 176"/>
              <p:cNvSpPr>
                <a:spLocks noChangeShapeType="1"/>
              </p:cNvSpPr>
              <p:nvPr/>
            </p:nvSpPr>
            <p:spPr bwMode="auto">
              <a:xfrm>
                <a:off x="3224" y="33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6" name="Line 177"/>
              <p:cNvSpPr>
                <a:spLocks noChangeShapeType="1"/>
              </p:cNvSpPr>
              <p:nvPr/>
            </p:nvSpPr>
            <p:spPr bwMode="auto">
              <a:xfrm>
                <a:off x="3225" y="331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7" name="Line 178"/>
              <p:cNvSpPr>
                <a:spLocks noChangeShapeType="1"/>
              </p:cNvSpPr>
              <p:nvPr/>
            </p:nvSpPr>
            <p:spPr bwMode="auto">
              <a:xfrm>
                <a:off x="3225" y="332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8" name="Line 179"/>
              <p:cNvSpPr>
                <a:spLocks noChangeShapeType="1"/>
              </p:cNvSpPr>
              <p:nvPr/>
            </p:nvSpPr>
            <p:spPr bwMode="auto">
              <a:xfrm>
                <a:off x="3227" y="33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9" name="Line 180"/>
              <p:cNvSpPr>
                <a:spLocks noChangeShapeType="1"/>
              </p:cNvSpPr>
              <p:nvPr/>
            </p:nvSpPr>
            <p:spPr bwMode="auto">
              <a:xfrm>
                <a:off x="3227" y="332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0" name="Line 181"/>
              <p:cNvSpPr>
                <a:spLocks noChangeShapeType="1"/>
              </p:cNvSpPr>
              <p:nvPr/>
            </p:nvSpPr>
            <p:spPr bwMode="auto">
              <a:xfrm>
                <a:off x="3228" y="332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1" name="Line 182"/>
              <p:cNvSpPr>
                <a:spLocks noChangeShapeType="1"/>
              </p:cNvSpPr>
              <p:nvPr/>
            </p:nvSpPr>
            <p:spPr bwMode="auto">
              <a:xfrm>
                <a:off x="3228" y="332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2" name="Line 183"/>
              <p:cNvSpPr>
                <a:spLocks noChangeShapeType="1"/>
              </p:cNvSpPr>
              <p:nvPr/>
            </p:nvSpPr>
            <p:spPr bwMode="auto">
              <a:xfrm>
                <a:off x="3230" y="33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3" name="Line 184"/>
              <p:cNvSpPr>
                <a:spLocks noChangeShapeType="1"/>
              </p:cNvSpPr>
              <p:nvPr/>
            </p:nvSpPr>
            <p:spPr bwMode="auto">
              <a:xfrm>
                <a:off x="3230" y="332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4" name="Line 185"/>
              <p:cNvSpPr>
                <a:spLocks noChangeShapeType="1"/>
              </p:cNvSpPr>
              <p:nvPr/>
            </p:nvSpPr>
            <p:spPr bwMode="auto">
              <a:xfrm>
                <a:off x="3231" y="332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5" name="Line 186"/>
              <p:cNvSpPr>
                <a:spLocks noChangeShapeType="1"/>
              </p:cNvSpPr>
              <p:nvPr/>
            </p:nvSpPr>
            <p:spPr bwMode="auto">
              <a:xfrm>
                <a:off x="3231" y="332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" name="Line 187"/>
              <p:cNvSpPr>
                <a:spLocks noChangeShapeType="1"/>
              </p:cNvSpPr>
              <p:nvPr/>
            </p:nvSpPr>
            <p:spPr bwMode="auto">
              <a:xfrm>
                <a:off x="3233" y="33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7" name="Line 188"/>
              <p:cNvSpPr>
                <a:spLocks noChangeShapeType="1"/>
              </p:cNvSpPr>
              <p:nvPr/>
            </p:nvSpPr>
            <p:spPr bwMode="auto">
              <a:xfrm>
                <a:off x="3233" y="332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8" name="Line 189"/>
              <p:cNvSpPr>
                <a:spLocks noChangeShapeType="1"/>
              </p:cNvSpPr>
              <p:nvPr/>
            </p:nvSpPr>
            <p:spPr bwMode="auto">
              <a:xfrm>
                <a:off x="3234" y="3327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9" name="Line 190"/>
              <p:cNvSpPr>
                <a:spLocks noChangeShapeType="1"/>
              </p:cNvSpPr>
              <p:nvPr/>
            </p:nvSpPr>
            <p:spPr bwMode="auto">
              <a:xfrm>
                <a:off x="3236" y="332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0" name="Line 191"/>
              <p:cNvSpPr>
                <a:spLocks noChangeShapeType="1"/>
              </p:cNvSpPr>
              <p:nvPr/>
            </p:nvSpPr>
            <p:spPr bwMode="auto">
              <a:xfrm>
                <a:off x="3237" y="333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1" name="Line 192"/>
              <p:cNvSpPr>
                <a:spLocks noChangeShapeType="1"/>
              </p:cNvSpPr>
              <p:nvPr/>
            </p:nvSpPr>
            <p:spPr bwMode="auto">
              <a:xfrm>
                <a:off x="3239" y="333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2" name="Line 193"/>
              <p:cNvSpPr>
                <a:spLocks noChangeShapeType="1"/>
              </p:cNvSpPr>
              <p:nvPr/>
            </p:nvSpPr>
            <p:spPr bwMode="auto">
              <a:xfrm>
                <a:off x="3239" y="333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3" name="Line 194"/>
              <p:cNvSpPr>
                <a:spLocks noChangeShapeType="1"/>
              </p:cNvSpPr>
              <p:nvPr/>
            </p:nvSpPr>
            <p:spPr bwMode="auto">
              <a:xfrm>
                <a:off x="3240" y="333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4" name="Line 195"/>
              <p:cNvSpPr>
                <a:spLocks noChangeShapeType="1"/>
              </p:cNvSpPr>
              <p:nvPr/>
            </p:nvSpPr>
            <p:spPr bwMode="auto">
              <a:xfrm>
                <a:off x="3240" y="333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5" name="Line 196"/>
              <p:cNvSpPr>
                <a:spLocks noChangeShapeType="1"/>
              </p:cNvSpPr>
              <p:nvPr/>
            </p:nvSpPr>
            <p:spPr bwMode="auto">
              <a:xfrm>
                <a:off x="3242" y="333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6" name="Line 197"/>
              <p:cNvSpPr>
                <a:spLocks noChangeShapeType="1"/>
              </p:cNvSpPr>
              <p:nvPr/>
            </p:nvSpPr>
            <p:spPr bwMode="auto">
              <a:xfrm>
                <a:off x="3242" y="333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" name="Line 198"/>
              <p:cNvSpPr>
                <a:spLocks noChangeShapeType="1"/>
              </p:cNvSpPr>
              <p:nvPr/>
            </p:nvSpPr>
            <p:spPr bwMode="auto">
              <a:xfrm>
                <a:off x="3243" y="333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" name="Line 199"/>
              <p:cNvSpPr>
                <a:spLocks noChangeShapeType="1"/>
              </p:cNvSpPr>
              <p:nvPr/>
            </p:nvSpPr>
            <p:spPr bwMode="auto">
              <a:xfrm>
                <a:off x="3243" y="333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" name="Line 200"/>
              <p:cNvSpPr>
                <a:spLocks noChangeShapeType="1"/>
              </p:cNvSpPr>
              <p:nvPr/>
            </p:nvSpPr>
            <p:spPr bwMode="auto">
              <a:xfrm>
                <a:off x="3245" y="333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0" name="Line 201"/>
              <p:cNvSpPr>
                <a:spLocks noChangeShapeType="1"/>
              </p:cNvSpPr>
              <p:nvPr/>
            </p:nvSpPr>
            <p:spPr bwMode="auto">
              <a:xfrm>
                <a:off x="3245" y="333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1" name="Line 202"/>
              <p:cNvSpPr>
                <a:spLocks noChangeShapeType="1"/>
              </p:cNvSpPr>
              <p:nvPr/>
            </p:nvSpPr>
            <p:spPr bwMode="auto">
              <a:xfrm>
                <a:off x="3246" y="333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2" name="Line 203"/>
              <p:cNvSpPr>
                <a:spLocks noChangeShapeType="1"/>
              </p:cNvSpPr>
              <p:nvPr/>
            </p:nvSpPr>
            <p:spPr bwMode="auto">
              <a:xfrm>
                <a:off x="3246" y="333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3" name="Line 204"/>
              <p:cNvSpPr>
                <a:spLocks noChangeShapeType="1"/>
              </p:cNvSpPr>
              <p:nvPr/>
            </p:nvSpPr>
            <p:spPr bwMode="auto">
              <a:xfrm>
                <a:off x="3248" y="333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4" name="Line 205"/>
              <p:cNvSpPr>
                <a:spLocks noChangeShapeType="1"/>
              </p:cNvSpPr>
              <p:nvPr/>
            </p:nvSpPr>
            <p:spPr bwMode="auto">
              <a:xfrm>
                <a:off x="3248" y="33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5" name="Line 206"/>
              <p:cNvSpPr>
                <a:spLocks noChangeShapeType="1"/>
              </p:cNvSpPr>
              <p:nvPr/>
            </p:nvSpPr>
            <p:spPr bwMode="auto">
              <a:xfrm>
                <a:off x="3249" y="33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6" name="Line 207"/>
              <p:cNvSpPr>
                <a:spLocks noChangeShapeType="1"/>
              </p:cNvSpPr>
              <p:nvPr/>
            </p:nvSpPr>
            <p:spPr bwMode="auto">
              <a:xfrm>
                <a:off x="3249" y="334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" name="Line 208"/>
              <p:cNvSpPr>
                <a:spLocks noChangeShapeType="1"/>
              </p:cNvSpPr>
              <p:nvPr/>
            </p:nvSpPr>
            <p:spPr bwMode="auto">
              <a:xfrm>
                <a:off x="3251" y="334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8" name="Line 209"/>
              <p:cNvSpPr>
                <a:spLocks noChangeShapeType="1"/>
              </p:cNvSpPr>
              <p:nvPr/>
            </p:nvSpPr>
            <p:spPr bwMode="auto">
              <a:xfrm>
                <a:off x="3251" y="33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9" name="Line 210"/>
              <p:cNvSpPr>
                <a:spLocks noChangeShapeType="1"/>
              </p:cNvSpPr>
              <p:nvPr/>
            </p:nvSpPr>
            <p:spPr bwMode="auto">
              <a:xfrm>
                <a:off x="3252" y="33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0" name="Line 211"/>
              <p:cNvSpPr>
                <a:spLocks noChangeShapeType="1"/>
              </p:cNvSpPr>
              <p:nvPr/>
            </p:nvSpPr>
            <p:spPr bwMode="auto">
              <a:xfrm>
                <a:off x="3252" y="334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1" name="Line 212"/>
              <p:cNvSpPr>
                <a:spLocks noChangeShapeType="1"/>
              </p:cNvSpPr>
              <p:nvPr/>
            </p:nvSpPr>
            <p:spPr bwMode="auto">
              <a:xfrm>
                <a:off x="3254" y="334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" name="Line 213"/>
              <p:cNvSpPr>
                <a:spLocks noChangeShapeType="1"/>
              </p:cNvSpPr>
              <p:nvPr/>
            </p:nvSpPr>
            <p:spPr bwMode="auto">
              <a:xfrm>
                <a:off x="3254" y="33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" name="Line 214"/>
              <p:cNvSpPr>
                <a:spLocks noChangeShapeType="1"/>
              </p:cNvSpPr>
              <p:nvPr/>
            </p:nvSpPr>
            <p:spPr bwMode="auto">
              <a:xfrm>
                <a:off x="3255" y="33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" name="Line 215"/>
              <p:cNvSpPr>
                <a:spLocks noChangeShapeType="1"/>
              </p:cNvSpPr>
              <p:nvPr/>
            </p:nvSpPr>
            <p:spPr bwMode="auto">
              <a:xfrm>
                <a:off x="3255" y="334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5" name="Line 216"/>
              <p:cNvSpPr>
                <a:spLocks noChangeShapeType="1"/>
              </p:cNvSpPr>
              <p:nvPr/>
            </p:nvSpPr>
            <p:spPr bwMode="auto">
              <a:xfrm>
                <a:off x="3257" y="334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6" name="Line 217"/>
              <p:cNvSpPr>
                <a:spLocks noChangeShapeType="1"/>
              </p:cNvSpPr>
              <p:nvPr/>
            </p:nvSpPr>
            <p:spPr bwMode="auto">
              <a:xfrm>
                <a:off x="3257" y="33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7" name="Line 218"/>
              <p:cNvSpPr>
                <a:spLocks noChangeShapeType="1"/>
              </p:cNvSpPr>
              <p:nvPr/>
            </p:nvSpPr>
            <p:spPr bwMode="auto">
              <a:xfrm>
                <a:off x="3258" y="33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8" name="Line 219"/>
              <p:cNvSpPr>
                <a:spLocks noChangeShapeType="1"/>
              </p:cNvSpPr>
              <p:nvPr/>
            </p:nvSpPr>
            <p:spPr bwMode="auto">
              <a:xfrm>
                <a:off x="3258" y="335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9" name="Line 220"/>
              <p:cNvSpPr>
                <a:spLocks noChangeShapeType="1"/>
              </p:cNvSpPr>
              <p:nvPr/>
            </p:nvSpPr>
            <p:spPr bwMode="auto">
              <a:xfrm>
                <a:off x="3260" y="335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0" name="Line 221"/>
              <p:cNvSpPr>
                <a:spLocks noChangeShapeType="1"/>
              </p:cNvSpPr>
              <p:nvPr/>
            </p:nvSpPr>
            <p:spPr bwMode="auto">
              <a:xfrm>
                <a:off x="3261" y="335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1" name="Line 222"/>
              <p:cNvSpPr>
                <a:spLocks noChangeShapeType="1"/>
              </p:cNvSpPr>
              <p:nvPr/>
            </p:nvSpPr>
            <p:spPr bwMode="auto">
              <a:xfrm>
                <a:off x="3263" y="33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2" name="Line 223"/>
              <p:cNvSpPr>
                <a:spLocks noChangeShapeType="1"/>
              </p:cNvSpPr>
              <p:nvPr/>
            </p:nvSpPr>
            <p:spPr bwMode="auto">
              <a:xfrm>
                <a:off x="3264" y="335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3" name="Line 224"/>
              <p:cNvSpPr>
                <a:spLocks noChangeShapeType="1"/>
              </p:cNvSpPr>
              <p:nvPr/>
            </p:nvSpPr>
            <p:spPr bwMode="auto">
              <a:xfrm>
                <a:off x="3264" y="335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4" name="Line 225"/>
              <p:cNvSpPr>
                <a:spLocks noChangeShapeType="1"/>
              </p:cNvSpPr>
              <p:nvPr/>
            </p:nvSpPr>
            <p:spPr bwMode="auto">
              <a:xfrm>
                <a:off x="3266" y="335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5" name="Line 226"/>
              <p:cNvSpPr>
                <a:spLocks noChangeShapeType="1"/>
              </p:cNvSpPr>
              <p:nvPr/>
            </p:nvSpPr>
            <p:spPr bwMode="auto">
              <a:xfrm>
                <a:off x="3266" y="33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6" name="Line 227"/>
              <p:cNvSpPr>
                <a:spLocks noChangeShapeType="1"/>
              </p:cNvSpPr>
              <p:nvPr/>
            </p:nvSpPr>
            <p:spPr bwMode="auto">
              <a:xfrm>
                <a:off x="3267" y="335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7" name="Line 228"/>
              <p:cNvSpPr>
                <a:spLocks noChangeShapeType="1"/>
              </p:cNvSpPr>
              <p:nvPr/>
            </p:nvSpPr>
            <p:spPr bwMode="auto">
              <a:xfrm>
                <a:off x="3267" y="335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" name="Line 229"/>
              <p:cNvSpPr>
                <a:spLocks noChangeShapeType="1"/>
              </p:cNvSpPr>
              <p:nvPr/>
            </p:nvSpPr>
            <p:spPr bwMode="auto">
              <a:xfrm>
                <a:off x="3269" y="33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9" name="Line 230"/>
              <p:cNvSpPr>
                <a:spLocks noChangeShapeType="1"/>
              </p:cNvSpPr>
              <p:nvPr/>
            </p:nvSpPr>
            <p:spPr bwMode="auto">
              <a:xfrm>
                <a:off x="3269" y="336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0" name="Line 231"/>
              <p:cNvSpPr>
                <a:spLocks noChangeShapeType="1"/>
              </p:cNvSpPr>
              <p:nvPr/>
            </p:nvSpPr>
            <p:spPr bwMode="auto">
              <a:xfrm>
                <a:off x="3270" y="336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1" name="Line 232"/>
              <p:cNvSpPr>
                <a:spLocks noChangeShapeType="1"/>
              </p:cNvSpPr>
              <p:nvPr/>
            </p:nvSpPr>
            <p:spPr bwMode="auto">
              <a:xfrm>
                <a:off x="3270" y="336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2" name="Line 233"/>
              <p:cNvSpPr>
                <a:spLocks noChangeShapeType="1"/>
              </p:cNvSpPr>
              <p:nvPr/>
            </p:nvSpPr>
            <p:spPr bwMode="auto">
              <a:xfrm>
                <a:off x="3272" y="33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3" name="Line 234"/>
              <p:cNvSpPr>
                <a:spLocks noChangeShapeType="1"/>
              </p:cNvSpPr>
              <p:nvPr/>
            </p:nvSpPr>
            <p:spPr bwMode="auto">
              <a:xfrm>
                <a:off x="3272" y="336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" name="Line 235"/>
              <p:cNvSpPr>
                <a:spLocks noChangeShapeType="1"/>
              </p:cNvSpPr>
              <p:nvPr/>
            </p:nvSpPr>
            <p:spPr bwMode="auto">
              <a:xfrm>
                <a:off x="3273" y="336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5" name="Line 236"/>
              <p:cNvSpPr>
                <a:spLocks noChangeShapeType="1"/>
              </p:cNvSpPr>
              <p:nvPr/>
            </p:nvSpPr>
            <p:spPr bwMode="auto">
              <a:xfrm>
                <a:off x="3273" y="336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6" name="Line 237"/>
              <p:cNvSpPr>
                <a:spLocks noChangeShapeType="1"/>
              </p:cNvSpPr>
              <p:nvPr/>
            </p:nvSpPr>
            <p:spPr bwMode="auto">
              <a:xfrm>
                <a:off x="3275" y="33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7" name="Line 238"/>
              <p:cNvSpPr>
                <a:spLocks noChangeShapeType="1"/>
              </p:cNvSpPr>
              <p:nvPr/>
            </p:nvSpPr>
            <p:spPr bwMode="auto">
              <a:xfrm>
                <a:off x="3275" y="33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8" name="Line 239"/>
              <p:cNvSpPr>
                <a:spLocks noChangeShapeType="1"/>
              </p:cNvSpPr>
              <p:nvPr/>
            </p:nvSpPr>
            <p:spPr bwMode="auto">
              <a:xfrm>
                <a:off x="3276" y="336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9" name="Line 240"/>
              <p:cNvSpPr>
                <a:spLocks noChangeShapeType="1"/>
              </p:cNvSpPr>
              <p:nvPr/>
            </p:nvSpPr>
            <p:spPr bwMode="auto">
              <a:xfrm>
                <a:off x="3276" y="336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0" name="Line 241"/>
              <p:cNvSpPr>
                <a:spLocks noChangeShapeType="1"/>
              </p:cNvSpPr>
              <p:nvPr/>
            </p:nvSpPr>
            <p:spPr bwMode="auto">
              <a:xfrm>
                <a:off x="3278" y="33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1" name="Line 242"/>
              <p:cNvSpPr>
                <a:spLocks noChangeShapeType="1"/>
              </p:cNvSpPr>
              <p:nvPr/>
            </p:nvSpPr>
            <p:spPr bwMode="auto">
              <a:xfrm>
                <a:off x="3278" y="33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2" name="Line 243"/>
              <p:cNvSpPr>
                <a:spLocks noChangeShapeType="1"/>
              </p:cNvSpPr>
              <p:nvPr/>
            </p:nvSpPr>
            <p:spPr bwMode="auto">
              <a:xfrm>
                <a:off x="3279" y="336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3" name="Line 244"/>
              <p:cNvSpPr>
                <a:spLocks noChangeShapeType="1"/>
              </p:cNvSpPr>
              <p:nvPr/>
            </p:nvSpPr>
            <p:spPr bwMode="auto">
              <a:xfrm>
                <a:off x="3279" y="337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4" name="Line 245"/>
              <p:cNvSpPr>
                <a:spLocks noChangeShapeType="1"/>
              </p:cNvSpPr>
              <p:nvPr/>
            </p:nvSpPr>
            <p:spPr bwMode="auto">
              <a:xfrm>
                <a:off x="3281" y="33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5" name="Line 246"/>
              <p:cNvSpPr>
                <a:spLocks noChangeShapeType="1"/>
              </p:cNvSpPr>
              <p:nvPr/>
            </p:nvSpPr>
            <p:spPr bwMode="auto">
              <a:xfrm>
                <a:off x="3281" y="33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6" name="Line 247"/>
              <p:cNvSpPr>
                <a:spLocks noChangeShapeType="1"/>
              </p:cNvSpPr>
              <p:nvPr/>
            </p:nvSpPr>
            <p:spPr bwMode="auto">
              <a:xfrm>
                <a:off x="3282" y="337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7" name="Line 248"/>
              <p:cNvSpPr>
                <a:spLocks noChangeShapeType="1"/>
              </p:cNvSpPr>
              <p:nvPr/>
            </p:nvSpPr>
            <p:spPr bwMode="auto">
              <a:xfrm>
                <a:off x="3282" y="337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8" name="Line 249"/>
              <p:cNvSpPr>
                <a:spLocks noChangeShapeType="1"/>
              </p:cNvSpPr>
              <p:nvPr/>
            </p:nvSpPr>
            <p:spPr bwMode="auto">
              <a:xfrm>
                <a:off x="3284" y="337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9" name="Line 250"/>
              <p:cNvSpPr>
                <a:spLocks noChangeShapeType="1"/>
              </p:cNvSpPr>
              <p:nvPr/>
            </p:nvSpPr>
            <p:spPr bwMode="auto">
              <a:xfrm>
                <a:off x="3284" y="33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0" name="Line 251"/>
              <p:cNvSpPr>
                <a:spLocks noChangeShapeType="1"/>
              </p:cNvSpPr>
              <p:nvPr/>
            </p:nvSpPr>
            <p:spPr bwMode="auto">
              <a:xfrm>
                <a:off x="3285" y="3375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1" name="Line 252"/>
              <p:cNvSpPr>
                <a:spLocks noChangeShapeType="1"/>
              </p:cNvSpPr>
              <p:nvPr/>
            </p:nvSpPr>
            <p:spPr bwMode="auto">
              <a:xfrm>
                <a:off x="3287" y="33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2" name="Line 253"/>
              <p:cNvSpPr>
                <a:spLocks noChangeShapeType="1"/>
              </p:cNvSpPr>
              <p:nvPr/>
            </p:nvSpPr>
            <p:spPr bwMode="auto">
              <a:xfrm>
                <a:off x="3288" y="33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3" name="Line 254"/>
              <p:cNvSpPr>
                <a:spLocks noChangeShapeType="1"/>
              </p:cNvSpPr>
              <p:nvPr/>
            </p:nvSpPr>
            <p:spPr bwMode="auto">
              <a:xfrm>
                <a:off x="3288" y="337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4" name="Line 255"/>
              <p:cNvSpPr>
                <a:spLocks noChangeShapeType="1"/>
              </p:cNvSpPr>
              <p:nvPr/>
            </p:nvSpPr>
            <p:spPr bwMode="auto">
              <a:xfrm>
                <a:off x="3290" y="337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5" name="Line 256"/>
              <p:cNvSpPr>
                <a:spLocks noChangeShapeType="1"/>
              </p:cNvSpPr>
              <p:nvPr/>
            </p:nvSpPr>
            <p:spPr bwMode="auto">
              <a:xfrm>
                <a:off x="3290" y="338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6" name="Line 257"/>
              <p:cNvSpPr>
                <a:spLocks noChangeShapeType="1"/>
              </p:cNvSpPr>
              <p:nvPr/>
            </p:nvSpPr>
            <p:spPr bwMode="auto">
              <a:xfrm>
                <a:off x="3291" y="338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7" name="Line 258"/>
              <p:cNvSpPr>
                <a:spLocks noChangeShapeType="1"/>
              </p:cNvSpPr>
              <p:nvPr/>
            </p:nvSpPr>
            <p:spPr bwMode="auto">
              <a:xfrm>
                <a:off x="3291" y="338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8" name="Line 259"/>
              <p:cNvSpPr>
                <a:spLocks noChangeShapeType="1"/>
              </p:cNvSpPr>
              <p:nvPr/>
            </p:nvSpPr>
            <p:spPr bwMode="auto">
              <a:xfrm>
                <a:off x="3293" y="338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9" name="Line 260"/>
              <p:cNvSpPr>
                <a:spLocks noChangeShapeType="1"/>
              </p:cNvSpPr>
              <p:nvPr/>
            </p:nvSpPr>
            <p:spPr bwMode="auto">
              <a:xfrm>
                <a:off x="3293" y="33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0" name="Line 261"/>
              <p:cNvSpPr>
                <a:spLocks noChangeShapeType="1"/>
              </p:cNvSpPr>
              <p:nvPr/>
            </p:nvSpPr>
            <p:spPr bwMode="auto">
              <a:xfrm>
                <a:off x="3294" y="33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1" name="Line 262"/>
              <p:cNvSpPr>
                <a:spLocks noChangeShapeType="1"/>
              </p:cNvSpPr>
              <p:nvPr/>
            </p:nvSpPr>
            <p:spPr bwMode="auto">
              <a:xfrm>
                <a:off x="3294" y="338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2" name="Line 263"/>
              <p:cNvSpPr>
                <a:spLocks noChangeShapeType="1"/>
              </p:cNvSpPr>
              <p:nvPr/>
            </p:nvSpPr>
            <p:spPr bwMode="auto">
              <a:xfrm>
                <a:off x="3296" y="338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3" name="Line 264"/>
              <p:cNvSpPr>
                <a:spLocks noChangeShapeType="1"/>
              </p:cNvSpPr>
              <p:nvPr/>
            </p:nvSpPr>
            <p:spPr bwMode="auto">
              <a:xfrm>
                <a:off x="3296" y="33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4" name="Line 265"/>
              <p:cNvSpPr>
                <a:spLocks noChangeShapeType="1"/>
              </p:cNvSpPr>
              <p:nvPr/>
            </p:nvSpPr>
            <p:spPr bwMode="auto">
              <a:xfrm>
                <a:off x="3297" y="33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5" name="Line 266"/>
              <p:cNvSpPr>
                <a:spLocks noChangeShapeType="1"/>
              </p:cNvSpPr>
              <p:nvPr/>
            </p:nvSpPr>
            <p:spPr bwMode="auto">
              <a:xfrm>
                <a:off x="3297" y="338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6" name="Line 267"/>
              <p:cNvSpPr>
                <a:spLocks noChangeShapeType="1"/>
              </p:cNvSpPr>
              <p:nvPr/>
            </p:nvSpPr>
            <p:spPr bwMode="auto">
              <a:xfrm>
                <a:off x="3299" y="338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7" name="Line 268"/>
              <p:cNvSpPr>
                <a:spLocks noChangeShapeType="1"/>
              </p:cNvSpPr>
              <p:nvPr/>
            </p:nvSpPr>
            <p:spPr bwMode="auto">
              <a:xfrm>
                <a:off x="3299" y="338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8" name="Line 269"/>
              <p:cNvSpPr>
                <a:spLocks noChangeShapeType="1"/>
              </p:cNvSpPr>
              <p:nvPr/>
            </p:nvSpPr>
            <p:spPr bwMode="auto">
              <a:xfrm>
                <a:off x="3300" y="338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9" name="Line 270"/>
              <p:cNvSpPr>
                <a:spLocks noChangeShapeType="1"/>
              </p:cNvSpPr>
              <p:nvPr/>
            </p:nvSpPr>
            <p:spPr bwMode="auto">
              <a:xfrm>
                <a:off x="3300" y="339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0" name="Line 271"/>
              <p:cNvSpPr>
                <a:spLocks noChangeShapeType="1"/>
              </p:cNvSpPr>
              <p:nvPr/>
            </p:nvSpPr>
            <p:spPr bwMode="auto">
              <a:xfrm>
                <a:off x="3302" y="339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1" name="Line 272"/>
              <p:cNvSpPr>
                <a:spLocks noChangeShapeType="1"/>
              </p:cNvSpPr>
              <p:nvPr/>
            </p:nvSpPr>
            <p:spPr bwMode="auto">
              <a:xfrm>
                <a:off x="3302" y="33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2" name="Line 273"/>
              <p:cNvSpPr>
                <a:spLocks noChangeShapeType="1"/>
              </p:cNvSpPr>
              <p:nvPr/>
            </p:nvSpPr>
            <p:spPr bwMode="auto">
              <a:xfrm>
                <a:off x="3303" y="33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3" name="Line 274"/>
              <p:cNvSpPr>
                <a:spLocks noChangeShapeType="1"/>
              </p:cNvSpPr>
              <p:nvPr/>
            </p:nvSpPr>
            <p:spPr bwMode="auto">
              <a:xfrm>
                <a:off x="3303" y="339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4" name="Line 275"/>
              <p:cNvSpPr>
                <a:spLocks noChangeShapeType="1"/>
              </p:cNvSpPr>
              <p:nvPr/>
            </p:nvSpPr>
            <p:spPr bwMode="auto">
              <a:xfrm>
                <a:off x="3305" y="339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5" name="Line 276"/>
              <p:cNvSpPr>
                <a:spLocks noChangeShapeType="1"/>
              </p:cNvSpPr>
              <p:nvPr/>
            </p:nvSpPr>
            <p:spPr bwMode="auto">
              <a:xfrm>
                <a:off x="3305" y="33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6" name="Line 277"/>
              <p:cNvSpPr>
                <a:spLocks noChangeShapeType="1"/>
              </p:cNvSpPr>
              <p:nvPr/>
            </p:nvSpPr>
            <p:spPr bwMode="auto">
              <a:xfrm>
                <a:off x="3306" y="33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7" name="Line 278"/>
              <p:cNvSpPr>
                <a:spLocks noChangeShapeType="1"/>
              </p:cNvSpPr>
              <p:nvPr/>
            </p:nvSpPr>
            <p:spPr bwMode="auto">
              <a:xfrm>
                <a:off x="3306" y="339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8" name="Line 279"/>
              <p:cNvSpPr>
                <a:spLocks noChangeShapeType="1"/>
              </p:cNvSpPr>
              <p:nvPr/>
            </p:nvSpPr>
            <p:spPr bwMode="auto">
              <a:xfrm>
                <a:off x="3308" y="339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9" name="Line 280"/>
              <p:cNvSpPr>
                <a:spLocks noChangeShapeType="1"/>
              </p:cNvSpPr>
              <p:nvPr/>
            </p:nvSpPr>
            <p:spPr bwMode="auto">
              <a:xfrm>
                <a:off x="3308" y="33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0" name="Line 281"/>
              <p:cNvSpPr>
                <a:spLocks noChangeShapeType="1"/>
              </p:cNvSpPr>
              <p:nvPr/>
            </p:nvSpPr>
            <p:spPr bwMode="auto">
              <a:xfrm>
                <a:off x="3309" y="33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1" name="Line 282"/>
              <p:cNvSpPr>
                <a:spLocks noChangeShapeType="1"/>
              </p:cNvSpPr>
              <p:nvPr/>
            </p:nvSpPr>
            <p:spPr bwMode="auto">
              <a:xfrm>
                <a:off x="3309" y="33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2" name="Line 283"/>
              <p:cNvSpPr>
                <a:spLocks noChangeShapeType="1"/>
              </p:cNvSpPr>
              <p:nvPr/>
            </p:nvSpPr>
            <p:spPr bwMode="auto">
              <a:xfrm>
                <a:off x="3311" y="339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3" name="Line 284"/>
              <p:cNvSpPr>
                <a:spLocks noChangeShapeType="1"/>
              </p:cNvSpPr>
              <p:nvPr/>
            </p:nvSpPr>
            <p:spPr bwMode="auto">
              <a:xfrm>
                <a:off x="3312" y="340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4" name="Line 285"/>
              <p:cNvSpPr>
                <a:spLocks noChangeShapeType="1"/>
              </p:cNvSpPr>
              <p:nvPr/>
            </p:nvSpPr>
            <p:spPr bwMode="auto">
              <a:xfrm>
                <a:off x="3314" y="34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5" name="Line 286"/>
              <p:cNvSpPr>
                <a:spLocks noChangeShapeType="1"/>
              </p:cNvSpPr>
              <p:nvPr/>
            </p:nvSpPr>
            <p:spPr bwMode="auto">
              <a:xfrm>
                <a:off x="3314" y="34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6" name="Line 287"/>
              <p:cNvSpPr>
                <a:spLocks noChangeShapeType="1"/>
              </p:cNvSpPr>
              <p:nvPr/>
            </p:nvSpPr>
            <p:spPr bwMode="auto">
              <a:xfrm>
                <a:off x="3315" y="340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7" name="Line 288"/>
              <p:cNvSpPr>
                <a:spLocks noChangeShapeType="1"/>
              </p:cNvSpPr>
              <p:nvPr/>
            </p:nvSpPr>
            <p:spPr bwMode="auto">
              <a:xfrm>
                <a:off x="3315" y="340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8" name="Line 289"/>
              <p:cNvSpPr>
                <a:spLocks noChangeShapeType="1"/>
              </p:cNvSpPr>
              <p:nvPr/>
            </p:nvSpPr>
            <p:spPr bwMode="auto">
              <a:xfrm>
                <a:off x="3317" y="34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9" name="Line 290"/>
              <p:cNvSpPr>
                <a:spLocks noChangeShapeType="1"/>
              </p:cNvSpPr>
              <p:nvPr/>
            </p:nvSpPr>
            <p:spPr bwMode="auto">
              <a:xfrm>
                <a:off x="3317" y="34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0" name="Line 291"/>
              <p:cNvSpPr>
                <a:spLocks noChangeShapeType="1"/>
              </p:cNvSpPr>
              <p:nvPr/>
            </p:nvSpPr>
            <p:spPr bwMode="auto">
              <a:xfrm>
                <a:off x="3318" y="340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1" name="Line 292"/>
              <p:cNvSpPr>
                <a:spLocks noChangeShapeType="1"/>
              </p:cNvSpPr>
              <p:nvPr/>
            </p:nvSpPr>
            <p:spPr bwMode="auto">
              <a:xfrm>
                <a:off x="3318" y="340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2" name="Line 293"/>
              <p:cNvSpPr>
                <a:spLocks noChangeShapeType="1"/>
              </p:cNvSpPr>
              <p:nvPr/>
            </p:nvSpPr>
            <p:spPr bwMode="auto">
              <a:xfrm>
                <a:off x="3320" y="34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3" name="Line 294"/>
              <p:cNvSpPr>
                <a:spLocks noChangeShapeType="1"/>
              </p:cNvSpPr>
              <p:nvPr/>
            </p:nvSpPr>
            <p:spPr bwMode="auto">
              <a:xfrm>
                <a:off x="3320" y="34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4" name="Line 295"/>
              <p:cNvSpPr>
                <a:spLocks noChangeShapeType="1"/>
              </p:cNvSpPr>
              <p:nvPr/>
            </p:nvSpPr>
            <p:spPr bwMode="auto">
              <a:xfrm>
                <a:off x="3321" y="340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5" name="Line 296"/>
              <p:cNvSpPr>
                <a:spLocks noChangeShapeType="1"/>
              </p:cNvSpPr>
              <p:nvPr/>
            </p:nvSpPr>
            <p:spPr bwMode="auto">
              <a:xfrm>
                <a:off x="3321" y="341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6" name="Line 297"/>
              <p:cNvSpPr>
                <a:spLocks noChangeShapeType="1"/>
              </p:cNvSpPr>
              <p:nvPr/>
            </p:nvSpPr>
            <p:spPr bwMode="auto">
              <a:xfrm>
                <a:off x="3323" y="34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7" name="Line 298"/>
              <p:cNvSpPr>
                <a:spLocks noChangeShapeType="1"/>
              </p:cNvSpPr>
              <p:nvPr/>
            </p:nvSpPr>
            <p:spPr bwMode="auto">
              <a:xfrm>
                <a:off x="3323" y="34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8" name="Line 299"/>
              <p:cNvSpPr>
                <a:spLocks noChangeShapeType="1"/>
              </p:cNvSpPr>
              <p:nvPr/>
            </p:nvSpPr>
            <p:spPr bwMode="auto">
              <a:xfrm>
                <a:off x="3324" y="341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9" name="Line 300"/>
              <p:cNvSpPr>
                <a:spLocks noChangeShapeType="1"/>
              </p:cNvSpPr>
              <p:nvPr/>
            </p:nvSpPr>
            <p:spPr bwMode="auto">
              <a:xfrm>
                <a:off x="3324" y="341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" name="Line 301"/>
              <p:cNvSpPr>
                <a:spLocks noChangeShapeType="1"/>
              </p:cNvSpPr>
              <p:nvPr/>
            </p:nvSpPr>
            <p:spPr bwMode="auto">
              <a:xfrm>
                <a:off x="3326" y="34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" name="Line 302"/>
              <p:cNvSpPr>
                <a:spLocks noChangeShapeType="1"/>
              </p:cNvSpPr>
              <p:nvPr/>
            </p:nvSpPr>
            <p:spPr bwMode="auto">
              <a:xfrm>
                <a:off x="3326" y="34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" name="Line 303"/>
              <p:cNvSpPr>
                <a:spLocks noChangeShapeType="1"/>
              </p:cNvSpPr>
              <p:nvPr/>
            </p:nvSpPr>
            <p:spPr bwMode="auto">
              <a:xfrm>
                <a:off x="3327" y="341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3" name="Line 304"/>
              <p:cNvSpPr>
                <a:spLocks noChangeShapeType="1"/>
              </p:cNvSpPr>
              <p:nvPr/>
            </p:nvSpPr>
            <p:spPr bwMode="auto">
              <a:xfrm>
                <a:off x="3327" y="341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4" name="Line 305"/>
              <p:cNvSpPr>
                <a:spLocks noChangeShapeType="1"/>
              </p:cNvSpPr>
              <p:nvPr/>
            </p:nvSpPr>
            <p:spPr bwMode="auto">
              <a:xfrm>
                <a:off x="3329" y="34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5" name="Line 306"/>
              <p:cNvSpPr>
                <a:spLocks noChangeShapeType="1"/>
              </p:cNvSpPr>
              <p:nvPr/>
            </p:nvSpPr>
            <p:spPr bwMode="auto">
              <a:xfrm>
                <a:off x="3329" y="34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6" name="Line 307"/>
              <p:cNvSpPr>
                <a:spLocks noChangeShapeType="1"/>
              </p:cNvSpPr>
              <p:nvPr/>
            </p:nvSpPr>
            <p:spPr bwMode="auto">
              <a:xfrm>
                <a:off x="3330" y="341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7" name="Line 308"/>
              <p:cNvSpPr>
                <a:spLocks noChangeShapeType="1"/>
              </p:cNvSpPr>
              <p:nvPr/>
            </p:nvSpPr>
            <p:spPr bwMode="auto">
              <a:xfrm>
                <a:off x="3330" y="341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8" name="Line 309"/>
              <p:cNvSpPr>
                <a:spLocks noChangeShapeType="1"/>
              </p:cNvSpPr>
              <p:nvPr/>
            </p:nvSpPr>
            <p:spPr bwMode="auto">
              <a:xfrm>
                <a:off x="3332" y="341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" name="Line 310"/>
              <p:cNvSpPr>
                <a:spLocks noChangeShapeType="1"/>
              </p:cNvSpPr>
              <p:nvPr/>
            </p:nvSpPr>
            <p:spPr bwMode="auto">
              <a:xfrm>
                <a:off x="3332" y="34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0" name="Line 311"/>
              <p:cNvSpPr>
                <a:spLocks noChangeShapeType="1"/>
              </p:cNvSpPr>
              <p:nvPr/>
            </p:nvSpPr>
            <p:spPr bwMode="auto">
              <a:xfrm>
                <a:off x="3333" y="342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1" name="Line 312"/>
              <p:cNvSpPr>
                <a:spLocks noChangeShapeType="1"/>
              </p:cNvSpPr>
              <p:nvPr/>
            </p:nvSpPr>
            <p:spPr bwMode="auto">
              <a:xfrm>
                <a:off x="3333" y="342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2" name="Line 313"/>
              <p:cNvSpPr>
                <a:spLocks noChangeShapeType="1"/>
              </p:cNvSpPr>
              <p:nvPr/>
            </p:nvSpPr>
            <p:spPr bwMode="auto">
              <a:xfrm>
                <a:off x="3335" y="342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3" name="Line 314"/>
              <p:cNvSpPr>
                <a:spLocks noChangeShapeType="1"/>
              </p:cNvSpPr>
              <p:nvPr/>
            </p:nvSpPr>
            <p:spPr bwMode="auto">
              <a:xfrm>
                <a:off x="3335" y="34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4" name="Line 315"/>
              <p:cNvSpPr>
                <a:spLocks noChangeShapeType="1"/>
              </p:cNvSpPr>
              <p:nvPr/>
            </p:nvSpPr>
            <p:spPr bwMode="auto">
              <a:xfrm>
                <a:off x="3336" y="342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5" name="Line 316"/>
              <p:cNvSpPr>
                <a:spLocks noChangeShapeType="1"/>
              </p:cNvSpPr>
              <p:nvPr/>
            </p:nvSpPr>
            <p:spPr bwMode="auto">
              <a:xfrm>
                <a:off x="3338" y="342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6" name="Line 317"/>
              <p:cNvSpPr>
                <a:spLocks noChangeShapeType="1"/>
              </p:cNvSpPr>
              <p:nvPr/>
            </p:nvSpPr>
            <p:spPr bwMode="auto">
              <a:xfrm>
                <a:off x="3338" y="342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7" name="Line 318"/>
              <p:cNvSpPr>
                <a:spLocks noChangeShapeType="1"/>
              </p:cNvSpPr>
              <p:nvPr/>
            </p:nvSpPr>
            <p:spPr bwMode="auto">
              <a:xfrm>
                <a:off x="3339" y="342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8" name="Line 319"/>
              <p:cNvSpPr>
                <a:spLocks noChangeShapeType="1"/>
              </p:cNvSpPr>
              <p:nvPr/>
            </p:nvSpPr>
            <p:spPr bwMode="auto">
              <a:xfrm>
                <a:off x="3339" y="342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9" name="Line 320"/>
              <p:cNvSpPr>
                <a:spLocks noChangeShapeType="1"/>
              </p:cNvSpPr>
              <p:nvPr/>
            </p:nvSpPr>
            <p:spPr bwMode="auto">
              <a:xfrm>
                <a:off x="3341" y="342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0" name="Line 321"/>
              <p:cNvSpPr>
                <a:spLocks noChangeShapeType="1"/>
              </p:cNvSpPr>
              <p:nvPr/>
            </p:nvSpPr>
            <p:spPr bwMode="auto">
              <a:xfrm>
                <a:off x="3341" y="342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1" name="Line 322"/>
              <p:cNvSpPr>
                <a:spLocks noChangeShapeType="1"/>
              </p:cNvSpPr>
              <p:nvPr/>
            </p:nvSpPr>
            <p:spPr bwMode="auto">
              <a:xfrm>
                <a:off x="3342" y="342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" name="Line 323"/>
              <p:cNvSpPr>
                <a:spLocks noChangeShapeType="1"/>
              </p:cNvSpPr>
              <p:nvPr/>
            </p:nvSpPr>
            <p:spPr bwMode="auto">
              <a:xfrm>
                <a:off x="3342" y="342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3" name="Line 324"/>
              <p:cNvSpPr>
                <a:spLocks noChangeShapeType="1"/>
              </p:cNvSpPr>
              <p:nvPr/>
            </p:nvSpPr>
            <p:spPr bwMode="auto">
              <a:xfrm>
                <a:off x="3344" y="342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4" name="Line 325"/>
              <p:cNvSpPr>
                <a:spLocks noChangeShapeType="1"/>
              </p:cNvSpPr>
              <p:nvPr/>
            </p:nvSpPr>
            <p:spPr bwMode="auto">
              <a:xfrm>
                <a:off x="3344" y="343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5" name="Line 326"/>
              <p:cNvSpPr>
                <a:spLocks noChangeShapeType="1"/>
              </p:cNvSpPr>
              <p:nvPr/>
            </p:nvSpPr>
            <p:spPr bwMode="auto">
              <a:xfrm>
                <a:off x="3345" y="343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6" name="Line 327"/>
              <p:cNvSpPr>
                <a:spLocks noChangeShapeType="1"/>
              </p:cNvSpPr>
              <p:nvPr/>
            </p:nvSpPr>
            <p:spPr bwMode="auto">
              <a:xfrm>
                <a:off x="3345" y="343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7" name="Line 328"/>
              <p:cNvSpPr>
                <a:spLocks noChangeShapeType="1"/>
              </p:cNvSpPr>
              <p:nvPr/>
            </p:nvSpPr>
            <p:spPr bwMode="auto">
              <a:xfrm>
                <a:off x="3347" y="343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329"/>
            <p:cNvGrpSpPr>
              <a:grpSpLocks/>
            </p:cNvGrpSpPr>
            <p:nvPr/>
          </p:nvGrpSpPr>
          <p:grpSpPr bwMode="auto">
            <a:xfrm>
              <a:off x="3347" y="3434"/>
              <a:ext cx="160" cy="150"/>
              <a:chOff x="3347" y="3434"/>
              <a:chExt cx="160" cy="150"/>
            </a:xfrm>
          </p:grpSpPr>
          <p:sp>
            <p:nvSpPr>
              <p:cNvPr id="448" name="Line 330"/>
              <p:cNvSpPr>
                <a:spLocks noChangeShapeType="1"/>
              </p:cNvSpPr>
              <p:nvPr/>
            </p:nvSpPr>
            <p:spPr bwMode="auto">
              <a:xfrm>
                <a:off x="3347" y="343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9" name="Line 331"/>
              <p:cNvSpPr>
                <a:spLocks noChangeShapeType="1"/>
              </p:cNvSpPr>
              <p:nvPr/>
            </p:nvSpPr>
            <p:spPr bwMode="auto">
              <a:xfrm>
                <a:off x="3348" y="343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0" name="Line 332"/>
              <p:cNvSpPr>
                <a:spLocks noChangeShapeType="1"/>
              </p:cNvSpPr>
              <p:nvPr/>
            </p:nvSpPr>
            <p:spPr bwMode="auto">
              <a:xfrm>
                <a:off x="3348" y="343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1" name="Line 333"/>
              <p:cNvSpPr>
                <a:spLocks noChangeShapeType="1"/>
              </p:cNvSpPr>
              <p:nvPr/>
            </p:nvSpPr>
            <p:spPr bwMode="auto">
              <a:xfrm>
                <a:off x="3350" y="343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2" name="Line 334"/>
              <p:cNvSpPr>
                <a:spLocks noChangeShapeType="1"/>
              </p:cNvSpPr>
              <p:nvPr/>
            </p:nvSpPr>
            <p:spPr bwMode="auto">
              <a:xfrm>
                <a:off x="3350" y="343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3" name="Line 335"/>
              <p:cNvSpPr>
                <a:spLocks noChangeShapeType="1"/>
              </p:cNvSpPr>
              <p:nvPr/>
            </p:nvSpPr>
            <p:spPr bwMode="auto">
              <a:xfrm>
                <a:off x="3351" y="343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4" name="Line 336"/>
              <p:cNvSpPr>
                <a:spLocks noChangeShapeType="1"/>
              </p:cNvSpPr>
              <p:nvPr/>
            </p:nvSpPr>
            <p:spPr bwMode="auto">
              <a:xfrm>
                <a:off x="3351" y="343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5" name="Line 337"/>
              <p:cNvSpPr>
                <a:spLocks noChangeShapeType="1"/>
              </p:cNvSpPr>
              <p:nvPr/>
            </p:nvSpPr>
            <p:spPr bwMode="auto">
              <a:xfrm>
                <a:off x="3353" y="343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6" name="Line 338"/>
              <p:cNvSpPr>
                <a:spLocks noChangeShapeType="1"/>
              </p:cNvSpPr>
              <p:nvPr/>
            </p:nvSpPr>
            <p:spPr bwMode="auto">
              <a:xfrm>
                <a:off x="3353" y="344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7" name="Line 339"/>
              <p:cNvSpPr>
                <a:spLocks noChangeShapeType="1"/>
              </p:cNvSpPr>
              <p:nvPr/>
            </p:nvSpPr>
            <p:spPr bwMode="auto">
              <a:xfrm>
                <a:off x="3354" y="344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8" name="Line 340"/>
              <p:cNvSpPr>
                <a:spLocks noChangeShapeType="1"/>
              </p:cNvSpPr>
              <p:nvPr/>
            </p:nvSpPr>
            <p:spPr bwMode="auto">
              <a:xfrm>
                <a:off x="3354" y="344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9" name="Line 341"/>
              <p:cNvSpPr>
                <a:spLocks noChangeShapeType="1"/>
              </p:cNvSpPr>
              <p:nvPr/>
            </p:nvSpPr>
            <p:spPr bwMode="auto">
              <a:xfrm>
                <a:off x="3356" y="344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0" name="Line 342"/>
              <p:cNvSpPr>
                <a:spLocks noChangeShapeType="1"/>
              </p:cNvSpPr>
              <p:nvPr/>
            </p:nvSpPr>
            <p:spPr bwMode="auto">
              <a:xfrm>
                <a:off x="3356" y="344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1" name="Line 343"/>
              <p:cNvSpPr>
                <a:spLocks noChangeShapeType="1"/>
              </p:cNvSpPr>
              <p:nvPr/>
            </p:nvSpPr>
            <p:spPr bwMode="auto">
              <a:xfrm>
                <a:off x="3357" y="344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2" name="Line 344"/>
              <p:cNvSpPr>
                <a:spLocks noChangeShapeType="1"/>
              </p:cNvSpPr>
              <p:nvPr/>
            </p:nvSpPr>
            <p:spPr bwMode="auto">
              <a:xfrm>
                <a:off x="3357" y="344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3" name="Line 345"/>
              <p:cNvSpPr>
                <a:spLocks noChangeShapeType="1"/>
              </p:cNvSpPr>
              <p:nvPr/>
            </p:nvSpPr>
            <p:spPr bwMode="auto">
              <a:xfrm>
                <a:off x="3359" y="344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4" name="Line 346"/>
              <p:cNvSpPr>
                <a:spLocks noChangeShapeType="1"/>
              </p:cNvSpPr>
              <p:nvPr/>
            </p:nvSpPr>
            <p:spPr bwMode="auto">
              <a:xfrm>
                <a:off x="3359" y="344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5" name="Line 347"/>
              <p:cNvSpPr>
                <a:spLocks noChangeShapeType="1"/>
              </p:cNvSpPr>
              <p:nvPr/>
            </p:nvSpPr>
            <p:spPr bwMode="auto">
              <a:xfrm>
                <a:off x="3360" y="344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6" name="Line 348"/>
              <p:cNvSpPr>
                <a:spLocks noChangeShapeType="1"/>
              </p:cNvSpPr>
              <p:nvPr/>
            </p:nvSpPr>
            <p:spPr bwMode="auto">
              <a:xfrm>
                <a:off x="3362" y="34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7" name="Line 349"/>
              <p:cNvSpPr>
                <a:spLocks noChangeShapeType="1"/>
              </p:cNvSpPr>
              <p:nvPr/>
            </p:nvSpPr>
            <p:spPr bwMode="auto">
              <a:xfrm>
                <a:off x="3363" y="344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8" name="Line 350"/>
              <p:cNvSpPr>
                <a:spLocks noChangeShapeType="1"/>
              </p:cNvSpPr>
              <p:nvPr/>
            </p:nvSpPr>
            <p:spPr bwMode="auto">
              <a:xfrm>
                <a:off x="3363" y="344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9" name="Line 351"/>
              <p:cNvSpPr>
                <a:spLocks noChangeShapeType="1"/>
              </p:cNvSpPr>
              <p:nvPr/>
            </p:nvSpPr>
            <p:spPr bwMode="auto">
              <a:xfrm>
                <a:off x="3365" y="344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0" name="Line 352"/>
              <p:cNvSpPr>
                <a:spLocks noChangeShapeType="1"/>
              </p:cNvSpPr>
              <p:nvPr/>
            </p:nvSpPr>
            <p:spPr bwMode="auto">
              <a:xfrm>
                <a:off x="3365" y="34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1" name="Line 353"/>
              <p:cNvSpPr>
                <a:spLocks noChangeShapeType="1"/>
              </p:cNvSpPr>
              <p:nvPr/>
            </p:nvSpPr>
            <p:spPr bwMode="auto">
              <a:xfrm>
                <a:off x="3366" y="345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2" name="Line 354"/>
              <p:cNvSpPr>
                <a:spLocks noChangeShapeType="1"/>
              </p:cNvSpPr>
              <p:nvPr/>
            </p:nvSpPr>
            <p:spPr bwMode="auto">
              <a:xfrm>
                <a:off x="3366" y="345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3" name="Line 355"/>
              <p:cNvSpPr>
                <a:spLocks noChangeShapeType="1"/>
              </p:cNvSpPr>
              <p:nvPr/>
            </p:nvSpPr>
            <p:spPr bwMode="auto">
              <a:xfrm>
                <a:off x="3368" y="345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4" name="Line 356"/>
              <p:cNvSpPr>
                <a:spLocks noChangeShapeType="1"/>
              </p:cNvSpPr>
              <p:nvPr/>
            </p:nvSpPr>
            <p:spPr bwMode="auto">
              <a:xfrm>
                <a:off x="3368" y="345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5" name="Line 357"/>
              <p:cNvSpPr>
                <a:spLocks noChangeShapeType="1"/>
              </p:cNvSpPr>
              <p:nvPr/>
            </p:nvSpPr>
            <p:spPr bwMode="auto">
              <a:xfrm>
                <a:off x="3369" y="345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6" name="Line 358"/>
              <p:cNvSpPr>
                <a:spLocks noChangeShapeType="1"/>
              </p:cNvSpPr>
              <p:nvPr/>
            </p:nvSpPr>
            <p:spPr bwMode="auto">
              <a:xfrm>
                <a:off x="3369" y="345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7" name="Line 359"/>
              <p:cNvSpPr>
                <a:spLocks noChangeShapeType="1"/>
              </p:cNvSpPr>
              <p:nvPr/>
            </p:nvSpPr>
            <p:spPr bwMode="auto">
              <a:xfrm>
                <a:off x="3371" y="345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8" name="Line 360"/>
              <p:cNvSpPr>
                <a:spLocks noChangeShapeType="1"/>
              </p:cNvSpPr>
              <p:nvPr/>
            </p:nvSpPr>
            <p:spPr bwMode="auto">
              <a:xfrm>
                <a:off x="3371" y="345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9" name="Line 361"/>
              <p:cNvSpPr>
                <a:spLocks noChangeShapeType="1"/>
              </p:cNvSpPr>
              <p:nvPr/>
            </p:nvSpPr>
            <p:spPr bwMode="auto">
              <a:xfrm>
                <a:off x="3372" y="345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0" name="Line 362"/>
              <p:cNvSpPr>
                <a:spLocks noChangeShapeType="1"/>
              </p:cNvSpPr>
              <p:nvPr/>
            </p:nvSpPr>
            <p:spPr bwMode="auto">
              <a:xfrm>
                <a:off x="3372" y="345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1" name="Line 363"/>
              <p:cNvSpPr>
                <a:spLocks noChangeShapeType="1"/>
              </p:cNvSpPr>
              <p:nvPr/>
            </p:nvSpPr>
            <p:spPr bwMode="auto">
              <a:xfrm>
                <a:off x="3374" y="345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2" name="Line 364"/>
              <p:cNvSpPr>
                <a:spLocks noChangeShapeType="1"/>
              </p:cNvSpPr>
              <p:nvPr/>
            </p:nvSpPr>
            <p:spPr bwMode="auto">
              <a:xfrm>
                <a:off x="3374" y="34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" name="Line 365"/>
              <p:cNvSpPr>
                <a:spLocks noChangeShapeType="1"/>
              </p:cNvSpPr>
              <p:nvPr/>
            </p:nvSpPr>
            <p:spPr bwMode="auto">
              <a:xfrm>
                <a:off x="3375" y="345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4" name="Line 366"/>
              <p:cNvSpPr>
                <a:spLocks noChangeShapeType="1"/>
              </p:cNvSpPr>
              <p:nvPr/>
            </p:nvSpPr>
            <p:spPr bwMode="auto">
              <a:xfrm>
                <a:off x="3375" y="346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5" name="Line 367"/>
              <p:cNvSpPr>
                <a:spLocks noChangeShapeType="1"/>
              </p:cNvSpPr>
              <p:nvPr/>
            </p:nvSpPr>
            <p:spPr bwMode="auto">
              <a:xfrm>
                <a:off x="3377" y="346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6" name="Line 368"/>
              <p:cNvSpPr>
                <a:spLocks noChangeShapeType="1"/>
              </p:cNvSpPr>
              <p:nvPr/>
            </p:nvSpPr>
            <p:spPr bwMode="auto">
              <a:xfrm>
                <a:off x="3377" y="34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7" name="Line 369"/>
              <p:cNvSpPr>
                <a:spLocks noChangeShapeType="1"/>
              </p:cNvSpPr>
              <p:nvPr/>
            </p:nvSpPr>
            <p:spPr bwMode="auto">
              <a:xfrm>
                <a:off x="3378" y="346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8" name="Line 370"/>
              <p:cNvSpPr>
                <a:spLocks noChangeShapeType="1"/>
              </p:cNvSpPr>
              <p:nvPr/>
            </p:nvSpPr>
            <p:spPr bwMode="auto">
              <a:xfrm>
                <a:off x="3378" y="346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9" name="Line 371"/>
              <p:cNvSpPr>
                <a:spLocks noChangeShapeType="1"/>
              </p:cNvSpPr>
              <p:nvPr/>
            </p:nvSpPr>
            <p:spPr bwMode="auto">
              <a:xfrm>
                <a:off x="3380" y="346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0" name="Line 372"/>
              <p:cNvSpPr>
                <a:spLocks noChangeShapeType="1"/>
              </p:cNvSpPr>
              <p:nvPr/>
            </p:nvSpPr>
            <p:spPr bwMode="auto">
              <a:xfrm>
                <a:off x="3380" y="34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1" name="Line 373"/>
              <p:cNvSpPr>
                <a:spLocks noChangeShapeType="1"/>
              </p:cNvSpPr>
              <p:nvPr/>
            </p:nvSpPr>
            <p:spPr bwMode="auto">
              <a:xfrm>
                <a:off x="3381" y="346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2" name="Line 374"/>
              <p:cNvSpPr>
                <a:spLocks noChangeShapeType="1"/>
              </p:cNvSpPr>
              <p:nvPr/>
            </p:nvSpPr>
            <p:spPr bwMode="auto">
              <a:xfrm>
                <a:off x="3381" y="346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3" name="Line 375"/>
              <p:cNvSpPr>
                <a:spLocks noChangeShapeType="1"/>
              </p:cNvSpPr>
              <p:nvPr/>
            </p:nvSpPr>
            <p:spPr bwMode="auto">
              <a:xfrm>
                <a:off x="3383" y="346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4" name="Line 376"/>
              <p:cNvSpPr>
                <a:spLocks noChangeShapeType="1"/>
              </p:cNvSpPr>
              <p:nvPr/>
            </p:nvSpPr>
            <p:spPr bwMode="auto">
              <a:xfrm>
                <a:off x="3383" y="34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5" name="Line 377"/>
              <p:cNvSpPr>
                <a:spLocks noChangeShapeType="1"/>
              </p:cNvSpPr>
              <p:nvPr/>
            </p:nvSpPr>
            <p:spPr bwMode="auto">
              <a:xfrm>
                <a:off x="3384" y="346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6" name="Line 378"/>
              <p:cNvSpPr>
                <a:spLocks noChangeShapeType="1"/>
              </p:cNvSpPr>
              <p:nvPr/>
            </p:nvSpPr>
            <p:spPr bwMode="auto">
              <a:xfrm>
                <a:off x="3384" y="3470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7" name="Line 379"/>
              <p:cNvSpPr>
                <a:spLocks noChangeShapeType="1"/>
              </p:cNvSpPr>
              <p:nvPr/>
            </p:nvSpPr>
            <p:spPr bwMode="auto">
              <a:xfrm>
                <a:off x="3387" y="347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8" name="Line 380"/>
              <p:cNvSpPr>
                <a:spLocks noChangeShapeType="1"/>
              </p:cNvSpPr>
              <p:nvPr/>
            </p:nvSpPr>
            <p:spPr bwMode="auto">
              <a:xfrm>
                <a:off x="3387" y="347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Line 381"/>
              <p:cNvSpPr>
                <a:spLocks noChangeShapeType="1"/>
              </p:cNvSpPr>
              <p:nvPr/>
            </p:nvSpPr>
            <p:spPr bwMode="auto">
              <a:xfrm>
                <a:off x="3389" y="347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Line 382"/>
              <p:cNvSpPr>
                <a:spLocks noChangeShapeType="1"/>
              </p:cNvSpPr>
              <p:nvPr/>
            </p:nvSpPr>
            <p:spPr bwMode="auto">
              <a:xfrm>
                <a:off x="3389" y="34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" name="Line 383"/>
              <p:cNvSpPr>
                <a:spLocks noChangeShapeType="1"/>
              </p:cNvSpPr>
              <p:nvPr/>
            </p:nvSpPr>
            <p:spPr bwMode="auto">
              <a:xfrm>
                <a:off x="3390" y="347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" name="Line 384"/>
              <p:cNvSpPr>
                <a:spLocks noChangeShapeType="1"/>
              </p:cNvSpPr>
              <p:nvPr/>
            </p:nvSpPr>
            <p:spPr bwMode="auto">
              <a:xfrm>
                <a:off x="3390" y="347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3" name="Line 385"/>
              <p:cNvSpPr>
                <a:spLocks noChangeShapeType="1"/>
              </p:cNvSpPr>
              <p:nvPr/>
            </p:nvSpPr>
            <p:spPr bwMode="auto">
              <a:xfrm>
                <a:off x="3392" y="347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4" name="Line 386"/>
              <p:cNvSpPr>
                <a:spLocks noChangeShapeType="1"/>
              </p:cNvSpPr>
              <p:nvPr/>
            </p:nvSpPr>
            <p:spPr bwMode="auto">
              <a:xfrm>
                <a:off x="3392" y="347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5" name="Line 387"/>
              <p:cNvSpPr>
                <a:spLocks noChangeShapeType="1"/>
              </p:cNvSpPr>
              <p:nvPr/>
            </p:nvSpPr>
            <p:spPr bwMode="auto">
              <a:xfrm>
                <a:off x="3393" y="347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6" name="Line 388"/>
              <p:cNvSpPr>
                <a:spLocks noChangeShapeType="1"/>
              </p:cNvSpPr>
              <p:nvPr/>
            </p:nvSpPr>
            <p:spPr bwMode="auto">
              <a:xfrm>
                <a:off x="3393" y="347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7" name="Line 389"/>
              <p:cNvSpPr>
                <a:spLocks noChangeShapeType="1"/>
              </p:cNvSpPr>
              <p:nvPr/>
            </p:nvSpPr>
            <p:spPr bwMode="auto">
              <a:xfrm>
                <a:off x="3395" y="347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8" name="Line 390"/>
              <p:cNvSpPr>
                <a:spLocks noChangeShapeType="1"/>
              </p:cNvSpPr>
              <p:nvPr/>
            </p:nvSpPr>
            <p:spPr bwMode="auto">
              <a:xfrm>
                <a:off x="3395" y="347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9" name="Line 391"/>
              <p:cNvSpPr>
                <a:spLocks noChangeShapeType="1"/>
              </p:cNvSpPr>
              <p:nvPr/>
            </p:nvSpPr>
            <p:spPr bwMode="auto">
              <a:xfrm>
                <a:off x="3396" y="347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0" name="Line 392"/>
              <p:cNvSpPr>
                <a:spLocks noChangeShapeType="1"/>
              </p:cNvSpPr>
              <p:nvPr/>
            </p:nvSpPr>
            <p:spPr bwMode="auto">
              <a:xfrm>
                <a:off x="3396" y="348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1" name="Line 393"/>
              <p:cNvSpPr>
                <a:spLocks noChangeShapeType="1"/>
              </p:cNvSpPr>
              <p:nvPr/>
            </p:nvSpPr>
            <p:spPr bwMode="auto">
              <a:xfrm>
                <a:off x="3398" y="348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" name="Line 394"/>
              <p:cNvSpPr>
                <a:spLocks noChangeShapeType="1"/>
              </p:cNvSpPr>
              <p:nvPr/>
            </p:nvSpPr>
            <p:spPr bwMode="auto">
              <a:xfrm>
                <a:off x="3398" y="348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" name="Line 395"/>
              <p:cNvSpPr>
                <a:spLocks noChangeShapeType="1"/>
              </p:cNvSpPr>
              <p:nvPr/>
            </p:nvSpPr>
            <p:spPr bwMode="auto">
              <a:xfrm>
                <a:off x="3399" y="348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" name="Line 396"/>
              <p:cNvSpPr>
                <a:spLocks noChangeShapeType="1"/>
              </p:cNvSpPr>
              <p:nvPr/>
            </p:nvSpPr>
            <p:spPr bwMode="auto">
              <a:xfrm>
                <a:off x="3399" y="348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" name="Line 397"/>
              <p:cNvSpPr>
                <a:spLocks noChangeShapeType="1"/>
              </p:cNvSpPr>
              <p:nvPr/>
            </p:nvSpPr>
            <p:spPr bwMode="auto">
              <a:xfrm>
                <a:off x="3401" y="348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" name="Line 398"/>
              <p:cNvSpPr>
                <a:spLocks noChangeShapeType="1"/>
              </p:cNvSpPr>
              <p:nvPr/>
            </p:nvSpPr>
            <p:spPr bwMode="auto">
              <a:xfrm>
                <a:off x="3401" y="348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7" name="Line 399"/>
              <p:cNvSpPr>
                <a:spLocks noChangeShapeType="1"/>
              </p:cNvSpPr>
              <p:nvPr/>
            </p:nvSpPr>
            <p:spPr bwMode="auto">
              <a:xfrm>
                <a:off x="3402" y="348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8" name="Line 400"/>
              <p:cNvSpPr>
                <a:spLocks noChangeShapeType="1"/>
              </p:cNvSpPr>
              <p:nvPr/>
            </p:nvSpPr>
            <p:spPr bwMode="auto">
              <a:xfrm>
                <a:off x="3402" y="348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Line 401"/>
              <p:cNvSpPr>
                <a:spLocks noChangeShapeType="1"/>
              </p:cNvSpPr>
              <p:nvPr/>
            </p:nvSpPr>
            <p:spPr bwMode="auto">
              <a:xfrm>
                <a:off x="3404" y="348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Line 402"/>
              <p:cNvSpPr>
                <a:spLocks noChangeShapeType="1"/>
              </p:cNvSpPr>
              <p:nvPr/>
            </p:nvSpPr>
            <p:spPr bwMode="auto">
              <a:xfrm>
                <a:off x="3404" y="348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1" name="Line 403"/>
              <p:cNvSpPr>
                <a:spLocks noChangeShapeType="1"/>
              </p:cNvSpPr>
              <p:nvPr/>
            </p:nvSpPr>
            <p:spPr bwMode="auto">
              <a:xfrm>
                <a:off x="3405" y="348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2" name="Line 404"/>
              <p:cNvSpPr>
                <a:spLocks noChangeShapeType="1"/>
              </p:cNvSpPr>
              <p:nvPr/>
            </p:nvSpPr>
            <p:spPr bwMode="auto">
              <a:xfrm>
                <a:off x="3405" y="348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3" name="Line 405"/>
              <p:cNvSpPr>
                <a:spLocks noChangeShapeType="1"/>
              </p:cNvSpPr>
              <p:nvPr/>
            </p:nvSpPr>
            <p:spPr bwMode="auto">
              <a:xfrm>
                <a:off x="3407" y="348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4" name="Line 406"/>
              <p:cNvSpPr>
                <a:spLocks noChangeShapeType="1"/>
              </p:cNvSpPr>
              <p:nvPr/>
            </p:nvSpPr>
            <p:spPr bwMode="auto">
              <a:xfrm>
                <a:off x="3407" y="34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5" name="Line 407"/>
              <p:cNvSpPr>
                <a:spLocks noChangeShapeType="1"/>
              </p:cNvSpPr>
              <p:nvPr/>
            </p:nvSpPr>
            <p:spPr bwMode="auto">
              <a:xfrm>
                <a:off x="3408" y="34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6" name="Line 408"/>
              <p:cNvSpPr>
                <a:spLocks noChangeShapeType="1"/>
              </p:cNvSpPr>
              <p:nvPr/>
            </p:nvSpPr>
            <p:spPr bwMode="auto">
              <a:xfrm>
                <a:off x="3408" y="349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7" name="Line 409"/>
              <p:cNvSpPr>
                <a:spLocks noChangeShapeType="1"/>
              </p:cNvSpPr>
              <p:nvPr/>
            </p:nvSpPr>
            <p:spPr bwMode="auto">
              <a:xfrm>
                <a:off x="3410" y="349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8" name="Line 410"/>
              <p:cNvSpPr>
                <a:spLocks noChangeShapeType="1"/>
              </p:cNvSpPr>
              <p:nvPr/>
            </p:nvSpPr>
            <p:spPr bwMode="auto">
              <a:xfrm>
                <a:off x="3411" y="349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9" name="Line 411"/>
              <p:cNvSpPr>
                <a:spLocks noChangeShapeType="1"/>
              </p:cNvSpPr>
              <p:nvPr/>
            </p:nvSpPr>
            <p:spPr bwMode="auto">
              <a:xfrm>
                <a:off x="3413" y="34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Line 412"/>
              <p:cNvSpPr>
                <a:spLocks noChangeShapeType="1"/>
              </p:cNvSpPr>
              <p:nvPr/>
            </p:nvSpPr>
            <p:spPr bwMode="auto">
              <a:xfrm>
                <a:off x="3413" y="34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1" name="Line 413"/>
              <p:cNvSpPr>
                <a:spLocks noChangeShapeType="1"/>
              </p:cNvSpPr>
              <p:nvPr/>
            </p:nvSpPr>
            <p:spPr bwMode="auto">
              <a:xfrm>
                <a:off x="3414" y="349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2" name="Line 414"/>
              <p:cNvSpPr>
                <a:spLocks noChangeShapeType="1"/>
              </p:cNvSpPr>
              <p:nvPr/>
            </p:nvSpPr>
            <p:spPr bwMode="auto">
              <a:xfrm>
                <a:off x="3414" y="349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3" name="Line 415"/>
              <p:cNvSpPr>
                <a:spLocks noChangeShapeType="1"/>
              </p:cNvSpPr>
              <p:nvPr/>
            </p:nvSpPr>
            <p:spPr bwMode="auto">
              <a:xfrm>
                <a:off x="3416" y="349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4" name="Line 416"/>
              <p:cNvSpPr>
                <a:spLocks noChangeShapeType="1"/>
              </p:cNvSpPr>
              <p:nvPr/>
            </p:nvSpPr>
            <p:spPr bwMode="auto">
              <a:xfrm>
                <a:off x="3416" y="34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5" name="Line 417"/>
              <p:cNvSpPr>
                <a:spLocks noChangeShapeType="1"/>
              </p:cNvSpPr>
              <p:nvPr/>
            </p:nvSpPr>
            <p:spPr bwMode="auto">
              <a:xfrm>
                <a:off x="3417" y="349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6" name="Line 418"/>
              <p:cNvSpPr>
                <a:spLocks noChangeShapeType="1"/>
              </p:cNvSpPr>
              <p:nvPr/>
            </p:nvSpPr>
            <p:spPr bwMode="auto">
              <a:xfrm>
                <a:off x="3417" y="350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7" name="Line 419"/>
              <p:cNvSpPr>
                <a:spLocks noChangeShapeType="1"/>
              </p:cNvSpPr>
              <p:nvPr/>
            </p:nvSpPr>
            <p:spPr bwMode="auto">
              <a:xfrm>
                <a:off x="3419" y="350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8" name="Line 420"/>
              <p:cNvSpPr>
                <a:spLocks noChangeShapeType="1"/>
              </p:cNvSpPr>
              <p:nvPr/>
            </p:nvSpPr>
            <p:spPr bwMode="auto">
              <a:xfrm>
                <a:off x="3419" y="35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9" name="Line 421"/>
              <p:cNvSpPr>
                <a:spLocks noChangeShapeType="1"/>
              </p:cNvSpPr>
              <p:nvPr/>
            </p:nvSpPr>
            <p:spPr bwMode="auto">
              <a:xfrm>
                <a:off x="3420" y="350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0" name="Line 422"/>
              <p:cNvSpPr>
                <a:spLocks noChangeShapeType="1"/>
              </p:cNvSpPr>
              <p:nvPr/>
            </p:nvSpPr>
            <p:spPr bwMode="auto">
              <a:xfrm>
                <a:off x="3420" y="350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1" name="Line 423"/>
              <p:cNvSpPr>
                <a:spLocks noChangeShapeType="1"/>
              </p:cNvSpPr>
              <p:nvPr/>
            </p:nvSpPr>
            <p:spPr bwMode="auto">
              <a:xfrm>
                <a:off x="3422" y="35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" name="Line 424"/>
              <p:cNvSpPr>
                <a:spLocks noChangeShapeType="1"/>
              </p:cNvSpPr>
              <p:nvPr/>
            </p:nvSpPr>
            <p:spPr bwMode="auto">
              <a:xfrm>
                <a:off x="3422" y="35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" name="Line 425"/>
              <p:cNvSpPr>
                <a:spLocks noChangeShapeType="1"/>
              </p:cNvSpPr>
              <p:nvPr/>
            </p:nvSpPr>
            <p:spPr bwMode="auto">
              <a:xfrm>
                <a:off x="3423" y="350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4" name="Line 426"/>
              <p:cNvSpPr>
                <a:spLocks noChangeShapeType="1"/>
              </p:cNvSpPr>
              <p:nvPr/>
            </p:nvSpPr>
            <p:spPr bwMode="auto">
              <a:xfrm>
                <a:off x="3423" y="350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5" name="Line 427"/>
              <p:cNvSpPr>
                <a:spLocks noChangeShapeType="1"/>
              </p:cNvSpPr>
              <p:nvPr/>
            </p:nvSpPr>
            <p:spPr bwMode="auto">
              <a:xfrm>
                <a:off x="3425" y="350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6" name="Line 428"/>
              <p:cNvSpPr>
                <a:spLocks noChangeShapeType="1"/>
              </p:cNvSpPr>
              <p:nvPr/>
            </p:nvSpPr>
            <p:spPr bwMode="auto">
              <a:xfrm>
                <a:off x="3425" y="35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7" name="Line 429"/>
              <p:cNvSpPr>
                <a:spLocks noChangeShapeType="1"/>
              </p:cNvSpPr>
              <p:nvPr/>
            </p:nvSpPr>
            <p:spPr bwMode="auto">
              <a:xfrm>
                <a:off x="3426" y="350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8" name="Line 430"/>
              <p:cNvSpPr>
                <a:spLocks noChangeShapeType="1"/>
              </p:cNvSpPr>
              <p:nvPr/>
            </p:nvSpPr>
            <p:spPr bwMode="auto">
              <a:xfrm>
                <a:off x="3426" y="350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9" name="Line 431"/>
              <p:cNvSpPr>
                <a:spLocks noChangeShapeType="1"/>
              </p:cNvSpPr>
              <p:nvPr/>
            </p:nvSpPr>
            <p:spPr bwMode="auto">
              <a:xfrm>
                <a:off x="3428" y="35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0" name="Line 432"/>
              <p:cNvSpPr>
                <a:spLocks noChangeShapeType="1"/>
              </p:cNvSpPr>
              <p:nvPr/>
            </p:nvSpPr>
            <p:spPr bwMode="auto">
              <a:xfrm>
                <a:off x="3428" y="35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1" name="Line 433"/>
              <p:cNvSpPr>
                <a:spLocks noChangeShapeType="1"/>
              </p:cNvSpPr>
              <p:nvPr/>
            </p:nvSpPr>
            <p:spPr bwMode="auto">
              <a:xfrm>
                <a:off x="3429" y="351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2" name="Line 434"/>
              <p:cNvSpPr>
                <a:spLocks noChangeShapeType="1"/>
              </p:cNvSpPr>
              <p:nvPr/>
            </p:nvSpPr>
            <p:spPr bwMode="auto">
              <a:xfrm>
                <a:off x="3429" y="351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3" name="Line 435"/>
              <p:cNvSpPr>
                <a:spLocks noChangeShapeType="1"/>
              </p:cNvSpPr>
              <p:nvPr/>
            </p:nvSpPr>
            <p:spPr bwMode="auto">
              <a:xfrm>
                <a:off x="3431" y="351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4" name="Line 436"/>
              <p:cNvSpPr>
                <a:spLocks noChangeShapeType="1"/>
              </p:cNvSpPr>
              <p:nvPr/>
            </p:nvSpPr>
            <p:spPr bwMode="auto">
              <a:xfrm>
                <a:off x="3431" y="35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5" name="Line 437"/>
              <p:cNvSpPr>
                <a:spLocks noChangeShapeType="1"/>
              </p:cNvSpPr>
              <p:nvPr/>
            </p:nvSpPr>
            <p:spPr bwMode="auto">
              <a:xfrm>
                <a:off x="3432" y="351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6" name="Line 438"/>
              <p:cNvSpPr>
                <a:spLocks noChangeShapeType="1"/>
              </p:cNvSpPr>
              <p:nvPr/>
            </p:nvSpPr>
            <p:spPr bwMode="auto">
              <a:xfrm>
                <a:off x="3432" y="351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7" name="Line 439"/>
              <p:cNvSpPr>
                <a:spLocks noChangeShapeType="1"/>
              </p:cNvSpPr>
              <p:nvPr/>
            </p:nvSpPr>
            <p:spPr bwMode="auto">
              <a:xfrm>
                <a:off x="3434" y="351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8" name="Line 440"/>
              <p:cNvSpPr>
                <a:spLocks noChangeShapeType="1"/>
              </p:cNvSpPr>
              <p:nvPr/>
            </p:nvSpPr>
            <p:spPr bwMode="auto">
              <a:xfrm>
                <a:off x="3434" y="35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9" name="Line 441"/>
              <p:cNvSpPr>
                <a:spLocks noChangeShapeType="1"/>
              </p:cNvSpPr>
              <p:nvPr/>
            </p:nvSpPr>
            <p:spPr bwMode="auto">
              <a:xfrm>
                <a:off x="3435" y="3516"/>
                <a:ext cx="2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0" name="Line 442"/>
              <p:cNvSpPr>
                <a:spLocks noChangeShapeType="1"/>
              </p:cNvSpPr>
              <p:nvPr/>
            </p:nvSpPr>
            <p:spPr bwMode="auto">
              <a:xfrm>
                <a:off x="3437" y="35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1" name="Line 443"/>
              <p:cNvSpPr>
                <a:spLocks noChangeShapeType="1"/>
              </p:cNvSpPr>
              <p:nvPr/>
            </p:nvSpPr>
            <p:spPr bwMode="auto">
              <a:xfrm>
                <a:off x="3438" y="351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2" name="Line 444"/>
              <p:cNvSpPr>
                <a:spLocks noChangeShapeType="1"/>
              </p:cNvSpPr>
              <p:nvPr/>
            </p:nvSpPr>
            <p:spPr bwMode="auto">
              <a:xfrm>
                <a:off x="3438" y="351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3" name="Line 445"/>
              <p:cNvSpPr>
                <a:spLocks noChangeShapeType="1"/>
              </p:cNvSpPr>
              <p:nvPr/>
            </p:nvSpPr>
            <p:spPr bwMode="auto">
              <a:xfrm>
                <a:off x="3440" y="351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4" name="Line 446"/>
              <p:cNvSpPr>
                <a:spLocks noChangeShapeType="1"/>
              </p:cNvSpPr>
              <p:nvPr/>
            </p:nvSpPr>
            <p:spPr bwMode="auto">
              <a:xfrm>
                <a:off x="3440" y="352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5" name="Line 447"/>
              <p:cNvSpPr>
                <a:spLocks noChangeShapeType="1"/>
              </p:cNvSpPr>
              <p:nvPr/>
            </p:nvSpPr>
            <p:spPr bwMode="auto">
              <a:xfrm>
                <a:off x="3441" y="352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6" name="Line 448"/>
              <p:cNvSpPr>
                <a:spLocks noChangeShapeType="1"/>
              </p:cNvSpPr>
              <p:nvPr/>
            </p:nvSpPr>
            <p:spPr bwMode="auto">
              <a:xfrm>
                <a:off x="3441" y="352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7" name="Line 449"/>
              <p:cNvSpPr>
                <a:spLocks noChangeShapeType="1"/>
              </p:cNvSpPr>
              <p:nvPr/>
            </p:nvSpPr>
            <p:spPr bwMode="auto">
              <a:xfrm>
                <a:off x="3443" y="352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8" name="Line 450"/>
              <p:cNvSpPr>
                <a:spLocks noChangeShapeType="1"/>
              </p:cNvSpPr>
              <p:nvPr/>
            </p:nvSpPr>
            <p:spPr bwMode="auto">
              <a:xfrm>
                <a:off x="3443" y="352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9" name="Line 451"/>
              <p:cNvSpPr>
                <a:spLocks noChangeShapeType="1"/>
              </p:cNvSpPr>
              <p:nvPr/>
            </p:nvSpPr>
            <p:spPr bwMode="auto">
              <a:xfrm>
                <a:off x="3444" y="352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0" name="Line 452"/>
              <p:cNvSpPr>
                <a:spLocks noChangeShapeType="1"/>
              </p:cNvSpPr>
              <p:nvPr/>
            </p:nvSpPr>
            <p:spPr bwMode="auto">
              <a:xfrm>
                <a:off x="3444" y="352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1" name="Line 453"/>
              <p:cNvSpPr>
                <a:spLocks noChangeShapeType="1"/>
              </p:cNvSpPr>
              <p:nvPr/>
            </p:nvSpPr>
            <p:spPr bwMode="auto">
              <a:xfrm>
                <a:off x="3446" y="352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2" name="Line 454"/>
              <p:cNvSpPr>
                <a:spLocks noChangeShapeType="1"/>
              </p:cNvSpPr>
              <p:nvPr/>
            </p:nvSpPr>
            <p:spPr bwMode="auto">
              <a:xfrm>
                <a:off x="3446" y="352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3" name="Line 455"/>
              <p:cNvSpPr>
                <a:spLocks noChangeShapeType="1"/>
              </p:cNvSpPr>
              <p:nvPr/>
            </p:nvSpPr>
            <p:spPr bwMode="auto">
              <a:xfrm>
                <a:off x="3447" y="352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4" name="Line 456"/>
              <p:cNvSpPr>
                <a:spLocks noChangeShapeType="1"/>
              </p:cNvSpPr>
              <p:nvPr/>
            </p:nvSpPr>
            <p:spPr bwMode="auto">
              <a:xfrm>
                <a:off x="3447" y="352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5" name="Line 457"/>
              <p:cNvSpPr>
                <a:spLocks noChangeShapeType="1"/>
              </p:cNvSpPr>
              <p:nvPr/>
            </p:nvSpPr>
            <p:spPr bwMode="auto">
              <a:xfrm>
                <a:off x="3449" y="352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6" name="Line 458"/>
              <p:cNvSpPr>
                <a:spLocks noChangeShapeType="1"/>
              </p:cNvSpPr>
              <p:nvPr/>
            </p:nvSpPr>
            <p:spPr bwMode="auto">
              <a:xfrm>
                <a:off x="3449" y="35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7" name="Line 459"/>
              <p:cNvSpPr>
                <a:spLocks noChangeShapeType="1"/>
              </p:cNvSpPr>
              <p:nvPr/>
            </p:nvSpPr>
            <p:spPr bwMode="auto">
              <a:xfrm>
                <a:off x="3450" y="353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" name="Line 460"/>
              <p:cNvSpPr>
                <a:spLocks noChangeShapeType="1"/>
              </p:cNvSpPr>
              <p:nvPr/>
            </p:nvSpPr>
            <p:spPr bwMode="auto">
              <a:xfrm>
                <a:off x="3450" y="353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" name="Line 461"/>
              <p:cNvSpPr>
                <a:spLocks noChangeShapeType="1"/>
              </p:cNvSpPr>
              <p:nvPr/>
            </p:nvSpPr>
            <p:spPr bwMode="auto">
              <a:xfrm>
                <a:off x="3452" y="353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0" name="Line 462"/>
              <p:cNvSpPr>
                <a:spLocks noChangeShapeType="1"/>
              </p:cNvSpPr>
              <p:nvPr/>
            </p:nvSpPr>
            <p:spPr bwMode="auto">
              <a:xfrm>
                <a:off x="3452" y="35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1" name="Line 463"/>
              <p:cNvSpPr>
                <a:spLocks noChangeShapeType="1"/>
              </p:cNvSpPr>
              <p:nvPr/>
            </p:nvSpPr>
            <p:spPr bwMode="auto">
              <a:xfrm>
                <a:off x="3453" y="35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2" name="Line 464"/>
              <p:cNvSpPr>
                <a:spLocks noChangeShapeType="1"/>
              </p:cNvSpPr>
              <p:nvPr/>
            </p:nvSpPr>
            <p:spPr bwMode="auto">
              <a:xfrm>
                <a:off x="3453" y="353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" name="Line 465"/>
              <p:cNvSpPr>
                <a:spLocks noChangeShapeType="1"/>
              </p:cNvSpPr>
              <p:nvPr/>
            </p:nvSpPr>
            <p:spPr bwMode="auto">
              <a:xfrm>
                <a:off x="3455" y="353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" name="Line 466"/>
              <p:cNvSpPr>
                <a:spLocks noChangeShapeType="1"/>
              </p:cNvSpPr>
              <p:nvPr/>
            </p:nvSpPr>
            <p:spPr bwMode="auto">
              <a:xfrm>
                <a:off x="3455" y="35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5" name="Line 467"/>
              <p:cNvSpPr>
                <a:spLocks noChangeShapeType="1"/>
              </p:cNvSpPr>
              <p:nvPr/>
            </p:nvSpPr>
            <p:spPr bwMode="auto">
              <a:xfrm>
                <a:off x="3456" y="35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6" name="Line 468"/>
              <p:cNvSpPr>
                <a:spLocks noChangeShapeType="1"/>
              </p:cNvSpPr>
              <p:nvPr/>
            </p:nvSpPr>
            <p:spPr bwMode="auto">
              <a:xfrm>
                <a:off x="3456" y="353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7" name="Line 469"/>
              <p:cNvSpPr>
                <a:spLocks noChangeShapeType="1"/>
              </p:cNvSpPr>
              <p:nvPr/>
            </p:nvSpPr>
            <p:spPr bwMode="auto">
              <a:xfrm>
                <a:off x="3458" y="353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8" name="Line 470"/>
              <p:cNvSpPr>
                <a:spLocks noChangeShapeType="1"/>
              </p:cNvSpPr>
              <p:nvPr/>
            </p:nvSpPr>
            <p:spPr bwMode="auto">
              <a:xfrm>
                <a:off x="3458" y="35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9" name="Line 471"/>
              <p:cNvSpPr>
                <a:spLocks noChangeShapeType="1"/>
              </p:cNvSpPr>
              <p:nvPr/>
            </p:nvSpPr>
            <p:spPr bwMode="auto">
              <a:xfrm>
                <a:off x="3459" y="35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0" name="Line 472"/>
              <p:cNvSpPr>
                <a:spLocks noChangeShapeType="1"/>
              </p:cNvSpPr>
              <p:nvPr/>
            </p:nvSpPr>
            <p:spPr bwMode="auto">
              <a:xfrm>
                <a:off x="3459" y="3540"/>
                <a:ext cx="3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1" name="Line 473"/>
              <p:cNvSpPr>
                <a:spLocks noChangeShapeType="1"/>
              </p:cNvSpPr>
              <p:nvPr/>
            </p:nvSpPr>
            <p:spPr bwMode="auto">
              <a:xfrm>
                <a:off x="3462" y="354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2" name="Line 474"/>
              <p:cNvSpPr>
                <a:spLocks noChangeShapeType="1"/>
              </p:cNvSpPr>
              <p:nvPr/>
            </p:nvSpPr>
            <p:spPr bwMode="auto">
              <a:xfrm>
                <a:off x="3462" y="354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3" name="Line 475"/>
              <p:cNvSpPr>
                <a:spLocks noChangeShapeType="1"/>
              </p:cNvSpPr>
              <p:nvPr/>
            </p:nvSpPr>
            <p:spPr bwMode="auto">
              <a:xfrm>
                <a:off x="3464" y="354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" name="Line 476"/>
              <p:cNvSpPr>
                <a:spLocks noChangeShapeType="1"/>
              </p:cNvSpPr>
              <p:nvPr/>
            </p:nvSpPr>
            <p:spPr bwMode="auto">
              <a:xfrm>
                <a:off x="3464" y="354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" name="Line 477"/>
              <p:cNvSpPr>
                <a:spLocks noChangeShapeType="1"/>
              </p:cNvSpPr>
              <p:nvPr/>
            </p:nvSpPr>
            <p:spPr bwMode="auto">
              <a:xfrm>
                <a:off x="3465" y="354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6" name="Line 478"/>
              <p:cNvSpPr>
                <a:spLocks noChangeShapeType="1"/>
              </p:cNvSpPr>
              <p:nvPr/>
            </p:nvSpPr>
            <p:spPr bwMode="auto">
              <a:xfrm>
                <a:off x="3465" y="354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7" name="Line 479"/>
              <p:cNvSpPr>
                <a:spLocks noChangeShapeType="1"/>
              </p:cNvSpPr>
              <p:nvPr/>
            </p:nvSpPr>
            <p:spPr bwMode="auto">
              <a:xfrm>
                <a:off x="3467" y="35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8" name="Line 480"/>
              <p:cNvSpPr>
                <a:spLocks noChangeShapeType="1"/>
              </p:cNvSpPr>
              <p:nvPr/>
            </p:nvSpPr>
            <p:spPr bwMode="auto">
              <a:xfrm>
                <a:off x="3467" y="354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9" name="Line 481"/>
              <p:cNvSpPr>
                <a:spLocks noChangeShapeType="1"/>
              </p:cNvSpPr>
              <p:nvPr/>
            </p:nvSpPr>
            <p:spPr bwMode="auto">
              <a:xfrm>
                <a:off x="3468" y="354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0" name="Line 482"/>
              <p:cNvSpPr>
                <a:spLocks noChangeShapeType="1"/>
              </p:cNvSpPr>
              <p:nvPr/>
            </p:nvSpPr>
            <p:spPr bwMode="auto">
              <a:xfrm>
                <a:off x="3468" y="354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1" name="Line 483"/>
              <p:cNvSpPr>
                <a:spLocks noChangeShapeType="1"/>
              </p:cNvSpPr>
              <p:nvPr/>
            </p:nvSpPr>
            <p:spPr bwMode="auto">
              <a:xfrm>
                <a:off x="3470" y="35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2" name="Line 484"/>
              <p:cNvSpPr>
                <a:spLocks noChangeShapeType="1"/>
              </p:cNvSpPr>
              <p:nvPr/>
            </p:nvSpPr>
            <p:spPr bwMode="auto">
              <a:xfrm>
                <a:off x="3470" y="354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3" name="Line 485"/>
              <p:cNvSpPr>
                <a:spLocks noChangeShapeType="1"/>
              </p:cNvSpPr>
              <p:nvPr/>
            </p:nvSpPr>
            <p:spPr bwMode="auto">
              <a:xfrm>
                <a:off x="3471" y="354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4" name="Line 486"/>
              <p:cNvSpPr>
                <a:spLocks noChangeShapeType="1"/>
              </p:cNvSpPr>
              <p:nvPr/>
            </p:nvSpPr>
            <p:spPr bwMode="auto">
              <a:xfrm>
                <a:off x="3471" y="355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5" name="Line 487"/>
              <p:cNvSpPr>
                <a:spLocks noChangeShapeType="1"/>
              </p:cNvSpPr>
              <p:nvPr/>
            </p:nvSpPr>
            <p:spPr bwMode="auto">
              <a:xfrm>
                <a:off x="3473" y="35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6" name="Line 488"/>
              <p:cNvSpPr>
                <a:spLocks noChangeShapeType="1"/>
              </p:cNvSpPr>
              <p:nvPr/>
            </p:nvSpPr>
            <p:spPr bwMode="auto">
              <a:xfrm>
                <a:off x="3473" y="355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7" name="Line 489"/>
              <p:cNvSpPr>
                <a:spLocks noChangeShapeType="1"/>
              </p:cNvSpPr>
              <p:nvPr/>
            </p:nvSpPr>
            <p:spPr bwMode="auto">
              <a:xfrm>
                <a:off x="3474" y="355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8" name="Line 490"/>
              <p:cNvSpPr>
                <a:spLocks noChangeShapeType="1"/>
              </p:cNvSpPr>
              <p:nvPr/>
            </p:nvSpPr>
            <p:spPr bwMode="auto">
              <a:xfrm>
                <a:off x="3474" y="355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9" name="Line 491"/>
              <p:cNvSpPr>
                <a:spLocks noChangeShapeType="1"/>
              </p:cNvSpPr>
              <p:nvPr/>
            </p:nvSpPr>
            <p:spPr bwMode="auto">
              <a:xfrm>
                <a:off x="3476" y="35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0" name="Line 492"/>
              <p:cNvSpPr>
                <a:spLocks noChangeShapeType="1"/>
              </p:cNvSpPr>
              <p:nvPr/>
            </p:nvSpPr>
            <p:spPr bwMode="auto">
              <a:xfrm>
                <a:off x="3476" y="355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1" name="Line 493"/>
              <p:cNvSpPr>
                <a:spLocks noChangeShapeType="1"/>
              </p:cNvSpPr>
              <p:nvPr/>
            </p:nvSpPr>
            <p:spPr bwMode="auto">
              <a:xfrm>
                <a:off x="3477" y="355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2" name="Line 494"/>
              <p:cNvSpPr>
                <a:spLocks noChangeShapeType="1"/>
              </p:cNvSpPr>
              <p:nvPr/>
            </p:nvSpPr>
            <p:spPr bwMode="auto">
              <a:xfrm>
                <a:off x="3477" y="355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3" name="Line 495"/>
              <p:cNvSpPr>
                <a:spLocks noChangeShapeType="1"/>
              </p:cNvSpPr>
              <p:nvPr/>
            </p:nvSpPr>
            <p:spPr bwMode="auto">
              <a:xfrm>
                <a:off x="3479" y="35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" name="Line 496"/>
              <p:cNvSpPr>
                <a:spLocks noChangeShapeType="1"/>
              </p:cNvSpPr>
              <p:nvPr/>
            </p:nvSpPr>
            <p:spPr bwMode="auto">
              <a:xfrm>
                <a:off x="3479" y="355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5" name="Line 497"/>
              <p:cNvSpPr>
                <a:spLocks noChangeShapeType="1"/>
              </p:cNvSpPr>
              <p:nvPr/>
            </p:nvSpPr>
            <p:spPr bwMode="auto">
              <a:xfrm>
                <a:off x="3480" y="355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" name="Line 498"/>
              <p:cNvSpPr>
                <a:spLocks noChangeShapeType="1"/>
              </p:cNvSpPr>
              <p:nvPr/>
            </p:nvSpPr>
            <p:spPr bwMode="auto">
              <a:xfrm>
                <a:off x="3480" y="356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" name="Line 499"/>
              <p:cNvSpPr>
                <a:spLocks noChangeShapeType="1"/>
              </p:cNvSpPr>
              <p:nvPr/>
            </p:nvSpPr>
            <p:spPr bwMode="auto">
              <a:xfrm>
                <a:off x="3482" y="356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" name="Line 500"/>
              <p:cNvSpPr>
                <a:spLocks noChangeShapeType="1"/>
              </p:cNvSpPr>
              <p:nvPr/>
            </p:nvSpPr>
            <p:spPr bwMode="auto">
              <a:xfrm>
                <a:off x="3482" y="356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" name="Line 501"/>
              <p:cNvSpPr>
                <a:spLocks noChangeShapeType="1"/>
              </p:cNvSpPr>
              <p:nvPr/>
            </p:nvSpPr>
            <p:spPr bwMode="auto">
              <a:xfrm>
                <a:off x="3483" y="356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" name="Line 502"/>
              <p:cNvSpPr>
                <a:spLocks noChangeShapeType="1"/>
              </p:cNvSpPr>
              <p:nvPr/>
            </p:nvSpPr>
            <p:spPr bwMode="auto">
              <a:xfrm>
                <a:off x="3483" y="356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" name="Line 503"/>
              <p:cNvSpPr>
                <a:spLocks noChangeShapeType="1"/>
              </p:cNvSpPr>
              <p:nvPr/>
            </p:nvSpPr>
            <p:spPr bwMode="auto">
              <a:xfrm>
                <a:off x="3485" y="356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" name="Line 504"/>
              <p:cNvSpPr>
                <a:spLocks noChangeShapeType="1"/>
              </p:cNvSpPr>
              <p:nvPr/>
            </p:nvSpPr>
            <p:spPr bwMode="auto">
              <a:xfrm>
                <a:off x="3486" y="356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" name="Line 505"/>
              <p:cNvSpPr>
                <a:spLocks noChangeShapeType="1"/>
              </p:cNvSpPr>
              <p:nvPr/>
            </p:nvSpPr>
            <p:spPr bwMode="auto">
              <a:xfrm>
                <a:off x="3488" y="356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" name="Line 506"/>
              <p:cNvSpPr>
                <a:spLocks noChangeShapeType="1"/>
              </p:cNvSpPr>
              <p:nvPr/>
            </p:nvSpPr>
            <p:spPr bwMode="auto">
              <a:xfrm>
                <a:off x="3488" y="35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5" name="Line 507"/>
              <p:cNvSpPr>
                <a:spLocks noChangeShapeType="1"/>
              </p:cNvSpPr>
              <p:nvPr/>
            </p:nvSpPr>
            <p:spPr bwMode="auto">
              <a:xfrm>
                <a:off x="3489" y="356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6" name="Line 508"/>
              <p:cNvSpPr>
                <a:spLocks noChangeShapeType="1"/>
              </p:cNvSpPr>
              <p:nvPr/>
            </p:nvSpPr>
            <p:spPr bwMode="auto">
              <a:xfrm>
                <a:off x="3489" y="356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7" name="Line 509"/>
              <p:cNvSpPr>
                <a:spLocks noChangeShapeType="1"/>
              </p:cNvSpPr>
              <p:nvPr/>
            </p:nvSpPr>
            <p:spPr bwMode="auto">
              <a:xfrm>
                <a:off x="3491" y="356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8" name="Line 510"/>
              <p:cNvSpPr>
                <a:spLocks noChangeShapeType="1"/>
              </p:cNvSpPr>
              <p:nvPr/>
            </p:nvSpPr>
            <p:spPr bwMode="auto">
              <a:xfrm>
                <a:off x="3491" y="35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9" name="Line 511"/>
              <p:cNvSpPr>
                <a:spLocks noChangeShapeType="1"/>
              </p:cNvSpPr>
              <p:nvPr/>
            </p:nvSpPr>
            <p:spPr bwMode="auto">
              <a:xfrm>
                <a:off x="3492" y="356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0" name="Line 512"/>
              <p:cNvSpPr>
                <a:spLocks noChangeShapeType="1"/>
              </p:cNvSpPr>
              <p:nvPr/>
            </p:nvSpPr>
            <p:spPr bwMode="auto">
              <a:xfrm>
                <a:off x="3492" y="357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1" name="Line 513"/>
              <p:cNvSpPr>
                <a:spLocks noChangeShapeType="1"/>
              </p:cNvSpPr>
              <p:nvPr/>
            </p:nvSpPr>
            <p:spPr bwMode="auto">
              <a:xfrm>
                <a:off x="3494" y="357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2" name="Line 514"/>
              <p:cNvSpPr>
                <a:spLocks noChangeShapeType="1"/>
              </p:cNvSpPr>
              <p:nvPr/>
            </p:nvSpPr>
            <p:spPr bwMode="auto">
              <a:xfrm>
                <a:off x="3494" y="35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3" name="Line 515"/>
              <p:cNvSpPr>
                <a:spLocks noChangeShapeType="1"/>
              </p:cNvSpPr>
              <p:nvPr/>
            </p:nvSpPr>
            <p:spPr bwMode="auto">
              <a:xfrm>
                <a:off x="3495" y="357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4" name="Line 516"/>
              <p:cNvSpPr>
                <a:spLocks noChangeShapeType="1"/>
              </p:cNvSpPr>
              <p:nvPr/>
            </p:nvSpPr>
            <p:spPr bwMode="auto">
              <a:xfrm>
                <a:off x="3495" y="357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5" name="Line 517"/>
              <p:cNvSpPr>
                <a:spLocks noChangeShapeType="1"/>
              </p:cNvSpPr>
              <p:nvPr/>
            </p:nvSpPr>
            <p:spPr bwMode="auto">
              <a:xfrm>
                <a:off x="3497" y="357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6" name="Line 518"/>
              <p:cNvSpPr>
                <a:spLocks noChangeShapeType="1"/>
              </p:cNvSpPr>
              <p:nvPr/>
            </p:nvSpPr>
            <p:spPr bwMode="auto">
              <a:xfrm>
                <a:off x="3497" y="35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7" name="Line 519"/>
              <p:cNvSpPr>
                <a:spLocks noChangeShapeType="1"/>
              </p:cNvSpPr>
              <p:nvPr/>
            </p:nvSpPr>
            <p:spPr bwMode="auto">
              <a:xfrm>
                <a:off x="3498" y="357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8" name="Line 520"/>
              <p:cNvSpPr>
                <a:spLocks noChangeShapeType="1"/>
              </p:cNvSpPr>
              <p:nvPr/>
            </p:nvSpPr>
            <p:spPr bwMode="auto">
              <a:xfrm>
                <a:off x="3498" y="357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9" name="Line 521"/>
              <p:cNvSpPr>
                <a:spLocks noChangeShapeType="1"/>
              </p:cNvSpPr>
              <p:nvPr/>
            </p:nvSpPr>
            <p:spPr bwMode="auto">
              <a:xfrm>
                <a:off x="3500" y="357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0" name="Line 522"/>
              <p:cNvSpPr>
                <a:spLocks noChangeShapeType="1"/>
              </p:cNvSpPr>
              <p:nvPr/>
            </p:nvSpPr>
            <p:spPr bwMode="auto">
              <a:xfrm>
                <a:off x="3500" y="357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1" name="Line 523"/>
              <p:cNvSpPr>
                <a:spLocks noChangeShapeType="1"/>
              </p:cNvSpPr>
              <p:nvPr/>
            </p:nvSpPr>
            <p:spPr bwMode="auto">
              <a:xfrm>
                <a:off x="3501" y="357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2" name="Line 524"/>
              <p:cNvSpPr>
                <a:spLocks noChangeShapeType="1"/>
              </p:cNvSpPr>
              <p:nvPr/>
            </p:nvSpPr>
            <p:spPr bwMode="auto">
              <a:xfrm>
                <a:off x="3501" y="357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3" name="Line 525"/>
              <p:cNvSpPr>
                <a:spLocks noChangeShapeType="1"/>
              </p:cNvSpPr>
              <p:nvPr/>
            </p:nvSpPr>
            <p:spPr bwMode="auto">
              <a:xfrm>
                <a:off x="3503" y="357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4" name="Line 526"/>
              <p:cNvSpPr>
                <a:spLocks noChangeShapeType="1"/>
              </p:cNvSpPr>
              <p:nvPr/>
            </p:nvSpPr>
            <p:spPr bwMode="auto">
              <a:xfrm>
                <a:off x="3503" y="35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5" name="Line 527"/>
              <p:cNvSpPr>
                <a:spLocks noChangeShapeType="1"/>
              </p:cNvSpPr>
              <p:nvPr/>
            </p:nvSpPr>
            <p:spPr bwMode="auto">
              <a:xfrm>
                <a:off x="3504" y="35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6" name="Line 528"/>
              <p:cNvSpPr>
                <a:spLocks noChangeShapeType="1"/>
              </p:cNvSpPr>
              <p:nvPr/>
            </p:nvSpPr>
            <p:spPr bwMode="auto">
              <a:xfrm>
                <a:off x="3504" y="358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7" name="Line 529"/>
              <p:cNvSpPr>
                <a:spLocks noChangeShapeType="1"/>
              </p:cNvSpPr>
              <p:nvPr/>
            </p:nvSpPr>
            <p:spPr bwMode="auto">
              <a:xfrm>
                <a:off x="3506" y="358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530"/>
            <p:cNvGrpSpPr>
              <a:grpSpLocks/>
            </p:cNvGrpSpPr>
            <p:nvPr/>
          </p:nvGrpSpPr>
          <p:grpSpPr bwMode="auto">
            <a:xfrm>
              <a:off x="1613" y="2031"/>
              <a:ext cx="2036" cy="1686"/>
              <a:chOff x="1613" y="2031"/>
              <a:chExt cx="2036" cy="1686"/>
            </a:xfrm>
          </p:grpSpPr>
          <p:sp>
            <p:nvSpPr>
              <p:cNvPr id="248" name="Line 531"/>
              <p:cNvSpPr>
                <a:spLocks noChangeShapeType="1"/>
              </p:cNvSpPr>
              <p:nvPr/>
            </p:nvSpPr>
            <p:spPr bwMode="auto">
              <a:xfrm>
                <a:off x="3506" y="35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Line 532"/>
              <p:cNvSpPr>
                <a:spLocks noChangeShapeType="1"/>
              </p:cNvSpPr>
              <p:nvPr/>
            </p:nvSpPr>
            <p:spPr bwMode="auto">
              <a:xfrm>
                <a:off x="3507" y="35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533"/>
              <p:cNvSpPr>
                <a:spLocks noChangeShapeType="1"/>
              </p:cNvSpPr>
              <p:nvPr/>
            </p:nvSpPr>
            <p:spPr bwMode="auto">
              <a:xfrm>
                <a:off x="3507" y="358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534"/>
              <p:cNvSpPr>
                <a:spLocks noChangeShapeType="1"/>
              </p:cNvSpPr>
              <p:nvPr/>
            </p:nvSpPr>
            <p:spPr bwMode="auto">
              <a:xfrm>
                <a:off x="3509" y="358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535"/>
              <p:cNvSpPr>
                <a:spLocks noChangeShapeType="1"/>
              </p:cNvSpPr>
              <p:nvPr/>
            </p:nvSpPr>
            <p:spPr bwMode="auto">
              <a:xfrm>
                <a:off x="3509" y="35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Line 536"/>
              <p:cNvSpPr>
                <a:spLocks noChangeShapeType="1"/>
              </p:cNvSpPr>
              <p:nvPr/>
            </p:nvSpPr>
            <p:spPr bwMode="auto">
              <a:xfrm>
                <a:off x="3510" y="358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Line 537"/>
              <p:cNvSpPr>
                <a:spLocks noChangeShapeType="1"/>
              </p:cNvSpPr>
              <p:nvPr/>
            </p:nvSpPr>
            <p:spPr bwMode="auto">
              <a:xfrm>
                <a:off x="3512" y="35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Line 538"/>
              <p:cNvSpPr>
                <a:spLocks noChangeShapeType="1"/>
              </p:cNvSpPr>
              <p:nvPr/>
            </p:nvSpPr>
            <p:spPr bwMode="auto">
              <a:xfrm>
                <a:off x="3512" y="358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Line 539"/>
              <p:cNvSpPr>
                <a:spLocks noChangeShapeType="1"/>
              </p:cNvSpPr>
              <p:nvPr/>
            </p:nvSpPr>
            <p:spPr bwMode="auto">
              <a:xfrm>
                <a:off x="3513" y="358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Line 540"/>
              <p:cNvSpPr>
                <a:spLocks noChangeShapeType="1"/>
              </p:cNvSpPr>
              <p:nvPr/>
            </p:nvSpPr>
            <p:spPr bwMode="auto">
              <a:xfrm>
                <a:off x="3513" y="359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Line 541"/>
              <p:cNvSpPr>
                <a:spLocks noChangeShapeType="1"/>
              </p:cNvSpPr>
              <p:nvPr/>
            </p:nvSpPr>
            <p:spPr bwMode="auto">
              <a:xfrm>
                <a:off x="3515" y="359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Line 542"/>
              <p:cNvSpPr>
                <a:spLocks noChangeShapeType="1"/>
              </p:cNvSpPr>
              <p:nvPr/>
            </p:nvSpPr>
            <p:spPr bwMode="auto">
              <a:xfrm>
                <a:off x="3515" y="359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Line 543"/>
              <p:cNvSpPr>
                <a:spLocks noChangeShapeType="1"/>
              </p:cNvSpPr>
              <p:nvPr/>
            </p:nvSpPr>
            <p:spPr bwMode="auto">
              <a:xfrm>
                <a:off x="3516" y="359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Line 544"/>
              <p:cNvSpPr>
                <a:spLocks noChangeShapeType="1"/>
              </p:cNvSpPr>
              <p:nvPr/>
            </p:nvSpPr>
            <p:spPr bwMode="auto">
              <a:xfrm>
                <a:off x="3516" y="359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Line 545"/>
              <p:cNvSpPr>
                <a:spLocks noChangeShapeType="1"/>
              </p:cNvSpPr>
              <p:nvPr/>
            </p:nvSpPr>
            <p:spPr bwMode="auto">
              <a:xfrm>
                <a:off x="3518" y="35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Line 546"/>
              <p:cNvSpPr>
                <a:spLocks noChangeShapeType="1"/>
              </p:cNvSpPr>
              <p:nvPr/>
            </p:nvSpPr>
            <p:spPr bwMode="auto">
              <a:xfrm>
                <a:off x="3518" y="359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Line 547"/>
              <p:cNvSpPr>
                <a:spLocks noChangeShapeType="1"/>
              </p:cNvSpPr>
              <p:nvPr/>
            </p:nvSpPr>
            <p:spPr bwMode="auto">
              <a:xfrm>
                <a:off x="3519" y="359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Line 548"/>
              <p:cNvSpPr>
                <a:spLocks noChangeShapeType="1"/>
              </p:cNvSpPr>
              <p:nvPr/>
            </p:nvSpPr>
            <p:spPr bwMode="auto">
              <a:xfrm>
                <a:off x="3519" y="359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Line 549"/>
              <p:cNvSpPr>
                <a:spLocks noChangeShapeType="1"/>
              </p:cNvSpPr>
              <p:nvPr/>
            </p:nvSpPr>
            <p:spPr bwMode="auto">
              <a:xfrm>
                <a:off x="3521" y="35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Line 550"/>
              <p:cNvSpPr>
                <a:spLocks noChangeShapeType="1"/>
              </p:cNvSpPr>
              <p:nvPr/>
            </p:nvSpPr>
            <p:spPr bwMode="auto">
              <a:xfrm>
                <a:off x="3521" y="359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Line 551"/>
              <p:cNvSpPr>
                <a:spLocks noChangeShapeType="1"/>
              </p:cNvSpPr>
              <p:nvPr/>
            </p:nvSpPr>
            <p:spPr bwMode="auto">
              <a:xfrm>
                <a:off x="3522" y="359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Line 552"/>
              <p:cNvSpPr>
                <a:spLocks noChangeShapeType="1"/>
              </p:cNvSpPr>
              <p:nvPr/>
            </p:nvSpPr>
            <p:spPr bwMode="auto">
              <a:xfrm>
                <a:off x="3522" y="359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Line 553"/>
              <p:cNvSpPr>
                <a:spLocks noChangeShapeType="1"/>
              </p:cNvSpPr>
              <p:nvPr/>
            </p:nvSpPr>
            <p:spPr bwMode="auto">
              <a:xfrm>
                <a:off x="3524" y="35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Line 554"/>
              <p:cNvSpPr>
                <a:spLocks noChangeShapeType="1"/>
              </p:cNvSpPr>
              <p:nvPr/>
            </p:nvSpPr>
            <p:spPr bwMode="auto">
              <a:xfrm>
                <a:off x="3524" y="360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Line 555"/>
              <p:cNvSpPr>
                <a:spLocks noChangeShapeType="1"/>
              </p:cNvSpPr>
              <p:nvPr/>
            </p:nvSpPr>
            <p:spPr bwMode="auto">
              <a:xfrm>
                <a:off x="3525" y="360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Line 556"/>
              <p:cNvSpPr>
                <a:spLocks noChangeShapeType="1"/>
              </p:cNvSpPr>
              <p:nvPr/>
            </p:nvSpPr>
            <p:spPr bwMode="auto">
              <a:xfrm>
                <a:off x="3525" y="360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Line 557"/>
              <p:cNvSpPr>
                <a:spLocks noChangeShapeType="1"/>
              </p:cNvSpPr>
              <p:nvPr/>
            </p:nvSpPr>
            <p:spPr bwMode="auto">
              <a:xfrm>
                <a:off x="3527" y="36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Line 558"/>
              <p:cNvSpPr>
                <a:spLocks noChangeShapeType="1"/>
              </p:cNvSpPr>
              <p:nvPr/>
            </p:nvSpPr>
            <p:spPr bwMode="auto">
              <a:xfrm>
                <a:off x="3527" y="360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Line 559"/>
              <p:cNvSpPr>
                <a:spLocks noChangeShapeType="1"/>
              </p:cNvSpPr>
              <p:nvPr/>
            </p:nvSpPr>
            <p:spPr bwMode="auto">
              <a:xfrm>
                <a:off x="3528" y="360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Line 560"/>
              <p:cNvSpPr>
                <a:spLocks noChangeShapeType="1"/>
              </p:cNvSpPr>
              <p:nvPr/>
            </p:nvSpPr>
            <p:spPr bwMode="auto">
              <a:xfrm>
                <a:off x="3528" y="360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Line 561"/>
              <p:cNvSpPr>
                <a:spLocks noChangeShapeType="1"/>
              </p:cNvSpPr>
              <p:nvPr/>
            </p:nvSpPr>
            <p:spPr bwMode="auto">
              <a:xfrm>
                <a:off x="3530" y="360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Line 562"/>
              <p:cNvSpPr>
                <a:spLocks noChangeShapeType="1"/>
              </p:cNvSpPr>
              <p:nvPr/>
            </p:nvSpPr>
            <p:spPr bwMode="auto">
              <a:xfrm>
                <a:off x="3530" y="360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Line 563"/>
              <p:cNvSpPr>
                <a:spLocks noChangeShapeType="1"/>
              </p:cNvSpPr>
              <p:nvPr/>
            </p:nvSpPr>
            <p:spPr bwMode="auto">
              <a:xfrm>
                <a:off x="3531" y="360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1" name="Line 564"/>
              <p:cNvSpPr>
                <a:spLocks noChangeShapeType="1"/>
              </p:cNvSpPr>
              <p:nvPr/>
            </p:nvSpPr>
            <p:spPr bwMode="auto">
              <a:xfrm>
                <a:off x="3531" y="360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Line 565"/>
              <p:cNvSpPr>
                <a:spLocks noChangeShapeType="1"/>
              </p:cNvSpPr>
              <p:nvPr/>
            </p:nvSpPr>
            <p:spPr bwMode="auto">
              <a:xfrm>
                <a:off x="3533" y="360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Line 566"/>
              <p:cNvSpPr>
                <a:spLocks noChangeShapeType="1"/>
              </p:cNvSpPr>
              <p:nvPr/>
            </p:nvSpPr>
            <p:spPr bwMode="auto">
              <a:xfrm>
                <a:off x="3533" y="360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Line 567"/>
              <p:cNvSpPr>
                <a:spLocks noChangeShapeType="1"/>
              </p:cNvSpPr>
              <p:nvPr/>
            </p:nvSpPr>
            <p:spPr bwMode="auto">
              <a:xfrm>
                <a:off x="3534" y="360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Line 568"/>
              <p:cNvSpPr>
                <a:spLocks noChangeShapeType="1"/>
              </p:cNvSpPr>
              <p:nvPr/>
            </p:nvSpPr>
            <p:spPr bwMode="auto">
              <a:xfrm>
                <a:off x="3534" y="361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Line 569"/>
              <p:cNvSpPr>
                <a:spLocks noChangeShapeType="1"/>
              </p:cNvSpPr>
              <p:nvPr/>
            </p:nvSpPr>
            <p:spPr bwMode="auto">
              <a:xfrm>
                <a:off x="3536" y="36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Line 570"/>
              <p:cNvSpPr>
                <a:spLocks noChangeShapeType="1"/>
              </p:cNvSpPr>
              <p:nvPr/>
            </p:nvSpPr>
            <p:spPr bwMode="auto">
              <a:xfrm>
                <a:off x="3537" y="361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Line 571"/>
              <p:cNvSpPr>
                <a:spLocks noChangeShapeType="1"/>
              </p:cNvSpPr>
              <p:nvPr/>
            </p:nvSpPr>
            <p:spPr bwMode="auto">
              <a:xfrm>
                <a:off x="3537" y="361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Line 572"/>
              <p:cNvSpPr>
                <a:spLocks noChangeShapeType="1"/>
              </p:cNvSpPr>
              <p:nvPr/>
            </p:nvSpPr>
            <p:spPr bwMode="auto">
              <a:xfrm>
                <a:off x="3539" y="361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Line 573"/>
              <p:cNvSpPr>
                <a:spLocks noChangeShapeType="1"/>
              </p:cNvSpPr>
              <p:nvPr/>
            </p:nvSpPr>
            <p:spPr bwMode="auto">
              <a:xfrm>
                <a:off x="3539" y="36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Line 574"/>
              <p:cNvSpPr>
                <a:spLocks noChangeShapeType="1"/>
              </p:cNvSpPr>
              <p:nvPr/>
            </p:nvSpPr>
            <p:spPr bwMode="auto">
              <a:xfrm>
                <a:off x="3540" y="361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" name="Line 575"/>
              <p:cNvSpPr>
                <a:spLocks noChangeShapeType="1"/>
              </p:cNvSpPr>
              <p:nvPr/>
            </p:nvSpPr>
            <p:spPr bwMode="auto">
              <a:xfrm>
                <a:off x="3540" y="361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3" name="Line 576"/>
              <p:cNvSpPr>
                <a:spLocks noChangeShapeType="1"/>
              </p:cNvSpPr>
              <p:nvPr/>
            </p:nvSpPr>
            <p:spPr bwMode="auto">
              <a:xfrm>
                <a:off x="3542" y="361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4" name="Line 577"/>
              <p:cNvSpPr>
                <a:spLocks noChangeShapeType="1"/>
              </p:cNvSpPr>
              <p:nvPr/>
            </p:nvSpPr>
            <p:spPr bwMode="auto">
              <a:xfrm>
                <a:off x="3542" y="36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5" name="Line 578"/>
              <p:cNvSpPr>
                <a:spLocks noChangeShapeType="1"/>
              </p:cNvSpPr>
              <p:nvPr/>
            </p:nvSpPr>
            <p:spPr bwMode="auto">
              <a:xfrm>
                <a:off x="3543" y="361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6" name="Line 579"/>
              <p:cNvSpPr>
                <a:spLocks noChangeShapeType="1"/>
              </p:cNvSpPr>
              <p:nvPr/>
            </p:nvSpPr>
            <p:spPr bwMode="auto">
              <a:xfrm>
                <a:off x="3543" y="361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" name="Line 580"/>
              <p:cNvSpPr>
                <a:spLocks noChangeShapeType="1"/>
              </p:cNvSpPr>
              <p:nvPr/>
            </p:nvSpPr>
            <p:spPr bwMode="auto">
              <a:xfrm>
                <a:off x="3545" y="361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8" name="Line 581"/>
              <p:cNvSpPr>
                <a:spLocks noChangeShapeType="1"/>
              </p:cNvSpPr>
              <p:nvPr/>
            </p:nvSpPr>
            <p:spPr bwMode="auto">
              <a:xfrm>
                <a:off x="3545" y="36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9" name="Line 582"/>
              <p:cNvSpPr>
                <a:spLocks noChangeShapeType="1"/>
              </p:cNvSpPr>
              <p:nvPr/>
            </p:nvSpPr>
            <p:spPr bwMode="auto">
              <a:xfrm>
                <a:off x="3546" y="362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0" name="Line 583"/>
              <p:cNvSpPr>
                <a:spLocks noChangeShapeType="1"/>
              </p:cNvSpPr>
              <p:nvPr/>
            </p:nvSpPr>
            <p:spPr bwMode="auto">
              <a:xfrm>
                <a:off x="3546" y="362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1" name="Line 584"/>
              <p:cNvSpPr>
                <a:spLocks noChangeShapeType="1"/>
              </p:cNvSpPr>
              <p:nvPr/>
            </p:nvSpPr>
            <p:spPr bwMode="auto">
              <a:xfrm>
                <a:off x="3548" y="362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2" name="Line 585"/>
              <p:cNvSpPr>
                <a:spLocks noChangeShapeType="1"/>
              </p:cNvSpPr>
              <p:nvPr/>
            </p:nvSpPr>
            <p:spPr bwMode="auto">
              <a:xfrm>
                <a:off x="3548" y="36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3" name="Line 586"/>
              <p:cNvSpPr>
                <a:spLocks noChangeShapeType="1"/>
              </p:cNvSpPr>
              <p:nvPr/>
            </p:nvSpPr>
            <p:spPr bwMode="auto">
              <a:xfrm>
                <a:off x="3549" y="362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4" name="Line 587"/>
              <p:cNvSpPr>
                <a:spLocks noChangeShapeType="1"/>
              </p:cNvSpPr>
              <p:nvPr/>
            </p:nvSpPr>
            <p:spPr bwMode="auto">
              <a:xfrm>
                <a:off x="3549" y="362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5" name="Line 588"/>
              <p:cNvSpPr>
                <a:spLocks noChangeShapeType="1"/>
              </p:cNvSpPr>
              <p:nvPr/>
            </p:nvSpPr>
            <p:spPr bwMode="auto">
              <a:xfrm>
                <a:off x="3551" y="362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6" name="Line 589"/>
              <p:cNvSpPr>
                <a:spLocks noChangeShapeType="1"/>
              </p:cNvSpPr>
              <p:nvPr/>
            </p:nvSpPr>
            <p:spPr bwMode="auto">
              <a:xfrm>
                <a:off x="3551" y="36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" name="Line 590"/>
              <p:cNvSpPr>
                <a:spLocks noChangeShapeType="1"/>
              </p:cNvSpPr>
              <p:nvPr/>
            </p:nvSpPr>
            <p:spPr bwMode="auto">
              <a:xfrm>
                <a:off x="3552" y="362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8" name="Line 591"/>
              <p:cNvSpPr>
                <a:spLocks noChangeShapeType="1"/>
              </p:cNvSpPr>
              <p:nvPr/>
            </p:nvSpPr>
            <p:spPr bwMode="auto">
              <a:xfrm>
                <a:off x="3552" y="362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" name="Line 592"/>
              <p:cNvSpPr>
                <a:spLocks noChangeShapeType="1"/>
              </p:cNvSpPr>
              <p:nvPr/>
            </p:nvSpPr>
            <p:spPr bwMode="auto">
              <a:xfrm>
                <a:off x="3554" y="362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0" name="Line 593"/>
              <p:cNvSpPr>
                <a:spLocks noChangeShapeType="1"/>
              </p:cNvSpPr>
              <p:nvPr/>
            </p:nvSpPr>
            <p:spPr bwMode="auto">
              <a:xfrm>
                <a:off x="3554" y="362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1" name="Line 594"/>
              <p:cNvSpPr>
                <a:spLocks noChangeShapeType="1"/>
              </p:cNvSpPr>
              <p:nvPr/>
            </p:nvSpPr>
            <p:spPr bwMode="auto">
              <a:xfrm>
                <a:off x="3555" y="362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2" name="Line 595"/>
              <p:cNvSpPr>
                <a:spLocks noChangeShapeType="1"/>
              </p:cNvSpPr>
              <p:nvPr/>
            </p:nvSpPr>
            <p:spPr bwMode="auto">
              <a:xfrm>
                <a:off x="3555" y="363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3" name="Line 596"/>
              <p:cNvSpPr>
                <a:spLocks noChangeShapeType="1"/>
              </p:cNvSpPr>
              <p:nvPr/>
            </p:nvSpPr>
            <p:spPr bwMode="auto">
              <a:xfrm>
                <a:off x="3557" y="363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4" name="Line 597"/>
              <p:cNvSpPr>
                <a:spLocks noChangeShapeType="1"/>
              </p:cNvSpPr>
              <p:nvPr/>
            </p:nvSpPr>
            <p:spPr bwMode="auto">
              <a:xfrm>
                <a:off x="3557" y="363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5" name="Line 598"/>
              <p:cNvSpPr>
                <a:spLocks noChangeShapeType="1"/>
              </p:cNvSpPr>
              <p:nvPr/>
            </p:nvSpPr>
            <p:spPr bwMode="auto">
              <a:xfrm>
                <a:off x="3558" y="363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6" name="Line 599"/>
              <p:cNvSpPr>
                <a:spLocks noChangeShapeType="1"/>
              </p:cNvSpPr>
              <p:nvPr/>
            </p:nvSpPr>
            <p:spPr bwMode="auto">
              <a:xfrm>
                <a:off x="3558" y="363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7" name="Line 600"/>
              <p:cNvSpPr>
                <a:spLocks noChangeShapeType="1"/>
              </p:cNvSpPr>
              <p:nvPr/>
            </p:nvSpPr>
            <p:spPr bwMode="auto">
              <a:xfrm>
                <a:off x="3560" y="363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" name="Line 601"/>
              <p:cNvSpPr>
                <a:spLocks noChangeShapeType="1"/>
              </p:cNvSpPr>
              <p:nvPr/>
            </p:nvSpPr>
            <p:spPr bwMode="auto">
              <a:xfrm>
                <a:off x="3561" y="363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9" name="Line 602"/>
              <p:cNvSpPr>
                <a:spLocks noChangeShapeType="1"/>
              </p:cNvSpPr>
              <p:nvPr/>
            </p:nvSpPr>
            <p:spPr bwMode="auto">
              <a:xfrm>
                <a:off x="3561" y="363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0" name="Line 603"/>
              <p:cNvSpPr>
                <a:spLocks noChangeShapeType="1"/>
              </p:cNvSpPr>
              <p:nvPr/>
            </p:nvSpPr>
            <p:spPr bwMode="auto">
              <a:xfrm>
                <a:off x="3563" y="363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1" name="Line 604"/>
              <p:cNvSpPr>
                <a:spLocks noChangeShapeType="1"/>
              </p:cNvSpPr>
              <p:nvPr/>
            </p:nvSpPr>
            <p:spPr bwMode="auto">
              <a:xfrm>
                <a:off x="3563" y="363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2" name="Line 605"/>
              <p:cNvSpPr>
                <a:spLocks noChangeShapeType="1"/>
              </p:cNvSpPr>
              <p:nvPr/>
            </p:nvSpPr>
            <p:spPr bwMode="auto">
              <a:xfrm>
                <a:off x="3564" y="363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3" name="Line 606"/>
              <p:cNvSpPr>
                <a:spLocks noChangeShapeType="1"/>
              </p:cNvSpPr>
              <p:nvPr/>
            </p:nvSpPr>
            <p:spPr bwMode="auto">
              <a:xfrm>
                <a:off x="3564" y="363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4" name="Line 607"/>
              <p:cNvSpPr>
                <a:spLocks noChangeShapeType="1"/>
              </p:cNvSpPr>
              <p:nvPr/>
            </p:nvSpPr>
            <p:spPr bwMode="auto">
              <a:xfrm>
                <a:off x="3566" y="363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5" name="Line 608"/>
              <p:cNvSpPr>
                <a:spLocks noChangeShapeType="1"/>
              </p:cNvSpPr>
              <p:nvPr/>
            </p:nvSpPr>
            <p:spPr bwMode="auto">
              <a:xfrm>
                <a:off x="3566" y="363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6" name="Line 609"/>
              <p:cNvSpPr>
                <a:spLocks noChangeShapeType="1"/>
              </p:cNvSpPr>
              <p:nvPr/>
            </p:nvSpPr>
            <p:spPr bwMode="auto">
              <a:xfrm>
                <a:off x="3567" y="363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" name="Line 610"/>
              <p:cNvSpPr>
                <a:spLocks noChangeShapeType="1"/>
              </p:cNvSpPr>
              <p:nvPr/>
            </p:nvSpPr>
            <p:spPr bwMode="auto">
              <a:xfrm>
                <a:off x="3567" y="364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8" name="Line 611"/>
              <p:cNvSpPr>
                <a:spLocks noChangeShapeType="1"/>
              </p:cNvSpPr>
              <p:nvPr/>
            </p:nvSpPr>
            <p:spPr bwMode="auto">
              <a:xfrm>
                <a:off x="3569" y="364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" name="Line 612"/>
              <p:cNvSpPr>
                <a:spLocks noChangeShapeType="1"/>
              </p:cNvSpPr>
              <p:nvPr/>
            </p:nvSpPr>
            <p:spPr bwMode="auto">
              <a:xfrm>
                <a:off x="3569" y="364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" name="Line 613"/>
              <p:cNvSpPr>
                <a:spLocks noChangeShapeType="1"/>
              </p:cNvSpPr>
              <p:nvPr/>
            </p:nvSpPr>
            <p:spPr bwMode="auto">
              <a:xfrm>
                <a:off x="3570" y="364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" name="Line 614"/>
              <p:cNvSpPr>
                <a:spLocks noChangeShapeType="1"/>
              </p:cNvSpPr>
              <p:nvPr/>
            </p:nvSpPr>
            <p:spPr bwMode="auto">
              <a:xfrm>
                <a:off x="3570" y="364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" name="Line 615"/>
              <p:cNvSpPr>
                <a:spLocks noChangeShapeType="1"/>
              </p:cNvSpPr>
              <p:nvPr/>
            </p:nvSpPr>
            <p:spPr bwMode="auto">
              <a:xfrm>
                <a:off x="3572" y="364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3" name="Line 616"/>
              <p:cNvSpPr>
                <a:spLocks noChangeShapeType="1"/>
              </p:cNvSpPr>
              <p:nvPr/>
            </p:nvSpPr>
            <p:spPr bwMode="auto">
              <a:xfrm>
                <a:off x="3572" y="364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4" name="Line 617"/>
              <p:cNvSpPr>
                <a:spLocks noChangeShapeType="1"/>
              </p:cNvSpPr>
              <p:nvPr/>
            </p:nvSpPr>
            <p:spPr bwMode="auto">
              <a:xfrm>
                <a:off x="3573" y="364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5" name="Line 618"/>
              <p:cNvSpPr>
                <a:spLocks noChangeShapeType="1"/>
              </p:cNvSpPr>
              <p:nvPr/>
            </p:nvSpPr>
            <p:spPr bwMode="auto">
              <a:xfrm>
                <a:off x="3573" y="364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6" name="Line 619"/>
              <p:cNvSpPr>
                <a:spLocks noChangeShapeType="1"/>
              </p:cNvSpPr>
              <p:nvPr/>
            </p:nvSpPr>
            <p:spPr bwMode="auto">
              <a:xfrm>
                <a:off x="3575" y="364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7" name="Line 620"/>
              <p:cNvSpPr>
                <a:spLocks noChangeShapeType="1"/>
              </p:cNvSpPr>
              <p:nvPr/>
            </p:nvSpPr>
            <p:spPr bwMode="auto">
              <a:xfrm>
                <a:off x="3575" y="364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8" name="Line 621"/>
              <p:cNvSpPr>
                <a:spLocks noChangeShapeType="1"/>
              </p:cNvSpPr>
              <p:nvPr/>
            </p:nvSpPr>
            <p:spPr bwMode="auto">
              <a:xfrm>
                <a:off x="3576" y="364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9" name="Line 622"/>
              <p:cNvSpPr>
                <a:spLocks noChangeShapeType="1"/>
              </p:cNvSpPr>
              <p:nvPr/>
            </p:nvSpPr>
            <p:spPr bwMode="auto">
              <a:xfrm>
                <a:off x="3576" y="365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0" name="Line 623"/>
              <p:cNvSpPr>
                <a:spLocks noChangeShapeType="1"/>
              </p:cNvSpPr>
              <p:nvPr/>
            </p:nvSpPr>
            <p:spPr bwMode="auto">
              <a:xfrm>
                <a:off x="3578" y="365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1" name="Line 624"/>
              <p:cNvSpPr>
                <a:spLocks noChangeShapeType="1"/>
              </p:cNvSpPr>
              <p:nvPr/>
            </p:nvSpPr>
            <p:spPr bwMode="auto">
              <a:xfrm>
                <a:off x="3578" y="365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2" name="Line 625"/>
              <p:cNvSpPr>
                <a:spLocks noChangeShapeType="1"/>
              </p:cNvSpPr>
              <p:nvPr/>
            </p:nvSpPr>
            <p:spPr bwMode="auto">
              <a:xfrm>
                <a:off x="3579" y="365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3" name="Line 626"/>
              <p:cNvSpPr>
                <a:spLocks noChangeShapeType="1"/>
              </p:cNvSpPr>
              <p:nvPr/>
            </p:nvSpPr>
            <p:spPr bwMode="auto">
              <a:xfrm>
                <a:off x="3579" y="365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4" name="Line 627"/>
              <p:cNvSpPr>
                <a:spLocks noChangeShapeType="1"/>
              </p:cNvSpPr>
              <p:nvPr/>
            </p:nvSpPr>
            <p:spPr bwMode="auto">
              <a:xfrm>
                <a:off x="3581" y="365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5" name="Line 628"/>
              <p:cNvSpPr>
                <a:spLocks noChangeShapeType="1"/>
              </p:cNvSpPr>
              <p:nvPr/>
            </p:nvSpPr>
            <p:spPr bwMode="auto">
              <a:xfrm>
                <a:off x="3581" y="365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" name="Line 629"/>
              <p:cNvSpPr>
                <a:spLocks noChangeShapeType="1"/>
              </p:cNvSpPr>
              <p:nvPr/>
            </p:nvSpPr>
            <p:spPr bwMode="auto">
              <a:xfrm>
                <a:off x="3582" y="365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" name="Line 630"/>
              <p:cNvSpPr>
                <a:spLocks noChangeShapeType="1"/>
              </p:cNvSpPr>
              <p:nvPr/>
            </p:nvSpPr>
            <p:spPr bwMode="auto">
              <a:xfrm>
                <a:off x="3582" y="365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8" name="Line 631"/>
              <p:cNvSpPr>
                <a:spLocks noChangeShapeType="1"/>
              </p:cNvSpPr>
              <p:nvPr/>
            </p:nvSpPr>
            <p:spPr bwMode="auto">
              <a:xfrm>
                <a:off x="3584" y="365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9" name="Line 632"/>
              <p:cNvSpPr>
                <a:spLocks noChangeShapeType="1"/>
              </p:cNvSpPr>
              <p:nvPr/>
            </p:nvSpPr>
            <p:spPr bwMode="auto">
              <a:xfrm>
                <a:off x="3584" y="365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0" name="Line 633"/>
              <p:cNvSpPr>
                <a:spLocks noChangeShapeType="1"/>
              </p:cNvSpPr>
              <p:nvPr/>
            </p:nvSpPr>
            <p:spPr bwMode="auto">
              <a:xfrm>
                <a:off x="3585" y="3657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1" name="Line 634"/>
              <p:cNvSpPr>
                <a:spLocks noChangeShapeType="1"/>
              </p:cNvSpPr>
              <p:nvPr/>
            </p:nvSpPr>
            <p:spPr bwMode="auto">
              <a:xfrm>
                <a:off x="3587" y="365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2" name="Line 635"/>
              <p:cNvSpPr>
                <a:spLocks noChangeShapeType="1"/>
              </p:cNvSpPr>
              <p:nvPr/>
            </p:nvSpPr>
            <p:spPr bwMode="auto">
              <a:xfrm>
                <a:off x="3587" y="36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3" name="Line 636"/>
              <p:cNvSpPr>
                <a:spLocks noChangeShapeType="1"/>
              </p:cNvSpPr>
              <p:nvPr/>
            </p:nvSpPr>
            <p:spPr bwMode="auto">
              <a:xfrm>
                <a:off x="3588" y="365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4" name="Line 637"/>
              <p:cNvSpPr>
                <a:spLocks noChangeShapeType="1"/>
              </p:cNvSpPr>
              <p:nvPr/>
            </p:nvSpPr>
            <p:spPr bwMode="auto">
              <a:xfrm>
                <a:off x="3588" y="366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5" name="Line 638"/>
              <p:cNvSpPr>
                <a:spLocks noChangeShapeType="1"/>
              </p:cNvSpPr>
              <p:nvPr/>
            </p:nvSpPr>
            <p:spPr bwMode="auto">
              <a:xfrm>
                <a:off x="3590" y="366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Line 639"/>
              <p:cNvSpPr>
                <a:spLocks noChangeShapeType="1"/>
              </p:cNvSpPr>
              <p:nvPr/>
            </p:nvSpPr>
            <p:spPr bwMode="auto">
              <a:xfrm>
                <a:off x="3590" y="36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7" name="Line 640"/>
              <p:cNvSpPr>
                <a:spLocks noChangeShapeType="1"/>
              </p:cNvSpPr>
              <p:nvPr/>
            </p:nvSpPr>
            <p:spPr bwMode="auto">
              <a:xfrm>
                <a:off x="3591" y="366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Line 641"/>
              <p:cNvSpPr>
                <a:spLocks noChangeShapeType="1"/>
              </p:cNvSpPr>
              <p:nvPr/>
            </p:nvSpPr>
            <p:spPr bwMode="auto">
              <a:xfrm>
                <a:off x="3591" y="366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" name="Line 642"/>
              <p:cNvSpPr>
                <a:spLocks noChangeShapeType="1"/>
              </p:cNvSpPr>
              <p:nvPr/>
            </p:nvSpPr>
            <p:spPr bwMode="auto">
              <a:xfrm>
                <a:off x="3593" y="366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0" name="Line 643"/>
              <p:cNvSpPr>
                <a:spLocks noChangeShapeType="1"/>
              </p:cNvSpPr>
              <p:nvPr/>
            </p:nvSpPr>
            <p:spPr bwMode="auto">
              <a:xfrm>
                <a:off x="3593" y="36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Line 644"/>
              <p:cNvSpPr>
                <a:spLocks noChangeShapeType="1"/>
              </p:cNvSpPr>
              <p:nvPr/>
            </p:nvSpPr>
            <p:spPr bwMode="auto">
              <a:xfrm>
                <a:off x="3594" y="366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2" name="Line 645"/>
              <p:cNvSpPr>
                <a:spLocks noChangeShapeType="1"/>
              </p:cNvSpPr>
              <p:nvPr/>
            </p:nvSpPr>
            <p:spPr bwMode="auto">
              <a:xfrm>
                <a:off x="3594" y="366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3" name="Line 646"/>
              <p:cNvSpPr>
                <a:spLocks noChangeShapeType="1"/>
              </p:cNvSpPr>
              <p:nvPr/>
            </p:nvSpPr>
            <p:spPr bwMode="auto">
              <a:xfrm>
                <a:off x="3596" y="366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4" name="Line 647"/>
              <p:cNvSpPr>
                <a:spLocks noChangeShapeType="1"/>
              </p:cNvSpPr>
              <p:nvPr/>
            </p:nvSpPr>
            <p:spPr bwMode="auto">
              <a:xfrm>
                <a:off x="3596" y="36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5" name="Line 648"/>
              <p:cNvSpPr>
                <a:spLocks noChangeShapeType="1"/>
              </p:cNvSpPr>
              <p:nvPr/>
            </p:nvSpPr>
            <p:spPr bwMode="auto">
              <a:xfrm>
                <a:off x="3597" y="366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6" name="Line 649"/>
              <p:cNvSpPr>
                <a:spLocks noChangeShapeType="1"/>
              </p:cNvSpPr>
              <p:nvPr/>
            </p:nvSpPr>
            <p:spPr bwMode="auto">
              <a:xfrm>
                <a:off x="3597" y="366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7" name="Line 650"/>
              <p:cNvSpPr>
                <a:spLocks noChangeShapeType="1"/>
              </p:cNvSpPr>
              <p:nvPr/>
            </p:nvSpPr>
            <p:spPr bwMode="auto">
              <a:xfrm>
                <a:off x="3599" y="366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" name="Line 651"/>
              <p:cNvSpPr>
                <a:spLocks noChangeShapeType="1"/>
              </p:cNvSpPr>
              <p:nvPr/>
            </p:nvSpPr>
            <p:spPr bwMode="auto">
              <a:xfrm>
                <a:off x="3599" y="36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9" name="Line 652"/>
              <p:cNvSpPr>
                <a:spLocks noChangeShapeType="1"/>
              </p:cNvSpPr>
              <p:nvPr/>
            </p:nvSpPr>
            <p:spPr bwMode="auto">
              <a:xfrm>
                <a:off x="3600" y="367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0" name="Line 653"/>
              <p:cNvSpPr>
                <a:spLocks noChangeShapeType="1"/>
              </p:cNvSpPr>
              <p:nvPr/>
            </p:nvSpPr>
            <p:spPr bwMode="auto">
              <a:xfrm>
                <a:off x="3600" y="367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1" name="Line 654"/>
              <p:cNvSpPr>
                <a:spLocks noChangeShapeType="1"/>
              </p:cNvSpPr>
              <p:nvPr/>
            </p:nvSpPr>
            <p:spPr bwMode="auto">
              <a:xfrm>
                <a:off x="3602" y="367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2" name="Line 655"/>
              <p:cNvSpPr>
                <a:spLocks noChangeShapeType="1"/>
              </p:cNvSpPr>
              <p:nvPr/>
            </p:nvSpPr>
            <p:spPr bwMode="auto">
              <a:xfrm>
                <a:off x="3602" y="367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3" name="Line 656"/>
              <p:cNvSpPr>
                <a:spLocks noChangeShapeType="1"/>
              </p:cNvSpPr>
              <p:nvPr/>
            </p:nvSpPr>
            <p:spPr bwMode="auto">
              <a:xfrm>
                <a:off x="3603" y="367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4" name="Line 657"/>
              <p:cNvSpPr>
                <a:spLocks noChangeShapeType="1"/>
              </p:cNvSpPr>
              <p:nvPr/>
            </p:nvSpPr>
            <p:spPr bwMode="auto">
              <a:xfrm>
                <a:off x="3603" y="367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5" name="Line 658"/>
              <p:cNvSpPr>
                <a:spLocks noChangeShapeType="1"/>
              </p:cNvSpPr>
              <p:nvPr/>
            </p:nvSpPr>
            <p:spPr bwMode="auto">
              <a:xfrm>
                <a:off x="3605" y="367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6" name="Line 659"/>
              <p:cNvSpPr>
                <a:spLocks noChangeShapeType="1"/>
              </p:cNvSpPr>
              <p:nvPr/>
            </p:nvSpPr>
            <p:spPr bwMode="auto">
              <a:xfrm>
                <a:off x="3605" y="36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7" name="Line 660"/>
              <p:cNvSpPr>
                <a:spLocks noChangeShapeType="1"/>
              </p:cNvSpPr>
              <p:nvPr/>
            </p:nvSpPr>
            <p:spPr bwMode="auto">
              <a:xfrm>
                <a:off x="3606" y="367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8" name="Line 661"/>
              <p:cNvSpPr>
                <a:spLocks noChangeShapeType="1"/>
              </p:cNvSpPr>
              <p:nvPr/>
            </p:nvSpPr>
            <p:spPr bwMode="auto">
              <a:xfrm>
                <a:off x="3606" y="367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9" name="Line 662"/>
              <p:cNvSpPr>
                <a:spLocks noChangeShapeType="1"/>
              </p:cNvSpPr>
              <p:nvPr/>
            </p:nvSpPr>
            <p:spPr bwMode="auto">
              <a:xfrm>
                <a:off x="3608" y="367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0" name="Line 663"/>
              <p:cNvSpPr>
                <a:spLocks noChangeShapeType="1"/>
              </p:cNvSpPr>
              <p:nvPr/>
            </p:nvSpPr>
            <p:spPr bwMode="auto">
              <a:xfrm>
                <a:off x="3608" y="368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1" name="Line 664"/>
              <p:cNvSpPr>
                <a:spLocks noChangeShapeType="1"/>
              </p:cNvSpPr>
              <p:nvPr/>
            </p:nvSpPr>
            <p:spPr bwMode="auto">
              <a:xfrm>
                <a:off x="3609" y="3680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2" name="Line 665"/>
              <p:cNvSpPr>
                <a:spLocks noChangeShapeType="1"/>
              </p:cNvSpPr>
              <p:nvPr/>
            </p:nvSpPr>
            <p:spPr bwMode="auto">
              <a:xfrm>
                <a:off x="3611" y="368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3" name="Line 666"/>
              <p:cNvSpPr>
                <a:spLocks noChangeShapeType="1"/>
              </p:cNvSpPr>
              <p:nvPr/>
            </p:nvSpPr>
            <p:spPr bwMode="auto">
              <a:xfrm>
                <a:off x="3611" y="368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4" name="Line 667"/>
              <p:cNvSpPr>
                <a:spLocks noChangeShapeType="1"/>
              </p:cNvSpPr>
              <p:nvPr/>
            </p:nvSpPr>
            <p:spPr bwMode="auto">
              <a:xfrm>
                <a:off x="3612" y="368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5" name="Line 668"/>
              <p:cNvSpPr>
                <a:spLocks noChangeShapeType="1"/>
              </p:cNvSpPr>
              <p:nvPr/>
            </p:nvSpPr>
            <p:spPr bwMode="auto">
              <a:xfrm>
                <a:off x="3612" y="3683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6" name="Line 669"/>
              <p:cNvSpPr>
                <a:spLocks noChangeShapeType="1"/>
              </p:cNvSpPr>
              <p:nvPr/>
            </p:nvSpPr>
            <p:spPr bwMode="auto">
              <a:xfrm>
                <a:off x="3614" y="368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7" name="Line 670"/>
              <p:cNvSpPr>
                <a:spLocks noChangeShapeType="1"/>
              </p:cNvSpPr>
              <p:nvPr/>
            </p:nvSpPr>
            <p:spPr bwMode="auto">
              <a:xfrm>
                <a:off x="3614" y="368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8" name="Line 671"/>
              <p:cNvSpPr>
                <a:spLocks noChangeShapeType="1"/>
              </p:cNvSpPr>
              <p:nvPr/>
            </p:nvSpPr>
            <p:spPr bwMode="auto">
              <a:xfrm>
                <a:off x="3615" y="368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" name="Line 672"/>
              <p:cNvSpPr>
                <a:spLocks noChangeShapeType="1"/>
              </p:cNvSpPr>
              <p:nvPr/>
            </p:nvSpPr>
            <p:spPr bwMode="auto">
              <a:xfrm>
                <a:off x="3615" y="3686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" name="Line 673"/>
              <p:cNvSpPr>
                <a:spLocks noChangeShapeType="1"/>
              </p:cNvSpPr>
              <p:nvPr/>
            </p:nvSpPr>
            <p:spPr bwMode="auto">
              <a:xfrm>
                <a:off x="3617" y="368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1" name="Line 674"/>
              <p:cNvSpPr>
                <a:spLocks noChangeShapeType="1"/>
              </p:cNvSpPr>
              <p:nvPr/>
            </p:nvSpPr>
            <p:spPr bwMode="auto">
              <a:xfrm>
                <a:off x="3617" y="368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2" name="Line 675"/>
              <p:cNvSpPr>
                <a:spLocks noChangeShapeType="1"/>
              </p:cNvSpPr>
              <p:nvPr/>
            </p:nvSpPr>
            <p:spPr bwMode="auto">
              <a:xfrm>
                <a:off x="3618" y="3687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3" name="Line 676"/>
              <p:cNvSpPr>
                <a:spLocks noChangeShapeType="1"/>
              </p:cNvSpPr>
              <p:nvPr/>
            </p:nvSpPr>
            <p:spPr bwMode="auto">
              <a:xfrm>
                <a:off x="3618" y="3689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4" name="Line 677"/>
              <p:cNvSpPr>
                <a:spLocks noChangeShapeType="1"/>
              </p:cNvSpPr>
              <p:nvPr/>
            </p:nvSpPr>
            <p:spPr bwMode="auto">
              <a:xfrm>
                <a:off x="3620" y="368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" name="Line 678"/>
              <p:cNvSpPr>
                <a:spLocks noChangeShapeType="1"/>
              </p:cNvSpPr>
              <p:nvPr/>
            </p:nvSpPr>
            <p:spPr bwMode="auto">
              <a:xfrm>
                <a:off x="3620" y="369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6" name="Line 679"/>
              <p:cNvSpPr>
                <a:spLocks noChangeShapeType="1"/>
              </p:cNvSpPr>
              <p:nvPr/>
            </p:nvSpPr>
            <p:spPr bwMode="auto">
              <a:xfrm>
                <a:off x="3621" y="3690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7" name="Line 680"/>
              <p:cNvSpPr>
                <a:spLocks noChangeShapeType="1"/>
              </p:cNvSpPr>
              <p:nvPr/>
            </p:nvSpPr>
            <p:spPr bwMode="auto">
              <a:xfrm>
                <a:off x="3621" y="3692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8" name="Line 681"/>
              <p:cNvSpPr>
                <a:spLocks noChangeShapeType="1"/>
              </p:cNvSpPr>
              <p:nvPr/>
            </p:nvSpPr>
            <p:spPr bwMode="auto">
              <a:xfrm>
                <a:off x="3623" y="369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9" name="Line 682"/>
              <p:cNvSpPr>
                <a:spLocks noChangeShapeType="1"/>
              </p:cNvSpPr>
              <p:nvPr/>
            </p:nvSpPr>
            <p:spPr bwMode="auto">
              <a:xfrm>
                <a:off x="3623" y="369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0" name="Line 683"/>
              <p:cNvSpPr>
                <a:spLocks noChangeShapeType="1"/>
              </p:cNvSpPr>
              <p:nvPr/>
            </p:nvSpPr>
            <p:spPr bwMode="auto">
              <a:xfrm>
                <a:off x="3624" y="3693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1" name="Line 684"/>
              <p:cNvSpPr>
                <a:spLocks noChangeShapeType="1"/>
              </p:cNvSpPr>
              <p:nvPr/>
            </p:nvSpPr>
            <p:spPr bwMode="auto">
              <a:xfrm>
                <a:off x="3624" y="369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2" name="Line 685"/>
              <p:cNvSpPr>
                <a:spLocks noChangeShapeType="1"/>
              </p:cNvSpPr>
              <p:nvPr/>
            </p:nvSpPr>
            <p:spPr bwMode="auto">
              <a:xfrm>
                <a:off x="3626" y="3695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3" name="Line 686"/>
              <p:cNvSpPr>
                <a:spLocks noChangeShapeType="1"/>
              </p:cNvSpPr>
              <p:nvPr/>
            </p:nvSpPr>
            <p:spPr bwMode="auto">
              <a:xfrm>
                <a:off x="3626" y="369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4" name="Line 687"/>
              <p:cNvSpPr>
                <a:spLocks noChangeShapeType="1"/>
              </p:cNvSpPr>
              <p:nvPr/>
            </p:nvSpPr>
            <p:spPr bwMode="auto">
              <a:xfrm>
                <a:off x="3627" y="3696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5" name="Line 688"/>
              <p:cNvSpPr>
                <a:spLocks noChangeShapeType="1"/>
              </p:cNvSpPr>
              <p:nvPr/>
            </p:nvSpPr>
            <p:spPr bwMode="auto">
              <a:xfrm>
                <a:off x="3627" y="369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6" name="Line 689"/>
              <p:cNvSpPr>
                <a:spLocks noChangeShapeType="1"/>
              </p:cNvSpPr>
              <p:nvPr/>
            </p:nvSpPr>
            <p:spPr bwMode="auto">
              <a:xfrm>
                <a:off x="3629" y="3698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7" name="Line 690"/>
              <p:cNvSpPr>
                <a:spLocks noChangeShapeType="1"/>
              </p:cNvSpPr>
              <p:nvPr/>
            </p:nvSpPr>
            <p:spPr bwMode="auto">
              <a:xfrm>
                <a:off x="3629" y="3699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8" name="Line 691"/>
              <p:cNvSpPr>
                <a:spLocks noChangeShapeType="1"/>
              </p:cNvSpPr>
              <p:nvPr/>
            </p:nvSpPr>
            <p:spPr bwMode="auto">
              <a:xfrm>
                <a:off x="3630" y="3699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9" name="Line 692"/>
              <p:cNvSpPr>
                <a:spLocks noChangeShapeType="1"/>
              </p:cNvSpPr>
              <p:nvPr/>
            </p:nvSpPr>
            <p:spPr bwMode="auto">
              <a:xfrm>
                <a:off x="3630" y="370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" name="Line 693"/>
              <p:cNvSpPr>
                <a:spLocks noChangeShapeType="1"/>
              </p:cNvSpPr>
              <p:nvPr/>
            </p:nvSpPr>
            <p:spPr bwMode="auto">
              <a:xfrm>
                <a:off x="3632" y="3701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1" name="Line 694"/>
              <p:cNvSpPr>
                <a:spLocks noChangeShapeType="1"/>
              </p:cNvSpPr>
              <p:nvPr/>
            </p:nvSpPr>
            <p:spPr bwMode="auto">
              <a:xfrm>
                <a:off x="3632" y="3702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2" name="Line 695"/>
              <p:cNvSpPr>
                <a:spLocks noChangeShapeType="1"/>
              </p:cNvSpPr>
              <p:nvPr/>
            </p:nvSpPr>
            <p:spPr bwMode="auto">
              <a:xfrm>
                <a:off x="3633" y="3702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3" name="Line 696"/>
              <p:cNvSpPr>
                <a:spLocks noChangeShapeType="1"/>
              </p:cNvSpPr>
              <p:nvPr/>
            </p:nvSpPr>
            <p:spPr bwMode="auto">
              <a:xfrm>
                <a:off x="3633" y="370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" name="Line 697"/>
              <p:cNvSpPr>
                <a:spLocks noChangeShapeType="1"/>
              </p:cNvSpPr>
              <p:nvPr/>
            </p:nvSpPr>
            <p:spPr bwMode="auto">
              <a:xfrm>
                <a:off x="3635" y="37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5" name="Line 698"/>
              <p:cNvSpPr>
                <a:spLocks noChangeShapeType="1"/>
              </p:cNvSpPr>
              <p:nvPr/>
            </p:nvSpPr>
            <p:spPr bwMode="auto">
              <a:xfrm>
                <a:off x="3636" y="3704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6" name="Line 699"/>
              <p:cNvSpPr>
                <a:spLocks noChangeShapeType="1"/>
              </p:cNvSpPr>
              <p:nvPr/>
            </p:nvSpPr>
            <p:spPr bwMode="auto">
              <a:xfrm>
                <a:off x="3636" y="3705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7" name="Line 700"/>
              <p:cNvSpPr>
                <a:spLocks noChangeShapeType="1"/>
              </p:cNvSpPr>
              <p:nvPr/>
            </p:nvSpPr>
            <p:spPr bwMode="auto">
              <a:xfrm>
                <a:off x="3638" y="3705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8" name="Line 701"/>
              <p:cNvSpPr>
                <a:spLocks noChangeShapeType="1"/>
              </p:cNvSpPr>
              <p:nvPr/>
            </p:nvSpPr>
            <p:spPr bwMode="auto">
              <a:xfrm>
                <a:off x="3638" y="37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9" name="Line 702"/>
              <p:cNvSpPr>
                <a:spLocks noChangeShapeType="1"/>
              </p:cNvSpPr>
              <p:nvPr/>
            </p:nvSpPr>
            <p:spPr bwMode="auto">
              <a:xfrm>
                <a:off x="3639" y="3707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0" name="Line 703"/>
              <p:cNvSpPr>
                <a:spLocks noChangeShapeType="1"/>
              </p:cNvSpPr>
              <p:nvPr/>
            </p:nvSpPr>
            <p:spPr bwMode="auto">
              <a:xfrm>
                <a:off x="3639" y="3708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1" name="Line 704"/>
              <p:cNvSpPr>
                <a:spLocks noChangeShapeType="1"/>
              </p:cNvSpPr>
              <p:nvPr/>
            </p:nvSpPr>
            <p:spPr bwMode="auto">
              <a:xfrm>
                <a:off x="3641" y="3708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2" name="Line 705"/>
              <p:cNvSpPr>
                <a:spLocks noChangeShapeType="1"/>
              </p:cNvSpPr>
              <p:nvPr/>
            </p:nvSpPr>
            <p:spPr bwMode="auto">
              <a:xfrm>
                <a:off x="3641" y="37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" name="Line 706"/>
              <p:cNvSpPr>
                <a:spLocks noChangeShapeType="1"/>
              </p:cNvSpPr>
              <p:nvPr/>
            </p:nvSpPr>
            <p:spPr bwMode="auto">
              <a:xfrm>
                <a:off x="3642" y="3710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4" name="Line 707"/>
              <p:cNvSpPr>
                <a:spLocks noChangeShapeType="1"/>
              </p:cNvSpPr>
              <p:nvPr/>
            </p:nvSpPr>
            <p:spPr bwMode="auto">
              <a:xfrm>
                <a:off x="3642" y="3711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5" name="Line 708"/>
              <p:cNvSpPr>
                <a:spLocks noChangeShapeType="1"/>
              </p:cNvSpPr>
              <p:nvPr/>
            </p:nvSpPr>
            <p:spPr bwMode="auto">
              <a:xfrm>
                <a:off x="3644" y="3711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6" name="Line 709"/>
              <p:cNvSpPr>
                <a:spLocks noChangeShapeType="1"/>
              </p:cNvSpPr>
              <p:nvPr/>
            </p:nvSpPr>
            <p:spPr bwMode="auto">
              <a:xfrm>
                <a:off x="3644" y="37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7" name="Line 710"/>
              <p:cNvSpPr>
                <a:spLocks noChangeShapeType="1"/>
              </p:cNvSpPr>
              <p:nvPr/>
            </p:nvSpPr>
            <p:spPr bwMode="auto">
              <a:xfrm>
                <a:off x="3645" y="3713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8" name="Line 711"/>
              <p:cNvSpPr>
                <a:spLocks noChangeShapeType="1"/>
              </p:cNvSpPr>
              <p:nvPr/>
            </p:nvSpPr>
            <p:spPr bwMode="auto">
              <a:xfrm>
                <a:off x="3645" y="3714"/>
                <a:ext cx="2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9" name="Line 712"/>
              <p:cNvSpPr>
                <a:spLocks noChangeShapeType="1"/>
              </p:cNvSpPr>
              <p:nvPr/>
            </p:nvSpPr>
            <p:spPr bwMode="auto">
              <a:xfrm>
                <a:off x="3647" y="3714"/>
                <a:ext cx="1" cy="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" name="Line 713"/>
              <p:cNvSpPr>
                <a:spLocks noChangeShapeType="1"/>
              </p:cNvSpPr>
              <p:nvPr/>
            </p:nvSpPr>
            <p:spPr bwMode="auto">
              <a:xfrm>
                <a:off x="3647" y="37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1" name="Line 714"/>
              <p:cNvSpPr>
                <a:spLocks noChangeShapeType="1"/>
              </p:cNvSpPr>
              <p:nvPr/>
            </p:nvSpPr>
            <p:spPr bwMode="auto">
              <a:xfrm>
                <a:off x="3648" y="3716"/>
                <a:ext cx="1" cy="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2" name="Freeform 715"/>
              <p:cNvSpPr>
                <a:spLocks/>
              </p:cNvSpPr>
              <p:nvPr/>
            </p:nvSpPr>
            <p:spPr bwMode="auto">
              <a:xfrm>
                <a:off x="2429" y="2673"/>
                <a:ext cx="45" cy="45"/>
              </a:xfrm>
              <a:custGeom>
                <a:avLst/>
                <a:gdLst>
                  <a:gd name="T0" fmla="*/ 10 w 45"/>
                  <a:gd name="T1" fmla="*/ 39 h 45"/>
                  <a:gd name="T2" fmla="*/ 27 w 45"/>
                  <a:gd name="T3" fmla="*/ 36 h 45"/>
                  <a:gd name="T4" fmla="*/ 30 w 45"/>
                  <a:gd name="T5" fmla="*/ 35 h 45"/>
                  <a:gd name="T6" fmla="*/ 33 w 45"/>
                  <a:gd name="T7" fmla="*/ 33 h 45"/>
                  <a:gd name="T8" fmla="*/ 34 w 45"/>
                  <a:gd name="T9" fmla="*/ 32 h 45"/>
                  <a:gd name="T10" fmla="*/ 34 w 45"/>
                  <a:gd name="T11" fmla="*/ 30 h 45"/>
                  <a:gd name="T12" fmla="*/ 36 w 45"/>
                  <a:gd name="T13" fmla="*/ 27 h 45"/>
                  <a:gd name="T14" fmla="*/ 37 w 45"/>
                  <a:gd name="T15" fmla="*/ 26 h 45"/>
                  <a:gd name="T16" fmla="*/ 39 w 45"/>
                  <a:gd name="T17" fmla="*/ 26 h 45"/>
                  <a:gd name="T18" fmla="*/ 40 w 45"/>
                  <a:gd name="T19" fmla="*/ 24 h 45"/>
                  <a:gd name="T20" fmla="*/ 43 w 45"/>
                  <a:gd name="T21" fmla="*/ 24 h 45"/>
                  <a:gd name="T22" fmla="*/ 43 w 45"/>
                  <a:gd name="T23" fmla="*/ 26 h 45"/>
                  <a:gd name="T24" fmla="*/ 45 w 45"/>
                  <a:gd name="T25" fmla="*/ 27 h 45"/>
                  <a:gd name="T26" fmla="*/ 45 w 45"/>
                  <a:gd name="T27" fmla="*/ 29 h 45"/>
                  <a:gd name="T28" fmla="*/ 45 w 45"/>
                  <a:gd name="T29" fmla="*/ 30 h 45"/>
                  <a:gd name="T30" fmla="*/ 43 w 45"/>
                  <a:gd name="T31" fmla="*/ 32 h 45"/>
                  <a:gd name="T32" fmla="*/ 42 w 45"/>
                  <a:gd name="T33" fmla="*/ 33 h 45"/>
                  <a:gd name="T34" fmla="*/ 42 w 45"/>
                  <a:gd name="T35" fmla="*/ 35 h 45"/>
                  <a:gd name="T36" fmla="*/ 37 w 45"/>
                  <a:gd name="T37" fmla="*/ 36 h 45"/>
                  <a:gd name="T38" fmla="*/ 34 w 45"/>
                  <a:gd name="T39" fmla="*/ 38 h 45"/>
                  <a:gd name="T40" fmla="*/ 21 w 45"/>
                  <a:gd name="T41" fmla="*/ 41 h 45"/>
                  <a:gd name="T42" fmla="*/ 0 w 45"/>
                  <a:gd name="T43" fmla="*/ 45 h 45"/>
                  <a:gd name="T44" fmla="*/ 0 w 45"/>
                  <a:gd name="T45" fmla="*/ 44 h 45"/>
                  <a:gd name="T46" fmla="*/ 12 w 45"/>
                  <a:gd name="T47" fmla="*/ 17 h 45"/>
                  <a:gd name="T48" fmla="*/ 15 w 45"/>
                  <a:gd name="T49" fmla="*/ 12 h 45"/>
                  <a:gd name="T50" fmla="*/ 15 w 45"/>
                  <a:gd name="T51" fmla="*/ 9 h 45"/>
                  <a:gd name="T52" fmla="*/ 16 w 45"/>
                  <a:gd name="T53" fmla="*/ 8 h 45"/>
                  <a:gd name="T54" fmla="*/ 16 w 45"/>
                  <a:gd name="T55" fmla="*/ 5 h 45"/>
                  <a:gd name="T56" fmla="*/ 15 w 45"/>
                  <a:gd name="T57" fmla="*/ 3 h 45"/>
                  <a:gd name="T58" fmla="*/ 15 w 45"/>
                  <a:gd name="T59" fmla="*/ 3 h 45"/>
                  <a:gd name="T60" fmla="*/ 13 w 45"/>
                  <a:gd name="T61" fmla="*/ 2 h 45"/>
                  <a:gd name="T62" fmla="*/ 15 w 45"/>
                  <a:gd name="T63" fmla="*/ 0 h 45"/>
                  <a:gd name="T64" fmla="*/ 24 w 45"/>
                  <a:gd name="T65" fmla="*/ 6 h 45"/>
                  <a:gd name="T66" fmla="*/ 25 w 45"/>
                  <a:gd name="T67" fmla="*/ 6 h 45"/>
                  <a:gd name="T68" fmla="*/ 22 w 45"/>
                  <a:gd name="T69" fmla="*/ 12 h 45"/>
                  <a:gd name="T70" fmla="*/ 21 w 45"/>
                  <a:gd name="T71" fmla="*/ 17 h 45"/>
                  <a:gd name="T72" fmla="*/ 10 w 45"/>
                  <a:gd name="T73" fmla="*/ 39 h 4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5" h="45">
                    <a:moveTo>
                      <a:pt x="10" y="39"/>
                    </a:moveTo>
                    <a:lnTo>
                      <a:pt x="27" y="36"/>
                    </a:lnTo>
                    <a:lnTo>
                      <a:pt x="30" y="35"/>
                    </a:lnTo>
                    <a:lnTo>
                      <a:pt x="33" y="33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6" y="27"/>
                    </a:lnTo>
                    <a:lnTo>
                      <a:pt x="37" y="26"/>
                    </a:lnTo>
                    <a:lnTo>
                      <a:pt x="39" y="26"/>
                    </a:lnTo>
                    <a:lnTo>
                      <a:pt x="40" y="24"/>
                    </a:lnTo>
                    <a:lnTo>
                      <a:pt x="43" y="24"/>
                    </a:lnTo>
                    <a:lnTo>
                      <a:pt x="43" y="26"/>
                    </a:lnTo>
                    <a:lnTo>
                      <a:pt x="45" y="27"/>
                    </a:lnTo>
                    <a:lnTo>
                      <a:pt x="45" y="29"/>
                    </a:lnTo>
                    <a:lnTo>
                      <a:pt x="45" y="30"/>
                    </a:lnTo>
                    <a:lnTo>
                      <a:pt x="43" y="32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37" y="36"/>
                    </a:lnTo>
                    <a:lnTo>
                      <a:pt x="34" y="38"/>
                    </a:lnTo>
                    <a:lnTo>
                      <a:pt x="21" y="41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2" y="17"/>
                    </a:lnTo>
                    <a:lnTo>
                      <a:pt x="15" y="12"/>
                    </a:lnTo>
                    <a:lnTo>
                      <a:pt x="15" y="9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24" y="6"/>
                    </a:lnTo>
                    <a:lnTo>
                      <a:pt x="25" y="6"/>
                    </a:lnTo>
                    <a:lnTo>
                      <a:pt x="22" y="12"/>
                    </a:lnTo>
                    <a:lnTo>
                      <a:pt x="21" y="17"/>
                    </a:lnTo>
                    <a:lnTo>
                      <a:pt x="10" y="39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3" name="Freeform 716"/>
              <p:cNvSpPr>
                <a:spLocks/>
              </p:cNvSpPr>
              <p:nvPr/>
            </p:nvSpPr>
            <p:spPr bwMode="auto">
              <a:xfrm>
                <a:off x="2474" y="2646"/>
                <a:ext cx="28" cy="29"/>
              </a:xfrm>
              <a:custGeom>
                <a:avLst/>
                <a:gdLst>
                  <a:gd name="T0" fmla="*/ 0 w 28"/>
                  <a:gd name="T1" fmla="*/ 3 h 29"/>
                  <a:gd name="T2" fmla="*/ 3 w 28"/>
                  <a:gd name="T3" fmla="*/ 0 h 29"/>
                  <a:gd name="T4" fmla="*/ 28 w 28"/>
                  <a:gd name="T5" fmla="*/ 24 h 29"/>
                  <a:gd name="T6" fmla="*/ 24 w 28"/>
                  <a:gd name="T7" fmla="*/ 29 h 29"/>
                  <a:gd name="T8" fmla="*/ 0 w 28"/>
                  <a:gd name="T9" fmla="*/ 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3"/>
                    </a:moveTo>
                    <a:lnTo>
                      <a:pt x="3" y="0"/>
                    </a:lnTo>
                    <a:lnTo>
                      <a:pt x="28" y="24"/>
                    </a:lnTo>
                    <a:lnTo>
                      <a:pt x="24" y="29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4" name="Freeform 717"/>
              <p:cNvSpPr>
                <a:spLocks noEditPoints="1"/>
              </p:cNvSpPr>
              <p:nvPr/>
            </p:nvSpPr>
            <p:spPr bwMode="auto">
              <a:xfrm>
                <a:off x="2432" y="2741"/>
                <a:ext cx="34" cy="34"/>
              </a:xfrm>
              <a:custGeom>
                <a:avLst/>
                <a:gdLst>
                  <a:gd name="T0" fmla="*/ 19 w 34"/>
                  <a:gd name="T1" fmla="*/ 28 h 34"/>
                  <a:gd name="T2" fmla="*/ 22 w 34"/>
                  <a:gd name="T3" fmla="*/ 33 h 34"/>
                  <a:gd name="T4" fmla="*/ 18 w 34"/>
                  <a:gd name="T5" fmla="*/ 34 h 34"/>
                  <a:gd name="T6" fmla="*/ 13 w 34"/>
                  <a:gd name="T7" fmla="*/ 34 h 34"/>
                  <a:gd name="T8" fmla="*/ 10 w 34"/>
                  <a:gd name="T9" fmla="*/ 33 h 34"/>
                  <a:gd name="T10" fmla="*/ 6 w 34"/>
                  <a:gd name="T11" fmla="*/ 30 h 34"/>
                  <a:gd name="T12" fmla="*/ 3 w 34"/>
                  <a:gd name="T13" fmla="*/ 25 h 34"/>
                  <a:gd name="T14" fmla="*/ 1 w 34"/>
                  <a:gd name="T15" fmla="*/ 22 h 34"/>
                  <a:gd name="T16" fmla="*/ 0 w 34"/>
                  <a:gd name="T17" fmla="*/ 18 h 34"/>
                  <a:gd name="T18" fmla="*/ 1 w 34"/>
                  <a:gd name="T19" fmla="*/ 13 h 34"/>
                  <a:gd name="T20" fmla="*/ 3 w 34"/>
                  <a:gd name="T21" fmla="*/ 10 h 34"/>
                  <a:gd name="T22" fmla="*/ 6 w 34"/>
                  <a:gd name="T23" fmla="*/ 6 h 34"/>
                  <a:gd name="T24" fmla="*/ 10 w 34"/>
                  <a:gd name="T25" fmla="*/ 3 h 34"/>
                  <a:gd name="T26" fmla="*/ 15 w 34"/>
                  <a:gd name="T27" fmla="*/ 0 h 34"/>
                  <a:gd name="T28" fmla="*/ 19 w 34"/>
                  <a:gd name="T29" fmla="*/ 0 h 34"/>
                  <a:gd name="T30" fmla="*/ 22 w 34"/>
                  <a:gd name="T31" fmla="*/ 0 h 34"/>
                  <a:gd name="T32" fmla="*/ 27 w 34"/>
                  <a:gd name="T33" fmla="*/ 1 h 34"/>
                  <a:gd name="T34" fmla="*/ 30 w 34"/>
                  <a:gd name="T35" fmla="*/ 4 h 34"/>
                  <a:gd name="T36" fmla="*/ 33 w 34"/>
                  <a:gd name="T37" fmla="*/ 7 h 34"/>
                  <a:gd name="T38" fmla="*/ 34 w 34"/>
                  <a:gd name="T39" fmla="*/ 12 h 34"/>
                  <a:gd name="T40" fmla="*/ 34 w 34"/>
                  <a:gd name="T41" fmla="*/ 15 h 34"/>
                  <a:gd name="T42" fmla="*/ 34 w 34"/>
                  <a:gd name="T43" fmla="*/ 19 h 34"/>
                  <a:gd name="T44" fmla="*/ 31 w 34"/>
                  <a:gd name="T45" fmla="*/ 24 h 34"/>
                  <a:gd name="T46" fmla="*/ 28 w 34"/>
                  <a:gd name="T47" fmla="*/ 27 h 34"/>
                  <a:gd name="T48" fmla="*/ 28 w 34"/>
                  <a:gd name="T49" fmla="*/ 28 h 34"/>
                  <a:gd name="T50" fmla="*/ 27 w 34"/>
                  <a:gd name="T51" fmla="*/ 28 h 34"/>
                  <a:gd name="T52" fmla="*/ 10 w 34"/>
                  <a:gd name="T53" fmla="*/ 10 h 34"/>
                  <a:gd name="T54" fmla="*/ 7 w 34"/>
                  <a:gd name="T55" fmla="*/ 15 h 34"/>
                  <a:gd name="T56" fmla="*/ 6 w 34"/>
                  <a:gd name="T57" fmla="*/ 19 h 34"/>
                  <a:gd name="T58" fmla="*/ 7 w 34"/>
                  <a:gd name="T59" fmla="*/ 22 h 34"/>
                  <a:gd name="T60" fmla="*/ 9 w 34"/>
                  <a:gd name="T61" fmla="*/ 25 h 34"/>
                  <a:gd name="T62" fmla="*/ 12 w 34"/>
                  <a:gd name="T63" fmla="*/ 27 h 34"/>
                  <a:gd name="T64" fmla="*/ 13 w 34"/>
                  <a:gd name="T65" fmla="*/ 28 h 34"/>
                  <a:gd name="T66" fmla="*/ 16 w 34"/>
                  <a:gd name="T67" fmla="*/ 28 h 34"/>
                  <a:gd name="T68" fmla="*/ 19 w 34"/>
                  <a:gd name="T69" fmla="*/ 28 h 34"/>
                  <a:gd name="T70" fmla="*/ 13 w 34"/>
                  <a:gd name="T71" fmla="*/ 7 h 34"/>
                  <a:gd name="T72" fmla="*/ 27 w 34"/>
                  <a:gd name="T73" fmla="*/ 21 h 34"/>
                  <a:gd name="T74" fmla="*/ 28 w 34"/>
                  <a:gd name="T75" fmla="*/ 18 h 34"/>
                  <a:gd name="T76" fmla="*/ 30 w 34"/>
                  <a:gd name="T77" fmla="*/ 15 h 34"/>
                  <a:gd name="T78" fmla="*/ 28 w 34"/>
                  <a:gd name="T79" fmla="*/ 12 h 34"/>
                  <a:gd name="T80" fmla="*/ 25 w 34"/>
                  <a:gd name="T81" fmla="*/ 9 h 34"/>
                  <a:gd name="T82" fmla="*/ 24 w 34"/>
                  <a:gd name="T83" fmla="*/ 6 h 34"/>
                  <a:gd name="T84" fmla="*/ 19 w 34"/>
                  <a:gd name="T85" fmla="*/ 6 h 34"/>
                  <a:gd name="T86" fmla="*/ 16 w 34"/>
                  <a:gd name="T87" fmla="*/ 6 h 34"/>
                  <a:gd name="T88" fmla="*/ 13 w 34"/>
                  <a:gd name="T89" fmla="*/ 7 h 3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34" h="34">
                    <a:moveTo>
                      <a:pt x="19" y="28"/>
                    </a:moveTo>
                    <a:lnTo>
                      <a:pt x="22" y="33"/>
                    </a:lnTo>
                    <a:lnTo>
                      <a:pt x="18" y="34"/>
                    </a:lnTo>
                    <a:lnTo>
                      <a:pt x="13" y="34"/>
                    </a:lnTo>
                    <a:lnTo>
                      <a:pt x="10" y="33"/>
                    </a:lnTo>
                    <a:lnTo>
                      <a:pt x="6" y="30"/>
                    </a:lnTo>
                    <a:lnTo>
                      <a:pt x="3" y="25"/>
                    </a:lnTo>
                    <a:lnTo>
                      <a:pt x="1" y="22"/>
                    </a:lnTo>
                    <a:lnTo>
                      <a:pt x="0" y="18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10" y="3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7" y="1"/>
                    </a:lnTo>
                    <a:lnTo>
                      <a:pt x="30" y="4"/>
                    </a:lnTo>
                    <a:lnTo>
                      <a:pt x="33" y="7"/>
                    </a:lnTo>
                    <a:lnTo>
                      <a:pt x="34" y="12"/>
                    </a:lnTo>
                    <a:lnTo>
                      <a:pt x="34" y="15"/>
                    </a:lnTo>
                    <a:lnTo>
                      <a:pt x="34" y="19"/>
                    </a:lnTo>
                    <a:lnTo>
                      <a:pt x="31" y="24"/>
                    </a:lnTo>
                    <a:lnTo>
                      <a:pt x="28" y="27"/>
                    </a:lnTo>
                    <a:lnTo>
                      <a:pt x="28" y="28"/>
                    </a:lnTo>
                    <a:lnTo>
                      <a:pt x="27" y="28"/>
                    </a:lnTo>
                    <a:lnTo>
                      <a:pt x="10" y="10"/>
                    </a:lnTo>
                    <a:lnTo>
                      <a:pt x="7" y="15"/>
                    </a:lnTo>
                    <a:lnTo>
                      <a:pt x="6" y="19"/>
                    </a:lnTo>
                    <a:lnTo>
                      <a:pt x="7" y="22"/>
                    </a:lnTo>
                    <a:lnTo>
                      <a:pt x="9" y="25"/>
                    </a:lnTo>
                    <a:lnTo>
                      <a:pt x="12" y="27"/>
                    </a:lnTo>
                    <a:lnTo>
                      <a:pt x="13" y="28"/>
                    </a:lnTo>
                    <a:lnTo>
                      <a:pt x="16" y="28"/>
                    </a:lnTo>
                    <a:lnTo>
                      <a:pt x="19" y="28"/>
                    </a:lnTo>
                    <a:close/>
                    <a:moveTo>
                      <a:pt x="13" y="7"/>
                    </a:moveTo>
                    <a:lnTo>
                      <a:pt x="27" y="21"/>
                    </a:lnTo>
                    <a:lnTo>
                      <a:pt x="28" y="18"/>
                    </a:lnTo>
                    <a:lnTo>
                      <a:pt x="30" y="15"/>
                    </a:lnTo>
                    <a:lnTo>
                      <a:pt x="28" y="12"/>
                    </a:lnTo>
                    <a:lnTo>
                      <a:pt x="25" y="9"/>
                    </a:lnTo>
                    <a:lnTo>
                      <a:pt x="24" y="6"/>
                    </a:lnTo>
                    <a:lnTo>
                      <a:pt x="19" y="6"/>
                    </a:lnTo>
                    <a:lnTo>
                      <a:pt x="16" y="6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5" name="Freeform 718"/>
              <p:cNvSpPr>
                <a:spLocks/>
              </p:cNvSpPr>
              <p:nvPr/>
            </p:nvSpPr>
            <p:spPr bwMode="auto">
              <a:xfrm>
                <a:off x="2496" y="2738"/>
                <a:ext cx="38" cy="37"/>
              </a:xfrm>
              <a:custGeom>
                <a:avLst/>
                <a:gdLst>
                  <a:gd name="T0" fmla="*/ 0 w 38"/>
                  <a:gd name="T1" fmla="*/ 31 h 37"/>
                  <a:gd name="T2" fmla="*/ 14 w 38"/>
                  <a:gd name="T3" fmla="*/ 18 h 37"/>
                  <a:gd name="T4" fmla="*/ 0 w 38"/>
                  <a:gd name="T5" fmla="*/ 6 h 37"/>
                  <a:gd name="T6" fmla="*/ 6 w 38"/>
                  <a:gd name="T7" fmla="*/ 0 h 37"/>
                  <a:gd name="T8" fmla="*/ 20 w 38"/>
                  <a:gd name="T9" fmla="*/ 13 h 37"/>
                  <a:gd name="T10" fmla="*/ 32 w 38"/>
                  <a:gd name="T11" fmla="*/ 0 h 37"/>
                  <a:gd name="T12" fmla="*/ 38 w 38"/>
                  <a:gd name="T13" fmla="*/ 6 h 37"/>
                  <a:gd name="T14" fmla="*/ 24 w 38"/>
                  <a:gd name="T15" fmla="*/ 18 h 37"/>
                  <a:gd name="T16" fmla="*/ 38 w 38"/>
                  <a:gd name="T17" fmla="*/ 31 h 37"/>
                  <a:gd name="T18" fmla="*/ 32 w 38"/>
                  <a:gd name="T19" fmla="*/ 37 h 37"/>
                  <a:gd name="T20" fmla="*/ 20 w 38"/>
                  <a:gd name="T21" fmla="*/ 24 h 37"/>
                  <a:gd name="T22" fmla="*/ 6 w 38"/>
                  <a:gd name="T23" fmla="*/ 37 h 37"/>
                  <a:gd name="T24" fmla="*/ 0 w 38"/>
                  <a:gd name="T25" fmla="*/ 31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0" y="31"/>
                    </a:moveTo>
                    <a:lnTo>
                      <a:pt x="14" y="18"/>
                    </a:lnTo>
                    <a:lnTo>
                      <a:pt x="0" y="6"/>
                    </a:lnTo>
                    <a:lnTo>
                      <a:pt x="6" y="0"/>
                    </a:lnTo>
                    <a:lnTo>
                      <a:pt x="20" y="13"/>
                    </a:lnTo>
                    <a:lnTo>
                      <a:pt x="32" y="0"/>
                    </a:lnTo>
                    <a:lnTo>
                      <a:pt x="38" y="6"/>
                    </a:lnTo>
                    <a:lnTo>
                      <a:pt x="24" y="18"/>
                    </a:lnTo>
                    <a:lnTo>
                      <a:pt x="38" y="31"/>
                    </a:lnTo>
                    <a:lnTo>
                      <a:pt x="32" y="37"/>
                    </a:lnTo>
                    <a:lnTo>
                      <a:pt x="20" y="24"/>
                    </a:lnTo>
                    <a:lnTo>
                      <a:pt x="6" y="37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6" name="Freeform 719"/>
              <p:cNvSpPr>
                <a:spLocks/>
              </p:cNvSpPr>
              <p:nvPr/>
            </p:nvSpPr>
            <p:spPr bwMode="auto">
              <a:xfrm>
                <a:off x="2556" y="2745"/>
                <a:ext cx="38" cy="38"/>
              </a:xfrm>
              <a:custGeom>
                <a:avLst/>
                <a:gdLst>
                  <a:gd name="T0" fmla="*/ 5 w 38"/>
                  <a:gd name="T1" fmla="*/ 38 h 38"/>
                  <a:gd name="T2" fmla="*/ 0 w 38"/>
                  <a:gd name="T3" fmla="*/ 33 h 38"/>
                  <a:gd name="T4" fmla="*/ 26 w 38"/>
                  <a:gd name="T5" fmla="*/ 8 h 38"/>
                  <a:gd name="T6" fmla="*/ 23 w 38"/>
                  <a:gd name="T7" fmla="*/ 8 h 38"/>
                  <a:gd name="T8" fmla="*/ 20 w 38"/>
                  <a:gd name="T9" fmla="*/ 6 h 38"/>
                  <a:gd name="T10" fmla="*/ 17 w 38"/>
                  <a:gd name="T11" fmla="*/ 6 h 38"/>
                  <a:gd name="T12" fmla="*/ 14 w 38"/>
                  <a:gd name="T13" fmla="*/ 5 h 38"/>
                  <a:gd name="T14" fmla="*/ 17 w 38"/>
                  <a:gd name="T15" fmla="*/ 0 h 38"/>
                  <a:gd name="T16" fmla="*/ 23 w 38"/>
                  <a:gd name="T17" fmla="*/ 2 h 38"/>
                  <a:gd name="T18" fmla="*/ 27 w 38"/>
                  <a:gd name="T19" fmla="*/ 3 h 38"/>
                  <a:gd name="T20" fmla="*/ 32 w 38"/>
                  <a:gd name="T21" fmla="*/ 3 h 38"/>
                  <a:gd name="T22" fmla="*/ 35 w 38"/>
                  <a:gd name="T23" fmla="*/ 2 h 38"/>
                  <a:gd name="T24" fmla="*/ 38 w 38"/>
                  <a:gd name="T25" fmla="*/ 5 h 38"/>
                  <a:gd name="T26" fmla="*/ 5 w 38"/>
                  <a:gd name="T27" fmla="*/ 38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38" h="38">
                    <a:moveTo>
                      <a:pt x="5" y="38"/>
                    </a:moveTo>
                    <a:lnTo>
                      <a:pt x="0" y="33"/>
                    </a:lnTo>
                    <a:lnTo>
                      <a:pt x="26" y="8"/>
                    </a:lnTo>
                    <a:lnTo>
                      <a:pt x="23" y="8"/>
                    </a:lnTo>
                    <a:lnTo>
                      <a:pt x="20" y="6"/>
                    </a:lnTo>
                    <a:lnTo>
                      <a:pt x="17" y="6"/>
                    </a:lnTo>
                    <a:lnTo>
                      <a:pt x="14" y="5"/>
                    </a:lnTo>
                    <a:lnTo>
                      <a:pt x="17" y="0"/>
                    </a:lnTo>
                    <a:lnTo>
                      <a:pt x="23" y="2"/>
                    </a:lnTo>
                    <a:lnTo>
                      <a:pt x="27" y="3"/>
                    </a:lnTo>
                    <a:lnTo>
                      <a:pt x="32" y="3"/>
                    </a:lnTo>
                    <a:lnTo>
                      <a:pt x="35" y="2"/>
                    </a:lnTo>
                    <a:lnTo>
                      <a:pt x="38" y="5"/>
                    </a:lnTo>
                    <a:lnTo>
                      <a:pt x="5" y="38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7" name="Freeform 720"/>
              <p:cNvSpPr>
                <a:spLocks noEditPoints="1"/>
              </p:cNvSpPr>
              <p:nvPr/>
            </p:nvSpPr>
            <p:spPr bwMode="auto">
              <a:xfrm>
                <a:off x="2577" y="2766"/>
                <a:ext cx="42" cy="42"/>
              </a:xfrm>
              <a:custGeom>
                <a:avLst/>
                <a:gdLst>
                  <a:gd name="T0" fmla="*/ 39 w 42"/>
                  <a:gd name="T1" fmla="*/ 23 h 42"/>
                  <a:gd name="T2" fmla="*/ 35 w 42"/>
                  <a:gd name="T3" fmla="*/ 20 h 42"/>
                  <a:gd name="T4" fmla="*/ 36 w 42"/>
                  <a:gd name="T5" fmla="*/ 17 h 42"/>
                  <a:gd name="T6" fmla="*/ 36 w 42"/>
                  <a:gd name="T7" fmla="*/ 15 h 42"/>
                  <a:gd name="T8" fmla="*/ 36 w 42"/>
                  <a:gd name="T9" fmla="*/ 12 h 42"/>
                  <a:gd name="T10" fmla="*/ 35 w 42"/>
                  <a:gd name="T11" fmla="*/ 9 h 42"/>
                  <a:gd name="T12" fmla="*/ 32 w 42"/>
                  <a:gd name="T13" fmla="*/ 8 h 42"/>
                  <a:gd name="T14" fmla="*/ 30 w 42"/>
                  <a:gd name="T15" fmla="*/ 6 h 42"/>
                  <a:gd name="T16" fmla="*/ 27 w 42"/>
                  <a:gd name="T17" fmla="*/ 6 h 42"/>
                  <a:gd name="T18" fmla="*/ 23 w 42"/>
                  <a:gd name="T19" fmla="*/ 8 h 42"/>
                  <a:gd name="T20" fmla="*/ 20 w 42"/>
                  <a:gd name="T21" fmla="*/ 9 h 42"/>
                  <a:gd name="T22" fmla="*/ 15 w 42"/>
                  <a:gd name="T23" fmla="*/ 14 h 42"/>
                  <a:gd name="T24" fmla="*/ 18 w 42"/>
                  <a:gd name="T25" fmla="*/ 14 h 42"/>
                  <a:gd name="T26" fmla="*/ 21 w 42"/>
                  <a:gd name="T27" fmla="*/ 14 h 42"/>
                  <a:gd name="T28" fmla="*/ 24 w 42"/>
                  <a:gd name="T29" fmla="*/ 15 h 42"/>
                  <a:gd name="T30" fmla="*/ 27 w 42"/>
                  <a:gd name="T31" fmla="*/ 17 h 42"/>
                  <a:gd name="T32" fmla="*/ 30 w 42"/>
                  <a:gd name="T33" fmla="*/ 21 h 42"/>
                  <a:gd name="T34" fmla="*/ 32 w 42"/>
                  <a:gd name="T35" fmla="*/ 27 h 42"/>
                  <a:gd name="T36" fmla="*/ 30 w 42"/>
                  <a:gd name="T37" fmla="*/ 32 h 42"/>
                  <a:gd name="T38" fmla="*/ 26 w 42"/>
                  <a:gd name="T39" fmla="*/ 38 h 42"/>
                  <a:gd name="T40" fmla="*/ 23 w 42"/>
                  <a:gd name="T41" fmla="*/ 41 h 42"/>
                  <a:gd name="T42" fmla="*/ 20 w 42"/>
                  <a:gd name="T43" fmla="*/ 42 h 42"/>
                  <a:gd name="T44" fmla="*/ 15 w 42"/>
                  <a:gd name="T45" fmla="*/ 42 h 42"/>
                  <a:gd name="T46" fmla="*/ 11 w 42"/>
                  <a:gd name="T47" fmla="*/ 42 h 42"/>
                  <a:gd name="T48" fmla="*/ 8 w 42"/>
                  <a:gd name="T49" fmla="*/ 41 h 42"/>
                  <a:gd name="T50" fmla="*/ 5 w 42"/>
                  <a:gd name="T51" fmla="*/ 38 h 42"/>
                  <a:gd name="T52" fmla="*/ 2 w 42"/>
                  <a:gd name="T53" fmla="*/ 35 h 42"/>
                  <a:gd name="T54" fmla="*/ 0 w 42"/>
                  <a:gd name="T55" fmla="*/ 30 h 42"/>
                  <a:gd name="T56" fmla="*/ 0 w 42"/>
                  <a:gd name="T57" fmla="*/ 26 h 42"/>
                  <a:gd name="T58" fmla="*/ 2 w 42"/>
                  <a:gd name="T59" fmla="*/ 21 h 42"/>
                  <a:gd name="T60" fmla="*/ 5 w 42"/>
                  <a:gd name="T61" fmla="*/ 17 h 42"/>
                  <a:gd name="T62" fmla="*/ 9 w 42"/>
                  <a:gd name="T63" fmla="*/ 11 h 42"/>
                  <a:gd name="T64" fmla="*/ 15 w 42"/>
                  <a:gd name="T65" fmla="*/ 6 h 42"/>
                  <a:gd name="T66" fmla="*/ 21 w 42"/>
                  <a:gd name="T67" fmla="*/ 2 h 42"/>
                  <a:gd name="T68" fmla="*/ 26 w 42"/>
                  <a:gd name="T69" fmla="*/ 0 h 42"/>
                  <a:gd name="T70" fmla="*/ 30 w 42"/>
                  <a:gd name="T71" fmla="*/ 2 h 42"/>
                  <a:gd name="T72" fmla="*/ 35 w 42"/>
                  <a:gd name="T73" fmla="*/ 3 h 42"/>
                  <a:gd name="T74" fmla="*/ 38 w 42"/>
                  <a:gd name="T75" fmla="*/ 5 h 42"/>
                  <a:gd name="T76" fmla="*/ 41 w 42"/>
                  <a:gd name="T77" fmla="*/ 9 h 42"/>
                  <a:gd name="T78" fmla="*/ 42 w 42"/>
                  <a:gd name="T79" fmla="*/ 14 h 42"/>
                  <a:gd name="T80" fmla="*/ 42 w 42"/>
                  <a:gd name="T81" fmla="*/ 18 h 42"/>
                  <a:gd name="T82" fmla="*/ 39 w 42"/>
                  <a:gd name="T83" fmla="*/ 23 h 42"/>
                  <a:gd name="T84" fmla="*/ 9 w 42"/>
                  <a:gd name="T85" fmla="*/ 20 h 42"/>
                  <a:gd name="T86" fmla="*/ 6 w 42"/>
                  <a:gd name="T87" fmla="*/ 21 h 42"/>
                  <a:gd name="T88" fmla="*/ 6 w 42"/>
                  <a:gd name="T89" fmla="*/ 24 h 42"/>
                  <a:gd name="T90" fmla="*/ 5 w 42"/>
                  <a:gd name="T91" fmla="*/ 27 h 42"/>
                  <a:gd name="T92" fmla="*/ 5 w 42"/>
                  <a:gd name="T93" fmla="*/ 30 h 42"/>
                  <a:gd name="T94" fmla="*/ 6 w 42"/>
                  <a:gd name="T95" fmla="*/ 32 h 42"/>
                  <a:gd name="T96" fmla="*/ 8 w 42"/>
                  <a:gd name="T97" fmla="*/ 35 h 42"/>
                  <a:gd name="T98" fmla="*/ 11 w 42"/>
                  <a:gd name="T99" fmla="*/ 36 h 42"/>
                  <a:gd name="T100" fmla="*/ 15 w 42"/>
                  <a:gd name="T101" fmla="*/ 36 h 42"/>
                  <a:gd name="T102" fmla="*/ 18 w 42"/>
                  <a:gd name="T103" fmla="*/ 36 h 42"/>
                  <a:gd name="T104" fmla="*/ 21 w 42"/>
                  <a:gd name="T105" fmla="*/ 33 h 42"/>
                  <a:gd name="T106" fmla="*/ 24 w 42"/>
                  <a:gd name="T107" fmla="*/ 30 h 42"/>
                  <a:gd name="T108" fmla="*/ 26 w 42"/>
                  <a:gd name="T109" fmla="*/ 26 h 42"/>
                  <a:gd name="T110" fmla="*/ 24 w 42"/>
                  <a:gd name="T111" fmla="*/ 23 h 42"/>
                  <a:gd name="T112" fmla="*/ 23 w 42"/>
                  <a:gd name="T113" fmla="*/ 20 h 42"/>
                  <a:gd name="T114" fmla="*/ 20 w 42"/>
                  <a:gd name="T115" fmla="*/ 18 h 42"/>
                  <a:gd name="T116" fmla="*/ 15 w 42"/>
                  <a:gd name="T117" fmla="*/ 17 h 42"/>
                  <a:gd name="T118" fmla="*/ 12 w 42"/>
                  <a:gd name="T119" fmla="*/ 18 h 42"/>
                  <a:gd name="T120" fmla="*/ 9 w 42"/>
                  <a:gd name="T121" fmla="*/ 20 h 4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0" t="0" r="r" b="b"/>
                <a:pathLst>
                  <a:path w="42" h="42">
                    <a:moveTo>
                      <a:pt x="39" y="23"/>
                    </a:moveTo>
                    <a:lnTo>
                      <a:pt x="35" y="20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6" y="12"/>
                    </a:lnTo>
                    <a:lnTo>
                      <a:pt x="35" y="9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7" y="6"/>
                    </a:lnTo>
                    <a:lnTo>
                      <a:pt x="23" y="8"/>
                    </a:lnTo>
                    <a:lnTo>
                      <a:pt x="20" y="9"/>
                    </a:lnTo>
                    <a:lnTo>
                      <a:pt x="15" y="14"/>
                    </a:lnTo>
                    <a:lnTo>
                      <a:pt x="18" y="14"/>
                    </a:lnTo>
                    <a:lnTo>
                      <a:pt x="21" y="14"/>
                    </a:lnTo>
                    <a:lnTo>
                      <a:pt x="24" y="15"/>
                    </a:lnTo>
                    <a:lnTo>
                      <a:pt x="27" y="17"/>
                    </a:lnTo>
                    <a:lnTo>
                      <a:pt x="30" y="21"/>
                    </a:lnTo>
                    <a:lnTo>
                      <a:pt x="32" y="27"/>
                    </a:lnTo>
                    <a:lnTo>
                      <a:pt x="30" y="32"/>
                    </a:lnTo>
                    <a:lnTo>
                      <a:pt x="26" y="38"/>
                    </a:lnTo>
                    <a:lnTo>
                      <a:pt x="23" y="41"/>
                    </a:lnTo>
                    <a:lnTo>
                      <a:pt x="20" y="42"/>
                    </a:lnTo>
                    <a:lnTo>
                      <a:pt x="15" y="42"/>
                    </a:lnTo>
                    <a:lnTo>
                      <a:pt x="11" y="42"/>
                    </a:lnTo>
                    <a:lnTo>
                      <a:pt x="8" y="41"/>
                    </a:lnTo>
                    <a:lnTo>
                      <a:pt x="5" y="38"/>
                    </a:lnTo>
                    <a:lnTo>
                      <a:pt x="2" y="35"/>
                    </a:lnTo>
                    <a:lnTo>
                      <a:pt x="0" y="30"/>
                    </a:lnTo>
                    <a:lnTo>
                      <a:pt x="0" y="26"/>
                    </a:lnTo>
                    <a:lnTo>
                      <a:pt x="2" y="21"/>
                    </a:lnTo>
                    <a:lnTo>
                      <a:pt x="5" y="17"/>
                    </a:lnTo>
                    <a:lnTo>
                      <a:pt x="9" y="11"/>
                    </a:lnTo>
                    <a:lnTo>
                      <a:pt x="15" y="6"/>
                    </a:lnTo>
                    <a:lnTo>
                      <a:pt x="21" y="2"/>
                    </a:lnTo>
                    <a:lnTo>
                      <a:pt x="26" y="0"/>
                    </a:lnTo>
                    <a:lnTo>
                      <a:pt x="30" y="2"/>
                    </a:lnTo>
                    <a:lnTo>
                      <a:pt x="35" y="3"/>
                    </a:lnTo>
                    <a:lnTo>
                      <a:pt x="38" y="5"/>
                    </a:lnTo>
                    <a:lnTo>
                      <a:pt x="41" y="9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39" y="23"/>
                    </a:lnTo>
                    <a:close/>
                    <a:moveTo>
                      <a:pt x="9" y="20"/>
                    </a:moveTo>
                    <a:lnTo>
                      <a:pt x="6" y="21"/>
                    </a:lnTo>
                    <a:lnTo>
                      <a:pt x="6" y="24"/>
                    </a:lnTo>
                    <a:lnTo>
                      <a:pt x="5" y="27"/>
                    </a:lnTo>
                    <a:lnTo>
                      <a:pt x="5" y="30"/>
                    </a:lnTo>
                    <a:lnTo>
                      <a:pt x="6" y="32"/>
                    </a:lnTo>
                    <a:lnTo>
                      <a:pt x="8" y="35"/>
                    </a:lnTo>
                    <a:lnTo>
                      <a:pt x="11" y="36"/>
                    </a:lnTo>
                    <a:lnTo>
                      <a:pt x="15" y="36"/>
                    </a:lnTo>
                    <a:lnTo>
                      <a:pt x="18" y="36"/>
                    </a:lnTo>
                    <a:lnTo>
                      <a:pt x="21" y="33"/>
                    </a:lnTo>
                    <a:lnTo>
                      <a:pt x="24" y="30"/>
                    </a:lnTo>
                    <a:lnTo>
                      <a:pt x="26" y="26"/>
                    </a:lnTo>
                    <a:lnTo>
                      <a:pt x="24" y="23"/>
                    </a:lnTo>
                    <a:lnTo>
                      <a:pt x="23" y="20"/>
                    </a:lnTo>
                    <a:lnTo>
                      <a:pt x="20" y="18"/>
                    </a:lnTo>
                    <a:lnTo>
                      <a:pt x="15" y="17"/>
                    </a:lnTo>
                    <a:lnTo>
                      <a:pt x="12" y="18"/>
                    </a:lnTo>
                    <a:lnTo>
                      <a:pt x="9" y="20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8" name="Freeform 721"/>
              <p:cNvSpPr>
                <a:spLocks noEditPoints="1"/>
              </p:cNvSpPr>
              <p:nvPr/>
            </p:nvSpPr>
            <p:spPr bwMode="auto">
              <a:xfrm>
                <a:off x="2577" y="2817"/>
                <a:ext cx="68" cy="68"/>
              </a:xfrm>
              <a:custGeom>
                <a:avLst/>
                <a:gdLst>
                  <a:gd name="T0" fmla="*/ 11 w 68"/>
                  <a:gd name="T1" fmla="*/ 12 h 68"/>
                  <a:gd name="T2" fmla="*/ 23 w 68"/>
                  <a:gd name="T3" fmla="*/ 3 h 68"/>
                  <a:gd name="T4" fmla="*/ 36 w 68"/>
                  <a:gd name="T5" fmla="*/ 0 h 68"/>
                  <a:gd name="T6" fmla="*/ 44 w 68"/>
                  <a:gd name="T7" fmla="*/ 2 h 68"/>
                  <a:gd name="T8" fmla="*/ 51 w 68"/>
                  <a:gd name="T9" fmla="*/ 5 h 68"/>
                  <a:gd name="T10" fmla="*/ 59 w 68"/>
                  <a:gd name="T11" fmla="*/ 11 h 68"/>
                  <a:gd name="T12" fmla="*/ 62 w 68"/>
                  <a:gd name="T13" fmla="*/ 15 h 68"/>
                  <a:gd name="T14" fmla="*/ 65 w 68"/>
                  <a:gd name="T15" fmla="*/ 20 h 68"/>
                  <a:gd name="T16" fmla="*/ 68 w 68"/>
                  <a:gd name="T17" fmla="*/ 24 h 68"/>
                  <a:gd name="T18" fmla="*/ 68 w 68"/>
                  <a:gd name="T19" fmla="*/ 33 h 68"/>
                  <a:gd name="T20" fmla="*/ 66 w 68"/>
                  <a:gd name="T21" fmla="*/ 41 h 68"/>
                  <a:gd name="T22" fmla="*/ 62 w 68"/>
                  <a:gd name="T23" fmla="*/ 50 h 68"/>
                  <a:gd name="T24" fmla="*/ 56 w 68"/>
                  <a:gd name="T25" fmla="*/ 57 h 68"/>
                  <a:gd name="T26" fmla="*/ 48 w 68"/>
                  <a:gd name="T27" fmla="*/ 63 h 68"/>
                  <a:gd name="T28" fmla="*/ 41 w 68"/>
                  <a:gd name="T29" fmla="*/ 66 h 68"/>
                  <a:gd name="T30" fmla="*/ 32 w 68"/>
                  <a:gd name="T31" fmla="*/ 68 h 68"/>
                  <a:gd name="T32" fmla="*/ 24 w 68"/>
                  <a:gd name="T33" fmla="*/ 68 h 68"/>
                  <a:gd name="T34" fmla="*/ 17 w 68"/>
                  <a:gd name="T35" fmla="*/ 63 h 68"/>
                  <a:gd name="T36" fmla="*/ 9 w 68"/>
                  <a:gd name="T37" fmla="*/ 59 h 68"/>
                  <a:gd name="T38" fmla="*/ 6 w 68"/>
                  <a:gd name="T39" fmla="*/ 54 h 68"/>
                  <a:gd name="T40" fmla="*/ 3 w 68"/>
                  <a:gd name="T41" fmla="*/ 50 h 68"/>
                  <a:gd name="T42" fmla="*/ 2 w 68"/>
                  <a:gd name="T43" fmla="*/ 44 h 68"/>
                  <a:gd name="T44" fmla="*/ 0 w 68"/>
                  <a:gd name="T45" fmla="*/ 35 h 68"/>
                  <a:gd name="T46" fmla="*/ 2 w 68"/>
                  <a:gd name="T47" fmla="*/ 27 h 68"/>
                  <a:gd name="T48" fmla="*/ 6 w 68"/>
                  <a:gd name="T49" fmla="*/ 20 h 68"/>
                  <a:gd name="T50" fmla="*/ 11 w 68"/>
                  <a:gd name="T51" fmla="*/ 12 h 68"/>
                  <a:gd name="T52" fmla="*/ 17 w 68"/>
                  <a:gd name="T53" fmla="*/ 18 h 68"/>
                  <a:gd name="T54" fmla="*/ 12 w 68"/>
                  <a:gd name="T55" fmla="*/ 24 h 68"/>
                  <a:gd name="T56" fmla="*/ 9 w 68"/>
                  <a:gd name="T57" fmla="*/ 30 h 68"/>
                  <a:gd name="T58" fmla="*/ 9 w 68"/>
                  <a:gd name="T59" fmla="*/ 36 h 68"/>
                  <a:gd name="T60" fmla="*/ 9 w 68"/>
                  <a:gd name="T61" fmla="*/ 42 h 68"/>
                  <a:gd name="T62" fmla="*/ 11 w 68"/>
                  <a:gd name="T63" fmla="*/ 48 h 68"/>
                  <a:gd name="T64" fmla="*/ 15 w 68"/>
                  <a:gd name="T65" fmla="*/ 53 h 68"/>
                  <a:gd name="T66" fmla="*/ 20 w 68"/>
                  <a:gd name="T67" fmla="*/ 57 h 68"/>
                  <a:gd name="T68" fmla="*/ 26 w 68"/>
                  <a:gd name="T69" fmla="*/ 59 h 68"/>
                  <a:gd name="T70" fmla="*/ 32 w 68"/>
                  <a:gd name="T71" fmla="*/ 60 h 68"/>
                  <a:gd name="T72" fmla="*/ 38 w 68"/>
                  <a:gd name="T73" fmla="*/ 59 h 68"/>
                  <a:gd name="T74" fmla="*/ 44 w 68"/>
                  <a:gd name="T75" fmla="*/ 56 h 68"/>
                  <a:gd name="T76" fmla="*/ 50 w 68"/>
                  <a:gd name="T77" fmla="*/ 51 h 68"/>
                  <a:gd name="T78" fmla="*/ 56 w 68"/>
                  <a:gd name="T79" fmla="*/ 45 h 68"/>
                  <a:gd name="T80" fmla="*/ 59 w 68"/>
                  <a:gd name="T81" fmla="*/ 39 h 68"/>
                  <a:gd name="T82" fmla="*/ 60 w 68"/>
                  <a:gd name="T83" fmla="*/ 32 h 68"/>
                  <a:gd name="T84" fmla="*/ 59 w 68"/>
                  <a:gd name="T85" fmla="*/ 26 h 68"/>
                  <a:gd name="T86" fmla="*/ 57 w 68"/>
                  <a:gd name="T87" fmla="*/ 21 h 68"/>
                  <a:gd name="T88" fmla="*/ 53 w 68"/>
                  <a:gd name="T89" fmla="*/ 15 h 68"/>
                  <a:gd name="T90" fmla="*/ 48 w 68"/>
                  <a:gd name="T91" fmla="*/ 12 h 68"/>
                  <a:gd name="T92" fmla="*/ 44 w 68"/>
                  <a:gd name="T93" fmla="*/ 9 h 68"/>
                  <a:gd name="T94" fmla="*/ 38 w 68"/>
                  <a:gd name="T95" fmla="*/ 9 h 68"/>
                  <a:gd name="T96" fmla="*/ 30 w 68"/>
                  <a:gd name="T97" fmla="*/ 9 h 68"/>
                  <a:gd name="T98" fmla="*/ 24 w 68"/>
                  <a:gd name="T99" fmla="*/ 14 h 68"/>
                  <a:gd name="T100" fmla="*/ 17 w 68"/>
                  <a:gd name="T101" fmla="*/ 18 h 68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68" h="68">
                    <a:moveTo>
                      <a:pt x="11" y="12"/>
                    </a:moveTo>
                    <a:lnTo>
                      <a:pt x="23" y="3"/>
                    </a:lnTo>
                    <a:lnTo>
                      <a:pt x="36" y="0"/>
                    </a:lnTo>
                    <a:lnTo>
                      <a:pt x="44" y="2"/>
                    </a:lnTo>
                    <a:lnTo>
                      <a:pt x="51" y="5"/>
                    </a:lnTo>
                    <a:lnTo>
                      <a:pt x="59" y="11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8" y="24"/>
                    </a:lnTo>
                    <a:lnTo>
                      <a:pt x="68" y="33"/>
                    </a:lnTo>
                    <a:lnTo>
                      <a:pt x="66" y="41"/>
                    </a:lnTo>
                    <a:lnTo>
                      <a:pt x="62" y="50"/>
                    </a:lnTo>
                    <a:lnTo>
                      <a:pt x="56" y="57"/>
                    </a:lnTo>
                    <a:lnTo>
                      <a:pt x="48" y="63"/>
                    </a:lnTo>
                    <a:lnTo>
                      <a:pt x="41" y="66"/>
                    </a:lnTo>
                    <a:lnTo>
                      <a:pt x="32" y="68"/>
                    </a:lnTo>
                    <a:lnTo>
                      <a:pt x="24" y="68"/>
                    </a:lnTo>
                    <a:lnTo>
                      <a:pt x="17" y="63"/>
                    </a:lnTo>
                    <a:lnTo>
                      <a:pt x="9" y="59"/>
                    </a:lnTo>
                    <a:lnTo>
                      <a:pt x="6" y="54"/>
                    </a:lnTo>
                    <a:lnTo>
                      <a:pt x="3" y="50"/>
                    </a:lnTo>
                    <a:lnTo>
                      <a:pt x="2" y="44"/>
                    </a:lnTo>
                    <a:lnTo>
                      <a:pt x="0" y="35"/>
                    </a:lnTo>
                    <a:lnTo>
                      <a:pt x="2" y="27"/>
                    </a:lnTo>
                    <a:lnTo>
                      <a:pt x="6" y="20"/>
                    </a:lnTo>
                    <a:lnTo>
                      <a:pt x="11" y="12"/>
                    </a:lnTo>
                    <a:close/>
                    <a:moveTo>
                      <a:pt x="17" y="18"/>
                    </a:moveTo>
                    <a:lnTo>
                      <a:pt x="12" y="24"/>
                    </a:lnTo>
                    <a:lnTo>
                      <a:pt x="9" y="30"/>
                    </a:lnTo>
                    <a:lnTo>
                      <a:pt x="9" y="36"/>
                    </a:lnTo>
                    <a:lnTo>
                      <a:pt x="9" y="42"/>
                    </a:lnTo>
                    <a:lnTo>
                      <a:pt x="11" y="48"/>
                    </a:lnTo>
                    <a:lnTo>
                      <a:pt x="15" y="53"/>
                    </a:lnTo>
                    <a:lnTo>
                      <a:pt x="20" y="57"/>
                    </a:lnTo>
                    <a:lnTo>
                      <a:pt x="26" y="59"/>
                    </a:lnTo>
                    <a:lnTo>
                      <a:pt x="32" y="60"/>
                    </a:lnTo>
                    <a:lnTo>
                      <a:pt x="38" y="59"/>
                    </a:lnTo>
                    <a:lnTo>
                      <a:pt x="44" y="56"/>
                    </a:lnTo>
                    <a:lnTo>
                      <a:pt x="50" y="51"/>
                    </a:lnTo>
                    <a:lnTo>
                      <a:pt x="56" y="45"/>
                    </a:lnTo>
                    <a:lnTo>
                      <a:pt x="59" y="39"/>
                    </a:lnTo>
                    <a:lnTo>
                      <a:pt x="60" y="32"/>
                    </a:lnTo>
                    <a:lnTo>
                      <a:pt x="59" y="26"/>
                    </a:lnTo>
                    <a:lnTo>
                      <a:pt x="57" y="21"/>
                    </a:lnTo>
                    <a:lnTo>
                      <a:pt x="53" y="15"/>
                    </a:lnTo>
                    <a:lnTo>
                      <a:pt x="48" y="12"/>
                    </a:lnTo>
                    <a:lnTo>
                      <a:pt x="44" y="9"/>
                    </a:lnTo>
                    <a:lnTo>
                      <a:pt x="38" y="9"/>
                    </a:lnTo>
                    <a:lnTo>
                      <a:pt x="30" y="9"/>
                    </a:lnTo>
                    <a:lnTo>
                      <a:pt x="24" y="14"/>
                    </a:lnTo>
                    <a:lnTo>
                      <a:pt x="17" y="18"/>
                    </a:lnTo>
                    <a:close/>
                  </a:path>
                </a:pathLst>
              </a:custGeom>
              <a:solidFill>
                <a:srgbClr val="FF00FF"/>
              </a:solidFill>
              <a:ln w="0">
                <a:solidFill>
                  <a:srgbClr val="FF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9" name="Line 722"/>
              <p:cNvSpPr>
                <a:spLocks noChangeShapeType="1"/>
              </p:cNvSpPr>
              <p:nvPr/>
            </p:nvSpPr>
            <p:spPr bwMode="auto">
              <a:xfrm>
                <a:off x="1613" y="2031"/>
                <a:ext cx="70" cy="6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0" name="Line 723"/>
              <p:cNvSpPr>
                <a:spLocks noChangeShapeType="1"/>
              </p:cNvSpPr>
              <p:nvPr/>
            </p:nvSpPr>
            <p:spPr bwMode="auto">
              <a:xfrm>
                <a:off x="1683" y="2097"/>
                <a:ext cx="74" cy="69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1" name="Line 724"/>
              <p:cNvSpPr>
                <a:spLocks noChangeShapeType="1"/>
              </p:cNvSpPr>
              <p:nvPr/>
            </p:nvSpPr>
            <p:spPr bwMode="auto">
              <a:xfrm>
                <a:off x="1757" y="2166"/>
                <a:ext cx="57" cy="54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2" name="Line 725"/>
              <p:cNvSpPr>
                <a:spLocks noChangeShapeType="1"/>
              </p:cNvSpPr>
              <p:nvPr/>
            </p:nvSpPr>
            <p:spPr bwMode="auto">
              <a:xfrm>
                <a:off x="1814" y="2220"/>
                <a:ext cx="45" cy="4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3" name="Line 726"/>
              <p:cNvSpPr>
                <a:spLocks noChangeShapeType="1"/>
              </p:cNvSpPr>
              <p:nvPr/>
            </p:nvSpPr>
            <p:spPr bwMode="auto">
              <a:xfrm>
                <a:off x="1859" y="2262"/>
                <a:ext cx="39" cy="36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4" name="Line 727"/>
              <p:cNvSpPr>
                <a:spLocks noChangeShapeType="1"/>
              </p:cNvSpPr>
              <p:nvPr/>
            </p:nvSpPr>
            <p:spPr bwMode="auto">
              <a:xfrm>
                <a:off x="1898" y="2298"/>
                <a:ext cx="33" cy="32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" name="Line 728"/>
              <p:cNvSpPr>
                <a:spLocks noChangeShapeType="1"/>
              </p:cNvSpPr>
              <p:nvPr/>
            </p:nvSpPr>
            <p:spPr bwMode="auto">
              <a:xfrm>
                <a:off x="1931" y="2330"/>
                <a:ext cx="28" cy="27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6" name="Line 729"/>
              <p:cNvSpPr>
                <a:spLocks noChangeShapeType="1"/>
              </p:cNvSpPr>
              <p:nvPr/>
            </p:nvSpPr>
            <p:spPr bwMode="auto">
              <a:xfrm>
                <a:off x="1959" y="2357"/>
                <a:ext cx="26" cy="24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7" name="Line 730"/>
              <p:cNvSpPr>
                <a:spLocks noChangeShapeType="1"/>
              </p:cNvSpPr>
              <p:nvPr/>
            </p:nvSpPr>
            <p:spPr bwMode="auto">
              <a:xfrm>
                <a:off x="1985" y="2381"/>
                <a:ext cx="22" cy="21"/>
              </a:xfrm>
              <a:prstGeom prst="line">
                <a:avLst/>
              </a:prstGeom>
              <a:noFill/>
              <a:ln w="23813">
                <a:solidFill>
                  <a:srgbClr val="F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Line 731"/>
            <p:cNvSpPr>
              <a:spLocks noChangeShapeType="1"/>
            </p:cNvSpPr>
            <p:nvPr/>
          </p:nvSpPr>
          <p:spPr bwMode="auto">
            <a:xfrm>
              <a:off x="2007" y="2402"/>
              <a:ext cx="21" cy="21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732"/>
            <p:cNvSpPr>
              <a:spLocks noChangeShapeType="1"/>
            </p:cNvSpPr>
            <p:nvPr/>
          </p:nvSpPr>
          <p:spPr bwMode="auto">
            <a:xfrm>
              <a:off x="2028" y="2423"/>
              <a:ext cx="20" cy="18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733"/>
            <p:cNvSpPr>
              <a:spLocks noChangeShapeType="1"/>
            </p:cNvSpPr>
            <p:nvPr/>
          </p:nvSpPr>
          <p:spPr bwMode="auto">
            <a:xfrm>
              <a:off x="2048" y="2441"/>
              <a:ext cx="18" cy="1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734"/>
            <p:cNvSpPr>
              <a:spLocks noChangeShapeType="1"/>
            </p:cNvSpPr>
            <p:nvPr/>
          </p:nvSpPr>
          <p:spPr bwMode="auto">
            <a:xfrm>
              <a:off x="2066" y="2457"/>
              <a:ext cx="16" cy="15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735"/>
            <p:cNvSpPr>
              <a:spLocks noChangeShapeType="1"/>
            </p:cNvSpPr>
            <p:nvPr/>
          </p:nvSpPr>
          <p:spPr bwMode="auto">
            <a:xfrm>
              <a:off x="2082" y="2472"/>
              <a:ext cx="17" cy="15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Line 736"/>
            <p:cNvSpPr>
              <a:spLocks noChangeShapeType="1"/>
            </p:cNvSpPr>
            <p:nvPr/>
          </p:nvSpPr>
          <p:spPr bwMode="auto">
            <a:xfrm>
              <a:off x="2099" y="2487"/>
              <a:ext cx="13" cy="14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Line 737"/>
            <p:cNvSpPr>
              <a:spLocks noChangeShapeType="1"/>
            </p:cNvSpPr>
            <p:nvPr/>
          </p:nvSpPr>
          <p:spPr bwMode="auto">
            <a:xfrm>
              <a:off x="2112" y="2501"/>
              <a:ext cx="14" cy="13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Line 738"/>
            <p:cNvSpPr>
              <a:spLocks noChangeShapeType="1"/>
            </p:cNvSpPr>
            <p:nvPr/>
          </p:nvSpPr>
          <p:spPr bwMode="auto">
            <a:xfrm>
              <a:off x="2126" y="2514"/>
              <a:ext cx="13" cy="12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Line 739"/>
            <p:cNvSpPr>
              <a:spLocks noChangeShapeType="1"/>
            </p:cNvSpPr>
            <p:nvPr/>
          </p:nvSpPr>
          <p:spPr bwMode="auto">
            <a:xfrm>
              <a:off x="2139" y="2526"/>
              <a:ext cx="12" cy="12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Line 740"/>
            <p:cNvSpPr>
              <a:spLocks noChangeShapeType="1"/>
            </p:cNvSpPr>
            <p:nvPr/>
          </p:nvSpPr>
          <p:spPr bwMode="auto">
            <a:xfrm>
              <a:off x="2151" y="2538"/>
              <a:ext cx="12" cy="11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Line 741"/>
            <p:cNvSpPr>
              <a:spLocks noChangeShapeType="1"/>
            </p:cNvSpPr>
            <p:nvPr/>
          </p:nvSpPr>
          <p:spPr bwMode="auto">
            <a:xfrm>
              <a:off x="2163" y="2549"/>
              <a:ext cx="11" cy="10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742"/>
            <p:cNvSpPr>
              <a:spLocks noChangeShapeType="1"/>
            </p:cNvSpPr>
            <p:nvPr/>
          </p:nvSpPr>
          <p:spPr bwMode="auto">
            <a:xfrm>
              <a:off x="2174" y="2559"/>
              <a:ext cx="12" cy="9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743"/>
            <p:cNvSpPr>
              <a:spLocks noChangeShapeType="1"/>
            </p:cNvSpPr>
            <p:nvPr/>
          </p:nvSpPr>
          <p:spPr bwMode="auto">
            <a:xfrm>
              <a:off x="2186" y="2568"/>
              <a:ext cx="9" cy="11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Line 744"/>
            <p:cNvSpPr>
              <a:spLocks noChangeShapeType="1"/>
            </p:cNvSpPr>
            <p:nvPr/>
          </p:nvSpPr>
          <p:spPr bwMode="auto">
            <a:xfrm>
              <a:off x="2195" y="2579"/>
              <a:ext cx="10" cy="9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Line 745"/>
            <p:cNvSpPr>
              <a:spLocks noChangeShapeType="1"/>
            </p:cNvSpPr>
            <p:nvPr/>
          </p:nvSpPr>
          <p:spPr bwMode="auto">
            <a:xfrm>
              <a:off x="2205" y="2588"/>
              <a:ext cx="9" cy="9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746"/>
            <p:cNvSpPr>
              <a:spLocks noChangeShapeType="1"/>
            </p:cNvSpPr>
            <p:nvPr/>
          </p:nvSpPr>
          <p:spPr bwMode="auto">
            <a:xfrm>
              <a:off x="2214" y="2597"/>
              <a:ext cx="9" cy="7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747"/>
            <p:cNvSpPr>
              <a:spLocks noChangeShapeType="1"/>
            </p:cNvSpPr>
            <p:nvPr/>
          </p:nvSpPr>
          <p:spPr bwMode="auto">
            <a:xfrm>
              <a:off x="2223" y="2604"/>
              <a:ext cx="9" cy="9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748"/>
            <p:cNvSpPr>
              <a:spLocks noChangeShapeType="1"/>
            </p:cNvSpPr>
            <p:nvPr/>
          </p:nvSpPr>
          <p:spPr bwMode="auto">
            <a:xfrm>
              <a:off x="2232" y="2613"/>
              <a:ext cx="8" cy="8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Line 749"/>
            <p:cNvSpPr>
              <a:spLocks noChangeShapeType="1"/>
            </p:cNvSpPr>
            <p:nvPr/>
          </p:nvSpPr>
          <p:spPr bwMode="auto">
            <a:xfrm>
              <a:off x="2240" y="2621"/>
              <a:ext cx="9" cy="7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750"/>
            <p:cNvSpPr>
              <a:spLocks noChangeShapeType="1"/>
            </p:cNvSpPr>
            <p:nvPr/>
          </p:nvSpPr>
          <p:spPr bwMode="auto">
            <a:xfrm>
              <a:off x="2249" y="2628"/>
              <a:ext cx="7" cy="8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751"/>
            <p:cNvSpPr>
              <a:spLocks noChangeShapeType="1"/>
            </p:cNvSpPr>
            <p:nvPr/>
          </p:nvSpPr>
          <p:spPr bwMode="auto">
            <a:xfrm>
              <a:off x="2256" y="2636"/>
              <a:ext cx="8" cy="7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752"/>
            <p:cNvSpPr>
              <a:spLocks noChangeShapeType="1"/>
            </p:cNvSpPr>
            <p:nvPr/>
          </p:nvSpPr>
          <p:spPr bwMode="auto">
            <a:xfrm>
              <a:off x="2264" y="2643"/>
              <a:ext cx="7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753"/>
            <p:cNvSpPr>
              <a:spLocks noChangeShapeType="1"/>
            </p:cNvSpPr>
            <p:nvPr/>
          </p:nvSpPr>
          <p:spPr bwMode="auto">
            <a:xfrm>
              <a:off x="2271" y="2649"/>
              <a:ext cx="8" cy="8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754"/>
            <p:cNvSpPr>
              <a:spLocks noChangeShapeType="1"/>
            </p:cNvSpPr>
            <p:nvPr/>
          </p:nvSpPr>
          <p:spPr bwMode="auto">
            <a:xfrm>
              <a:off x="2279" y="2657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755"/>
            <p:cNvSpPr>
              <a:spLocks noChangeShapeType="1"/>
            </p:cNvSpPr>
            <p:nvPr/>
          </p:nvSpPr>
          <p:spPr bwMode="auto">
            <a:xfrm>
              <a:off x="2285" y="2663"/>
              <a:ext cx="7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756"/>
            <p:cNvSpPr>
              <a:spLocks noChangeShapeType="1"/>
            </p:cNvSpPr>
            <p:nvPr/>
          </p:nvSpPr>
          <p:spPr bwMode="auto">
            <a:xfrm>
              <a:off x="2292" y="2669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57"/>
            <p:cNvSpPr>
              <a:spLocks noChangeShapeType="1"/>
            </p:cNvSpPr>
            <p:nvPr/>
          </p:nvSpPr>
          <p:spPr bwMode="auto">
            <a:xfrm>
              <a:off x="2298" y="2675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758"/>
            <p:cNvSpPr>
              <a:spLocks noChangeShapeType="1"/>
            </p:cNvSpPr>
            <p:nvPr/>
          </p:nvSpPr>
          <p:spPr bwMode="auto">
            <a:xfrm>
              <a:off x="2304" y="2681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759"/>
            <p:cNvSpPr>
              <a:spLocks noChangeShapeType="1"/>
            </p:cNvSpPr>
            <p:nvPr/>
          </p:nvSpPr>
          <p:spPr bwMode="auto">
            <a:xfrm>
              <a:off x="2310" y="2687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760"/>
            <p:cNvSpPr>
              <a:spLocks noChangeShapeType="1"/>
            </p:cNvSpPr>
            <p:nvPr/>
          </p:nvSpPr>
          <p:spPr bwMode="auto">
            <a:xfrm>
              <a:off x="2316" y="2693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761"/>
            <p:cNvSpPr>
              <a:spLocks noChangeShapeType="1"/>
            </p:cNvSpPr>
            <p:nvPr/>
          </p:nvSpPr>
          <p:spPr bwMode="auto">
            <a:xfrm>
              <a:off x="2322" y="2699"/>
              <a:ext cx="6" cy="4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762"/>
            <p:cNvSpPr>
              <a:spLocks noChangeShapeType="1"/>
            </p:cNvSpPr>
            <p:nvPr/>
          </p:nvSpPr>
          <p:spPr bwMode="auto">
            <a:xfrm>
              <a:off x="2328" y="2703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Line 763"/>
            <p:cNvSpPr>
              <a:spLocks noChangeShapeType="1"/>
            </p:cNvSpPr>
            <p:nvPr/>
          </p:nvSpPr>
          <p:spPr bwMode="auto">
            <a:xfrm>
              <a:off x="2334" y="2709"/>
              <a:ext cx="5" cy="5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Line 764"/>
            <p:cNvSpPr>
              <a:spLocks noChangeShapeType="1"/>
            </p:cNvSpPr>
            <p:nvPr/>
          </p:nvSpPr>
          <p:spPr bwMode="auto">
            <a:xfrm>
              <a:off x="2339" y="2714"/>
              <a:ext cx="6" cy="6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Line 765"/>
            <p:cNvSpPr>
              <a:spLocks noChangeShapeType="1"/>
            </p:cNvSpPr>
            <p:nvPr/>
          </p:nvSpPr>
          <p:spPr bwMode="auto">
            <a:xfrm>
              <a:off x="2345" y="2720"/>
              <a:ext cx="6" cy="4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Line 766"/>
            <p:cNvSpPr>
              <a:spLocks noChangeShapeType="1"/>
            </p:cNvSpPr>
            <p:nvPr/>
          </p:nvSpPr>
          <p:spPr bwMode="auto">
            <a:xfrm>
              <a:off x="2351" y="2724"/>
              <a:ext cx="4" cy="5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Line 767"/>
            <p:cNvSpPr>
              <a:spLocks noChangeShapeType="1"/>
            </p:cNvSpPr>
            <p:nvPr/>
          </p:nvSpPr>
          <p:spPr bwMode="auto">
            <a:xfrm>
              <a:off x="2355" y="2729"/>
              <a:ext cx="5" cy="4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768"/>
            <p:cNvSpPr>
              <a:spLocks noChangeShapeType="1"/>
            </p:cNvSpPr>
            <p:nvPr/>
          </p:nvSpPr>
          <p:spPr bwMode="auto">
            <a:xfrm>
              <a:off x="2360" y="2733"/>
              <a:ext cx="6" cy="5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769"/>
            <p:cNvSpPr>
              <a:spLocks noChangeShapeType="1"/>
            </p:cNvSpPr>
            <p:nvPr/>
          </p:nvSpPr>
          <p:spPr bwMode="auto">
            <a:xfrm>
              <a:off x="2366" y="2738"/>
              <a:ext cx="4" cy="4"/>
            </a:xfrm>
            <a:prstGeom prst="line">
              <a:avLst/>
            </a:prstGeom>
            <a:noFill/>
            <a:ln w="23813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770"/>
            <p:cNvSpPr>
              <a:spLocks/>
            </p:cNvSpPr>
            <p:nvPr/>
          </p:nvSpPr>
          <p:spPr bwMode="auto">
            <a:xfrm>
              <a:off x="2370" y="2742"/>
              <a:ext cx="162" cy="153"/>
            </a:xfrm>
            <a:custGeom>
              <a:avLst/>
              <a:gdLst>
                <a:gd name="T0" fmla="*/ 0 w 162"/>
                <a:gd name="T1" fmla="*/ 0 h 153"/>
                <a:gd name="T2" fmla="*/ 5 w 162"/>
                <a:gd name="T3" fmla="*/ 5 h 153"/>
                <a:gd name="T4" fmla="*/ 9 w 162"/>
                <a:gd name="T5" fmla="*/ 9 h 153"/>
                <a:gd name="T6" fmla="*/ 14 w 162"/>
                <a:gd name="T7" fmla="*/ 14 h 153"/>
                <a:gd name="T8" fmla="*/ 18 w 162"/>
                <a:gd name="T9" fmla="*/ 18 h 153"/>
                <a:gd name="T10" fmla="*/ 23 w 162"/>
                <a:gd name="T11" fmla="*/ 21 h 153"/>
                <a:gd name="T12" fmla="*/ 27 w 162"/>
                <a:gd name="T13" fmla="*/ 26 h 153"/>
                <a:gd name="T14" fmla="*/ 30 w 162"/>
                <a:gd name="T15" fmla="*/ 30 h 153"/>
                <a:gd name="T16" fmla="*/ 35 w 162"/>
                <a:gd name="T17" fmla="*/ 33 h 153"/>
                <a:gd name="T18" fmla="*/ 39 w 162"/>
                <a:gd name="T19" fmla="*/ 38 h 153"/>
                <a:gd name="T20" fmla="*/ 44 w 162"/>
                <a:gd name="T21" fmla="*/ 41 h 153"/>
                <a:gd name="T22" fmla="*/ 47 w 162"/>
                <a:gd name="T23" fmla="*/ 45 h 153"/>
                <a:gd name="T24" fmla="*/ 51 w 162"/>
                <a:gd name="T25" fmla="*/ 48 h 153"/>
                <a:gd name="T26" fmla="*/ 54 w 162"/>
                <a:gd name="T27" fmla="*/ 53 h 153"/>
                <a:gd name="T28" fmla="*/ 59 w 162"/>
                <a:gd name="T29" fmla="*/ 56 h 153"/>
                <a:gd name="T30" fmla="*/ 62 w 162"/>
                <a:gd name="T31" fmla="*/ 59 h 153"/>
                <a:gd name="T32" fmla="*/ 66 w 162"/>
                <a:gd name="T33" fmla="*/ 62 h 153"/>
                <a:gd name="T34" fmla="*/ 69 w 162"/>
                <a:gd name="T35" fmla="*/ 66 h 153"/>
                <a:gd name="T36" fmla="*/ 72 w 162"/>
                <a:gd name="T37" fmla="*/ 69 h 153"/>
                <a:gd name="T38" fmla="*/ 77 w 162"/>
                <a:gd name="T39" fmla="*/ 72 h 153"/>
                <a:gd name="T40" fmla="*/ 80 w 162"/>
                <a:gd name="T41" fmla="*/ 75 h 153"/>
                <a:gd name="T42" fmla="*/ 83 w 162"/>
                <a:gd name="T43" fmla="*/ 78 h 153"/>
                <a:gd name="T44" fmla="*/ 86 w 162"/>
                <a:gd name="T45" fmla="*/ 81 h 153"/>
                <a:gd name="T46" fmla="*/ 89 w 162"/>
                <a:gd name="T47" fmla="*/ 84 h 153"/>
                <a:gd name="T48" fmla="*/ 93 w 162"/>
                <a:gd name="T49" fmla="*/ 87 h 153"/>
                <a:gd name="T50" fmla="*/ 96 w 162"/>
                <a:gd name="T51" fmla="*/ 90 h 153"/>
                <a:gd name="T52" fmla="*/ 99 w 162"/>
                <a:gd name="T53" fmla="*/ 93 h 153"/>
                <a:gd name="T54" fmla="*/ 102 w 162"/>
                <a:gd name="T55" fmla="*/ 96 h 153"/>
                <a:gd name="T56" fmla="*/ 105 w 162"/>
                <a:gd name="T57" fmla="*/ 99 h 153"/>
                <a:gd name="T58" fmla="*/ 108 w 162"/>
                <a:gd name="T59" fmla="*/ 102 h 153"/>
                <a:gd name="T60" fmla="*/ 111 w 162"/>
                <a:gd name="T61" fmla="*/ 105 h 153"/>
                <a:gd name="T62" fmla="*/ 114 w 162"/>
                <a:gd name="T63" fmla="*/ 108 h 153"/>
                <a:gd name="T64" fmla="*/ 117 w 162"/>
                <a:gd name="T65" fmla="*/ 111 h 153"/>
                <a:gd name="T66" fmla="*/ 120 w 162"/>
                <a:gd name="T67" fmla="*/ 113 h 153"/>
                <a:gd name="T68" fmla="*/ 123 w 162"/>
                <a:gd name="T69" fmla="*/ 116 h 153"/>
                <a:gd name="T70" fmla="*/ 126 w 162"/>
                <a:gd name="T71" fmla="*/ 119 h 153"/>
                <a:gd name="T72" fmla="*/ 128 w 162"/>
                <a:gd name="T73" fmla="*/ 122 h 153"/>
                <a:gd name="T74" fmla="*/ 131 w 162"/>
                <a:gd name="T75" fmla="*/ 123 h 153"/>
                <a:gd name="T76" fmla="*/ 134 w 162"/>
                <a:gd name="T77" fmla="*/ 126 h 153"/>
                <a:gd name="T78" fmla="*/ 137 w 162"/>
                <a:gd name="T79" fmla="*/ 129 h 153"/>
                <a:gd name="T80" fmla="*/ 140 w 162"/>
                <a:gd name="T81" fmla="*/ 131 h 153"/>
                <a:gd name="T82" fmla="*/ 141 w 162"/>
                <a:gd name="T83" fmla="*/ 134 h 153"/>
                <a:gd name="T84" fmla="*/ 144 w 162"/>
                <a:gd name="T85" fmla="*/ 137 h 153"/>
                <a:gd name="T86" fmla="*/ 147 w 162"/>
                <a:gd name="T87" fmla="*/ 138 h 153"/>
                <a:gd name="T88" fmla="*/ 149 w 162"/>
                <a:gd name="T89" fmla="*/ 141 h 153"/>
                <a:gd name="T90" fmla="*/ 152 w 162"/>
                <a:gd name="T91" fmla="*/ 144 h 153"/>
                <a:gd name="T92" fmla="*/ 155 w 162"/>
                <a:gd name="T93" fmla="*/ 146 h 153"/>
                <a:gd name="T94" fmla="*/ 156 w 162"/>
                <a:gd name="T95" fmla="*/ 149 h 153"/>
                <a:gd name="T96" fmla="*/ 159 w 162"/>
                <a:gd name="T97" fmla="*/ 150 h 153"/>
                <a:gd name="T98" fmla="*/ 162 w 162"/>
                <a:gd name="T99" fmla="*/ 153 h 15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62" h="153">
                  <a:moveTo>
                    <a:pt x="0" y="0"/>
                  </a:moveTo>
                  <a:lnTo>
                    <a:pt x="5" y="5"/>
                  </a:lnTo>
                  <a:lnTo>
                    <a:pt x="9" y="9"/>
                  </a:lnTo>
                  <a:lnTo>
                    <a:pt x="14" y="14"/>
                  </a:lnTo>
                  <a:lnTo>
                    <a:pt x="18" y="18"/>
                  </a:lnTo>
                  <a:lnTo>
                    <a:pt x="23" y="21"/>
                  </a:lnTo>
                  <a:lnTo>
                    <a:pt x="27" y="26"/>
                  </a:lnTo>
                  <a:lnTo>
                    <a:pt x="30" y="30"/>
                  </a:lnTo>
                  <a:lnTo>
                    <a:pt x="35" y="33"/>
                  </a:lnTo>
                  <a:lnTo>
                    <a:pt x="39" y="38"/>
                  </a:lnTo>
                  <a:lnTo>
                    <a:pt x="44" y="41"/>
                  </a:lnTo>
                  <a:lnTo>
                    <a:pt x="47" y="45"/>
                  </a:lnTo>
                  <a:lnTo>
                    <a:pt x="51" y="48"/>
                  </a:lnTo>
                  <a:lnTo>
                    <a:pt x="54" y="53"/>
                  </a:lnTo>
                  <a:lnTo>
                    <a:pt x="59" y="56"/>
                  </a:lnTo>
                  <a:lnTo>
                    <a:pt x="62" y="59"/>
                  </a:lnTo>
                  <a:lnTo>
                    <a:pt x="66" y="62"/>
                  </a:lnTo>
                  <a:lnTo>
                    <a:pt x="69" y="66"/>
                  </a:lnTo>
                  <a:lnTo>
                    <a:pt x="72" y="69"/>
                  </a:lnTo>
                  <a:lnTo>
                    <a:pt x="77" y="72"/>
                  </a:lnTo>
                  <a:lnTo>
                    <a:pt x="80" y="75"/>
                  </a:lnTo>
                  <a:lnTo>
                    <a:pt x="83" y="78"/>
                  </a:lnTo>
                  <a:lnTo>
                    <a:pt x="86" y="81"/>
                  </a:lnTo>
                  <a:lnTo>
                    <a:pt x="89" y="84"/>
                  </a:lnTo>
                  <a:lnTo>
                    <a:pt x="93" y="87"/>
                  </a:lnTo>
                  <a:lnTo>
                    <a:pt x="96" y="90"/>
                  </a:lnTo>
                  <a:lnTo>
                    <a:pt x="99" y="93"/>
                  </a:lnTo>
                  <a:lnTo>
                    <a:pt x="102" y="96"/>
                  </a:lnTo>
                  <a:lnTo>
                    <a:pt x="105" y="99"/>
                  </a:lnTo>
                  <a:lnTo>
                    <a:pt x="108" y="102"/>
                  </a:lnTo>
                  <a:lnTo>
                    <a:pt x="111" y="105"/>
                  </a:lnTo>
                  <a:lnTo>
                    <a:pt x="114" y="108"/>
                  </a:lnTo>
                  <a:lnTo>
                    <a:pt x="117" y="111"/>
                  </a:lnTo>
                  <a:lnTo>
                    <a:pt x="120" y="113"/>
                  </a:lnTo>
                  <a:lnTo>
                    <a:pt x="123" y="116"/>
                  </a:lnTo>
                  <a:lnTo>
                    <a:pt x="126" y="119"/>
                  </a:lnTo>
                  <a:lnTo>
                    <a:pt x="128" y="122"/>
                  </a:lnTo>
                  <a:lnTo>
                    <a:pt x="131" y="123"/>
                  </a:lnTo>
                  <a:lnTo>
                    <a:pt x="134" y="126"/>
                  </a:lnTo>
                  <a:lnTo>
                    <a:pt x="137" y="129"/>
                  </a:lnTo>
                  <a:lnTo>
                    <a:pt x="140" y="131"/>
                  </a:lnTo>
                  <a:lnTo>
                    <a:pt x="141" y="134"/>
                  </a:lnTo>
                  <a:lnTo>
                    <a:pt x="144" y="137"/>
                  </a:lnTo>
                  <a:lnTo>
                    <a:pt x="147" y="138"/>
                  </a:lnTo>
                  <a:lnTo>
                    <a:pt x="149" y="141"/>
                  </a:lnTo>
                  <a:lnTo>
                    <a:pt x="152" y="144"/>
                  </a:lnTo>
                  <a:lnTo>
                    <a:pt x="155" y="146"/>
                  </a:lnTo>
                  <a:lnTo>
                    <a:pt x="156" y="149"/>
                  </a:lnTo>
                  <a:lnTo>
                    <a:pt x="159" y="150"/>
                  </a:lnTo>
                  <a:lnTo>
                    <a:pt x="162" y="15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771"/>
            <p:cNvSpPr>
              <a:spLocks/>
            </p:cNvSpPr>
            <p:nvPr/>
          </p:nvSpPr>
          <p:spPr bwMode="auto">
            <a:xfrm>
              <a:off x="2532" y="2895"/>
              <a:ext cx="95" cy="89"/>
            </a:xfrm>
            <a:custGeom>
              <a:avLst/>
              <a:gdLst>
                <a:gd name="T0" fmla="*/ 0 w 95"/>
                <a:gd name="T1" fmla="*/ 0 h 89"/>
                <a:gd name="T2" fmla="*/ 2 w 95"/>
                <a:gd name="T3" fmla="*/ 2 h 89"/>
                <a:gd name="T4" fmla="*/ 5 w 95"/>
                <a:gd name="T5" fmla="*/ 5 h 89"/>
                <a:gd name="T6" fmla="*/ 6 w 95"/>
                <a:gd name="T7" fmla="*/ 6 h 89"/>
                <a:gd name="T8" fmla="*/ 9 w 95"/>
                <a:gd name="T9" fmla="*/ 8 h 89"/>
                <a:gd name="T10" fmla="*/ 11 w 95"/>
                <a:gd name="T11" fmla="*/ 11 h 89"/>
                <a:gd name="T12" fmla="*/ 14 w 95"/>
                <a:gd name="T13" fmla="*/ 12 h 89"/>
                <a:gd name="T14" fmla="*/ 15 w 95"/>
                <a:gd name="T15" fmla="*/ 15 h 89"/>
                <a:gd name="T16" fmla="*/ 18 w 95"/>
                <a:gd name="T17" fmla="*/ 17 h 89"/>
                <a:gd name="T18" fmla="*/ 20 w 95"/>
                <a:gd name="T19" fmla="*/ 20 h 89"/>
                <a:gd name="T20" fmla="*/ 23 w 95"/>
                <a:gd name="T21" fmla="*/ 21 h 89"/>
                <a:gd name="T22" fmla="*/ 24 w 95"/>
                <a:gd name="T23" fmla="*/ 23 h 89"/>
                <a:gd name="T24" fmla="*/ 27 w 95"/>
                <a:gd name="T25" fmla="*/ 26 h 89"/>
                <a:gd name="T26" fmla="*/ 29 w 95"/>
                <a:gd name="T27" fmla="*/ 27 h 89"/>
                <a:gd name="T28" fmla="*/ 30 w 95"/>
                <a:gd name="T29" fmla="*/ 29 h 89"/>
                <a:gd name="T30" fmla="*/ 33 w 95"/>
                <a:gd name="T31" fmla="*/ 32 h 89"/>
                <a:gd name="T32" fmla="*/ 35 w 95"/>
                <a:gd name="T33" fmla="*/ 33 h 89"/>
                <a:gd name="T34" fmla="*/ 38 w 95"/>
                <a:gd name="T35" fmla="*/ 35 h 89"/>
                <a:gd name="T36" fmla="*/ 39 w 95"/>
                <a:gd name="T37" fmla="*/ 36 h 89"/>
                <a:gd name="T38" fmla="*/ 41 w 95"/>
                <a:gd name="T39" fmla="*/ 39 h 89"/>
                <a:gd name="T40" fmla="*/ 44 w 95"/>
                <a:gd name="T41" fmla="*/ 41 h 89"/>
                <a:gd name="T42" fmla="*/ 45 w 95"/>
                <a:gd name="T43" fmla="*/ 42 h 89"/>
                <a:gd name="T44" fmla="*/ 47 w 95"/>
                <a:gd name="T45" fmla="*/ 44 h 89"/>
                <a:gd name="T46" fmla="*/ 48 w 95"/>
                <a:gd name="T47" fmla="*/ 47 h 89"/>
                <a:gd name="T48" fmla="*/ 51 w 95"/>
                <a:gd name="T49" fmla="*/ 48 h 89"/>
                <a:gd name="T50" fmla="*/ 53 w 95"/>
                <a:gd name="T51" fmla="*/ 50 h 89"/>
                <a:gd name="T52" fmla="*/ 54 w 95"/>
                <a:gd name="T53" fmla="*/ 51 h 89"/>
                <a:gd name="T54" fmla="*/ 57 w 95"/>
                <a:gd name="T55" fmla="*/ 53 h 89"/>
                <a:gd name="T56" fmla="*/ 59 w 95"/>
                <a:gd name="T57" fmla="*/ 56 h 89"/>
                <a:gd name="T58" fmla="*/ 60 w 95"/>
                <a:gd name="T59" fmla="*/ 57 h 89"/>
                <a:gd name="T60" fmla="*/ 62 w 95"/>
                <a:gd name="T61" fmla="*/ 59 h 89"/>
                <a:gd name="T62" fmla="*/ 65 w 95"/>
                <a:gd name="T63" fmla="*/ 60 h 89"/>
                <a:gd name="T64" fmla="*/ 66 w 95"/>
                <a:gd name="T65" fmla="*/ 62 h 89"/>
                <a:gd name="T66" fmla="*/ 68 w 95"/>
                <a:gd name="T67" fmla="*/ 63 h 89"/>
                <a:gd name="T68" fmla="*/ 69 w 95"/>
                <a:gd name="T69" fmla="*/ 65 h 89"/>
                <a:gd name="T70" fmla="*/ 71 w 95"/>
                <a:gd name="T71" fmla="*/ 66 h 89"/>
                <a:gd name="T72" fmla="*/ 72 w 95"/>
                <a:gd name="T73" fmla="*/ 69 h 89"/>
                <a:gd name="T74" fmla="*/ 75 w 95"/>
                <a:gd name="T75" fmla="*/ 71 h 89"/>
                <a:gd name="T76" fmla="*/ 77 w 95"/>
                <a:gd name="T77" fmla="*/ 72 h 89"/>
                <a:gd name="T78" fmla="*/ 78 w 95"/>
                <a:gd name="T79" fmla="*/ 74 h 89"/>
                <a:gd name="T80" fmla="*/ 80 w 95"/>
                <a:gd name="T81" fmla="*/ 75 h 89"/>
                <a:gd name="T82" fmla="*/ 81 w 95"/>
                <a:gd name="T83" fmla="*/ 77 h 89"/>
                <a:gd name="T84" fmla="*/ 83 w 95"/>
                <a:gd name="T85" fmla="*/ 78 h 89"/>
                <a:gd name="T86" fmla="*/ 84 w 95"/>
                <a:gd name="T87" fmla="*/ 80 h 89"/>
                <a:gd name="T88" fmla="*/ 87 w 95"/>
                <a:gd name="T89" fmla="*/ 81 h 89"/>
                <a:gd name="T90" fmla="*/ 89 w 95"/>
                <a:gd name="T91" fmla="*/ 83 h 89"/>
                <a:gd name="T92" fmla="*/ 90 w 95"/>
                <a:gd name="T93" fmla="*/ 84 h 89"/>
                <a:gd name="T94" fmla="*/ 92 w 95"/>
                <a:gd name="T95" fmla="*/ 86 h 89"/>
                <a:gd name="T96" fmla="*/ 93 w 95"/>
                <a:gd name="T97" fmla="*/ 87 h 89"/>
                <a:gd name="T98" fmla="*/ 95 w 95"/>
                <a:gd name="T99" fmla="*/ 89 h 8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95" h="89">
                  <a:moveTo>
                    <a:pt x="0" y="0"/>
                  </a:moveTo>
                  <a:lnTo>
                    <a:pt x="2" y="2"/>
                  </a:lnTo>
                  <a:lnTo>
                    <a:pt x="5" y="5"/>
                  </a:lnTo>
                  <a:lnTo>
                    <a:pt x="6" y="6"/>
                  </a:lnTo>
                  <a:lnTo>
                    <a:pt x="9" y="8"/>
                  </a:lnTo>
                  <a:lnTo>
                    <a:pt x="11" y="11"/>
                  </a:lnTo>
                  <a:lnTo>
                    <a:pt x="14" y="12"/>
                  </a:lnTo>
                  <a:lnTo>
                    <a:pt x="15" y="15"/>
                  </a:lnTo>
                  <a:lnTo>
                    <a:pt x="18" y="17"/>
                  </a:lnTo>
                  <a:lnTo>
                    <a:pt x="20" y="20"/>
                  </a:lnTo>
                  <a:lnTo>
                    <a:pt x="23" y="21"/>
                  </a:lnTo>
                  <a:lnTo>
                    <a:pt x="24" y="23"/>
                  </a:lnTo>
                  <a:lnTo>
                    <a:pt x="27" y="26"/>
                  </a:lnTo>
                  <a:lnTo>
                    <a:pt x="29" y="27"/>
                  </a:lnTo>
                  <a:lnTo>
                    <a:pt x="30" y="29"/>
                  </a:lnTo>
                  <a:lnTo>
                    <a:pt x="33" y="32"/>
                  </a:lnTo>
                  <a:lnTo>
                    <a:pt x="35" y="33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1" y="39"/>
                  </a:lnTo>
                  <a:lnTo>
                    <a:pt x="44" y="41"/>
                  </a:lnTo>
                  <a:lnTo>
                    <a:pt x="45" y="42"/>
                  </a:lnTo>
                  <a:lnTo>
                    <a:pt x="47" y="44"/>
                  </a:lnTo>
                  <a:lnTo>
                    <a:pt x="48" y="47"/>
                  </a:lnTo>
                  <a:lnTo>
                    <a:pt x="51" y="4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7" y="53"/>
                  </a:lnTo>
                  <a:lnTo>
                    <a:pt x="59" y="56"/>
                  </a:lnTo>
                  <a:lnTo>
                    <a:pt x="60" y="57"/>
                  </a:lnTo>
                  <a:lnTo>
                    <a:pt x="62" y="59"/>
                  </a:lnTo>
                  <a:lnTo>
                    <a:pt x="65" y="60"/>
                  </a:lnTo>
                  <a:lnTo>
                    <a:pt x="66" y="62"/>
                  </a:lnTo>
                  <a:lnTo>
                    <a:pt x="68" y="63"/>
                  </a:lnTo>
                  <a:lnTo>
                    <a:pt x="69" y="65"/>
                  </a:lnTo>
                  <a:lnTo>
                    <a:pt x="71" y="66"/>
                  </a:lnTo>
                  <a:lnTo>
                    <a:pt x="72" y="69"/>
                  </a:lnTo>
                  <a:lnTo>
                    <a:pt x="75" y="71"/>
                  </a:lnTo>
                  <a:lnTo>
                    <a:pt x="77" y="72"/>
                  </a:lnTo>
                  <a:lnTo>
                    <a:pt x="78" y="74"/>
                  </a:lnTo>
                  <a:lnTo>
                    <a:pt x="80" y="75"/>
                  </a:lnTo>
                  <a:lnTo>
                    <a:pt x="81" y="77"/>
                  </a:lnTo>
                  <a:lnTo>
                    <a:pt x="83" y="78"/>
                  </a:lnTo>
                  <a:lnTo>
                    <a:pt x="84" y="80"/>
                  </a:lnTo>
                  <a:lnTo>
                    <a:pt x="87" y="81"/>
                  </a:lnTo>
                  <a:lnTo>
                    <a:pt x="89" y="83"/>
                  </a:lnTo>
                  <a:lnTo>
                    <a:pt x="90" y="84"/>
                  </a:lnTo>
                  <a:lnTo>
                    <a:pt x="92" y="86"/>
                  </a:lnTo>
                  <a:lnTo>
                    <a:pt x="93" y="87"/>
                  </a:lnTo>
                  <a:lnTo>
                    <a:pt x="95" y="89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772"/>
            <p:cNvSpPr>
              <a:spLocks/>
            </p:cNvSpPr>
            <p:nvPr/>
          </p:nvSpPr>
          <p:spPr bwMode="auto">
            <a:xfrm>
              <a:off x="2627" y="2984"/>
              <a:ext cx="67" cy="64"/>
            </a:xfrm>
            <a:custGeom>
              <a:avLst/>
              <a:gdLst>
                <a:gd name="T0" fmla="*/ 0 w 67"/>
                <a:gd name="T1" fmla="*/ 0 h 64"/>
                <a:gd name="T2" fmla="*/ 1 w 67"/>
                <a:gd name="T3" fmla="*/ 1 h 64"/>
                <a:gd name="T4" fmla="*/ 3 w 67"/>
                <a:gd name="T5" fmla="*/ 3 h 64"/>
                <a:gd name="T6" fmla="*/ 4 w 67"/>
                <a:gd name="T7" fmla="*/ 4 h 64"/>
                <a:gd name="T8" fmla="*/ 6 w 67"/>
                <a:gd name="T9" fmla="*/ 6 h 64"/>
                <a:gd name="T10" fmla="*/ 7 w 67"/>
                <a:gd name="T11" fmla="*/ 7 h 64"/>
                <a:gd name="T12" fmla="*/ 9 w 67"/>
                <a:gd name="T13" fmla="*/ 9 h 64"/>
                <a:gd name="T14" fmla="*/ 10 w 67"/>
                <a:gd name="T15" fmla="*/ 10 h 64"/>
                <a:gd name="T16" fmla="*/ 12 w 67"/>
                <a:gd name="T17" fmla="*/ 12 h 64"/>
                <a:gd name="T18" fmla="*/ 13 w 67"/>
                <a:gd name="T19" fmla="*/ 13 h 64"/>
                <a:gd name="T20" fmla="*/ 15 w 67"/>
                <a:gd name="T21" fmla="*/ 15 h 64"/>
                <a:gd name="T22" fmla="*/ 16 w 67"/>
                <a:gd name="T23" fmla="*/ 16 h 64"/>
                <a:gd name="T24" fmla="*/ 18 w 67"/>
                <a:gd name="T25" fmla="*/ 18 h 64"/>
                <a:gd name="T26" fmla="*/ 19 w 67"/>
                <a:gd name="T27" fmla="*/ 19 h 64"/>
                <a:gd name="T28" fmla="*/ 21 w 67"/>
                <a:gd name="T29" fmla="*/ 21 h 64"/>
                <a:gd name="T30" fmla="*/ 22 w 67"/>
                <a:gd name="T31" fmla="*/ 21 h 64"/>
                <a:gd name="T32" fmla="*/ 24 w 67"/>
                <a:gd name="T33" fmla="*/ 22 h 64"/>
                <a:gd name="T34" fmla="*/ 25 w 67"/>
                <a:gd name="T35" fmla="*/ 24 h 64"/>
                <a:gd name="T36" fmla="*/ 27 w 67"/>
                <a:gd name="T37" fmla="*/ 25 h 64"/>
                <a:gd name="T38" fmla="*/ 28 w 67"/>
                <a:gd name="T39" fmla="*/ 27 h 64"/>
                <a:gd name="T40" fmla="*/ 30 w 67"/>
                <a:gd name="T41" fmla="*/ 28 h 64"/>
                <a:gd name="T42" fmla="*/ 31 w 67"/>
                <a:gd name="T43" fmla="*/ 30 h 64"/>
                <a:gd name="T44" fmla="*/ 33 w 67"/>
                <a:gd name="T45" fmla="*/ 31 h 64"/>
                <a:gd name="T46" fmla="*/ 34 w 67"/>
                <a:gd name="T47" fmla="*/ 33 h 64"/>
                <a:gd name="T48" fmla="*/ 36 w 67"/>
                <a:gd name="T49" fmla="*/ 33 h 64"/>
                <a:gd name="T50" fmla="*/ 37 w 67"/>
                <a:gd name="T51" fmla="*/ 34 h 64"/>
                <a:gd name="T52" fmla="*/ 37 w 67"/>
                <a:gd name="T53" fmla="*/ 36 h 64"/>
                <a:gd name="T54" fmla="*/ 39 w 67"/>
                <a:gd name="T55" fmla="*/ 37 h 64"/>
                <a:gd name="T56" fmla="*/ 40 w 67"/>
                <a:gd name="T57" fmla="*/ 39 h 64"/>
                <a:gd name="T58" fmla="*/ 42 w 67"/>
                <a:gd name="T59" fmla="*/ 40 h 64"/>
                <a:gd name="T60" fmla="*/ 43 w 67"/>
                <a:gd name="T61" fmla="*/ 42 h 64"/>
                <a:gd name="T62" fmla="*/ 45 w 67"/>
                <a:gd name="T63" fmla="*/ 42 h 64"/>
                <a:gd name="T64" fmla="*/ 46 w 67"/>
                <a:gd name="T65" fmla="*/ 43 h 64"/>
                <a:gd name="T66" fmla="*/ 48 w 67"/>
                <a:gd name="T67" fmla="*/ 45 h 64"/>
                <a:gd name="T68" fmla="*/ 49 w 67"/>
                <a:gd name="T69" fmla="*/ 46 h 64"/>
                <a:gd name="T70" fmla="*/ 49 w 67"/>
                <a:gd name="T71" fmla="*/ 48 h 64"/>
                <a:gd name="T72" fmla="*/ 51 w 67"/>
                <a:gd name="T73" fmla="*/ 48 h 64"/>
                <a:gd name="T74" fmla="*/ 52 w 67"/>
                <a:gd name="T75" fmla="*/ 49 h 64"/>
                <a:gd name="T76" fmla="*/ 54 w 67"/>
                <a:gd name="T77" fmla="*/ 51 h 64"/>
                <a:gd name="T78" fmla="*/ 55 w 67"/>
                <a:gd name="T79" fmla="*/ 52 h 64"/>
                <a:gd name="T80" fmla="*/ 57 w 67"/>
                <a:gd name="T81" fmla="*/ 54 h 64"/>
                <a:gd name="T82" fmla="*/ 58 w 67"/>
                <a:gd name="T83" fmla="*/ 55 h 64"/>
                <a:gd name="T84" fmla="*/ 60 w 67"/>
                <a:gd name="T85" fmla="*/ 57 h 64"/>
                <a:gd name="T86" fmla="*/ 61 w 67"/>
                <a:gd name="T87" fmla="*/ 58 h 64"/>
                <a:gd name="T88" fmla="*/ 63 w 67"/>
                <a:gd name="T89" fmla="*/ 58 h 64"/>
                <a:gd name="T90" fmla="*/ 64 w 67"/>
                <a:gd name="T91" fmla="*/ 60 h 64"/>
                <a:gd name="T92" fmla="*/ 64 w 67"/>
                <a:gd name="T93" fmla="*/ 61 h 64"/>
                <a:gd name="T94" fmla="*/ 66 w 67"/>
                <a:gd name="T95" fmla="*/ 63 h 64"/>
                <a:gd name="T96" fmla="*/ 67 w 67"/>
                <a:gd name="T97" fmla="*/ 64 h 6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67" h="64">
                  <a:moveTo>
                    <a:pt x="0" y="0"/>
                  </a:moveTo>
                  <a:lnTo>
                    <a:pt x="1" y="1"/>
                  </a:lnTo>
                  <a:lnTo>
                    <a:pt x="3" y="3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3"/>
                  </a:lnTo>
                  <a:lnTo>
                    <a:pt x="15" y="15"/>
                  </a:lnTo>
                  <a:lnTo>
                    <a:pt x="16" y="16"/>
                  </a:lnTo>
                  <a:lnTo>
                    <a:pt x="18" y="18"/>
                  </a:lnTo>
                  <a:lnTo>
                    <a:pt x="19" y="19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27" y="25"/>
                  </a:lnTo>
                  <a:lnTo>
                    <a:pt x="28" y="27"/>
                  </a:lnTo>
                  <a:lnTo>
                    <a:pt x="30" y="28"/>
                  </a:lnTo>
                  <a:lnTo>
                    <a:pt x="31" y="30"/>
                  </a:lnTo>
                  <a:lnTo>
                    <a:pt x="33" y="31"/>
                  </a:lnTo>
                  <a:lnTo>
                    <a:pt x="34" y="33"/>
                  </a:lnTo>
                  <a:lnTo>
                    <a:pt x="36" y="33"/>
                  </a:lnTo>
                  <a:lnTo>
                    <a:pt x="37" y="34"/>
                  </a:lnTo>
                  <a:lnTo>
                    <a:pt x="37" y="36"/>
                  </a:lnTo>
                  <a:lnTo>
                    <a:pt x="39" y="37"/>
                  </a:lnTo>
                  <a:lnTo>
                    <a:pt x="40" y="39"/>
                  </a:lnTo>
                  <a:lnTo>
                    <a:pt x="42" y="40"/>
                  </a:lnTo>
                  <a:lnTo>
                    <a:pt x="43" y="42"/>
                  </a:lnTo>
                  <a:lnTo>
                    <a:pt x="45" y="42"/>
                  </a:lnTo>
                  <a:lnTo>
                    <a:pt x="46" y="43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9" y="48"/>
                  </a:lnTo>
                  <a:lnTo>
                    <a:pt x="51" y="48"/>
                  </a:lnTo>
                  <a:lnTo>
                    <a:pt x="52" y="49"/>
                  </a:lnTo>
                  <a:lnTo>
                    <a:pt x="54" y="51"/>
                  </a:lnTo>
                  <a:lnTo>
                    <a:pt x="55" y="52"/>
                  </a:lnTo>
                  <a:lnTo>
                    <a:pt x="57" y="54"/>
                  </a:lnTo>
                  <a:lnTo>
                    <a:pt x="58" y="55"/>
                  </a:lnTo>
                  <a:lnTo>
                    <a:pt x="60" y="57"/>
                  </a:lnTo>
                  <a:lnTo>
                    <a:pt x="61" y="58"/>
                  </a:lnTo>
                  <a:lnTo>
                    <a:pt x="63" y="58"/>
                  </a:lnTo>
                  <a:lnTo>
                    <a:pt x="64" y="60"/>
                  </a:lnTo>
                  <a:lnTo>
                    <a:pt x="64" y="61"/>
                  </a:lnTo>
                  <a:lnTo>
                    <a:pt x="66" y="63"/>
                  </a:lnTo>
                  <a:lnTo>
                    <a:pt x="67" y="6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773"/>
            <p:cNvSpPr>
              <a:spLocks/>
            </p:cNvSpPr>
            <p:nvPr/>
          </p:nvSpPr>
          <p:spPr bwMode="auto">
            <a:xfrm>
              <a:off x="2694" y="3048"/>
              <a:ext cx="53" cy="48"/>
            </a:xfrm>
            <a:custGeom>
              <a:avLst/>
              <a:gdLst>
                <a:gd name="T0" fmla="*/ 0 w 53"/>
                <a:gd name="T1" fmla="*/ 0 h 48"/>
                <a:gd name="T2" fmla="*/ 2 w 53"/>
                <a:gd name="T3" fmla="*/ 0 h 48"/>
                <a:gd name="T4" fmla="*/ 3 w 53"/>
                <a:gd name="T5" fmla="*/ 2 h 48"/>
                <a:gd name="T6" fmla="*/ 3 w 53"/>
                <a:gd name="T7" fmla="*/ 3 h 48"/>
                <a:gd name="T8" fmla="*/ 5 w 53"/>
                <a:gd name="T9" fmla="*/ 3 h 48"/>
                <a:gd name="T10" fmla="*/ 6 w 53"/>
                <a:gd name="T11" fmla="*/ 5 h 48"/>
                <a:gd name="T12" fmla="*/ 8 w 53"/>
                <a:gd name="T13" fmla="*/ 6 h 48"/>
                <a:gd name="T14" fmla="*/ 8 w 53"/>
                <a:gd name="T15" fmla="*/ 8 h 48"/>
                <a:gd name="T16" fmla="*/ 9 w 53"/>
                <a:gd name="T17" fmla="*/ 8 h 48"/>
                <a:gd name="T18" fmla="*/ 11 w 53"/>
                <a:gd name="T19" fmla="*/ 9 h 48"/>
                <a:gd name="T20" fmla="*/ 12 w 53"/>
                <a:gd name="T21" fmla="*/ 11 h 48"/>
                <a:gd name="T22" fmla="*/ 14 w 53"/>
                <a:gd name="T23" fmla="*/ 12 h 48"/>
                <a:gd name="T24" fmla="*/ 15 w 53"/>
                <a:gd name="T25" fmla="*/ 14 h 48"/>
                <a:gd name="T26" fmla="*/ 17 w 53"/>
                <a:gd name="T27" fmla="*/ 15 h 48"/>
                <a:gd name="T28" fmla="*/ 18 w 53"/>
                <a:gd name="T29" fmla="*/ 15 h 48"/>
                <a:gd name="T30" fmla="*/ 18 w 53"/>
                <a:gd name="T31" fmla="*/ 17 h 48"/>
                <a:gd name="T32" fmla="*/ 20 w 53"/>
                <a:gd name="T33" fmla="*/ 18 h 48"/>
                <a:gd name="T34" fmla="*/ 21 w 53"/>
                <a:gd name="T35" fmla="*/ 18 h 48"/>
                <a:gd name="T36" fmla="*/ 21 w 53"/>
                <a:gd name="T37" fmla="*/ 20 h 48"/>
                <a:gd name="T38" fmla="*/ 23 w 53"/>
                <a:gd name="T39" fmla="*/ 21 h 48"/>
                <a:gd name="T40" fmla="*/ 24 w 53"/>
                <a:gd name="T41" fmla="*/ 21 h 48"/>
                <a:gd name="T42" fmla="*/ 26 w 53"/>
                <a:gd name="T43" fmla="*/ 23 h 48"/>
                <a:gd name="T44" fmla="*/ 26 w 53"/>
                <a:gd name="T45" fmla="*/ 24 h 48"/>
                <a:gd name="T46" fmla="*/ 27 w 53"/>
                <a:gd name="T47" fmla="*/ 26 h 48"/>
                <a:gd name="T48" fmla="*/ 29 w 53"/>
                <a:gd name="T49" fmla="*/ 26 h 48"/>
                <a:gd name="T50" fmla="*/ 29 w 53"/>
                <a:gd name="T51" fmla="*/ 27 h 48"/>
                <a:gd name="T52" fmla="*/ 30 w 53"/>
                <a:gd name="T53" fmla="*/ 29 h 48"/>
                <a:gd name="T54" fmla="*/ 32 w 53"/>
                <a:gd name="T55" fmla="*/ 29 h 48"/>
                <a:gd name="T56" fmla="*/ 33 w 53"/>
                <a:gd name="T57" fmla="*/ 30 h 48"/>
                <a:gd name="T58" fmla="*/ 35 w 53"/>
                <a:gd name="T59" fmla="*/ 32 h 48"/>
                <a:gd name="T60" fmla="*/ 36 w 53"/>
                <a:gd name="T61" fmla="*/ 33 h 48"/>
                <a:gd name="T62" fmla="*/ 38 w 53"/>
                <a:gd name="T63" fmla="*/ 35 h 48"/>
                <a:gd name="T64" fmla="*/ 39 w 53"/>
                <a:gd name="T65" fmla="*/ 36 h 48"/>
                <a:gd name="T66" fmla="*/ 41 w 53"/>
                <a:gd name="T67" fmla="*/ 38 h 48"/>
                <a:gd name="T68" fmla="*/ 42 w 53"/>
                <a:gd name="T69" fmla="*/ 39 h 48"/>
                <a:gd name="T70" fmla="*/ 44 w 53"/>
                <a:gd name="T71" fmla="*/ 41 h 48"/>
                <a:gd name="T72" fmla="*/ 45 w 53"/>
                <a:gd name="T73" fmla="*/ 41 h 48"/>
                <a:gd name="T74" fmla="*/ 45 w 53"/>
                <a:gd name="T75" fmla="*/ 42 h 48"/>
                <a:gd name="T76" fmla="*/ 47 w 53"/>
                <a:gd name="T77" fmla="*/ 44 h 48"/>
                <a:gd name="T78" fmla="*/ 48 w 53"/>
                <a:gd name="T79" fmla="*/ 44 h 48"/>
                <a:gd name="T80" fmla="*/ 48 w 53"/>
                <a:gd name="T81" fmla="*/ 45 h 48"/>
                <a:gd name="T82" fmla="*/ 50 w 53"/>
                <a:gd name="T83" fmla="*/ 47 h 48"/>
                <a:gd name="T84" fmla="*/ 51 w 53"/>
                <a:gd name="T85" fmla="*/ 47 h 48"/>
                <a:gd name="T86" fmla="*/ 51 w 53"/>
                <a:gd name="T87" fmla="*/ 48 h 48"/>
                <a:gd name="T88" fmla="*/ 53 w 53"/>
                <a:gd name="T89" fmla="*/ 48 h 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3" h="48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6" y="5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8"/>
                  </a:lnTo>
                  <a:lnTo>
                    <a:pt x="11" y="9"/>
                  </a:lnTo>
                  <a:lnTo>
                    <a:pt x="12" y="11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7" y="15"/>
                  </a:lnTo>
                  <a:lnTo>
                    <a:pt x="18" y="15"/>
                  </a:lnTo>
                  <a:lnTo>
                    <a:pt x="18" y="17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1" y="20"/>
                  </a:lnTo>
                  <a:lnTo>
                    <a:pt x="23" y="21"/>
                  </a:lnTo>
                  <a:lnTo>
                    <a:pt x="24" y="21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7" y="26"/>
                  </a:lnTo>
                  <a:lnTo>
                    <a:pt x="29" y="26"/>
                  </a:lnTo>
                  <a:lnTo>
                    <a:pt x="29" y="27"/>
                  </a:lnTo>
                  <a:lnTo>
                    <a:pt x="30" y="29"/>
                  </a:lnTo>
                  <a:lnTo>
                    <a:pt x="32" y="29"/>
                  </a:lnTo>
                  <a:lnTo>
                    <a:pt x="33" y="30"/>
                  </a:lnTo>
                  <a:lnTo>
                    <a:pt x="35" y="32"/>
                  </a:lnTo>
                  <a:lnTo>
                    <a:pt x="36" y="33"/>
                  </a:lnTo>
                  <a:lnTo>
                    <a:pt x="38" y="35"/>
                  </a:lnTo>
                  <a:lnTo>
                    <a:pt x="39" y="36"/>
                  </a:lnTo>
                  <a:lnTo>
                    <a:pt x="41" y="38"/>
                  </a:lnTo>
                  <a:lnTo>
                    <a:pt x="42" y="39"/>
                  </a:lnTo>
                  <a:lnTo>
                    <a:pt x="44" y="41"/>
                  </a:lnTo>
                  <a:lnTo>
                    <a:pt x="45" y="41"/>
                  </a:lnTo>
                  <a:lnTo>
                    <a:pt x="45" y="42"/>
                  </a:lnTo>
                  <a:lnTo>
                    <a:pt x="47" y="44"/>
                  </a:lnTo>
                  <a:lnTo>
                    <a:pt x="48" y="44"/>
                  </a:lnTo>
                  <a:lnTo>
                    <a:pt x="48" y="45"/>
                  </a:lnTo>
                  <a:lnTo>
                    <a:pt x="50" y="47"/>
                  </a:lnTo>
                  <a:lnTo>
                    <a:pt x="51" y="47"/>
                  </a:lnTo>
                  <a:lnTo>
                    <a:pt x="51" y="48"/>
                  </a:lnTo>
                  <a:lnTo>
                    <a:pt x="53" y="48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774"/>
            <p:cNvSpPr>
              <a:spLocks/>
            </p:cNvSpPr>
            <p:nvPr/>
          </p:nvSpPr>
          <p:spPr bwMode="auto">
            <a:xfrm>
              <a:off x="2747" y="3096"/>
              <a:ext cx="43" cy="41"/>
            </a:xfrm>
            <a:custGeom>
              <a:avLst/>
              <a:gdLst>
                <a:gd name="T0" fmla="*/ 0 w 43"/>
                <a:gd name="T1" fmla="*/ 0 h 41"/>
                <a:gd name="T2" fmla="*/ 1 w 43"/>
                <a:gd name="T3" fmla="*/ 2 h 41"/>
                <a:gd name="T4" fmla="*/ 1 w 43"/>
                <a:gd name="T5" fmla="*/ 3 h 41"/>
                <a:gd name="T6" fmla="*/ 3 w 43"/>
                <a:gd name="T7" fmla="*/ 3 h 41"/>
                <a:gd name="T8" fmla="*/ 3 w 43"/>
                <a:gd name="T9" fmla="*/ 5 h 41"/>
                <a:gd name="T10" fmla="*/ 4 w 43"/>
                <a:gd name="T11" fmla="*/ 5 h 41"/>
                <a:gd name="T12" fmla="*/ 6 w 43"/>
                <a:gd name="T13" fmla="*/ 6 h 41"/>
                <a:gd name="T14" fmla="*/ 6 w 43"/>
                <a:gd name="T15" fmla="*/ 8 h 41"/>
                <a:gd name="T16" fmla="*/ 7 w 43"/>
                <a:gd name="T17" fmla="*/ 8 h 41"/>
                <a:gd name="T18" fmla="*/ 9 w 43"/>
                <a:gd name="T19" fmla="*/ 9 h 41"/>
                <a:gd name="T20" fmla="*/ 10 w 43"/>
                <a:gd name="T21" fmla="*/ 11 h 41"/>
                <a:gd name="T22" fmla="*/ 12 w 43"/>
                <a:gd name="T23" fmla="*/ 12 h 41"/>
                <a:gd name="T24" fmla="*/ 13 w 43"/>
                <a:gd name="T25" fmla="*/ 14 h 41"/>
                <a:gd name="T26" fmla="*/ 15 w 43"/>
                <a:gd name="T27" fmla="*/ 15 h 41"/>
                <a:gd name="T28" fmla="*/ 16 w 43"/>
                <a:gd name="T29" fmla="*/ 17 h 41"/>
                <a:gd name="T30" fmla="*/ 18 w 43"/>
                <a:gd name="T31" fmla="*/ 17 h 41"/>
                <a:gd name="T32" fmla="*/ 18 w 43"/>
                <a:gd name="T33" fmla="*/ 18 h 41"/>
                <a:gd name="T34" fmla="*/ 19 w 43"/>
                <a:gd name="T35" fmla="*/ 18 h 41"/>
                <a:gd name="T36" fmla="*/ 19 w 43"/>
                <a:gd name="T37" fmla="*/ 20 h 41"/>
                <a:gd name="T38" fmla="*/ 21 w 43"/>
                <a:gd name="T39" fmla="*/ 21 h 41"/>
                <a:gd name="T40" fmla="*/ 22 w 43"/>
                <a:gd name="T41" fmla="*/ 21 h 41"/>
                <a:gd name="T42" fmla="*/ 22 w 43"/>
                <a:gd name="T43" fmla="*/ 23 h 41"/>
                <a:gd name="T44" fmla="*/ 24 w 43"/>
                <a:gd name="T45" fmla="*/ 23 h 41"/>
                <a:gd name="T46" fmla="*/ 24 w 43"/>
                <a:gd name="T47" fmla="*/ 24 h 41"/>
                <a:gd name="T48" fmla="*/ 25 w 43"/>
                <a:gd name="T49" fmla="*/ 24 h 41"/>
                <a:gd name="T50" fmla="*/ 25 w 43"/>
                <a:gd name="T51" fmla="*/ 26 h 41"/>
                <a:gd name="T52" fmla="*/ 27 w 43"/>
                <a:gd name="T53" fmla="*/ 26 h 41"/>
                <a:gd name="T54" fmla="*/ 28 w 43"/>
                <a:gd name="T55" fmla="*/ 27 h 41"/>
                <a:gd name="T56" fmla="*/ 30 w 43"/>
                <a:gd name="T57" fmla="*/ 29 h 41"/>
                <a:gd name="T58" fmla="*/ 30 w 43"/>
                <a:gd name="T59" fmla="*/ 30 h 41"/>
                <a:gd name="T60" fmla="*/ 31 w 43"/>
                <a:gd name="T61" fmla="*/ 30 h 41"/>
                <a:gd name="T62" fmla="*/ 31 w 43"/>
                <a:gd name="T63" fmla="*/ 32 h 41"/>
                <a:gd name="T64" fmla="*/ 33 w 43"/>
                <a:gd name="T65" fmla="*/ 32 h 41"/>
                <a:gd name="T66" fmla="*/ 34 w 43"/>
                <a:gd name="T67" fmla="*/ 33 h 41"/>
                <a:gd name="T68" fmla="*/ 36 w 43"/>
                <a:gd name="T69" fmla="*/ 35 h 41"/>
                <a:gd name="T70" fmla="*/ 37 w 43"/>
                <a:gd name="T71" fmla="*/ 36 h 41"/>
                <a:gd name="T72" fmla="*/ 39 w 43"/>
                <a:gd name="T73" fmla="*/ 38 h 41"/>
                <a:gd name="T74" fmla="*/ 40 w 43"/>
                <a:gd name="T75" fmla="*/ 39 h 41"/>
                <a:gd name="T76" fmla="*/ 42 w 43"/>
                <a:gd name="T77" fmla="*/ 41 h 41"/>
                <a:gd name="T78" fmla="*/ 43 w 43"/>
                <a:gd name="T79" fmla="*/ 41 h 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43" h="41">
                  <a:moveTo>
                    <a:pt x="0" y="0"/>
                  </a:move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8"/>
                  </a:lnTo>
                  <a:lnTo>
                    <a:pt x="9" y="9"/>
                  </a:lnTo>
                  <a:lnTo>
                    <a:pt x="10" y="11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5" y="15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21" y="21"/>
                  </a:lnTo>
                  <a:lnTo>
                    <a:pt x="22" y="21"/>
                  </a:lnTo>
                  <a:lnTo>
                    <a:pt x="22" y="23"/>
                  </a:lnTo>
                  <a:lnTo>
                    <a:pt x="24" y="23"/>
                  </a:lnTo>
                  <a:lnTo>
                    <a:pt x="24" y="24"/>
                  </a:lnTo>
                  <a:lnTo>
                    <a:pt x="25" y="24"/>
                  </a:lnTo>
                  <a:lnTo>
                    <a:pt x="25" y="26"/>
                  </a:lnTo>
                  <a:lnTo>
                    <a:pt x="27" y="26"/>
                  </a:lnTo>
                  <a:lnTo>
                    <a:pt x="28" y="27"/>
                  </a:lnTo>
                  <a:lnTo>
                    <a:pt x="30" y="29"/>
                  </a:lnTo>
                  <a:lnTo>
                    <a:pt x="30" y="30"/>
                  </a:lnTo>
                  <a:lnTo>
                    <a:pt x="31" y="30"/>
                  </a:lnTo>
                  <a:lnTo>
                    <a:pt x="31" y="32"/>
                  </a:lnTo>
                  <a:lnTo>
                    <a:pt x="33" y="32"/>
                  </a:lnTo>
                  <a:lnTo>
                    <a:pt x="34" y="33"/>
                  </a:lnTo>
                  <a:lnTo>
                    <a:pt x="36" y="35"/>
                  </a:lnTo>
                  <a:lnTo>
                    <a:pt x="37" y="36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41"/>
                  </a:lnTo>
                  <a:lnTo>
                    <a:pt x="43" y="41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775"/>
            <p:cNvSpPr>
              <a:spLocks/>
            </p:cNvSpPr>
            <p:nvPr/>
          </p:nvSpPr>
          <p:spPr bwMode="auto">
            <a:xfrm>
              <a:off x="2790" y="3137"/>
              <a:ext cx="36" cy="34"/>
            </a:xfrm>
            <a:custGeom>
              <a:avLst/>
              <a:gdLst>
                <a:gd name="T0" fmla="*/ 0 w 36"/>
                <a:gd name="T1" fmla="*/ 0 h 34"/>
                <a:gd name="T2" fmla="*/ 0 w 36"/>
                <a:gd name="T3" fmla="*/ 1 h 34"/>
                <a:gd name="T4" fmla="*/ 2 w 36"/>
                <a:gd name="T5" fmla="*/ 1 h 34"/>
                <a:gd name="T6" fmla="*/ 2 w 36"/>
                <a:gd name="T7" fmla="*/ 3 h 34"/>
                <a:gd name="T8" fmla="*/ 3 w 36"/>
                <a:gd name="T9" fmla="*/ 3 h 34"/>
                <a:gd name="T10" fmla="*/ 3 w 36"/>
                <a:gd name="T11" fmla="*/ 4 h 34"/>
                <a:gd name="T12" fmla="*/ 5 w 36"/>
                <a:gd name="T13" fmla="*/ 4 h 34"/>
                <a:gd name="T14" fmla="*/ 5 w 36"/>
                <a:gd name="T15" fmla="*/ 6 h 34"/>
                <a:gd name="T16" fmla="*/ 6 w 36"/>
                <a:gd name="T17" fmla="*/ 6 h 34"/>
                <a:gd name="T18" fmla="*/ 6 w 36"/>
                <a:gd name="T19" fmla="*/ 7 h 34"/>
                <a:gd name="T20" fmla="*/ 8 w 36"/>
                <a:gd name="T21" fmla="*/ 7 h 34"/>
                <a:gd name="T22" fmla="*/ 8 w 36"/>
                <a:gd name="T23" fmla="*/ 9 h 34"/>
                <a:gd name="T24" fmla="*/ 9 w 36"/>
                <a:gd name="T25" fmla="*/ 9 h 34"/>
                <a:gd name="T26" fmla="*/ 9 w 36"/>
                <a:gd name="T27" fmla="*/ 10 h 34"/>
                <a:gd name="T28" fmla="*/ 11 w 36"/>
                <a:gd name="T29" fmla="*/ 10 h 34"/>
                <a:gd name="T30" fmla="*/ 11 w 36"/>
                <a:gd name="T31" fmla="*/ 12 h 34"/>
                <a:gd name="T32" fmla="*/ 12 w 36"/>
                <a:gd name="T33" fmla="*/ 12 h 34"/>
                <a:gd name="T34" fmla="*/ 12 w 36"/>
                <a:gd name="T35" fmla="*/ 13 h 34"/>
                <a:gd name="T36" fmla="*/ 14 w 36"/>
                <a:gd name="T37" fmla="*/ 13 h 34"/>
                <a:gd name="T38" fmla="*/ 15 w 36"/>
                <a:gd name="T39" fmla="*/ 15 h 34"/>
                <a:gd name="T40" fmla="*/ 17 w 36"/>
                <a:gd name="T41" fmla="*/ 16 h 34"/>
                <a:gd name="T42" fmla="*/ 18 w 36"/>
                <a:gd name="T43" fmla="*/ 18 h 34"/>
                <a:gd name="T44" fmla="*/ 20 w 36"/>
                <a:gd name="T45" fmla="*/ 19 h 34"/>
                <a:gd name="T46" fmla="*/ 21 w 36"/>
                <a:gd name="T47" fmla="*/ 21 h 34"/>
                <a:gd name="T48" fmla="*/ 23 w 36"/>
                <a:gd name="T49" fmla="*/ 22 h 34"/>
                <a:gd name="T50" fmla="*/ 24 w 36"/>
                <a:gd name="T51" fmla="*/ 22 h 34"/>
                <a:gd name="T52" fmla="*/ 24 w 36"/>
                <a:gd name="T53" fmla="*/ 24 h 34"/>
                <a:gd name="T54" fmla="*/ 26 w 36"/>
                <a:gd name="T55" fmla="*/ 24 h 34"/>
                <a:gd name="T56" fmla="*/ 26 w 36"/>
                <a:gd name="T57" fmla="*/ 25 h 34"/>
                <a:gd name="T58" fmla="*/ 27 w 36"/>
                <a:gd name="T59" fmla="*/ 25 h 34"/>
                <a:gd name="T60" fmla="*/ 27 w 36"/>
                <a:gd name="T61" fmla="*/ 27 h 34"/>
                <a:gd name="T62" fmla="*/ 29 w 36"/>
                <a:gd name="T63" fmla="*/ 27 h 34"/>
                <a:gd name="T64" fmla="*/ 29 w 36"/>
                <a:gd name="T65" fmla="*/ 28 h 34"/>
                <a:gd name="T66" fmla="*/ 30 w 36"/>
                <a:gd name="T67" fmla="*/ 28 h 34"/>
                <a:gd name="T68" fmla="*/ 30 w 36"/>
                <a:gd name="T69" fmla="*/ 30 h 34"/>
                <a:gd name="T70" fmla="*/ 32 w 36"/>
                <a:gd name="T71" fmla="*/ 30 h 34"/>
                <a:gd name="T72" fmla="*/ 32 w 36"/>
                <a:gd name="T73" fmla="*/ 31 h 34"/>
                <a:gd name="T74" fmla="*/ 33 w 36"/>
                <a:gd name="T75" fmla="*/ 31 h 34"/>
                <a:gd name="T76" fmla="*/ 33 w 36"/>
                <a:gd name="T77" fmla="*/ 33 h 34"/>
                <a:gd name="T78" fmla="*/ 35 w 36"/>
                <a:gd name="T79" fmla="*/ 33 h 34"/>
                <a:gd name="T80" fmla="*/ 35 w 36"/>
                <a:gd name="T81" fmla="*/ 34 h 34"/>
                <a:gd name="T82" fmla="*/ 36 w 36"/>
                <a:gd name="T83" fmla="*/ 34 h 3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" h="34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  <a:lnTo>
                    <a:pt x="9" y="9"/>
                  </a:lnTo>
                  <a:lnTo>
                    <a:pt x="9" y="10"/>
                  </a:lnTo>
                  <a:lnTo>
                    <a:pt x="11" y="10"/>
                  </a:lnTo>
                  <a:lnTo>
                    <a:pt x="11" y="12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4" y="13"/>
                  </a:lnTo>
                  <a:lnTo>
                    <a:pt x="15" y="15"/>
                  </a:lnTo>
                  <a:lnTo>
                    <a:pt x="17" y="16"/>
                  </a:lnTo>
                  <a:lnTo>
                    <a:pt x="18" y="18"/>
                  </a:lnTo>
                  <a:lnTo>
                    <a:pt x="20" y="19"/>
                  </a:lnTo>
                  <a:lnTo>
                    <a:pt x="21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5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29" y="28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2" y="30"/>
                  </a:lnTo>
                  <a:lnTo>
                    <a:pt x="32" y="31"/>
                  </a:lnTo>
                  <a:lnTo>
                    <a:pt x="33" y="31"/>
                  </a:lnTo>
                  <a:lnTo>
                    <a:pt x="33" y="33"/>
                  </a:lnTo>
                  <a:lnTo>
                    <a:pt x="35" y="33"/>
                  </a:lnTo>
                  <a:lnTo>
                    <a:pt x="35" y="34"/>
                  </a:lnTo>
                  <a:lnTo>
                    <a:pt x="36" y="3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776"/>
            <p:cNvSpPr>
              <a:spLocks/>
            </p:cNvSpPr>
            <p:nvPr/>
          </p:nvSpPr>
          <p:spPr bwMode="auto">
            <a:xfrm>
              <a:off x="2826" y="3171"/>
              <a:ext cx="32" cy="30"/>
            </a:xfrm>
            <a:custGeom>
              <a:avLst/>
              <a:gdLst>
                <a:gd name="T0" fmla="*/ 0 w 32"/>
                <a:gd name="T1" fmla="*/ 0 h 30"/>
                <a:gd name="T2" fmla="*/ 2 w 32"/>
                <a:gd name="T3" fmla="*/ 2 h 30"/>
                <a:gd name="T4" fmla="*/ 3 w 32"/>
                <a:gd name="T5" fmla="*/ 3 h 30"/>
                <a:gd name="T6" fmla="*/ 3 w 32"/>
                <a:gd name="T7" fmla="*/ 5 h 30"/>
                <a:gd name="T8" fmla="*/ 5 w 32"/>
                <a:gd name="T9" fmla="*/ 5 h 30"/>
                <a:gd name="T10" fmla="*/ 6 w 32"/>
                <a:gd name="T11" fmla="*/ 6 h 30"/>
                <a:gd name="T12" fmla="*/ 8 w 32"/>
                <a:gd name="T13" fmla="*/ 8 h 30"/>
                <a:gd name="T14" fmla="*/ 9 w 32"/>
                <a:gd name="T15" fmla="*/ 8 h 30"/>
                <a:gd name="T16" fmla="*/ 9 w 32"/>
                <a:gd name="T17" fmla="*/ 9 h 30"/>
                <a:gd name="T18" fmla="*/ 11 w 32"/>
                <a:gd name="T19" fmla="*/ 11 h 30"/>
                <a:gd name="T20" fmla="*/ 12 w 32"/>
                <a:gd name="T21" fmla="*/ 12 h 30"/>
                <a:gd name="T22" fmla="*/ 14 w 32"/>
                <a:gd name="T23" fmla="*/ 12 h 30"/>
                <a:gd name="T24" fmla="*/ 14 w 32"/>
                <a:gd name="T25" fmla="*/ 14 h 30"/>
                <a:gd name="T26" fmla="*/ 15 w 32"/>
                <a:gd name="T27" fmla="*/ 15 h 30"/>
                <a:gd name="T28" fmla="*/ 17 w 32"/>
                <a:gd name="T29" fmla="*/ 15 h 30"/>
                <a:gd name="T30" fmla="*/ 17 w 32"/>
                <a:gd name="T31" fmla="*/ 17 h 30"/>
                <a:gd name="T32" fmla="*/ 18 w 32"/>
                <a:gd name="T33" fmla="*/ 17 h 30"/>
                <a:gd name="T34" fmla="*/ 18 w 32"/>
                <a:gd name="T35" fmla="*/ 18 h 30"/>
                <a:gd name="T36" fmla="*/ 20 w 32"/>
                <a:gd name="T37" fmla="*/ 18 h 30"/>
                <a:gd name="T38" fmla="*/ 20 w 32"/>
                <a:gd name="T39" fmla="*/ 20 h 30"/>
                <a:gd name="T40" fmla="*/ 21 w 32"/>
                <a:gd name="T41" fmla="*/ 20 h 30"/>
                <a:gd name="T42" fmla="*/ 21 w 32"/>
                <a:gd name="T43" fmla="*/ 21 h 30"/>
                <a:gd name="T44" fmla="*/ 23 w 32"/>
                <a:gd name="T45" fmla="*/ 21 h 30"/>
                <a:gd name="T46" fmla="*/ 23 w 32"/>
                <a:gd name="T47" fmla="*/ 23 h 30"/>
                <a:gd name="T48" fmla="*/ 24 w 32"/>
                <a:gd name="T49" fmla="*/ 23 h 30"/>
                <a:gd name="T50" fmla="*/ 26 w 32"/>
                <a:gd name="T51" fmla="*/ 24 h 30"/>
                <a:gd name="T52" fmla="*/ 26 w 32"/>
                <a:gd name="T53" fmla="*/ 26 h 30"/>
                <a:gd name="T54" fmla="*/ 27 w 32"/>
                <a:gd name="T55" fmla="*/ 26 h 30"/>
                <a:gd name="T56" fmla="*/ 29 w 32"/>
                <a:gd name="T57" fmla="*/ 27 h 30"/>
                <a:gd name="T58" fmla="*/ 29 w 32"/>
                <a:gd name="T59" fmla="*/ 29 h 30"/>
                <a:gd name="T60" fmla="*/ 30 w 32"/>
                <a:gd name="T61" fmla="*/ 29 h 30"/>
                <a:gd name="T62" fmla="*/ 32 w 32"/>
                <a:gd name="T63" fmla="*/ 30 h 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2" h="30">
                  <a:moveTo>
                    <a:pt x="0" y="0"/>
                  </a:moveTo>
                  <a:lnTo>
                    <a:pt x="2" y="2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6" y="6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4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7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1" y="20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4" y="23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7" y="26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30" y="29"/>
                  </a:lnTo>
                  <a:lnTo>
                    <a:pt x="32" y="30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777"/>
            <p:cNvSpPr>
              <a:spLocks/>
            </p:cNvSpPr>
            <p:nvPr/>
          </p:nvSpPr>
          <p:spPr bwMode="auto">
            <a:xfrm>
              <a:off x="2858" y="3201"/>
              <a:ext cx="27" cy="26"/>
            </a:xfrm>
            <a:custGeom>
              <a:avLst/>
              <a:gdLst>
                <a:gd name="T0" fmla="*/ 0 w 27"/>
                <a:gd name="T1" fmla="*/ 0 h 26"/>
                <a:gd name="T2" fmla="*/ 1 w 27"/>
                <a:gd name="T3" fmla="*/ 2 h 26"/>
                <a:gd name="T4" fmla="*/ 3 w 27"/>
                <a:gd name="T5" fmla="*/ 3 h 26"/>
                <a:gd name="T6" fmla="*/ 4 w 27"/>
                <a:gd name="T7" fmla="*/ 5 h 26"/>
                <a:gd name="T8" fmla="*/ 6 w 27"/>
                <a:gd name="T9" fmla="*/ 5 h 26"/>
                <a:gd name="T10" fmla="*/ 6 w 27"/>
                <a:gd name="T11" fmla="*/ 6 h 26"/>
                <a:gd name="T12" fmla="*/ 7 w 27"/>
                <a:gd name="T13" fmla="*/ 6 h 26"/>
                <a:gd name="T14" fmla="*/ 7 w 27"/>
                <a:gd name="T15" fmla="*/ 8 h 26"/>
                <a:gd name="T16" fmla="*/ 9 w 27"/>
                <a:gd name="T17" fmla="*/ 8 h 26"/>
                <a:gd name="T18" fmla="*/ 9 w 27"/>
                <a:gd name="T19" fmla="*/ 9 h 26"/>
                <a:gd name="T20" fmla="*/ 10 w 27"/>
                <a:gd name="T21" fmla="*/ 9 h 26"/>
                <a:gd name="T22" fmla="*/ 10 w 27"/>
                <a:gd name="T23" fmla="*/ 11 h 26"/>
                <a:gd name="T24" fmla="*/ 12 w 27"/>
                <a:gd name="T25" fmla="*/ 11 h 26"/>
                <a:gd name="T26" fmla="*/ 12 w 27"/>
                <a:gd name="T27" fmla="*/ 12 h 26"/>
                <a:gd name="T28" fmla="*/ 13 w 27"/>
                <a:gd name="T29" fmla="*/ 12 h 26"/>
                <a:gd name="T30" fmla="*/ 13 w 27"/>
                <a:gd name="T31" fmla="*/ 14 h 26"/>
                <a:gd name="T32" fmla="*/ 15 w 27"/>
                <a:gd name="T33" fmla="*/ 14 h 26"/>
                <a:gd name="T34" fmla="*/ 15 w 27"/>
                <a:gd name="T35" fmla="*/ 15 h 26"/>
                <a:gd name="T36" fmla="*/ 16 w 27"/>
                <a:gd name="T37" fmla="*/ 15 h 26"/>
                <a:gd name="T38" fmla="*/ 16 w 27"/>
                <a:gd name="T39" fmla="*/ 17 h 26"/>
                <a:gd name="T40" fmla="*/ 18 w 27"/>
                <a:gd name="T41" fmla="*/ 17 h 26"/>
                <a:gd name="T42" fmla="*/ 18 w 27"/>
                <a:gd name="T43" fmla="*/ 18 h 26"/>
                <a:gd name="T44" fmla="*/ 19 w 27"/>
                <a:gd name="T45" fmla="*/ 18 h 26"/>
                <a:gd name="T46" fmla="*/ 19 w 27"/>
                <a:gd name="T47" fmla="*/ 20 h 26"/>
                <a:gd name="T48" fmla="*/ 21 w 27"/>
                <a:gd name="T49" fmla="*/ 20 h 26"/>
                <a:gd name="T50" fmla="*/ 22 w 27"/>
                <a:gd name="T51" fmla="*/ 21 h 26"/>
                <a:gd name="T52" fmla="*/ 24 w 27"/>
                <a:gd name="T53" fmla="*/ 23 h 26"/>
                <a:gd name="T54" fmla="*/ 25 w 27"/>
                <a:gd name="T55" fmla="*/ 24 h 26"/>
                <a:gd name="T56" fmla="*/ 27 w 27"/>
                <a:gd name="T57" fmla="*/ 26 h 2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6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7"/>
                  </a:lnTo>
                  <a:lnTo>
                    <a:pt x="18" y="17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21" y="20"/>
                  </a:lnTo>
                  <a:lnTo>
                    <a:pt x="22" y="21"/>
                  </a:lnTo>
                  <a:lnTo>
                    <a:pt x="24" y="23"/>
                  </a:lnTo>
                  <a:lnTo>
                    <a:pt x="25" y="24"/>
                  </a:lnTo>
                  <a:lnTo>
                    <a:pt x="27" y="2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778"/>
            <p:cNvSpPr>
              <a:spLocks/>
            </p:cNvSpPr>
            <p:nvPr/>
          </p:nvSpPr>
          <p:spPr bwMode="auto">
            <a:xfrm>
              <a:off x="2885" y="3227"/>
              <a:ext cx="25" cy="24"/>
            </a:xfrm>
            <a:custGeom>
              <a:avLst/>
              <a:gdLst>
                <a:gd name="T0" fmla="*/ 0 w 25"/>
                <a:gd name="T1" fmla="*/ 0 h 24"/>
                <a:gd name="T2" fmla="*/ 1 w 25"/>
                <a:gd name="T3" fmla="*/ 0 h 24"/>
                <a:gd name="T4" fmla="*/ 1 w 25"/>
                <a:gd name="T5" fmla="*/ 1 h 24"/>
                <a:gd name="T6" fmla="*/ 3 w 25"/>
                <a:gd name="T7" fmla="*/ 1 h 24"/>
                <a:gd name="T8" fmla="*/ 3 w 25"/>
                <a:gd name="T9" fmla="*/ 3 h 24"/>
                <a:gd name="T10" fmla="*/ 4 w 25"/>
                <a:gd name="T11" fmla="*/ 3 h 24"/>
                <a:gd name="T12" fmla="*/ 4 w 25"/>
                <a:gd name="T13" fmla="*/ 4 h 24"/>
                <a:gd name="T14" fmla="*/ 6 w 25"/>
                <a:gd name="T15" fmla="*/ 4 h 24"/>
                <a:gd name="T16" fmla="*/ 6 w 25"/>
                <a:gd name="T17" fmla="*/ 6 h 24"/>
                <a:gd name="T18" fmla="*/ 7 w 25"/>
                <a:gd name="T19" fmla="*/ 6 h 24"/>
                <a:gd name="T20" fmla="*/ 7 w 25"/>
                <a:gd name="T21" fmla="*/ 7 h 24"/>
                <a:gd name="T22" fmla="*/ 9 w 25"/>
                <a:gd name="T23" fmla="*/ 7 h 24"/>
                <a:gd name="T24" fmla="*/ 9 w 25"/>
                <a:gd name="T25" fmla="*/ 9 h 24"/>
                <a:gd name="T26" fmla="*/ 10 w 25"/>
                <a:gd name="T27" fmla="*/ 9 h 24"/>
                <a:gd name="T28" fmla="*/ 10 w 25"/>
                <a:gd name="T29" fmla="*/ 10 h 24"/>
                <a:gd name="T30" fmla="*/ 12 w 25"/>
                <a:gd name="T31" fmla="*/ 10 h 24"/>
                <a:gd name="T32" fmla="*/ 12 w 25"/>
                <a:gd name="T33" fmla="*/ 12 h 24"/>
                <a:gd name="T34" fmla="*/ 13 w 25"/>
                <a:gd name="T35" fmla="*/ 12 h 24"/>
                <a:gd name="T36" fmla="*/ 13 w 25"/>
                <a:gd name="T37" fmla="*/ 13 h 24"/>
                <a:gd name="T38" fmla="*/ 15 w 25"/>
                <a:gd name="T39" fmla="*/ 13 h 24"/>
                <a:gd name="T40" fmla="*/ 15 w 25"/>
                <a:gd name="T41" fmla="*/ 15 h 24"/>
                <a:gd name="T42" fmla="*/ 16 w 25"/>
                <a:gd name="T43" fmla="*/ 15 h 24"/>
                <a:gd name="T44" fmla="*/ 16 w 25"/>
                <a:gd name="T45" fmla="*/ 16 h 24"/>
                <a:gd name="T46" fmla="*/ 18 w 25"/>
                <a:gd name="T47" fmla="*/ 16 h 24"/>
                <a:gd name="T48" fmla="*/ 18 w 25"/>
                <a:gd name="T49" fmla="*/ 18 h 24"/>
                <a:gd name="T50" fmla="*/ 19 w 25"/>
                <a:gd name="T51" fmla="*/ 18 h 24"/>
                <a:gd name="T52" fmla="*/ 19 w 25"/>
                <a:gd name="T53" fmla="*/ 19 h 24"/>
                <a:gd name="T54" fmla="*/ 21 w 25"/>
                <a:gd name="T55" fmla="*/ 19 h 24"/>
                <a:gd name="T56" fmla="*/ 22 w 25"/>
                <a:gd name="T57" fmla="*/ 21 h 24"/>
                <a:gd name="T58" fmla="*/ 24 w 25"/>
                <a:gd name="T59" fmla="*/ 22 h 24"/>
                <a:gd name="T60" fmla="*/ 25 w 25"/>
                <a:gd name="T61" fmla="*/ 24 h 2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21" y="19"/>
                  </a:lnTo>
                  <a:lnTo>
                    <a:pt x="22" y="21"/>
                  </a:lnTo>
                  <a:lnTo>
                    <a:pt x="24" y="22"/>
                  </a:lnTo>
                  <a:lnTo>
                    <a:pt x="25" y="2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779"/>
            <p:cNvSpPr>
              <a:spLocks/>
            </p:cNvSpPr>
            <p:nvPr/>
          </p:nvSpPr>
          <p:spPr bwMode="auto">
            <a:xfrm>
              <a:off x="2910" y="3251"/>
              <a:ext cx="23" cy="21"/>
            </a:xfrm>
            <a:custGeom>
              <a:avLst/>
              <a:gdLst>
                <a:gd name="T0" fmla="*/ 0 w 23"/>
                <a:gd name="T1" fmla="*/ 0 h 21"/>
                <a:gd name="T2" fmla="*/ 2 w 23"/>
                <a:gd name="T3" fmla="*/ 0 h 21"/>
                <a:gd name="T4" fmla="*/ 2 w 23"/>
                <a:gd name="T5" fmla="*/ 1 h 21"/>
                <a:gd name="T6" fmla="*/ 3 w 23"/>
                <a:gd name="T7" fmla="*/ 1 h 21"/>
                <a:gd name="T8" fmla="*/ 3 w 23"/>
                <a:gd name="T9" fmla="*/ 3 h 21"/>
                <a:gd name="T10" fmla="*/ 5 w 23"/>
                <a:gd name="T11" fmla="*/ 3 h 21"/>
                <a:gd name="T12" fmla="*/ 5 w 23"/>
                <a:gd name="T13" fmla="*/ 4 h 21"/>
                <a:gd name="T14" fmla="*/ 6 w 23"/>
                <a:gd name="T15" fmla="*/ 4 h 21"/>
                <a:gd name="T16" fmla="*/ 6 w 23"/>
                <a:gd name="T17" fmla="*/ 6 h 21"/>
                <a:gd name="T18" fmla="*/ 8 w 23"/>
                <a:gd name="T19" fmla="*/ 6 h 21"/>
                <a:gd name="T20" fmla="*/ 8 w 23"/>
                <a:gd name="T21" fmla="*/ 7 h 21"/>
                <a:gd name="T22" fmla="*/ 9 w 23"/>
                <a:gd name="T23" fmla="*/ 7 h 21"/>
                <a:gd name="T24" fmla="*/ 9 w 23"/>
                <a:gd name="T25" fmla="*/ 9 h 21"/>
                <a:gd name="T26" fmla="*/ 11 w 23"/>
                <a:gd name="T27" fmla="*/ 9 h 21"/>
                <a:gd name="T28" fmla="*/ 11 w 23"/>
                <a:gd name="T29" fmla="*/ 10 h 21"/>
                <a:gd name="T30" fmla="*/ 12 w 23"/>
                <a:gd name="T31" fmla="*/ 10 h 21"/>
                <a:gd name="T32" fmla="*/ 12 w 23"/>
                <a:gd name="T33" fmla="*/ 12 h 21"/>
                <a:gd name="T34" fmla="*/ 14 w 23"/>
                <a:gd name="T35" fmla="*/ 12 h 21"/>
                <a:gd name="T36" fmla="*/ 14 w 23"/>
                <a:gd name="T37" fmla="*/ 13 h 21"/>
                <a:gd name="T38" fmla="*/ 15 w 23"/>
                <a:gd name="T39" fmla="*/ 13 h 21"/>
                <a:gd name="T40" fmla="*/ 17 w 23"/>
                <a:gd name="T41" fmla="*/ 15 h 21"/>
                <a:gd name="T42" fmla="*/ 17 w 23"/>
                <a:gd name="T43" fmla="*/ 16 h 21"/>
                <a:gd name="T44" fmla="*/ 18 w 23"/>
                <a:gd name="T45" fmla="*/ 16 h 21"/>
                <a:gd name="T46" fmla="*/ 20 w 23"/>
                <a:gd name="T47" fmla="*/ 18 h 21"/>
                <a:gd name="T48" fmla="*/ 20 w 23"/>
                <a:gd name="T49" fmla="*/ 19 h 21"/>
                <a:gd name="T50" fmla="*/ 21 w 23"/>
                <a:gd name="T51" fmla="*/ 19 h 21"/>
                <a:gd name="T52" fmla="*/ 23 w 23"/>
                <a:gd name="T53" fmla="*/ 21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3" h="21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20" y="18"/>
                  </a:lnTo>
                  <a:lnTo>
                    <a:pt x="20" y="19"/>
                  </a:lnTo>
                  <a:lnTo>
                    <a:pt x="21" y="19"/>
                  </a:lnTo>
                  <a:lnTo>
                    <a:pt x="23" y="21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780"/>
            <p:cNvSpPr>
              <a:spLocks/>
            </p:cNvSpPr>
            <p:nvPr/>
          </p:nvSpPr>
          <p:spPr bwMode="auto">
            <a:xfrm>
              <a:off x="2933" y="3272"/>
              <a:ext cx="19" cy="18"/>
            </a:xfrm>
            <a:custGeom>
              <a:avLst/>
              <a:gdLst>
                <a:gd name="T0" fmla="*/ 0 w 19"/>
                <a:gd name="T1" fmla="*/ 0 h 18"/>
                <a:gd name="T2" fmla="*/ 1 w 19"/>
                <a:gd name="T3" fmla="*/ 0 h 18"/>
                <a:gd name="T4" fmla="*/ 1 w 19"/>
                <a:gd name="T5" fmla="*/ 1 h 18"/>
                <a:gd name="T6" fmla="*/ 3 w 19"/>
                <a:gd name="T7" fmla="*/ 3 h 18"/>
                <a:gd name="T8" fmla="*/ 4 w 19"/>
                <a:gd name="T9" fmla="*/ 3 h 18"/>
                <a:gd name="T10" fmla="*/ 4 w 19"/>
                <a:gd name="T11" fmla="*/ 4 h 18"/>
                <a:gd name="T12" fmla="*/ 6 w 19"/>
                <a:gd name="T13" fmla="*/ 4 h 18"/>
                <a:gd name="T14" fmla="*/ 6 w 19"/>
                <a:gd name="T15" fmla="*/ 6 h 18"/>
                <a:gd name="T16" fmla="*/ 7 w 19"/>
                <a:gd name="T17" fmla="*/ 6 h 18"/>
                <a:gd name="T18" fmla="*/ 7 w 19"/>
                <a:gd name="T19" fmla="*/ 7 h 18"/>
                <a:gd name="T20" fmla="*/ 9 w 19"/>
                <a:gd name="T21" fmla="*/ 7 h 18"/>
                <a:gd name="T22" fmla="*/ 9 w 19"/>
                <a:gd name="T23" fmla="*/ 9 h 18"/>
                <a:gd name="T24" fmla="*/ 10 w 19"/>
                <a:gd name="T25" fmla="*/ 9 h 18"/>
                <a:gd name="T26" fmla="*/ 10 w 19"/>
                <a:gd name="T27" fmla="*/ 10 h 18"/>
                <a:gd name="T28" fmla="*/ 12 w 19"/>
                <a:gd name="T29" fmla="*/ 10 h 18"/>
                <a:gd name="T30" fmla="*/ 12 w 19"/>
                <a:gd name="T31" fmla="*/ 12 h 18"/>
                <a:gd name="T32" fmla="*/ 13 w 19"/>
                <a:gd name="T33" fmla="*/ 12 h 18"/>
                <a:gd name="T34" fmla="*/ 13 w 19"/>
                <a:gd name="T35" fmla="*/ 13 h 18"/>
                <a:gd name="T36" fmla="*/ 15 w 19"/>
                <a:gd name="T37" fmla="*/ 13 h 18"/>
                <a:gd name="T38" fmla="*/ 15 w 19"/>
                <a:gd name="T39" fmla="*/ 15 h 18"/>
                <a:gd name="T40" fmla="*/ 16 w 19"/>
                <a:gd name="T41" fmla="*/ 15 h 18"/>
                <a:gd name="T42" fmla="*/ 16 w 19"/>
                <a:gd name="T43" fmla="*/ 16 h 18"/>
                <a:gd name="T44" fmla="*/ 18 w 19"/>
                <a:gd name="T45" fmla="*/ 16 h 18"/>
                <a:gd name="T46" fmla="*/ 19 w 19"/>
                <a:gd name="T47" fmla="*/ 18 h 1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9" h="18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19" y="18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781"/>
            <p:cNvSpPr>
              <a:spLocks/>
            </p:cNvSpPr>
            <p:nvPr/>
          </p:nvSpPr>
          <p:spPr bwMode="auto">
            <a:xfrm>
              <a:off x="2952" y="3290"/>
              <a:ext cx="20" cy="18"/>
            </a:xfrm>
            <a:custGeom>
              <a:avLst/>
              <a:gdLst>
                <a:gd name="T0" fmla="*/ 0 w 20"/>
                <a:gd name="T1" fmla="*/ 0 h 18"/>
                <a:gd name="T2" fmla="*/ 2 w 20"/>
                <a:gd name="T3" fmla="*/ 1 h 18"/>
                <a:gd name="T4" fmla="*/ 3 w 20"/>
                <a:gd name="T5" fmla="*/ 3 h 18"/>
                <a:gd name="T6" fmla="*/ 5 w 20"/>
                <a:gd name="T7" fmla="*/ 4 h 18"/>
                <a:gd name="T8" fmla="*/ 6 w 20"/>
                <a:gd name="T9" fmla="*/ 6 h 18"/>
                <a:gd name="T10" fmla="*/ 8 w 20"/>
                <a:gd name="T11" fmla="*/ 6 h 18"/>
                <a:gd name="T12" fmla="*/ 8 w 20"/>
                <a:gd name="T13" fmla="*/ 7 h 18"/>
                <a:gd name="T14" fmla="*/ 9 w 20"/>
                <a:gd name="T15" fmla="*/ 7 h 18"/>
                <a:gd name="T16" fmla="*/ 9 w 20"/>
                <a:gd name="T17" fmla="*/ 9 h 18"/>
                <a:gd name="T18" fmla="*/ 11 w 20"/>
                <a:gd name="T19" fmla="*/ 9 h 18"/>
                <a:gd name="T20" fmla="*/ 11 w 20"/>
                <a:gd name="T21" fmla="*/ 10 h 18"/>
                <a:gd name="T22" fmla="*/ 12 w 20"/>
                <a:gd name="T23" fmla="*/ 10 h 18"/>
                <a:gd name="T24" fmla="*/ 12 w 20"/>
                <a:gd name="T25" fmla="*/ 12 h 18"/>
                <a:gd name="T26" fmla="*/ 14 w 20"/>
                <a:gd name="T27" fmla="*/ 12 h 18"/>
                <a:gd name="T28" fmla="*/ 14 w 20"/>
                <a:gd name="T29" fmla="*/ 13 h 18"/>
                <a:gd name="T30" fmla="*/ 15 w 20"/>
                <a:gd name="T31" fmla="*/ 13 h 18"/>
                <a:gd name="T32" fmla="*/ 15 w 20"/>
                <a:gd name="T33" fmla="*/ 15 h 18"/>
                <a:gd name="T34" fmla="*/ 17 w 20"/>
                <a:gd name="T35" fmla="*/ 15 h 18"/>
                <a:gd name="T36" fmla="*/ 17 w 20"/>
                <a:gd name="T37" fmla="*/ 16 h 18"/>
                <a:gd name="T38" fmla="*/ 18 w 20"/>
                <a:gd name="T39" fmla="*/ 16 h 18"/>
                <a:gd name="T40" fmla="*/ 18 w 20"/>
                <a:gd name="T41" fmla="*/ 18 h 18"/>
                <a:gd name="T42" fmla="*/ 20 w 20"/>
                <a:gd name="T43" fmla="*/ 18 h 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" h="18">
                  <a:moveTo>
                    <a:pt x="0" y="0"/>
                  </a:moveTo>
                  <a:lnTo>
                    <a:pt x="2" y="1"/>
                  </a:lnTo>
                  <a:lnTo>
                    <a:pt x="3" y="3"/>
                  </a:lnTo>
                  <a:lnTo>
                    <a:pt x="5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4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7" y="15"/>
                  </a:lnTo>
                  <a:lnTo>
                    <a:pt x="17" y="16"/>
                  </a:lnTo>
                  <a:lnTo>
                    <a:pt x="18" y="16"/>
                  </a:lnTo>
                  <a:lnTo>
                    <a:pt x="18" y="18"/>
                  </a:lnTo>
                  <a:lnTo>
                    <a:pt x="20" y="18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782"/>
            <p:cNvSpPr>
              <a:spLocks/>
            </p:cNvSpPr>
            <p:nvPr/>
          </p:nvSpPr>
          <p:spPr bwMode="auto">
            <a:xfrm>
              <a:off x="2972" y="3308"/>
              <a:ext cx="18" cy="16"/>
            </a:xfrm>
            <a:custGeom>
              <a:avLst/>
              <a:gdLst>
                <a:gd name="T0" fmla="*/ 0 w 18"/>
                <a:gd name="T1" fmla="*/ 0 h 16"/>
                <a:gd name="T2" fmla="*/ 0 w 18"/>
                <a:gd name="T3" fmla="*/ 1 h 16"/>
                <a:gd name="T4" fmla="*/ 1 w 18"/>
                <a:gd name="T5" fmla="*/ 1 h 16"/>
                <a:gd name="T6" fmla="*/ 1 w 18"/>
                <a:gd name="T7" fmla="*/ 3 h 16"/>
                <a:gd name="T8" fmla="*/ 3 w 18"/>
                <a:gd name="T9" fmla="*/ 3 h 16"/>
                <a:gd name="T10" fmla="*/ 3 w 18"/>
                <a:gd name="T11" fmla="*/ 4 h 16"/>
                <a:gd name="T12" fmla="*/ 4 w 18"/>
                <a:gd name="T13" fmla="*/ 4 h 16"/>
                <a:gd name="T14" fmla="*/ 6 w 18"/>
                <a:gd name="T15" fmla="*/ 6 h 16"/>
                <a:gd name="T16" fmla="*/ 7 w 18"/>
                <a:gd name="T17" fmla="*/ 7 h 16"/>
                <a:gd name="T18" fmla="*/ 7 w 18"/>
                <a:gd name="T19" fmla="*/ 9 h 16"/>
                <a:gd name="T20" fmla="*/ 9 w 18"/>
                <a:gd name="T21" fmla="*/ 9 h 16"/>
                <a:gd name="T22" fmla="*/ 10 w 18"/>
                <a:gd name="T23" fmla="*/ 10 h 16"/>
                <a:gd name="T24" fmla="*/ 12 w 18"/>
                <a:gd name="T25" fmla="*/ 12 h 16"/>
                <a:gd name="T26" fmla="*/ 13 w 18"/>
                <a:gd name="T27" fmla="*/ 12 h 16"/>
                <a:gd name="T28" fmla="*/ 13 w 18"/>
                <a:gd name="T29" fmla="*/ 13 h 16"/>
                <a:gd name="T30" fmla="*/ 15 w 18"/>
                <a:gd name="T31" fmla="*/ 13 h 16"/>
                <a:gd name="T32" fmla="*/ 15 w 18"/>
                <a:gd name="T33" fmla="*/ 15 h 16"/>
                <a:gd name="T34" fmla="*/ 16 w 18"/>
                <a:gd name="T35" fmla="*/ 15 h 16"/>
                <a:gd name="T36" fmla="*/ 16 w 18"/>
                <a:gd name="T37" fmla="*/ 16 h 16"/>
                <a:gd name="T38" fmla="*/ 18 w 18"/>
                <a:gd name="T39" fmla="*/ 16 h 1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8" h="16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7"/>
                  </a:lnTo>
                  <a:lnTo>
                    <a:pt x="7" y="9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3"/>
                  </a:lnTo>
                  <a:lnTo>
                    <a:pt x="15" y="13"/>
                  </a:lnTo>
                  <a:lnTo>
                    <a:pt x="15" y="15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8" y="1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783"/>
            <p:cNvSpPr>
              <a:spLocks/>
            </p:cNvSpPr>
            <p:nvPr/>
          </p:nvSpPr>
          <p:spPr bwMode="auto">
            <a:xfrm>
              <a:off x="2990" y="3324"/>
              <a:ext cx="15" cy="15"/>
            </a:xfrm>
            <a:custGeom>
              <a:avLst/>
              <a:gdLst>
                <a:gd name="T0" fmla="*/ 0 w 15"/>
                <a:gd name="T1" fmla="*/ 0 h 15"/>
                <a:gd name="T2" fmla="*/ 0 w 15"/>
                <a:gd name="T3" fmla="*/ 2 h 15"/>
                <a:gd name="T4" fmla="*/ 1 w 15"/>
                <a:gd name="T5" fmla="*/ 2 h 15"/>
                <a:gd name="T6" fmla="*/ 1 w 15"/>
                <a:gd name="T7" fmla="*/ 3 h 15"/>
                <a:gd name="T8" fmla="*/ 3 w 15"/>
                <a:gd name="T9" fmla="*/ 3 h 15"/>
                <a:gd name="T10" fmla="*/ 3 w 15"/>
                <a:gd name="T11" fmla="*/ 5 h 15"/>
                <a:gd name="T12" fmla="*/ 4 w 15"/>
                <a:gd name="T13" fmla="*/ 5 h 15"/>
                <a:gd name="T14" fmla="*/ 4 w 15"/>
                <a:gd name="T15" fmla="*/ 6 h 15"/>
                <a:gd name="T16" fmla="*/ 6 w 15"/>
                <a:gd name="T17" fmla="*/ 6 h 15"/>
                <a:gd name="T18" fmla="*/ 6 w 15"/>
                <a:gd name="T19" fmla="*/ 8 h 15"/>
                <a:gd name="T20" fmla="*/ 7 w 15"/>
                <a:gd name="T21" fmla="*/ 8 h 15"/>
                <a:gd name="T22" fmla="*/ 7 w 15"/>
                <a:gd name="T23" fmla="*/ 9 h 15"/>
                <a:gd name="T24" fmla="*/ 9 w 15"/>
                <a:gd name="T25" fmla="*/ 9 h 15"/>
                <a:gd name="T26" fmla="*/ 9 w 15"/>
                <a:gd name="T27" fmla="*/ 11 h 15"/>
                <a:gd name="T28" fmla="*/ 10 w 15"/>
                <a:gd name="T29" fmla="*/ 11 h 15"/>
                <a:gd name="T30" fmla="*/ 10 w 15"/>
                <a:gd name="T31" fmla="*/ 12 h 15"/>
                <a:gd name="T32" fmla="*/ 12 w 15"/>
                <a:gd name="T33" fmla="*/ 12 h 15"/>
                <a:gd name="T34" fmla="*/ 12 w 15"/>
                <a:gd name="T35" fmla="*/ 14 h 15"/>
                <a:gd name="T36" fmla="*/ 13 w 15"/>
                <a:gd name="T37" fmla="*/ 14 h 15"/>
                <a:gd name="T38" fmla="*/ 15 w 15"/>
                <a:gd name="T39" fmla="*/ 15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5" h="15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5" y="1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784"/>
            <p:cNvSpPr>
              <a:spLocks/>
            </p:cNvSpPr>
            <p:nvPr/>
          </p:nvSpPr>
          <p:spPr bwMode="auto">
            <a:xfrm>
              <a:off x="3005" y="3339"/>
              <a:ext cx="16" cy="15"/>
            </a:xfrm>
            <a:custGeom>
              <a:avLst/>
              <a:gdLst>
                <a:gd name="T0" fmla="*/ 0 w 16"/>
                <a:gd name="T1" fmla="*/ 0 h 15"/>
                <a:gd name="T2" fmla="*/ 1 w 16"/>
                <a:gd name="T3" fmla="*/ 2 h 15"/>
                <a:gd name="T4" fmla="*/ 3 w 16"/>
                <a:gd name="T5" fmla="*/ 3 h 15"/>
                <a:gd name="T6" fmla="*/ 4 w 16"/>
                <a:gd name="T7" fmla="*/ 5 h 15"/>
                <a:gd name="T8" fmla="*/ 6 w 16"/>
                <a:gd name="T9" fmla="*/ 5 h 15"/>
                <a:gd name="T10" fmla="*/ 6 w 16"/>
                <a:gd name="T11" fmla="*/ 6 h 15"/>
                <a:gd name="T12" fmla="*/ 7 w 16"/>
                <a:gd name="T13" fmla="*/ 6 h 15"/>
                <a:gd name="T14" fmla="*/ 7 w 16"/>
                <a:gd name="T15" fmla="*/ 8 h 15"/>
                <a:gd name="T16" fmla="*/ 9 w 16"/>
                <a:gd name="T17" fmla="*/ 8 h 15"/>
                <a:gd name="T18" fmla="*/ 9 w 16"/>
                <a:gd name="T19" fmla="*/ 9 h 15"/>
                <a:gd name="T20" fmla="*/ 10 w 16"/>
                <a:gd name="T21" fmla="*/ 9 h 15"/>
                <a:gd name="T22" fmla="*/ 10 w 16"/>
                <a:gd name="T23" fmla="*/ 11 h 15"/>
                <a:gd name="T24" fmla="*/ 12 w 16"/>
                <a:gd name="T25" fmla="*/ 11 h 15"/>
                <a:gd name="T26" fmla="*/ 12 w 16"/>
                <a:gd name="T27" fmla="*/ 12 h 15"/>
                <a:gd name="T28" fmla="*/ 13 w 16"/>
                <a:gd name="T29" fmla="*/ 12 h 15"/>
                <a:gd name="T30" fmla="*/ 13 w 16"/>
                <a:gd name="T31" fmla="*/ 14 h 15"/>
                <a:gd name="T32" fmla="*/ 15 w 16"/>
                <a:gd name="T33" fmla="*/ 14 h 15"/>
                <a:gd name="T34" fmla="*/ 15 w 16"/>
                <a:gd name="T35" fmla="*/ 15 h 15"/>
                <a:gd name="T36" fmla="*/ 16 w 16"/>
                <a:gd name="T37" fmla="*/ 15 h 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6" h="15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3" y="12"/>
                  </a:lnTo>
                  <a:lnTo>
                    <a:pt x="13" y="14"/>
                  </a:lnTo>
                  <a:lnTo>
                    <a:pt x="15" y="14"/>
                  </a:lnTo>
                  <a:lnTo>
                    <a:pt x="15" y="15"/>
                  </a:lnTo>
                  <a:lnTo>
                    <a:pt x="16" y="1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785"/>
            <p:cNvSpPr>
              <a:spLocks/>
            </p:cNvSpPr>
            <p:nvPr/>
          </p:nvSpPr>
          <p:spPr bwMode="auto">
            <a:xfrm>
              <a:off x="3021" y="3354"/>
              <a:ext cx="14" cy="14"/>
            </a:xfrm>
            <a:custGeom>
              <a:avLst/>
              <a:gdLst>
                <a:gd name="T0" fmla="*/ 0 w 14"/>
                <a:gd name="T1" fmla="*/ 0 h 14"/>
                <a:gd name="T2" fmla="*/ 0 w 14"/>
                <a:gd name="T3" fmla="*/ 2 h 14"/>
                <a:gd name="T4" fmla="*/ 2 w 14"/>
                <a:gd name="T5" fmla="*/ 2 h 14"/>
                <a:gd name="T6" fmla="*/ 2 w 14"/>
                <a:gd name="T7" fmla="*/ 3 h 14"/>
                <a:gd name="T8" fmla="*/ 3 w 14"/>
                <a:gd name="T9" fmla="*/ 3 h 14"/>
                <a:gd name="T10" fmla="*/ 3 w 14"/>
                <a:gd name="T11" fmla="*/ 5 h 14"/>
                <a:gd name="T12" fmla="*/ 5 w 14"/>
                <a:gd name="T13" fmla="*/ 5 h 14"/>
                <a:gd name="T14" fmla="*/ 5 w 14"/>
                <a:gd name="T15" fmla="*/ 6 h 14"/>
                <a:gd name="T16" fmla="*/ 6 w 14"/>
                <a:gd name="T17" fmla="*/ 6 h 14"/>
                <a:gd name="T18" fmla="*/ 6 w 14"/>
                <a:gd name="T19" fmla="*/ 8 h 14"/>
                <a:gd name="T20" fmla="*/ 8 w 14"/>
                <a:gd name="T21" fmla="*/ 8 h 14"/>
                <a:gd name="T22" fmla="*/ 9 w 14"/>
                <a:gd name="T23" fmla="*/ 9 h 14"/>
                <a:gd name="T24" fmla="*/ 11 w 14"/>
                <a:gd name="T25" fmla="*/ 11 h 14"/>
                <a:gd name="T26" fmla="*/ 12 w 14"/>
                <a:gd name="T27" fmla="*/ 11 h 14"/>
                <a:gd name="T28" fmla="*/ 12 w 14"/>
                <a:gd name="T29" fmla="*/ 12 h 14"/>
                <a:gd name="T30" fmla="*/ 14 w 14"/>
                <a:gd name="T31" fmla="*/ 14 h 1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4" h="14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8"/>
                  </a:lnTo>
                  <a:lnTo>
                    <a:pt x="8" y="8"/>
                  </a:lnTo>
                  <a:lnTo>
                    <a:pt x="9" y="9"/>
                  </a:lnTo>
                  <a:lnTo>
                    <a:pt x="11" y="11"/>
                  </a:lnTo>
                  <a:lnTo>
                    <a:pt x="12" y="11"/>
                  </a:lnTo>
                  <a:lnTo>
                    <a:pt x="12" y="12"/>
                  </a:lnTo>
                  <a:lnTo>
                    <a:pt x="14" y="1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786"/>
            <p:cNvSpPr>
              <a:spLocks/>
            </p:cNvSpPr>
            <p:nvPr/>
          </p:nvSpPr>
          <p:spPr bwMode="auto">
            <a:xfrm>
              <a:off x="3035" y="3368"/>
              <a:ext cx="13" cy="12"/>
            </a:xfrm>
            <a:custGeom>
              <a:avLst/>
              <a:gdLst>
                <a:gd name="T0" fmla="*/ 0 w 13"/>
                <a:gd name="T1" fmla="*/ 0 h 12"/>
                <a:gd name="T2" fmla="*/ 1 w 13"/>
                <a:gd name="T3" fmla="*/ 0 h 12"/>
                <a:gd name="T4" fmla="*/ 1 w 13"/>
                <a:gd name="T5" fmla="*/ 1 h 12"/>
                <a:gd name="T6" fmla="*/ 3 w 13"/>
                <a:gd name="T7" fmla="*/ 1 h 12"/>
                <a:gd name="T8" fmla="*/ 3 w 13"/>
                <a:gd name="T9" fmla="*/ 3 h 12"/>
                <a:gd name="T10" fmla="*/ 4 w 13"/>
                <a:gd name="T11" fmla="*/ 3 h 12"/>
                <a:gd name="T12" fmla="*/ 4 w 13"/>
                <a:gd name="T13" fmla="*/ 4 h 12"/>
                <a:gd name="T14" fmla="*/ 6 w 13"/>
                <a:gd name="T15" fmla="*/ 4 h 12"/>
                <a:gd name="T16" fmla="*/ 6 w 13"/>
                <a:gd name="T17" fmla="*/ 6 h 12"/>
                <a:gd name="T18" fmla="*/ 7 w 13"/>
                <a:gd name="T19" fmla="*/ 6 h 12"/>
                <a:gd name="T20" fmla="*/ 7 w 13"/>
                <a:gd name="T21" fmla="*/ 7 h 12"/>
                <a:gd name="T22" fmla="*/ 9 w 13"/>
                <a:gd name="T23" fmla="*/ 7 h 12"/>
                <a:gd name="T24" fmla="*/ 9 w 13"/>
                <a:gd name="T25" fmla="*/ 9 h 12"/>
                <a:gd name="T26" fmla="*/ 10 w 13"/>
                <a:gd name="T27" fmla="*/ 9 h 12"/>
                <a:gd name="T28" fmla="*/ 10 w 13"/>
                <a:gd name="T29" fmla="*/ 10 h 12"/>
                <a:gd name="T30" fmla="*/ 12 w 13"/>
                <a:gd name="T31" fmla="*/ 10 h 12"/>
                <a:gd name="T32" fmla="*/ 12 w 13"/>
                <a:gd name="T33" fmla="*/ 12 h 12"/>
                <a:gd name="T34" fmla="*/ 13 w 13"/>
                <a:gd name="T35" fmla="*/ 12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2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787"/>
            <p:cNvSpPr>
              <a:spLocks/>
            </p:cNvSpPr>
            <p:nvPr/>
          </p:nvSpPr>
          <p:spPr bwMode="auto">
            <a:xfrm>
              <a:off x="3048" y="3380"/>
              <a:ext cx="12" cy="12"/>
            </a:xfrm>
            <a:custGeom>
              <a:avLst/>
              <a:gdLst>
                <a:gd name="T0" fmla="*/ 0 w 12"/>
                <a:gd name="T1" fmla="*/ 0 h 12"/>
                <a:gd name="T2" fmla="*/ 0 w 12"/>
                <a:gd name="T3" fmla="*/ 1 h 12"/>
                <a:gd name="T4" fmla="*/ 2 w 12"/>
                <a:gd name="T5" fmla="*/ 1 h 12"/>
                <a:gd name="T6" fmla="*/ 2 w 12"/>
                <a:gd name="T7" fmla="*/ 3 h 12"/>
                <a:gd name="T8" fmla="*/ 3 w 12"/>
                <a:gd name="T9" fmla="*/ 3 h 12"/>
                <a:gd name="T10" fmla="*/ 3 w 12"/>
                <a:gd name="T11" fmla="*/ 4 h 12"/>
                <a:gd name="T12" fmla="*/ 5 w 12"/>
                <a:gd name="T13" fmla="*/ 4 h 12"/>
                <a:gd name="T14" fmla="*/ 6 w 12"/>
                <a:gd name="T15" fmla="*/ 6 h 12"/>
                <a:gd name="T16" fmla="*/ 8 w 12"/>
                <a:gd name="T17" fmla="*/ 7 h 12"/>
                <a:gd name="T18" fmla="*/ 9 w 12"/>
                <a:gd name="T19" fmla="*/ 9 h 12"/>
                <a:gd name="T20" fmla="*/ 11 w 12"/>
                <a:gd name="T21" fmla="*/ 10 h 12"/>
                <a:gd name="T22" fmla="*/ 12 w 12"/>
                <a:gd name="T23" fmla="*/ 12 h 1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" h="12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6" y="6"/>
                  </a:lnTo>
                  <a:lnTo>
                    <a:pt x="8" y="7"/>
                  </a:lnTo>
                  <a:lnTo>
                    <a:pt x="9" y="9"/>
                  </a:lnTo>
                  <a:lnTo>
                    <a:pt x="11" y="10"/>
                  </a:lnTo>
                  <a:lnTo>
                    <a:pt x="12" y="12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788"/>
            <p:cNvSpPr>
              <a:spLocks/>
            </p:cNvSpPr>
            <p:nvPr/>
          </p:nvSpPr>
          <p:spPr bwMode="auto">
            <a:xfrm>
              <a:off x="3060" y="3392"/>
              <a:ext cx="14" cy="12"/>
            </a:xfrm>
            <a:custGeom>
              <a:avLst/>
              <a:gdLst>
                <a:gd name="T0" fmla="*/ 0 w 14"/>
                <a:gd name="T1" fmla="*/ 0 h 12"/>
                <a:gd name="T2" fmla="*/ 2 w 14"/>
                <a:gd name="T3" fmla="*/ 0 h 12"/>
                <a:gd name="T4" fmla="*/ 2 w 14"/>
                <a:gd name="T5" fmla="*/ 1 h 12"/>
                <a:gd name="T6" fmla="*/ 3 w 14"/>
                <a:gd name="T7" fmla="*/ 1 h 12"/>
                <a:gd name="T8" fmla="*/ 3 w 14"/>
                <a:gd name="T9" fmla="*/ 3 h 12"/>
                <a:gd name="T10" fmla="*/ 5 w 14"/>
                <a:gd name="T11" fmla="*/ 3 h 12"/>
                <a:gd name="T12" fmla="*/ 5 w 14"/>
                <a:gd name="T13" fmla="*/ 4 h 12"/>
                <a:gd name="T14" fmla="*/ 6 w 14"/>
                <a:gd name="T15" fmla="*/ 4 h 12"/>
                <a:gd name="T16" fmla="*/ 6 w 14"/>
                <a:gd name="T17" fmla="*/ 6 h 12"/>
                <a:gd name="T18" fmla="*/ 8 w 14"/>
                <a:gd name="T19" fmla="*/ 6 h 12"/>
                <a:gd name="T20" fmla="*/ 8 w 14"/>
                <a:gd name="T21" fmla="*/ 7 h 12"/>
                <a:gd name="T22" fmla="*/ 9 w 14"/>
                <a:gd name="T23" fmla="*/ 7 h 12"/>
                <a:gd name="T24" fmla="*/ 9 w 14"/>
                <a:gd name="T25" fmla="*/ 9 h 12"/>
                <a:gd name="T26" fmla="*/ 11 w 14"/>
                <a:gd name="T27" fmla="*/ 9 h 12"/>
                <a:gd name="T28" fmla="*/ 11 w 14"/>
                <a:gd name="T29" fmla="*/ 10 h 12"/>
                <a:gd name="T30" fmla="*/ 12 w 14"/>
                <a:gd name="T31" fmla="*/ 10 h 12"/>
                <a:gd name="T32" fmla="*/ 12 w 14"/>
                <a:gd name="T33" fmla="*/ 12 h 12"/>
                <a:gd name="T34" fmla="*/ 14 w 14"/>
                <a:gd name="T35" fmla="*/ 12 h 1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4" h="12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2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789"/>
            <p:cNvSpPr>
              <a:spLocks/>
            </p:cNvSpPr>
            <p:nvPr/>
          </p:nvSpPr>
          <p:spPr bwMode="auto">
            <a:xfrm>
              <a:off x="3074" y="3404"/>
              <a:ext cx="10" cy="10"/>
            </a:xfrm>
            <a:custGeom>
              <a:avLst/>
              <a:gdLst>
                <a:gd name="T0" fmla="*/ 0 w 10"/>
                <a:gd name="T1" fmla="*/ 0 h 10"/>
                <a:gd name="T2" fmla="*/ 0 w 10"/>
                <a:gd name="T3" fmla="*/ 1 h 10"/>
                <a:gd name="T4" fmla="*/ 1 w 10"/>
                <a:gd name="T5" fmla="*/ 1 h 10"/>
                <a:gd name="T6" fmla="*/ 1 w 10"/>
                <a:gd name="T7" fmla="*/ 3 h 10"/>
                <a:gd name="T8" fmla="*/ 3 w 10"/>
                <a:gd name="T9" fmla="*/ 3 h 10"/>
                <a:gd name="T10" fmla="*/ 3 w 10"/>
                <a:gd name="T11" fmla="*/ 4 h 10"/>
                <a:gd name="T12" fmla="*/ 4 w 10"/>
                <a:gd name="T13" fmla="*/ 4 h 10"/>
                <a:gd name="T14" fmla="*/ 6 w 10"/>
                <a:gd name="T15" fmla="*/ 6 h 10"/>
                <a:gd name="T16" fmla="*/ 7 w 10"/>
                <a:gd name="T17" fmla="*/ 7 h 10"/>
                <a:gd name="T18" fmla="*/ 9 w 10"/>
                <a:gd name="T19" fmla="*/ 7 h 10"/>
                <a:gd name="T20" fmla="*/ 9 w 10"/>
                <a:gd name="T21" fmla="*/ 9 h 10"/>
                <a:gd name="T22" fmla="*/ 10 w 10"/>
                <a:gd name="T23" fmla="*/ 10 h 1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" h="10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  <a:lnTo>
                    <a:pt x="6" y="6"/>
                  </a:lnTo>
                  <a:lnTo>
                    <a:pt x="7" y="7"/>
                  </a:lnTo>
                  <a:lnTo>
                    <a:pt x="9" y="7"/>
                  </a:lnTo>
                  <a:lnTo>
                    <a:pt x="9" y="9"/>
                  </a:lnTo>
                  <a:lnTo>
                    <a:pt x="10" y="10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790"/>
            <p:cNvSpPr>
              <a:spLocks/>
            </p:cNvSpPr>
            <p:nvPr/>
          </p:nvSpPr>
          <p:spPr bwMode="auto">
            <a:xfrm>
              <a:off x="3084" y="3414"/>
              <a:ext cx="12" cy="11"/>
            </a:xfrm>
            <a:custGeom>
              <a:avLst/>
              <a:gdLst>
                <a:gd name="T0" fmla="*/ 0 w 12"/>
                <a:gd name="T1" fmla="*/ 0 h 11"/>
                <a:gd name="T2" fmla="*/ 2 w 12"/>
                <a:gd name="T3" fmla="*/ 0 h 11"/>
                <a:gd name="T4" fmla="*/ 2 w 12"/>
                <a:gd name="T5" fmla="*/ 2 h 11"/>
                <a:gd name="T6" fmla="*/ 3 w 12"/>
                <a:gd name="T7" fmla="*/ 2 h 11"/>
                <a:gd name="T8" fmla="*/ 3 w 12"/>
                <a:gd name="T9" fmla="*/ 3 h 11"/>
                <a:gd name="T10" fmla="*/ 5 w 12"/>
                <a:gd name="T11" fmla="*/ 3 h 11"/>
                <a:gd name="T12" fmla="*/ 5 w 12"/>
                <a:gd name="T13" fmla="*/ 5 h 11"/>
                <a:gd name="T14" fmla="*/ 6 w 12"/>
                <a:gd name="T15" fmla="*/ 5 h 11"/>
                <a:gd name="T16" fmla="*/ 6 w 12"/>
                <a:gd name="T17" fmla="*/ 6 h 11"/>
                <a:gd name="T18" fmla="*/ 8 w 12"/>
                <a:gd name="T19" fmla="*/ 6 h 11"/>
                <a:gd name="T20" fmla="*/ 8 w 12"/>
                <a:gd name="T21" fmla="*/ 8 h 11"/>
                <a:gd name="T22" fmla="*/ 9 w 12"/>
                <a:gd name="T23" fmla="*/ 8 h 11"/>
                <a:gd name="T24" fmla="*/ 9 w 12"/>
                <a:gd name="T25" fmla="*/ 9 h 11"/>
                <a:gd name="T26" fmla="*/ 11 w 12"/>
                <a:gd name="T27" fmla="*/ 9 h 11"/>
                <a:gd name="T28" fmla="*/ 11 w 12"/>
                <a:gd name="T29" fmla="*/ 11 h 11"/>
                <a:gd name="T30" fmla="*/ 12 w 12"/>
                <a:gd name="T31" fmla="*/ 11 h 1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" h="11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1" y="9"/>
                  </a:lnTo>
                  <a:lnTo>
                    <a:pt x="11" y="11"/>
                  </a:lnTo>
                  <a:lnTo>
                    <a:pt x="12" y="11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791"/>
            <p:cNvSpPr>
              <a:spLocks/>
            </p:cNvSpPr>
            <p:nvPr/>
          </p:nvSpPr>
          <p:spPr bwMode="auto">
            <a:xfrm>
              <a:off x="3096" y="3425"/>
              <a:ext cx="11" cy="10"/>
            </a:xfrm>
            <a:custGeom>
              <a:avLst/>
              <a:gdLst>
                <a:gd name="T0" fmla="*/ 0 w 11"/>
                <a:gd name="T1" fmla="*/ 0 h 10"/>
                <a:gd name="T2" fmla="*/ 0 w 11"/>
                <a:gd name="T3" fmla="*/ 1 h 10"/>
                <a:gd name="T4" fmla="*/ 2 w 11"/>
                <a:gd name="T5" fmla="*/ 1 h 10"/>
                <a:gd name="T6" fmla="*/ 2 w 11"/>
                <a:gd name="T7" fmla="*/ 3 h 10"/>
                <a:gd name="T8" fmla="*/ 3 w 11"/>
                <a:gd name="T9" fmla="*/ 3 h 10"/>
                <a:gd name="T10" fmla="*/ 3 w 11"/>
                <a:gd name="T11" fmla="*/ 4 h 10"/>
                <a:gd name="T12" fmla="*/ 5 w 11"/>
                <a:gd name="T13" fmla="*/ 4 h 10"/>
                <a:gd name="T14" fmla="*/ 5 w 11"/>
                <a:gd name="T15" fmla="*/ 6 h 10"/>
                <a:gd name="T16" fmla="*/ 6 w 11"/>
                <a:gd name="T17" fmla="*/ 6 h 10"/>
                <a:gd name="T18" fmla="*/ 6 w 11"/>
                <a:gd name="T19" fmla="*/ 7 h 10"/>
                <a:gd name="T20" fmla="*/ 8 w 11"/>
                <a:gd name="T21" fmla="*/ 7 h 10"/>
                <a:gd name="T22" fmla="*/ 9 w 11"/>
                <a:gd name="T23" fmla="*/ 9 h 10"/>
                <a:gd name="T24" fmla="*/ 11 w 11"/>
                <a:gd name="T25" fmla="*/ 10 h 1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" h="10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8" y="7"/>
                  </a:lnTo>
                  <a:lnTo>
                    <a:pt x="9" y="9"/>
                  </a:lnTo>
                  <a:lnTo>
                    <a:pt x="11" y="10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792"/>
            <p:cNvSpPr>
              <a:spLocks/>
            </p:cNvSpPr>
            <p:nvPr/>
          </p:nvSpPr>
          <p:spPr bwMode="auto">
            <a:xfrm>
              <a:off x="3107" y="3435"/>
              <a:ext cx="9" cy="9"/>
            </a:xfrm>
            <a:custGeom>
              <a:avLst/>
              <a:gdLst>
                <a:gd name="T0" fmla="*/ 0 w 9"/>
                <a:gd name="T1" fmla="*/ 0 h 9"/>
                <a:gd name="T2" fmla="*/ 1 w 9"/>
                <a:gd name="T3" fmla="*/ 2 h 9"/>
                <a:gd name="T4" fmla="*/ 3 w 9"/>
                <a:gd name="T5" fmla="*/ 2 h 9"/>
                <a:gd name="T6" fmla="*/ 3 w 9"/>
                <a:gd name="T7" fmla="*/ 3 h 9"/>
                <a:gd name="T8" fmla="*/ 4 w 9"/>
                <a:gd name="T9" fmla="*/ 3 h 9"/>
                <a:gd name="T10" fmla="*/ 4 w 9"/>
                <a:gd name="T11" fmla="*/ 5 h 9"/>
                <a:gd name="T12" fmla="*/ 6 w 9"/>
                <a:gd name="T13" fmla="*/ 5 h 9"/>
                <a:gd name="T14" fmla="*/ 6 w 9"/>
                <a:gd name="T15" fmla="*/ 6 h 9"/>
                <a:gd name="T16" fmla="*/ 7 w 9"/>
                <a:gd name="T17" fmla="*/ 6 h 9"/>
                <a:gd name="T18" fmla="*/ 7 w 9"/>
                <a:gd name="T19" fmla="*/ 8 h 9"/>
                <a:gd name="T20" fmla="*/ 9 w 9"/>
                <a:gd name="T21" fmla="*/ 8 h 9"/>
                <a:gd name="T22" fmla="*/ 9 w 9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9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793"/>
            <p:cNvSpPr>
              <a:spLocks/>
            </p:cNvSpPr>
            <p:nvPr/>
          </p:nvSpPr>
          <p:spPr bwMode="auto">
            <a:xfrm>
              <a:off x="3116" y="3444"/>
              <a:ext cx="10" cy="9"/>
            </a:xfrm>
            <a:custGeom>
              <a:avLst/>
              <a:gdLst>
                <a:gd name="T0" fmla="*/ 0 w 10"/>
                <a:gd name="T1" fmla="*/ 0 h 9"/>
                <a:gd name="T2" fmla="*/ 1 w 10"/>
                <a:gd name="T3" fmla="*/ 0 h 9"/>
                <a:gd name="T4" fmla="*/ 1 w 10"/>
                <a:gd name="T5" fmla="*/ 2 h 9"/>
                <a:gd name="T6" fmla="*/ 3 w 10"/>
                <a:gd name="T7" fmla="*/ 2 h 9"/>
                <a:gd name="T8" fmla="*/ 3 w 10"/>
                <a:gd name="T9" fmla="*/ 3 h 9"/>
                <a:gd name="T10" fmla="*/ 4 w 10"/>
                <a:gd name="T11" fmla="*/ 3 h 9"/>
                <a:gd name="T12" fmla="*/ 4 w 10"/>
                <a:gd name="T13" fmla="*/ 5 h 9"/>
                <a:gd name="T14" fmla="*/ 6 w 10"/>
                <a:gd name="T15" fmla="*/ 5 h 9"/>
                <a:gd name="T16" fmla="*/ 6 w 10"/>
                <a:gd name="T17" fmla="*/ 6 h 9"/>
                <a:gd name="T18" fmla="*/ 7 w 10"/>
                <a:gd name="T19" fmla="*/ 6 h 9"/>
                <a:gd name="T20" fmla="*/ 7 w 10"/>
                <a:gd name="T21" fmla="*/ 8 h 9"/>
                <a:gd name="T22" fmla="*/ 9 w 10"/>
                <a:gd name="T23" fmla="*/ 8 h 9"/>
                <a:gd name="T24" fmla="*/ 9 w 10"/>
                <a:gd name="T25" fmla="*/ 9 h 9"/>
                <a:gd name="T26" fmla="*/ 10 w 10"/>
                <a:gd name="T27" fmla="*/ 9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0" h="9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9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794"/>
            <p:cNvSpPr>
              <a:spLocks/>
            </p:cNvSpPr>
            <p:nvPr/>
          </p:nvSpPr>
          <p:spPr bwMode="auto">
            <a:xfrm>
              <a:off x="3126" y="3453"/>
              <a:ext cx="9" cy="9"/>
            </a:xfrm>
            <a:custGeom>
              <a:avLst/>
              <a:gdLst>
                <a:gd name="T0" fmla="*/ 0 w 9"/>
                <a:gd name="T1" fmla="*/ 0 h 9"/>
                <a:gd name="T2" fmla="*/ 0 w 9"/>
                <a:gd name="T3" fmla="*/ 2 h 9"/>
                <a:gd name="T4" fmla="*/ 2 w 9"/>
                <a:gd name="T5" fmla="*/ 2 h 9"/>
                <a:gd name="T6" fmla="*/ 2 w 9"/>
                <a:gd name="T7" fmla="*/ 3 h 9"/>
                <a:gd name="T8" fmla="*/ 3 w 9"/>
                <a:gd name="T9" fmla="*/ 3 h 9"/>
                <a:gd name="T10" fmla="*/ 5 w 9"/>
                <a:gd name="T11" fmla="*/ 5 h 9"/>
                <a:gd name="T12" fmla="*/ 6 w 9"/>
                <a:gd name="T13" fmla="*/ 6 h 9"/>
                <a:gd name="T14" fmla="*/ 8 w 9"/>
                <a:gd name="T15" fmla="*/ 6 h 9"/>
                <a:gd name="T16" fmla="*/ 8 w 9"/>
                <a:gd name="T17" fmla="*/ 8 h 9"/>
                <a:gd name="T18" fmla="*/ 9 w 9"/>
                <a:gd name="T19" fmla="*/ 8 h 9"/>
                <a:gd name="T20" fmla="*/ 9 w 9"/>
                <a:gd name="T21" fmla="*/ 9 h 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9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5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8"/>
                  </a:lnTo>
                  <a:lnTo>
                    <a:pt x="9" y="9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795"/>
            <p:cNvSpPr>
              <a:spLocks/>
            </p:cNvSpPr>
            <p:nvPr/>
          </p:nvSpPr>
          <p:spPr bwMode="auto">
            <a:xfrm>
              <a:off x="3135" y="3462"/>
              <a:ext cx="9" cy="8"/>
            </a:xfrm>
            <a:custGeom>
              <a:avLst/>
              <a:gdLst>
                <a:gd name="T0" fmla="*/ 0 w 9"/>
                <a:gd name="T1" fmla="*/ 0 h 8"/>
                <a:gd name="T2" fmla="*/ 2 w 9"/>
                <a:gd name="T3" fmla="*/ 0 h 8"/>
                <a:gd name="T4" fmla="*/ 2 w 9"/>
                <a:gd name="T5" fmla="*/ 2 h 8"/>
                <a:gd name="T6" fmla="*/ 3 w 9"/>
                <a:gd name="T7" fmla="*/ 2 h 8"/>
                <a:gd name="T8" fmla="*/ 3 w 9"/>
                <a:gd name="T9" fmla="*/ 3 h 8"/>
                <a:gd name="T10" fmla="*/ 5 w 9"/>
                <a:gd name="T11" fmla="*/ 3 h 8"/>
                <a:gd name="T12" fmla="*/ 5 w 9"/>
                <a:gd name="T13" fmla="*/ 5 h 8"/>
                <a:gd name="T14" fmla="*/ 6 w 9"/>
                <a:gd name="T15" fmla="*/ 5 h 8"/>
                <a:gd name="T16" fmla="*/ 6 w 9"/>
                <a:gd name="T17" fmla="*/ 6 h 8"/>
                <a:gd name="T18" fmla="*/ 8 w 9"/>
                <a:gd name="T19" fmla="*/ 6 h 8"/>
                <a:gd name="T20" fmla="*/ 8 w 9"/>
                <a:gd name="T21" fmla="*/ 8 h 8"/>
                <a:gd name="T22" fmla="*/ 9 w 9"/>
                <a:gd name="T23" fmla="*/ 8 h 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" h="8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9" y="8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9" name="Freeform 796"/>
            <p:cNvSpPr>
              <a:spLocks/>
            </p:cNvSpPr>
            <p:nvPr/>
          </p:nvSpPr>
          <p:spPr bwMode="auto">
            <a:xfrm>
              <a:off x="3144" y="3470"/>
              <a:ext cx="8" cy="9"/>
            </a:xfrm>
            <a:custGeom>
              <a:avLst/>
              <a:gdLst>
                <a:gd name="T0" fmla="*/ 0 w 8"/>
                <a:gd name="T1" fmla="*/ 0 h 9"/>
                <a:gd name="T2" fmla="*/ 0 w 8"/>
                <a:gd name="T3" fmla="*/ 1 h 9"/>
                <a:gd name="T4" fmla="*/ 2 w 8"/>
                <a:gd name="T5" fmla="*/ 1 h 9"/>
                <a:gd name="T6" fmla="*/ 2 w 8"/>
                <a:gd name="T7" fmla="*/ 3 h 9"/>
                <a:gd name="T8" fmla="*/ 3 w 8"/>
                <a:gd name="T9" fmla="*/ 3 h 9"/>
                <a:gd name="T10" fmla="*/ 3 w 8"/>
                <a:gd name="T11" fmla="*/ 4 h 9"/>
                <a:gd name="T12" fmla="*/ 5 w 8"/>
                <a:gd name="T13" fmla="*/ 4 h 9"/>
                <a:gd name="T14" fmla="*/ 5 w 8"/>
                <a:gd name="T15" fmla="*/ 6 h 9"/>
                <a:gd name="T16" fmla="*/ 6 w 8"/>
                <a:gd name="T17" fmla="*/ 6 h 9"/>
                <a:gd name="T18" fmla="*/ 6 w 8"/>
                <a:gd name="T19" fmla="*/ 7 h 9"/>
                <a:gd name="T20" fmla="*/ 8 w 8"/>
                <a:gd name="T21" fmla="*/ 7 h 9"/>
                <a:gd name="T22" fmla="*/ 8 w 8"/>
                <a:gd name="T23" fmla="*/ 9 h 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" h="9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8" y="7"/>
                  </a:lnTo>
                  <a:lnTo>
                    <a:pt x="8" y="9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Freeform 797"/>
            <p:cNvSpPr>
              <a:spLocks/>
            </p:cNvSpPr>
            <p:nvPr/>
          </p:nvSpPr>
          <p:spPr bwMode="auto">
            <a:xfrm>
              <a:off x="3152" y="3479"/>
              <a:ext cx="9" cy="7"/>
            </a:xfrm>
            <a:custGeom>
              <a:avLst/>
              <a:gdLst>
                <a:gd name="T0" fmla="*/ 0 w 9"/>
                <a:gd name="T1" fmla="*/ 0 h 7"/>
                <a:gd name="T2" fmla="*/ 1 w 9"/>
                <a:gd name="T3" fmla="*/ 0 h 7"/>
                <a:gd name="T4" fmla="*/ 1 w 9"/>
                <a:gd name="T5" fmla="*/ 1 h 7"/>
                <a:gd name="T6" fmla="*/ 3 w 9"/>
                <a:gd name="T7" fmla="*/ 1 h 7"/>
                <a:gd name="T8" fmla="*/ 4 w 9"/>
                <a:gd name="T9" fmla="*/ 3 h 7"/>
                <a:gd name="T10" fmla="*/ 6 w 9"/>
                <a:gd name="T11" fmla="*/ 4 h 7"/>
                <a:gd name="T12" fmla="*/ 7 w 9"/>
                <a:gd name="T13" fmla="*/ 4 h 7"/>
                <a:gd name="T14" fmla="*/ 7 w 9"/>
                <a:gd name="T15" fmla="*/ 6 h 7"/>
                <a:gd name="T16" fmla="*/ 9 w 9"/>
                <a:gd name="T17" fmla="*/ 6 h 7"/>
                <a:gd name="T18" fmla="*/ 9 w 9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" h="7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4" y="3"/>
                  </a:lnTo>
                  <a:lnTo>
                    <a:pt x="6" y="4"/>
                  </a:lnTo>
                  <a:lnTo>
                    <a:pt x="7" y="4"/>
                  </a:lnTo>
                  <a:lnTo>
                    <a:pt x="7" y="6"/>
                  </a:lnTo>
                  <a:lnTo>
                    <a:pt x="9" y="6"/>
                  </a:lnTo>
                  <a:lnTo>
                    <a:pt x="9" y="7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Freeform 798"/>
            <p:cNvSpPr>
              <a:spLocks/>
            </p:cNvSpPr>
            <p:nvPr/>
          </p:nvSpPr>
          <p:spPr bwMode="auto">
            <a:xfrm>
              <a:off x="3161" y="3486"/>
              <a:ext cx="7" cy="8"/>
            </a:xfrm>
            <a:custGeom>
              <a:avLst/>
              <a:gdLst>
                <a:gd name="T0" fmla="*/ 0 w 7"/>
                <a:gd name="T1" fmla="*/ 0 h 8"/>
                <a:gd name="T2" fmla="*/ 1 w 7"/>
                <a:gd name="T3" fmla="*/ 0 h 8"/>
                <a:gd name="T4" fmla="*/ 1 w 7"/>
                <a:gd name="T5" fmla="*/ 2 h 8"/>
                <a:gd name="T6" fmla="*/ 3 w 7"/>
                <a:gd name="T7" fmla="*/ 2 h 8"/>
                <a:gd name="T8" fmla="*/ 3 w 7"/>
                <a:gd name="T9" fmla="*/ 3 h 8"/>
                <a:gd name="T10" fmla="*/ 4 w 7"/>
                <a:gd name="T11" fmla="*/ 3 h 8"/>
                <a:gd name="T12" fmla="*/ 4 w 7"/>
                <a:gd name="T13" fmla="*/ 5 h 8"/>
                <a:gd name="T14" fmla="*/ 6 w 7"/>
                <a:gd name="T15" fmla="*/ 5 h 8"/>
                <a:gd name="T16" fmla="*/ 6 w 7"/>
                <a:gd name="T17" fmla="*/ 6 h 8"/>
                <a:gd name="T18" fmla="*/ 7 w 7"/>
                <a:gd name="T19" fmla="*/ 6 h 8"/>
                <a:gd name="T20" fmla="*/ 7 w 7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" h="8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7" y="6"/>
                  </a:lnTo>
                  <a:lnTo>
                    <a:pt x="7" y="8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Freeform 799"/>
            <p:cNvSpPr>
              <a:spLocks/>
            </p:cNvSpPr>
            <p:nvPr/>
          </p:nvSpPr>
          <p:spPr bwMode="auto">
            <a:xfrm>
              <a:off x="3168" y="3494"/>
              <a:ext cx="8" cy="7"/>
            </a:xfrm>
            <a:custGeom>
              <a:avLst/>
              <a:gdLst>
                <a:gd name="T0" fmla="*/ 0 w 8"/>
                <a:gd name="T1" fmla="*/ 0 h 7"/>
                <a:gd name="T2" fmla="*/ 2 w 8"/>
                <a:gd name="T3" fmla="*/ 0 h 7"/>
                <a:gd name="T4" fmla="*/ 2 w 8"/>
                <a:gd name="T5" fmla="*/ 1 h 7"/>
                <a:gd name="T6" fmla="*/ 3 w 8"/>
                <a:gd name="T7" fmla="*/ 1 h 7"/>
                <a:gd name="T8" fmla="*/ 3 w 8"/>
                <a:gd name="T9" fmla="*/ 3 h 7"/>
                <a:gd name="T10" fmla="*/ 5 w 8"/>
                <a:gd name="T11" fmla="*/ 3 h 7"/>
                <a:gd name="T12" fmla="*/ 5 w 8"/>
                <a:gd name="T13" fmla="*/ 4 h 7"/>
                <a:gd name="T14" fmla="*/ 6 w 8"/>
                <a:gd name="T15" fmla="*/ 4 h 7"/>
                <a:gd name="T16" fmla="*/ 6 w 8"/>
                <a:gd name="T17" fmla="*/ 6 h 7"/>
                <a:gd name="T18" fmla="*/ 8 w 8"/>
                <a:gd name="T19" fmla="*/ 6 h 7"/>
                <a:gd name="T20" fmla="*/ 8 w 8"/>
                <a:gd name="T21" fmla="*/ 7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7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Freeform 800"/>
            <p:cNvSpPr>
              <a:spLocks/>
            </p:cNvSpPr>
            <p:nvPr/>
          </p:nvSpPr>
          <p:spPr bwMode="auto">
            <a:xfrm>
              <a:off x="3176" y="3501"/>
              <a:ext cx="7" cy="6"/>
            </a:xfrm>
            <a:custGeom>
              <a:avLst/>
              <a:gdLst>
                <a:gd name="T0" fmla="*/ 0 w 7"/>
                <a:gd name="T1" fmla="*/ 0 h 6"/>
                <a:gd name="T2" fmla="*/ 1 w 7"/>
                <a:gd name="T3" fmla="*/ 0 h 6"/>
                <a:gd name="T4" fmla="*/ 1 w 7"/>
                <a:gd name="T5" fmla="*/ 2 h 6"/>
                <a:gd name="T6" fmla="*/ 3 w 7"/>
                <a:gd name="T7" fmla="*/ 2 h 6"/>
                <a:gd name="T8" fmla="*/ 3 w 7"/>
                <a:gd name="T9" fmla="*/ 3 h 6"/>
                <a:gd name="T10" fmla="*/ 4 w 7"/>
                <a:gd name="T11" fmla="*/ 3 h 6"/>
                <a:gd name="T12" fmla="*/ 6 w 7"/>
                <a:gd name="T13" fmla="*/ 5 h 6"/>
                <a:gd name="T14" fmla="*/ 7 w 7"/>
                <a:gd name="T15" fmla="*/ 5 h 6"/>
                <a:gd name="T16" fmla="*/ 7 w 7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5"/>
                  </a:lnTo>
                  <a:lnTo>
                    <a:pt x="7" y="5"/>
                  </a:lnTo>
                  <a:lnTo>
                    <a:pt x="7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Freeform 801"/>
            <p:cNvSpPr>
              <a:spLocks/>
            </p:cNvSpPr>
            <p:nvPr/>
          </p:nvSpPr>
          <p:spPr bwMode="auto">
            <a:xfrm>
              <a:off x="3183" y="3507"/>
              <a:ext cx="8" cy="8"/>
            </a:xfrm>
            <a:custGeom>
              <a:avLst/>
              <a:gdLst>
                <a:gd name="T0" fmla="*/ 0 w 8"/>
                <a:gd name="T1" fmla="*/ 0 h 8"/>
                <a:gd name="T2" fmla="*/ 2 w 8"/>
                <a:gd name="T3" fmla="*/ 0 h 8"/>
                <a:gd name="T4" fmla="*/ 2 w 8"/>
                <a:gd name="T5" fmla="*/ 2 h 8"/>
                <a:gd name="T6" fmla="*/ 3 w 8"/>
                <a:gd name="T7" fmla="*/ 2 h 8"/>
                <a:gd name="T8" fmla="*/ 3 w 8"/>
                <a:gd name="T9" fmla="*/ 3 h 8"/>
                <a:gd name="T10" fmla="*/ 5 w 8"/>
                <a:gd name="T11" fmla="*/ 3 h 8"/>
                <a:gd name="T12" fmla="*/ 5 w 8"/>
                <a:gd name="T13" fmla="*/ 5 h 8"/>
                <a:gd name="T14" fmla="*/ 6 w 8"/>
                <a:gd name="T15" fmla="*/ 5 h 8"/>
                <a:gd name="T16" fmla="*/ 6 w 8"/>
                <a:gd name="T17" fmla="*/ 6 h 8"/>
                <a:gd name="T18" fmla="*/ 8 w 8"/>
                <a:gd name="T19" fmla="*/ 6 h 8"/>
                <a:gd name="T20" fmla="*/ 8 w 8"/>
                <a:gd name="T21" fmla="*/ 8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" h="8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8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802"/>
            <p:cNvSpPr>
              <a:spLocks/>
            </p:cNvSpPr>
            <p:nvPr/>
          </p:nvSpPr>
          <p:spPr bwMode="auto">
            <a:xfrm>
              <a:off x="3191" y="3515"/>
              <a:ext cx="7" cy="6"/>
            </a:xfrm>
            <a:custGeom>
              <a:avLst/>
              <a:gdLst>
                <a:gd name="T0" fmla="*/ 0 w 7"/>
                <a:gd name="T1" fmla="*/ 0 h 6"/>
                <a:gd name="T2" fmla="*/ 1 w 7"/>
                <a:gd name="T3" fmla="*/ 0 h 6"/>
                <a:gd name="T4" fmla="*/ 1 w 7"/>
                <a:gd name="T5" fmla="*/ 1 h 6"/>
                <a:gd name="T6" fmla="*/ 3 w 7"/>
                <a:gd name="T7" fmla="*/ 1 h 6"/>
                <a:gd name="T8" fmla="*/ 3 w 7"/>
                <a:gd name="T9" fmla="*/ 3 h 6"/>
                <a:gd name="T10" fmla="*/ 4 w 7"/>
                <a:gd name="T11" fmla="*/ 3 h 6"/>
                <a:gd name="T12" fmla="*/ 4 w 7"/>
                <a:gd name="T13" fmla="*/ 4 h 6"/>
                <a:gd name="T14" fmla="*/ 6 w 7"/>
                <a:gd name="T15" fmla="*/ 4 h 6"/>
                <a:gd name="T16" fmla="*/ 6 w 7"/>
                <a:gd name="T17" fmla="*/ 6 h 6"/>
                <a:gd name="T18" fmla="*/ 7 w 7"/>
                <a:gd name="T19" fmla="*/ 6 h 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" h="6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7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Freeform 803"/>
            <p:cNvSpPr>
              <a:spLocks/>
            </p:cNvSpPr>
            <p:nvPr/>
          </p:nvSpPr>
          <p:spPr bwMode="auto">
            <a:xfrm>
              <a:off x="3198" y="3521"/>
              <a:ext cx="6" cy="7"/>
            </a:xfrm>
            <a:custGeom>
              <a:avLst/>
              <a:gdLst>
                <a:gd name="T0" fmla="*/ 0 w 6"/>
                <a:gd name="T1" fmla="*/ 0 h 7"/>
                <a:gd name="T2" fmla="*/ 0 w 6"/>
                <a:gd name="T3" fmla="*/ 1 h 7"/>
                <a:gd name="T4" fmla="*/ 2 w 6"/>
                <a:gd name="T5" fmla="*/ 1 h 7"/>
                <a:gd name="T6" fmla="*/ 2 w 6"/>
                <a:gd name="T7" fmla="*/ 3 h 7"/>
                <a:gd name="T8" fmla="*/ 3 w 6"/>
                <a:gd name="T9" fmla="*/ 3 h 7"/>
                <a:gd name="T10" fmla="*/ 3 w 6"/>
                <a:gd name="T11" fmla="*/ 4 h 7"/>
                <a:gd name="T12" fmla="*/ 5 w 6"/>
                <a:gd name="T13" fmla="*/ 4 h 7"/>
                <a:gd name="T14" fmla="*/ 5 w 6"/>
                <a:gd name="T15" fmla="*/ 6 h 7"/>
                <a:gd name="T16" fmla="*/ 6 w 6"/>
                <a:gd name="T17" fmla="*/ 6 h 7"/>
                <a:gd name="T18" fmla="*/ 6 w 6"/>
                <a:gd name="T19" fmla="*/ 7 h 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" h="7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4"/>
                  </a:lnTo>
                  <a:lnTo>
                    <a:pt x="5" y="6"/>
                  </a:lnTo>
                  <a:lnTo>
                    <a:pt x="6" y="6"/>
                  </a:lnTo>
                  <a:lnTo>
                    <a:pt x="6" y="7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Freeform 804"/>
            <p:cNvSpPr>
              <a:spLocks/>
            </p:cNvSpPr>
            <p:nvPr/>
          </p:nvSpPr>
          <p:spPr bwMode="auto">
            <a:xfrm>
              <a:off x="3204" y="3528"/>
              <a:ext cx="8" cy="6"/>
            </a:xfrm>
            <a:custGeom>
              <a:avLst/>
              <a:gdLst>
                <a:gd name="T0" fmla="*/ 0 w 8"/>
                <a:gd name="T1" fmla="*/ 0 h 6"/>
                <a:gd name="T2" fmla="*/ 2 w 8"/>
                <a:gd name="T3" fmla="*/ 0 h 6"/>
                <a:gd name="T4" fmla="*/ 3 w 8"/>
                <a:gd name="T5" fmla="*/ 2 h 6"/>
                <a:gd name="T6" fmla="*/ 5 w 8"/>
                <a:gd name="T7" fmla="*/ 2 h 6"/>
                <a:gd name="T8" fmla="*/ 5 w 8"/>
                <a:gd name="T9" fmla="*/ 3 h 6"/>
                <a:gd name="T10" fmla="*/ 6 w 8"/>
                <a:gd name="T11" fmla="*/ 3 h 6"/>
                <a:gd name="T12" fmla="*/ 6 w 8"/>
                <a:gd name="T13" fmla="*/ 5 h 6"/>
                <a:gd name="T14" fmla="*/ 8 w 8"/>
                <a:gd name="T15" fmla="*/ 5 h 6"/>
                <a:gd name="T16" fmla="*/ 8 w 8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5"/>
                  </a:lnTo>
                  <a:lnTo>
                    <a:pt x="8" y="5"/>
                  </a:lnTo>
                  <a:lnTo>
                    <a:pt x="8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8" name="Freeform 805"/>
            <p:cNvSpPr>
              <a:spLocks/>
            </p:cNvSpPr>
            <p:nvPr/>
          </p:nvSpPr>
          <p:spPr bwMode="auto">
            <a:xfrm>
              <a:off x="3212" y="3534"/>
              <a:ext cx="6" cy="6"/>
            </a:xfrm>
            <a:custGeom>
              <a:avLst/>
              <a:gdLst>
                <a:gd name="T0" fmla="*/ 0 w 6"/>
                <a:gd name="T1" fmla="*/ 0 h 6"/>
                <a:gd name="T2" fmla="*/ 1 w 6"/>
                <a:gd name="T3" fmla="*/ 0 h 6"/>
                <a:gd name="T4" fmla="*/ 1 w 6"/>
                <a:gd name="T5" fmla="*/ 2 h 6"/>
                <a:gd name="T6" fmla="*/ 3 w 6"/>
                <a:gd name="T7" fmla="*/ 2 h 6"/>
                <a:gd name="T8" fmla="*/ 3 w 6"/>
                <a:gd name="T9" fmla="*/ 3 h 6"/>
                <a:gd name="T10" fmla="*/ 4 w 6"/>
                <a:gd name="T11" fmla="*/ 3 h 6"/>
                <a:gd name="T12" fmla="*/ 4 w 6"/>
                <a:gd name="T13" fmla="*/ 5 h 6"/>
                <a:gd name="T14" fmla="*/ 6 w 6"/>
                <a:gd name="T15" fmla="*/ 5 h 6"/>
                <a:gd name="T16" fmla="*/ 6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Freeform 806"/>
            <p:cNvSpPr>
              <a:spLocks/>
            </p:cNvSpPr>
            <p:nvPr/>
          </p:nvSpPr>
          <p:spPr bwMode="auto">
            <a:xfrm>
              <a:off x="3218" y="3540"/>
              <a:ext cx="6" cy="6"/>
            </a:xfrm>
            <a:custGeom>
              <a:avLst/>
              <a:gdLst>
                <a:gd name="T0" fmla="*/ 0 w 6"/>
                <a:gd name="T1" fmla="*/ 0 h 6"/>
                <a:gd name="T2" fmla="*/ 1 w 6"/>
                <a:gd name="T3" fmla="*/ 0 h 6"/>
                <a:gd name="T4" fmla="*/ 1 w 6"/>
                <a:gd name="T5" fmla="*/ 2 h 6"/>
                <a:gd name="T6" fmla="*/ 3 w 6"/>
                <a:gd name="T7" fmla="*/ 2 h 6"/>
                <a:gd name="T8" fmla="*/ 3 w 6"/>
                <a:gd name="T9" fmla="*/ 3 h 6"/>
                <a:gd name="T10" fmla="*/ 4 w 6"/>
                <a:gd name="T11" fmla="*/ 3 h 6"/>
                <a:gd name="T12" fmla="*/ 4 w 6"/>
                <a:gd name="T13" fmla="*/ 5 h 6"/>
                <a:gd name="T14" fmla="*/ 6 w 6"/>
                <a:gd name="T15" fmla="*/ 5 h 6"/>
                <a:gd name="T16" fmla="*/ 6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Freeform 807"/>
            <p:cNvSpPr>
              <a:spLocks/>
            </p:cNvSpPr>
            <p:nvPr/>
          </p:nvSpPr>
          <p:spPr bwMode="auto">
            <a:xfrm>
              <a:off x="3224" y="3546"/>
              <a:ext cx="6" cy="6"/>
            </a:xfrm>
            <a:custGeom>
              <a:avLst/>
              <a:gdLst>
                <a:gd name="T0" fmla="*/ 0 w 6"/>
                <a:gd name="T1" fmla="*/ 0 h 6"/>
                <a:gd name="T2" fmla="*/ 1 w 6"/>
                <a:gd name="T3" fmla="*/ 0 h 6"/>
                <a:gd name="T4" fmla="*/ 1 w 6"/>
                <a:gd name="T5" fmla="*/ 2 h 6"/>
                <a:gd name="T6" fmla="*/ 3 w 6"/>
                <a:gd name="T7" fmla="*/ 2 h 6"/>
                <a:gd name="T8" fmla="*/ 3 w 6"/>
                <a:gd name="T9" fmla="*/ 3 h 6"/>
                <a:gd name="T10" fmla="*/ 4 w 6"/>
                <a:gd name="T11" fmla="*/ 3 h 6"/>
                <a:gd name="T12" fmla="*/ 6 w 6"/>
                <a:gd name="T13" fmla="*/ 5 h 6"/>
                <a:gd name="T14" fmla="*/ 6 w 6"/>
                <a:gd name="T15" fmla="*/ 6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5"/>
                  </a:lnTo>
                  <a:lnTo>
                    <a:pt x="6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Freeform 808"/>
            <p:cNvSpPr>
              <a:spLocks/>
            </p:cNvSpPr>
            <p:nvPr/>
          </p:nvSpPr>
          <p:spPr bwMode="auto">
            <a:xfrm>
              <a:off x="3230" y="3552"/>
              <a:ext cx="6" cy="5"/>
            </a:xfrm>
            <a:custGeom>
              <a:avLst/>
              <a:gdLst>
                <a:gd name="T0" fmla="*/ 0 w 6"/>
                <a:gd name="T1" fmla="*/ 0 h 5"/>
                <a:gd name="T2" fmla="*/ 1 w 6"/>
                <a:gd name="T3" fmla="*/ 0 h 5"/>
                <a:gd name="T4" fmla="*/ 3 w 6"/>
                <a:gd name="T5" fmla="*/ 2 h 5"/>
                <a:gd name="T6" fmla="*/ 4 w 6"/>
                <a:gd name="T7" fmla="*/ 2 h 5"/>
                <a:gd name="T8" fmla="*/ 4 w 6"/>
                <a:gd name="T9" fmla="*/ 3 h 5"/>
                <a:gd name="T10" fmla="*/ 6 w 6"/>
                <a:gd name="T11" fmla="*/ 3 h 5"/>
                <a:gd name="T12" fmla="*/ 6 w 6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3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6" y="3"/>
                  </a:lnTo>
                  <a:lnTo>
                    <a:pt x="6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2" name="Freeform 809"/>
            <p:cNvSpPr>
              <a:spLocks/>
            </p:cNvSpPr>
            <p:nvPr/>
          </p:nvSpPr>
          <p:spPr bwMode="auto">
            <a:xfrm>
              <a:off x="3236" y="3557"/>
              <a:ext cx="6" cy="6"/>
            </a:xfrm>
            <a:custGeom>
              <a:avLst/>
              <a:gdLst>
                <a:gd name="T0" fmla="*/ 0 w 6"/>
                <a:gd name="T1" fmla="*/ 0 h 6"/>
                <a:gd name="T2" fmla="*/ 1 w 6"/>
                <a:gd name="T3" fmla="*/ 0 h 6"/>
                <a:gd name="T4" fmla="*/ 1 w 6"/>
                <a:gd name="T5" fmla="*/ 1 h 6"/>
                <a:gd name="T6" fmla="*/ 3 w 6"/>
                <a:gd name="T7" fmla="*/ 1 h 6"/>
                <a:gd name="T8" fmla="*/ 3 w 6"/>
                <a:gd name="T9" fmla="*/ 3 h 6"/>
                <a:gd name="T10" fmla="*/ 4 w 6"/>
                <a:gd name="T11" fmla="*/ 3 h 6"/>
                <a:gd name="T12" fmla="*/ 4 w 6"/>
                <a:gd name="T13" fmla="*/ 4 h 6"/>
                <a:gd name="T14" fmla="*/ 6 w 6"/>
                <a:gd name="T15" fmla="*/ 4 h 6"/>
                <a:gd name="T16" fmla="*/ 6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Freeform 810"/>
            <p:cNvSpPr>
              <a:spLocks/>
            </p:cNvSpPr>
            <p:nvPr/>
          </p:nvSpPr>
          <p:spPr bwMode="auto">
            <a:xfrm>
              <a:off x="3242" y="3563"/>
              <a:ext cx="6" cy="4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0 h 4"/>
                <a:gd name="T4" fmla="*/ 1 w 6"/>
                <a:gd name="T5" fmla="*/ 1 h 4"/>
                <a:gd name="T6" fmla="*/ 3 w 6"/>
                <a:gd name="T7" fmla="*/ 1 h 4"/>
                <a:gd name="T8" fmla="*/ 3 w 6"/>
                <a:gd name="T9" fmla="*/ 3 h 4"/>
                <a:gd name="T10" fmla="*/ 4 w 6"/>
                <a:gd name="T11" fmla="*/ 3 h 4"/>
                <a:gd name="T12" fmla="*/ 4 w 6"/>
                <a:gd name="T13" fmla="*/ 4 h 4"/>
                <a:gd name="T14" fmla="*/ 6 w 6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Freeform 811"/>
            <p:cNvSpPr>
              <a:spLocks/>
            </p:cNvSpPr>
            <p:nvPr/>
          </p:nvSpPr>
          <p:spPr bwMode="auto">
            <a:xfrm>
              <a:off x="3248" y="3567"/>
              <a:ext cx="6" cy="6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2 h 6"/>
                <a:gd name="T4" fmla="*/ 1 w 6"/>
                <a:gd name="T5" fmla="*/ 2 h 6"/>
                <a:gd name="T6" fmla="*/ 1 w 6"/>
                <a:gd name="T7" fmla="*/ 3 h 6"/>
                <a:gd name="T8" fmla="*/ 3 w 6"/>
                <a:gd name="T9" fmla="*/ 3 h 6"/>
                <a:gd name="T10" fmla="*/ 3 w 6"/>
                <a:gd name="T11" fmla="*/ 5 h 6"/>
                <a:gd name="T12" fmla="*/ 4 w 6"/>
                <a:gd name="T13" fmla="*/ 5 h 6"/>
                <a:gd name="T14" fmla="*/ 4 w 6"/>
                <a:gd name="T15" fmla="*/ 6 h 6"/>
                <a:gd name="T16" fmla="*/ 6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5"/>
                  </a:lnTo>
                  <a:lnTo>
                    <a:pt x="4" y="6"/>
                  </a:lnTo>
                  <a:lnTo>
                    <a:pt x="6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Freeform 812"/>
            <p:cNvSpPr>
              <a:spLocks/>
            </p:cNvSpPr>
            <p:nvPr/>
          </p:nvSpPr>
          <p:spPr bwMode="auto">
            <a:xfrm>
              <a:off x="3254" y="3573"/>
              <a:ext cx="4" cy="5"/>
            </a:xfrm>
            <a:custGeom>
              <a:avLst/>
              <a:gdLst>
                <a:gd name="T0" fmla="*/ 0 w 4"/>
                <a:gd name="T1" fmla="*/ 0 h 5"/>
                <a:gd name="T2" fmla="*/ 1 w 4"/>
                <a:gd name="T3" fmla="*/ 2 h 5"/>
                <a:gd name="T4" fmla="*/ 3 w 4"/>
                <a:gd name="T5" fmla="*/ 3 h 5"/>
                <a:gd name="T6" fmla="*/ 4 w 4"/>
                <a:gd name="T7" fmla="*/ 3 h 5"/>
                <a:gd name="T8" fmla="*/ 4 w 4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1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6" name="Freeform 813"/>
            <p:cNvSpPr>
              <a:spLocks/>
            </p:cNvSpPr>
            <p:nvPr/>
          </p:nvSpPr>
          <p:spPr bwMode="auto">
            <a:xfrm>
              <a:off x="3258" y="3578"/>
              <a:ext cx="6" cy="6"/>
            </a:xfrm>
            <a:custGeom>
              <a:avLst/>
              <a:gdLst>
                <a:gd name="T0" fmla="*/ 0 w 6"/>
                <a:gd name="T1" fmla="*/ 0 h 6"/>
                <a:gd name="T2" fmla="*/ 2 w 6"/>
                <a:gd name="T3" fmla="*/ 0 h 6"/>
                <a:gd name="T4" fmla="*/ 2 w 6"/>
                <a:gd name="T5" fmla="*/ 1 h 6"/>
                <a:gd name="T6" fmla="*/ 3 w 6"/>
                <a:gd name="T7" fmla="*/ 1 h 6"/>
                <a:gd name="T8" fmla="*/ 3 w 6"/>
                <a:gd name="T9" fmla="*/ 3 h 6"/>
                <a:gd name="T10" fmla="*/ 5 w 6"/>
                <a:gd name="T11" fmla="*/ 3 h 6"/>
                <a:gd name="T12" fmla="*/ 5 w 6"/>
                <a:gd name="T13" fmla="*/ 4 h 6"/>
                <a:gd name="T14" fmla="*/ 6 w 6"/>
                <a:gd name="T15" fmla="*/ 4 h 6"/>
                <a:gd name="T16" fmla="*/ 6 w 6"/>
                <a:gd name="T17" fmla="*/ 6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6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814"/>
            <p:cNvSpPr>
              <a:spLocks/>
            </p:cNvSpPr>
            <p:nvPr/>
          </p:nvSpPr>
          <p:spPr bwMode="auto">
            <a:xfrm>
              <a:off x="3264" y="3584"/>
              <a:ext cx="5" cy="4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0 h 4"/>
                <a:gd name="T4" fmla="*/ 2 w 5"/>
                <a:gd name="T5" fmla="*/ 1 h 4"/>
                <a:gd name="T6" fmla="*/ 3 w 5"/>
                <a:gd name="T7" fmla="*/ 1 h 4"/>
                <a:gd name="T8" fmla="*/ 3 w 5"/>
                <a:gd name="T9" fmla="*/ 3 h 4"/>
                <a:gd name="T10" fmla="*/ 5 w 5"/>
                <a:gd name="T11" fmla="*/ 3 h 4"/>
                <a:gd name="T12" fmla="*/ 5 w 5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Freeform 815"/>
            <p:cNvSpPr>
              <a:spLocks/>
            </p:cNvSpPr>
            <p:nvPr/>
          </p:nvSpPr>
          <p:spPr bwMode="auto">
            <a:xfrm>
              <a:off x="3269" y="3588"/>
              <a:ext cx="6" cy="5"/>
            </a:xfrm>
            <a:custGeom>
              <a:avLst/>
              <a:gdLst>
                <a:gd name="T0" fmla="*/ 0 w 6"/>
                <a:gd name="T1" fmla="*/ 0 h 5"/>
                <a:gd name="T2" fmla="*/ 1 w 6"/>
                <a:gd name="T3" fmla="*/ 0 h 5"/>
                <a:gd name="T4" fmla="*/ 1 w 6"/>
                <a:gd name="T5" fmla="*/ 2 h 5"/>
                <a:gd name="T6" fmla="*/ 3 w 6"/>
                <a:gd name="T7" fmla="*/ 2 h 5"/>
                <a:gd name="T8" fmla="*/ 3 w 6"/>
                <a:gd name="T9" fmla="*/ 3 h 5"/>
                <a:gd name="T10" fmla="*/ 4 w 6"/>
                <a:gd name="T11" fmla="*/ 3 h 5"/>
                <a:gd name="T12" fmla="*/ 4 w 6"/>
                <a:gd name="T13" fmla="*/ 5 h 5"/>
                <a:gd name="T14" fmla="*/ 6 w 6"/>
                <a:gd name="T15" fmla="*/ 5 h 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5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5"/>
                  </a:lnTo>
                  <a:lnTo>
                    <a:pt x="6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9" name="Freeform 816"/>
            <p:cNvSpPr>
              <a:spLocks/>
            </p:cNvSpPr>
            <p:nvPr/>
          </p:nvSpPr>
          <p:spPr bwMode="auto">
            <a:xfrm>
              <a:off x="3275" y="3593"/>
              <a:ext cx="4" cy="4"/>
            </a:xfrm>
            <a:custGeom>
              <a:avLst/>
              <a:gdLst>
                <a:gd name="T0" fmla="*/ 0 w 4"/>
                <a:gd name="T1" fmla="*/ 0 h 4"/>
                <a:gd name="T2" fmla="*/ 0 w 4"/>
                <a:gd name="T3" fmla="*/ 1 h 4"/>
                <a:gd name="T4" fmla="*/ 1 w 4"/>
                <a:gd name="T5" fmla="*/ 1 h 4"/>
                <a:gd name="T6" fmla="*/ 1 w 4"/>
                <a:gd name="T7" fmla="*/ 3 h 4"/>
                <a:gd name="T8" fmla="*/ 3 w 4"/>
                <a:gd name="T9" fmla="*/ 3 h 4"/>
                <a:gd name="T10" fmla="*/ 3 w 4"/>
                <a:gd name="T11" fmla="*/ 4 h 4"/>
                <a:gd name="T12" fmla="*/ 4 w 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4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817"/>
            <p:cNvSpPr>
              <a:spLocks/>
            </p:cNvSpPr>
            <p:nvPr/>
          </p:nvSpPr>
          <p:spPr bwMode="auto">
            <a:xfrm>
              <a:off x="3279" y="3597"/>
              <a:ext cx="5" cy="5"/>
            </a:xfrm>
            <a:custGeom>
              <a:avLst/>
              <a:gdLst>
                <a:gd name="T0" fmla="*/ 0 w 5"/>
                <a:gd name="T1" fmla="*/ 0 h 5"/>
                <a:gd name="T2" fmla="*/ 2 w 5"/>
                <a:gd name="T3" fmla="*/ 2 h 5"/>
                <a:gd name="T4" fmla="*/ 3 w 5"/>
                <a:gd name="T5" fmla="*/ 2 h 5"/>
                <a:gd name="T6" fmla="*/ 3 w 5"/>
                <a:gd name="T7" fmla="*/ 3 h 5"/>
                <a:gd name="T8" fmla="*/ 5 w 5"/>
                <a:gd name="T9" fmla="*/ 3 h 5"/>
                <a:gd name="T10" fmla="*/ 5 w 5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818"/>
            <p:cNvSpPr>
              <a:spLocks/>
            </p:cNvSpPr>
            <p:nvPr/>
          </p:nvSpPr>
          <p:spPr bwMode="auto">
            <a:xfrm>
              <a:off x="3284" y="3602"/>
              <a:ext cx="6" cy="4"/>
            </a:xfrm>
            <a:custGeom>
              <a:avLst/>
              <a:gdLst>
                <a:gd name="T0" fmla="*/ 0 w 6"/>
                <a:gd name="T1" fmla="*/ 0 h 4"/>
                <a:gd name="T2" fmla="*/ 1 w 6"/>
                <a:gd name="T3" fmla="*/ 0 h 4"/>
                <a:gd name="T4" fmla="*/ 1 w 6"/>
                <a:gd name="T5" fmla="*/ 1 h 4"/>
                <a:gd name="T6" fmla="*/ 3 w 6"/>
                <a:gd name="T7" fmla="*/ 1 h 4"/>
                <a:gd name="T8" fmla="*/ 3 w 6"/>
                <a:gd name="T9" fmla="*/ 3 h 4"/>
                <a:gd name="T10" fmla="*/ 4 w 6"/>
                <a:gd name="T11" fmla="*/ 3 h 4"/>
                <a:gd name="T12" fmla="*/ 4 w 6"/>
                <a:gd name="T13" fmla="*/ 4 h 4"/>
                <a:gd name="T14" fmla="*/ 6 w 6"/>
                <a:gd name="T15" fmla="*/ 4 h 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  <a:lnTo>
                    <a:pt x="6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Freeform 819"/>
            <p:cNvSpPr>
              <a:spLocks/>
            </p:cNvSpPr>
            <p:nvPr/>
          </p:nvSpPr>
          <p:spPr bwMode="auto">
            <a:xfrm>
              <a:off x="3290" y="3606"/>
              <a:ext cx="4" cy="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1 w 4"/>
                <a:gd name="T5" fmla="*/ 2 h 5"/>
                <a:gd name="T6" fmla="*/ 1 w 4"/>
                <a:gd name="T7" fmla="*/ 3 h 5"/>
                <a:gd name="T8" fmla="*/ 3 w 4"/>
                <a:gd name="T9" fmla="*/ 3 h 5"/>
                <a:gd name="T10" fmla="*/ 3 w 4"/>
                <a:gd name="T11" fmla="*/ 5 h 5"/>
                <a:gd name="T12" fmla="*/ 4 w 4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820"/>
            <p:cNvSpPr>
              <a:spLocks/>
            </p:cNvSpPr>
            <p:nvPr/>
          </p:nvSpPr>
          <p:spPr bwMode="auto">
            <a:xfrm>
              <a:off x="3294" y="3611"/>
              <a:ext cx="5" cy="4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1 h 4"/>
                <a:gd name="T4" fmla="*/ 2 w 5"/>
                <a:gd name="T5" fmla="*/ 1 h 4"/>
                <a:gd name="T6" fmla="*/ 2 w 5"/>
                <a:gd name="T7" fmla="*/ 3 h 4"/>
                <a:gd name="T8" fmla="*/ 3 w 5"/>
                <a:gd name="T9" fmla="*/ 3 h 4"/>
                <a:gd name="T10" fmla="*/ 3 w 5"/>
                <a:gd name="T11" fmla="*/ 4 h 4"/>
                <a:gd name="T12" fmla="*/ 5 w 5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5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Freeform 821"/>
            <p:cNvSpPr>
              <a:spLocks/>
            </p:cNvSpPr>
            <p:nvPr/>
          </p:nvSpPr>
          <p:spPr bwMode="auto">
            <a:xfrm>
              <a:off x="3299" y="3615"/>
              <a:ext cx="4" cy="5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2 h 5"/>
                <a:gd name="T4" fmla="*/ 1 w 4"/>
                <a:gd name="T5" fmla="*/ 2 h 5"/>
                <a:gd name="T6" fmla="*/ 1 w 4"/>
                <a:gd name="T7" fmla="*/ 3 h 5"/>
                <a:gd name="T8" fmla="*/ 3 w 4"/>
                <a:gd name="T9" fmla="*/ 3 h 5"/>
                <a:gd name="T10" fmla="*/ 3 w 4"/>
                <a:gd name="T11" fmla="*/ 5 h 5"/>
                <a:gd name="T12" fmla="*/ 4 w 4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4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822"/>
            <p:cNvSpPr>
              <a:spLocks/>
            </p:cNvSpPr>
            <p:nvPr/>
          </p:nvSpPr>
          <p:spPr bwMode="auto">
            <a:xfrm>
              <a:off x="3303" y="3620"/>
              <a:ext cx="5" cy="4"/>
            </a:xfrm>
            <a:custGeom>
              <a:avLst/>
              <a:gdLst>
                <a:gd name="T0" fmla="*/ 0 w 5"/>
                <a:gd name="T1" fmla="*/ 0 h 4"/>
                <a:gd name="T2" fmla="*/ 0 w 5"/>
                <a:gd name="T3" fmla="*/ 1 h 4"/>
                <a:gd name="T4" fmla="*/ 2 w 5"/>
                <a:gd name="T5" fmla="*/ 1 h 4"/>
                <a:gd name="T6" fmla="*/ 3 w 5"/>
                <a:gd name="T7" fmla="*/ 3 h 4"/>
                <a:gd name="T8" fmla="*/ 5 w 5"/>
                <a:gd name="T9" fmla="*/ 3 h 4"/>
                <a:gd name="T10" fmla="*/ 5 w 5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Freeform 823"/>
            <p:cNvSpPr>
              <a:spLocks/>
            </p:cNvSpPr>
            <p:nvPr/>
          </p:nvSpPr>
          <p:spPr bwMode="auto">
            <a:xfrm>
              <a:off x="3308" y="3624"/>
              <a:ext cx="4" cy="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0 h 3"/>
                <a:gd name="T4" fmla="*/ 1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4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824"/>
            <p:cNvSpPr>
              <a:spLocks/>
            </p:cNvSpPr>
            <p:nvPr/>
          </p:nvSpPr>
          <p:spPr bwMode="auto">
            <a:xfrm>
              <a:off x="3312" y="3627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2 w 3"/>
                <a:gd name="T5" fmla="*/ 2 h 5"/>
                <a:gd name="T6" fmla="*/ 2 w 3"/>
                <a:gd name="T7" fmla="*/ 3 h 5"/>
                <a:gd name="T8" fmla="*/ 3 w 3"/>
                <a:gd name="T9" fmla="*/ 3 h 5"/>
                <a:gd name="T10" fmla="*/ 3 w 3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Freeform 825"/>
            <p:cNvSpPr>
              <a:spLocks/>
            </p:cNvSpPr>
            <p:nvPr/>
          </p:nvSpPr>
          <p:spPr bwMode="auto">
            <a:xfrm>
              <a:off x="3315" y="3632"/>
              <a:ext cx="5" cy="4"/>
            </a:xfrm>
            <a:custGeom>
              <a:avLst/>
              <a:gdLst>
                <a:gd name="T0" fmla="*/ 0 w 5"/>
                <a:gd name="T1" fmla="*/ 0 h 4"/>
                <a:gd name="T2" fmla="*/ 2 w 5"/>
                <a:gd name="T3" fmla="*/ 0 h 4"/>
                <a:gd name="T4" fmla="*/ 2 w 5"/>
                <a:gd name="T5" fmla="*/ 1 h 4"/>
                <a:gd name="T6" fmla="*/ 3 w 5"/>
                <a:gd name="T7" fmla="*/ 1 h 4"/>
                <a:gd name="T8" fmla="*/ 3 w 5"/>
                <a:gd name="T9" fmla="*/ 3 h 4"/>
                <a:gd name="T10" fmla="*/ 5 w 5"/>
                <a:gd name="T11" fmla="*/ 3 h 4"/>
                <a:gd name="T12" fmla="*/ 5 w 5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  <a:lnTo>
                    <a:pt x="5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826"/>
            <p:cNvSpPr>
              <a:spLocks/>
            </p:cNvSpPr>
            <p:nvPr/>
          </p:nvSpPr>
          <p:spPr bwMode="auto">
            <a:xfrm>
              <a:off x="3320" y="3636"/>
              <a:ext cx="4" cy="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0 h 3"/>
                <a:gd name="T4" fmla="*/ 1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4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Freeform 827"/>
            <p:cNvSpPr>
              <a:spLocks/>
            </p:cNvSpPr>
            <p:nvPr/>
          </p:nvSpPr>
          <p:spPr bwMode="auto">
            <a:xfrm>
              <a:off x="3324" y="3639"/>
              <a:ext cx="5" cy="5"/>
            </a:xfrm>
            <a:custGeom>
              <a:avLst/>
              <a:gdLst>
                <a:gd name="T0" fmla="*/ 0 w 5"/>
                <a:gd name="T1" fmla="*/ 0 h 5"/>
                <a:gd name="T2" fmla="*/ 0 w 5"/>
                <a:gd name="T3" fmla="*/ 2 h 5"/>
                <a:gd name="T4" fmla="*/ 2 w 5"/>
                <a:gd name="T5" fmla="*/ 2 h 5"/>
                <a:gd name="T6" fmla="*/ 2 w 5"/>
                <a:gd name="T7" fmla="*/ 3 h 5"/>
                <a:gd name="T8" fmla="*/ 3 w 5"/>
                <a:gd name="T9" fmla="*/ 3 h 5"/>
                <a:gd name="T10" fmla="*/ 3 w 5"/>
                <a:gd name="T11" fmla="*/ 5 h 5"/>
                <a:gd name="T12" fmla="*/ 5 w 5"/>
                <a:gd name="T13" fmla="*/ 5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" h="5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  <a:lnTo>
                    <a:pt x="3" y="5"/>
                  </a:lnTo>
                  <a:lnTo>
                    <a:pt x="5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Freeform 828"/>
            <p:cNvSpPr>
              <a:spLocks/>
            </p:cNvSpPr>
            <p:nvPr/>
          </p:nvSpPr>
          <p:spPr bwMode="auto">
            <a:xfrm>
              <a:off x="3329" y="3644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3 w 3"/>
                <a:gd name="T5" fmla="*/ 1 h 3"/>
                <a:gd name="T6" fmla="*/ 3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3" y="1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Freeform 829"/>
            <p:cNvSpPr>
              <a:spLocks/>
            </p:cNvSpPr>
            <p:nvPr/>
          </p:nvSpPr>
          <p:spPr bwMode="auto">
            <a:xfrm>
              <a:off x="3332" y="3647"/>
              <a:ext cx="4" cy="4"/>
            </a:xfrm>
            <a:custGeom>
              <a:avLst/>
              <a:gdLst>
                <a:gd name="T0" fmla="*/ 0 w 4"/>
                <a:gd name="T1" fmla="*/ 0 h 4"/>
                <a:gd name="T2" fmla="*/ 1 w 4"/>
                <a:gd name="T3" fmla="*/ 0 h 4"/>
                <a:gd name="T4" fmla="*/ 1 w 4"/>
                <a:gd name="T5" fmla="*/ 1 h 4"/>
                <a:gd name="T6" fmla="*/ 3 w 4"/>
                <a:gd name="T7" fmla="*/ 1 h 4"/>
                <a:gd name="T8" fmla="*/ 3 w 4"/>
                <a:gd name="T9" fmla="*/ 3 h 4"/>
                <a:gd name="T10" fmla="*/ 4 w 4"/>
                <a:gd name="T11" fmla="*/ 3 h 4"/>
                <a:gd name="T12" fmla="*/ 4 w 4"/>
                <a:gd name="T13" fmla="*/ 4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" h="4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  <a:lnTo>
                    <a:pt x="4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Freeform 830"/>
            <p:cNvSpPr>
              <a:spLocks/>
            </p:cNvSpPr>
            <p:nvPr/>
          </p:nvSpPr>
          <p:spPr bwMode="auto">
            <a:xfrm>
              <a:off x="3336" y="3651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Freeform 831"/>
            <p:cNvSpPr>
              <a:spLocks/>
            </p:cNvSpPr>
            <p:nvPr/>
          </p:nvSpPr>
          <p:spPr bwMode="auto">
            <a:xfrm>
              <a:off x="3339" y="3654"/>
              <a:ext cx="5" cy="3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0 h 3"/>
                <a:gd name="T4" fmla="*/ 2 w 5"/>
                <a:gd name="T5" fmla="*/ 2 h 3"/>
                <a:gd name="T6" fmla="*/ 3 w 5"/>
                <a:gd name="T7" fmla="*/ 2 h 3"/>
                <a:gd name="T8" fmla="*/ 3 w 5"/>
                <a:gd name="T9" fmla="*/ 3 h 3"/>
                <a:gd name="T10" fmla="*/ 5 w 5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5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Freeform 832"/>
            <p:cNvSpPr>
              <a:spLocks/>
            </p:cNvSpPr>
            <p:nvPr/>
          </p:nvSpPr>
          <p:spPr bwMode="auto">
            <a:xfrm>
              <a:off x="3344" y="3657"/>
              <a:ext cx="3" cy="5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2 h 5"/>
                <a:gd name="T4" fmla="*/ 1 w 3"/>
                <a:gd name="T5" fmla="*/ 2 h 5"/>
                <a:gd name="T6" fmla="*/ 1 w 3"/>
                <a:gd name="T7" fmla="*/ 3 h 5"/>
                <a:gd name="T8" fmla="*/ 3 w 3"/>
                <a:gd name="T9" fmla="*/ 3 h 5"/>
                <a:gd name="T10" fmla="*/ 3 w 3"/>
                <a:gd name="T11" fmla="*/ 5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5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Freeform 833"/>
            <p:cNvSpPr>
              <a:spLocks/>
            </p:cNvSpPr>
            <p:nvPr/>
          </p:nvSpPr>
          <p:spPr bwMode="auto">
            <a:xfrm>
              <a:off x="3347" y="3662"/>
              <a:ext cx="4" cy="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0 h 3"/>
                <a:gd name="T4" fmla="*/ 1 w 4"/>
                <a:gd name="T5" fmla="*/ 1 h 3"/>
                <a:gd name="T6" fmla="*/ 3 w 4"/>
                <a:gd name="T7" fmla="*/ 1 h 3"/>
                <a:gd name="T8" fmla="*/ 3 w 4"/>
                <a:gd name="T9" fmla="*/ 3 h 3"/>
                <a:gd name="T10" fmla="*/ 4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7" name="Freeform 834"/>
            <p:cNvSpPr>
              <a:spLocks/>
            </p:cNvSpPr>
            <p:nvPr/>
          </p:nvSpPr>
          <p:spPr bwMode="auto">
            <a:xfrm>
              <a:off x="3351" y="3665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2 w 3"/>
                <a:gd name="T5" fmla="*/ 1 h 3"/>
                <a:gd name="T6" fmla="*/ 2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" name="Freeform 835"/>
            <p:cNvSpPr>
              <a:spLocks/>
            </p:cNvSpPr>
            <p:nvPr/>
          </p:nvSpPr>
          <p:spPr bwMode="auto">
            <a:xfrm>
              <a:off x="3354" y="3668"/>
              <a:ext cx="5" cy="3"/>
            </a:xfrm>
            <a:custGeom>
              <a:avLst/>
              <a:gdLst>
                <a:gd name="T0" fmla="*/ 0 w 5"/>
                <a:gd name="T1" fmla="*/ 0 h 3"/>
                <a:gd name="T2" fmla="*/ 2 w 5"/>
                <a:gd name="T3" fmla="*/ 1 h 3"/>
                <a:gd name="T4" fmla="*/ 3 w 5"/>
                <a:gd name="T5" fmla="*/ 1 h 3"/>
                <a:gd name="T6" fmla="*/ 3 w 5"/>
                <a:gd name="T7" fmla="*/ 3 h 3"/>
                <a:gd name="T8" fmla="*/ 5 w 5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" h="3">
                  <a:moveTo>
                    <a:pt x="0" y="0"/>
                  </a:moveTo>
                  <a:lnTo>
                    <a:pt x="2" y="1"/>
                  </a:lnTo>
                  <a:lnTo>
                    <a:pt x="3" y="1"/>
                  </a:lnTo>
                  <a:lnTo>
                    <a:pt x="3" y="3"/>
                  </a:lnTo>
                  <a:lnTo>
                    <a:pt x="5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" name="Freeform 836"/>
            <p:cNvSpPr>
              <a:spLocks/>
            </p:cNvSpPr>
            <p:nvPr/>
          </p:nvSpPr>
          <p:spPr bwMode="auto">
            <a:xfrm>
              <a:off x="3359" y="3671"/>
              <a:ext cx="3" cy="4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1 h 4"/>
                <a:gd name="T4" fmla="*/ 1 w 3"/>
                <a:gd name="T5" fmla="*/ 1 h 4"/>
                <a:gd name="T6" fmla="*/ 1 w 3"/>
                <a:gd name="T7" fmla="*/ 3 h 4"/>
                <a:gd name="T8" fmla="*/ 3 w 3"/>
                <a:gd name="T9" fmla="*/ 3 h 4"/>
                <a:gd name="T10" fmla="*/ 3 w 3"/>
                <a:gd name="T11" fmla="*/ 4 h 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3" y="3"/>
                  </a:lnTo>
                  <a:lnTo>
                    <a:pt x="3" y="4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0" name="Freeform 837"/>
            <p:cNvSpPr>
              <a:spLocks/>
            </p:cNvSpPr>
            <p:nvPr/>
          </p:nvSpPr>
          <p:spPr bwMode="auto">
            <a:xfrm>
              <a:off x="3362" y="3675"/>
              <a:ext cx="3" cy="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838"/>
            <p:cNvSpPr>
              <a:spLocks/>
            </p:cNvSpPr>
            <p:nvPr/>
          </p:nvSpPr>
          <p:spPr bwMode="auto">
            <a:xfrm>
              <a:off x="3365" y="3678"/>
              <a:ext cx="3" cy="3"/>
            </a:xfrm>
            <a:custGeom>
              <a:avLst/>
              <a:gdLst>
                <a:gd name="T0" fmla="*/ 0 w 3"/>
                <a:gd name="T1" fmla="*/ 0 h 3"/>
                <a:gd name="T2" fmla="*/ 1 w 3"/>
                <a:gd name="T3" fmla="*/ 0 h 3"/>
                <a:gd name="T4" fmla="*/ 1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839"/>
            <p:cNvSpPr>
              <a:spLocks/>
            </p:cNvSpPr>
            <p:nvPr/>
          </p:nvSpPr>
          <p:spPr bwMode="auto">
            <a:xfrm>
              <a:off x="3368" y="3681"/>
              <a:ext cx="4" cy="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0 h 3"/>
                <a:gd name="T4" fmla="*/ 1 w 4"/>
                <a:gd name="T5" fmla="*/ 2 h 3"/>
                <a:gd name="T6" fmla="*/ 3 w 4"/>
                <a:gd name="T7" fmla="*/ 2 h 3"/>
                <a:gd name="T8" fmla="*/ 3 w 4"/>
                <a:gd name="T9" fmla="*/ 3 h 3"/>
                <a:gd name="T10" fmla="*/ 4 w 4"/>
                <a:gd name="T11" fmla="*/ 3 h 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4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840"/>
            <p:cNvSpPr>
              <a:spLocks/>
            </p:cNvSpPr>
            <p:nvPr/>
          </p:nvSpPr>
          <p:spPr bwMode="auto">
            <a:xfrm>
              <a:off x="3372" y="3684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841"/>
            <p:cNvSpPr>
              <a:spLocks/>
            </p:cNvSpPr>
            <p:nvPr/>
          </p:nvSpPr>
          <p:spPr bwMode="auto">
            <a:xfrm>
              <a:off x="3375" y="3687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2 w 3"/>
                <a:gd name="T5" fmla="*/ 2 h 3"/>
                <a:gd name="T6" fmla="*/ 2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842"/>
            <p:cNvSpPr>
              <a:spLocks/>
            </p:cNvSpPr>
            <p:nvPr/>
          </p:nvSpPr>
          <p:spPr bwMode="auto">
            <a:xfrm>
              <a:off x="3378" y="3690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2 h 3"/>
                <a:gd name="T4" fmla="*/ 2 w 3"/>
                <a:gd name="T5" fmla="*/ 2 h 3"/>
                <a:gd name="T6" fmla="*/ 3 w 3"/>
                <a:gd name="T7" fmla="*/ 3 h 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843"/>
            <p:cNvSpPr>
              <a:spLocks/>
            </p:cNvSpPr>
            <p:nvPr/>
          </p:nvSpPr>
          <p:spPr bwMode="auto">
            <a:xfrm>
              <a:off x="3381" y="3693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844"/>
            <p:cNvSpPr>
              <a:spLocks/>
            </p:cNvSpPr>
            <p:nvPr/>
          </p:nvSpPr>
          <p:spPr bwMode="auto">
            <a:xfrm>
              <a:off x="3384" y="3696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845"/>
            <p:cNvSpPr>
              <a:spLocks/>
            </p:cNvSpPr>
            <p:nvPr/>
          </p:nvSpPr>
          <p:spPr bwMode="auto">
            <a:xfrm>
              <a:off x="3387" y="3699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846"/>
            <p:cNvSpPr>
              <a:spLocks/>
            </p:cNvSpPr>
            <p:nvPr/>
          </p:nvSpPr>
          <p:spPr bwMode="auto">
            <a:xfrm>
              <a:off x="3390" y="3702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847"/>
            <p:cNvSpPr>
              <a:spLocks/>
            </p:cNvSpPr>
            <p:nvPr/>
          </p:nvSpPr>
          <p:spPr bwMode="auto">
            <a:xfrm>
              <a:off x="3393" y="3705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848"/>
            <p:cNvSpPr>
              <a:spLocks/>
            </p:cNvSpPr>
            <p:nvPr/>
          </p:nvSpPr>
          <p:spPr bwMode="auto">
            <a:xfrm>
              <a:off x="3396" y="3708"/>
              <a:ext cx="3" cy="3"/>
            </a:xfrm>
            <a:custGeom>
              <a:avLst/>
              <a:gdLst>
                <a:gd name="T0" fmla="*/ 0 w 3"/>
                <a:gd name="T1" fmla="*/ 0 h 3"/>
                <a:gd name="T2" fmla="*/ 2 w 3"/>
                <a:gd name="T3" fmla="*/ 0 h 3"/>
                <a:gd name="T4" fmla="*/ 2 w 3"/>
                <a:gd name="T5" fmla="*/ 2 h 3"/>
                <a:gd name="T6" fmla="*/ 3 w 3"/>
                <a:gd name="T7" fmla="*/ 2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849"/>
            <p:cNvSpPr>
              <a:spLocks/>
            </p:cNvSpPr>
            <p:nvPr/>
          </p:nvSpPr>
          <p:spPr bwMode="auto">
            <a:xfrm>
              <a:off x="3399" y="3711"/>
              <a:ext cx="3" cy="2"/>
            </a:xfrm>
            <a:custGeom>
              <a:avLst/>
              <a:gdLst>
                <a:gd name="T0" fmla="*/ 0 w 3"/>
                <a:gd name="T1" fmla="*/ 0 h 2"/>
                <a:gd name="T2" fmla="*/ 2 w 3"/>
                <a:gd name="T3" fmla="*/ 0 h 2"/>
                <a:gd name="T4" fmla="*/ 2 w 3"/>
                <a:gd name="T5" fmla="*/ 2 h 2"/>
                <a:gd name="T6" fmla="*/ 3 w 3"/>
                <a:gd name="T7" fmla="*/ 2 h 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3" y="2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Freeform 850"/>
            <p:cNvSpPr>
              <a:spLocks/>
            </p:cNvSpPr>
            <p:nvPr/>
          </p:nvSpPr>
          <p:spPr bwMode="auto">
            <a:xfrm>
              <a:off x="3402" y="3713"/>
              <a:ext cx="3" cy="3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1 h 3"/>
                <a:gd name="T4" fmla="*/ 2 w 3"/>
                <a:gd name="T5" fmla="*/ 1 h 3"/>
                <a:gd name="T6" fmla="*/ 2 w 3"/>
                <a:gd name="T7" fmla="*/ 3 h 3"/>
                <a:gd name="T8" fmla="*/ 3 w 3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1"/>
                  </a:lnTo>
                  <a:lnTo>
                    <a:pt x="2" y="1"/>
                  </a:lnTo>
                  <a:lnTo>
                    <a:pt x="2" y="3"/>
                  </a:lnTo>
                  <a:lnTo>
                    <a:pt x="3" y="3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Freeform 851"/>
            <p:cNvSpPr>
              <a:spLocks/>
            </p:cNvSpPr>
            <p:nvPr/>
          </p:nvSpPr>
          <p:spPr bwMode="auto">
            <a:xfrm>
              <a:off x="3405" y="3716"/>
              <a:ext cx="2" cy="1"/>
            </a:xfrm>
            <a:custGeom>
              <a:avLst/>
              <a:gdLst>
                <a:gd name="T0" fmla="*/ 0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noFill/>
            <a:ln w="23813">
              <a:solidFill>
                <a:srgbClr val="FF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Freeform 852"/>
            <p:cNvSpPr>
              <a:spLocks/>
            </p:cNvSpPr>
            <p:nvPr/>
          </p:nvSpPr>
          <p:spPr bwMode="auto">
            <a:xfrm>
              <a:off x="2265" y="2738"/>
              <a:ext cx="45" cy="45"/>
            </a:xfrm>
            <a:custGeom>
              <a:avLst/>
              <a:gdLst>
                <a:gd name="T0" fmla="*/ 11 w 45"/>
                <a:gd name="T1" fmla="*/ 39 h 45"/>
                <a:gd name="T2" fmla="*/ 27 w 45"/>
                <a:gd name="T3" fmla="*/ 36 h 45"/>
                <a:gd name="T4" fmla="*/ 30 w 45"/>
                <a:gd name="T5" fmla="*/ 34 h 45"/>
                <a:gd name="T6" fmla="*/ 33 w 45"/>
                <a:gd name="T7" fmla="*/ 33 h 45"/>
                <a:gd name="T8" fmla="*/ 35 w 45"/>
                <a:gd name="T9" fmla="*/ 31 h 45"/>
                <a:gd name="T10" fmla="*/ 35 w 45"/>
                <a:gd name="T11" fmla="*/ 30 h 45"/>
                <a:gd name="T12" fmla="*/ 36 w 45"/>
                <a:gd name="T13" fmla="*/ 27 h 45"/>
                <a:gd name="T14" fmla="*/ 38 w 45"/>
                <a:gd name="T15" fmla="*/ 25 h 45"/>
                <a:gd name="T16" fmla="*/ 39 w 45"/>
                <a:gd name="T17" fmla="*/ 25 h 45"/>
                <a:gd name="T18" fmla="*/ 41 w 45"/>
                <a:gd name="T19" fmla="*/ 24 h 45"/>
                <a:gd name="T20" fmla="*/ 44 w 45"/>
                <a:gd name="T21" fmla="*/ 24 h 45"/>
                <a:gd name="T22" fmla="*/ 44 w 45"/>
                <a:gd name="T23" fmla="*/ 25 h 45"/>
                <a:gd name="T24" fmla="*/ 45 w 45"/>
                <a:gd name="T25" fmla="*/ 27 h 45"/>
                <a:gd name="T26" fmla="*/ 45 w 45"/>
                <a:gd name="T27" fmla="*/ 28 h 45"/>
                <a:gd name="T28" fmla="*/ 45 w 45"/>
                <a:gd name="T29" fmla="*/ 30 h 45"/>
                <a:gd name="T30" fmla="*/ 44 w 45"/>
                <a:gd name="T31" fmla="*/ 31 h 45"/>
                <a:gd name="T32" fmla="*/ 42 w 45"/>
                <a:gd name="T33" fmla="*/ 33 h 45"/>
                <a:gd name="T34" fmla="*/ 42 w 45"/>
                <a:gd name="T35" fmla="*/ 34 h 45"/>
                <a:gd name="T36" fmla="*/ 38 w 45"/>
                <a:gd name="T37" fmla="*/ 36 h 45"/>
                <a:gd name="T38" fmla="*/ 35 w 45"/>
                <a:gd name="T39" fmla="*/ 37 h 45"/>
                <a:gd name="T40" fmla="*/ 21 w 45"/>
                <a:gd name="T41" fmla="*/ 40 h 45"/>
                <a:gd name="T42" fmla="*/ 0 w 45"/>
                <a:gd name="T43" fmla="*/ 45 h 45"/>
                <a:gd name="T44" fmla="*/ 0 w 45"/>
                <a:gd name="T45" fmla="*/ 43 h 45"/>
                <a:gd name="T46" fmla="*/ 12 w 45"/>
                <a:gd name="T47" fmla="*/ 16 h 45"/>
                <a:gd name="T48" fmla="*/ 15 w 45"/>
                <a:gd name="T49" fmla="*/ 12 h 45"/>
                <a:gd name="T50" fmla="*/ 15 w 45"/>
                <a:gd name="T51" fmla="*/ 9 h 45"/>
                <a:gd name="T52" fmla="*/ 17 w 45"/>
                <a:gd name="T53" fmla="*/ 7 h 45"/>
                <a:gd name="T54" fmla="*/ 17 w 45"/>
                <a:gd name="T55" fmla="*/ 4 h 45"/>
                <a:gd name="T56" fmla="*/ 15 w 45"/>
                <a:gd name="T57" fmla="*/ 3 h 45"/>
                <a:gd name="T58" fmla="*/ 15 w 45"/>
                <a:gd name="T59" fmla="*/ 3 h 45"/>
                <a:gd name="T60" fmla="*/ 14 w 45"/>
                <a:gd name="T61" fmla="*/ 1 h 45"/>
                <a:gd name="T62" fmla="*/ 15 w 45"/>
                <a:gd name="T63" fmla="*/ 0 h 45"/>
                <a:gd name="T64" fmla="*/ 24 w 45"/>
                <a:gd name="T65" fmla="*/ 6 h 45"/>
                <a:gd name="T66" fmla="*/ 26 w 45"/>
                <a:gd name="T67" fmla="*/ 6 h 45"/>
                <a:gd name="T68" fmla="*/ 23 w 45"/>
                <a:gd name="T69" fmla="*/ 12 h 45"/>
                <a:gd name="T70" fmla="*/ 21 w 45"/>
                <a:gd name="T71" fmla="*/ 16 h 45"/>
                <a:gd name="T72" fmla="*/ 11 w 45"/>
                <a:gd name="T73" fmla="*/ 39 h 4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5" h="45">
                  <a:moveTo>
                    <a:pt x="11" y="39"/>
                  </a:moveTo>
                  <a:lnTo>
                    <a:pt x="27" y="36"/>
                  </a:lnTo>
                  <a:lnTo>
                    <a:pt x="30" y="34"/>
                  </a:lnTo>
                  <a:lnTo>
                    <a:pt x="33" y="33"/>
                  </a:lnTo>
                  <a:lnTo>
                    <a:pt x="35" y="31"/>
                  </a:lnTo>
                  <a:lnTo>
                    <a:pt x="35" y="30"/>
                  </a:lnTo>
                  <a:lnTo>
                    <a:pt x="36" y="27"/>
                  </a:lnTo>
                  <a:lnTo>
                    <a:pt x="38" y="25"/>
                  </a:lnTo>
                  <a:lnTo>
                    <a:pt x="39" y="25"/>
                  </a:lnTo>
                  <a:lnTo>
                    <a:pt x="41" y="24"/>
                  </a:lnTo>
                  <a:lnTo>
                    <a:pt x="44" y="24"/>
                  </a:lnTo>
                  <a:lnTo>
                    <a:pt x="44" y="25"/>
                  </a:lnTo>
                  <a:lnTo>
                    <a:pt x="45" y="27"/>
                  </a:lnTo>
                  <a:lnTo>
                    <a:pt x="45" y="28"/>
                  </a:lnTo>
                  <a:lnTo>
                    <a:pt x="45" y="30"/>
                  </a:lnTo>
                  <a:lnTo>
                    <a:pt x="44" y="31"/>
                  </a:lnTo>
                  <a:lnTo>
                    <a:pt x="42" y="33"/>
                  </a:lnTo>
                  <a:lnTo>
                    <a:pt x="42" y="34"/>
                  </a:lnTo>
                  <a:lnTo>
                    <a:pt x="38" y="36"/>
                  </a:lnTo>
                  <a:lnTo>
                    <a:pt x="35" y="37"/>
                  </a:lnTo>
                  <a:lnTo>
                    <a:pt x="21" y="40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12" y="16"/>
                  </a:lnTo>
                  <a:lnTo>
                    <a:pt x="15" y="12"/>
                  </a:lnTo>
                  <a:lnTo>
                    <a:pt x="15" y="9"/>
                  </a:lnTo>
                  <a:lnTo>
                    <a:pt x="17" y="7"/>
                  </a:lnTo>
                  <a:lnTo>
                    <a:pt x="17" y="4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5" y="0"/>
                  </a:lnTo>
                  <a:lnTo>
                    <a:pt x="24" y="6"/>
                  </a:lnTo>
                  <a:lnTo>
                    <a:pt x="26" y="6"/>
                  </a:lnTo>
                  <a:lnTo>
                    <a:pt x="23" y="12"/>
                  </a:lnTo>
                  <a:lnTo>
                    <a:pt x="21" y="16"/>
                  </a:lnTo>
                  <a:lnTo>
                    <a:pt x="11" y="39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Freeform 853"/>
            <p:cNvSpPr>
              <a:spLocks noEditPoints="1"/>
            </p:cNvSpPr>
            <p:nvPr/>
          </p:nvSpPr>
          <p:spPr bwMode="auto">
            <a:xfrm>
              <a:off x="2268" y="2805"/>
              <a:ext cx="35" cy="35"/>
            </a:xfrm>
            <a:custGeom>
              <a:avLst/>
              <a:gdLst>
                <a:gd name="T0" fmla="*/ 20 w 35"/>
                <a:gd name="T1" fmla="*/ 29 h 35"/>
                <a:gd name="T2" fmla="*/ 23 w 35"/>
                <a:gd name="T3" fmla="*/ 33 h 35"/>
                <a:gd name="T4" fmla="*/ 18 w 35"/>
                <a:gd name="T5" fmla="*/ 35 h 35"/>
                <a:gd name="T6" fmla="*/ 14 w 35"/>
                <a:gd name="T7" fmla="*/ 35 h 35"/>
                <a:gd name="T8" fmla="*/ 11 w 35"/>
                <a:gd name="T9" fmla="*/ 33 h 35"/>
                <a:gd name="T10" fmla="*/ 6 w 35"/>
                <a:gd name="T11" fmla="*/ 30 h 35"/>
                <a:gd name="T12" fmla="*/ 3 w 35"/>
                <a:gd name="T13" fmla="*/ 26 h 35"/>
                <a:gd name="T14" fmla="*/ 2 w 35"/>
                <a:gd name="T15" fmla="*/ 23 h 35"/>
                <a:gd name="T16" fmla="*/ 0 w 35"/>
                <a:gd name="T17" fmla="*/ 18 h 35"/>
                <a:gd name="T18" fmla="*/ 2 w 35"/>
                <a:gd name="T19" fmla="*/ 14 h 35"/>
                <a:gd name="T20" fmla="*/ 3 w 35"/>
                <a:gd name="T21" fmla="*/ 11 h 35"/>
                <a:gd name="T22" fmla="*/ 6 w 35"/>
                <a:gd name="T23" fmla="*/ 6 h 35"/>
                <a:gd name="T24" fmla="*/ 11 w 35"/>
                <a:gd name="T25" fmla="*/ 3 h 35"/>
                <a:gd name="T26" fmla="*/ 15 w 35"/>
                <a:gd name="T27" fmla="*/ 0 h 35"/>
                <a:gd name="T28" fmla="*/ 20 w 35"/>
                <a:gd name="T29" fmla="*/ 0 h 35"/>
                <a:gd name="T30" fmla="*/ 23 w 35"/>
                <a:gd name="T31" fmla="*/ 0 h 35"/>
                <a:gd name="T32" fmla="*/ 27 w 35"/>
                <a:gd name="T33" fmla="*/ 2 h 35"/>
                <a:gd name="T34" fmla="*/ 30 w 35"/>
                <a:gd name="T35" fmla="*/ 5 h 35"/>
                <a:gd name="T36" fmla="*/ 33 w 35"/>
                <a:gd name="T37" fmla="*/ 8 h 35"/>
                <a:gd name="T38" fmla="*/ 35 w 35"/>
                <a:gd name="T39" fmla="*/ 12 h 35"/>
                <a:gd name="T40" fmla="*/ 35 w 35"/>
                <a:gd name="T41" fmla="*/ 15 h 35"/>
                <a:gd name="T42" fmla="*/ 35 w 35"/>
                <a:gd name="T43" fmla="*/ 20 h 35"/>
                <a:gd name="T44" fmla="*/ 32 w 35"/>
                <a:gd name="T45" fmla="*/ 24 h 35"/>
                <a:gd name="T46" fmla="*/ 29 w 35"/>
                <a:gd name="T47" fmla="*/ 27 h 35"/>
                <a:gd name="T48" fmla="*/ 29 w 35"/>
                <a:gd name="T49" fmla="*/ 29 h 35"/>
                <a:gd name="T50" fmla="*/ 27 w 35"/>
                <a:gd name="T51" fmla="*/ 29 h 35"/>
                <a:gd name="T52" fmla="*/ 11 w 35"/>
                <a:gd name="T53" fmla="*/ 11 h 35"/>
                <a:gd name="T54" fmla="*/ 8 w 35"/>
                <a:gd name="T55" fmla="*/ 15 h 35"/>
                <a:gd name="T56" fmla="*/ 6 w 35"/>
                <a:gd name="T57" fmla="*/ 20 h 35"/>
                <a:gd name="T58" fmla="*/ 8 w 35"/>
                <a:gd name="T59" fmla="*/ 23 h 35"/>
                <a:gd name="T60" fmla="*/ 9 w 35"/>
                <a:gd name="T61" fmla="*/ 26 h 35"/>
                <a:gd name="T62" fmla="*/ 12 w 35"/>
                <a:gd name="T63" fmla="*/ 27 h 35"/>
                <a:gd name="T64" fmla="*/ 14 w 35"/>
                <a:gd name="T65" fmla="*/ 29 h 35"/>
                <a:gd name="T66" fmla="*/ 17 w 35"/>
                <a:gd name="T67" fmla="*/ 29 h 35"/>
                <a:gd name="T68" fmla="*/ 20 w 35"/>
                <a:gd name="T69" fmla="*/ 29 h 35"/>
                <a:gd name="T70" fmla="*/ 14 w 35"/>
                <a:gd name="T71" fmla="*/ 8 h 35"/>
                <a:gd name="T72" fmla="*/ 27 w 35"/>
                <a:gd name="T73" fmla="*/ 21 h 35"/>
                <a:gd name="T74" fmla="*/ 29 w 35"/>
                <a:gd name="T75" fmla="*/ 18 h 35"/>
                <a:gd name="T76" fmla="*/ 30 w 35"/>
                <a:gd name="T77" fmla="*/ 15 h 35"/>
                <a:gd name="T78" fmla="*/ 29 w 35"/>
                <a:gd name="T79" fmla="*/ 12 h 35"/>
                <a:gd name="T80" fmla="*/ 26 w 35"/>
                <a:gd name="T81" fmla="*/ 9 h 35"/>
                <a:gd name="T82" fmla="*/ 24 w 35"/>
                <a:gd name="T83" fmla="*/ 6 h 35"/>
                <a:gd name="T84" fmla="*/ 20 w 35"/>
                <a:gd name="T85" fmla="*/ 6 h 35"/>
                <a:gd name="T86" fmla="*/ 17 w 35"/>
                <a:gd name="T87" fmla="*/ 6 h 35"/>
                <a:gd name="T88" fmla="*/ 14 w 35"/>
                <a:gd name="T89" fmla="*/ 8 h 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5" h="35">
                  <a:moveTo>
                    <a:pt x="20" y="29"/>
                  </a:moveTo>
                  <a:lnTo>
                    <a:pt x="23" y="33"/>
                  </a:lnTo>
                  <a:lnTo>
                    <a:pt x="18" y="35"/>
                  </a:lnTo>
                  <a:lnTo>
                    <a:pt x="14" y="35"/>
                  </a:lnTo>
                  <a:lnTo>
                    <a:pt x="11" y="33"/>
                  </a:lnTo>
                  <a:lnTo>
                    <a:pt x="6" y="30"/>
                  </a:lnTo>
                  <a:lnTo>
                    <a:pt x="3" y="26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2" y="14"/>
                  </a:lnTo>
                  <a:lnTo>
                    <a:pt x="3" y="11"/>
                  </a:lnTo>
                  <a:lnTo>
                    <a:pt x="6" y="6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7" y="2"/>
                  </a:lnTo>
                  <a:lnTo>
                    <a:pt x="30" y="5"/>
                  </a:lnTo>
                  <a:lnTo>
                    <a:pt x="33" y="8"/>
                  </a:lnTo>
                  <a:lnTo>
                    <a:pt x="35" y="12"/>
                  </a:lnTo>
                  <a:lnTo>
                    <a:pt x="35" y="15"/>
                  </a:lnTo>
                  <a:lnTo>
                    <a:pt x="35" y="20"/>
                  </a:lnTo>
                  <a:lnTo>
                    <a:pt x="32" y="24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7" y="29"/>
                  </a:lnTo>
                  <a:lnTo>
                    <a:pt x="11" y="11"/>
                  </a:lnTo>
                  <a:lnTo>
                    <a:pt x="8" y="15"/>
                  </a:lnTo>
                  <a:lnTo>
                    <a:pt x="6" y="20"/>
                  </a:lnTo>
                  <a:lnTo>
                    <a:pt x="8" y="23"/>
                  </a:lnTo>
                  <a:lnTo>
                    <a:pt x="9" y="26"/>
                  </a:lnTo>
                  <a:lnTo>
                    <a:pt x="12" y="27"/>
                  </a:lnTo>
                  <a:lnTo>
                    <a:pt x="14" y="29"/>
                  </a:lnTo>
                  <a:lnTo>
                    <a:pt x="17" y="29"/>
                  </a:lnTo>
                  <a:lnTo>
                    <a:pt x="20" y="29"/>
                  </a:lnTo>
                  <a:close/>
                  <a:moveTo>
                    <a:pt x="14" y="8"/>
                  </a:moveTo>
                  <a:lnTo>
                    <a:pt x="27" y="21"/>
                  </a:lnTo>
                  <a:lnTo>
                    <a:pt x="29" y="18"/>
                  </a:lnTo>
                  <a:lnTo>
                    <a:pt x="30" y="15"/>
                  </a:lnTo>
                  <a:lnTo>
                    <a:pt x="29" y="12"/>
                  </a:lnTo>
                  <a:lnTo>
                    <a:pt x="26" y="9"/>
                  </a:lnTo>
                  <a:lnTo>
                    <a:pt x="24" y="6"/>
                  </a:lnTo>
                  <a:lnTo>
                    <a:pt x="20" y="6"/>
                  </a:lnTo>
                  <a:lnTo>
                    <a:pt x="17" y="6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Freeform 854"/>
            <p:cNvSpPr>
              <a:spLocks/>
            </p:cNvSpPr>
            <p:nvPr/>
          </p:nvSpPr>
          <p:spPr bwMode="auto">
            <a:xfrm>
              <a:off x="2333" y="2802"/>
              <a:ext cx="37" cy="38"/>
            </a:xfrm>
            <a:custGeom>
              <a:avLst/>
              <a:gdLst>
                <a:gd name="T0" fmla="*/ 0 w 37"/>
                <a:gd name="T1" fmla="*/ 32 h 38"/>
                <a:gd name="T2" fmla="*/ 13 w 37"/>
                <a:gd name="T3" fmla="*/ 18 h 38"/>
                <a:gd name="T4" fmla="*/ 0 w 37"/>
                <a:gd name="T5" fmla="*/ 6 h 38"/>
                <a:gd name="T6" fmla="*/ 6 w 37"/>
                <a:gd name="T7" fmla="*/ 0 h 38"/>
                <a:gd name="T8" fmla="*/ 19 w 37"/>
                <a:gd name="T9" fmla="*/ 14 h 38"/>
                <a:gd name="T10" fmla="*/ 31 w 37"/>
                <a:gd name="T11" fmla="*/ 0 h 38"/>
                <a:gd name="T12" fmla="*/ 37 w 37"/>
                <a:gd name="T13" fmla="*/ 6 h 38"/>
                <a:gd name="T14" fmla="*/ 24 w 37"/>
                <a:gd name="T15" fmla="*/ 18 h 38"/>
                <a:gd name="T16" fmla="*/ 37 w 37"/>
                <a:gd name="T17" fmla="*/ 32 h 38"/>
                <a:gd name="T18" fmla="*/ 31 w 37"/>
                <a:gd name="T19" fmla="*/ 38 h 38"/>
                <a:gd name="T20" fmla="*/ 19 w 37"/>
                <a:gd name="T21" fmla="*/ 24 h 38"/>
                <a:gd name="T22" fmla="*/ 6 w 37"/>
                <a:gd name="T23" fmla="*/ 38 h 38"/>
                <a:gd name="T24" fmla="*/ 0 w 37"/>
                <a:gd name="T25" fmla="*/ 32 h 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7" h="38">
                  <a:moveTo>
                    <a:pt x="0" y="32"/>
                  </a:moveTo>
                  <a:lnTo>
                    <a:pt x="13" y="18"/>
                  </a:lnTo>
                  <a:lnTo>
                    <a:pt x="0" y="6"/>
                  </a:lnTo>
                  <a:lnTo>
                    <a:pt x="6" y="0"/>
                  </a:lnTo>
                  <a:lnTo>
                    <a:pt x="19" y="14"/>
                  </a:lnTo>
                  <a:lnTo>
                    <a:pt x="31" y="0"/>
                  </a:lnTo>
                  <a:lnTo>
                    <a:pt x="37" y="6"/>
                  </a:lnTo>
                  <a:lnTo>
                    <a:pt x="24" y="18"/>
                  </a:lnTo>
                  <a:lnTo>
                    <a:pt x="37" y="32"/>
                  </a:lnTo>
                  <a:lnTo>
                    <a:pt x="31" y="38"/>
                  </a:lnTo>
                  <a:lnTo>
                    <a:pt x="19" y="24"/>
                  </a:lnTo>
                  <a:lnTo>
                    <a:pt x="6" y="38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Freeform 855"/>
            <p:cNvSpPr>
              <a:spLocks/>
            </p:cNvSpPr>
            <p:nvPr/>
          </p:nvSpPr>
          <p:spPr bwMode="auto">
            <a:xfrm>
              <a:off x="2393" y="2810"/>
              <a:ext cx="37" cy="37"/>
            </a:xfrm>
            <a:custGeom>
              <a:avLst/>
              <a:gdLst>
                <a:gd name="T0" fmla="*/ 4 w 37"/>
                <a:gd name="T1" fmla="*/ 37 h 37"/>
                <a:gd name="T2" fmla="*/ 0 w 37"/>
                <a:gd name="T3" fmla="*/ 33 h 37"/>
                <a:gd name="T4" fmla="*/ 25 w 37"/>
                <a:gd name="T5" fmla="*/ 7 h 37"/>
                <a:gd name="T6" fmla="*/ 22 w 37"/>
                <a:gd name="T7" fmla="*/ 7 h 37"/>
                <a:gd name="T8" fmla="*/ 19 w 37"/>
                <a:gd name="T9" fmla="*/ 6 h 37"/>
                <a:gd name="T10" fmla="*/ 16 w 37"/>
                <a:gd name="T11" fmla="*/ 6 h 37"/>
                <a:gd name="T12" fmla="*/ 13 w 37"/>
                <a:gd name="T13" fmla="*/ 4 h 37"/>
                <a:gd name="T14" fmla="*/ 16 w 37"/>
                <a:gd name="T15" fmla="*/ 0 h 37"/>
                <a:gd name="T16" fmla="*/ 22 w 37"/>
                <a:gd name="T17" fmla="*/ 1 h 37"/>
                <a:gd name="T18" fmla="*/ 27 w 37"/>
                <a:gd name="T19" fmla="*/ 3 h 37"/>
                <a:gd name="T20" fmla="*/ 31 w 37"/>
                <a:gd name="T21" fmla="*/ 3 h 37"/>
                <a:gd name="T22" fmla="*/ 34 w 37"/>
                <a:gd name="T23" fmla="*/ 1 h 37"/>
                <a:gd name="T24" fmla="*/ 37 w 37"/>
                <a:gd name="T25" fmla="*/ 4 h 37"/>
                <a:gd name="T26" fmla="*/ 4 w 37"/>
                <a:gd name="T27" fmla="*/ 37 h 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7" h="37">
                  <a:moveTo>
                    <a:pt x="4" y="37"/>
                  </a:moveTo>
                  <a:lnTo>
                    <a:pt x="0" y="33"/>
                  </a:lnTo>
                  <a:lnTo>
                    <a:pt x="25" y="7"/>
                  </a:lnTo>
                  <a:lnTo>
                    <a:pt x="22" y="7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3" y="4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7" y="3"/>
                  </a:lnTo>
                  <a:lnTo>
                    <a:pt x="31" y="3"/>
                  </a:lnTo>
                  <a:lnTo>
                    <a:pt x="34" y="1"/>
                  </a:lnTo>
                  <a:lnTo>
                    <a:pt x="37" y="4"/>
                  </a:lnTo>
                  <a:lnTo>
                    <a:pt x="4" y="37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Freeform 856"/>
            <p:cNvSpPr>
              <a:spLocks noEditPoints="1"/>
            </p:cNvSpPr>
            <p:nvPr/>
          </p:nvSpPr>
          <p:spPr bwMode="auto">
            <a:xfrm>
              <a:off x="2414" y="2831"/>
              <a:ext cx="42" cy="42"/>
            </a:xfrm>
            <a:custGeom>
              <a:avLst/>
              <a:gdLst>
                <a:gd name="T0" fmla="*/ 39 w 42"/>
                <a:gd name="T1" fmla="*/ 22 h 42"/>
                <a:gd name="T2" fmla="*/ 34 w 42"/>
                <a:gd name="T3" fmla="*/ 19 h 42"/>
                <a:gd name="T4" fmla="*/ 36 w 42"/>
                <a:gd name="T5" fmla="*/ 16 h 42"/>
                <a:gd name="T6" fmla="*/ 36 w 42"/>
                <a:gd name="T7" fmla="*/ 15 h 42"/>
                <a:gd name="T8" fmla="*/ 36 w 42"/>
                <a:gd name="T9" fmla="*/ 12 h 42"/>
                <a:gd name="T10" fmla="*/ 34 w 42"/>
                <a:gd name="T11" fmla="*/ 9 h 42"/>
                <a:gd name="T12" fmla="*/ 31 w 42"/>
                <a:gd name="T13" fmla="*/ 7 h 42"/>
                <a:gd name="T14" fmla="*/ 30 w 42"/>
                <a:gd name="T15" fmla="*/ 6 h 42"/>
                <a:gd name="T16" fmla="*/ 27 w 42"/>
                <a:gd name="T17" fmla="*/ 6 h 42"/>
                <a:gd name="T18" fmla="*/ 22 w 42"/>
                <a:gd name="T19" fmla="*/ 7 h 42"/>
                <a:gd name="T20" fmla="*/ 19 w 42"/>
                <a:gd name="T21" fmla="*/ 9 h 42"/>
                <a:gd name="T22" fmla="*/ 15 w 42"/>
                <a:gd name="T23" fmla="*/ 13 h 42"/>
                <a:gd name="T24" fmla="*/ 18 w 42"/>
                <a:gd name="T25" fmla="*/ 13 h 42"/>
                <a:gd name="T26" fmla="*/ 21 w 42"/>
                <a:gd name="T27" fmla="*/ 13 h 42"/>
                <a:gd name="T28" fmla="*/ 24 w 42"/>
                <a:gd name="T29" fmla="*/ 15 h 42"/>
                <a:gd name="T30" fmla="*/ 27 w 42"/>
                <a:gd name="T31" fmla="*/ 16 h 42"/>
                <a:gd name="T32" fmla="*/ 30 w 42"/>
                <a:gd name="T33" fmla="*/ 21 h 42"/>
                <a:gd name="T34" fmla="*/ 31 w 42"/>
                <a:gd name="T35" fmla="*/ 27 h 42"/>
                <a:gd name="T36" fmla="*/ 30 w 42"/>
                <a:gd name="T37" fmla="*/ 31 h 42"/>
                <a:gd name="T38" fmla="*/ 25 w 42"/>
                <a:gd name="T39" fmla="*/ 37 h 42"/>
                <a:gd name="T40" fmla="*/ 22 w 42"/>
                <a:gd name="T41" fmla="*/ 40 h 42"/>
                <a:gd name="T42" fmla="*/ 19 w 42"/>
                <a:gd name="T43" fmla="*/ 42 h 42"/>
                <a:gd name="T44" fmla="*/ 15 w 42"/>
                <a:gd name="T45" fmla="*/ 42 h 42"/>
                <a:gd name="T46" fmla="*/ 10 w 42"/>
                <a:gd name="T47" fmla="*/ 42 h 42"/>
                <a:gd name="T48" fmla="*/ 7 w 42"/>
                <a:gd name="T49" fmla="*/ 40 h 42"/>
                <a:gd name="T50" fmla="*/ 4 w 42"/>
                <a:gd name="T51" fmla="*/ 37 h 42"/>
                <a:gd name="T52" fmla="*/ 1 w 42"/>
                <a:gd name="T53" fmla="*/ 34 h 42"/>
                <a:gd name="T54" fmla="*/ 0 w 42"/>
                <a:gd name="T55" fmla="*/ 30 h 42"/>
                <a:gd name="T56" fmla="*/ 0 w 42"/>
                <a:gd name="T57" fmla="*/ 25 h 42"/>
                <a:gd name="T58" fmla="*/ 1 w 42"/>
                <a:gd name="T59" fmla="*/ 21 h 42"/>
                <a:gd name="T60" fmla="*/ 4 w 42"/>
                <a:gd name="T61" fmla="*/ 16 h 42"/>
                <a:gd name="T62" fmla="*/ 9 w 42"/>
                <a:gd name="T63" fmla="*/ 10 h 42"/>
                <a:gd name="T64" fmla="*/ 15 w 42"/>
                <a:gd name="T65" fmla="*/ 6 h 42"/>
                <a:gd name="T66" fmla="*/ 21 w 42"/>
                <a:gd name="T67" fmla="*/ 1 h 42"/>
                <a:gd name="T68" fmla="*/ 25 w 42"/>
                <a:gd name="T69" fmla="*/ 0 h 42"/>
                <a:gd name="T70" fmla="*/ 30 w 42"/>
                <a:gd name="T71" fmla="*/ 1 h 42"/>
                <a:gd name="T72" fmla="*/ 34 w 42"/>
                <a:gd name="T73" fmla="*/ 3 h 42"/>
                <a:gd name="T74" fmla="*/ 37 w 42"/>
                <a:gd name="T75" fmla="*/ 4 h 42"/>
                <a:gd name="T76" fmla="*/ 40 w 42"/>
                <a:gd name="T77" fmla="*/ 9 h 42"/>
                <a:gd name="T78" fmla="*/ 42 w 42"/>
                <a:gd name="T79" fmla="*/ 13 h 42"/>
                <a:gd name="T80" fmla="*/ 42 w 42"/>
                <a:gd name="T81" fmla="*/ 18 h 42"/>
                <a:gd name="T82" fmla="*/ 39 w 42"/>
                <a:gd name="T83" fmla="*/ 22 h 42"/>
                <a:gd name="T84" fmla="*/ 9 w 42"/>
                <a:gd name="T85" fmla="*/ 19 h 42"/>
                <a:gd name="T86" fmla="*/ 6 w 42"/>
                <a:gd name="T87" fmla="*/ 21 h 42"/>
                <a:gd name="T88" fmla="*/ 6 w 42"/>
                <a:gd name="T89" fmla="*/ 24 h 42"/>
                <a:gd name="T90" fmla="*/ 4 w 42"/>
                <a:gd name="T91" fmla="*/ 27 h 42"/>
                <a:gd name="T92" fmla="*/ 4 w 42"/>
                <a:gd name="T93" fmla="*/ 30 h 42"/>
                <a:gd name="T94" fmla="*/ 6 w 42"/>
                <a:gd name="T95" fmla="*/ 31 h 42"/>
                <a:gd name="T96" fmla="*/ 7 w 42"/>
                <a:gd name="T97" fmla="*/ 34 h 42"/>
                <a:gd name="T98" fmla="*/ 10 w 42"/>
                <a:gd name="T99" fmla="*/ 36 h 42"/>
                <a:gd name="T100" fmla="*/ 15 w 42"/>
                <a:gd name="T101" fmla="*/ 36 h 42"/>
                <a:gd name="T102" fmla="*/ 18 w 42"/>
                <a:gd name="T103" fmla="*/ 36 h 42"/>
                <a:gd name="T104" fmla="*/ 21 w 42"/>
                <a:gd name="T105" fmla="*/ 33 h 42"/>
                <a:gd name="T106" fmla="*/ 24 w 42"/>
                <a:gd name="T107" fmla="*/ 30 h 42"/>
                <a:gd name="T108" fmla="*/ 25 w 42"/>
                <a:gd name="T109" fmla="*/ 25 h 42"/>
                <a:gd name="T110" fmla="*/ 24 w 42"/>
                <a:gd name="T111" fmla="*/ 22 h 42"/>
                <a:gd name="T112" fmla="*/ 22 w 42"/>
                <a:gd name="T113" fmla="*/ 19 h 42"/>
                <a:gd name="T114" fmla="*/ 19 w 42"/>
                <a:gd name="T115" fmla="*/ 18 h 42"/>
                <a:gd name="T116" fmla="*/ 15 w 42"/>
                <a:gd name="T117" fmla="*/ 16 h 42"/>
                <a:gd name="T118" fmla="*/ 12 w 42"/>
                <a:gd name="T119" fmla="*/ 18 h 42"/>
                <a:gd name="T120" fmla="*/ 9 w 42"/>
                <a:gd name="T121" fmla="*/ 19 h 4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2" h="42">
                  <a:moveTo>
                    <a:pt x="39" y="22"/>
                  </a:moveTo>
                  <a:lnTo>
                    <a:pt x="34" y="19"/>
                  </a:lnTo>
                  <a:lnTo>
                    <a:pt x="36" y="16"/>
                  </a:lnTo>
                  <a:lnTo>
                    <a:pt x="36" y="15"/>
                  </a:lnTo>
                  <a:lnTo>
                    <a:pt x="36" y="12"/>
                  </a:lnTo>
                  <a:lnTo>
                    <a:pt x="34" y="9"/>
                  </a:lnTo>
                  <a:lnTo>
                    <a:pt x="31" y="7"/>
                  </a:lnTo>
                  <a:lnTo>
                    <a:pt x="30" y="6"/>
                  </a:lnTo>
                  <a:lnTo>
                    <a:pt x="27" y="6"/>
                  </a:lnTo>
                  <a:lnTo>
                    <a:pt x="22" y="7"/>
                  </a:lnTo>
                  <a:lnTo>
                    <a:pt x="19" y="9"/>
                  </a:lnTo>
                  <a:lnTo>
                    <a:pt x="15" y="13"/>
                  </a:lnTo>
                  <a:lnTo>
                    <a:pt x="18" y="13"/>
                  </a:lnTo>
                  <a:lnTo>
                    <a:pt x="21" y="13"/>
                  </a:lnTo>
                  <a:lnTo>
                    <a:pt x="24" y="15"/>
                  </a:lnTo>
                  <a:lnTo>
                    <a:pt x="27" y="16"/>
                  </a:lnTo>
                  <a:lnTo>
                    <a:pt x="30" y="21"/>
                  </a:lnTo>
                  <a:lnTo>
                    <a:pt x="31" y="27"/>
                  </a:lnTo>
                  <a:lnTo>
                    <a:pt x="30" y="31"/>
                  </a:lnTo>
                  <a:lnTo>
                    <a:pt x="25" y="37"/>
                  </a:lnTo>
                  <a:lnTo>
                    <a:pt x="22" y="40"/>
                  </a:lnTo>
                  <a:lnTo>
                    <a:pt x="19" y="42"/>
                  </a:lnTo>
                  <a:lnTo>
                    <a:pt x="15" y="42"/>
                  </a:lnTo>
                  <a:lnTo>
                    <a:pt x="10" y="42"/>
                  </a:lnTo>
                  <a:lnTo>
                    <a:pt x="7" y="40"/>
                  </a:lnTo>
                  <a:lnTo>
                    <a:pt x="4" y="37"/>
                  </a:lnTo>
                  <a:lnTo>
                    <a:pt x="1" y="34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4" y="16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21" y="1"/>
                  </a:lnTo>
                  <a:lnTo>
                    <a:pt x="25" y="0"/>
                  </a:lnTo>
                  <a:lnTo>
                    <a:pt x="30" y="1"/>
                  </a:lnTo>
                  <a:lnTo>
                    <a:pt x="34" y="3"/>
                  </a:lnTo>
                  <a:lnTo>
                    <a:pt x="37" y="4"/>
                  </a:lnTo>
                  <a:lnTo>
                    <a:pt x="40" y="9"/>
                  </a:lnTo>
                  <a:lnTo>
                    <a:pt x="42" y="13"/>
                  </a:lnTo>
                  <a:lnTo>
                    <a:pt x="42" y="18"/>
                  </a:lnTo>
                  <a:lnTo>
                    <a:pt x="39" y="22"/>
                  </a:lnTo>
                  <a:close/>
                  <a:moveTo>
                    <a:pt x="9" y="19"/>
                  </a:moveTo>
                  <a:lnTo>
                    <a:pt x="6" y="21"/>
                  </a:lnTo>
                  <a:lnTo>
                    <a:pt x="6" y="24"/>
                  </a:lnTo>
                  <a:lnTo>
                    <a:pt x="4" y="27"/>
                  </a:lnTo>
                  <a:lnTo>
                    <a:pt x="4" y="30"/>
                  </a:lnTo>
                  <a:lnTo>
                    <a:pt x="6" y="31"/>
                  </a:lnTo>
                  <a:lnTo>
                    <a:pt x="7" y="34"/>
                  </a:lnTo>
                  <a:lnTo>
                    <a:pt x="10" y="36"/>
                  </a:lnTo>
                  <a:lnTo>
                    <a:pt x="15" y="36"/>
                  </a:lnTo>
                  <a:lnTo>
                    <a:pt x="18" y="36"/>
                  </a:lnTo>
                  <a:lnTo>
                    <a:pt x="21" y="33"/>
                  </a:lnTo>
                  <a:lnTo>
                    <a:pt x="24" y="30"/>
                  </a:lnTo>
                  <a:lnTo>
                    <a:pt x="25" y="25"/>
                  </a:lnTo>
                  <a:lnTo>
                    <a:pt x="24" y="22"/>
                  </a:lnTo>
                  <a:lnTo>
                    <a:pt x="22" y="19"/>
                  </a:lnTo>
                  <a:lnTo>
                    <a:pt x="19" y="18"/>
                  </a:lnTo>
                  <a:lnTo>
                    <a:pt x="15" y="16"/>
                  </a:lnTo>
                  <a:lnTo>
                    <a:pt x="12" y="18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" name="Freeform 857"/>
            <p:cNvSpPr>
              <a:spLocks noEditPoints="1"/>
            </p:cNvSpPr>
            <p:nvPr/>
          </p:nvSpPr>
          <p:spPr bwMode="auto">
            <a:xfrm>
              <a:off x="2414" y="2882"/>
              <a:ext cx="67" cy="67"/>
            </a:xfrm>
            <a:custGeom>
              <a:avLst/>
              <a:gdLst>
                <a:gd name="T0" fmla="*/ 10 w 67"/>
                <a:gd name="T1" fmla="*/ 12 h 67"/>
                <a:gd name="T2" fmla="*/ 22 w 67"/>
                <a:gd name="T3" fmla="*/ 3 h 67"/>
                <a:gd name="T4" fmla="*/ 36 w 67"/>
                <a:gd name="T5" fmla="*/ 0 h 67"/>
                <a:gd name="T6" fmla="*/ 43 w 67"/>
                <a:gd name="T7" fmla="*/ 1 h 67"/>
                <a:gd name="T8" fmla="*/ 51 w 67"/>
                <a:gd name="T9" fmla="*/ 4 h 67"/>
                <a:gd name="T10" fmla="*/ 58 w 67"/>
                <a:gd name="T11" fmla="*/ 10 h 67"/>
                <a:gd name="T12" fmla="*/ 61 w 67"/>
                <a:gd name="T13" fmla="*/ 15 h 67"/>
                <a:gd name="T14" fmla="*/ 64 w 67"/>
                <a:gd name="T15" fmla="*/ 19 h 67"/>
                <a:gd name="T16" fmla="*/ 67 w 67"/>
                <a:gd name="T17" fmla="*/ 24 h 67"/>
                <a:gd name="T18" fmla="*/ 67 w 67"/>
                <a:gd name="T19" fmla="*/ 33 h 67"/>
                <a:gd name="T20" fmla="*/ 66 w 67"/>
                <a:gd name="T21" fmla="*/ 40 h 67"/>
                <a:gd name="T22" fmla="*/ 61 w 67"/>
                <a:gd name="T23" fmla="*/ 49 h 67"/>
                <a:gd name="T24" fmla="*/ 55 w 67"/>
                <a:gd name="T25" fmla="*/ 57 h 67"/>
                <a:gd name="T26" fmla="*/ 48 w 67"/>
                <a:gd name="T27" fmla="*/ 63 h 67"/>
                <a:gd name="T28" fmla="*/ 40 w 67"/>
                <a:gd name="T29" fmla="*/ 66 h 67"/>
                <a:gd name="T30" fmla="*/ 31 w 67"/>
                <a:gd name="T31" fmla="*/ 67 h 67"/>
                <a:gd name="T32" fmla="*/ 24 w 67"/>
                <a:gd name="T33" fmla="*/ 67 h 67"/>
                <a:gd name="T34" fmla="*/ 16 w 67"/>
                <a:gd name="T35" fmla="*/ 63 h 67"/>
                <a:gd name="T36" fmla="*/ 9 w 67"/>
                <a:gd name="T37" fmla="*/ 58 h 67"/>
                <a:gd name="T38" fmla="*/ 6 w 67"/>
                <a:gd name="T39" fmla="*/ 54 h 67"/>
                <a:gd name="T40" fmla="*/ 3 w 67"/>
                <a:gd name="T41" fmla="*/ 49 h 67"/>
                <a:gd name="T42" fmla="*/ 1 w 67"/>
                <a:gd name="T43" fmla="*/ 43 h 67"/>
                <a:gd name="T44" fmla="*/ 0 w 67"/>
                <a:gd name="T45" fmla="*/ 34 h 67"/>
                <a:gd name="T46" fmla="*/ 1 w 67"/>
                <a:gd name="T47" fmla="*/ 27 h 67"/>
                <a:gd name="T48" fmla="*/ 6 w 67"/>
                <a:gd name="T49" fmla="*/ 19 h 67"/>
                <a:gd name="T50" fmla="*/ 10 w 67"/>
                <a:gd name="T51" fmla="*/ 12 h 67"/>
                <a:gd name="T52" fmla="*/ 16 w 67"/>
                <a:gd name="T53" fmla="*/ 18 h 67"/>
                <a:gd name="T54" fmla="*/ 12 w 67"/>
                <a:gd name="T55" fmla="*/ 24 h 67"/>
                <a:gd name="T56" fmla="*/ 9 w 67"/>
                <a:gd name="T57" fmla="*/ 30 h 67"/>
                <a:gd name="T58" fmla="*/ 9 w 67"/>
                <a:gd name="T59" fmla="*/ 36 h 67"/>
                <a:gd name="T60" fmla="*/ 9 w 67"/>
                <a:gd name="T61" fmla="*/ 42 h 67"/>
                <a:gd name="T62" fmla="*/ 10 w 67"/>
                <a:gd name="T63" fmla="*/ 48 h 67"/>
                <a:gd name="T64" fmla="*/ 15 w 67"/>
                <a:gd name="T65" fmla="*/ 52 h 67"/>
                <a:gd name="T66" fmla="*/ 19 w 67"/>
                <a:gd name="T67" fmla="*/ 57 h 67"/>
                <a:gd name="T68" fmla="*/ 25 w 67"/>
                <a:gd name="T69" fmla="*/ 58 h 67"/>
                <a:gd name="T70" fmla="*/ 31 w 67"/>
                <a:gd name="T71" fmla="*/ 60 h 67"/>
                <a:gd name="T72" fmla="*/ 37 w 67"/>
                <a:gd name="T73" fmla="*/ 58 h 67"/>
                <a:gd name="T74" fmla="*/ 43 w 67"/>
                <a:gd name="T75" fmla="*/ 55 h 67"/>
                <a:gd name="T76" fmla="*/ 49 w 67"/>
                <a:gd name="T77" fmla="*/ 51 h 67"/>
                <a:gd name="T78" fmla="*/ 55 w 67"/>
                <a:gd name="T79" fmla="*/ 45 h 67"/>
                <a:gd name="T80" fmla="*/ 58 w 67"/>
                <a:gd name="T81" fmla="*/ 39 h 67"/>
                <a:gd name="T82" fmla="*/ 60 w 67"/>
                <a:gd name="T83" fmla="*/ 31 h 67"/>
                <a:gd name="T84" fmla="*/ 58 w 67"/>
                <a:gd name="T85" fmla="*/ 25 h 67"/>
                <a:gd name="T86" fmla="*/ 57 w 67"/>
                <a:gd name="T87" fmla="*/ 21 h 67"/>
                <a:gd name="T88" fmla="*/ 52 w 67"/>
                <a:gd name="T89" fmla="*/ 15 h 67"/>
                <a:gd name="T90" fmla="*/ 48 w 67"/>
                <a:gd name="T91" fmla="*/ 12 h 67"/>
                <a:gd name="T92" fmla="*/ 43 w 67"/>
                <a:gd name="T93" fmla="*/ 9 h 67"/>
                <a:gd name="T94" fmla="*/ 37 w 67"/>
                <a:gd name="T95" fmla="*/ 9 h 67"/>
                <a:gd name="T96" fmla="*/ 30 w 67"/>
                <a:gd name="T97" fmla="*/ 9 h 67"/>
                <a:gd name="T98" fmla="*/ 24 w 67"/>
                <a:gd name="T99" fmla="*/ 13 h 67"/>
                <a:gd name="T100" fmla="*/ 16 w 67"/>
                <a:gd name="T101" fmla="*/ 18 h 67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7" h="67">
                  <a:moveTo>
                    <a:pt x="10" y="12"/>
                  </a:moveTo>
                  <a:lnTo>
                    <a:pt x="22" y="3"/>
                  </a:lnTo>
                  <a:lnTo>
                    <a:pt x="36" y="0"/>
                  </a:lnTo>
                  <a:lnTo>
                    <a:pt x="43" y="1"/>
                  </a:lnTo>
                  <a:lnTo>
                    <a:pt x="51" y="4"/>
                  </a:lnTo>
                  <a:lnTo>
                    <a:pt x="58" y="10"/>
                  </a:lnTo>
                  <a:lnTo>
                    <a:pt x="61" y="15"/>
                  </a:lnTo>
                  <a:lnTo>
                    <a:pt x="64" y="19"/>
                  </a:lnTo>
                  <a:lnTo>
                    <a:pt x="67" y="24"/>
                  </a:lnTo>
                  <a:lnTo>
                    <a:pt x="67" y="33"/>
                  </a:lnTo>
                  <a:lnTo>
                    <a:pt x="66" y="40"/>
                  </a:lnTo>
                  <a:lnTo>
                    <a:pt x="61" y="49"/>
                  </a:lnTo>
                  <a:lnTo>
                    <a:pt x="55" y="57"/>
                  </a:lnTo>
                  <a:lnTo>
                    <a:pt x="48" y="63"/>
                  </a:lnTo>
                  <a:lnTo>
                    <a:pt x="40" y="66"/>
                  </a:lnTo>
                  <a:lnTo>
                    <a:pt x="31" y="67"/>
                  </a:lnTo>
                  <a:lnTo>
                    <a:pt x="24" y="67"/>
                  </a:lnTo>
                  <a:lnTo>
                    <a:pt x="16" y="63"/>
                  </a:lnTo>
                  <a:lnTo>
                    <a:pt x="9" y="58"/>
                  </a:lnTo>
                  <a:lnTo>
                    <a:pt x="6" y="54"/>
                  </a:lnTo>
                  <a:lnTo>
                    <a:pt x="3" y="49"/>
                  </a:lnTo>
                  <a:lnTo>
                    <a:pt x="1" y="43"/>
                  </a:lnTo>
                  <a:lnTo>
                    <a:pt x="0" y="34"/>
                  </a:lnTo>
                  <a:lnTo>
                    <a:pt x="1" y="27"/>
                  </a:lnTo>
                  <a:lnTo>
                    <a:pt x="6" y="19"/>
                  </a:lnTo>
                  <a:lnTo>
                    <a:pt x="10" y="12"/>
                  </a:lnTo>
                  <a:close/>
                  <a:moveTo>
                    <a:pt x="16" y="18"/>
                  </a:moveTo>
                  <a:lnTo>
                    <a:pt x="12" y="24"/>
                  </a:lnTo>
                  <a:lnTo>
                    <a:pt x="9" y="30"/>
                  </a:lnTo>
                  <a:lnTo>
                    <a:pt x="9" y="36"/>
                  </a:lnTo>
                  <a:lnTo>
                    <a:pt x="9" y="42"/>
                  </a:lnTo>
                  <a:lnTo>
                    <a:pt x="10" y="48"/>
                  </a:lnTo>
                  <a:lnTo>
                    <a:pt x="15" y="52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1" y="60"/>
                  </a:lnTo>
                  <a:lnTo>
                    <a:pt x="37" y="58"/>
                  </a:lnTo>
                  <a:lnTo>
                    <a:pt x="43" y="55"/>
                  </a:lnTo>
                  <a:lnTo>
                    <a:pt x="49" y="51"/>
                  </a:lnTo>
                  <a:lnTo>
                    <a:pt x="55" y="45"/>
                  </a:lnTo>
                  <a:lnTo>
                    <a:pt x="58" y="39"/>
                  </a:lnTo>
                  <a:lnTo>
                    <a:pt x="60" y="31"/>
                  </a:lnTo>
                  <a:lnTo>
                    <a:pt x="58" y="25"/>
                  </a:lnTo>
                  <a:lnTo>
                    <a:pt x="57" y="21"/>
                  </a:lnTo>
                  <a:lnTo>
                    <a:pt x="52" y="15"/>
                  </a:lnTo>
                  <a:lnTo>
                    <a:pt x="48" y="12"/>
                  </a:lnTo>
                  <a:lnTo>
                    <a:pt x="43" y="9"/>
                  </a:lnTo>
                  <a:lnTo>
                    <a:pt x="37" y="9"/>
                  </a:lnTo>
                  <a:lnTo>
                    <a:pt x="30" y="9"/>
                  </a:lnTo>
                  <a:lnTo>
                    <a:pt x="24" y="13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FF00FF"/>
            </a:solidFill>
            <a:ln w="0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1" name="Freeform 858"/>
            <p:cNvSpPr>
              <a:spLocks noEditPoints="1"/>
            </p:cNvSpPr>
            <p:nvPr/>
          </p:nvSpPr>
          <p:spPr bwMode="auto">
            <a:xfrm>
              <a:off x="3671" y="1166"/>
              <a:ext cx="84" cy="51"/>
            </a:xfrm>
            <a:custGeom>
              <a:avLst/>
              <a:gdLst>
                <a:gd name="T0" fmla="*/ 0 w 84"/>
                <a:gd name="T1" fmla="*/ 1 h 51"/>
                <a:gd name="T2" fmla="*/ 81 w 84"/>
                <a:gd name="T3" fmla="*/ 3 h 51"/>
                <a:gd name="T4" fmla="*/ 79 w 84"/>
                <a:gd name="T5" fmla="*/ 3 h 51"/>
                <a:gd name="T6" fmla="*/ 6 w 84"/>
                <a:gd name="T7" fmla="*/ 4 h 51"/>
                <a:gd name="T8" fmla="*/ 6 w 84"/>
                <a:gd name="T9" fmla="*/ 4 h 51"/>
                <a:gd name="T10" fmla="*/ 9 w 84"/>
                <a:gd name="T11" fmla="*/ 7 h 51"/>
                <a:gd name="T12" fmla="*/ 73 w 84"/>
                <a:gd name="T13" fmla="*/ 9 h 51"/>
                <a:gd name="T14" fmla="*/ 72 w 84"/>
                <a:gd name="T15" fmla="*/ 9 h 51"/>
                <a:gd name="T16" fmla="*/ 15 w 84"/>
                <a:gd name="T17" fmla="*/ 10 h 51"/>
                <a:gd name="T18" fmla="*/ 15 w 84"/>
                <a:gd name="T19" fmla="*/ 10 h 51"/>
                <a:gd name="T20" fmla="*/ 16 w 84"/>
                <a:gd name="T21" fmla="*/ 13 h 51"/>
                <a:gd name="T22" fmla="*/ 66 w 84"/>
                <a:gd name="T23" fmla="*/ 15 h 51"/>
                <a:gd name="T24" fmla="*/ 63 w 84"/>
                <a:gd name="T25" fmla="*/ 15 h 51"/>
                <a:gd name="T26" fmla="*/ 22 w 84"/>
                <a:gd name="T27" fmla="*/ 16 h 51"/>
                <a:gd name="T28" fmla="*/ 22 w 84"/>
                <a:gd name="T29" fmla="*/ 16 h 51"/>
                <a:gd name="T30" fmla="*/ 25 w 84"/>
                <a:gd name="T31" fmla="*/ 19 h 51"/>
                <a:gd name="T32" fmla="*/ 60 w 84"/>
                <a:gd name="T33" fmla="*/ 22 h 51"/>
                <a:gd name="T34" fmla="*/ 61 w 84"/>
                <a:gd name="T35" fmla="*/ 22 h 51"/>
                <a:gd name="T36" fmla="*/ 22 w 84"/>
                <a:gd name="T37" fmla="*/ 24 h 51"/>
                <a:gd name="T38" fmla="*/ 22 w 84"/>
                <a:gd name="T39" fmla="*/ 24 h 51"/>
                <a:gd name="T40" fmla="*/ 22 w 84"/>
                <a:gd name="T41" fmla="*/ 28 h 51"/>
                <a:gd name="T42" fmla="*/ 63 w 84"/>
                <a:gd name="T43" fmla="*/ 31 h 51"/>
                <a:gd name="T44" fmla="*/ 40 w 84"/>
                <a:gd name="T45" fmla="*/ 31 h 51"/>
                <a:gd name="T46" fmla="*/ 43 w 84"/>
                <a:gd name="T47" fmla="*/ 31 h 51"/>
                <a:gd name="T48" fmla="*/ 43 w 84"/>
                <a:gd name="T49" fmla="*/ 31 h 51"/>
                <a:gd name="T50" fmla="*/ 19 w 84"/>
                <a:gd name="T51" fmla="*/ 34 h 51"/>
                <a:gd name="T52" fmla="*/ 64 w 84"/>
                <a:gd name="T53" fmla="*/ 34 h 51"/>
                <a:gd name="T54" fmla="*/ 36 w 84"/>
                <a:gd name="T55" fmla="*/ 34 h 51"/>
                <a:gd name="T56" fmla="*/ 48 w 84"/>
                <a:gd name="T57" fmla="*/ 34 h 51"/>
                <a:gd name="T58" fmla="*/ 48 w 84"/>
                <a:gd name="T59" fmla="*/ 34 h 51"/>
                <a:gd name="T60" fmla="*/ 19 w 84"/>
                <a:gd name="T61" fmla="*/ 37 h 51"/>
                <a:gd name="T62" fmla="*/ 64 w 84"/>
                <a:gd name="T63" fmla="*/ 37 h 51"/>
                <a:gd name="T64" fmla="*/ 33 w 84"/>
                <a:gd name="T65" fmla="*/ 37 h 51"/>
                <a:gd name="T66" fmla="*/ 51 w 84"/>
                <a:gd name="T67" fmla="*/ 37 h 51"/>
                <a:gd name="T68" fmla="*/ 51 w 84"/>
                <a:gd name="T69" fmla="*/ 37 h 51"/>
                <a:gd name="T70" fmla="*/ 18 w 84"/>
                <a:gd name="T71" fmla="*/ 40 h 51"/>
                <a:gd name="T72" fmla="*/ 66 w 84"/>
                <a:gd name="T73" fmla="*/ 40 h 51"/>
                <a:gd name="T74" fmla="*/ 28 w 84"/>
                <a:gd name="T75" fmla="*/ 40 h 51"/>
                <a:gd name="T76" fmla="*/ 55 w 84"/>
                <a:gd name="T77" fmla="*/ 40 h 51"/>
                <a:gd name="T78" fmla="*/ 55 w 84"/>
                <a:gd name="T79" fmla="*/ 40 h 51"/>
                <a:gd name="T80" fmla="*/ 16 w 84"/>
                <a:gd name="T81" fmla="*/ 43 h 51"/>
                <a:gd name="T82" fmla="*/ 67 w 84"/>
                <a:gd name="T83" fmla="*/ 43 h 51"/>
                <a:gd name="T84" fmla="*/ 24 w 84"/>
                <a:gd name="T85" fmla="*/ 43 h 51"/>
                <a:gd name="T86" fmla="*/ 60 w 84"/>
                <a:gd name="T87" fmla="*/ 43 h 51"/>
                <a:gd name="T88" fmla="*/ 60 w 84"/>
                <a:gd name="T89" fmla="*/ 43 h 51"/>
                <a:gd name="T90" fmla="*/ 16 w 84"/>
                <a:gd name="T91" fmla="*/ 46 h 51"/>
                <a:gd name="T92" fmla="*/ 67 w 84"/>
                <a:gd name="T93" fmla="*/ 46 h 51"/>
                <a:gd name="T94" fmla="*/ 21 w 84"/>
                <a:gd name="T95" fmla="*/ 46 h 51"/>
                <a:gd name="T96" fmla="*/ 63 w 84"/>
                <a:gd name="T97" fmla="*/ 46 h 51"/>
                <a:gd name="T98" fmla="*/ 63 w 84"/>
                <a:gd name="T99" fmla="*/ 46 h 51"/>
                <a:gd name="T100" fmla="*/ 15 w 84"/>
                <a:gd name="T101" fmla="*/ 49 h 51"/>
                <a:gd name="T102" fmla="*/ 69 w 84"/>
                <a:gd name="T103" fmla="*/ 49 h 51"/>
                <a:gd name="T104" fmla="*/ 16 w 84"/>
                <a:gd name="T105" fmla="*/ 49 h 51"/>
                <a:gd name="T106" fmla="*/ 67 w 84"/>
                <a:gd name="T107" fmla="*/ 49 h 51"/>
                <a:gd name="T108" fmla="*/ 67 w 84"/>
                <a:gd name="T109" fmla="*/ 49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" h="51">
                  <a:moveTo>
                    <a:pt x="0" y="0"/>
                  </a:moveTo>
                  <a:lnTo>
                    <a:pt x="84" y="0"/>
                  </a:lnTo>
                  <a:lnTo>
                    <a:pt x="84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81" y="1"/>
                  </a:lnTo>
                  <a:lnTo>
                    <a:pt x="81" y="3"/>
                  </a:lnTo>
                  <a:lnTo>
                    <a:pt x="3" y="3"/>
                  </a:lnTo>
                  <a:lnTo>
                    <a:pt x="3" y="1"/>
                  </a:lnTo>
                  <a:close/>
                  <a:moveTo>
                    <a:pt x="4" y="3"/>
                  </a:moveTo>
                  <a:lnTo>
                    <a:pt x="79" y="3"/>
                  </a:lnTo>
                  <a:lnTo>
                    <a:pt x="79" y="4"/>
                  </a:lnTo>
                  <a:lnTo>
                    <a:pt x="4" y="4"/>
                  </a:lnTo>
                  <a:lnTo>
                    <a:pt x="4" y="3"/>
                  </a:lnTo>
                  <a:close/>
                  <a:moveTo>
                    <a:pt x="6" y="4"/>
                  </a:moveTo>
                  <a:lnTo>
                    <a:pt x="78" y="4"/>
                  </a:lnTo>
                  <a:lnTo>
                    <a:pt x="78" y="6"/>
                  </a:lnTo>
                  <a:lnTo>
                    <a:pt x="6" y="6"/>
                  </a:lnTo>
                  <a:lnTo>
                    <a:pt x="6" y="4"/>
                  </a:lnTo>
                  <a:close/>
                  <a:moveTo>
                    <a:pt x="9" y="6"/>
                  </a:moveTo>
                  <a:lnTo>
                    <a:pt x="75" y="6"/>
                  </a:lnTo>
                  <a:lnTo>
                    <a:pt x="75" y="7"/>
                  </a:lnTo>
                  <a:lnTo>
                    <a:pt x="9" y="7"/>
                  </a:lnTo>
                  <a:lnTo>
                    <a:pt x="9" y="6"/>
                  </a:lnTo>
                  <a:close/>
                  <a:moveTo>
                    <a:pt x="10" y="7"/>
                  </a:moveTo>
                  <a:lnTo>
                    <a:pt x="73" y="7"/>
                  </a:lnTo>
                  <a:lnTo>
                    <a:pt x="73" y="9"/>
                  </a:lnTo>
                  <a:lnTo>
                    <a:pt x="10" y="9"/>
                  </a:lnTo>
                  <a:lnTo>
                    <a:pt x="10" y="7"/>
                  </a:lnTo>
                  <a:close/>
                  <a:moveTo>
                    <a:pt x="12" y="9"/>
                  </a:moveTo>
                  <a:lnTo>
                    <a:pt x="72" y="9"/>
                  </a:lnTo>
                  <a:lnTo>
                    <a:pt x="72" y="10"/>
                  </a:lnTo>
                  <a:lnTo>
                    <a:pt x="12" y="10"/>
                  </a:lnTo>
                  <a:lnTo>
                    <a:pt x="12" y="9"/>
                  </a:lnTo>
                  <a:close/>
                  <a:moveTo>
                    <a:pt x="15" y="10"/>
                  </a:moveTo>
                  <a:lnTo>
                    <a:pt x="69" y="10"/>
                  </a:lnTo>
                  <a:lnTo>
                    <a:pt x="69" y="12"/>
                  </a:lnTo>
                  <a:lnTo>
                    <a:pt x="15" y="12"/>
                  </a:lnTo>
                  <a:lnTo>
                    <a:pt x="15" y="10"/>
                  </a:lnTo>
                  <a:close/>
                  <a:moveTo>
                    <a:pt x="16" y="12"/>
                  </a:moveTo>
                  <a:lnTo>
                    <a:pt x="67" y="12"/>
                  </a:lnTo>
                  <a:lnTo>
                    <a:pt x="67" y="13"/>
                  </a:ln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8" y="13"/>
                  </a:moveTo>
                  <a:lnTo>
                    <a:pt x="66" y="13"/>
                  </a:lnTo>
                  <a:lnTo>
                    <a:pt x="66" y="15"/>
                  </a:lnTo>
                  <a:lnTo>
                    <a:pt x="18" y="15"/>
                  </a:lnTo>
                  <a:lnTo>
                    <a:pt x="18" y="13"/>
                  </a:lnTo>
                  <a:close/>
                  <a:moveTo>
                    <a:pt x="21" y="15"/>
                  </a:moveTo>
                  <a:lnTo>
                    <a:pt x="63" y="15"/>
                  </a:lnTo>
                  <a:lnTo>
                    <a:pt x="63" y="16"/>
                  </a:lnTo>
                  <a:lnTo>
                    <a:pt x="21" y="16"/>
                  </a:lnTo>
                  <a:lnTo>
                    <a:pt x="21" y="15"/>
                  </a:lnTo>
                  <a:close/>
                  <a:moveTo>
                    <a:pt x="22" y="16"/>
                  </a:moveTo>
                  <a:lnTo>
                    <a:pt x="61" y="16"/>
                  </a:lnTo>
                  <a:lnTo>
                    <a:pt x="61" y="18"/>
                  </a:lnTo>
                  <a:lnTo>
                    <a:pt x="22" y="18"/>
                  </a:lnTo>
                  <a:lnTo>
                    <a:pt x="22" y="16"/>
                  </a:lnTo>
                  <a:close/>
                  <a:moveTo>
                    <a:pt x="25" y="18"/>
                  </a:moveTo>
                  <a:lnTo>
                    <a:pt x="60" y="18"/>
                  </a:lnTo>
                  <a:lnTo>
                    <a:pt x="60" y="19"/>
                  </a:lnTo>
                  <a:lnTo>
                    <a:pt x="25" y="19"/>
                  </a:lnTo>
                  <a:lnTo>
                    <a:pt x="25" y="18"/>
                  </a:lnTo>
                  <a:close/>
                  <a:moveTo>
                    <a:pt x="24" y="19"/>
                  </a:moveTo>
                  <a:lnTo>
                    <a:pt x="60" y="19"/>
                  </a:lnTo>
                  <a:lnTo>
                    <a:pt x="60" y="22"/>
                  </a:lnTo>
                  <a:lnTo>
                    <a:pt x="24" y="22"/>
                  </a:lnTo>
                  <a:lnTo>
                    <a:pt x="24" y="19"/>
                  </a:lnTo>
                  <a:close/>
                  <a:moveTo>
                    <a:pt x="24" y="22"/>
                  </a:moveTo>
                  <a:lnTo>
                    <a:pt x="61" y="22"/>
                  </a:lnTo>
                  <a:lnTo>
                    <a:pt x="61" y="24"/>
                  </a:lnTo>
                  <a:lnTo>
                    <a:pt x="24" y="24"/>
                  </a:lnTo>
                  <a:lnTo>
                    <a:pt x="24" y="22"/>
                  </a:lnTo>
                  <a:close/>
                  <a:moveTo>
                    <a:pt x="22" y="24"/>
                  </a:moveTo>
                  <a:lnTo>
                    <a:pt x="61" y="24"/>
                  </a:lnTo>
                  <a:lnTo>
                    <a:pt x="61" y="27"/>
                  </a:lnTo>
                  <a:lnTo>
                    <a:pt x="22" y="27"/>
                  </a:lnTo>
                  <a:lnTo>
                    <a:pt x="22" y="24"/>
                  </a:lnTo>
                  <a:close/>
                  <a:moveTo>
                    <a:pt x="22" y="27"/>
                  </a:moveTo>
                  <a:lnTo>
                    <a:pt x="63" y="27"/>
                  </a:lnTo>
                  <a:lnTo>
                    <a:pt x="63" y="28"/>
                  </a:lnTo>
                  <a:lnTo>
                    <a:pt x="22" y="28"/>
                  </a:lnTo>
                  <a:lnTo>
                    <a:pt x="22" y="27"/>
                  </a:lnTo>
                  <a:close/>
                  <a:moveTo>
                    <a:pt x="21" y="28"/>
                  </a:moveTo>
                  <a:lnTo>
                    <a:pt x="63" y="28"/>
                  </a:lnTo>
                  <a:lnTo>
                    <a:pt x="63" y="31"/>
                  </a:lnTo>
                  <a:lnTo>
                    <a:pt x="21" y="31"/>
                  </a:lnTo>
                  <a:lnTo>
                    <a:pt x="21" y="28"/>
                  </a:lnTo>
                  <a:close/>
                  <a:moveTo>
                    <a:pt x="21" y="31"/>
                  </a:moveTo>
                  <a:lnTo>
                    <a:pt x="40" y="31"/>
                  </a:lnTo>
                  <a:lnTo>
                    <a:pt x="40" y="33"/>
                  </a:lnTo>
                  <a:lnTo>
                    <a:pt x="21" y="33"/>
                  </a:lnTo>
                  <a:lnTo>
                    <a:pt x="21" y="31"/>
                  </a:lnTo>
                  <a:close/>
                  <a:moveTo>
                    <a:pt x="43" y="31"/>
                  </a:moveTo>
                  <a:lnTo>
                    <a:pt x="63" y="31"/>
                  </a:lnTo>
                  <a:lnTo>
                    <a:pt x="63" y="33"/>
                  </a:lnTo>
                  <a:lnTo>
                    <a:pt x="43" y="33"/>
                  </a:lnTo>
                  <a:lnTo>
                    <a:pt x="43" y="31"/>
                  </a:lnTo>
                  <a:close/>
                  <a:moveTo>
                    <a:pt x="19" y="33"/>
                  </a:moveTo>
                  <a:lnTo>
                    <a:pt x="39" y="33"/>
                  </a:lnTo>
                  <a:lnTo>
                    <a:pt x="39" y="34"/>
                  </a:lnTo>
                  <a:lnTo>
                    <a:pt x="19" y="34"/>
                  </a:lnTo>
                  <a:lnTo>
                    <a:pt x="19" y="33"/>
                  </a:lnTo>
                  <a:close/>
                  <a:moveTo>
                    <a:pt x="45" y="33"/>
                  </a:moveTo>
                  <a:lnTo>
                    <a:pt x="64" y="33"/>
                  </a:lnTo>
                  <a:lnTo>
                    <a:pt x="64" y="34"/>
                  </a:lnTo>
                  <a:lnTo>
                    <a:pt x="45" y="34"/>
                  </a:lnTo>
                  <a:lnTo>
                    <a:pt x="45" y="33"/>
                  </a:lnTo>
                  <a:close/>
                  <a:moveTo>
                    <a:pt x="19" y="34"/>
                  </a:moveTo>
                  <a:lnTo>
                    <a:pt x="36" y="34"/>
                  </a:lnTo>
                  <a:lnTo>
                    <a:pt x="36" y="36"/>
                  </a:lnTo>
                  <a:lnTo>
                    <a:pt x="19" y="36"/>
                  </a:lnTo>
                  <a:lnTo>
                    <a:pt x="19" y="34"/>
                  </a:lnTo>
                  <a:close/>
                  <a:moveTo>
                    <a:pt x="48" y="34"/>
                  </a:moveTo>
                  <a:lnTo>
                    <a:pt x="64" y="34"/>
                  </a:lnTo>
                  <a:lnTo>
                    <a:pt x="64" y="36"/>
                  </a:lnTo>
                  <a:lnTo>
                    <a:pt x="48" y="36"/>
                  </a:lnTo>
                  <a:lnTo>
                    <a:pt x="48" y="34"/>
                  </a:lnTo>
                  <a:close/>
                  <a:moveTo>
                    <a:pt x="19" y="36"/>
                  </a:moveTo>
                  <a:lnTo>
                    <a:pt x="34" y="36"/>
                  </a:lnTo>
                  <a:lnTo>
                    <a:pt x="34" y="37"/>
                  </a:lnTo>
                  <a:lnTo>
                    <a:pt x="19" y="37"/>
                  </a:lnTo>
                  <a:lnTo>
                    <a:pt x="19" y="36"/>
                  </a:lnTo>
                  <a:close/>
                  <a:moveTo>
                    <a:pt x="49" y="36"/>
                  </a:moveTo>
                  <a:lnTo>
                    <a:pt x="64" y="36"/>
                  </a:lnTo>
                  <a:lnTo>
                    <a:pt x="64" y="37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18" y="37"/>
                  </a:moveTo>
                  <a:lnTo>
                    <a:pt x="33" y="37"/>
                  </a:lnTo>
                  <a:lnTo>
                    <a:pt x="33" y="39"/>
                  </a:lnTo>
                  <a:lnTo>
                    <a:pt x="18" y="39"/>
                  </a:lnTo>
                  <a:lnTo>
                    <a:pt x="18" y="37"/>
                  </a:lnTo>
                  <a:close/>
                  <a:moveTo>
                    <a:pt x="51" y="37"/>
                  </a:moveTo>
                  <a:lnTo>
                    <a:pt x="66" y="37"/>
                  </a:lnTo>
                  <a:lnTo>
                    <a:pt x="66" y="39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18" y="39"/>
                  </a:moveTo>
                  <a:lnTo>
                    <a:pt x="30" y="39"/>
                  </a:lnTo>
                  <a:lnTo>
                    <a:pt x="30" y="40"/>
                  </a:lnTo>
                  <a:lnTo>
                    <a:pt x="18" y="40"/>
                  </a:lnTo>
                  <a:lnTo>
                    <a:pt x="18" y="39"/>
                  </a:lnTo>
                  <a:close/>
                  <a:moveTo>
                    <a:pt x="54" y="39"/>
                  </a:moveTo>
                  <a:lnTo>
                    <a:pt x="66" y="39"/>
                  </a:lnTo>
                  <a:lnTo>
                    <a:pt x="66" y="40"/>
                  </a:lnTo>
                  <a:lnTo>
                    <a:pt x="54" y="40"/>
                  </a:lnTo>
                  <a:lnTo>
                    <a:pt x="54" y="39"/>
                  </a:lnTo>
                  <a:close/>
                  <a:moveTo>
                    <a:pt x="18" y="40"/>
                  </a:moveTo>
                  <a:lnTo>
                    <a:pt x="28" y="40"/>
                  </a:lnTo>
                  <a:lnTo>
                    <a:pt x="28" y="42"/>
                  </a:lnTo>
                  <a:lnTo>
                    <a:pt x="18" y="42"/>
                  </a:lnTo>
                  <a:lnTo>
                    <a:pt x="18" y="40"/>
                  </a:lnTo>
                  <a:close/>
                  <a:moveTo>
                    <a:pt x="55" y="40"/>
                  </a:moveTo>
                  <a:lnTo>
                    <a:pt x="66" y="40"/>
                  </a:lnTo>
                  <a:lnTo>
                    <a:pt x="66" y="42"/>
                  </a:lnTo>
                  <a:lnTo>
                    <a:pt x="55" y="42"/>
                  </a:lnTo>
                  <a:lnTo>
                    <a:pt x="55" y="40"/>
                  </a:lnTo>
                  <a:close/>
                  <a:moveTo>
                    <a:pt x="16" y="42"/>
                  </a:moveTo>
                  <a:lnTo>
                    <a:pt x="27" y="42"/>
                  </a:lnTo>
                  <a:lnTo>
                    <a:pt x="27" y="43"/>
                  </a:lnTo>
                  <a:lnTo>
                    <a:pt x="16" y="43"/>
                  </a:lnTo>
                  <a:lnTo>
                    <a:pt x="16" y="42"/>
                  </a:lnTo>
                  <a:close/>
                  <a:moveTo>
                    <a:pt x="57" y="42"/>
                  </a:moveTo>
                  <a:lnTo>
                    <a:pt x="67" y="42"/>
                  </a:lnTo>
                  <a:lnTo>
                    <a:pt x="67" y="43"/>
                  </a:lnTo>
                  <a:lnTo>
                    <a:pt x="57" y="43"/>
                  </a:lnTo>
                  <a:lnTo>
                    <a:pt x="57" y="42"/>
                  </a:lnTo>
                  <a:close/>
                  <a:moveTo>
                    <a:pt x="16" y="43"/>
                  </a:moveTo>
                  <a:lnTo>
                    <a:pt x="24" y="43"/>
                  </a:lnTo>
                  <a:lnTo>
                    <a:pt x="24" y="45"/>
                  </a:lnTo>
                  <a:lnTo>
                    <a:pt x="16" y="45"/>
                  </a:lnTo>
                  <a:lnTo>
                    <a:pt x="16" y="43"/>
                  </a:lnTo>
                  <a:close/>
                  <a:moveTo>
                    <a:pt x="60" y="43"/>
                  </a:moveTo>
                  <a:lnTo>
                    <a:pt x="67" y="43"/>
                  </a:lnTo>
                  <a:lnTo>
                    <a:pt x="67" y="45"/>
                  </a:lnTo>
                  <a:lnTo>
                    <a:pt x="60" y="45"/>
                  </a:lnTo>
                  <a:lnTo>
                    <a:pt x="60" y="43"/>
                  </a:lnTo>
                  <a:close/>
                  <a:moveTo>
                    <a:pt x="16" y="45"/>
                  </a:moveTo>
                  <a:lnTo>
                    <a:pt x="22" y="45"/>
                  </a:lnTo>
                  <a:lnTo>
                    <a:pt x="22" y="46"/>
                  </a:lnTo>
                  <a:lnTo>
                    <a:pt x="16" y="46"/>
                  </a:lnTo>
                  <a:lnTo>
                    <a:pt x="16" y="45"/>
                  </a:lnTo>
                  <a:close/>
                  <a:moveTo>
                    <a:pt x="61" y="45"/>
                  </a:moveTo>
                  <a:lnTo>
                    <a:pt x="67" y="45"/>
                  </a:lnTo>
                  <a:lnTo>
                    <a:pt x="67" y="46"/>
                  </a:lnTo>
                  <a:lnTo>
                    <a:pt x="61" y="46"/>
                  </a:lnTo>
                  <a:lnTo>
                    <a:pt x="61" y="45"/>
                  </a:lnTo>
                  <a:close/>
                  <a:moveTo>
                    <a:pt x="15" y="46"/>
                  </a:moveTo>
                  <a:lnTo>
                    <a:pt x="21" y="46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6"/>
                  </a:lnTo>
                  <a:close/>
                  <a:moveTo>
                    <a:pt x="63" y="46"/>
                  </a:moveTo>
                  <a:lnTo>
                    <a:pt x="69" y="46"/>
                  </a:lnTo>
                  <a:lnTo>
                    <a:pt x="69" y="48"/>
                  </a:lnTo>
                  <a:lnTo>
                    <a:pt x="63" y="48"/>
                  </a:lnTo>
                  <a:lnTo>
                    <a:pt x="63" y="46"/>
                  </a:lnTo>
                  <a:close/>
                  <a:moveTo>
                    <a:pt x="15" y="48"/>
                  </a:moveTo>
                  <a:lnTo>
                    <a:pt x="18" y="48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5" y="48"/>
                  </a:lnTo>
                  <a:close/>
                  <a:moveTo>
                    <a:pt x="66" y="48"/>
                  </a:moveTo>
                  <a:lnTo>
                    <a:pt x="69" y="48"/>
                  </a:lnTo>
                  <a:lnTo>
                    <a:pt x="69" y="49"/>
                  </a:lnTo>
                  <a:lnTo>
                    <a:pt x="66" y="49"/>
                  </a:lnTo>
                  <a:lnTo>
                    <a:pt x="66" y="48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49"/>
                  </a:lnTo>
                  <a:close/>
                  <a:moveTo>
                    <a:pt x="67" y="49"/>
                  </a:moveTo>
                  <a:lnTo>
                    <a:pt x="69" y="49"/>
                  </a:lnTo>
                  <a:lnTo>
                    <a:pt x="69" y="51"/>
                  </a:lnTo>
                  <a:lnTo>
                    <a:pt x="67" y="51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2" name="Freeform 859"/>
            <p:cNvSpPr>
              <a:spLocks noEditPoints="1"/>
            </p:cNvSpPr>
            <p:nvPr/>
          </p:nvSpPr>
          <p:spPr bwMode="auto">
            <a:xfrm>
              <a:off x="3036" y="1166"/>
              <a:ext cx="84" cy="51"/>
            </a:xfrm>
            <a:custGeom>
              <a:avLst/>
              <a:gdLst>
                <a:gd name="T0" fmla="*/ 0 w 84"/>
                <a:gd name="T1" fmla="*/ 1 h 51"/>
                <a:gd name="T2" fmla="*/ 81 w 84"/>
                <a:gd name="T3" fmla="*/ 3 h 51"/>
                <a:gd name="T4" fmla="*/ 80 w 84"/>
                <a:gd name="T5" fmla="*/ 3 h 51"/>
                <a:gd name="T6" fmla="*/ 6 w 84"/>
                <a:gd name="T7" fmla="*/ 4 h 51"/>
                <a:gd name="T8" fmla="*/ 6 w 84"/>
                <a:gd name="T9" fmla="*/ 4 h 51"/>
                <a:gd name="T10" fmla="*/ 9 w 84"/>
                <a:gd name="T11" fmla="*/ 7 h 51"/>
                <a:gd name="T12" fmla="*/ 74 w 84"/>
                <a:gd name="T13" fmla="*/ 9 h 51"/>
                <a:gd name="T14" fmla="*/ 72 w 84"/>
                <a:gd name="T15" fmla="*/ 9 h 51"/>
                <a:gd name="T16" fmla="*/ 15 w 84"/>
                <a:gd name="T17" fmla="*/ 10 h 51"/>
                <a:gd name="T18" fmla="*/ 15 w 84"/>
                <a:gd name="T19" fmla="*/ 10 h 51"/>
                <a:gd name="T20" fmla="*/ 17 w 84"/>
                <a:gd name="T21" fmla="*/ 13 h 51"/>
                <a:gd name="T22" fmla="*/ 66 w 84"/>
                <a:gd name="T23" fmla="*/ 15 h 51"/>
                <a:gd name="T24" fmla="*/ 63 w 84"/>
                <a:gd name="T25" fmla="*/ 15 h 51"/>
                <a:gd name="T26" fmla="*/ 23 w 84"/>
                <a:gd name="T27" fmla="*/ 16 h 51"/>
                <a:gd name="T28" fmla="*/ 23 w 84"/>
                <a:gd name="T29" fmla="*/ 16 h 51"/>
                <a:gd name="T30" fmla="*/ 26 w 84"/>
                <a:gd name="T31" fmla="*/ 19 h 51"/>
                <a:gd name="T32" fmla="*/ 60 w 84"/>
                <a:gd name="T33" fmla="*/ 22 h 51"/>
                <a:gd name="T34" fmla="*/ 62 w 84"/>
                <a:gd name="T35" fmla="*/ 22 h 51"/>
                <a:gd name="T36" fmla="*/ 23 w 84"/>
                <a:gd name="T37" fmla="*/ 24 h 51"/>
                <a:gd name="T38" fmla="*/ 23 w 84"/>
                <a:gd name="T39" fmla="*/ 24 h 51"/>
                <a:gd name="T40" fmla="*/ 23 w 84"/>
                <a:gd name="T41" fmla="*/ 28 h 51"/>
                <a:gd name="T42" fmla="*/ 63 w 84"/>
                <a:gd name="T43" fmla="*/ 31 h 51"/>
                <a:gd name="T44" fmla="*/ 41 w 84"/>
                <a:gd name="T45" fmla="*/ 31 h 51"/>
                <a:gd name="T46" fmla="*/ 44 w 84"/>
                <a:gd name="T47" fmla="*/ 31 h 51"/>
                <a:gd name="T48" fmla="*/ 44 w 84"/>
                <a:gd name="T49" fmla="*/ 31 h 51"/>
                <a:gd name="T50" fmla="*/ 20 w 84"/>
                <a:gd name="T51" fmla="*/ 34 h 51"/>
                <a:gd name="T52" fmla="*/ 65 w 84"/>
                <a:gd name="T53" fmla="*/ 34 h 51"/>
                <a:gd name="T54" fmla="*/ 36 w 84"/>
                <a:gd name="T55" fmla="*/ 34 h 51"/>
                <a:gd name="T56" fmla="*/ 48 w 84"/>
                <a:gd name="T57" fmla="*/ 34 h 51"/>
                <a:gd name="T58" fmla="*/ 48 w 84"/>
                <a:gd name="T59" fmla="*/ 34 h 51"/>
                <a:gd name="T60" fmla="*/ 20 w 84"/>
                <a:gd name="T61" fmla="*/ 37 h 51"/>
                <a:gd name="T62" fmla="*/ 65 w 84"/>
                <a:gd name="T63" fmla="*/ 37 h 51"/>
                <a:gd name="T64" fmla="*/ 33 w 84"/>
                <a:gd name="T65" fmla="*/ 37 h 51"/>
                <a:gd name="T66" fmla="*/ 51 w 84"/>
                <a:gd name="T67" fmla="*/ 37 h 51"/>
                <a:gd name="T68" fmla="*/ 51 w 84"/>
                <a:gd name="T69" fmla="*/ 37 h 51"/>
                <a:gd name="T70" fmla="*/ 18 w 84"/>
                <a:gd name="T71" fmla="*/ 40 h 51"/>
                <a:gd name="T72" fmla="*/ 66 w 84"/>
                <a:gd name="T73" fmla="*/ 40 h 51"/>
                <a:gd name="T74" fmla="*/ 29 w 84"/>
                <a:gd name="T75" fmla="*/ 40 h 51"/>
                <a:gd name="T76" fmla="*/ 56 w 84"/>
                <a:gd name="T77" fmla="*/ 40 h 51"/>
                <a:gd name="T78" fmla="*/ 56 w 84"/>
                <a:gd name="T79" fmla="*/ 40 h 51"/>
                <a:gd name="T80" fmla="*/ 17 w 84"/>
                <a:gd name="T81" fmla="*/ 43 h 51"/>
                <a:gd name="T82" fmla="*/ 68 w 84"/>
                <a:gd name="T83" fmla="*/ 43 h 51"/>
                <a:gd name="T84" fmla="*/ 24 w 84"/>
                <a:gd name="T85" fmla="*/ 43 h 51"/>
                <a:gd name="T86" fmla="*/ 60 w 84"/>
                <a:gd name="T87" fmla="*/ 43 h 51"/>
                <a:gd name="T88" fmla="*/ 60 w 84"/>
                <a:gd name="T89" fmla="*/ 43 h 51"/>
                <a:gd name="T90" fmla="*/ 17 w 84"/>
                <a:gd name="T91" fmla="*/ 46 h 51"/>
                <a:gd name="T92" fmla="*/ 68 w 84"/>
                <a:gd name="T93" fmla="*/ 46 h 51"/>
                <a:gd name="T94" fmla="*/ 21 w 84"/>
                <a:gd name="T95" fmla="*/ 46 h 51"/>
                <a:gd name="T96" fmla="*/ 63 w 84"/>
                <a:gd name="T97" fmla="*/ 46 h 51"/>
                <a:gd name="T98" fmla="*/ 63 w 84"/>
                <a:gd name="T99" fmla="*/ 46 h 51"/>
                <a:gd name="T100" fmla="*/ 15 w 84"/>
                <a:gd name="T101" fmla="*/ 49 h 51"/>
                <a:gd name="T102" fmla="*/ 69 w 84"/>
                <a:gd name="T103" fmla="*/ 49 h 51"/>
                <a:gd name="T104" fmla="*/ 17 w 84"/>
                <a:gd name="T105" fmla="*/ 49 h 51"/>
                <a:gd name="T106" fmla="*/ 68 w 84"/>
                <a:gd name="T107" fmla="*/ 49 h 51"/>
                <a:gd name="T108" fmla="*/ 68 w 84"/>
                <a:gd name="T109" fmla="*/ 49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" h="51">
                  <a:moveTo>
                    <a:pt x="0" y="0"/>
                  </a:moveTo>
                  <a:lnTo>
                    <a:pt x="84" y="0"/>
                  </a:lnTo>
                  <a:lnTo>
                    <a:pt x="84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81" y="1"/>
                  </a:lnTo>
                  <a:lnTo>
                    <a:pt x="81" y="3"/>
                  </a:lnTo>
                  <a:lnTo>
                    <a:pt x="3" y="3"/>
                  </a:lnTo>
                  <a:lnTo>
                    <a:pt x="3" y="1"/>
                  </a:lnTo>
                  <a:close/>
                  <a:moveTo>
                    <a:pt x="5" y="3"/>
                  </a:moveTo>
                  <a:lnTo>
                    <a:pt x="80" y="3"/>
                  </a:lnTo>
                  <a:lnTo>
                    <a:pt x="80" y="4"/>
                  </a:lnTo>
                  <a:lnTo>
                    <a:pt x="5" y="4"/>
                  </a:lnTo>
                  <a:lnTo>
                    <a:pt x="5" y="3"/>
                  </a:lnTo>
                  <a:close/>
                  <a:moveTo>
                    <a:pt x="6" y="4"/>
                  </a:moveTo>
                  <a:lnTo>
                    <a:pt x="78" y="4"/>
                  </a:lnTo>
                  <a:lnTo>
                    <a:pt x="78" y="6"/>
                  </a:lnTo>
                  <a:lnTo>
                    <a:pt x="6" y="6"/>
                  </a:lnTo>
                  <a:lnTo>
                    <a:pt x="6" y="4"/>
                  </a:lnTo>
                  <a:close/>
                  <a:moveTo>
                    <a:pt x="9" y="6"/>
                  </a:moveTo>
                  <a:lnTo>
                    <a:pt x="75" y="6"/>
                  </a:lnTo>
                  <a:lnTo>
                    <a:pt x="75" y="7"/>
                  </a:lnTo>
                  <a:lnTo>
                    <a:pt x="9" y="7"/>
                  </a:lnTo>
                  <a:lnTo>
                    <a:pt x="9" y="6"/>
                  </a:lnTo>
                  <a:close/>
                  <a:moveTo>
                    <a:pt x="11" y="7"/>
                  </a:moveTo>
                  <a:lnTo>
                    <a:pt x="74" y="7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7"/>
                  </a:lnTo>
                  <a:close/>
                  <a:moveTo>
                    <a:pt x="12" y="9"/>
                  </a:moveTo>
                  <a:lnTo>
                    <a:pt x="72" y="9"/>
                  </a:lnTo>
                  <a:lnTo>
                    <a:pt x="72" y="10"/>
                  </a:lnTo>
                  <a:lnTo>
                    <a:pt x="12" y="10"/>
                  </a:lnTo>
                  <a:lnTo>
                    <a:pt x="12" y="9"/>
                  </a:lnTo>
                  <a:close/>
                  <a:moveTo>
                    <a:pt x="15" y="10"/>
                  </a:moveTo>
                  <a:lnTo>
                    <a:pt x="69" y="10"/>
                  </a:lnTo>
                  <a:lnTo>
                    <a:pt x="69" y="12"/>
                  </a:lnTo>
                  <a:lnTo>
                    <a:pt x="15" y="12"/>
                  </a:lnTo>
                  <a:lnTo>
                    <a:pt x="15" y="10"/>
                  </a:lnTo>
                  <a:close/>
                  <a:moveTo>
                    <a:pt x="17" y="12"/>
                  </a:moveTo>
                  <a:lnTo>
                    <a:pt x="68" y="12"/>
                  </a:lnTo>
                  <a:lnTo>
                    <a:pt x="68" y="13"/>
                  </a:lnTo>
                  <a:lnTo>
                    <a:pt x="17" y="13"/>
                  </a:lnTo>
                  <a:lnTo>
                    <a:pt x="17" y="12"/>
                  </a:lnTo>
                  <a:close/>
                  <a:moveTo>
                    <a:pt x="18" y="13"/>
                  </a:moveTo>
                  <a:lnTo>
                    <a:pt x="66" y="13"/>
                  </a:lnTo>
                  <a:lnTo>
                    <a:pt x="66" y="15"/>
                  </a:lnTo>
                  <a:lnTo>
                    <a:pt x="18" y="15"/>
                  </a:lnTo>
                  <a:lnTo>
                    <a:pt x="18" y="13"/>
                  </a:lnTo>
                  <a:close/>
                  <a:moveTo>
                    <a:pt x="21" y="15"/>
                  </a:moveTo>
                  <a:lnTo>
                    <a:pt x="63" y="15"/>
                  </a:lnTo>
                  <a:lnTo>
                    <a:pt x="63" y="16"/>
                  </a:lnTo>
                  <a:lnTo>
                    <a:pt x="21" y="16"/>
                  </a:lnTo>
                  <a:lnTo>
                    <a:pt x="21" y="15"/>
                  </a:lnTo>
                  <a:close/>
                  <a:moveTo>
                    <a:pt x="23" y="16"/>
                  </a:moveTo>
                  <a:lnTo>
                    <a:pt x="62" y="16"/>
                  </a:lnTo>
                  <a:lnTo>
                    <a:pt x="62" y="18"/>
                  </a:lnTo>
                  <a:lnTo>
                    <a:pt x="23" y="18"/>
                  </a:lnTo>
                  <a:lnTo>
                    <a:pt x="23" y="16"/>
                  </a:lnTo>
                  <a:close/>
                  <a:moveTo>
                    <a:pt x="26" y="18"/>
                  </a:moveTo>
                  <a:lnTo>
                    <a:pt x="60" y="18"/>
                  </a:lnTo>
                  <a:lnTo>
                    <a:pt x="60" y="19"/>
                  </a:lnTo>
                  <a:lnTo>
                    <a:pt x="26" y="19"/>
                  </a:lnTo>
                  <a:lnTo>
                    <a:pt x="26" y="18"/>
                  </a:lnTo>
                  <a:close/>
                  <a:moveTo>
                    <a:pt x="24" y="19"/>
                  </a:moveTo>
                  <a:lnTo>
                    <a:pt x="60" y="19"/>
                  </a:lnTo>
                  <a:lnTo>
                    <a:pt x="60" y="22"/>
                  </a:lnTo>
                  <a:lnTo>
                    <a:pt x="24" y="22"/>
                  </a:lnTo>
                  <a:lnTo>
                    <a:pt x="24" y="19"/>
                  </a:lnTo>
                  <a:close/>
                  <a:moveTo>
                    <a:pt x="24" y="22"/>
                  </a:moveTo>
                  <a:lnTo>
                    <a:pt x="62" y="22"/>
                  </a:lnTo>
                  <a:lnTo>
                    <a:pt x="62" y="24"/>
                  </a:lnTo>
                  <a:lnTo>
                    <a:pt x="24" y="24"/>
                  </a:lnTo>
                  <a:lnTo>
                    <a:pt x="24" y="22"/>
                  </a:lnTo>
                  <a:close/>
                  <a:moveTo>
                    <a:pt x="23" y="24"/>
                  </a:moveTo>
                  <a:lnTo>
                    <a:pt x="62" y="24"/>
                  </a:lnTo>
                  <a:lnTo>
                    <a:pt x="62" y="27"/>
                  </a:lnTo>
                  <a:lnTo>
                    <a:pt x="23" y="27"/>
                  </a:lnTo>
                  <a:lnTo>
                    <a:pt x="23" y="24"/>
                  </a:lnTo>
                  <a:close/>
                  <a:moveTo>
                    <a:pt x="23" y="27"/>
                  </a:moveTo>
                  <a:lnTo>
                    <a:pt x="63" y="27"/>
                  </a:lnTo>
                  <a:lnTo>
                    <a:pt x="63" y="28"/>
                  </a:lnTo>
                  <a:lnTo>
                    <a:pt x="23" y="28"/>
                  </a:lnTo>
                  <a:lnTo>
                    <a:pt x="23" y="27"/>
                  </a:lnTo>
                  <a:close/>
                  <a:moveTo>
                    <a:pt x="21" y="28"/>
                  </a:moveTo>
                  <a:lnTo>
                    <a:pt x="63" y="28"/>
                  </a:lnTo>
                  <a:lnTo>
                    <a:pt x="63" y="31"/>
                  </a:lnTo>
                  <a:lnTo>
                    <a:pt x="21" y="31"/>
                  </a:lnTo>
                  <a:lnTo>
                    <a:pt x="21" y="28"/>
                  </a:lnTo>
                  <a:close/>
                  <a:moveTo>
                    <a:pt x="21" y="31"/>
                  </a:moveTo>
                  <a:lnTo>
                    <a:pt x="41" y="31"/>
                  </a:lnTo>
                  <a:lnTo>
                    <a:pt x="41" y="33"/>
                  </a:lnTo>
                  <a:lnTo>
                    <a:pt x="21" y="33"/>
                  </a:lnTo>
                  <a:lnTo>
                    <a:pt x="21" y="31"/>
                  </a:lnTo>
                  <a:close/>
                  <a:moveTo>
                    <a:pt x="44" y="31"/>
                  </a:moveTo>
                  <a:lnTo>
                    <a:pt x="63" y="31"/>
                  </a:lnTo>
                  <a:lnTo>
                    <a:pt x="63" y="33"/>
                  </a:lnTo>
                  <a:lnTo>
                    <a:pt x="44" y="33"/>
                  </a:lnTo>
                  <a:lnTo>
                    <a:pt x="44" y="31"/>
                  </a:lnTo>
                  <a:close/>
                  <a:moveTo>
                    <a:pt x="20" y="33"/>
                  </a:moveTo>
                  <a:lnTo>
                    <a:pt x="39" y="33"/>
                  </a:lnTo>
                  <a:lnTo>
                    <a:pt x="39" y="34"/>
                  </a:lnTo>
                  <a:lnTo>
                    <a:pt x="20" y="34"/>
                  </a:lnTo>
                  <a:lnTo>
                    <a:pt x="20" y="33"/>
                  </a:lnTo>
                  <a:close/>
                  <a:moveTo>
                    <a:pt x="45" y="33"/>
                  </a:moveTo>
                  <a:lnTo>
                    <a:pt x="65" y="33"/>
                  </a:lnTo>
                  <a:lnTo>
                    <a:pt x="65" y="34"/>
                  </a:lnTo>
                  <a:lnTo>
                    <a:pt x="45" y="34"/>
                  </a:lnTo>
                  <a:lnTo>
                    <a:pt x="45" y="33"/>
                  </a:lnTo>
                  <a:close/>
                  <a:moveTo>
                    <a:pt x="20" y="34"/>
                  </a:moveTo>
                  <a:lnTo>
                    <a:pt x="36" y="34"/>
                  </a:lnTo>
                  <a:lnTo>
                    <a:pt x="36" y="36"/>
                  </a:lnTo>
                  <a:lnTo>
                    <a:pt x="20" y="36"/>
                  </a:lnTo>
                  <a:lnTo>
                    <a:pt x="20" y="34"/>
                  </a:lnTo>
                  <a:close/>
                  <a:moveTo>
                    <a:pt x="48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48" y="34"/>
                  </a:lnTo>
                  <a:close/>
                  <a:moveTo>
                    <a:pt x="20" y="36"/>
                  </a:moveTo>
                  <a:lnTo>
                    <a:pt x="35" y="36"/>
                  </a:lnTo>
                  <a:lnTo>
                    <a:pt x="35" y="37"/>
                  </a:lnTo>
                  <a:lnTo>
                    <a:pt x="20" y="37"/>
                  </a:lnTo>
                  <a:lnTo>
                    <a:pt x="20" y="36"/>
                  </a:lnTo>
                  <a:close/>
                  <a:moveTo>
                    <a:pt x="50" y="36"/>
                  </a:moveTo>
                  <a:lnTo>
                    <a:pt x="65" y="36"/>
                  </a:lnTo>
                  <a:lnTo>
                    <a:pt x="65" y="37"/>
                  </a:lnTo>
                  <a:lnTo>
                    <a:pt x="50" y="37"/>
                  </a:lnTo>
                  <a:lnTo>
                    <a:pt x="50" y="36"/>
                  </a:lnTo>
                  <a:close/>
                  <a:moveTo>
                    <a:pt x="18" y="37"/>
                  </a:moveTo>
                  <a:lnTo>
                    <a:pt x="33" y="37"/>
                  </a:lnTo>
                  <a:lnTo>
                    <a:pt x="33" y="39"/>
                  </a:lnTo>
                  <a:lnTo>
                    <a:pt x="18" y="39"/>
                  </a:lnTo>
                  <a:lnTo>
                    <a:pt x="18" y="37"/>
                  </a:lnTo>
                  <a:close/>
                  <a:moveTo>
                    <a:pt x="51" y="37"/>
                  </a:moveTo>
                  <a:lnTo>
                    <a:pt x="66" y="37"/>
                  </a:lnTo>
                  <a:lnTo>
                    <a:pt x="66" y="39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18" y="39"/>
                  </a:moveTo>
                  <a:lnTo>
                    <a:pt x="30" y="39"/>
                  </a:lnTo>
                  <a:lnTo>
                    <a:pt x="30" y="40"/>
                  </a:lnTo>
                  <a:lnTo>
                    <a:pt x="18" y="40"/>
                  </a:lnTo>
                  <a:lnTo>
                    <a:pt x="18" y="39"/>
                  </a:lnTo>
                  <a:close/>
                  <a:moveTo>
                    <a:pt x="54" y="39"/>
                  </a:moveTo>
                  <a:lnTo>
                    <a:pt x="66" y="39"/>
                  </a:lnTo>
                  <a:lnTo>
                    <a:pt x="66" y="40"/>
                  </a:lnTo>
                  <a:lnTo>
                    <a:pt x="54" y="40"/>
                  </a:lnTo>
                  <a:lnTo>
                    <a:pt x="54" y="39"/>
                  </a:lnTo>
                  <a:close/>
                  <a:moveTo>
                    <a:pt x="18" y="40"/>
                  </a:moveTo>
                  <a:lnTo>
                    <a:pt x="29" y="40"/>
                  </a:lnTo>
                  <a:lnTo>
                    <a:pt x="29" y="42"/>
                  </a:lnTo>
                  <a:lnTo>
                    <a:pt x="18" y="42"/>
                  </a:lnTo>
                  <a:lnTo>
                    <a:pt x="18" y="40"/>
                  </a:lnTo>
                  <a:close/>
                  <a:moveTo>
                    <a:pt x="56" y="40"/>
                  </a:moveTo>
                  <a:lnTo>
                    <a:pt x="66" y="40"/>
                  </a:lnTo>
                  <a:lnTo>
                    <a:pt x="66" y="42"/>
                  </a:lnTo>
                  <a:lnTo>
                    <a:pt x="56" y="42"/>
                  </a:lnTo>
                  <a:lnTo>
                    <a:pt x="56" y="40"/>
                  </a:lnTo>
                  <a:close/>
                  <a:moveTo>
                    <a:pt x="17" y="42"/>
                  </a:moveTo>
                  <a:lnTo>
                    <a:pt x="27" y="42"/>
                  </a:lnTo>
                  <a:lnTo>
                    <a:pt x="27" y="43"/>
                  </a:lnTo>
                  <a:lnTo>
                    <a:pt x="17" y="43"/>
                  </a:lnTo>
                  <a:lnTo>
                    <a:pt x="17" y="42"/>
                  </a:lnTo>
                  <a:close/>
                  <a:moveTo>
                    <a:pt x="57" y="42"/>
                  </a:moveTo>
                  <a:lnTo>
                    <a:pt x="68" y="42"/>
                  </a:lnTo>
                  <a:lnTo>
                    <a:pt x="68" y="43"/>
                  </a:lnTo>
                  <a:lnTo>
                    <a:pt x="57" y="43"/>
                  </a:lnTo>
                  <a:lnTo>
                    <a:pt x="57" y="42"/>
                  </a:lnTo>
                  <a:close/>
                  <a:moveTo>
                    <a:pt x="17" y="43"/>
                  </a:moveTo>
                  <a:lnTo>
                    <a:pt x="24" y="43"/>
                  </a:lnTo>
                  <a:lnTo>
                    <a:pt x="24" y="45"/>
                  </a:lnTo>
                  <a:lnTo>
                    <a:pt x="17" y="45"/>
                  </a:lnTo>
                  <a:lnTo>
                    <a:pt x="17" y="43"/>
                  </a:lnTo>
                  <a:close/>
                  <a:moveTo>
                    <a:pt x="60" y="43"/>
                  </a:moveTo>
                  <a:lnTo>
                    <a:pt x="68" y="43"/>
                  </a:lnTo>
                  <a:lnTo>
                    <a:pt x="68" y="45"/>
                  </a:lnTo>
                  <a:lnTo>
                    <a:pt x="60" y="45"/>
                  </a:lnTo>
                  <a:lnTo>
                    <a:pt x="60" y="43"/>
                  </a:lnTo>
                  <a:close/>
                  <a:moveTo>
                    <a:pt x="17" y="45"/>
                  </a:moveTo>
                  <a:lnTo>
                    <a:pt x="23" y="45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7" y="45"/>
                  </a:lnTo>
                  <a:close/>
                  <a:moveTo>
                    <a:pt x="62" y="45"/>
                  </a:moveTo>
                  <a:lnTo>
                    <a:pt x="68" y="45"/>
                  </a:lnTo>
                  <a:lnTo>
                    <a:pt x="68" y="46"/>
                  </a:lnTo>
                  <a:lnTo>
                    <a:pt x="62" y="46"/>
                  </a:lnTo>
                  <a:lnTo>
                    <a:pt x="62" y="45"/>
                  </a:lnTo>
                  <a:close/>
                  <a:moveTo>
                    <a:pt x="15" y="46"/>
                  </a:moveTo>
                  <a:lnTo>
                    <a:pt x="21" y="46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6"/>
                  </a:lnTo>
                  <a:close/>
                  <a:moveTo>
                    <a:pt x="63" y="46"/>
                  </a:moveTo>
                  <a:lnTo>
                    <a:pt x="69" y="46"/>
                  </a:lnTo>
                  <a:lnTo>
                    <a:pt x="69" y="48"/>
                  </a:lnTo>
                  <a:lnTo>
                    <a:pt x="63" y="48"/>
                  </a:lnTo>
                  <a:lnTo>
                    <a:pt x="63" y="46"/>
                  </a:lnTo>
                  <a:close/>
                  <a:moveTo>
                    <a:pt x="15" y="48"/>
                  </a:moveTo>
                  <a:lnTo>
                    <a:pt x="18" y="48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5" y="48"/>
                  </a:lnTo>
                  <a:close/>
                  <a:moveTo>
                    <a:pt x="66" y="48"/>
                  </a:moveTo>
                  <a:lnTo>
                    <a:pt x="69" y="48"/>
                  </a:lnTo>
                  <a:lnTo>
                    <a:pt x="69" y="49"/>
                  </a:lnTo>
                  <a:lnTo>
                    <a:pt x="66" y="49"/>
                  </a:lnTo>
                  <a:lnTo>
                    <a:pt x="66" y="48"/>
                  </a:lnTo>
                  <a:close/>
                  <a:moveTo>
                    <a:pt x="15" y="49"/>
                  </a:moveTo>
                  <a:lnTo>
                    <a:pt x="17" y="49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5" y="49"/>
                  </a:lnTo>
                  <a:close/>
                  <a:moveTo>
                    <a:pt x="68" y="49"/>
                  </a:moveTo>
                  <a:lnTo>
                    <a:pt x="69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8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3" name="Freeform 860"/>
            <p:cNvSpPr>
              <a:spLocks noEditPoints="1"/>
            </p:cNvSpPr>
            <p:nvPr/>
          </p:nvSpPr>
          <p:spPr bwMode="auto">
            <a:xfrm>
              <a:off x="2657" y="1166"/>
              <a:ext cx="84" cy="51"/>
            </a:xfrm>
            <a:custGeom>
              <a:avLst/>
              <a:gdLst>
                <a:gd name="T0" fmla="*/ 0 w 84"/>
                <a:gd name="T1" fmla="*/ 1 h 51"/>
                <a:gd name="T2" fmla="*/ 81 w 84"/>
                <a:gd name="T3" fmla="*/ 3 h 51"/>
                <a:gd name="T4" fmla="*/ 79 w 84"/>
                <a:gd name="T5" fmla="*/ 3 h 51"/>
                <a:gd name="T6" fmla="*/ 6 w 84"/>
                <a:gd name="T7" fmla="*/ 4 h 51"/>
                <a:gd name="T8" fmla="*/ 6 w 84"/>
                <a:gd name="T9" fmla="*/ 4 h 51"/>
                <a:gd name="T10" fmla="*/ 9 w 84"/>
                <a:gd name="T11" fmla="*/ 7 h 51"/>
                <a:gd name="T12" fmla="*/ 73 w 84"/>
                <a:gd name="T13" fmla="*/ 9 h 51"/>
                <a:gd name="T14" fmla="*/ 72 w 84"/>
                <a:gd name="T15" fmla="*/ 9 h 51"/>
                <a:gd name="T16" fmla="*/ 15 w 84"/>
                <a:gd name="T17" fmla="*/ 10 h 51"/>
                <a:gd name="T18" fmla="*/ 15 w 84"/>
                <a:gd name="T19" fmla="*/ 10 h 51"/>
                <a:gd name="T20" fmla="*/ 16 w 84"/>
                <a:gd name="T21" fmla="*/ 13 h 51"/>
                <a:gd name="T22" fmla="*/ 66 w 84"/>
                <a:gd name="T23" fmla="*/ 15 h 51"/>
                <a:gd name="T24" fmla="*/ 63 w 84"/>
                <a:gd name="T25" fmla="*/ 15 h 51"/>
                <a:gd name="T26" fmla="*/ 22 w 84"/>
                <a:gd name="T27" fmla="*/ 16 h 51"/>
                <a:gd name="T28" fmla="*/ 22 w 84"/>
                <a:gd name="T29" fmla="*/ 16 h 51"/>
                <a:gd name="T30" fmla="*/ 25 w 84"/>
                <a:gd name="T31" fmla="*/ 19 h 51"/>
                <a:gd name="T32" fmla="*/ 60 w 84"/>
                <a:gd name="T33" fmla="*/ 22 h 51"/>
                <a:gd name="T34" fmla="*/ 61 w 84"/>
                <a:gd name="T35" fmla="*/ 22 h 51"/>
                <a:gd name="T36" fmla="*/ 22 w 84"/>
                <a:gd name="T37" fmla="*/ 24 h 51"/>
                <a:gd name="T38" fmla="*/ 22 w 84"/>
                <a:gd name="T39" fmla="*/ 24 h 51"/>
                <a:gd name="T40" fmla="*/ 22 w 84"/>
                <a:gd name="T41" fmla="*/ 28 h 51"/>
                <a:gd name="T42" fmla="*/ 63 w 84"/>
                <a:gd name="T43" fmla="*/ 31 h 51"/>
                <a:gd name="T44" fmla="*/ 40 w 84"/>
                <a:gd name="T45" fmla="*/ 31 h 51"/>
                <a:gd name="T46" fmla="*/ 43 w 84"/>
                <a:gd name="T47" fmla="*/ 31 h 51"/>
                <a:gd name="T48" fmla="*/ 43 w 84"/>
                <a:gd name="T49" fmla="*/ 31 h 51"/>
                <a:gd name="T50" fmla="*/ 19 w 84"/>
                <a:gd name="T51" fmla="*/ 34 h 51"/>
                <a:gd name="T52" fmla="*/ 64 w 84"/>
                <a:gd name="T53" fmla="*/ 34 h 51"/>
                <a:gd name="T54" fmla="*/ 36 w 84"/>
                <a:gd name="T55" fmla="*/ 34 h 51"/>
                <a:gd name="T56" fmla="*/ 48 w 84"/>
                <a:gd name="T57" fmla="*/ 34 h 51"/>
                <a:gd name="T58" fmla="*/ 48 w 84"/>
                <a:gd name="T59" fmla="*/ 34 h 51"/>
                <a:gd name="T60" fmla="*/ 19 w 84"/>
                <a:gd name="T61" fmla="*/ 37 h 51"/>
                <a:gd name="T62" fmla="*/ 64 w 84"/>
                <a:gd name="T63" fmla="*/ 37 h 51"/>
                <a:gd name="T64" fmla="*/ 33 w 84"/>
                <a:gd name="T65" fmla="*/ 37 h 51"/>
                <a:gd name="T66" fmla="*/ 51 w 84"/>
                <a:gd name="T67" fmla="*/ 37 h 51"/>
                <a:gd name="T68" fmla="*/ 51 w 84"/>
                <a:gd name="T69" fmla="*/ 37 h 51"/>
                <a:gd name="T70" fmla="*/ 18 w 84"/>
                <a:gd name="T71" fmla="*/ 40 h 51"/>
                <a:gd name="T72" fmla="*/ 66 w 84"/>
                <a:gd name="T73" fmla="*/ 40 h 51"/>
                <a:gd name="T74" fmla="*/ 28 w 84"/>
                <a:gd name="T75" fmla="*/ 40 h 51"/>
                <a:gd name="T76" fmla="*/ 55 w 84"/>
                <a:gd name="T77" fmla="*/ 40 h 51"/>
                <a:gd name="T78" fmla="*/ 55 w 84"/>
                <a:gd name="T79" fmla="*/ 40 h 51"/>
                <a:gd name="T80" fmla="*/ 16 w 84"/>
                <a:gd name="T81" fmla="*/ 43 h 51"/>
                <a:gd name="T82" fmla="*/ 67 w 84"/>
                <a:gd name="T83" fmla="*/ 43 h 51"/>
                <a:gd name="T84" fmla="*/ 24 w 84"/>
                <a:gd name="T85" fmla="*/ 43 h 51"/>
                <a:gd name="T86" fmla="*/ 60 w 84"/>
                <a:gd name="T87" fmla="*/ 43 h 51"/>
                <a:gd name="T88" fmla="*/ 60 w 84"/>
                <a:gd name="T89" fmla="*/ 43 h 51"/>
                <a:gd name="T90" fmla="*/ 16 w 84"/>
                <a:gd name="T91" fmla="*/ 46 h 51"/>
                <a:gd name="T92" fmla="*/ 67 w 84"/>
                <a:gd name="T93" fmla="*/ 46 h 51"/>
                <a:gd name="T94" fmla="*/ 21 w 84"/>
                <a:gd name="T95" fmla="*/ 46 h 51"/>
                <a:gd name="T96" fmla="*/ 63 w 84"/>
                <a:gd name="T97" fmla="*/ 46 h 51"/>
                <a:gd name="T98" fmla="*/ 63 w 84"/>
                <a:gd name="T99" fmla="*/ 46 h 51"/>
                <a:gd name="T100" fmla="*/ 15 w 84"/>
                <a:gd name="T101" fmla="*/ 49 h 51"/>
                <a:gd name="T102" fmla="*/ 69 w 84"/>
                <a:gd name="T103" fmla="*/ 49 h 51"/>
                <a:gd name="T104" fmla="*/ 16 w 84"/>
                <a:gd name="T105" fmla="*/ 49 h 51"/>
                <a:gd name="T106" fmla="*/ 67 w 84"/>
                <a:gd name="T107" fmla="*/ 49 h 51"/>
                <a:gd name="T108" fmla="*/ 67 w 84"/>
                <a:gd name="T109" fmla="*/ 49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" h="51">
                  <a:moveTo>
                    <a:pt x="0" y="0"/>
                  </a:moveTo>
                  <a:lnTo>
                    <a:pt x="84" y="0"/>
                  </a:lnTo>
                  <a:lnTo>
                    <a:pt x="84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81" y="1"/>
                  </a:lnTo>
                  <a:lnTo>
                    <a:pt x="81" y="3"/>
                  </a:lnTo>
                  <a:lnTo>
                    <a:pt x="3" y="3"/>
                  </a:lnTo>
                  <a:lnTo>
                    <a:pt x="3" y="1"/>
                  </a:lnTo>
                  <a:close/>
                  <a:moveTo>
                    <a:pt x="4" y="3"/>
                  </a:moveTo>
                  <a:lnTo>
                    <a:pt x="79" y="3"/>
                  </a:lnTo>
                  <a:lnTo>
                    <a:pt x="79" y="4"/>
                  </a:lnTo>
                  <a:lnTo>
                    <a:pt x="4" y="4"/>
                  </a:lnTo>
                  <a:lnTo>
                    <a:pt x="4" y="3"/>
                  </a:lnTo>
                  <a:close/>
                  <a:moveTo>
                    <a:pt x="6" y="4"/>
                  </a:moveTo>
                  <a:lnTo>
                    <a:pt x="78" y="4"/>
                  </a:lnTo>
                  <a:lnTo>
                    <a:pt x="78" y="6"/>
                  </a:lnTo>
                  <a:lnTo>
                    <a:pt x="6" y="6"/>
                  </a:lnTo>
                  <a:lnTo>
                    <a:pt x="6" y="4"/>
                  </a:lnTo>
                  <a:close/>
                  <a:moveTo>
                    <a:pt x="9" y="6"/>
                  </a:moveTo>
                  <a:lnTo>
                    <a:pt x="75" y="6"/>
                  </a:lnTo>
                  <a:lnTo>
                    <a:pt x="75" y="7"/>
                  </a:lnTo>
                  <a:lnTo>
                    <a:pt x="9" y="7"/>
                  </a:lnTo>
                  <a:lnTo>
                    <a:pt x="9" y="6"/>
                  </a:lnTo>
                  <a:close/>
                  <a:moveTo>
                    <a:pt x="10" y="7"/>
                  </a:moveTo>
                  <a:lnTo>
                    <a:pt x="73" y="7"/>
                  </a:lnTo>
                  <a:lnTo>
                    <a:pt x="73" y="9"/>
                  </a:lnTo>
                  <a:lnTo>
                    <a:pt x="10" y="9"/>
                  </a:lnTo>
                  <a:lnTo>
                    <a:pt x="10" y="7"/>
                  </a:lnTo>
                  <a:close/>
                  <a:moveTo>
                    <a:pt x="12" y="9"/>
                  </a:moveTo>
                  <a:lnTo>
                    <a:pt x="72" y="9"/>
                  </a:lnTo>
                  <a:lnTo>
                    <a:pt x="72" y="10"/>
                  </a:lnTo>
                  <a:lnTo>
                    <a:pt x="12" y="10"/>
                  </a:lnTo>
                  <a:lnTo>
                    <a:pt x="12" y="9"/>
                  </a:lnTo>
                  <a:close/>
                  <a:moveTo>
                    <a:pt x="15" y="10"/>
                  </a:moveTo>
                  <a:lnTo>
                    <a:pt x="69" y="10"/>
                  </a:lnTo>
                  <a:lnTo>
                    <a:pt x="69" y="12"/>
                  </a:lnTo>
                  <a:lnTo>
                    <a:pt x="15" y="12"/>
                  </a:lnTo>
                  <a:lnTo>
                    <a:pt x="15" y="10"/>
                  </a:lnTo>
                  <a:close/>
                  <a:moveTo>
                    <a:pt x="16" y="12"/>
                  </a:moveTo>
                  <a:lnTo>
                    <a:pt x="67" y="12"/>
                  </a:lnTo>
                  <a:lnTo>
                    <a:pt x="67" y="13"/>
                  </a:lnTo>
                  <a:lnTo>
                    <a:pt x="16" y="13"/>
                  </a:lnTo>
                  <a:lnTo>
                    <a:pt x="16" y="12"/>
                  </a:lnTo>
                  <a:close/>
                  <a:moveTo>
                    <a:pt x="18" y="13"/>
                  </a:moveTo>
                  <a:lnTo>
                    <a:pt x="66" y="13"/>
                  </a:lnTo>
                  <a:lnTo>
                    <a:pt x="66" y="15"/>
                  </a:lnTo>
                  <a:lnTo>
                    <a:pt x="18" y="15"/>
                  </a:lnTo>
                  <a:lnTo>
                    <a:pt x="18" y="13"/>
                  </a:lnTo>
                  <a:close/>
                  <a:moveTo>
                    <a:pt x="21" y="15"/>
                  </a:moveTo>
                  <a:lnTo>
                    <a:pt x="63" y="15"/>
                  </a:lnTo>
                  <a:lnTo>
                    <a:pt x="63" y="16"/>
                  </a:lnTo>
                  <a:lnTo>
                    <a:pt x="21" y="16"/>
                  </a:lnTo>
                  <a:lnTo>
                    <a:pt x="21" y="15"/>
                  </a:lnTo>
                  <a:close/>
                  <a:moveTo>
                    <a:pt x="22" y="16"/>
                  </a:moveTo>
                  <a:lnTo>
                    <a:pt x="61" y="16"/>
                  </a:lnTo>
                  <a:lnTo>
                    <a:pt x="61" y="18"/>
                  </a:lnTo>
                  <a:lnTo>
                    <a:pt x="22" y="18"/>
                  </a:lnTo>
                  <a:lnTo>
                    <a:pt x="22" y="16"/>
                  </a:lnTo>
                  <a:close/>
                  <a:moveTo>
                    <a:pt x="25" y="18"/>
                  </a:moveTo>
                  <a:lnTo>
                    <a:pt x="60" y="18"/>
                  </a:lnTo>
                  <a:lnTo>
                    <a:pt x="60" y="19"/>
                  </a:lnTo>
                  <a:lnTo>
                    <a:pt x="25" y="19"/>
                  </a:lnTo>
                  <a:lnTo>
                    <a:pt x="25" y="18"/>
                  </a:lnTo>
                  <a:close/>
                  <a:moveTo>
                    <a:pt x="24" y="19"/>
                  </a:moveTo>
                  <a:lnTo>
                    <a:pt x="60" y="19"/>
                  </a:lnTo>
                  <a:lnTo>
                    <a:pt x="60" y="22"/>
                  </a:lnTo>
                  <a:lnTo>
                    <a:pt x="24" y="22"/>
                  </a:lnTo>
                  <a:lnTo>
                    <a:pt x="24" y="19"/>
                  </a:lnTo>
                  <a:close/>
                  <a:moveTo>
                    <a:pt x="24" y="22"/>
                  </a:moveTo>
                  <a:lnTo>
                    <a:pt x="61" y="22"/>
                  </a:lnTo>
                  <a:lnTo>
                    <a:pt x="61" y="24"/>
                  </a:lnTo>
                  <a:lnTo>
                    <a:pt x="24" y="24"/>
                  </a:lnTo>
                  <a:lnTo>
                    <a:pt x="24" y="22"/>
                  </a:lnTo>
                  <a:close/>
                  <a:moveTo>
                    <a:pt x="22" y="24"/>
                  </a:moveTo>
                  <a:lnTo>
                    <a:pt x="61" y="24"/>
                  </a:lnTo>
                  <a:lnTo>
                    <a:pt x="61" y="27"/>
                  </a:lnTo>
                  <a:lnTo>
                    <a:pt x="22" y="27"/>
                  </a:lnTo>
                  <a:lnTo>
                    <a:pt x="22" y="24"/>
                  </a:lnTo>
                  <a:close/>
                  <a:moveTo>
                    <a:pt x="22" y="27"/>
                  </a:moveTo>
                  <a:lnTo>
                    <a:pt x="63" y="27"/>
                  </a:lnTo>
                  <a:lnTo>
                    <a:pt x="63" y="28"/>
                  </a:lnTo>
                  <a:lnTo>
                    <a:pt x="22" y="28"/>
                  </a:lnTo>
                  <a:lnTo>
                    <a:pt x="22" y="27"/>
                  </a:lnTo>
                  <a:close/>
                  <a:moveTo>
                    <a:pt x="21" y="28"/>
                  </a:moveTo>
                  <a:lnTo>
                    <a:pt x="63" y="28"/>
                  </a:lnTo>
                  <a:lnTo>
                    <a:pt x="63" y="31"/>
                  </a:lnTo>
                  <a:lnTo>
                    <a:pt x="21" y="31"/>
                  </a:lnTo>
                  <a:lnTo>
                    <a:pt x="21" y="28"/>
                  </a:lnTo>
                  <a:close/>
                  <a:moveTo>
                    <a:pt x="21" y="31"/>
                  </a:moveTo>
                  <a:lnTo>
                    <a:pt x="40" y="31"/>
                  </a:lnTo>
                  <a:lnTo>
                    <a:pt x="40" y="33"/>
                  </a:lnTo>
                  <a:lnTo>
                    <a:pt x="21" y="33"/>
                  </a:lnTo>
                  <a:lnTo>
                    <a:pt x="21" y="31"/>
                  </a:lnTo>
                  <a:close/>
                  <a:moveTo>
                    <a:pt x="43" y="31"/>
                  </a:moveTo>
                  <a:lnTo>
                    <a:pt x="63" y="31"/>
                  </a:lnTo>
                  <a:lnTo>
                    <a:pt x="63" y="33"/>
                  </a:lnTo>
                  <a:lnTo>
                    <a:pt x="43" y="33"/>
                  </a:lnTo>
                  <a:lnTo>
                    <a:pt x="43" y="31"/>
                  </a:lnTo>
                  <a:close/>
                  <a:moveTo>
                    <a:pt x="19" y="33"/>
                  </a:moveTo>
                  <a:lnTo>
                    <a:pt x="39" y="33"/>
                  </a:lnTo>
                  <a:lnTo>
                    <a:pt x="39" y="34"/>
                  </a:lnTo>
                  <a:lnTo>
                    <a:pt x="19" y="34"/>
                  </a:lnTo>
                  <a:lnTo>
                    <a:pt x="19" y="33"/>
                  </a:lnTo>
                  <a:close/>
                  <a:moveTo>
                    <a:pt x="45" y="33"/>
                  </a:moveTo>
                  <a:lnTo>
                    <a:pt x="64" y="33"/>
                  </a:lnTo>
                  <a:lnTo>
                    <a:pt x="64" y="34"/>
                  </a:lnTo>
                  <a:lnTo>
                    <a:pt x="45" y="34"/>
                  </a:lnTo>
                  <a:lnTo>
                    <a:pt x="45" y="33"/>
                  </a:lnTo>
                  <a:close/>
                  <a:moveTo>
                    <a:pt x="19" y="34"/>
                  </a:moveTo>
                  <a:lnTo>
                    <a:pt x="36" y="34"/>
                  </a:lnTo>
                  <a:lnTo>
                    <a:pt x="36" y="36"/>
                  </a:lnTo>
                  <a:lnTo>
                    <a:pt x="19" y="36"/>
                  </a:lnTo>
                  <a:lnTo>
                    <a:pt x="19" y="34"/>
                  </a:lnTo>
                  <a:close/>
                  <a:moveTo>
                    <a:pt x="48" y="34"/>
                  </a:moveTo>
                  <a:lnTo>
                    <a:pt x="64" y="34"/>
                  </a:lnTo>
                  <a:lnTo>
                    <a:pt x="64" y="36"/>
                  </a:lnTo>
                  <a:lnTo>
                    <a:pt x="48" y="36"/>
                  </a:lnTo>
                  <a:lnTo>
                    <a:pt x="48" y="34"/>
                  </a:lnTo>
                  <a:close/>
                  <a:moveTo>
                    <a:pt x="19" y="36"/>
                  </a:moveTo>
                  <a:lnTo>
                    <a:pt x="34" y="36"/>
                  </a:lnTo>
                  <a:lnTo>
                    <a:pt x="34" y="37"/>
                  </a:lnTo>
                  <a:lnTo>
                    <a:pt x="19" y="37"/>
                  </a:lnTo>
                  <a:lnTo>
                    <a:pt x="19" y="36"/>
                  </a:lnTo>
                  <a:close/>
                  <a:moveTo>
                    <a:pt x="49" y="36"/>
                  </a:moveTo>
                  <a:lnTo>
                    <a:pt x="64" y="36"/>
                  </a:lnTo>
                  <a:lnTo>
                    <a:pt x="64" y="37"/>
                  </a:lnTo>
                  <a:lnTo>
                    <a:pt x="49" y="37"/>
                  </a:lnTo>
                  <a:lnTo>
                    <a:pt x="49" y="36"/>
                  </a:lnTo>
                  <a:close/>
                  <a:moveTo>
                    <a:pt x="18" y="37"/>
                  </a:moveTo>
                  <a:lnTo>
                    <a:pt x="33" y="37"/>
                  </a:lnTo>
                  <a:lnTo>
                    <a:pt x="33" y="39"/>
                  </a:lnTo>
                  <a:lnTo>
                    <a:pt x="18" y="39"/>
                  </a:lnTo>
                  <a:lnTo>
                    <a:pt x="18" y="37"/>
                  </a:lnTo>
                  <a:close/>
                  <a:moveTo>
                    <a:pt x="51" y="37"/>
                  </a:moveTo>
                  <a:lnTo>
                    <a:pt x="66" y="37"/>
                  </a:lnTo>
                  <a:lnTo>
                    <a:pt x="66" y="39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18" y="39"/>
                  </a:moveTo>
                  <a:lnTo>
                    <a:pt x="30" y="39"/>
                  </a:lnTo>
                  <a:lnTo>
                    <a:pt x="30" y="40"/>
                  </a:lnTo>
                  <a:lnTo>
                    <a:pt x="18" y="40"/>
                  </a:lnTo>
                  <a:lnTo>
                    <a:pt x="18" y="39"/>
                  </a:lnTo>
                  <a:close/>
                  <a:moveTo>
                    <a:pt x="54" y="39"/>
                  </a:moveTo>
                  <a:lnTo>
                    <a:pt x="66" y="39"/>
                  </a:lnTo>
                  <a:lnTo>
                    <a:pt x="66" y="40"/>
                  </a:lnTo>
                  <a:lnTo>
                    <a:pt x="54" y="40"/>
                  </a:lnTo>
                  <a:lnTo>
                    <a:pt x="54" y="39"/>
                  </a:lnTo>
                  <a:close/>
                  <a:moveTo>
                    <a:pt x="18" y="40"/>
                  </a:moveTo>
                  <a:lnTo>
                    <a:pt x="28" y="40"/>
                  </a:lnTo>
                  <a:lnTo>
                    <a:pt x="28" y="42"/>
                  </a:lnTo>
                  <a:lnTo>
                    <a:pt x="18" y="42"/>
                  </a:lnTo>
                  <a:lnTo>
                    <a:pt x="18" y="40"/>
                  </a:lnTo>
                  <a:close/>
                  <a:moveTo>
                    <a:pt x="55" y="40"/>
                  </a:moveTo>
                  <a:lnTo>
                    <a:pt x="66" y="40"/>
                  </a:lnTo>
                  <a:lnTo>
                    <a:pt x="66" y="42"/>
                  </a:lnTo>
                  <a:lnTo>
                    <a:pt x="55" y="42"/>
                  </a:lnTo>
                  <a:lnTo>
                    <a:pt x="55" y="40"/>
                  </a:lnTo>
                  <a:close/>
                  <a:moveTo>
                    <a:pt x="16" y="42"/>
                  </a:moveTo>
                  <a:lnTo>
                    <a:pt x="27" y="42"/>
                  </a:lnTo>
                  <a:lnTo>
                    <a:pt x="27" y="43"/>
                  </a:lnTo>
                  <a:lnTo>
                    <a:pt x="16" y="43"/>
                  </a:lnTo>
                  <a:lnTo>
                    <a:pt x="16" y="42"/>
                  </a:lnTo>
                  <a:close/>
                  <a:moveTo>
                    <a:pt x="57" y="42"/>
                  </a:moveTo>
                  <a:lnTo>
                    <a:pt x="67" y="42"/>
                  </a:lnTo>
                  <a:lnTo>
                    <a:pt x="67" y="43"/>
                  </a:lnTo>
                  <a:lnTo>
                    <a:pt x="57" y="43"/>
                  </a:lnTo>
                  <a:lnTo>
                    <a:pt x="57" y="42"/>
                  </a:lnTo>
                  <a:close/>
                  <a:moveTo>
                    <a:pt x="16" y="43"/>
                  </a:moveTo>
                  <a:lnTo>
                    <a:pt x="24" y="43"/>
                  </a:lnTo>
                  <a:lnTo>
                    <a:pt x="24" y="45"/>
                  </a:lnTo>
                  <a:lnTo>
                    <a:pt x="16" y="45"/>
                  </a:lnTo>
                  <a:lnTo>
                    <a:pt x="16" y="43"/>
                  </a:lnTo>
                  <a:close/>
                  <a:moveTo>
                    <a:pt x="60" y="43"/>
                  </a:moveTo>
                  <a:lnTo>
                    <a:pt x="67" y="43"/>
                  </a:lnTo>
                  <a:lnTo>
                    <a:pt x="67" y="45"/>
                  </a:lnTo>
                  <a:lnTo>
                    <a:pt x="60" y="45"/>
                  </a:lnTo>
                  <a:lnTo>
                    <a:pt x="60" y="43"/>
                  </a:lnTo>
                  <a:close/>
                  <a:moveTo>
                    <a:pt x="16" y="45"/>
                  </a:moveTo>
                  <a:lnTo>
                    <a:pt x="22" y="45"/>
                  </a:lnTo>
                  <a:lnTo>
                    <a:pt x="22" y="46"/>
                  </a:lnTo>
                  <a:lnTo>
                    <a:pt x="16" y="46"/>
                  </a:lnTo>
                  <a:lnTo>
                    <a:pt x="16" y="45"/>
                  </a:lnTo>
                  <a:close/>
                  <a:moveTo>
                    <a:pt x="61" y="45"/>
                  </a:moveTo>
                  <a:lnTo>
                    <a:pt x="67" y="45"/>
                  </a:lnTo>
                  <a:lnTo>
                    <a:pt x="67" y="46"/>
                  </a:lnTo>
                  <a:lnTo>
                    <a:pt x="61" y="46"/>
                  </a:lnTo>
                  <a:lnTo>
                    <a:pt x="61" y="45"/>
                  </a:lnTo>
                  <a:close/>
                  <a:moveTo>
                    <a:pt x="15" y="46"/>
                  </a:moveTo>
                  <a:lnTo>
                    <a:pt x="21" y="46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6"/>
                  </a:lnTo>
                  <a:close/>
                  <a:moveTo>
                    <a:pt x="63" y="46"/>
                  </a:moveTo>
                  <a:lnTo>
                    <a:pt x="69" y="46"/>
                  </a:lnTo>
                  <a:lnTo>
                    <a:pt x="69" y="48"/>
                  </a:lnTo>
                  <a:lnTo>
                    <a:pt x="63" y="48"/>
                  </a:lnTo>
                  <a:lnTo>
                    <a:pt x="63" y="46"/>
                  </a:lnTo>
                  <a:close/>
                  <a:moveTo>
                    <a:pt x="15" y="48"/>
                  </a:moveTo>
                  <a:lnTo>
                    <a:pt x="18" y="48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5" y="48"/>
                  </a:lnTo>
                  <a:close/>
                  <a:moveTo>
                    <a:pt x="66" y="48"/>
                  </a:moveTo>
                  <a:lnTo>
                    <a:pt x="69" y="48"/>
                  </a:lnTo>
                  <a:lnTo>
                    <a:pt x="69" y="49"/>
                  </a:lnTo>
                  <a:lnTo>
                    <a:pt x="66" y="49"/>
                  </a:lnTo>
                  <a:lnTo>
                    <a:pt x="66" y="48"/>
                  </a:lnTo>
                  <a:close/>
                  <a:moveTo>
                    <a:pt x="15" y="49"/>
                  </a:moveTo>
                  <a:lnTo>
                    <a:pt x="16" y="49"/>
                  </a:lnTo>
                  <a:lnTo>
                    <a:pt x="16" y="51"/>
                  </a:lnTo>
                  <a:lnTo>
                    <a:pt x="15" y="51"/>
                  </a:lnTo>
                  <a:lnTo>
                    <a:pt x="15" y="49"/>
                  </a:lnTo>
                  <a:close/>
                  <a:moveTo>
                    <a:pt x="67" y="49"/>
                  </a:moveTo>
                  <a:lnTo>
                    <a:pt x="69" y="49"/>
                  </a:lnTo>
                  <a:lnTo>
                    <a:pt x="69" y="51"/>
                  </a:lnTo>
                  <a:lnTo>
                    <a:pt x="67" y="51"/>
                  </a:lnTo>
                  <a:lnTo>
                    <a:pt x="67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4" name="Freeform 861"/>
            <p:cNvSpPr>
              <a:spLocks noEditPoints="1"/>
            </p:cNvSpPr>
            <p:nvPr/>
          </p:nvSpPr>
          <p:spPr bwMode="auto">
            <a:xfrm>
              <a:off x="1665" y="1166"/>
              <a:ext cx="84" cy="51"/>
            </a:xfrm>
            <a:custGeom>
              <a:avLst/>
              <a:gdLst>
                <a:gd name="T0" fmla="*/ 0 w 84"/>
                <a:gd name="T1" fmla="*/ 1 h 51"/>
                <a:gd name="T2" fmla="*/ 81 w 84"/>
                <a:gd name="T3" fmla="*/ 3 h 51"/>
                <a:gd name="T4" fmla="*/ 80 w 84"/>
                <a:gd name="T5" fmla="*/ 3 h 51"/>
                <a:gd name="T6" fmla="*/ 6 w 84"/>
                <a:gd name="T7" fmla="*/ 4 h 51"/>
                <a:gd name="T8" fmla="*/ 6 w 84"/>
                <a:gd name="T9" fmla="*/ 4 h 51"/>
                <a:gd name="T10" fmla="*/ 9 w 84"/>
                <a:gd name="T11" fmla="*/ 7 h 51"/>
                <a:gd name="T12" fmla="*/ 74 w 84"/>
                <a:gd name="T13" fmla="*/ 9 h 51"/>
                <a:gd name="T14" fmla="*/ 72 w 84"/>
                <a:gd name="T15" fmla="*/ 9 h 51"/>
                <a:gd name="T16" fmla="*/ 15 w 84"/>
                <a:gd name="T17" fmla="*/ 10 h 51"/>
                <a:gd name="T18" fmla="*/ 15 w 84"/>
                <a:gd name="T19" fmla="*/ 10 h 51"/>
                <a:gd name="T20" fmla="*/ 17 w 84"/>
                <a:gd name="T21" fmla="*/ 13 h 51"/>
                <a:gd name="T22" fmla="*/ 66 w 84"/>
                <a:gd name="T23" fmla="*/ 15 h 51"/>
                <a:gd name="T24" fmla="*/ 63 w 84"/>
                <a:gd name="T25" fmla="*/ 15 h 51"/>
                <a:gd name="T26" fmla="*/ 23 w 84"/>
                <a:gd name="T27" fmla="*/ 16 h 51"/>
                <a:gd name="T28" fmla="*/ 23 w 84"/>
                <a:gd name="T29" fmla="*/ 16 h 51"/>
                <a:gd name="T30" fmla="*/ 26 w 84"/>
                <a:gd name="T31" fmla="*/ 19 h 51"/>
                <a:gd name="T32" fmla="*/ 60 w 84"/>
                <a:gd name="T33" fmla="*/ 22 h 51"/>
                <a:gd name="T34" fmla="*/ 62 w 84"/>
                <a:gd name="T35" fmla="*/ 22 h 51"/>
                <a:gd name="T36" fmla="*/ 23 w 84"/>
                <a:gd name="T37" fmla="*/ 24 h 51"/>
                <a:gd name="T38" fmla="*/ 23 w 84"/>
                <a:gd name="T39" fmla="*/ 24 h 51"/>
                <a:gd name="T40" fmla="*/ 23 w 84"/>
                <a:gd name="T41" fmla="*/ 28 h 51"/>
                <a:gd name="T42" fmla="*/ 63 w 84"/>
                <a:gd name="T43" fmla="*/ 31 h 51"/>
                <a:gd name="T44" fmla="*/ 41 w 84"/>
                <a:gd name="T45" fmla="*/ 31 h 51"/>
                <a:gd name="T46" fmla="*/ 44 w 84"/>
                <a:gd name="T47" fmla="*/ 31 h 51"/>
                <a:gd name="T48" fmla="*/ 44 w 84"/>
                <a:gd name="T49" fmla="*/ 31 h 51"/>
                <a:gd name="T50" fmla="*/ 20 w 84"/>
                <a:gd name="T51" fmla="*/ 34 h 51"/>
                <a:gd name="T52" fmla="*/ 65 w 84"/>
                <a:gd name="T53" fmla="*/ 34 h 51"/>
                <a:gd name="T54" fmla="*/ 36 w 84"/>
                <a:gd name="T55" fmla="*/ 34 h 51"/>
                <a:gd name="T56" fmla="*/ 48 w 84"/>
                <a:gd name="T57" fmla="*/ 34 h 51"/>
                <a:gd name="T58" fmla="*/ 48 w 84"/>
                <a:gd name="T59" fmla="*/ 34 h 51"/>
                <a:gd name="T60" fmla="*/ 20 w 84"/>
                <a:gd name="T61" fmla="*/ 37 h 51"/>
                <a:gd name="T62" fmla="*/ 65 w 84"/>
                <a:gd name="T63" fmla="*/ 37 h 51"/>
                <a:gd name="T64" fmla="*/ 33 w 84"/>
                <a:gd name="T65" fmla="*/ 37 h 51"/>
                <a:gd name="T66" fmla="*/ 51 w 84"/>
                <a:gd name="T67" fmla="*/ 37 h 51"/>
                <a:gd name="T68" fmla="*/ 51 w 84"/>
                <a:gd name="T69" fmla="*/ 37 h 51"/>
                <a:gd name="T70" fmla="*/ 18 w 84"/>
                <a:gd name="T71" fmla="*/ 40 h 51"/>
                <a:gd name="T72" fmla="*/ 66 w 84"/>
                <a:gd name="T73" fmla="*/ 40 h 51"/>
                <a:gd name="T74" fmla="*/ 29 w 84"/>
                <a:gd name="T75" fmla="*/ 40 h 51"/>
                <a:gd name="T76" fmla="*/ 56 w 84"/>
                <a:gd name="T77" fmla="*/ 40 h 51"/>
                <a:gd name="T78" fmla="*/ 56 w 84"/>
                <a:gd name="T79" fmla="*/ 40 h 51"/>
                <a:gd name="T80" fmla="*/ 17 w 84"/>
                <a:gd name="T81" fmla="*/ 43 h 51"/>
                <a:gd name="T82" fmla="*/ 68 w 84"/>
                <a:gd name="T83" fmla="*/ 43 h 51"/>
                <a:gd name="T84" fmla="*/ 24 w 84"/>
                <a:gd name="T85" fmla="*/ 43 h 51"/>
                <a:gd name="T86" fmla="*/ 60 w 84"/>
                <a:gd name="T87" fmla="*/ 43 h 51"/>
                <a:gd name="T88" fmla="*/ 60 w 84"/>
                <a:gd name="T89" fmla="*/ 43 h 51"/>
                <a:gd name="T90" fmla="*/ 17 w 84"/>
                <a:gd name="T91" fmla="*/ 46 h 51"/>
                <a:gd name="T92" fmla="*/ 68 w 84"/>
                <a:gd name="T93" fmla="*/ 46 h 51"/>
                <a:gd name="T94" fmla="*/ 21 w 84"/>
                <a:gd name="T95" fmla="*/ 46 h 51"/>
                <a:gd name="T96" fmla="*/ 63 w 84"/>
                <a:gd name="T97" fmla="*/ 46 h 51"/>
                <a:gd name="T98" fmla="*/ 63 w 84"/>
                <a:gd name="T99" fmla="*/ 46 h 51"/>
                <a:gd name="T100" fmla="*/ 15 w 84"/>
                <a:gd name="T101" fmla="*/ 49 h 51"/>
                <a:gd name="T102" fmla="*/ 69 w 84"/>
                <a:gd name="T103" fmla="*/ 49 h 51"/>
                <a:gd name="T104" fmla="*/ 17 w 84"/>
                <a:gd name="T105" fmla="*/ 49 h 51"/>
                <a:gd name="T106" fmla="*/ 68 w 84"/>
                <a:gd name="T107" fmla="*/ 49 h 51"/>
                <a:gd name="T108" fmla="*/ 68 w 84"/>
                <a:gd name="T109" fmla="*/ 49 h 5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4" h="51">
                  <a:moveTo>
                    <a:pt x="0" y="0"/>
                  </a:moveTo>
                  <a:lnTo>
                    <a:pt x="84" y="0"/>
                  </a:lnTo>
                  <a:lnTo>
                    <a:pt x="84" y="1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3" y="1"/>
                  </a:moveTo>
                  <a:lnTo>
                    <a:pt x="81" y="1"/>
                  </a:lnTo>
                  <a:lnTo>
                    <a:pt x="81" y="3"/>
                  </a:lnTo>
                  <a:lnTo>
                    <a:pt x="3" y="3"/>
                  </a:lnTo>
                  <a:lnTo>
                    <a:pt x="3" y="1"/>
                  </a:lnTo>
                  <a:close/>
                  <a:moveTo>
                    <a:pt x="5" y="3"/>
                  </a:moveTo>
                  <a:lnTo>
                    <a:pt x="80" y="3"/>
                  </a:lnTo>
                  <a:lnTo>
                    <a:pt x="80" y="4"/>
                  </a:lnTo>
                  <a:lnTo>
                    <a:pt x="5" y="4"/>
                  </a:lnTo>
                  <a:lnTo>
                    <a:pt x="5" y="3"/>
                  </a:lnTo>
                  <a:close/>
                  <a:moveTo>
                    <a:pt x="6" y="4"/>
                  </a:moveTo>
                  <a:lnTo>
                    <a:pt x="78" y="4"/>
                  </a:lnTo>
                  <a:lnTo>
                    <a:pt x="78" y="6"/>
                  </a:lnTo>
                  <a:lnTo>
                    <a:pt x="6" y="6"/>
                  </a:lnTo>
                  <a:lnTo>
                    <a:pt x="6" y="4"/>
                  </a:lnTo>
                  <a:close/>
                  <a:moveTo>
                    <a:pt x="9" y="6"/>
                  </a:moveTo>
                  <a:lnTo>
                    <a:pt x="75" y="6"/>
                  </a:lnTo>
                  <a:lnTo>
                    <a:pt x="75" y="7"/>
                  </a:lnTo>
                  <a:lnTo>
                    <a:pt x="9" y="7"/>
                  </a:lnTo>
                  <a:lnTo>
                    <a:pt x="9" y="6"/>
                  </a:lnTo>
                  <a:close/>
                  <a:moveTo>
                    <a:pt x="11" y="7"/>
                  </a:moveTo>
                  <a:lnTo>
                    <a:pt x="74" y="7"/>
                  </a:lnTo>
                  <a:lnTo>
                    <a:pt x="74" y="9"/>
                  </a:lnTo>
                  <a:lnTo>
                    <a:pt x="11" y="9"/>
                  </a:lnTo>
                  <a:lnTo>
                    <a:pt x="11" y="7"/>
                  </a:lnTo>
                  <a:close/>
                  <a:moveTo>
                    <a:pt x="12" y="9"/>
                  </a:moveTo>
                  <a:lnTo>
                    <a:pt x="72" y="9"/>
                  </a:lnTo>
                  <a:lnTo>
                    <a:pt x="72" y="10"/>
                  </a:lnTo>
                  <a:lnTo>
                    <a:pt x="12" y="10"/>
                  </a:lnTo>
                  <a:lnTo>
                    <a:pt x="12" y="9"/>
                  </a:lnTo>
                  <a:close/>
                  <a:moveTo>
                    <a:pt x="15" y="10"/>
                  </a:moveTo>
                  <a:lnTo>
                    <a:pt x="69" y="10"/>
                  </a:lnTo>
                  <a:lnTo>
                    <a:pt x="69" y="12"/>
                  </a:lnTo>
                  <a:lnTo>
                    <a:pt x="15" y="12"/>
                  </a:lnTo>
                  <a:lnTo>
                    <a:pt x="15" y="10"/>
                  </a:lnTo>
                  <a:close/>
                  <a:moveTo>
                    <a:pt x="17" y="12"/>
                  </a:moveTo>
                  <a:lnTo>
                    <a:pt x="68" y="12"/>
                  </a:lnTo>
                  <a:lnTo>
                    <a:pt x="68" y="13"/>
                  </a:lnTo>
                  <a:lnTo>
                    <a:pt x="17" y="13"/>
                  </a:lnTo>
                  <a:lnTo>
                    <a:pt x="17" y="12"/>
                  </a:lnTo>
                  <a:close/>
                  <a:moveTo>
                    <a:pt x="18" y="13"/>
                  </a:moveTo>
                  <a:lnTo>
                    <a:pt x="66" y="13"/>
                  </a:lnTo>
                  <a:lnTo>
                    <a:pt x="66" y="15"/>
                  </a:lnTo>
                  <a:lnTo>
                    <a:pt x="18" y="15"/>
                  </a:lnTo>
                  <a:lnTo>
                    <a:pt x="18" y="13"/>
                  </a:lnTo>
                  <a:close/>
                  <a:moveTo>
                    <a:pt x="21" y="15"/>
                  </a:moveTo>
                  <a:lnTo>
                    <a:pt x="63" y="15"/>
                  </a:lnTo>
                  <a:lnTo>
                    <a:pt x="63" y="16"/>
                  </a:lnTo>
                  <a:lnTo>
                    <a:pt x="21" y="16"/>
                  </a:lnTo>
                  <a:lnTo>
                    <a:pt x="21" y="15"/>
                  </a:lnTo>
                  <a:close/>
                  <a:moveTo>
                    <a:pt x="23" y="16"/>
                  </a:moveTo>
                  <a:lnTo>
                    <a:pt x="62" y="16"/>
                  </a:lnTo>
                  <a:lnTo>
                    <a:pt x="62" y="18"/>
                  </a:lnTo>
                  <a:lnTo>
                    <a:pt x="23" y="18"/>
                  </a:lnTo>
                  <a:lnTo>
                    <a:pt x="23" y="16"/>
                  </a:lnTo>
                  <a:close/>
                  <a:moveTo>
                    <a:pt x="26" y="18"/>
                  </a:moveTo>
                  <a:lnTo>
                    <a:pt x="60" y="18"/>
                  </a:lnTo>
                  <a:lnTo>
                    <a:pt x="60" y="19"/>
                  </a:lnTo>
                  <a:lnTo>
                    <a:pt x="26" y="19"/>
                  </a:lnTo>
                  <a:lnTo>
                    <a:pt x="26" y="18"/>
                  </a:lnTo>
                  <a:close/>
                  <a:moveTo>
                    <a:pt x="24" y="19"/>
                  </a:moveTo>
                  <a:lnTo>
                    <a:pt x="60" y="19"/>
                  </a:lnTo>
                  <a:lnTo>
                    <a:pt x="60" y="22"/>
                  </a:lnTo>
                  <a:lnTo>
                    <a:pt x="24" y="22"/>
                  </a:lnTo>
                  <a:lnTo>
                    <a:pt x="24" y="19"/>
                  </a:lnTo>
                  <a:close/>
                  <a:moveTo>
                    <a:pt x="24" y="22"/>
                  </a:moveTo>
                  <a:lnTo>
                    <a:pt x="62" y="22"/>
                  </a:lnTo>
                  <a:lnTo>
                    <a:pt x="62" y="24"/>
                  </a:lnTo>
                  <a:lnTo>
                    <a:pt x="24" y="24"/>
                  </a:lnTo>
                  <a:lnTo>
                    <a:pt x="24" y="22"/>
                  </a:lnTo>
                  <a:close/>
                  <a:moveTo>
                    <a:pt x="23" y="24"/>
                  </a:moveTo>
                  <a:lnTo>
                    <a:pt x="62" y="24"/>
                  </a:lnTo>
                  <a:lnTo>
                    <a:pt x="62" y="27"/>
                  </a:lnTo>
                  <a:lnTo>
                    <a:pt x="23" y="27"/>
                  </a:lnTo>
                  <a:lnTo>
                    <a:pt x="23" y="24"/>
                  </a:lnTo>
                  <a:close/>
                  <a:moveTo>
                    <a:pt x="23" y="27"/>
                  </a:moveTo>
                  <a:lnTo>
                    <a:pt x="63" y="27"/>
                  </a:lnTo>
                  <a:lnTo>
                    <a:pt x="63" y="28"/>
                  </a:lnTo>
                  <a:lnTo>
                    <a:pt x="23" y="28"/>
                  </a:lnTo>
                  <a:lnTo>
                    <a:pt x="23" y="27"/>
                  </a:lnTo>
                  <a:close/>
                  <a:moveTo>
                    <a:pt x="21" y="28"/>
                  </a:moveTo>
                  <a:lnTo>
                    <a:pt x="63" y="28"/>
                  </a:lnTo>
                  <a:lnTo>
                    <a:pt x="63" y="31"/>
                  </a:lnTo>
                  <a:lnTo>
                    <a:pt x="21" y="31"/>
                  </a:lnTo>
                  <a:lnTo>
                    <a:pt x="21" y="28"/>
                  </a:lnTo>
                  <a:close/>
                  <a:moveTo>
                    <a:pt x="21" y="31"/>
                  </a:moveTo>
                  <a:lnTo>
                    <a:pt x="41" y="31"/>
                  </a:lnTo>
                  <a:lnTo>
                    <a:pt x="41" y="33"/>
                  </a:lnTo>
                  <a:lnTo>
                    <a:pt x="21" y="33"/>
                  </a:lnTo>
                  <a:lnTo>
                    <a:pt x="21" y="31"/>
                  </a:lnTo>
                  <a:close/>
                  <a:moveTo>
                    <a:pt x="44" y="31"/>
                  </a:moveTo>
                  <a:lnTo>
                    <a:pt x="63" y="31"/>
                  </a:lnTo>
                  <a:lnTo>
                    <a:pt x="63" y="33"/>
                  </a:lnTo>
                  <a:lnTo>
                    <a:pt x="44" y="33"/>
                  </a:lnTo>
                  <a:lnTo>
                    <a:pt x="44" y="31"/>
                  </a:lnTo>
                  <a:close/>
                  <a:moveTo>
                    <a:pt x="20" y="33"/>
                  </a:moveTo>
                  <a:lnTo>
                    <a:pt x="39" y="33"/>
                  </a:lnTo>
                  <a:lnTo>
                    <a:pt x="39" y="34"/>
                  </a:lnTo>
                  <a:lnTo>
                    <a:pt x="20" y="34"/>
                  </a:lnTo>
                  <a:lnTo>
                    <a:pt x="20" y="33"/>
                  </a:lnTo>
                  <a:close/>
                  <a:moveTo>
                    <a:pt x="45" y="33"/>
                  </a:moveTo>
                  <a:lnTo>
                    <a:pt x="65" y="33"/>
                  </a:lnTo>
                  <a:lnTo>
                    <a:pt x="65" y="34"/>
                  </a:lnTo>
                  <a:lnTo>
                    <a:pt x="45" y="34"/>
                  </a:lnTo>
                  <a:lnTo>
                    <a:pt x="45" y="33"/>
                  </a:lnTo>
                  <a:close/>
                  <a:moveTo>
                    <a:pt x="20" y="34"/>
                  </a:moveTo>
                  <a:lnTo>
                    <a:pt x="36" y="34"/>
                  </a:lnTo>
                  <a:lnTo>
                    <a:pt x="36" y="36"/>
                  </a:lnTo>
                  <a:lnTo>
                    <a:pt x="20" y="36"/>
                  </a:lnTo>
                  <a:lnTo>
                    <a:pt x="20" y="34"/>
                  </a:lnTo>
                  <a:close/>
                  <a:moveTo>
                    <a:pt x="48" y="34"/>
                  </a:moveTo>
                  <a:lnTo>
                    <a:pt x="65" y="34"/>
                  </a:lnTo>
                  <a:lnTo>
                    <a:pt x="65" y="36"/>
                  </a:lnTo>
                  <a:lnTo>
                    <a:pt x="48" y="36"/>
                  </a:lnTo>
                  <a:lnTo>
                    <a:pt x="48" y="34"/>
                  </a:lnTo>
                  <a:close/>
                  <a:moveTo>
                    <a:pt x="20" y="36"/>
                  </a:moveTo>
                  <a:lnTo>
                    <a:pt x="35" y="36"/>
                  </a:lnTo>
                  <a:lnTo>
                    <a:pt x="35" y="37"/>
                  </a:lnTo>
                  <a:lnTo>
                    <a:pt x="20" y="37"/>
                  </a:lnTo>
                  <a:lnTo>
                    <a:pt x="20" y="36"/>
                  </a:lnTo>
                  <a:close/>
                  <a:moveTo>
                    <a:pt x="50" y="36"/>
                  </a:moveTo>
                  <a:lnTo>
                    <a:pt x="65" y="36"/>
                  </a:lnTo>
                  <a:lnTo>
                    <a:pt x="65" y="37"/>
                  </a:lnTo>
                  <a:lnTo>
                    <a:pt x="50" y="37"/>
                  </a:lnTo>
                  <a:lnTo>
                    <a:pt x="50" y="36"/>
                  </a:lnTo>
                  <a:close/>
                  <a:moveTo>
                    <a:pt x="18" y="37"/>
                  </a:moveTo>
                  <a:lnTo>
                    <a:pt x="33" y="37"/>
                  </a:lnTo>
                  <a:lnTo>
                    <a:pt x="33" y="39"/>
                  </a:lnTo>
                  <a:lnTo>
                    <a:pt x="18" y="39"/>
                  </a:lnTo>
                  <a:lnTo>
                    <a:pt x="18" y="37"/>
                  </a:lnTo>
                  <a:close/>
                  <a:moveTo>
                    <a:pt x="51" y="37"/>
                  </a:moveTo>
                  <a:lnTo>
                    <a:pt x="66" y="37"/>
                  </a:lnTo>
                  <a:lnTo>
                    <a:pt x="66" y="39"/>
                  </a:lnTo>
                  <a:lnTo>
                    <a:pt x="51" y="39"/>
                  </a:lnTo>
                  <a:lnTo>
                    <a:pt x="51" y="37"/>
                  </a:lnTo>
                  <a:close/>
                  <a:moveTo>
                    <a:pt x="18" y="39"/>
                  </a:moveTo>
                  <a:lnTo>
                    <a:pt x="30" y="39"/>
                  </a:lnTo>
                  <a:lnTo>
                    <a:pt x="30" y="40"/>
                  </a:lnTo>
                  <a:lnTo>
                    <a:pt x="18" y="40"/>
                  </a:lnTo>
                  <a:lnTo>
                    <a:pt x="18" y="39"/>
                  </a:lnTo>
                  <a:close/>
                  <a:moveTo>
                    <a:pt x="54" y="39"/>
                  </a:moveTo>
                  <a:lnTo>
                    <a:pt x="66" y="39"/>
                  </a:lnTo>
                  <a:lnTo>
                    <a:pt x="66" y="40"/>
                  </a:lnTo>
                  <a:lnTo>
                    <a:pt x="54" y="40"/>
                  </a:lnTo>
                  <a:lnTo>
                    <a:pt x="54" y="39"/>
                  </a:lnTo>
                  <a:close/>
                  <a:moveTo>
                    <a:pt x="18" y="40"/>
                  </a:moveTo>
                  <a:lnTo>
                    <a:pt x="29" y="40"/>
                  </a:lnTo>
                  <a:lnTo>
                    <a:pt x="29" y="42"/>
                  </a:lnTo>
                  <a:lnTo>
                    <a:pt x="18" y="42"/>
                  </a:lnTo>
                  <a:lnTo>
                    <a:pt x="18" y="40"/>
                  </a:lnTo>
                  <a:close/>
                  <a:moveTo>
                    <a:pt x="56" y="40"/>
                  </a:moveTo>
                  <a:lnTo>
                    <a:pt x="66" y="40"/>
                  </a:lnTo>
                  <a:lnTo>
                    <a:pt x="66" y="42"/>
                  </a:lnTo>
                  <a:lnTo>
                    <a:pt x="56" y="42"/>
                  </a:lnTo>
                  <a:lnTo>
                    <a:pt x="56" y="40"/>
                  </a:lnTo>
                  <a:close/>
                  <a:moveTo>
                    <a:pt x="17" y="42"/>
                  </a:moveTo>
                  <a:lnTo>
                    <a:pt x="27" y="42"/>
                  </a:lnTo>
                  <a:lnTo>
                    <a:pt x="27" y="43"/>
                  </a:lnTo>
                  <a:lnTo>
                    <a:pt x="17" y="43"/>
                  </a:lnTo>
                  <a:lnTo>
                    <a:pt x="17" y="42"/>
                  </a:lnTo>
                  <a:close/>
                  <a:moveTo>
                    <a:pt x="57" y="42"/>
                  </a:moveTo>
                  <a:lnTo>
                    <a:pt x="68" y="42"/>
                  </a:lnTo>
                  <a:lnTo>
                    <a:pt x="68" y="43"/>
                  </a:lnTo>
                  <a:lnTo>
                    <a:pt x="57" y="43"/>
                  </a:lnTo>
                  <a:lnTo>
                    <a:pt x="57" y="42"/>
                  </a:lnTo>
                  <a:close/>
                  <a:moveTo>
                    <a:pt x="17" y="43"/>
                  </a:moveTo>
                  <a:lnTo>
                    <a:pt x="24" y="43"/>
                  </a:lnTo>
                  <a:lnTo>
                    <a:pt x="24" y="45"/>
                  </a:lnTo>
                  <a:lnTo>
                    <a:pt x="17" y="45"/>
                  </a:lnTo>
                  <a:lnTo>
                    <a:pt x="17" y="43"/>
                  </a:lnTo>
                  <a:close/>
                  <a:moveTo>
                    <a:pt x="60" y="43"/>
                  </a:moveTo>
                  <a:lnTo>
                    <a:pt x="68" y="43"/>
                  </a:lnTo>
                  <a:lnTo>
                    <a:pt x="68" y="45"/>
                  </a:lnTo>
                  <a:lnTo>
                    <a:pt x="60" y="45"/>
                  </a:lnTo>
                  <a:lnTo>
                    <a:pt x="60" y="43"/>
                  </a:lnTo>
                  <a:close/>
                  <a:moveTo>
                    <a:pt x="17" y="45"/>
                  </a:moveTo>
                  <a:lnTo>
                    <a:pt x="23" y="45"/>
                  </a:lnTo>
                  <a:lnTo>
                    <a:pt x="23" y="46"/>
                  </a:lnTo>
                  <a:lnTo>
                    <a:pt x="17" y="46"/>
                  </a:lnTo>
                  <a:lnTo>
                    <a:pt x="17" y="45"/>
                  </a:lnTo>
                  <a:close/>
                  <a:moveTo>
                    <a:pt x="62" y="45"/>
                  </a:moveTo>
                  <a:lnTo>
                    <a:pt x="68" y="45"/>
                  </a:lnTo>
                  <a:lnTo>
                    <a:pt x="68" y="46"/>
                  </a:lnTo>
                  <a:lnTo>
                    <a:pt x="62" y="46"/>
                  </a:lnTo>
                  <a:lnTo>
                    <a:pt x="62" y="45"/>
                  </a:lnTo>
                  <a:close/>
                  <a:moveTo>
                    <a:pt x="15" y="46"/>
                  </a:moveTo>
                  <a:lnTo>
                    <a:pt x="21" y="46"/>
                  </a:lnTo>
                  <a:lnTo>
                    <a:pt x="21" y="48"/>
                  </a:lnTo>
                  <a:lnTo>
                    <a:pt x="15" y="48"/>
                  </a:lnTo>
                  <a:lnTo>
                    <a:pt x="15" y="46"/>
                  </a:lnTo>
                  <a:close/>
                  <a:moveTo>
                    <a:pt x="63" y="46"/>
                  </a:moveTo>
                  <a:lnTo>
                    <a:pt x="69" y="46"/>
                  </a:lnTo>
                  <a:lnTo>
                    <a:pt x="69" y="48"/>
                  </a:lnTo>
                  <a:lnTo>
                    <a:pt x="63" y="48"/>
                  </a:lnTo>
                  <a:lnTo>
                    <a:pt x="63" y="46"/>
                  </a:lnTo>
                  <a:close/>
                  <a:moveTo>
                    <a:pt x="15" y="48"/>
                  </a:moveTo>
                  <a:lnTo>
                    <a:pt x="18" y="48"/>
                  </a:lnTo>
                  <a:lnTo>
                    <a:pt x="18" y="49"/>
                  </a:lnTo>
                  <a:lnTo>
                    <a:pt x="15" y="49"/>
                  </a:lnTo>
                  <a:lnTo>
                    <a:pt x="15" y="48"/>
                  </a:lnTo>
                  <a:close/>
                  <a:moveTo>
                    <a:pt x="66" y="48"/>
                  </a:moveTo>
                  <a:lnTo>
                    <a:pt x="69" y="48"/>
                  </a:lnTo>
                  <a:lnTo>
                    <a:pt x="69" y="49"/>
                  </a:lnTo>
                  <a:lnTo>
                    <a:pt x="66" y="49"/>
                  </a:lnTo>
                  <a:lnTo>
                    <a:pt x="66" y="48"/>
                  </a:lnTo>
                  <a:close/>
                  <a:moveTo>
                    <a:pt x="15" y="49"/>
                  </a:moveTo>
                  <a:lnTo>
                    <a:pt x="17" y="49"/>
                  </a:lnTo>
                  <a:lnTo>
                    <a:pt x="17" y="51"/>
                  </a:lnTo>
                  <a:lnTo>
                    <a:pt x="15" y="51"/>
                  </a:lnTo>
                  <a:lnTo>
                    <a:pt x="15" y="49"/>
                  </a:lnTo>
                  <a:close/>
                  <a:moveTo>
                    <a:pt x="68" y="49"/>
                  </a:moveTo>
                  <a:lnTo>
                    <a:pt x="69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8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5" name="Freeform 862"/>
            <p:cNvSpPr>
              <a:spLocks noEditPoints="1"/>
            </p:cNvSpPr>
            <p:nvPr/>
          </p:nvSpPr>
          <p:spPr bwMode="auto">
            <a:xfrm>
              <a:off x="1589" y="1044"/>
              <a:ext cx="118" cy="87"/>
            </a:xfrm>
            <a:custGeom>
              <a:avLst/>
              <a:gdLst>
                <a:gd name="T0" fmla="*/ 0 w 118"/>
                <a:gd name="T1" fmla="*/ 87 h 87"/>
                <a:gd name="T2" fmla="*/ 0 w 118"/>
                <a:gd name="T3" fmla="*/ 36 h 87"/>
                <a:gd name="T4" fmla="*/ 4 w 118"/>
                <a:gd name="T5" fmla="*/ 23 h 87"/>
                <a:gd name="T6" fmla="*/ 10 w 118"/>
                <a:gd name="T7" fmla="*/ 14 h 87"/>
                <a:gd name="T8" fmla="*/ 22 w 118"/>
                <a:gd name="T9" fmla="*/ 6 h 87"/>
                <a:gd name="T10" fmla="*/ 37 w 118"/>
                <a:gd name="T11" fmla="*/ 6 h 87"/>
                <a:gd name="T12" fmla="*/ 48 w 118"/>
                <a:gd name="T13" fmla="*/ 12 h 87"/>
                <a:gd name="T14" fmla="*/ 55 w 118"/>
                <a:gd name="T15" fmla="*/ 23 h 87"/>
                <a:gd name="T16" fmla="*/ 61 w 118"/>
                <a:gd name="T17" fmla="*/ 11 h 87"/>
                <a:gd name="T18" fmla="*/ 70 w 118"/>
                <a:gd name="T19" fmla="*/ 3 h 87"/>
                <a:gd name="T20" fmla="*/ 84 w 118"/>
                <a:gd name="T21" fmla="*/ 0 h 87"/>
                <a:gd name="T22" fmla="*/ 99 w 118"/>
                <a:gd name="T23" fmla="*/ 5 h 87"/>
                <a:gd name="T24" fmla="*/ 109 w 118"/>
                <a:gd name="T25" fmla="*/ 12 h 87"/>
                <a:gd name="T26" fmla="*/ 115 w 118"/>
                <a:gd name="T27" fmla="*/ 26 h 87"/>
                <a:gd name="T28" fmla="*/ 118 w 118"/>
                <a:gd name="T29" fmla="*/ 44 h 87"/>
                <a:gd name="T30" fmla="*/ 49 w 118"/>
                <a:gd name="T31" fmla="*/ 72 h 87"/>
                <a:gd name="T32" fmla="*/ 49 w 118"/>
                <a:gd name="T33" fmla="*/ 41 h 87"/>
                <a:gd name="T34" fmla="*/ 48 w 118"/>
                <a:gd name="T35" fmla="*/ 33 h 87"/>
                <a:gd name="T36" fmla="*/ 42 w 118"/>
                <a:gd name="T37" fmla="*/ 24 h 87"/>
                <a:gd name="T38" fmla="*/ 31 w 118"/>
                <a:gd name="T39" fmla="*/ 21 h 87"/>
                <a:gd name="T40" fmla="*/ 21 w 118"/>
                <a:gd name="T41" fmla="*/ 24 h 87"/>
                <a:gd name="T42" fmla="*/ 15 w 118"/>
                <a:gd name="T43" fmla="*/ 32 h 87"/>
                <a:gd name="T44" fmla="*/ 13 w 118"/>
                <a:gd name="T45" fmla="*/ 42 h 87"/>
                <a:gd name="T46" fmla="*/ 13 w 118"/>
                <a:gd name="T47" fmla="*/ 72 h 87"/>
                <a:gd name="T48" fmla="*/ 103 w 118"/>
                <a:gd name="T49" fmla="*/ 72 h 87"/>
                <a:gd name="T50" fmla="*/ 103 w 118"/>
                <a:gd name="T51" fmla="*/ 36 h 87"/>
                <a:gd name="T52" fmla="*/ 102 w 118"/>
                <a:gd name="T53" fmla="*/ 29 h 87"/>
                <a:gd name="T54" fmla="*/ 97 w 118"/>
                <a:gd name="T55" fmla="*/ 21 h 87"/>
                <a:gd name="T56" fmla="*/ 88 w 118"/>
                <a:gd name="T57" fmla="*/ 17 h 87"/>
                <a:gd name="T58" fmla="*/ 78 w 118"/>
                <a:gd name="T59" fmla="*/ 17 h 87"/>
                <a:gd name="T60" fmla="*/ 67 w 118"/>
                <a:gd name="T61" fmla="*/ 23 h 87"/>
                <a:gd name="T62" fmla="*/ 64 w 118"/>
                <a:gd name="T63" fmla="*/ 33 h 87"/>
                <a:gd name="T64" fmla="*/ 63 w 118"/>
                <a:gd name="T65" fmla="*/ 45 h 87"/>
                <a:gd name="T66" fmla="*/ 103 w 118"/>
                <a:gd name="T67" fmla="*/ 72 h 8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18" h="87">
                  <a:moveTo>
                    <a:pt x="118" y="87"/>
                  </a:moveTo>
                  <a:lnTo>
                    <a:pt x="0" y="87"/>
                  </a:lnTo>
                  <a:lnTo>
                    <a:pt x="0" y="44"/>
                  </a:lnTo>
                  <a:lnTo>
                    <a:pt x="0" y="36"/>
                  </a:lnTo>
                  <a:lnTo>
                    <a:pt x="1" y="29"/>
                  </a:lnTo>
                  <a:lnTo>
                    <a:pt x="4" y="23"/>
                  </a:lnTo>
                  <a:lnTo>
                    <a:pt x="6" y="18"/>
                  </a:lnTo>
                  <a:lnTo>
                    <a:pt x="10" y="14"/>
                  </a:lnTo>
                  <a:lnTo>
                    <a:pt x="15" y="11"/>
                  </a:lnTo>
                  <a:lnTo>
                    <a:pt x="22" y="6"/>
                  </a:lnTo>
                  <a:lnTo>
                    <a:pt x="30" y="6"/>
                  </a:lnTo>
                  <a:lnTo>
                    <a:pt x="37" y="6"/>
                  </a:lnTo>
                  <a:lnTo>
                    <a:pt x="43" y="9"/>
                  </a:lnTo>
                  <a:lnTo>
                    <a:pt x="48" y="12"/>
                  </a:lnTo>
                  <a:lnTo>
                    <a:pt x="52" y="17"/>
                  </a:lnTo>
                  <a:lnTo>
                    <a:pt x="55" y="23"/>
                  </a:lnTo>
                  <a:lnTo>
                    <a:pt x="57" y="15"/>
                  </a:lnTo>
                  <a:lnTo>
                    <a:pt x="61" y="11"/>
                  </a:lnTo>
                  <a:lnTo>
                    <a:pt x="66" y="6"/>
                  </a:lnTo>
                  <a:lnTo>
                    <a:pt x="70" y="3"/>
                  </a:lnTo>
                  <a:lnTo>
                    <a:pt x="76" y="2"/>
                  </a:lnTo>
                  <a:lnTo>
                    <a:pt x="84" y="0"/>
                  </a:lnTo>
                  <a:lnTo>
                    <a:pt x="91" y="2"/>
                  </a:lnTo>
                  <a:lnTo>
                    <a:pt x="99" y="5"/>
                  </a:lnTo>
                  <a:lnTo>
                    <a:pt x="105" y="8"/>
                  </a:lnTo>
                  <a:lnTo>
                    <a:pt x="109" y="12"/>
                  </a:lnTo>
                  <a:lnTo>
                    <a:pt x="114" y="18"/>
                  </a:lnTo>
                  <a:lnTo>
                    <a:pt x="115" y="26"/>
                  </a:lnTo>
                  <a:lnTo>
                    <a:pt x="117" y="33"/>
                  </a:lnTo>
                  <a:lnTo>
                    <a:pt x="118" y="44"/>
                  </a:lnTo>
                  <a:lnTo>
                    <a:pt x="118" y="87"/>
                  </a:lnTo>
                  <a:close/>
                  <a:moveTo>
                    <a:pt x="49" y="72"/>
                  </a:moveTo>
                  <a:lnTo>
                    <a:pt x="49" y="47"/>
                  </a:lnTo>
                  <a:lnTo>
                    <a:pt x="49" y="41"/>
                  </a:lnTo>
                  <a:lnTo>
                    <a:pt x="49" y="36"/>
                  </a:lnTo>
                  <a:lnTo>
                    <a:pt x="48" y="33"/>
                  </a:lnTo>
                  <a:lnTo>
                    <a:pt x="46" y="27"/>
                  </a:lnTo>
                  <a:lnTo>
                    <a:pt x="42" y="24"/>
                  </a:lnTo>
                  <a:lnTo>
                    <a:pt x="37" y="21"/>
                  </a:lnTo>
                  <a:lnTo>
                    <a:pt x="31" y="21"/>
                  </a:lnTo>
                  <a:lnTo>
                    <a:pt x="27" y="21"/>
                  </a:lnTo>
                  <a:lnTo>
                    <a:pt x="21" y="24"/>
                  </a:lnTo>
                  <a:lnTo>
                    <a:pt x="18" y="27"/>
                  </a:lnTo>
                  <a:lnTo>
                    <a:pt x="15" y="32"/>
                  </a:lnTo>
                  <a:lnTo>
                    <a:pt x="15" y="36"/>
                  </a:lnTo>
                  <a:lnTo>
                    <a:pt x="13" y="42"/>
                  </a:lnTo>
                  <a:lnTo>
                    <a:pt x="13" y="50"/>
                  </a:lnTo>
                  <a:lnTo>
                    <a:pt x="13" y="72"/>
                  </a:lnTo>
                  <a:lnTo>
                    <a:pt x="49" y="72"/>
                  </a:lnTo>
                  <a:close/>
                  <a:moveTo>
                    <a:pt x="103" y="72"/>
                  </a:moveTo>
                  <a:lnTo>
                    <a:pt x="103" y="44"/>
                  </a:lnTo>
                  <a:lnTo>
                    <a:pt x="103" y="36"/>
                  </a:lnTo>
                  <a:lnTo>
                    <a:pt x="103" y="33"/>
                  </a:lnTo>
                  <a:lnTo>
                    <a:pt x="102" y="29"/>
                  </a:lnTo>
                  <a:lnTo>
                    <a:pt x="100" y="24"/>
                  </a:lnTo>
                  <a:lnTo>
                    <a:pt x="97" y="21"/>
                  </a:lnTo>
                  <a:lnTo>
                    <a:pt x="94" y="18"/>
                  </a:lnTo>
                  <a:lnTo>
                    <a:pt x="88" y="17"/>
                  </a:lnTo>
                  <a:lnTo>
                    <a:pt x="84" y="15"/>
                  </a:lnTo>
                  <a:lnTo>
                    <a:pt x="78" y="17"/>
                  </a:lnTo>
                  <a:lnTo>
                    <a:pt x="72" y="20"/>
                  </a:lnTo>
                  <a:lnTo>
                    <a:pt x="67" y="23"/>
                  </a:lnTo>
                  <a:lnTo>
                    <a:pt x="66" y="29"/>
                  </a:lnTo>
                  <a:lnTo>
                    <a:pt x="64" y="33"/>
                  </a:lnTo>
                  <a:lnTo>
                    <a:pt x="63" y="39"/>
                  </a:lnTo>
                  <a:lnTo>
                    <a:pt x="63" y="45"/>
                  </a:lnTo>
                  <a:lnTo>
                    <a:pt x="63" y="72"/>
                  </a:lnTo>
                  <a:lnTo>
                    <a:pt x="103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863"/>
            <p:cNvSpPr>
              <a:spLocks noEditPoints="1"/>
            </p:cNvSpPr>
            <p:nvPr/>
          </p:nvSpPr>
          <p:spPr bwMode="auto">
            <a:xfrm>
              <a:off x="1620" y="953"/>
              <a:ext cx="89" cy="78"/>
            </a:xfrm>
            <a:custGeom>
              <a:avLst/>
              <a:gdLst>
                <a:gd name="T0" fmla="*/ 62 w 89"/>
                <a:gd name="T1" fmla="*/ 15 h 78"/>
                <a:gd name="T2" fmla="*/ 63 w 89"/>
                <a:gd name="T3" fmla="*/ 0 h 78"/>
                <a:gd name="T4" fmla="*/ 71 w 89"/>
                <a:gd name="T5" fmla="*/ 3 h 78"/>
                <a:gd name="T6" fmla="*/ 77 w 89"/>
                <a:gd name="T7" fmla="*/ 7 h 78"/>
                <a:gd name="T8" fmla="*/ 81 w 89"/>
                <a:gd name="T9" fmla="*/ 13 h 78"/>
                <a:gd name="T10" fmla="*/ 87 w 89"/>
                <a:gd name="T11" fmla="*/ 24 h 78"/>
                <a:gd name="T12" fmla="*/ 89 w 89"/>
                <a:gd name="T13" fmla="*/ 37 h 78"/>
                <a:gd name="T14" fmla="*/ 86 w 89"/>
                <a:gd name="T15" fmla="*/ 54 h 78"/>
                <a:gd name="T16" fmla="*/ 77 w 89"/>
                <a:gd name="T17" fmla="*/ 67 h 78"/>
                <a:gd name="T18" fmla="*/ 63 w 89"/>
                <a:gd name="T19" fmla="*/ 75 h 78"/>
                <a:gd name="T20" fmla="*/ 45 w 89"/>
                <a:gd name="T21" fmla="*/ 78 h 78"/>
                <a:gd name="T22" fmla="*/ 26 w 89"/>
                <a:gd name="T23" fmla="*/ 75 h 78"/>
                <a:gd name="T24" fmla="*/ 12 w 89"/>
                <a:gd name="T25" fmla="*/ 67 h 78"/>
                <a:gd name="T26" fmla="*/ 3 w 89"/>
                <a:gd name="T27" fmla="*/ 54 h 78"/>
                <a:gd name="T28" fmla="*/ 0 w 89"/>
                <a:gd name="T29" fmla="*/ 39 h 78"/>
                <a:gd name="T30" fmla="*/ 3 w 89"/>
                <a:gd name="T31" fmla="*/ 22 h 78"/>
                <a:gd name="T32" fmla="*/ 11 w 89"/>
                <a:gd name="T33" fmla="*/ 10 h 78"/>
                <a:gd name="T34" fmla="*/ 26 w 89"/>
                <a:gd name="T35" fmla="*/ 3 h 78"/>
                <a:gd name="T36" fmla="*/ 44 w 89"/>
                <a:gd name="T37" fmla="*/ 0 h 78"/>
                <a:gd name="T38" fmla="*/ 45 w 89"/>
                <a:gd name="T39" fmla="*/ 0 h 78"/>
                <a:gd name="T40" fmla="*/ 47 w 89"/>
                <a:gd name="T41" fmla="*/ 0 h 78"/>
                <a:gd name="T42" fmla="*/ 47 w 89"/>
                <a:gd name="T43" fmla="*/ 63 h 78"/>
                <a:gd name="T44" fmla="*/ 56 w 89"/>
                <a:gd name="T45" fmla="*/ 61 h 78"/>
                <a:gd name="T46" fmla="*/ 62 w 89"/>
                <a:gd name="T47" fmla="*/ 58 h 78"/>
                <a:gd name="T48" fmla="*/ 68 w 89"/>
                <a:gd name="T49" fmla="*/ 55 h 78"/>
                <a:gd name="T50" fmla="*/ 72 w 89"/>
                <a:gd name="T51" fmla="*/ 49 h 78"/>
                <a:gd name="T52" fmla="*/ 74 w 89"/>
                <a:gd name="T53" fmla="*/ 43 h 78"/>
                <a:gd name="T54" fmla="*/ 75 w 89"/>
                <a:gd name="T55" fmla="*/ 37 h 78"/>
                <a:gd name="T56" fmla="*/ 74 w 89"/>
                <a:gd name="T57" fmla="*/ 30 h 78"/>
                <a:gd name="T58" fmla="*/ 71 w 89"/>
                <a:gd name="T59" fmla="*/ 24 h 78"/>
                <a:gd name="T60" fmla="*/ 69 w 89"/>
                <a:gd name="T61" fmla="*/ 21 h 78"/>
                <a:gd name="T62" fmla="*/ 65 w 89"/>
                <a:gd name="T63" fmla="*/ 18 h 78"/>
                <a:gd name="T64" fmla="*/ 62 w 89"/>
                <a:gd name="T65" fmla="*/ 15 h 78"/>
                <a:gd name="T66" fmla="*/ 33 w 89"/>
                <a:gd name="T67" fmla="*/ 63 h 78"/>
                <a:gd name="T68" fmla="*/ 33 w 89"/>
                <a:gd name="T69" fmla="*/ 15 h 78"/>
                <a:gd name="T70" fmla="*/ 29 w 89"/>
                <a:gd name="T71" fmla="*/ 16 h 78"/>
                <a:gd name="T72" fmla="*/ 24 w 89"/>
                <a:gd name="T73" fmla="*/ 18 h 78"/>
                <a:gd name="T74" fmla="*/ 20 w 89"/>
                <a:gd name="T75" fmla="*/ 21 h 78"/>
                <a:gd name="T76" fmla="*/ 17 w 89"/>
                <a:gd name="T77" fmla="*/ 25 h 78"/>
                <a:gd name="T78" fmla="*/ 14 w 89"/>
                <a:gd name="T79" fmla="*/ 31 h 78"/>
                <a:gd name="T80" fmla="*/ 14 w 89"/>
                <a:gd name="T81" fmla="*/ 39 h 78"/>
                <a:gd name="T82" fmla="*/ 14 w 89"/>
                <a:gd name="T83" fmla="*/ 45 h 78"/>
                <a:gd name="T84" fmla="*/ 15 w 89"/>
                <a:gd name="T85" fmla="*/ 51 h 78"/>
                <a:gd name="T86" fmla="*/ 18 w 89"/>
                <a:gd name="T87" fmla="*/ 55 h 78"/>
                <a:gd name="T88" fmla="*/ 23 w 89"/>
                <a:gd name="T89" fmla="*/ 58 h 78"/>
                <a:gd name="T90" fmla="*/ 27 w 89"/>
                <a:gd name="T91" fmla="*/ 61 h 78"/>
                <a:gd name="T92" fmla="*/ 33 w 89"/>
                <a:gd name="T93" fmla="*/ 6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78">
                  <a:moveTo>
                    <a:pt x="62" y="15"/>
                  </a:moveTo>
                  <a:lnTo>
                    <a:pt x="63" y="0"/>
                  </a:lnTo>
                  <a:lnTo>
                    <a:pt x="71" y="3"/>
                  </a:lnTo>
                  <a:lnTo>
                    <a:pt x="77" y="7"/>
                  </a:lnTo>
                  <a:lnTo>
                    <a:pt x="81" y="13"/>
                  </a:lnTo>
                  <a:lnTo>
                    <a:pt x="87" y="24"/>
                  </a:lnTo>
                  <a:lnTo>
                    <a:pt x="89" y="37"/>
                  </a:lnTo>
                  <a:lnTo>
                    <a:pt x="86" y="54"/>
                  </a:lnTo>
                  <a:lnTo>
                    <a:pt x="77" y="67"/>
                  </a:lnTo>
                  <a:lnTo>
                    <a:pt x="63" y="75"/>
                  </a:lnTo>
                  <a:lnTo>
                    <a:pt x="45" y="78"/>
                  </a:lnTo>
                  <a:lnTo>
                    <a:pt x="26" y="75"/>
                  </a:lnTo>
                  <a:lnTo>
                    <a:pt x="12" y="67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63"/>
                  </a:lnTo>
                  <a:lnTo>
                    <a:pt x="56" y="61"/>
                  </a:lnTo>
                  <a:lnTo>
                    <a:pt x="62" y="58"/>
                  </a:lnTo>
                  <a:lnTo>
                    <a:pt x="68" y="55"/>
                  </a:lnTo>
                  <a:lnTo>
                    <a:pt x="72" y="49"/>
                  </a:lnTo>
                  <a:lnTo>
                    <a:pt x="74" y="43"/>
                  </a:lnTo>
                  <a:lnTo>
                    <a:pt x="75" y="37"/>
                  </a:lnTo>
                  <a:lnTo>
                    <a:pt x="74" y="30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5" y="18"/>
                  </a:lnTo>
                  <a:lnTo>
                    <a:pt x="62" y="15"/>
                  </a:lnTo>
                  <a:close/>
                  <a:moveTo>
                    <a:pt x="33" y="63"/>
                  </a:moveTo>
                  <a:lnTo>
                    <a:pt x="33" y="15"/>
                  </a:lnTo>
                  <a:lnTo>
                    <a:pt x="29" y="16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4" y="31"/>
                  </a:lnTo>
                  <a:lnTo>
                    <a:pt x="14" y="39"/>
                  </a:lnTo>
                  <a:lnTo>
                    <a:pt x="14" y="45"/>
                  </a:lnTo>
                  <a:lnTo>
                    <a:pt x="15" y="51"/>
                  </a:lnTo>
                  <a:lnTo>
                    <a:pt x="18" y="55"/>
                  </a:lnTo>
                  <a:lnTo>
                    <a:pt x="23" y="58"/>
                  </a:lnTo>
                  <a:lnTo>
                    <a:pt x="27" y="61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864"/>
            <p:cNvSpPr>
              <a:spLocks/>
            </p:cNvSpPr>
            <p:nvPr/>
          </p:nvSpPr>
          <p:spPr bwMode="auto">
            <a:xfrm>
              <a:off x="1592" y="902"/>
              <a:ext cx="117" cy="40"/>
            </a:xfrm>
            <a:custGeom>
              <a:avLst/>
              <a:gdLst>
                <a:gd name="T0" fmla="*/ 102 w 117"/>
                <a:gd name="T1" fmla="*/ 1 h 40"/>
                <a:gd name="T2" fmla="*/ 115 w 117"/>
                <a:gd name="T3" fmla="*/ 0 h 40"/>
                <a:gd name="T4" fmla="*/ 115 w 117"/>
                <a:gd name="T5" fmla="*/ 6 h 40"/>
                <a:gd name="T6" fmla="*/ 117 w 117"/>
                <a:gd name="T7" fmla="*/ 10 h 40"/>
                <a:gd name="T8" fmla="*/ 115 w 117"/>
                <a:gd name="T9" fmla="*/ 18 h 40"/>
                <a:gd name="T10" fmla="*/ 114 w 117"/>
                <a:gd name="T11" fmla="*/ 22 h 40"/>
                <a:gd name="T12" fmla="*/ 111 w 117"/>
                <a:gd name="T13" fmla="*/ 27 h 40"/>
                <a:gd name="T14" fmla="*/ 108 w 117"/>
                <a:gd name="T15" fmla="*/ 28 h 40"/>
                <a:gd name="T16" fmla="*/ 103 w 117"/>
                <a:gd name="T17" fmla="*/ 30 h 40"/>
                <a:gd name="T18" fmla="*/ 99 w 117"/>
                <a:gd name="T19" fmla="*/ 30 h 40"/>
                <a:gd name="T20" fmla="*/ 91 w 117"/>
                <a:gd name="T21" fmla="*/ 30 h 40"/>
                <a:gd name="T22" fmla="*/ 43 w 117"/>
                <a:gd name="T23" fmla="*/ 30 h 40"/>
                <a:gd name="T24" fmla="*/ 43 w 117"/>
                <a:gd name="T25" fmla="*/ 40 h 40"/>
                <a:gd name="T26" fmla="*/ 30 w 117"/>
                <a:gd name="T27" fmla="*/ 40 h 40"/>
                <a:gd name="T28" fmla="*/ 30 w 117"/>
                <a:gd name="T29" fmla="*/ 30 h 40"/>
                <a:gd name="T30" fmla="*/ 9 w 117"/>
                <a:gd name="T31" fmla="*/ 30 h 40"/>
                <a:gd name="T32" fmla="*/ 0 w 117"/>
                <a:gd name="T33" fmla="*/ 15 h 40"/>
                <a:gd name="T34" fmla="*/ 30 w 117"/>
                <a:gd name="T35" fmla="*/ 15 h 40"/>
                <a:gd name="T36" fmla="*/ 30 w 117"/>
                <a:gd name="T37" fmla="*/ 1 h 40"/>
                <a:gd name="T38" fmla="*/ 43 w 117"/>
                <a:gd name="T39" fmla="*/ 1 h 40"/>
                <a:gd name="T40" fmla="*/ 43 w 117"/>
                <a:gd name="T41" fmla="*/ 15 h 40"/>
                <a:gd name="T42" fmla="*/ 91 w 117"/>
                <a:gd name="T43" fmla="*/ 15 h 40"/>
                <a:gd name="T44" fmla="*/ 96 w 117"/>
                <a:gd name="T45" fmla="*/ 15 h 40"/>
                <a:gd name="T46" fmla="*/ 99 w 117"/>
                <a:gd name="T47" fmla="*/ 15 h 40"/>
                <a:gd name="T48" fmla="*/ 100 w 117"/>
                <a:gd name="T49" fmla="*/ 13 h 40"/>
                <a:gd name="T50" fmla="*/ 102 w 117"/>
                <a:gd name="T51" fmla="*/ 12 h 40"/>
                <a:gd name="T52" fmla="*/ 102 w 117"/>
                <a:gd name="T53" fmla="*/ 10 h 40"/>
                <a:gd name="T54" fmla="*/ 103 w 117"/>
                <a:gd name="T55" fmla="*/ 7 h 40"/>
                <a:gd name="T56" fmla="*/ 103 w 117"/>
                <a:gd name="T57" fmla="*/ 4 h 40"/>
                <a:gd name="T58" fmla="*/ 102 w 117"/>
                <a:gd name="T59" fmla="*/ 1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7" h="40">
                  <a:moveTo>
                    <a:pt x="102" y="1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17" y="10"/>
                  </a:lnTo>
                  <a:lnTo>
                    <a:pt x="115" y="18"/>
                  </a:lnTo>
                  <a:lnTo>
                    <a:pt x="114" y="22"/>
                  </a:lnTo>
                  <a:lnTo>
                    <a:pt x="111" y="27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9" y="30"/>
                  </a:lnTo>
                  <a:lnTo>
                    <a:pt x="91" y="30"/>
                  </a:lnTo>
                  <a:lnTo>
                    <a:pt x="43" y="30"/>
                  </a:lnTo>
                  <a:lnTo>
                    <a:pt x="43" y="40"/>
                  </a:lnTo>
                  <a:lnTo>
                    <a:pt x="30" y="40"/>
                  </a:lnTo>
                  <a:lnTo>
                    <a:pt x="30" y="30"/>
                  </a:lnTo>
                  <a:lnTo>
                    <a:pt x="9" y="30"/>
                  </a:lnTo>
                  <a:lnTo>
                    <a:pt x="0" y="15"/>
                  </a:lnTo>
                  <a:lnTo>
                    <a:pt x="30" y="15"/>
                  </a:lnTo>
                  <a:lnTo>
                    <a:pt x="30" y="1"/>
                  </a:lnTo>
                  <a:lnTo>
                    <a:pt x="43" y="1"/>
                  </a:lnTo>
                  <a:lnTo>
                    <a:pt x="43" y="15"/>
                  </a:lnTo>
                  <a:lnTo>
                    <a:pt x="91" y="15"/>
                  </a:lnTo>
                  <a:lnTo>
                    <a:pt x="96" y="15"/>
                  </a:lnTo>
                  <a:lnTo>
                    <a:pt x="99" y="15"/>
                  </a:lnTo>
                  <a:lnTo>
                    <a:pt x="100" y="13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865"/>
            <p:cNvSpPr>
              <a:spLocks noEditPoints="1"/>
            </p:cNvSpPr>
            <p:nvPr/>
          </p:nvSpPr>
          <p:spPr bwMode="auto">
            <a:xfrm>
              <a:off x="1620" y="816"/>
              <a:ext cx="89" cy="78"/>
            </a:xfrm>
            <a:custGeom>
              <a:avLst/>
              <a:gdLst>
                <a:gd name="T0" fmla="*/ 62 w 89"/>
                <a:gd name="T1" fmla="*/ 15 h 78"/>
                <a:gd name="T2" fmla="*/ 63 w 89"/>
                <a:gd name="T3" fmla="*/ 0 h 78"/>
                <a:gd name="T4" fmla="*/ 71 w 89"/>
                <a:gd name="T5" fmla="*/ 3 h 78"/>
                <a:gd name="T6" fmla="*/ 77 w 89"/>
                <a:gd name="T7" fmla="*/ 8 h 78"/>
                <a:gd name="T8" fmla="*/ 81 w 89"/>
                <a:gd name="T9" fmla="*/ 14 h 78"/>
                <a:gd name="T10" fmla="*/ 87 w 89"/>
                <a:gd name="T11" fmla="*/ 24 h 78"/>
                <a:gd name="T12" fmla="*/ 89 w 89"/>
                <a:gd name="T13" fmla="*/ 38 h 78"/>
                <a:gd name="T14" fmla="*/ 86 w 89"/>
                <a:gd name="T15" fmla="*/ 54 h 78"/>
                <a:gd name="T16" fmla="*/ 77 w 89"/>
                <a:gd name="T17" fmla="*/ 68 h 78"/>
                <a:gd name="T18" fmla="*/ 63 w 89"/>
                <a:gd name="T19" fmla="*/ 77 h 78"/>
                <a:gd name="T20" fmla="*/ 45 w 89"/>
                <a:gd name="T21" fmla="*/ 78 h 78"/>
                <a:gd name="T22" fmla="*/ 26 w 89"/>
                <a:gd name="T23" fmla="*/ 75 h 78"/>
                <a:gd name="T24" fmla="*/ 12 w 89"/>
                <a:gd name="T25" fmla="*/ 68 h 78"/>
                <a:gd name="T26" fmla="*/ 3 w 89"/>
                <a:gd name="T27" fmla="*/ 56 h 78"/>
                <a:gd name="T28" fmla="*/ 0 w 89"/>
                <a:gd name="T29" fmla="*/ 39 h 78"/>
                <a:gd name="T30" fmla="*/ 3 w 89"/>
                <a:gd name="T31" fmla="*/ 24 h 78"/>
                <a:gd name="T32" fmla="*/ 11 w 89"/>
                <a:gd name="T33" fmla="*/ 11 h 78"/>
                <a:gd name="T34" fmla="*/ 26 w 89"/>
                <a:gd name="T35" fmla="*/ 3 h 78"/>
                <a:gd name="T36" fmla="*/ 44 w 89"/>
                <a:gd name="T37" fmla="*/ 0 h 78"/>
                <a:gd name="T38" fmla="*/ 45 w 89"/>
                <a:gd name="T39" fmla="*/ 0 h 78"/>
                <a:gd name="T40" fmla="*/ 47 w 89"/>
                <a:gd name="T41" fmla="*/ 0 h 78"/>
                <a:gd name="T42" fmla="*/ 47 w 89"/>
                <a:gd name="T43" fmla="*/ 63 h 78"/>
                <a:gd name="T44" fmla="*/ 56 w 89"/>
                <a:gd name="T45" fmla="*/ 62 h 78"/>
                <a:gd name="T46" fmla="*/ 62 w 89"/>
                <a:gd name="T47" fmla="*/ 60 h 78"/>
                <a:gd name="T48" fmla="*/ 68 w 89"/>
                <a:gd name="T49" fmla="*/ 56 h 78"/>
                <a:gd name="T50" fmla="*/ 72 w 89"/>
                <a:gd name="T51" fmla="*/ 50 h 78"/>
                <a:gd name="T52" fmla="*/ 74 w 89"/>
                <a:gd name="T53" fmla="*/ 45 h 78"/>
                <a:gd name="T54" fmla="*/ 75 w 89"/>
                <a:gd name="T55" fmla="*/ 38 h 78"/>
                <a:gd name="T56" fmla="*/ 74 w 89"/>
                <a:gd name="T57" fmla="*/ 30 h 78"/>
                <a:gd name="T58" fmla="*/ 71 w 89"/>
                <a:gd name="T59" fmla="*/ 24 h 78"/>
                <a:gd name="T60" fmla="*/ 69 w 89"/>
                <a:gd name="T61" fmla="*/ 21 h 78"/>
                <a:gd name="T62" fmla="*/ 65 w 89"/>
                <a:gd name="T63" fmla="*/ 18 h 78"/>
                <a:gd name="T64" fmla="*/ 62 w 89"/>
                <a:gd name="T65" fmla="*/ 15 h 78"/>
                <a:gd name="T66" fmla="*/ 33 w 89"/>
                <a:gd name="T67" fmla="*/ 63 h 78"/>
                <a:gd name="T68" fmla="*/ 33 w 89"/>
                <a:gd name="T69" fmla="*/ 15 h 78"/>
                <a:gd name="T70" fmla="*/ 29 w 89"/>
                <a:gd name="T71" fmla="*/ 17 h 78"/>
                <a:gd name="T72" fmla="*/ 24 w 89"/>
                <a:gd name="T73" fmla="*/ 18 h 78"/>
                <a:gd name="T74" fmla="*/ 20 w 89"/>
                <a:gd name="T75" fmla="*/ 21 h 78"/>
                <a:gd name="T76" fmla="*/ 17 w 89"/>
                <a:gd name="T77" fmla="*/ 26 h 78"/>
                <a:gd name="T78" fmla="*/ 14 w 89"/>
                <a:gd name="T79" fmla="*/ 32 h 78"/>
                <a:gd name="T80" fmla="*/ 14 w 89"/>
                <a:gd name="T81" fmla="*/ 39 h 78"/>
                <a:gd name="T82" fmla="*/ 14 w 89"/>
                <a:gd name="T83" fmla="*/ 45 h 78"/>
                <a:gd name="T84" fmla="*/ 15 w 89"/>
                <a:gd name="T85" fmla="*/ 51 h 78"/>
                <a:gd name="T86" fmla="*/ 18 w 89"/>
                <a:gd name="T87" fmla="*/ 56 h 78"/>
                <a:gd name="T88" fmla="*/ 23 w 89"/>
                <a:gd name="T89" fmla="*/ 60 h 78"/>
                <a:gd name="T90" fmla="*/ 27 w 89"/>
                <a:gd name="T91" fmla="*/ 62 h 78"/>
                <a:gd name="T92" fmla="*/ 33 w 89"/>
                <a:gd name="T93" fmla="*/ 6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78">
                  <a:moveTo>
                    <a:pt x="62" y="15"/>
                  </a:moveTo>
                  <a:lnTo>
                    <a:pt x="63" y="0"/>
                  </a:lnTo>
                  <a:lnTo>
                    <a:pt x="71" y="3"/>
                  </a:lnTo>
                  <a:lnTo>
                    <a:pt x="77" y="8"/>
                  </a:lnTo>
                  <a:lnTo>
                    <a:pt x="81" y="14"/>
                  </a:lnTo>
                  <a:lnTo>
                    <a:pt x="87" y="24"/>
                  </a:lnTo>
                  <a:lnTo>
                    <a:pt x="89" y="38"/>
                  </a:lnTo>
                  <a:lnTo>
                    <a:pt x="86" y="54"/>
                  </a:lnTo>
                  <a:lnTo>
                    <a:pt x="77" y="68"/>
                  </a:lnTo>
                  <a:lnTo>
                    <a:pt x="63" y="77"/>
                  </a:lnTo>
                  <a:lnTo>
                    <a:pt x="45" y="78"/>
                  </a:lnTo>
                  <a:lnTo>
                    <a:pt x="26" y="75"/>
                  </a:lnTo>
                  <a:lnTo>
                    <a:pt x="12" y="68"/>
                  </a:lnTo>
                  <a:lnTo>
                    <a:pt x="3" y="56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63"/>
                  </a:lnTo>
                  <a:lnTo>
                    <a:pt x="56" y="62"/>
                  </a:lnTo>
                  <a:lnTo>
                    <a:pt x="62" y="60"/>
                  </a:lnTo>
                  <a:lnTo>
                    <a:pt x="68" y="56"/>
                  </a:lnTo>
                  <a:lnTo>
                    <a:pt x="72" y="50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30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5" y="18"/>
                  </a:lnTo>
                  <a:lnTo>
                    <a:pt x="62" y="15"/>
                  </a:lnTo>
                  <a:close/>
                  <a:moveTo>
                    <a:pt x="33" y="63"/>
                  </a:moveTo>
                  <a:lnTo>
                    <a:pt x="33" y="15"/>
                  </a:lnTo>
                  <a:lnTo>
                    <a:pt x="29" y="17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14" y="32"/>
                  </a:lnTo>
                  <a:lnTo>
                    <a:pt x="14" y="39"/>
                  </a:lnTo>
                  <a:lnTo>
                    <a:pt x="14" y="45"/>
                  </a:lnTo>
                  <a:lnTo>
                    <a:pt x="15" y="51"/>
                  </a:lnTo>
                  <a:lnTo>
                    <a:pt x="18" y="56"/>
                  </a:lnTo>
                  <a:lnTo>
                    <a:pt x="23" y="60"/>
                  </a:lnTo>
                  <a:lnTo>
                    <a:pt x="27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Rectangle 866"/>
            <p:cNvSpPr>
              <a:spLocks noChangeArrowheads="1"/>
            </p:cNvSpPr>
            <p:nvPr/>
          </p:nvSpPr>
          <p:spPr bwMode="auto">
            <a:xfrm>
              <a:off x="1589" y="782"/>
              <a:ext cx="118" cy="1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0" name="Freeform 867"/>
            <p:cNvSpPr>
              <a:spLocks noEditPoints="1"/>
            </p:cNvSpPr>
            <p:nvPr/>
          </p:nvSpPr>
          <p:spPr bwMode="auto">
            <a:xfrm>
              <a:off x="1620" y="695"/>
              <a:ext cx="120" cy="73"/>
            </a:xfrm>
            <a:custGeom>
              <a:avLst/>
              <a:gdLst>
                <a:gd name="T0" fmla="*/ 95 w 120"/>
                <a:gd name="T1" fmla="*/ 57 h 73"/>
                <a:gd name="T2" fmla="*/ 101 w 120"/>
                <a:gd name="T3" fmla="*/ 54 h 73"/>
                <a:gd name="T4" fmla="*/ 105 w 120"/>
                <a:gd name="T5" fmla="*/ 48 h 73"/>
                <a:gd name="T6" fmla="*/ 107 w 120"/>
                <a:gd name="T7" fmla="*/ 39 h 73"/>
                <a:gd name="T8" fmla="*/ 105 w 120"/>
                <a:gd name="T9" fmla="*/ 28 h 73"/>
                <a:gd name="T10" fmla="*/ 101 w 120"/>
                <a:gd name="T11" fmla="*/ 21 h 73"/>
                <a:gd name="T12" fmla="*/ 93 w 120"/>
                <a:gd name="T13" fmla="*/ 16 h 73"/>
                <a:gd name="T14" fmla="*/ 84 w 120"/>
                <a:gd name="T15" fmla="*/ 16 h 73"/>
                <a:gd name="T16" fmla="*/ 81 w 120"/>
                <a:gd name="T17" fmla="*/ 21 h 73"/>
                <a:gd name="T18" fmla="*/ 86 w 120"/>
                <a:gd name="T19" fmla="*/ 31 h 73"/>
                <a:gd name="T20" fmla="*/ 83 w 120"/>
                <a:gd name="T21" fmla="*/ 54 h 73"/>
                <a:gd name="T22" fmla="*/ 60 w 120"/>
                <a:gd name="T23" fmla="*/ 72 h 73"/>
                <a:gd name="T24" fmla="*/ 36 w 120"/>
                <a:gd name="T25" fmla="*/ 73 h 73"/>
                <a:gd name="T26" fmla="*/ 21 w 120"/>
                <a:gd name="T27" fmla="*/ 70 h 73"/>
                <a:gd name="T28" fmla="*/ 9 w 120"/>
                <a:gd name="T29" fmla="*/ 63 h 73"/>
                <a:gd name="T30" fmla="*/ 2 w 120"/>
                <a:gd name="T31" fmla="*/ 52 h 73"/>
                <a:gd name="T32" fmla="*/ 0 w 120"/>
                <a:gd name="T33" fmla="*/ 39 h 73"/>
                <a:gd name="T34" fmla="*/ 3 w 120"/>
                <a:gd name="T35" fmla="*/ 27 h 73"/>
                <a:gd name="T36" fmla="*/ 12 w 120"/>
                <a:gd name="T37" fmla="*/ 16 h 73"/>
                <a:gd name="T38" fmla="*/ 2 w 120"/>
                <a:gd name="T39" fmla="*/ 0 h 73"/>
                <a:gd name="T40" fmla="*/ 92 w 120"/>
                <a:gd name="T41" fmla="*/ 1 h 73"/>
                <a:gd name="T42" fmla="*/ 108 w 120"/>
                <a:gd name="T43" fmla="*/ 7 h 73"/>
                <a:gd name="T44" fmla="*/ 116 w 120"/>
                <a:gd name="T45" fmla="*/ 18 h 73"/>
                <a:gd name="T46" fmla="*/ 120 w 120"/>
                <a:gd name="T47" fmla="*/ 31 h 73"/>
                <a:gd name="T48" fmla="*/ 119 w 120"/>
                <a:gd name="T49" fmla="*/ 52 h 73"/>
                <a:gd name="T50" fmla="*/ 110 w 120"/>
                <a:gd name="T51" fmla="*/ 67 h 73"/>
                <a:gd name="T52" fmla="*/ 99 w 120"/>
                <a:gd name="T53" fmla="*/ 72 h 73"/>
                <a:gd name="T54" fmla="*/ 42 w 120"/>
                <a:gd name="T55" fmla="*/ 58 h 73"/>
                <a:gd name="T56" fmla="*/ 56 w 120"/>
                <a:gd name="T57" fmla="*/ 57 h 73"/>
                <a:gd name="T58" fmla="*/ 66 w 120"/>
                <a:gd name="T59" fmla="*/ 52 h 73"/>
                <a:gd name="T60" fmla="*/ 72 w 120"/>
                <a:gd name="T61" fmla="*/ 43 h 73"/>
                <a:gd name="T62" fmla="*/ 72 w 120"/>
                <a:gd name="T63" fmla="*/ 31 h 73"/>
                <a:gd name="T64" fmla="*/ 66 w 120"/>
                <a:gd name="T65" fmla="*/ 22 h 73"/>
                <a:gd name="T66" fmla="*/ 56 w 120"/>
                <a:gd name="T67" fmla="*/ 18 h 73"/>
                <a:gd name="T68" fmla="*/ 44 w 120"/>
                <a:gd name="T69" fmla="*/ 16 h 73"/>
                <a:gd name="T70" fmla="*/ 30 w 120"/>
                <a:gd name="T71" fmla="*/ 18 h 73"/>
                <a:gd name="T72" fmla="*/ 21 w 120"/>
                <a:gd name="T73" fmla="*/ 22 h 73"/>
                <a:gd name="T74" fmla="*/ 14 w 120"/>
                <a:gd name="T75" fmla="*/ 31 h 73"/>
                <a:gd name="T76" fmla="*/ 14 w 120"/>
                <a:gd name="T77" fmla="*/ 43 h 73"/>
                <a:gd name="T78" fmla="*/ 21 w 120"/>
                <a:gd name="T79" fmla="*/ 52 h 73"/>
                <a:gd name="T80" fmla="*/ 33 w 120"/>
                <a:gd name="T81" fmla="*/ 58 h 7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20" h="73">
                  <a:moveTo>
                    <a:pt x="93" y="72"/>
                  </a:moveTo>
                  <a:lnTo>
                    <a:pt x="95" y="57"/>
                  </a:lnTo>
                  <a:lnTo>
                    <a:pt x="99" y="55"/>
                  </a:lnTo>
                  <a:lnTo>
                    <a:pt x="101" y="54"/>
                  </a:lnTo>
                  <a:lnTo>
                    <a:pt x="104" y="52"/>
                  </a:lnTo>
                  <a:lnTo>
                    <a:pt x="105" y="48"/>
                  </a:lnTo>
                  <a:lnTo>
                    <a:pt x="107" y="43"/>
                  </a:lnTo>
                  <a:lnTo>
                    <a:pt x="107" y="39"/>
                  </a:lnTo>
                  <a:lnTo>
                    <a:pt x="107" y="33"/>
                  </a:lnTo>
                  <a:lnTo>
                    <a:pt x="105" y="28"/>
                  </a:lnTo>
                  <a:lnTo>
                    <a:pt x="104" y="24"/>
                  </a:lnTo>
                  <a:lnTo>
                    <a:pt x="101" y="21"/>
                  </a:lnTo>
                  <a:lnTo>
                    <a:pt x="98" y="18"/>
                  </a:lnTo>
                  <a:lnTo>
                    <a:pt x="93" y="16"/>
                  </a:lnTo>
                  <a:lnTo>
                    <a:pt x="90" y="16"/>
                  </a:lnTo>
                  <a:lnTo>
                    <a:pt x="84" y="16"/>
                  </a:lnTo>
                  <a:lnTo>
                    <a:pt x="77" y="16"/>
                  </a:lnTo>
                  <a:lnTo>
                    <a:pt x="81" y="21"/>
                  </a:lnTo>
                  <a:lnTo>
                    <a:pt x="84" y="27"/>
                  </a:lnTo>
                  <a:lnTo>
                    <a:pt x="86" y="31"/>
                  </a:lnTo>
                  <a:lnTo>
                    <a:pt x="87" y="39"/>
                  </a:lnTo>
                  <a:lnTo>
                    <a:pt x="83" y="54"/>
                  </a:lnTo>
                  <a:lnTo>
                    <a:pt x="74" y="64"/>
                  </a:lnTo>
                  <a:lnTo>
                    <a:pt x="60" y="72"/>
                  </a:lnTo>
                  <a:lnTo>
                    <a:pt x="44" y="73"/>
                  </a:lnTo>
                  <a:lnTo>
                    <a:pt x="36" y="73"/>
                  </a:lnTo>
                  <a:lnTo>
                    <a:pt x="29" y="72"/>
                  </a:lnTo>
                  <a:lnTo>
                    <a:pt x="21" y="70"/>
                  </a:lnTo>
                  <a:lnTo>
                    <a:pt x="15" y="66"/>
                  </a:lnTo>
                  <a:lnTo>
                    <a:pt x="9" y="63"/>
                  </a:lnTo>
                  <a:lnTo>
                    <a:pt x="5" y="58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3" y="27"/>
                  </a:lnTo>
                  <a:lnTo>
                    <a:pt x="6" y="21"/>
                  </a:lnTo>
                  <a:lnTo>
                    <a:pt x="12" y="16"/>
                  </a:lnTo>
                  <a:lnTo>
                    <a:pt x="2" y="16"/>
                  </a:lnTo>
                  <a:lnTo>
                    <a:pt x="2" y="0"/>
                  </a:lnTo>
                  <a:lnTo>
                    <a:pt x="75" y="0"/>
                  </a:lnTo>
                  <a:lnTo>
                    <a:pt x="92" y="1"/>
                  </a:lnTo>
                  <a:lnTo>
                    <a:pt x="102" y="4"/>
                  </a:lnTo>
                  <a:lnTo>
                    <a:pt x="108" y="7"/>
                  </a:lnTo>
                  <a:lnTo>
                    <a:pt x="113" y="12"/>
                  </a:lnTo>
                  <a:lnTo>
                    <a:pt x="116" y="18"/>
                  </a:lnTo>
                  <a:lnTo>
                    <a:pt x="119" y="24"/>
                  </a:lnTo>
                  <a:lnTo>
                    <a:pt x="120" y="31"/>
                  </a:lnTo>
                  <a:lnTo>
                    <a:pt x="120" y="39"/>
                  </a:lnTo>
                  <a:lnTo>
                    <a:pt x="119" y="52"/>
                  </a:lnTo>
                  <a:lnTo>
                    <a:pt x="114" y="63"/>
                  </a:lnTo>
                  <a:lnTo>
                    <a:pt x="110" y="67"/>
                  </a:lnTo>
                  <a:lnTo>
                    <a:pt x="105" y="70"/>
                  </a:lnTo>
                  <a:lnTo>
                    <a:pt x="99" y="72"/>
                  </a:lnTo>
                  <a:lnTo>
                    <a:pt x="93" y="72"/>
                  </a:lnTo>
                  <a:close/>
                  <a:moveTo>
                    <a:pt x="42" y="58"/>
                  </a:moveTo>
                  <a:lnTo>
                    <a:pt x="50" y="58"/>
                  </a:lnTo>
                  <a:lnTo>
                    <a:pt x="56" y="57"/>
                  </a:lnTo>
                  <a:lnTo>
                    <a:pt x="62" y="55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2" y="43"/>
                  </a:lnTo>
                  <a:lnTo>
                    <a:pt x="72" y="37"/>
                  </a:lnTo>
                  <a:lnTo>
                    <a:pt x="72" y="31"/>
                  </a:lnTo>
                  <a:lnTo>
                    <a:pt x="69" y="27"/>
                  </a:lnTo>
                  <a:lnTo>
                    <a:pt x="66" y="22"/>
                  </a:lnTo>
                  <a:lnTo>
                    <a:pt x="62" y="19"/>
                  </a:lnTo>
                  <a:lnTo>
                    <a:pt x="56" y="18"/>
                  </a:lnTo>
                  <a:lnTo>
                    <a:pt x="50" y="16"/>
                  </a:lnTo>
                  <a:lnTo>
                    <a:pt x="44" y="16"/>
                  </a:lnTo>
                  <a:lnTo>
                    <a:pt x="36" y="16"/>
                  </a:lnTo>
                  <a:lnTo>
                    <a:pt x="30" y="18"/>
                  </a:lnTo>
                  <a:lnTo>
                    <a:pt x="26" y="19"/>
                  </a:lnTo>
                  <a:lnTo>
                    <a:pt x="21" y="22"/>
                  </a:lnTo>
                  <a:lnTo>
                    <a:pt x="17" y="27"/>
                  </a:lnTo>
                  <a:lnTo>
                    <a:pt x="14" y="31"/>
                  </a:lnTo>
                  <a:lnTo>
                    <a:pt x="14" y="37"/>
                  </a:lnTo>
                  <a:lnTo>
                    <a:pt x="14" y="43"/>
                  </a:lnTo>
                  <a:lnTo>
                    <a:pt x="17" y="48"/>
                  </a:lnTo>
                  <a:lnTo>
                    <a:pt x="21" y="52"/>
                  </a:lnTo>
                  <a:lnTo>
                    <a:pt x="26" y="55"/>
                  </a:lnTo>
                  <a:lnTo>
                    <a:pt x="33" y="58"/>
                  </a:lnTo>
                  <a:lnTo>
                    <a:pt x="42" y="5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868"/>
            <p:cNvSpPr>
              <a:spLocks noEditPoints="1"/>
            </p:cNvSpPr>
            <p:nvPr/>
          </p:nvSpPr>
          <p:spPr bwMode="auto">
            <a:xfrm>
              <a:off x="1620" y="600"/>
              <a:ext cx="89" cy="78"/>
            </a:xfrm>
            <a:custGeom>
              <a:avLst/>
              <a:gdLst>
                <a:gd name="T0" fmla="*/ 62 w 89"/>
                <a:gd name="T1" fmla="*/ 15 h 78"/>
                <a:gd name="T2" fmla="*/ 63 w 89"/>
                <a:gd name="T3" fmla="*/ 0 h 78"/>
                <a:gd name="T4" fmla="*/ 71 w 89"/>
                <a:gd name="T5" fmla="*/ 3 h 78"/>
                <a:gd name="T6" fmla="*/ 77 w 89"/>
                <a:gd name="T7" fmla="*/ 8 h 78"/>
                <a:gd name="T8" fmla="*/ 81 w 89"/>
                <a:gd name="T9" fmla="*/ 14 h 78"/>
                <a:gd name="T10" fmla="*/ 87 w 89"/>
                <a:gd name="T11" fmla="*/ 24 h 78"/>
                <a:gd name="T12" fmla="*/ 89 w 89"/>
                <a:gd name="T13" fmla="*/ 38 h 78"/>
                <a:gd name="T14" fmla="*/ 86 w 89"/>
                <a:gd name="T15" fmla="*/ 54 h 78"/>
                <a:gd name="T16" fmla="*/ 77 w 89"/>
                <a:gd name="T17" fmla="*/ 68 h 78"/>
                <a:gd name="T18" fmla="*/ 63 w 89"/>
                <a:gd name="T19" fmla="*/ 75 h 78"/>
                <a:gd name="T20" fmla="*/ 45 w 89"/>
                <a:gd name="T21" fmla="*/ 78 h 78"/>
                <a:gd name="T22" fmla="*/ 26 w 89"/>
                <a:gd name="T23" fmla="*/ 75 h 78"/>
                <a:gd name="T24" fmla="*/ 12 w 89"/>
                <a:gd name="T25" fmla="*/ 68 h 78"/>
                <a:gd name="T26" fmla="*/ 3 w 89"/>
                <a:gd name="T27" fmla="*/ 54 h 78"/>
                <a:gd name="T28" fmla="*/ 0 w 89"/>
                <a:gd name="T29" fmla="*/ 39 h 78"/>
                <a:gd name="T30" fmla="*/ 3 w 89"/>
                <a:gd name="T31" fmla="*/ 23 h 78"/>
                <a:gd name="T32" fmla="*/ 11 w 89"/>
                <a:gd name="T33" fmla="*/ 11 h 78"/>
                <a:gd name="T34" fmla="*/ 26 w 89"/>
                <a:gd name="T35" fmla="*/ 3 h 78"/>
                <a:gd name="T36" fmla="*/ 44 w 89"/>
                <a:gd name="T37" fmla="*/ 0 h 78"/>
                <a:gd name="T38" fmla="*/ 45 w 89"/>
                <a:gd name="T39" fmla="*/ 0 h 78"/>
                <a:gd name="T40" fmla="*/ 47 w 89"/>
                <a:gd name="T41" fmla="*/ 0 h 78"/>
                <a:gd name="T42" fmla="*/ 47 w 89"/>
                <a:gd name="T43" fmla="*/ 63 h 78"/>
                <a:gd name="T44" fmla="*/ 56 w 89"/>
                <a:gd name="T45" fmla="*/ 62 h 78"/>
                <a:gd name="T46" fmla="*/ 62 w 89"/>
                <a:gd name="T47" fmla="*/ 59 h 78"/>
                <a:gd name="T48" fmla="*/ 68 w 89"/>
                <a:gd name="T49" fmla="*/ 56 h 78"/>
                <a:gd name="T50" fmla="*/ 72 w 89"/>
                <a:gd name="T51" fmla="*/ 50 h 78"/>
                <a:gd name="T52" fmla="*/ 74 w 89"/>
                <a:gd name="T53" fmla="*/ 44 h 78"/>
                <a:gd name="T54" fmla="*/ 75 w 89"/>
                <a:gd name="T55" fmla="*/ 38 h 78"/>
                <a:gd name="T56" fmla="*/ 74 w 89"/>
                <a:gd name="T57" fmla="*/ 30 h 78"/>
                <a:gd name="T58" fmla="*/ 71 w 89"/>
                <a:gd name="T59" fmla="*/ 24 h 78"/>
                <a:gd name="T60" fmla="*/ 69 w 89"/>
                <a:gd name="T61" fmla="*/ 21 h 78"/>
                <a:gd name="T62" fmla="*/ 65 w 89"/>
                <a:gd name="T63" fmla="*/ 18 h 78"/>
                <a:gd name="T64" fmla="*/ 62 w 89"/>
                <a:gd name="T65" fmla="*/ 15 h 78"/>
                <a:gd name="T66" fmla="*/ 33 w 89"/>
                <a:gd name="T67" fmla="*/ 63 h 78"/>
                <a:gd name="T68" fmla="*/ 33 w 89"/>
                <a:gd name="T69" fmla="*/ 15 h 78"/>
                <a:gd name="T70" fmla="*/ 29 w 89"/>
                <a:gd name="T71" fmla="*/ 17 h 78"/>
                <a:gd name="T72" fmla="*/ 24 w 89"/>
                <a:gd name="T73" fmla="*/ 18 h 78"/>
                <a:gd name="T74" fmla="*/ 20 w 89"/>
                <a:gd name="T75" fmla="*/ 21 h 78"/>
                <a:gd name="T76" fmla="*/ 17 w 89"/>
                <a:gd name="T77" fmla="*/ 26 h 78"/>
                <a:gd name="T78" fmla="*/ 14 w 89"/>
                <a:gd name="T79" fmla="*/ 32 h 78"/>
                <a:gd name="T80" fmla="*/ 14 w 89"/>
                <a:gd name="T81" fmla="*/ 39 h 78"/>
                <a:gd name="T82" fmla="*/ 14 w 89"/>
                <a:gd name="T83" fmla="*/ 45 h 78"/>
                <a:gd name="T84" fmla="*/ 15 w 89"/>
                <a:gd name="T85" fmla="*/ 51 h 78"/>
                <a:gd name="T86" fmla="*/ 18 w 89"/>
                <a:gd name="T87" fmla="*/ 56 h 78"/>
                <a:gd name="T88" fmla="*/ 23 w 89"/>
                <a:gd name="T89" fmla="*/ 59 h 78"/>
                <a:gd name="T90" fmla="*/ 27 w 89"/>
                <a:gd name="T91" fmla="*/ 62 h 78"/>
                <a:gd name="T92" fmla="*/ 33 w 89"/>
                <a:gd name="T93" fmla="*/ 6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78">
                  <a:moveTo>
                    <a:pt x="62" y="15"/>
                  </a:moveTo>
                  <a:lnTo>
                    <a:pt x="63" y="0"/>
                  </a:lnTo>
                  <a:lnTo>
                    <a:pt x="71" y="3"/>
                  </a:lnTo>
                  <a:lnTo>
                    <a:pt x="77" y="8"/>
                  </a:lnTo>
                  <a:lnTo>
                    <a:pt x="81" y="14"/>
                  </a:lnTo>
                  <a:lnTo>
                    <a:pt x="87" y="24"/>
                  </a:lnTo>
                  <a:lnTo>
                    <a:pt x="89" y="38"/>
                  </a:lnTo>
                  <a:lnTo>
                    <a:pt x="86" y="54"/>
                  </a:lnTo>
                  <a:lnTo>
                    <a:pt x="77" y="68"/>
                  </a:lnTo>
                  <a:lnTo>
                    <a:pt x="63" y="75"/>
                  </a:lnTo>
                  <a:lnTo>
                    <a:pt x="45" y="78"/>
                  </a:lnTo>
                  <a:lnTo>
                    <a:pt x="26" y="75"/>
                  </a:lnTo>
                  <a:lnTo>
                    <a:pt x="12" y="68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3"/>
                  </a:lnTo>
                  <a:lnTo>
                    <a:pt x="11" y="11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63"/>
                  </a:lnTo>
                  <a:lnTo>
                    <a:pt x="56" y="62"/>
                  </a:lnTo>
                  <a:lnTo>
                    <a:pt x="62" y="59"/>
                  </a:lnTo>
                  <a:lnTo>
                    <a:pt x="68" y="56"/>
                  </a:lnTo>
                  <a:lnTo>
                    <a:pt x="72" y="50"/>
                  </a:lnTo>
                  <a:lnTo>
                    <a:pt x="74" y="44"/>
                  </a:lnTo>
                  <a:lnTo>
                    <a:pt x="75" y="38"/>
                  </a:lnTo>
                  <a:lnTo>
                    <a:pt x="74" y="30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5" y="18"/>
                  </a:lnTo>
                  <a:lnTo>
                    <a:pt x="62" y="15"/>
                  </a:lnTo>
                  <a:close/>
                  <a:moveTo>
                    <a:pt x="33" y="63"/>
                  </a:moveTo>
                  <a:lnTo>
                    <a:pt x="33" y="15"/>
                  </a:lnTo>
                  <a:lnTo>
                    <a:pt x="29" y="17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14" y="32"/>
                  </a:lnTo>
                  <a:lnTo>
                    <a:pt x="14" y="39"/>
                  </a:lnTo>
                  <a:lnTo>
                    <a:pt x="14" y="45"/>
                  </a:lnTo>
                  <a:lnTo>
                    <a:pt x="15" y="51"/>
                  </a:lnTo>
                  <a:lnTo>
                    <a:pt x="18" y="56"/>
                  </a:lnTo>
                  <a:lnTo>
                    <a:pt x="23" y="59"/>
                  </a:lnTo>
                  <a:lnTo>
                    <a:pt x="27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869"/>
            <p:cNvSpPr>
              <a:spLocks/>
            </p:cNvSpPr>
            <p:nvPr/>
          </p:nvSpPr>
          <p:spPr bwMode="auto">
            <a:xfrm>
              <a:off x="1622" y="515"/>
              <a:ext cx="87" cy="66"/>
            </a:xfrm>
            <a:custGeom>
              <a:avLst/>
              <a:gdLst>
                <a:gd name="T0" fmla="*/ 85 w 87"/>
                <a:gd name="T1" fmla="*/ 15 h 66"/>
                <a:gd name="T2" fmla="*/ 70 w 87"/>
                <a:gd name="T3" fmla="*/ 15 h 66"/>
                <a:gd name="T4" fmla="*/ 82 w 87"/>
                <a:gd name="T5" fmla="*/ 25 h 66"/>
                <a:gd name="T6" fmla="*/ 87 w 87"/>
                <a:gd name="T7" fmla="*/ 40 h 66"/>
                <a:gd name="T8" fmla="*/ 85 w 87"/>
                <a:gd name="T9" fmla="*/ 46 h 66"/>
                <a:gd name="T10" fmla="*/ 84 w 87"/>
                <a:gd name="T11" fmla="*/ 52 h 66"/>
                <a:gd name="T12" fmla="*/ 81 w 87"/>
                <a:gd name="T13" fmla="*/ 58 h 66"/>
                <a:gd name="T14" fmla="*/ 76 w 87"/>
                <a:gd name="T15" fmla="*/ 61 h 66"/>
                <a:gd name="T16" fmla="*/ 72 w 87"/>
                <a:gd name="T17" fmla="*/ 64 h 66"/>
                <a:gd name="T18" fmla="*/ 66 w 87"/>
                <a:gd name="T19" fmla="*/ 66 h 66"/>
                <a:gd name="T20" fmla="*/ 60 w 87"/>
                <a:gd name="T21" fmla="*/ 66 h 66"/>
                <a:gd name="T22" fmla="*/ 52 w 87"/>
                <a:gd name="T23" fmla="*/ 66 h 66"/>
                <a:gd name="T24" fmla="*/ 0 w 87"/>
                <a:gd name="T25" fmla="*/ 66 h 66"/>
                <a:gd name="T26" fmla="*/ 0 w 87"/>
                <a:gd name="T27" fmla="*/ 51 h 66"/>
                <a:gd name="T28" fmla="*/ 46 w 87"/>
                <a:gd name="T29" fmla="*/ 51 h 66"/>
                <a:gd name="T30" fmla="*/ 52 w 87"/>
                <a:gd name="T31" fmla="*/ 51 h 66"/>
                <a:gd name="T32" fmla="*/ 57 w 87"/>
                <a:gd name="T33" fmla="*/ 51 h 66"/>
                <a:gd name="T34" fmla="*/ 61 w 87"/>
                <a:gd name="T35" fmla="*/ 51 h 66"/>
                <a:gd name="T36" fmla="*/ 66 w 87"/>
                <a:gd name="T37" fmla="*/ 48 h 66"/>
                <a:gd name="T38" fmla="*/ 69 w 87"/>
                <a:gd name="T39" fmla="*/ 45 h 66"/>
                <a:gd name="T40" fmla="*/ 72 w 87"/>
                <a:gd name="T41" fmla="*/ 40 h 66"/>
                <a:gd name="T42" fmla="*/ 73 w 87"/>
                <a:gd name="T43" fmla="*/ 36 h 66"/>
                <a:gd name="T44" fmla="*/ 72 w 87"/>
                <a:gd name="T45" fmla="*/ 30 h 66"/>
                <a:gd name="T46" fmla="*/ 69 w 87"/>
                <a:gd name="T47" fmla="*/ 25 h 66"/>
                <a:gd name="T48" fmla="*/ 66 w 87"/>
                <a:gd name="T49" fmla="*/ 21 h 66"/>
                <a:gd name="T50" fmla="*/ 61 w 87"/>
                <a:gd name="T51" fmla="*/ 18 h 66"/>
                <a:gd name="T52" fmla="*/ 57 w 87"/>
                <a:gd name="T53" fmla="*/ 16 h 66"/>
                <a:gd name="T54" fmla="*/ 51 w 87"/>
                <a:gd name="T55" fmla="*/ 16 h 66"/>
                <a:gd name="T56" fmla="*/ 45 w 87"/>
                <a:gd name="T57" fmla="*/ 15 h 66"/>
                <a:gd name="T58" fmla="*/ 0 w 87"/>
                <a:gd name="T59" fmla="*/ 15 h 66"/>
                <a:gd name="T60" fmla="*/ 0 w 87"/>
                <a:gd name="T61" fmla="*/ 0 h 66"/>
                <a:gd name="T62" fmla="*/ 85 w 87"/>
                <a:gd name="T63" fmla="*/ 0 h 66"/>
                <a:gd name="T64" fmla="*/ 85 w 87"/>
                <a:gd name="T65" fmla="*/ 15 h 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66">
                  <a:moveTo>
                    <a:pt x="85" y="15"/>
                  </a:moveTo>
                  <a:lnTo>
                    <a:pt x="70" y="15"/>
                  </a:lnTo>
                  <a:lnTo>
                    <a:pt x="82" y="25"/>
                  </a:lnTo>
                  <a:lnTo>
                    <a:pt x="87" y="40"/>
                  </a:lnTo>
                  <a:lnTo>
                    <a:pt x="85" y="46"/>
                  </a:lnTo>
                  <a:lnTo>
                    <a:pt x="84" y="52"/>
                  </a:lnTo>
                  <a:lnTo>
                    <a:pt x="81" y="58"/>
                  </a:lnTo>
                  <a:lnTo>
                    <a:pt x="76" y="61"/>
                  </a:lnTo>
                  <a:lnTo>
                    <a:pt x="72" y="64"/>
                  </a:lnTo>
                  <a:lnTo>
                    <a:pt x="66" y="66"/>
                  </a:lnTo>
                  <a:lnTo>
                    <a:pt x="60" y="66"/>
                  </a:lnTo>
                  <a:lnTo>
                    <a:pt x="52" y="66"/>
                  </a:lnTo>
                  <a:lnTo>
                    <a:pt x="0" y="66"/>
                  </a:lnTo>
                  <a:lnTo>
                    <a:pt x="0" y="51"/>
                  </a:lnTo>
                  <a:lnTo>
                    <a:pt x="46" y="51"/>
                  </a:lnTo>
                  <a:lnTo>
                    <a:pt x="52" y="51"/>
                  </a:lnTo>
                  <a:lnTo>
                    <a:pt x="57" y="51"/>
                  </a:lnTo>
                  <a:lnTo>
                    <a:pt x="61" y="51"/>
                  </a:lnTo>
                  <a:lnTo>
                    <a:pt x="66" y="48"/>
                  </a:lnTo>
                  <a:lnTo>
                    <a:pt x="69" y="45"/>
                  </a:lnTo>
                  <a:lnTo>
                    <a:pt x="72" y="40"/>
                  </a:lnTo>
                  <a:lnTo>
                    <a:pt x="73" y="36"/>
                  </a:lnTo>
                  <a:lnTo>
                    <a:pt x="72" y="30"/>
                  </a:lnTo>
                  <a:lnTo>
                    <a:pt x="69" y="25"/>
                  </a:lnTo>
                  <a:lnTo>
                    <a:pt x="66" y="21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1" y="16"/>
                  </a:lnTo>
                  <a:lnTo>
                    <a:pt x="45" y="15"/>
                  </a:lnTo>
                  <a:lnTo>
                    <a:pt x="0" y="15"/>
                  </a:lnTo>
                  <a:lnTo>
                    <a:pt x="0" y="0"/>
                  </a:lnTo>
                  <a:lnTo>
                    <a:pt x="85" y="0"/>
                  </a:lnTo>
                  <a:lnTo>
                    <a:pt x="85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870"/>
            <p:cNvSpPr>
              <a:spLocks/>
            </p:cNvSpPr>
            <p:nvPr/>
          </p:nvSpPr>
          <p:spPr bwMode="auto">
            <a:xfrm>
              <a:off x="1620" y="428"/>
              <a:ext cx="89" cy="70"/>
            </a:xfrm>
            <a:custGeom>
              <a:avLst/>
              <a:gdLst>
                <a:gd name="T0" fmla="*/ 59 w 89"/>
                <a:gd name="T1" fmla="*/ 55 h 70"/>
                <a:gd name="T2" fmla="*/ 68 w 89"/>
                <a:gd name="T3" fmla="*/ 51 h 70"/>
                <a:gd name="T4" fmla="*/ 72 w 89"/>
                <a:gd name="T5" fmla="*/ 45 h 70"/>
                <a:gd name="T6" fmla="*/ 75 w 89"/>
                <a:gd name="T7" fmla="*/ 34 h 70"/>
                <a:gd name="T8" fmla="*/ 74 w 89"/>
                <a:gd name="T9" fmla="*/ 24 h 70"/>
                <a:gd name="T10" fmla="*/ 68 w 89"/>
                <a:gd name="T11" fmla="*/ 16 h 70"/>
                <a:gd name="T12" fmla="*/ 60 w 89"/>
                <a:gd name="T13" fmla="*/ 16 h 70"/>
                <a:gd name="T14" fmla="*/ 56 w 89"/>
                <a:gd name="T15" fmla="*/ 21 h 70"/>
                <a:gd name="T16" fmla="*/ 53 w 89"/>
                <a:gd name="T17" fmla="*/ 28 h 70"/>
                <a:gd name="T18" fmla="*/ 48 w 89"/>
                <a:gd name="T19" fmla="*/ 43 h 70"/>
                <a:gd name="T20" fmla="*/ 44 w 89"/>
                <a:gd name="T21" fmla="*/ 55 h 70"/>
                <a:gd name="T22" fmla="*/ 36 w 89"/>
                <a:gd name="T23" fmla="*/ 64 h 70"/>
                <a:gd name="T24" fmla="*/ 24 w 89"/>
                <a:gd name="T25" fmla="*/ 69 h 70"/>
                <a:gd name="T26" fmla="*/ 14 w 89"/>
                <a:gd name="T27" fmla="*/ 66 h 70"/>
                <a:gd name="T28" fmla="*/ 6 w 89"/>
                <a:gd name="T29" fmla="*/ 58 h 70"/>
                <a:gd name="T30" fmla="*/ 2 w 89"/>
                <a:gd name="T31" fmla="*/ 49 h 70"/>
                <a:gd name="T32" fmla="*/ 0 w 89"/>
                <a:gd name="T33" fmla="*/ 37 h 70"/>
                <a:gd name="T34" fmla="*/ 3 w 89"/>
                <a:gd name="T35" fmla="*/ 21 h 70"/>
                <a:gd name="T36" fmla="*/ 11 w 89"/>
                <a:gd name="T37" fmla="*/ 10 h 70"/>
                <a:gd name="T38" fmla="*/ 24 w 89"/>
                <a:gd name="T39" fmla="*/ 6 h 70"/>
                <a:gd name="T40" fmla="*/ 20 w 89"/>
                <a:gd name="T41" fmla="*/ 22 h 70"/>
                <a:gd name="T42" fmla="*/ 15 w 89"/>
                <a:gd name="T43" fmla="*/ 28 h 70"/>
                <a:gd name="T44" fmla="*/ 14 w 89"/>
                <a:gd name="T45" fmla="*/ 37 h 70"/>
                <a:gd name="T46" fmla="*/ 15 w 89"/>
                <a:gd name="T47" fmla="*/ 46 h 70"/>
                <a:gd name="T48" fmla="*/ 20 w 89"/>
                <a:gd name="T49" fmla="*/ 52 h 70"/>
                <a:gd name="T50" fmla="*/ 26 w 89"/>
                <a:gd name="T51" fmla="*/ 52 h 70"/>
                <a:gd name="T52" fmla="*/ 29 w 89"/>
                <a:gd name="T53" fmla="*/ 49 h 70"/>
                <a:gd name="T54" fmla="*/ 32 w 89"/>
                <a:gd name="T55" fmla="*/ 45 h 70"/>
                <a:gd name="T56" fmla="*/ 35 w 89"/>
                <a:gd name="T57" fmla="*/ 36 h 70"/>
                <a:gd name="T58" fmla="*/ 39 w 89"/>
                <a:gd name="T59" fmla="*/ 21 h 70"/>
                <a:gd name="T60" fmla="*/ 44 w 89"/>
                <a:gd name="T61" fmla="*/ 9 h 70"/>
                <a:gd name="T62" fmla="*/ 53 w 89"/>
                <a:gd name="T63" fmla="*/ 1 h 70"/>
                <a:gd name="T64" fmla="*/ 62 w 89"/>
                <a:gd name="T65" fmla="*/ 0 h 70"/>
                <a:gd name="T66" fmla="*/ 75 w 89"/>
                <a:gd name="T67" fmla="*/ 4 h 70"/>
                <a:gd name="T68" fmla="*/ 83 w 89"/>
                <a:gd name="T69" fmla="*/ 12 h 70"/>
                <a:gd name="T70" fmla="*/ 87 w 89"/>
                <a:gd name="T71" fmla="*/ 25 h 70"/>
                <a:gd name="T72" fmla="*/ 87 w 89"/>
                <a:gd name="T73" fmla="*/ 48 h 70"/>
                <a:gd name="T74" fmla="*/ 77 w 89"/>
                <a:gd name="T75" fmla="*/ 64 h 70"/>
                <a:gd name="T76" fmla="*/ 62 w 89"/>
                <a:gd name="T77" fmla="*/ 7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9" h="70">
                  <a:moveTo>
                    <a:pt x="62" y="70"/>
                  </a:moveTo>
                  <a:lnTo>
                    <a:pt x="59" y="55"/>
                  </a:lnTo>
                  <a:lnTo>
                    <a:pt x="63" y="54"/>
                  </a:lnTo>
                  <a:lnTo>
                    <a:pt x="68" y="51"/>
                  </a:lnTo>
                  <a:lnTo>
                    <a:pt x="71" y="48"/>
                  </a:lnTo>
                  <a:lnTo>
                    <a:pt x="72" y="45"/>
                  </a:lnTo>
                  <a:lnTo>
                    <a:pt x="74" y="40"/>
                  </a:lnTo>
                  <a:lnTo>
                    <a:pt x="75" y="34"/>
                  </a:lnTo>
                  <a:lnTo>
                    <a:pt x="74" y="28"/>
                  </a:lnTo>
                  <a:lnTo>
                    <a:pt x="74" y="24"/>
                  </a:lnTo>
                  <a:lnTo>
                    <a:pt x="71" y="19"/>
                  </a:lnTo>
                  <a:lnTo>
                    <a:pt x="68" y="16"/>
                  </a:lnTo>
                  <a:lnTo>
                    <a:pt x="63" y="15"/>
                  </a:lnTo>
                  <a:lnTo>
                    <a:pt x="60" y="16"/>
                  </a:lnTo>
                  <a:lnTo>
                    <a:pt x="57" y="18"/>
                  </a:lnTo>
                  <a:lnTo>
                    <a:pt x="56" y="21"/>
                  </a:lnTo>
                  <a:lnTo>
                    <a:pt x="54" y="24"/>
                  </a:lnTo>
                  <a:lnTo>
                    <a:pt x="53" y="28"/>
                  </a:lnTo>
                  <a:lnTo>
                    <a:pt x="51" y="34"/>
                  </a:lnTo>
                  <a:lnTo>
                    <a:pt x="48" y="43"/>
                  </a:lnTo>
                  <a:lnTo>
                    <a:pt x="47" y="51"/>
                  </a:lnTo>
                  <a:lnTo>
                    <a:pt x="44" y="55"/>
                  </a:lnTo>
                  <a:lnTo>
                    <a:pt x="41" y="61"/>
                  </a:lnTo>
                  <a:lnTo>
                    <a:pt x="36" y="64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20" y="67"/>
                  </a:lnTo>
                  <a:lnTo>
                    <a:pt x="14" y="66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5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4" y="6"/>
                  </a:lnTo>
                  <a:lnTo>
                    <a:pt x="26" y="21"/>
                  </a:lnTo>
                  <a:lnTo>
                    <a:pt x="20" y="22"/>
                  </a:lnTo>
                  <a:lnTo>
                    <a:pt x="17" y="25"/>
                  </a:lnTo>
                  <a:lnTo>
                    <a:pt x="15" y="28"/>
                  </a:lnTo>
                  <a:lnTo>
                    <a:pt x="14" y="33"/>
                  </a:lnTo>
                  <a:lnTo>
                    <a:pt x="14" y="37"/>
                  </a:lnTo>
                  <a:lnTo>
                    <a:pt x="14" y="42"/>
                  </a:lnTo>
                  <a:lnTo>
                    <a:pt x="15" y="46"/>
                  </a:lnTo>
                  <a:lnTo>
                    <a:pt x="17" y="49"/>
                  </a:lnTo>
                  <a:lnTo>
                    <a:pt x="20" y="52"/>
                  </a:lnTo>
                  <a:lnTo>
                    <a:pt x="23" y="52"/>
                  </a:lnTo>
                  <a:lnTo>
                    <a:pt x="26" y="52"/>
                  </a:lnTo>
                  <a:lnTo>
                    <a:pt x="27" y="51"/>
                  </a:lnTo>
                  <a:lnTo>
                    <a:pt x="29" y="49"/>
                  </a:lnTo>
                  <a:lnTo>
                    <a:pt x="30" y="46"/>
                  </a:lnTo>
                  <a:lnTo>
                    <a:pt x="32" y="45"/>
                  </a:lnTo>
                  <a:lnTo>
                    <a:pt x="33" y="40"/>
                  </a:lnTo>
                  <a:lnTo>
                    <a:pt x="35" y="36"/>
                  </a:lnTo>
                  <a:lnTo>
                    <a:pt x="36" y="27"/>
                  </a:lnTo>
                  <a:lnTo>
                    <a:pt x="39" y="21"/>
                  </a:lnTo>
                  <a:lnTo>
                    <a:pt x="41" y="15"/>
                  </a:lnTo>
                  <a:lnTo>
                    <a:pt x="44" y="9"/>
                  </a:lnTo>
                  <a:lnTo>
                    <a:pt x="48" y="4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5" y="4"/>
                  </a:lnTo>
                  <a:lnTo>
                    <a:pt x="78" y="7"/>
                  </a:lnTo>
                  <a:lnTo>
                    <a:pt x="83" y="12"/>
                  </a:lnTo>
                  <a:lnTo>
                    <a:pt x="84" y="16"/>
                  </a:lnTo>
                  <a:lnTo>
                    <a:pt x="87" y="25"/>
                  </a:lnTo>
                  <a:lnTo>
                    <a:pt x="89" y="34"/>
                  </a:lnTo>
                  <a:lnTo>
                    <a:pt x="87" y="48"/>
                  </a:lnTo>
                  <a:lnTo>
                    <a:pt x="81" y="58"/>
                  </a:lnTo>
                  <a:lnTo>
                    <a:pt x="77" y="64"/>
                  </a:lnTo>
                  <a:lnTo>
                    <a:pt x="69" y="67"/>
                  </a:lnTo>
                  <a:lnTo>
                    <a:pt x="62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871"/>
            <p:cNvSpPr>
              <a:spLocks noEditPoints="1"/>
            </p:cNvSpPr>
            <p:nvPr/>
          </p:nvSpPr>
          <p:spPr bwMode="auto">
            <a:xfrm>
              <a:off x="1620" y="338"/>
              <a:ext cx="89" cy="78"/>
            </a:xfrm>
            <a:custGeom>
              <a:avLst/>
              <a:gdLst>
                <a:gd name="T0" fmla="*/ 62 w 89"/>
                <a:gd name="T1" fmla="*/ 15 h 78"/>
                <a:gd name="T2" fmla="*/ 63 w 89"/>
                <a:gd name="T3" fmla="*/ 0 h 78"/>
                <a:gd name="T4" fmla="*/ 71 w 89"/>
                <a:gd name="T5" fmla="*/ 3 h 78"/>
                <a:gd name="T6" fmla="*/ 77 w 89"/>
                <a:gd name="T7" fmla="*/ 7 h 78"/>
                <a:gd name="T8" fmla="*/ 81 w 89"/>
                <a:gd name="T9" fmla="*/ 13 h 78"/>
                <a:gd name="T10" fmla="*/ 87 w 89"/>
                <a:gd name="T11" fmla="*/ 24 h 78"/>
                <a:gd name="T12" fmla="*/ 89 w 89"/>
                <a:gd name="T13" fmla="*/ 37 h 78"/>
                <a:gd name="T14" fmla="*/ 86 w 89"/>
                <a:gd name="T15" fmla="*/ 54 h 78"/>
                <a:gd name="T16" fmla="*/ 77 w 89"/>
                <a:gd name="T17" fmla="*/ 67 h 78"/>
                <a:gd name="T18" fmla="*/ 63 w 89"/>
                <a:gd name="T19" fmla="*/ 75 h 78"/>
                <a:gd name="T20" fmla="*/ 45 w 89"/>
                <a:gd name="T21" fmla="*/ 78 h 78"/>
                <a:gd name="T22" fmla="*/ 26 w 89"/>
                <a:gd name="T23" fmla="*/ 75 h 78"/>
                <a:gd name="T24" fmla="*/ 12 w 89"/>
                <a:gd name="T25" fmla="*/ 67 h 78"/>
                <a:gd name="T26" fmla="*/ 3 w 89"/>
                <a:gd name="T27" fmla="*/ 54 h 78"/>
                <a:gd name="T28" fmla="*/ 0 w 89"/>
                <a:gd name="T29" fmla="*/ 39 h 78"/>
                <a:gd name="T30" fmla="*/ 3 w 89"/>
                <a:gd name="T31" fmla="*/ 24 h 78"/>
                <a:gd name="T32" fmla="*/ 11 w 89"/>
                <a:gd name="T33" fmla="*/ 10 h 78"/>
                <a:gd name="T34" fmla="*/ 26 w 89"/>
                <a:gd name="T35" fmla="*/ 3 h 78"/>
                <a:gd name="T36" fmla="*/ 44 w 89"/>
                <a:gd name="T37" fmla="*/ 0 h 78"/>
                <a:gd name="T38" fmla="*/ 45 w 89"/>
                <a:gd name="T39" fmla="*/ 0 h 78"/>
                <a:gd name="T40" fmla="*/ 47 w 89"/>
                <a:gd name="T41" fmla="*/ 0 h 78"/>
                <a:gd name="T42" fmla="*/ 47 w 89"/>
                <a:gd name="T43" fmla="*/ 63 h 78"/>
                <a:gd name="T44" fmla="*/ 56 w 89"/>
                <a:gd name="T45" fmla="*/ 61 h 78"/>
                <a:gd name="T46" fmla="*/ 62 w 89"/>
                <a:gd name="T47" fmla="*/ 60 h 78"/>
                <a:gd name="T48" fmla="*/ 68 w 89"/>
                <a:gd name="T49" fmla="*/ 55 h 78"/>
                <a:gd name="T50" fmla="*/ 72 w 89"/>
                <a:gd name="T51" fmla="*/ 49 h 78"/>
                <a:gd name="T52" fmla="*/ 74 w 89"/>
                <a:gd name="T53" fmla="*/ 45 h 78"/>
                <a:gd name="T54" fmla="*/ 75 w 89"/>
                <a:gd name="T55" fmla="*/ 37 h 78"/>
                <a:gd name="T56" fmla="*/ 74 w 89"/>
                <a:gd name="T57" fmla="*/ 30 h 78"/>
                <a:gd name="T58" fmla="*/ 71 w 89"/>
                <a:gd name="T59" fmla="*/ 24 h 78"/>
                <a:gd name="T60" fmla="*/ 69 w 89"/>
                <a:gd name="T61" fmla="*/ 21 h 78"/>
                <a:gd name="T62" fmla="*/ 65 w 89"/>
                <a:gd name="T63" fmla="*/ 18 h 78"/>
                <a:gd name="T64" fmla="*/ 62 w 89"/>
                <a:gd name="T65" fmla="*/ 15 h 78"/>
                <a:gd name="T66" fmla="*/ 33 w 89"/>
                <a:gd name="T67" fmla="*/ 63 h 78"/>
                <a:gd name="T68" fmla="*/ 33 w 89"/>
                <a:gd name="T69" fmla="*/ 15 h 78"/>
                <a:gd name="T70" fmla="*/ 29 w 89"/>
                <a:gd name="T71" fmla="*/ 16 h 78"/>
                <a:gd name="T72" fmla="*/ 24 w 89"/>
                <a:gd name="T73" fmla="*/ 18 h 78"/>
                <a:gd name="T74" fmla="*/ 20 w 89"/>
                <a:gd name="T75" fmla="*/ 21 h 78"/>
                <a:gd name="T76" fmla="*/ 17 w 89"/>
                <a:gd name="T77" fmla="*/ 25 h 78"/>
                <a:gd name="T78" fmla="*/ 14 w 89"/>
                <a:gd name="T79" fmla="*/ 31 h 78"/>
                <a:gd name="T80" fmla="*/ 14 w 89"/>
                <a:gd name="T81" fmla="*/ 39 h 78"/>
                <a:gd name="T82" fmla="*/ 14 w 89"/>
                <a:gd name="T83" fmla="*/ 45 h 78"/>
                <a:gd name="T84" fmla="*/ 15 w 89"/>
                <a:gd name="T85" fmla="*/ 51 h 78"/>
                <a:gd name="T86" fmla="*/ 18 w 89"/>
                <a:gd name="T87" fmla="*/ 55 h 78"/>
                <a:gd name="T88" fmla="*/ 23 w 89"/>
                <a:gd name="T89" fmla="*/ 60 h 78"/>
                <a:gd name="T90" fmla="*/ 27 w 89"/>
                <a:gd name="T91" fmla="*/ 61 h 78"/>
                <a:gd name="T92" fmla="*/ 33 w 89"/>
                <a:gd name="T93" fmla="*/ 6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78">
                  <a:moveTo>
                    <a:pt x="62" y="15"/>
                  </a:moveTo>
                  <a:lnTo>
                    <a:pt x="63" y="0"/>
                  </a:lnTo>
                  <a:lnTo>
                    <a:pt x="71" y="3"/>
                  </a:lnTo>
                  <a:lnTo>
                    <a:pt x="77" y="7"/>
                  </a:lnTo>
                  <a:lnTo>
                    <a:pt x="81" y="13"/>
                  </a:lnTo>
                  <a:lnTo>
                    <a:pt x="87" y="24"/>
                  </a:lnTo>
                  <a:lnTo>
                    <a:pt x="89" y="37"/>
                  </a:lnTo>
                  <a:lnTo>
                    <a:pt x="86" y="54"/>
                  </a:lnTo>
                  <a:lnTo>
                    <a:pt x="77" y="67"/>
                  </a:lnTo>
                  <a:lnTo>
                    <a:pt x="63" y="75"/>
                  </a:lnTo>
                  <a:lnTo>
                    <a:pt x="45" y="78"/>
                  </a:lnTo>
                  <a:lnTo>
                    <a:pt x="26" y="75"/>
                  </a:lnTo>
                  <a:lnTo>
                    <a:pt x="12" y="67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0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63"/>
                  </a:lnTo>
                  <a:lnTo>
                    <a:pt x="56" y="61"/>
                  </a:lnTo>
                  <a:lnTo>
                    <a:pt x="62" y="60"/>
                  </a:lnTo>
                  <a:lnTo>
                    <a:pt x="68" y="55"/>
                  </a:lnTo>
                  <a:lnTo>
                    <a:pt x="72" y="49"/>
                  </a:lnTo>
                  <a:lnTo>
                    <a:pt x="74" y="45"/>
                  </a:lnTo>
                  <a:lnTo>
                    <a:pt x="75" y="37"/>
                  </a:lnTo>
                  <a:lnTo>
                    <a:pt x="74" y="30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5" y="18"/>
                  </a:lnTo>
                  <a:lnTo>
                    <a:pt x="62" y="15"/>
                  </a:lnTo>
                  <a:close/>
                  <a:moveTo>
                    <a:pt x="33" y="63"/>
                  </a:moveTo>
                  <a:lnTo>
                    <a:pt x="33" y="15"/>
                  </a:lnTo>
                  <a:lnTo>
                    <a:pt x="29" y="16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4" y="31"/>
                  </a:lnTo>
                  <a:lnTo>
                    <a:pt x="14" y="39"/>
                  </a:lnTo>
                  <a:lnTo>
                    <a:pt x="14" y="45"/>
                  </a:lnTo>
                  <a:lnTo>
                    <a:pt x="15" y="51"/>
                  </a:lnTo>
                  <a:lnTo>
                    <a:pt x="18" y="55"/>
                  </a:lnTo>
                  <a:lnTo>
                    <a:pt x="23" y="60"/>
                  </a:lnTo>
                  <a:lnTo>
                    <a:pt x="27" y="61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872"/>
            <p:cNvSpPr>
              <a:spLocks noEditPoints="1"/>
            </p:cNvSpPr>
            <p:nvPr/>
          </p:nvSpPr>
          <p:spPr bwMode="auto">
            <a:xfrm>
              <a:off x="1710" y="1037"/>
              <a:ext cx="119" cy="109"/>
            </a:xfrm>
            <a:custGeom>
              <a:avLst/>
              <a:gdLst>
                <a:gd name="T0" fmla="*/ 119 w 119"/>
                <a:gd name="T1" fmla="*/ 109 h 109"/>
                <a:gd name="T2" fmla="*/ 0 w 119"/>
                <a:gd name="T3" fmla="*/ 63 h 109"/>
                <a:gd name="T4" fmla="*/ 0 w 119"/>
                <a:gd name="T5" fmla="*/ 46 h 109"/>
                <a:gd name="T6" fmla="*/ 119 w 119"/>
                <a:gd name="T7" fmla="*/ 0 h 109"/>
                <a:gd name="T8" fmla="*/ 119 w 119"/>
                <a:gd name="T9" fmla="*/ 16 h 109"/>
                <a:gd name="T10" fmla="*/ 83 w 119"/>
                <a:gd name="T11" fmla="*/ 30 h 109"/>
                <a:gd name="T12" fmla="*/ 83 w 119"/>
                <a:gd name="T13" fmla="*/ 79 h 109"/>
                <a:gd name="T14" fmla="*/ 119 w 119"/>
                <a:gd name="T15" fmla="*/ 93 h 109"/>
                <a:gd name="T16" fmla="*/ 119 w 119"/>
                <a:gd name="T17" fmla="*/ 109 h 109"/>
                <a:gd name="T18" fmla="*/ 69 w 119"/>
                <a:gd name="T19" fmla="*/ 75 h 109"/>
                <a:gd name="T20" fmla="*/ 69 w 119"/>
                <a:gd name="T21" fmla="*/ 34 h 109"/>
                <a:gd name="T22" fmla="*/ 38 w 119"/>
                <a:gd name="T23" fmla="*/ 46 h 109"/>
                <a:gd name="T24" fmla="*/ 29 w 119"/>
                <a:gd name="T25" fmla="*/ 49 h 109"/>
                <a:gd name="T26" fmla="*/ 20 w 119"/>
                <a:gd name="T27" fmla="*/ 52 h 109"/>
                <a:gd name="T28" fmla="*/ 14 w 119"/>
                <a:gd name="T29" fmla="*/ 54 h 109"/>
                <a:gd name="T30" fmla="*/ 24 w 119"/>
                <a:gd name="T31" fmla="*/ 58 h 109"/>
                <a:gd name="T32" fmla="*/ 35 w 119"/>
                <a:gd name="T33" fmla="*/ 63 h 109"/>
                <a:gd name="T34" fmla="*/ 69 w 119"/>
                <a:gd name="T35" fmla="*/ 75 h 109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9" h="109">
                  <a:moveTo>
                    <a:pt x="119" y="109"/>
                  </a:moveTo>
                  <a:lnTo>
                    <a:pt x="0" y="63"/>
                  </a:lnTo>
                  <a:lnTo>
                    <a:pt x="0" y="46"/>
                  </a:lnTo>
                  <a:lnTo>
                    <a:pt x="119" y="0"/>
                  </a:lnTo>
                  <a:lnTo>
                    <a:pt x="119" y="16"/>
                  </a:lnTo>
                  <a:lnTo>
                    <a:pt x="83" y="30"/>
                  </a:lnTo>
                  <a:lnTo>
                    <a:pt x="83" y="79"/>
                  </a:lnTo>
                  <a:lnTo>
                    <a:pt x="119" y="93"/>
                  </a:lnTo>
                  <a:lnTo>
                    <a:pt x="119" y="109"/>
                  </a:lnTo>
                  <a:close/>
                  <a:moveTo>
                    <a:pt x="69" y="75"/>
                  </a:moveTo>
                  <a:lnTo>
                    <a:pt x="69" y="34"/>
                  </a:lnTo>
                  <a:lnTo>
                    <a:pt x="38" y="46"/>
                  </a:lnTo>
                  <a:lnTo>
                    <a:pt x="29" y="49"/>
                  </a:lnTo>
                  <a:lnTo>
                    <a:pt x="20" y="52"/>
                  </a:lnTo>
                  <a:lnTo>
                    <a:pt x="14" y="54"/>
                  </a:lnTo>
                  <a:lnTo>
                    <a:pt x="24" y="58"/>
                  </a:lnTo>
                  <a:lnTo>
                    <a:pt x="35" y="63"/>
                  </a:lnTo>
                  <a:lnTo>
                    <a:pt x="69" y="7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873"/>
            <p:cNvSpPr>
              <a:spLocks/>
            </p:cNvSpPr>
            <p:nvPr/>
          </p:nvSpPr>
          <p:spPr bwMode="auto">
            <a:xfrm>
              <a:off x="1742" y="957"/>
              <a:ext cx="87" cy="68"/>
            </a:xfrm>
            <a:custGeom>
              <a:avLst/>
              <a:gdLst>
                <a:gd name="T0" fmla="*/ 87 w 87"/>
                <a:gd name="T1" fmla="*/ 68 h 68"/>
                <a:gd name="T2" fmla="*/ 1 w 87"/>
                <a:gd name="T3" fmla="*/ 68 h 68"/>
                <a:gd name="T4" fmla="*/ 1 w 87"/>
                <a:gd name="T5" fmla="*/ 51 h 68"/>
                <a:gd name="T6" fmla="*/ 13 w 87"/>
                <a:gd name="T7" fmla="*/ 51 h 68"/>
                <a:gd name="T8" fmla="*/ 3 w 87"/>
                <a:gd name="T9" fmla="*/ 41 h 68"/>
                <a:gd name="T10" fmla="*/ 0 w 87"/>
                <a:gd name="T11" fmla="*/ 27 h 68"/>
                <a:gd name="T12" fmla="*/ 0 w 87"/>
                <a:gd name="T13" fmla="*/ 20 h 68"/>
                <a:gd name="T14" fmla="*/ 1 w 87"/>
                <a:gd name="T15" fmla="*/ 14 h 68"/>
                <a:gd name="T16" fmla="*/ 6 w 87"/>
                <a:gd name="T17" fmla="*/ 9 h 68"/>
                <a:gd name="T18" fmla="*/ 9 w 87"/>
                <a:gd name="T19" fmla="*/ 6 h 68"/>
                <a:gd name="T20" fmla="*/ 15 w 87"/>
                <a:gd name="T21" fmla="*/ 3 h 68"/>
                <a:gd name="T22" fmla="*/ 19 w 87"/>
                <a:gd name="T23" fmla="*/ 2 h 68"/>
                <a:gd name="T24" fmla="*/ 24 w 87"/>
                <a:gd name="T25" fmla="*/ 2 h 68"/>
                <a:gd name="T26" fmla="*/ 28 w 87"/>
                <a:gd name="T27" fmla="*/ 0 h 68"/>
                <a:gd name="T28" fmla="*/ 34 w 87"/>
                <a:gd name="T29" fmla="*/ 0 h 68"/>
                <a:gd name="T30" fmla="*/ 87 w 87"/>
                <a:gd name="T31" fmla="*/ 0 h 68"/>
                <a:gd name="T32" fmla="*/ 87 w 87"/>
                <a:gd name="T33" fmla="*/ 17 h 68"/>
                <a:gd name="T34" fmla="*/ 36 w 87"/>
                <a:gd name="T35" fmla="*/ 17 h 68"/>
                <a:gd name="T36" fmla="*/ 28 w 87"/>
                <a:gd name="T37" fmla="*/ 17 h 68"/>
                <a:gd name="T38" fmla="*/ 22 w 87"/>
                <a:gd name="T39" fmla="*/ 18 h 68"/>
                <a:gd name="T40" fmla="*/ 18 w 87"/>
                <a:gd name="T41" fmla="*/ 20 h 68"/>
                <a:gd name="T42" fmla="*/ 15 w 87"/>
                <a:gd name="T43" fmla="*/ 23 h 68"/>
                <a:gd name="T44" fmla="*/ 13 w 87"/>
                <a:gd name="T45" fmla="*/ 27 h 68"/>
                <a:gd name="T46" fmla="*/ 13 w 87"/>
                <a:gd name="T47" fmla="*/ 32 h 68"/>
                <a:gd name="T48" fmla="*/ 13 w 87"/>
                <a:gd name="T49" fmla="*/ 36 h 68"/>
                <a:gd name="T50" fmla="*/ 15 w 87"/>
                <a:gd name="T51" fmla="*/ 42 h 68"/>
                <a:gd name="T52" fmla="*/ 19 w 87"/>
                <a:gd name="T53" fmla="*/ 45 h 68"/>
                <a:gd name="T54" fmla="*/ 22 w 87"/>
                <a:gd name="T55" fmla="*/ 48 h 68"/>
                <a:gd name="T56" fmla="*/ 27 w 87"/>
                <a:gd name="T57" fmla="*/ 50 h 68"/>
                <a:gd name="T58" fmla="*/ 33 w 87"/>
                <a:gd name="T59" fmla="*/ 51 h 68"/>
                <a:gd name="T60" fmla="*/ 40 w 87"/>
                <a:gd name="T61" fmla="*/ 51 h 68"/>
                <a:gd name="T62" fmla="*/ 87 w 87"/>
                <a:gd name="T63" fmla="*/ 51 h 68"/>
                <a:gd name="T64" fmla="*/ 87 w 87"/>
                <a:gd name="T65" fmla="*/ 68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68">
                  <a:moveTo>
                    <a:pt x="87" y="68"/>
                  </a:moveTo>
                  <a:lnTo>
                    <a:pt x="1" y="68"/>
                  </a:lnTo>
                  <a:lnTo>
                    <a:pt x="1" y="51"/>
                  </a:lnTo>
                  <a:lnTo>
                    <a:pt x="13" y="51"/>
                  </a:lnTo>
                  <a:lnTo>
                    <a:pt x="3" y="41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1" y="14"/>
                  </a:lnTo>
                  <a:lnTo>
                    <a:pt x="6" y="9"/>
                  </a:lnTo>
                  <a:lnTo>
                    <a:pt x="9" y="6"/>
                  </a:lnTo>
                  <a:lnTo>
                    <a:pt x="15" y="3"/>
                  </a:lnTo>
                  <a:lnTo>
                    <a:pt x="19" y="2"/>
                  </a:lnTo>
                  <a:lnTo>
                    <a:pt x="24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87" y="0"/>
                  </a:lnTo>
                  <a:lnTo>
                    <a:pt x="87" y="17"/>
                  </a:lnTo>
                  <a:lnTo>
                    <a:pt x="36" y="17"/>
                  </a:lnTo>
                  <a:lnTo>
                    <a:pt x="28" y="17"/>
                  </a:lnTo>
                  <a:lnTo>
                    <a:pt x="22" y="18"/>
                  </a:lnTo>
                  <a:lnTo>
                    <a:pt x="18" y="20"/>
                  </a:lnTo>
                  <a:lnTo>
                    <a:pt x="15" y="23"/>
                  </a:lnTo>
                  <a:lnTo>
                    <a:pt x="13" y="27"/>
                  </a:lnTo>
                  <a:lnTo>
                    <a:pt x="13" y="32"/>
                  </a:lnTo>
                  <a:lnTo>
                    <a:pt x="13" y="36"/>
                  </a:lnTo>
                  <a:lnTo>
                    <a:pt x="15" y="42"/>
                  </a:lnTo>
                  <a:lnTo>
                    <a:pt x="19" y="45"/>
                  </a:lnTo>
                  <a:lnTo>
                    <a:pt x="22" y="48"/>
                  </a:lnTo>
                  <a:lnTo>
                    <a:pt x="27" y="50"/>
                  </a:lnTo>
                  <a:lnTo>
                    <a:pt x="33" y="51"/>
                  </a:lnTo>
                  <a:lnTo>
                    <a:pt x="40" y="51"/>
                  </a:lnTo>
                  <a:lnTo>
                    <a:pt x="87" y="51"/>
                  </a:lnTo>
                  <a:lnTo>
                    <a:pt x="87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874"/>
            <p:cNvSpPr>
              <a:spLocks/>
            </p:cNvSpPr>
            <p:nvPr/>
          </p:nvSpPr>
          <p:spPr bwMode="auto">
            <a:xfrm>
              <a:off x="1713" y="902"/>
              <a:ext cx="117" cy="40"/>
            </a:xfrm>
            <a:custGeom>
              <a:avLst/>
              <a:gdLst>
                <a:gd name="T0" fmla="*/ 102 w 117"/>
                <a:gd name="T1" fmla="*/ 1 h 40"/>
                <a:gd name="T2" fmla="*/ 116 w 117"/>
                <a:gd name="T3" fmla="*/ 0 h 40"/>
                <a:gd name="T4" fmla="*/ 116 w 117"/>
                <a:gd name="T5" fmla="*/ 6 h 40"/>
                <a:gd name="T6" fmla="*/ 117 w 117"/>
                <a:gd name="T7" fmla="*/ 10 h 40"/>
                <a:gd name="T8" fmla="*/ 116 w 117"/>
                <a:gd name="T9" fmla="*/ 18 h 40"/>
                <a:gd name="T10" fmla="*/ 114 w 117"/>
                <a:gd name="T11" fmla="*/ 22 h 40"/>
                <a:gd name="T12" fmla="*/ 111 w 117"/>
                <a:gd name="T13" fmla="*/ 27 h 40"/>
                <a:gd name="T14" fmla="*/ 108 w 117"/>
                <a:gd name="T15" fmla="*/ 28 h 40"/>
                <a:gd name="T16" fmla="*/ 104 w 117"/>
                <a:gd name="T17" fmla="*/ 30 h 40"/>
                <a:gd name="T18" fmla="*/ 99 w 117"/>
                <a:gd name="T19" fmla="*/ 30 h 40"/>
                <a:gd name="T20" fmla="*/ 92 w 117"/>
                <a:gd name="T21" fmla="*/ 30 h 40"/>
                <a:gd name="T22" fmla="*/ 44 w 117"/>
                <a:gd name="T23" fmla="*/ 30 h 40"/>
                <a:gd name="T24" fmla="*/ 44 w 117"/>
                <a:gd name="T25" fmla="*/ 40 h 40"/>
                <a:gd name="T26" fmla="*/ 30 w 117"/>
                <a:gd name="T27" fmla="*/ 40 h 40"/>
                <a:gd name="T28" fmla="*/ 30 w 117"/>
                <a:gd name="T29" fmla="*/ 30 h 40"/>
                <a:gd name="T30" fmla="*/ 9 w 117"/>
                <a:gd name="T31" fmla="*/ 30 h 40"/>
                <a:gd name="T32" fmla="*/ 0 w 117"/>
                <a:gd name="T33" fmla="*/ 15 h 40"/>
                <a:gd name="T34" fmla="*/ 30 w 117"/>
                <a:gd name="T35" fmla="*/ 15 h 40"/>
                <a:gd name="T36" fmla="*/ 30 w 117"/>
                <a:gd name="T37" fmla="*/ 1 h 40"/>
                <a:gd name="T38" fmla="*/ 44 w 117"/>
                <a:gd name="T39" fmla="*/ 1 h 40"/>
                <a:gd name="T40" fmla="*/ 44 w 117"/>
                <a:gd name="T41" fmla="*/ 15 h 40"/>
                <a:gd name="T42" fmla="*/ 92 w 117"/>
                <a:gd name="T43" fmla="*/ 15 h 40"/>
                <a:gd name="T44" fmla="*/ 96 w 117"/>
                <a:gd name="T45" fmla="*/ 15 h 40"/>
                <a:gd name="T46" fmla="*/ 99 w 117"/>
                <a:gd name="T47" fmla="*/ 15 h 40"/>
                <a:gd name="T48" fmla="*/ 101 w 117"/>
                <a:gd name="T49" fmla="*/ 13 h 40"/>
                <a:gd name="T50" fmla="*/ 102 w 117"/>
                <a:gd name="T51" fmla="*/ 12 h 40"/>
                <a:gd name="T52" fmla="*/ 102 w 117"/>
                <a:gd name="T53" fmla="*/ 10 h 40"/>
                <a:gd name="T54" fmla="*/ 104 w 117"/>
                <a:gd name="T55" fmla="*/ 7 h 40"/>
                <a:gd name="T56" fmla="*/ 104 w 117"/>
                <a:gd name="T57" fmla="*/ 4 h 40"/>
                <a:gd name="T58" fmla="*/ 102 w 117"/>
                <a:gd name="T59" fmla="*/ 1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7" h="40">
                  <a:moveTo>
                    <a:pt x="102" y="1"/>
                  </a:moveTo>
                  <a:lnTo>
                    <a:pt x="116" y="0"/>
                  </a:lnTo>
                  <a:lnTo>
                    <a:pt x="116" y="6"/>
                  </a:lnTo>
                  <a:lnTo>
                    <a:pt x="117" y="10"/>
                  </a:lnTo>
                  <a:lnTo>
                    <a:pt x="116" y="18"/>
                  </a:lnTo>
                  <a:lnTo>
                    <a:pt x="114" y="22"/>
                  </a:lnTo>
                  <a:lnTo>
                    <a:pt x="111" y="27"/>
                  </a:lnTo>
                  <a:lnTo>
                    <a:pt x="108" y="28"/>
                  </a:lnTo>
                  <a:lnTo>
                    <a:pt x="104" y="30"/>
                  </a:lnTo>
                  <a:lnTo>
                    <a:pt x="99" y="30"/>
                  </a:lnTo>
                  <a:lnTo>
                    <a:pt x="92" y="30"/>
                  </a:lnTo>
                  <a:lnTo>
                    <a:pt x="44" y="30"/>
                  </a:lnTo>
                  <a:lnTo>
                    <a:pt x="44" y="40"/>
                  </a:lnTo>
                  <a:lnTo>
                    <a:pt x="30" y="40"/>
                  </a:lnTo>
                  <a:lnTo>
                    <a:pt x="30" y="30"/>
                  </a:lnTo>
                  <a:lnTo>
                    <a:pt x="9" y="30"/>
                  </a:lnTo>
                  <a:lnTo>
                    <a:pt x="0" y="15"/>
                  </a:lnTo>
                  <a:lnTo>
                    <a:pt x="30" y="15"/>
                  </a:lnTo>
                  <a:lnTo>
                    <a:pt x="30" y="1"/>
                  </a:lnTo>
                  <a:lnTo>
                    <a:pt x="44" y="1"/>
                  </a:lnTo>
                  <a:lnTo>
                    <a:pt x="44" y="15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9" y="15"/>
                  </a:lnTo>
                  <a:lnTo>
                    <a:pt x="101" y="13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4" y="7"/>
                  </a:lnTo>
                  <a:lnTo>
                    <a:pt x="104" y="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875"/>
            <p:cNvSpPr>
              <a:spLocks noEditPoints="1"/>
            </p:cNvSpPr>
            <p:nvPr/>
          </p:nvSpPr>
          <p:spPr bwMode="auto">
            <a:xfrm>
              <a:off x="1742" y="816"/>
              <a:ext cx="88" cy="77"/>
            </a:xfrm>
            <a:custGeom>
              <a:avLst/>
              <a:gdLst>
                <a:gd name="T0" fmla="*/ 81 w 88"/>
                <a:gd name="T1" fmla="*/ 29 h 77"/>
                <a:gd name="T2" fmla="*/ 87 w 88"/>
                <a:gd name="T3" fmla="*/ 42 h 77"/>
                <a:gd name="T4" fmla="*/ 87 w 88"/>
                <a:gd name="T5" fmla="*/ 59 h 77"/>
                <a:gd name="T6" fmla="*/ 81 w 88"/>
                <a:gd name="T7" fmla="*/ 71 h 77"/>
                <a:gd name="T8" fmla="*/ 70 w 88"/>
                <a:gd name="T9" fmla="*/ 77 h 77"/>
                <a:gd name="T10" fmla="*/ 57 w 88"/>
                <a:gd name="T11" fmla="*/ 77 h 77"/>
                <a:gd name="T12" fmla="*/ 48 w 88"/>
                <a:gd name="T13" fmla="*/ 71 h 77"/>
                <a:gd name="T14" fmla="*/ 40 w 88"/>
                <a:gd name="T15" fmla="*/ 63 h 77"/>
                <a:gd name="T16" fmla="*/ 37 w 88"/>
                <a:gd name="T17" fmla="*/ 53 h 77"/>
                <a:gd name="T18" fmla="*/ 36 w 88"/>
                <a:gd name="T19" fmla="*/ 36 h 77"/>
                <a:gd name="T20" fmla="*/ 31 w 88"/>
                <a:gd name="T21" fmla="*/ 23 h 77"/>
                <a:gd name="T22" fmla="*/ 28 w 88"/>
                <a:gd name="T23" fmla="*/ 23 h 77"/>
                <a:gd name="T24" fmla="*/ 19 w 88"/>
                <a:gd name="T25" fmla="*/ 24 h 77"/>
                <a:gd name="T26" fmla="*/ 15 w 88"/>
                <a:gd name="T27" fmla="*/ 30 h 77"/>
                <a:gd name="T28" fmla="*/ 13 w 88"/>
                <a:gd name="T29" fmla="*/ 41 h 77"/>
                <a:gd name="T30" fmla="*/ 15 w 88"/>
                <a:gd name="T31" fmla="*/ 50 h 77"/>
                <a:gd name="T32" fmla="*/ 18 w 88"/>
                <a:gd name="T33" fmla="*/ 56 h 77"/>
                <a:gd name="T34" fmla="*/ 27 w 88"/>
                <a:gd name="T35" fmla="*/ 60 h 77"/>
                <a:gd name="T36" fmla="*/ 16 w 88"/>
                <a:gd name="T37" fmla="*/ 72 h 77"/>
                <a:gd name="T38" fmla="*/ 7 w 88"/>
                <a:gd name="T39" fmla="*/ 66 h 77"/>
                <a:gd name="T40" fmla="*/ 3 w 88"/>
                <a:gd name="T41" fmla="*/ 57 h 77"/>
                <a:gd name="T42" fmla="*/ 0 w 88"/>
                <a:gd name="T43" fmla="*/ 38 h 77"/>
                <a:gd name="T44" fmla="*/ 0 w 88"/>
                <a:gd name="T45" fmla="*/ 26 h 77"/>
                <a:gd name="T46" fmla="*/ 4 w 88"/>
                <a:gd name="T47" fmla="*/ 15 h 77"/>
                <a:gd name="T48" fmla="*/ 13 w 88"/>
                <a:gd name="T49" fmla="*/ 8 h 77"/>
                <a:gd name="T50" fmla="*/ 21 w 88"/>
                <a:gd name="T51" fmla="*/ 6 h 77"/>
                <a:gd name="T52" fmla="*/ 31 w 88"/>
                <a:gd name="T53" fmla="*/ 6 h 77"/>
                <a:gd name="T54" fmla="*/ 64 w 88"/>
                <a:gd name="T55" fmla="*/ 5 h 77"/>
                <a:gd name="T56" fmla="*/ 81 w 88"/>
                <a:gd name="T57" fmla="*/ 3 h 77"/>
                <a:gd name="T58" fmla="*/ 87 w 88"/>
                <a:gd name="T59" fmla="*/ 15 h 77"/>
                <a:gd name="T60" fmla="*/ 76 w 88"/>
                <a:gd name="T61" fmla="*/ 21 h 77"/>
                <a:gd name="T62" fmla="*/ 46 w 88"/>
                <a:gd name="T63" fmla="*/ 27 h 77"/>
                <a:gd name="T64" fmla="*/ 49 w 88"/>
                <a:gd name="T65" fmla="*/ 44 h 77"/>
                <a:gd name="T66" fmla="*/ 52 w 88"/>
                <a:gd name="T67" fmla="*/ 54 h 77"/>
                <a:gd name="T68" fmla="*/ 57 w 88"/>
                <a:gd name="T69" fmla="*/ 60 h 77"/>
                <a:gd name="T70" fmla="*/ 63 w 88"/>
                <a:gd name="T71" fmla="*/ 62 h 77"/>
                <a:gd name="T72" fmla="*/ 70 w 88"/>
                <a:gd name="T73" fmla="*/ 57 h 77"/>
                <a:gd name="T74" fmla="*/ 73 w 88"/>
                <a:gd name="T75" fmla="*/ 51 h 77"/>
                <a:gd name="T76" fmla="*/ 73 w 88"/>
                <a:gd name="T77" fmla="*/ 39 h 77"/>
                <a:gd name="T78" fmla="*/ 67 w 88"/>
                <a:gd name="T79" fmla="*/ 29 h 77"/>
                <a:gd name="T80" fmla="*/ 57 w 88"/>
                <a:gd name="T81" fmla="*/ 23 h 77"/>
                <a:gd name="T82" fmla="*/ 45 w 88"/>
                <a:gd name="T83" fmla="*/ 23 h 7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8" h="77">
                  <a:moveTo>
                    <a:pt x="76" y="21"/>
                  </a:moveTo>
                  <a:lnTo>
                    <a:pt x="81" y="29"/>
                  </a:lnTo>
                  <a:lnTo>
                    <a:pt x="85" y="36"/>
                  </a:lnTo>
                  <a:lnTo>
                    <a:pt x="87" y="42"/>
                  </a:lnTo>
                  <a:lnTo>
                    <a:pt x="88" y="50"/>
                  </a:lnTo>
                  <a:lnTo>
                    <a:pt x="87" y="59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4"/>
                  </a:lnTo>
                  <a:lnTo>
                    <a:pt x="70" y="77"/>
                  </a:lnTo>
                  <a:lnTo>
                    <a:pt x="63" y="77"/>
                  </a:lnTo>
                  <a:lnTo>
                    <a:pt x="57" y="77"/>
                  </a:lnTo>
                  <a:lnTo>
                    <a:pt x="52" y="74"/>
                  </a:lnTo>
                  <a:lnTo>
                    <a:pt x="48" y="71"/>
                  </a:lnTo>
                  <a:lnTo>
                    <a:pt x="43" y="68"/>
                  </a:lnTo>
                  <a:lnTo>
                    <a:pt x="40" y="63"/>
                  </a:lnTo>
                  <a:lnTo>
                    <a:pt x="39" y="59"/>
                  </a:lnTo>
                  <a:lnTo>
                    <a:pt x="37" y="53"/>
                  </a:lnTo>
                  <a:lnTo>
                    <a:pt x="37" y="47"/>
                  </a:lnTo>
                  <a:lnTo>
                    <a:pt x="36" y="36"/>
                  </a:lnTo>
                  <a:lnTo>
                    <a:pt x="33" y="29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8" y="26"/>
                  </a:lnTo>
                  <a:lnTo>
                    <a:pt x="15" y="30"/>
                  </a:lnTo>
                  <a:lnTo>
                    <a:pt x="13" y="35"/>
                  </a:lnTo>
                  <a:lnTo>
                    <a:pt x="13" y="41"/>
                  </a:lnTo>
                  <a:lnTo>
                    <a:pt x="13" y="45"/>
                  </a:lnTo>
                  <a:lnTo>
                    <a:pt x="15" y="50"/>
                  </a:lnTo>
                  <a:lnTo>
                    <a:pt x="16" y="54"/>
                  </a:lnTo>
                  <a:lnTo>
                    <a:pt x="18" y="56"/>
                  </a:lnTo>
                  <a:lnTo>
                    <a:pt x="22" y="59"/>
                  </a:lnTo>
                  <a:lnTo>
                    <a:pt x="27" y="60"/>
                  </a:lnTo>
                  <a:lnTo>
                    <a:pt x="25" y="75"/>
                  </a:lnTo>
                  <a:lnTo>
                    <a:pt x="16" y="72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3" y="57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0"/>
                  </a:lnTo>
                  <a:lnTo>
                    <a:pt x="4" y="15"/>
                  </a:lnTo>
                  <a:lnTo>
                    <a:pt x="9" y="11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49" y="6"/>
                  </a:lnTo>
                  <a:lnTo>
                    <a:pt x="64" y="5"/>
                  </a:lnTo>
                  <a:lnTo>
                    <a:pt x="75" y="5"/>
                  </a:lnTo>
                  <a:lnTo>
                    <a:pt x="81" y="3"/>
                  </a:lnTo>
                  <a:lnTo>
                    <a:pt x="87" y="0"/>
                  </a:lnTo>
                  <a:lnTo>
                    <a:pt x="87" y="15"/>
                  </a:lnTo>
                  <a:lnTo>
                    <a:pt x="81" y="18"/>
                  </a:lnTo>
                  <a:lnTo>
                    <a:pt x="76" y="21"/>
                  </a:lnTo>
                  <a:close/>
                  <a:moveTo>
                    <a:pt x="45" y="23"/>
                  </a:moveTo>
                  <a:lnTo>
                    <a:pt x="46" y="27"/>
                  </a:lnTo>
                  <a:lnTo>
                    <a:pt x="49" y="35"/>
                  </a:lnTo>
                  <a:lnTo>
                    <a:pt x="49" y="44"/>
                  </a:lnTo>
                  <a:lnTo>
                    <a:pt x="51" y="50"/>
                  </a:lnTo>
                  <a:lnTo>
                    <a:pt x="52" y="54"/>
                  </a:lnTo>
                  <a:lnTo>
                    <a:pt x="54" y="57"/>
                  </a:lnTo>
                  <a:lnTo>
                    <a:pt x="57" y="60"/>
                  </a:lnTo>
                  <a:lnTo>
                    <a:pt x="60" y="62"/>
                  </a:lnTo>
                  <a:lnTo>
                    <a:pt x="63" y="62"/>
                  </a:lnTo>
                  <a:lnTo>
                    <a:pt x="67" y="60"/>
                  </a:lnTo>
                  <a:lnTo>
                    <a:pt x="70" y="57"/>
                  </a:lnTo>
                  <a:lnTo>
                    <a:pt x="73" y="54"/>
                  </a:lnTo>
                  <a:lnTo>
                    <a:pt x="73" y="51"/>
                  </a:lnTo>
                  <a:lnTo>
                    <a:pt x="75" y="47"/>
                  </a:lnTo>
                  <a:lnTo>
                    <a:pt x="73" y="39"/>
                  </a:lnTo>
                  <a:lnTo>
                    <a:pt x="70" y="33"/>
                  </a:lnTo>
                  <a:lnTo>
                    <a:pt x="67" y="29"/>
                  </a:lnTo>
                  <a:lnTo>
                    <a:pt x="61" y="24"/>
                  </a:lnTo>
                  <a:lnTo>
                    <a:pt x="57" y="23"/>
                  </a:lnTo>
                  <a:lnTo>
                    <a:pt x="49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876"/>
            <p:cNvSpPr>
              <a:spLocks/>
            </p:cNvSpPr>
            <p:nvPr/>
          </p:nvSpPr>
          <p:spPr bwMode="auto">
            <a:xfrm>
              <a:off x="1742" y="753"/>
              <a:ext cx="87" cy="45"/>
            </a:xfrm>
            <a:custGeom>
              <a:avLst/>
              <a:gdLst>
                <a:gd name="T0" fmla="*/ 87 w 87"/>
                <a:gd name="T1" fmla="*/ 45 h 45"/>
                <a:gd name="T2" fmla="*/ 1 w 87"/>
                <a:gd name="T3" fmla="*/ 45 h 45"/>
                <a:gd name="T4" fmla="*/ 1 w 87"/>
                <a:gd name="T5" fmla="*/ 32 h 45"/>
                <a:gd name="T6" fmla="*/ 13 w 87"/>
                <a:gd name="T7" fmla="*/ 32 h 45"/>
                <a:gd name="T8" fmla="*/ 7 w 87"/>
                <a:gd name="T9" fmla="*/ 29 h 45"/>
                <a:gd name="T10" fmla="*/ 4 w 87"/>
                <a:gd name="T11" fmla="*/ 26 h 45"/>
                <a:gd name="T12" fmla="*/ 1 w 87"/>
                <a:gd name="T13" fmla="*/ 23 h 45"/>
                <a:gd name="T14" fmla="*/ 0 w 87"/>
                <a:gd name="T15" fmla="*/ 18 h 45"/>
                <a:gd name="T16" fmla="*/ 0 w 87"/>
                <a:gd name="T17" fmla="*/ 14 h 45"/>
                <a:gd name="T18" fmla="*/ 0 w 87"/>
                <a:gd name="T19" fmla="*/ 8 h 45"/>
                <a:gd name="T20" fmla="*/ 3 w 87"/>
                <a:gd name="T21" fmla="*/ 0 h 45"/>
                <a:gd name="T22" fmla="*/ 16 w 87"/>
                <a:gd name="T23" fmla="*/ 5 h 45"/>
                <a:gd name="T24" fmla="*/ 13 w 87"/>
                <a:gd name="T25" fmla="*/ 9 h 45"/>
                <a:gd name="T26" fmla="*/ 13 w 87"/>
                <a:gd name="T27" fmla="*/ 15 h 45"/>
                <a:gd name="T28" fmla="*/ 13 w 87"/>
                <a:gd name="T29" fmla="*/ 18 h 45"/>
                <a:gd name="T30" fmla="*/ 16 w 87"/>
                <a:gd name="T31" fmla="*/ 23 h 45"/>
                <a:gd name="T32" fmla="*/ 19 w 87"/>
                <a:gd name="T33" fmla="*/ 26 h 45"/>
                <a:gd name="T34" fmla="*/ 24 w 87"/>
                <a:gd name="T35" fmla="*/ 27 h 45"/>
                <a:gd name="T36" fmla="*/ 31 w 87"/>
                <a:gd name="T37" fmla="*/ 29 h 45"/>
                <a:gd name="T38" fmla="*/ 40 w 87"/>
                <a:gd name="T39" fmla="*/ 29 h 45"/>
                <a:gd name="T40" fmla="*/ 87 w 87"/>
                <a:gd name="T41" fmla="*/ 29 h 45"/>
                <a:gd name="T42" fmla="*/ 87 w 87"/>
                <a:gd name="T43" fmla="*/ 45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45">
                  <a:moveTo>
                    <a:pt x="87" y="45"/>
                  </a:moveTo>
                  <a:lnTo>
                    <a:pt x="1" y="45"/>
                  </a:lnTo>
                  <a:lnTo>
                    <a:pt x="1" y="32"/>
                  </a:lnTo>
                  <a:lnTo>
                    <a:pt x="13" y="32"/>
                  </a:lnTo>
                  <a:lnTo>
                    <a:pt x="7" y="29"/>
                  </a:lnTo>
                  <a:lnTo>
                    <a:pt x="4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0"/>
                  </a:lnTo>
                  <a:lnTo>
                    <a:pt x="16" y="5"/>
                  </a:lnTo>
                  <a:lnTo>
                    <a:pt x="13" y="9"/>
                  </a:lnTo>
                  <a:lnTo>
                    <a:pt x="13" y="15"/>
                  </a:lnTo>
                  <a:lnTo>
                    <a:pt x="13" y="18"/>
                  </a:lnTo>
                  <a:lnTo>
                    <a:pt x="16" y="23"/>
                  </a:lnTo>
                  <a:lnTo>
                    <a:pt x="19" y="26"/>
                  </a:lnTo>
                  <a:lnTo>
                    <a:pt x="24" y="27"/>
                  </a:lnTo>
                  <a:lnTo>
                    <a:pt x="31" y="29"/>
                  </a:lnTo>
                  <a:lnTo>
                    <a:pt x="40" y="29"/>
                  </a:lnTo>
                  <a:lnTo>
                    <a:pt x="87" y="29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877"/>
            <p:cNvSpPr>
              <a:spLocks noEditPoints="1"/>
            </p:cNvSpPr>
            <p:nvPr/>
          </p:nvSpPr>
          <p:spPr bwMode="auto">
            <a:xfrm>
              <a:off x="1742" y="672"/>
              <a:ext cx="88" cy="78"/>
            </a:xfrm>
            <a:custGeom>
              <a:avLst/>
              <a:gdLst>
                <a:gd name="T0" fmla="*/ 61 w 88"/>
                <a:gd name="T1" fmla="*/ 15 h 78"/>
                <a:gd name="T2" fmla="*/ 63 w 88"/>
                <a:gd name="T3" fmla="*/ 0 h 78"/>
                <a:gd name="T4" fmla="*/ 70 w 88"/>
                <a:gd name="T5" fmla="*/ 3 h 78"/>
                <a:gd name="T6" fmla="*/ 76 w 88"/>
                <a:gd name="T7" fmla="*/ 8 h 78"/>
                <a:gd name="T8" fmla="*/ 81 w 88"/>
                <a:gd name="T9" fmla="*/ 14 h 78"/>
                <a:gd name="T10" fmla="*/ 87 w 88"/>
                <a:gd name="T11" fmla="*/ 24 h 78"/>
                <a:gd name="T12" fmla="*/ 88 w 88"/>
                <a:gd name="T13" fmla="*/ 38 h 78"/>
                <a:gd name="T14" fmla="*/ 85 w 88"/>
                <a:gd name="T15" fmla="*/ 54 h 78"/>
                <a:gd name="T16" fmla="*/ 76 w 88"/>
                <a:gd name="T17" fmla="*/ 68 h 78"/>
                <a:gd name="T18" fmla="*/ 63 w 88"/>
                <a:gd name="T19" fmla="*/ 75 h 78"/>
                <a:gd name="T20" fmla="*/ 45 w 88"/>
                <a:gd name="T21" fmla="*/ 78 h 78"/>
                <a:gd name="T22" fmla="*/ 25 w 88"/>
                <a:gd name="T23" fmla="*/ 75 h 78"/>
                <a:gd name="T24" fmla="*/ 12 w 88"/>
                <a:gd name="T25" fmla="*/ 66 h 78"/>
                <a:gd name="T26" fmla="*/ 3 w 88"/>
                <a:gd name="T27" fmla="*/ 54 h 78"/>
                <a:gd name="T28" fmla="*/ 0 w 88"/>
                <a:gd name="T29" fmla="*/ 38 h 78"/>
                <a:gd name="T30" fmla="*/ 3 w 88"/>
                <a:gd name="T31" fmla="*/ 23 h 78"/>
                <a:gd name="T32" fmla="*/ 10 w 88"/>
                <a:gd name="T33" fmla="*/ 11 h 78"/>
                <a:gd name="T34" fmla="*/ 25 w 88"/>
                <a:gd name="T35" fmla="*/ 2 h 78"/>
                <a:gd name="T36" fmla="*/ 43 w 88"/>
                <a:gd name="T37" fmla="*/ 0 h 78"/>
                <a:gd name="T38" fmla="*/ 45 w 88"/>
                <a:gd name="T39" fmla="*/ 0 h 78"/>
                <a:gd name="T40" fmla="*/ 46 w 88"/>
                <a:gd name="T41" fmla="*/ 0 h 78"/>
                <a:gd name="T42" fmla="*/ 46 w 88"/>
                <a:gd name="T43" fmla="*/ 63 h 78"/>
                <a:gd name="T44" fmla="*/ 55 w 88"/>
                <a:gd name="T45" fmla="*/ 62 h 78"/>
                <a:gd name="T46" fmla="*/ 61 w 88"/>
                <a:gd name="T47" fmla="*/ 59 h 78"/>
                <a:gd name="T48" fmla="*/ 67 w 88"/>
                <a:gd name="T49" fmla="*/ 54 h 78"/>
                <a:gd name="T50" fmla="*/ 72 w 88"/>
                <a:gd name="T51" fmla="*/ 50 h 78"/>
                <a:gd name="T52" fmla="*/ 73 w 88"/>
                <a:gd name="T53" fmla="*/ 44 h 78"/>
                <a:gd name="T54" fmla="*/ 75 w 88"/>
                <a:gd name="T55" fmla="*/ 38 h 78"/>
                <a:gd name="T56" fmla="*/ 73 w 88"/>
                <a:gd name="T57" fmla="*/ 30 h 78"/>
                <a:gd name="T58" fmla="*/ 70 w 88"/>
                <a:gd name="T59" fmla="*/ 24 h 78"/>
                <a:gd name="T60" fmla="*/ 69 w 88"/>
                <a:gd name="T61" fmla="*/ 20 h 78"/>
                <a:gd name="T62" fmla="*/ 64 w 88"/>
                <a:gd name="T63" fmla="*/ 18 h 78"/>
                <a:gd name="T64" fmla="*/ 61 w 88"/>
                <a:gd name="T65" fmla="*/ 15 h 78"/>
                <a:gd name="T66" fmla="*/ 33 w 88"/>
                <a:gd name="T67" fmla="*/ 63 h 78"/>
                <a:gd name="T68" fmla="*/ 33 w 88"/>
                <a:gd name="T69" fmla="*/ 15 h 78"/>
                <a:gd name="T70" fmla="*/ 28 w 88"/>
                <a:gd name="T71" fmla="*/ 15 h 78"/>
                <a:gd name="T72" fmla="*/ 24 w 88"/>
                <a:gd name="T73" fmla="*/ 18 h 78"/>
                <a:gd name="T74" fmla="*/ 19 w 88"/>
                <a:gd name="T75" fmla="*/ 20 h 78"/>
                <a:gd name="T76" fmla="*/ 16 w 88"/>
                <a:gd name="T77" fmla="*/ 26 h 78"/>
                <a:gd name="T78" fmla="*/ 13 w 88"/>
                <a:gd name="T79" fmla="*/ 32 h 78"/>
                <a:gd name="T80" fmla="*/ 13 w 88"/>
                <a:gd name="T81" fmla="*/ 38 h 78"/>
                <a:gd name="T82" fmla="*/ 13 w 88"/>
                <a:gd name="T83" fmla="*/ 45 h 78"/>
                <a:gd name="T84" fmla="*/ 15 w 88"/>
                <a:gd name="T85" fmla="*/ 50 h 78"/>
                <a:gd name="T86" fmla="*/ 18 w 88"/>
                <a:gd name="T87" fmla="*/ 56 h 78"/>
                <a:gd name="T88" fmla="*/ 22 w 88"/>
                <a:gd name="T89" fmla="*/ 59 h 78"/>
                <a:gd name="T90" fmla="*/ 27 w 88"/>
                <a:gd name="T91" fmla="*/ 62 h 78"/>
                <a:gd name="T92" fmla="*/ 33 w 88"/>
                <a:gd name="T93" fmla="*/ 6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8" h="78">
                  <a:moveTo>
                    <a:pt x="61" y="15"/>
                  </a:moveTo>
                  <a:lnTo>
                    <a:pt x="63" y="0"/>
                  </a:lnTo>
                  <a:lnTo>
                    <a:pt x="70" y="3"/>
                  </a:lnTo>
                  <a:lnTo>
                    <a:pt x="76" y="8"/>
                  </a:lnTo>
                  <a:lnTo>
                    <a:pt x="81" y="14"/>
                  </a:lnTo>
                  <a:lnTo>
                    <a:pt x="87" y="24"/>
                  </a:lnTo>
                  <a:lnTo>
                    <a:pt x="88" y="38"/>
                  </a:lnTo>
                  <a:lnTo>
                    <a:pt x="85" y="54"/>
                  </a:lnTo>
                  <a:lnTo>
                    <a:pt x="76" y="68"/>
                  </a:lnTo>
                  <a:lnTo>
                    <a:pt x="63" y="75"/>
                  </a:lnTo>
                  <a:lnTo>
                    <a:pt x="45" y="78"/>
                  </a:lnTo>
                  <a:lnTo>
                    <a:pt x="25" y="75"/>
                  </a:lnTo>
                  <a:lnTo>
                    <a:pt x="12" y="66"/>
                  </a:lnTo>
                  <a:lnTo>
                    <a:pt x="3" y="54"/>
                  </a:lnTo>
                  <a:lnTo>
                    <a:pt x="0" y="38"/>
                  </a:lnTo>
                  <a:lnTo>
                    <a:pt x="3" y="23"/>
                  </a:lnTo>
                  <a:lnTo>
                    <a:pt x="10" y="11"/>
                  </a:lnTo>
                  <a:lnTo>
                    <a:pt x="25" y="2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63"/>
                  </a:lnTo>
                  <a:lnTo>
                    <a:pt x="55" y="62"/>
                  </a:lnTo>
                  <a:lnTo>
                    <a:pt x="61" y="59"/>
                  </a:lnTo>
                  <a:lnTo>
                    <a:pt x="67" y="54"/>
                  </a:lnTo>
                  <a:lnTo>
                    <a:pt x="72" y="50"/>
                  </a:lnTo>
                  <a:lnTo>
                    <a:pt x="73" y="44"/>
                  </a:lnTo>
                  <a:lnTo>
                    <a:pt x="75" y="38"/>
                  </a:lnTo>
                  <a:lnTo>
                    <a:pt x="73" y="30"/>
                  </a:lnTo>
                  <a:lnTo>
                    <a:pt x="70" y="24"/>
                  </a:lnTo>
                  <a:lnTo>
                    <a:pt x="69" y="20"/>
                  </a:lnTo>
                  <a:lnTo>
                    <a:pt x="64" y="18"/>
                  </a:lnTo>
                  <a:lnTo>
                    <a:pt x="61" y="15"/>
                  </a:lnTo>
                  <a:close/>
                  <a:moveTo>
                    <a:pt x="33" y="63"/>
                  </a:moveTo>
                  <a:lnTo>
                    <a:pt x="33" y="15"/>
                  </a:lnTo>
                  <a:lnTo>
                    <a:pt x="28" y="15"/>
                  </a:lnTo>
                  <a:lnTo>
                    <a:pt x="24" y="18"/>
                  </a:lnTo>
                  <a:lnTo>
                    <a:pt x="19" y="20"/>
                  </a:lnTo>
                  <a:lnTo>
                    <a:pt x="16" y="26"/>
                  </a:lnTo>
                  <a:lnTo>
                    <a:pt x="13" y="32"/>
                  </a:lnTo>
                  <a:lnTo>
                    <a:pt x="13" y="38"/>
                  </a:lnTo>
                  <a:lnTo>
                    <a:pt x="13" y="45"/>
                  </a:lnTo>
                  <a:lnTo>
                    <a:pt x="15" y="50"/>
                  </a:lnTo>
                  <a:lnTo>
                    <a:pt x="18" y="56"/>
                  </a:lnTo>
                  <a:lnTo>
                    <a:pt x="22" y="59"/>
                  </a:lnTo>
                  <a:lnTo>
                    <a:pt x="27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878"/>
            <p:cNvSpPr>
              <a:spLocks/>
            </p:cNvSpPr>
            <p:nvPr/>
          </p:nvSpPr>
          <p:spPr bwMode="auto">
            <a:xfrm>
              <a:off x="1742" y="590"/>
              <a:ext cx="88" cy="70"/>
            </a:xfrm>
            <a:custGeom>
              <a:avLst/>
              <a:gdLst>
                <a:gd name="T0" fmla="*/ 58 w 88"/>
                <a:gd name="T1" fmla="*/ 54 h 70"/>
                <a:gd name="T2" fmla="*/ 67 w 88"/>
                <a:gd name="T3" fmla="*/ 51 h 70"/>
                <a:gd name="T4" fmla="*/ 72 w 88"/>
                <a:gd name="T5" fmla="*/ 45 h 70"/>
                <a:gd name="T6" fmla="*/ 75 w 88"/>
                <a:gd name="T7" fmla="*/ 34 h 70"/>
                <a:gd name="T8" fmla="*/ 73 w 88"/>
                <a:gd name="T9" fmla="*/ 24 h 70"/>
                <a:gd name="T10" fmla="*/ 67 w 88"/>
                <a:gd name="T11" fmla="*/ 16 h 70"/>
                <a:gd name="T12" fmla="*/ 60 w 88"/>
                <a:gd name="T13" fmla="*/ 16 h 70"/>
                <a:gd name="T14" fmla="*/ 55 w 88"/>
                <a:gd name="T15" fmla="*/ 21 h 70"/>
                <a:gd name="T16" fmla="*/ 52 w 88"/>
                <a:gd name="T17" fmla="*/ 28 h 70"/>
                <a:gd name="T18" fmla="*/ 48 w 88"/>
                <a:gd name="T19" fmla="*/ 43 h 70"/>
                <a:gd name="T20" fmla="*/ 43 w 88"/>
                <a:gd name="T21" fmla="*/ 55 h 70"/>
                <a:gd name="T22" fmla="*/ 36 w 88"/>
                <a:gd name="T23" fmla="*/ 64 h 70"/>
                <a:gd name="T24" fmla="*/ 24 w 88"/>
                <a:gd name="T25" fmla="*/ 69 h 70"/>
                <a:gd name="T26" fmla="*/ 13 w 88"/>
                <a:gd name="T27" fmla="*/ 66 h 70"/>
                <a:gd name="T28" fmla="*/ 6 w 88"/>
                <a:gd name="T29" fmla="*/ 58 h 70"/>
                <a:gd name="T30" fmla="*/ 1 w 88"/>
                <a:gd name="T31" fmla="*/ 49 h 70"/>
                <a:gd name="T32" fmla="*/ 0 w 88"/>
                <a:gd name="T33" fmla="*/ 37 h 70"/>
                <a:gd name="T34" fmla="*/ 3 w 88"/>
                <a:gd name="T35" fmla="*/ 21 h 70"/>
                <a:gd name="T36" fmla="*/ 10 w 88"/>
                <a:gd name="T37" fmla="*/ 10 h 70"/>
                <a:gd name="T38" fmla="*/ 24 w 88"/>
                <a:gd name="T39" fmla="*/ 6 h 70"/>
                <a:gd name="T40" fmla="*/ 19 w 88"/>
                <a:gd name="T41" fmla="*/ 22 h 70"/>
                <a:gd name="T42" fmla="*/ 15 w 88"/>
                <a:gd name="T43" fmla="*/ 28 h 70"/>
                <a:gd name="T44" fmla="*/ 13 w 88"/>
                <a:gd name="T45" fmla="*/ 37 h 70"/>
                <a:gd name="T46" fmla="*/ 15 w 88"/>
                <a:gd name="T47" fmla="*/ 46 h 70"/>
                <a:gd name="T48" fmla="*/ 19 w 88"/>
                <a:gd name="T49" fmla="*/ 52 h 70"/>
                <a:gd name="T50" fmla="*/ 25 w 88"/>
                <a:gd name="T51" fmla="*/ 52 h 70"/>
                <a:gd name="T52" fmla="*/ 28 w 88"/>
                <a:gd name="T53" fmla="*/ 49 h 70"/>
                <a:gd name="T54" fmla="*/ 31 w 88"/>
                <a:gd name="T55" fmla="*/ 45 h 70"/>
                <a:gd name="T56" fmla="*/ 34 w 88"/>
                <a:gd name="T57" fmla="*/ 36 h 70"/>
                <a:gd name="T58" fmla="*/ 39 w 88"/>
                <a:gd name="T59" fmla="*/ 21 h 70"/>
                <a:gd name="T60" fmla="*/ 43 w 88"/>
                <a:gd name="T61" fmla="*/ 9 h 70"/>
                <a:gd name="T62" fmla="*/ 52 w 88"/>
                <a:gd name="T63" fmla="*/ 1 h 70"/>
                <a:gd name="T64" fmla="*/ 61 w 88"/>
                <a:gd name="T65" fmla="*/ 0 h 70"/>
                <a:gd name="T66" fmla="*/ 75 w 88"/>
                <a:gd name="T67" fmla="*/ 4 h 70"/>
                <a:gd name="T68" fmla="*/ 82 w 88"/>
                <a:gd name="T69" fmla="*/ 12 h 70"/>
                <a:gd name="T70" fmla="*/ 87 w 88"/>
                <a:gd name="T71" fmla="*/ 24 h 70"/>
                <a:gd name="T72" fmla="*/ 87 w 88"/>
                <a:gd name="T73" fmla="*/ 48 h 70"/>
                <a:gd name="T74" fmla="*/ 76 w 88"/>
                <a:gd name="T75" fmla="*/ 64 h 70"/>
                <a:gd name="T76" fmla="*/ 61 w 88"/>
                <a:gd name="T77" fmla="*/ 70 h 7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8" h="70">
                  <a:moveTo>
                    <a:pt x="61" y="70"/>
                  </a:moveTo>
                  <a:lnTo>
                    <a:pt x="58" y="54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70" y="48"/>
                  </a:lnTo>
                  <a:lnTo>
                    <a:pt x="72" y="45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3" y="28"/>
                  </a:lnTo>
                  <a:lnTo>
                    <a:pt x="73" y="24"/>
                  </a:lnTo>
                  <a:lnTo>
                    <a:pt x="70" y="19"/>
                  </a:lnTo>
                  <a:lnTo>
                    <a:pt x="67" y="16"/>
                  </a:lnTo>
                  <a:lnTo>
                    <a:pt x="63" y="15"/>
                  </a:lnTo>
                  <a:lnTo>
                    <a:pt x="60" y="16"/>
                  </a:lnTo>
                  <a:lnTo>
                    <a:pt x="57" y="18"/>
                  </a:lnTo>
                  <a:lnTo>
                    <a:pt x="55" y="21"/>
                  </a:lnTo>
                  <a:lnTo>
                    <a:pt x="54" y="24"/>
                  </a:lnTo>
                  <a:lnTo>
                    <a:pt x="52" y="28"/>
                  </a:lnTo>
                  <a:lnTo>
                    <a:pt x="51" y="34"/>
                  </a:lnTo>
                  <a:lnTo>
                    <a:pt x="48" y="43"/>
                  </a:lnTo>
                  <a:lnTo>
                    <a:pt x="46" y="49"/>
                  </a:lnTo>
                  <a:lnTo>
                    <a:pt x="43" y="55"/>
                  </a:lnTo>
                  <a:lnTo>
                    <a:pt x="40" y="61"/>
                  </a:lnTo>
                  <a:lnTo>
                    <a:pt x="36" y="64"/>
                  </a:lnTo>
                  <a:lnTo>
                    <a:pt x="30" y="67"/>
                  </a:lnTo>
                  <a:lnTo>
                    <a:pt x="24" y="69"/>
                  </a:lnTo>
                  <a:lnTo>
                    <a:pt x="19" y="67"/>
                  </a:lnTo>
                  <a:lnTo>
                    <a:pt x="13" y="66"/>
                  </a:lnTo>
                  <a:lnTo>
                    <a:pt x="9" y="63"/>
                  </a:lnTo>
                  <a:lnTo>
                    <a:pt x="6" y="58"/>
                  </a:lnTo>
                  <a:lnTo>
                    <a:pt x="3" y="55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37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6" y="7"/>
                  </a:lnTo>
                  <a:lnTo>
                    <a:pt x="24" y="6"/>
                  </a:lnTo>
                  <a:lnTo>
                    <a:pt x="25" y="21"/>
                  </a:lnTo>
                  <a:lnTo>
                    <a:pt x="19" y="22"/>
                  </a:lnTo>
                  <a:lnTo>
                    <a:pt x="16" y="25"/>
                  </a:lnTo>
                  <a:lnTo>
                    <a:pt x="15" y="28"/>
                  </a:lnTo>
                  <a:lnTo>
                    <a:pt x="13" y="33"/>
                  </a:lnTo>
                  <a:lnTo>
                    <a:pt x="13" y="37"/>
                  </a:lnTo>
                  <a:lnTo>
                    <a:pt x="13" y="42"/>
                  </a:lnTo>
                  <a:lnTo>
                    <a:pt x="15" y="46"/>
                  </a:lnTo>
                  <a:lnTo>
                    <a:pt x="16" y="49"/>
                  </a:lnTo>
                  <a:lnTo>
                    <a:pt x="19" y="52"/>
                  </a:lnTo>
                  <a:lnTo>
                    <a:pt x="22" y="52"/>
                  </a:lnTo>
                  <a:lnTo>
                    <a:pt x="25" y="52"/>
                  </a:lnTo>
                  <a:lnTo>
                    <a:pt x="27" y="51"/>
                  </a:lnTo>
                  <a:lnTo>
                    <a:pt x="28" y="49"/>
                  </a:lnTo>
                  <a:lnTo>
                    <a:pt x="30" y="46"/>
                  </a:lnTo>
                  <a:lnTo>
                    <a:pt x="31" y="45"/>
                  </a:lnTo>
                  <a:lnTo>
                    <a:pt x="33" y="40"/>
                  </a:lnTo>
                  <a:lnTo>
                    <a:pt x="34" y="36"/>
                  </a:lnTo>
                  <a:lnTo>
                    <a:pt x="36" y="27"/>
                  </a:lnTo>
                  <a:lnTo>
                    <a:pt x="39" y="21"/>
                  </a:lnTo>
                  <a:lnTo>
                    <a:pt x="40" y="15"/>
                  </a:lnTo>
                  <a:lnTo>
                    <a:pt x="43" y="9"/>
                  </a:lnTo>
                  <a:lnTo>
                    <a:pt x="48" y="4"/>
                  </a:lnTo>
                  <a:lnTo>
                    <a:pt x="52" y="1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67" y="1"/>
                  </a:lnTo>
                  <a:lnTo>
                    <a:pt x="75" y="4"/>
                  </a:lnTo>
                  <a:lnTo>
                    <a:pt x="78" y="7"/>
                  </a:lnTo>
                  <a:lnTo>
                    <a:pt x="82" y="12"/>
                  </a:lnTo>
                  <a:lnTo>
                    <a:pt x="84" y="16"/>
                  </a:lnTo>
                  <a:lnTo>
                    <a:pt x="87" y="24"/>
                  </a:lnTo>
                  <a:lnTo>
                    <a:pt x="88" y="34"/>
                  </a:lnTo>
                  <a:lnTo>
                    <a:pt x="87" y="48"/>
                  </a:lnTo>
                  <a:lnTo>
                    <a:pt x="81" y="58"/>
                  </a:lnTo>
                  <a:lnTo>
                    <a:pt x="76" y="64"/>
                  </a:lnTo>
                  <a:lnTo>
                    <a:pt x="69" y="67"/>
                  </a:lnTo>
                  <a:lnTo>
                    <a:pt x="61" y="7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879"/>
            <p:cNvSpPr>
              <a:spLocks/>
            </p:cNvSpPr>
            <p:nvPr/>
          </p:nvSpPr>
          <p:spPr bwMode="auto">
            <a:xfrm>
              <a:off x="2579" y="1028"/>
              <a:ext cx="121" cy="109"/>
            </a:xfrm>
            <a:custGeom>
              <a:avLst/>
              <a:gdLst>
                <a:gd name="T0" fmla="*/ 60 w 121"/>
                <a:gd name="T1" fmla="*/ 49 h 109"/>
                <a:gd name="T2" fmla="*/ 103 w 121"/>
                <a:gd name="T3" fmla="*/ 0 h 109"/>
                <a:gd name="T4" fmla="*/ 117 w 121"/>
                <a:gd name="T5" fmla="*/ 24 h 109"/>
                <a:gd name="T6" fmla="*/ 121 w 121"/>
                <a:gd name="T7" fmla="*/ 48 h 109"/>
                <a:gd name="T8" fmla="*/ 114 w 121"/>
                <a:gd name="T9" fmla="*/ 79 h 109"/>
                <a:gd name="T10" fmla="*/ 105 w 121"/>
                <a:gd name="T11" fmla="*/ 93 h 109"/>
                <a:gd name="T12" fmla="*/ 93 w 121"/>
                <a:gd name="T13" fmla="*/ 102 h 109"/>
                <a:gd name="T14" fmla="*/ 61 w 121"/>
                <a:gd name="T15" fmla="*/ 109 h 109"/>
                <a:gd name="T16" fmla="*/ 30 w 121"/>
                <a:gd name="T17" fmla="*/ 102 h 109"/>
                <a:gd name="T18" fmla="*/ 16 w 121"/>
                <a:gd name="T19" fmla="*/ 93 h 109"/>
                <a:gd name="T20" fmla="*/ 7 w 121"/>
                <a:gd name="T21" fmla="*/ 81 h 109"/>
                <a:gd name="T22" fmla="*/ 0 w 121"/>
                <a:gd name="T23" fmla="*/ 49 h 109"/>
                <a:gd name="T24" fmla="*/ 1 w 121"/>
                <a:gd name="T25" fmla="*/ 34 h 109"/>
                <a:gd name="T26" fmla="*/ 7 w 121"/>
                <a:gd name="T27" fmla="*/ 21 h 109"/>
                <a:gd name="T28" fmla="*/ 16 w 121"/>
                <a:gd name="T29" fmla="*/ 10 h 109"/>
                <a:gd name="T30" fmla="*/ 27 w 121"/>
                <a:gd name="T31" fmla="*/ 4 h 109"/>
                <a:gd name="T32" fmla="*/ 39 w 121"/>
                <a:gd name="T33" fmla="*/ 15 h 109"/>
                <a:gd name="T34" fmla="*/ 25 w 121"/>
                <a:gd name="T35" fmla="*/ 22 h 109"/>
                <a:gd name="T36" fmla="*/ 16 w 121"/>
                <a:gd name="T37" fmla="*/ 33 h 109"/>
                <a:gd name="T38" fmla="*/ 13 w 121"/>
                <a:gd name="T39" fmla="*/ 49 h 109"/>
                <a:gd name="T40" fmla="*/ 15 w 121"/>
                <a:gd name="T41" fmla="*/ 63 h 109"/>
                <a:gd name="T42" fmla="*/ 21 w 121"/>
                <a:gd name="T43" fmla="*/ 76 h 109"/>
                <a:gd name="T44" fmla="*/ 31 w 121"/>
                <a:gd name="T45" fmla="*/ 85 h 109"/>
                <a:gd name="T46" fmla="*/ 45 w 121"/>
                <a:gd name="T47" fmla="*/ 91 h 109"/>
                <a:gd name="T48" fmla="*/ 60 w 121"/>
                <a:gd name="T49" fmla="*/ 93 h 109"/>
                <a:gd name="T50" fmla="*/ 87 w 121"/>
                <a:gd name="T51" fmla="*/ 88 h 109"/>
                <a:gd name="T52" fmla="*/ 99 w 121"/>
                <a:gd name="T53" fmla="*/ 78 h 109"/>
                <a:gd name="T54" fmla="*/ 105 w 121"/>
                <a:gd name="T55" fmla="*/ 64 h 109"/>
                <a:gd name="T56" fmla="*/ 108 w 121"/>
                <a:gd name="T57" fmla="*/ 49 h 109"/>
                <a:gd name="T58" fmla="*/ 103 w 121"/>
                <a:gd name="T59" fmla="*/ 30 h 109"/>
                <a:gd name="T60" fmla="*/ 94 w 121"/>
                <a:gd name="T61" fmla="*/ 15 h 109"/>
                <a:gd name="T62" fmla="*/ 73 w 121"/>
                <a:gd name="T63" fmla="*/ 49 h 10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21" h="109">
                  <a:moveTo>
                    <a:pt x="73" y="49"/>
                  </a:moveTo>
                  <a:lnTo>
                    <a:pt x="60" y="49"/>
                  </a:lnTo>
                  <a:lnTo>
                    <a:pt x="60" y="0"/>
                  </a:lnTo>
                  <a:lnTo>
                    <a:pt x="103" y="0"/>
                  </a:lnTo>
                  <a:lnTo>
                    <a:pt x="111" y="12"/>
                  </a:lnTo>
                  <a:lnTo>
                    <a:pt x="117" y="24"/>
                  </a:lnTo>
                  <a:lnTo>
                    <a:pt x="120" y="36"/>
                  </a:lnTo>
                  <a:lnTo>
                    <a:pt x="121" y="48"/>
                  </a:lnTo>
                  <a:lnTo>
                    <a:pt x="118" y="64"/>
                  </a:lnTo>
                  <a:lnTo>
                    <a:pt x="114" y="79"/>
                  </a:lnTo>
                  <a:lnTo>
                    <a:pt x="109" y="87"/>
                  </a:lnTo>
                  <a:lnTo>
                    <a:pt x="105" y="93"/>
                  </a:lnTo>
                  <a:lnTo>
                    <a:pt x="99" y="97"/>
                  </a:lnTo>
                  <a:lnTo>
                    <a:pt x="93" y="102"/>
                  </a:lnTo>
                  <a:lnTo>
                    <a:pt x="78" y="106"/>
                  </a:lnTo>
                  <a:lnTo>
                    <a:pt x="61" y="109"/>
                  </a:lnTo>
                  <a:lnTo>
                    <a:pt x="45" y="106"/>
                  </a:lnTo>
                  <a:lnTo>
                    <a:pt x="30" y="102"/>
                  </a:lnTo>
                  <a:lnTo>
                    <a:pt x="22" y="97"/>
                  </a:lnTo>
                  <a:lnTo>
                    <a:pt x="16" y="93"/>
                  </a:lnTo>
                  <a:lnTo>
                    <a:pt x="12" y="87"/>
                  </a:lnTo>
                  <a:lnTo>
                    <a:pt x="7" y="81"/>
                  </a:lnTo>
                  <a:lnTo>
                    <a:pt x="1" y="66"/>
                  </a:lnTo>
                  <a:lnTo>
                    <a:pt x="0" y="49"/>
                  </a:lnTo>
                  <a:lnTo>
                    <a:pt x="0" y="42"/>
                  </a:lnTo>
                  <a:lnTo>
                    <a:pt x="1" y="34"/>
                  </a:lnTo>
                  <a:lnTo>
                    <a:pt x="4" y="27"/>
                  </a:lnTo>
                  <a:lnTo>
                    <a:pt x="7" y="21"/>
                  </a:lnTo>
                  <a:lnTo>
                    <a:pt x="10" y="15"/>
                  </a:lnTo>
                  <a:lnTo>
                    <a:pt x="16" y="10"/>
                  </a:lnTo>
                  <a:lnTo>
                    <a:pt x="21" y="7"/>
                  </a:lnTo>
                  <a:lnTo>
                    <a:pt x="27" y="4"/>
                  </a:lnTo>
                  <a:lnTo>
                    <a:pt x="34" y="1"/>
                  </a:lnTo>
                  <a:lnTo>
                    <a:pt x="39" y="15"/>
                  </a:lnTo>
                  <a:lnTo>
                    <a:pt x="31" y="18"/>
                  </a:lnTo>
                  <a:lnTo>
                    <a:pt x="25" y="22"/>
                  </a:lnTo>
                  <a:lnTo>
                    <a:pt x="21" y="27"/>
                  </a:lnTo>
                  <a:lnTo>
                    <a:pt x="16" y="33"/>
                  </a:lnTo>
                  <a:lnTo>
                    <a:pt x="15" y="42"/>
                  </a:lnTo>
                  <a:lnTo>
                    <a:pt x="13" y="49"/>
                  </a:lnTo>
                  <a:lnTo>
                    <a:pt x="13" y="57"/>
                  </a:lnTo>
                  <a:lnTo>
                    <a:pt x="15" y="63"/>
                  </a:lnTo>
                  <a:lnTo>
                    <a:pt x="16" y="69"/>
                  </a:lnTo>
                  <a:lnTo>
                    <a:pt x="21" y="76"/>
                  </a:lnTo>
                  <a:lnTo>
                    <a:pt x="25" y="81"/>
                  </a:lnTo>
                  <a:lnTo>
                    <a:pt x="31" y="85"/>
                  </a:lnTo>
                  <a:lnTo>
                    <a:pt x="37" y="88"/>
                  </a:lnTo>
                  <a:lnTo>
                    <a:pt x="45" y="91"/>
                  </a:lnTo>
                  <a:lnTo>
                    <a:pt x="52" y="93"/>
                  </a:lnTo>
                  <a:lnTo>
                    <a:pt x="60" y="93"/>
                  </a:lnTo>
                  <a:lnTo>
                    <a:pt x="75" y="91"/>
                  </a:lnTo>
                  <a:lnTo>
                    <a:pt x="87" y="88"/>
                  </a:lnTo>
                  <a:lnTo>
                    <a:pt x="93" y="84"/>
                  </a:lnTo>
                  <a:lnTo>
                    <a:pt x="99" y="78"/>
                  </a:lnTo>
                  <a:lnTo>
                    <a:pt x="102" y="72"/>
                  </a:lnTo>
                  <a:lnTo>
                    <a:pt x="105" y="64"/>
                  </a:lnTo>
                  <a:lnTo>
                    <a:pt x="106" y="57"/>
                  </a:lnTo>
                  <a:lnTo>
                    <a:pt x="108" y="49"/>
                  </a:lnTo>
                  <a:lnTo>
                    <a:pt x="106" y="40"/>
                  </a:lnTo>
                  <a:lnTo>
                    <a:pt x="103" y="30"/>
                  </a:lnTo>
                  <a:lnTo>
                    <a:pt x="99" y="21"/>
                  </a:lnTo>
                  <a:lnTo>
                    <a:pt x="94" y="15"/>
                  </a:lnTo>
                  <a:lnTo>
                    <a:pt x="73" y="15"/>
                  </a:lnTo>
                  <a:lnTo>
                    <a:pt x="73" y="49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880"/>
            <p:cNvSpPr>
              <a:spLocks noEditPoints="1"/>
            </p:cNvSpPr>
            <p:nvPr/>
          </p:nvSpPr>
          <p:spPr bwMode="auto">
            <a:xfrm>
              <a:off x="2612" y="933"/>
              <a:ext cx="88" cy="78"/>
            </a:xfrm>
            <a:custGeom>
              <a:avLst/>
              <a:gdLst>
                <a:gd name="T0" fmla="*/ 81 w 88"/>
                <a:gd name="T1" fmla="*/ 29 h 78"/>
                <a:gd name="T2" fmla="*/ 87 w 88"/>
                <a:gd name="T3" fmla="*/ 44 h 78"/>
                <a:gd name="T4" fmla="*/ 87 w 88"/>
                <a:gd name="T5" fmla="*/ 59 h 78"/>
                <a:gd name="T6" fmla="*/ 81 w 88"/>
                <a:gd name="T7" fmla="*/ 71 h 78"/>
                <a:gd name="T8" fmla="*/ 70 w 88"/>
                <a:gd name="T9" fmla="*/ 77 h 78"/>
                <a:gd name="T10" fmla="*/ 57 w 88"/>
                <a:gd name="T11" fmla="*/ 77 h 78"/>
                <a:gd name="T12" fmla="*/ 48 w 88"/>
                <a:gd name="T13" fmla="*/ 72 h 78"/>
                <a:gd name="T14" fmla="*/ 40 w 88"/>
                <a:gd name="T15" fmla="*/ 63 h 78"/>
                <a:gd name="T16" fmla="*/ 37 w 88"/>
                <a:gd name="T17" fmla="*/ 54 h 78"/>
                <a:gd name="T18" fmla="*/ 36 w 88"/>
                <a:gd name="T19" fmla="*/ 36 h 78"/>
                <a:gd name="T20" fmla="*/ 31 w 88"/>
                <a:gd name="T21" fmla="*/ 23 h 78"/>
                <a:gd name="T22" fmla="*/ 28 w 88"/>
                <a:gd name="T23" fmla="*/ 23 h 78"/>
                <a:gd name="T24" fmla="*/ 19 w 88"/>
                <a:gd name="T25" fmla="*/ 24 h 78"/>
                <a:gd name="T26" fmla="*/ 15 w 88"/>
                <a:gd name="T27" fmla="*/ 30 h 78"/>
                <a:gd name="T28" fmla="*/ 13 w 88"/>
                <a:gd name="T29" fmla="*/ 41 h 78"/>
                <a:gd name="T30" fmla="*/ 15 w 88"/>
                <a:gd name="T31" fmla="*/ 51 h 78"/>
                <a:gd name="T32" fmla="*/ 18 w 88"/>
                <a:gd name="T33" fmla="*/ 57 h 78"/>
                <a:gd name="T34" fmla="*/ 27 w 88"/>
                <a:gd name="T35" fmla="*/ 60 h 78"/>
                <a:gd name="T36" fmla="*/ 16 w 88"/>
                <a:gd name="T37" fmla="*/ 74 h 78"/>
                <a:gd name="T38" fmla="*/ 7 w 88"/>
                <a:gd name="T39" fmla="*/ 66 h 78"/>
                <a:gd name="T40" fmla="*/ 3 w 88"/>
                <a:gd name="T41" fmla="*/ 57 h 78"/>
                <a:gd name="T42" fmla="*/ 0 w 88"/>
                <a:gd name="T43" fmla="*/ 38 h 78"/>
                <a:gd name="T44" fmla="*/ 0 w 88"/>
                <a:gd name="T45" fmla="*/ 26 h 78"/>
                <a:gd name="T46" fmla="*/ 4 w 88"/>
                <a:gd name="T47" fmla="*/ 15 h 78"/>
                <a:gd name="T48" fmla="*/ 13 w 88"/>
                <a:gd name="T49" fmla="*/ 8 h 78"/>
                <a:gd name="T50" fmla="*/ 21 w 88"/>
                <a:gd name="T51" fmla="*/ 6 h 78"/>
                <a:gd name="T52" fmla="*/ 31 w 88"/>
                <a:gd name="T53" fmla="*/ 6 h 78"/>
                <a:gd name="T54" fmla="*/ 64 w 88"/>
                <a:gd name="T55" fmla="*/ 6 h 78"/>
                <a:gd name="T56" fmla="*/ 81 w 88"/>
                <a:gd name="T57" fmla="*/ 3 h 78"/>
                <a:gd name="T58" fmla="*/ 87 w 88"/>
                <a:gd name="T59" fmla="*/ 17 h 78"/>
                <a:gd name="T60" fmla="*/ 76 w 88"/>
                <a:gd name="T61" fmla="*/ 21 h 78"/>
                <a:gd name="T62" fmla="*/ 46 w 88"/>
                <a:gd name="T63" fmla="*/ 29 h 78"/>
                <a:gd name="T64" fmla="*/ 49 w 88"/>
                <a:gd name="T65" fmla="*/ 44 h 78"/>
                <a:gd name="T66" fmla="*/ 52 w 88"/>
                <a:gd name="T67" fmla="*/ 56 h 78"/>
                <a:gd name="T68" fmla="*/ 57 w 88"/>
                <a:gd name="T69" fmla="*/ 60 h 78"/>
                <a:gd name="T70" fmla="*/ 63 w 88"/>
                <a:gd name="T71" fmla="*/ 62 h 78"/>
                <a:gd name="T72" fmla="*/ 70 w 88"/>
                <a:gd name="T73" fmla="*/ 59 h 78"/>
                <a:gd name="T74" fmla="*/ 73 w 88"/>
                <a:gd name="T75" fmla="*/ 51 h 78"/>
                <a:gd name="T76" fmla="*/ 73 w 88"/>
                <a:gd name="T77" fmla="*/ 39 h 78"/>
                <a:gd name="T78" fmla="*/ 67 w 88"/>
                <a:gd name="T79" fmla="*/ 29 h 78"/>
                <a:gd name="T80" fmla="*/ 57 w 88"/>
                <a:gd name="T81" fmla="*/ 24 h 78"/>
                <a:gd name="T82" fmla="*/ 45 w 88"/>
                <a:gd name="T83" fmla="*/ 23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8" h="78">
                  <a:moveTo>
                    <a:pt x="76" y="21"/>
                  </a:moveTo>
                  <a:lnTo>
                    <a:pt x="81" y="29"/>
                  </a:lnTo>
                  <a:lnTo>
                    <a:pt x="85" y="36"/>
                  </a:lnTo>
                  <a:lnTo>
                    <a:pt x="87" y="44"/>
                  </a:lnTo>
                  <a:lnTo>
                    <a:pt x="88" y="51"/>
                  </a:lnTo>
                  <a:lnTo>
                    <a:pt x="87" y="59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4"/>
                  </a:lnTo>
                  <a:lnTo>
                    <a:pt x="70" y="77"/>
                  </a:lnTo>
                  <a:lnTo>
                    <a:pt x="63" y="78"/>
                  </a:lnTo>
                  <a:lnTo>
                    <a:pt x="57" y="77"/>
                  </a:lnTo>
                  <a:lnTo>
                    <a:pt x="52" y="75"/>
                  </a:lnTo>
                  <a:lnTo>
                    <a:pt x="48" y="72"/>
                  </a:lnTo>
                  <a:lnTo>
                    <a:pt x="43" y="68"/>
                  </a:lnTo>
                  <a:lnTo>
                    <a:pt x="40" y="63"/>
                  </a:lnTo>
                  <a:lnTo>
                    <a:pt x="39" y="59"/>
                  </a:lnTo>
                  <a:lnTo>
                    <a:pt x="37" y="54"/>
                  </a:lnTo>
                  <a:lnTo>
                    <a:pt x="37" y="47"/>
                  </a:lnTo>
                  <a:lnTo>
                    <a:pt x="36" y="36"/>
                  </a:lnTo>
                  <a:lnTo>
                    <a:pt x="33" y="29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8" y="27"/>
                  </a:lnTo>
                  <a:lnTo>
                    <a:pt x="15" y="30"/>
                  </a:lnTo>
                  <a:lnTo>
                    <a:pt x="13" y="35"/>
                  </a:lnTo>
                  <a:lnTo>
                    <a:pt x="13" y="41"/>
                  </a:lnTo>
                  <a:lnTo>
                    <a:pt x="13" y="47"/>
                  </a:lnTo>
                  <a:lnTo>
                    <a:pt x="15" y="51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2" y="59"/>
                  </a:lnTo>
                  <a:lnTo>
                    <a:pt x="27" y="60"/>
                  </a:lnTo>
                  <a:lnTo>
                    <a:pt x="25" y="75"/>
                  </a:lnTo>
                  <a:lnTo>
                    <a:pt x="16" y="74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3" y="57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9" y="11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49" y="6"/>
                  </a:lnTo>
                  <a:lnTo>
                    <a:pt x="64" y="6"/>
                  </a:lnTo>
                  <a:lnTo>
                    <a:pt x="75" y="5"/>
                  </a:lnTo>
                  <a:lnTo>
                    <a:pt x="81" y="3"/>
                  </a:lnTo>
                  <a:lnTo>
                    <a:pt x="87" y="0"/>
                  </a:lnTo>
                  <a:lnTo>
                    <a:pt x="87" y="17"/>
                  </a:lnTo>
                  <a:lnTo>
                    <a:pt x="81" y="20"/>
                  </a:lnTo>
                  <a:lnTo>
                    <a:pt x="76" y="21"/>
                  </a:lnTo>
                  <a:close/>
                  <a:moveTo>
                    <a:pt x="45" y="23"/>
                  </a:moveTo>
                  <a:lnTo>
                    <a:pt x="46" y="29"/>
                  </a:lnTo>
                  <a:lnTo>
                    <a:pt x="49" y="36"/>
                  </a:lnTo>
                  <a:lnTo>
                    <a:pt x="49" y="44"/>
                  </a:lnTo>
                  <a:lnTo>
                    <a:pt x="51" y="51"/>
                  </a:lnTo>
                  <a:lnTo>
                    <a:pt x="52" y="56"/>
                  </a:lnTo>
                  <a:lnTo>
                    <a:pt x="54" y="59"/>
                  </a:lnTo>
                  <a:lnTo>
                    <a:pt x="57" y="60"/>
                  </a:lnTo>
                  <a:lnTo>
                    <a:pt x="60" y="62"/>
                  </a:lnTo>
                  <a:lnTo>
                    <a:pt x="63" y="62"/>
                  </a:lnTo>
                  <a:lnTo>
                    <a:pt x="67" y="62"/>
                  </a:lnTo>
                  <a:lnTo>
                    <a:pt x="70" y="59"/>
                  </a:lnTo>
                  <a:lnTo>
                    <a:pt x="73" y="56"/>
                  </a:lnTo>
                  <a:lnTo>
                    <a:pt x="73" y="51"/>
                  </a:lnTo>
                  <a:lnTo>
                    <a:pt x="75" y="47"/>
                  </a:lnTo>
                  <a:lnTo>
                    <a:pt x="73" y="39"/>
                  </a:lnTo>
                  <a:lnTo>
                    <a:pt x="70" y="33"/>
                  </a:lnTo>
                  <a:lnTo>
                    <a:pt x="67" y="29"/>
                  </a:lnTo>
                  <a:lnTo>
                    <a:pt x="61" y="26"/>
                  </a:lnTo>
                  <a:lnTo>
                    <a:pt x="57" y="24"/>
                  </a:lnTo>
                  <a:lnTo>
                    <a:pt x="49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Rectangle 881"/>
            <p:cNvSpPr>
              <a:spLocks noChangeArrowheads="1"/>
            </p:cNvSpPr>
            <p:nvPr/>
          </p:nvSpPr>
          <p:spPr bwMode="auto">
            <a:xfrm>
              <a:off x="2580" y="900"/>
              <a:ext cx="119" cy="15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r" defTabSz="914400">
                <a:buClrTx/>
                <a:buSzTx/>
                <a:buFontTx/>
                <a:buNone/>
              </a:pPr>
              <a:endParaRPr lang="ja-JP" altLang="en-US" sz="2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" name="Freeform 882"/>
            <p:cNvSpPr>
              <a:spLocks noEditPoints="1"/>
            </p:cNvSpPr>
            <p:nvPr/>
          </p:nvSpPr>
          <p:spPr bwMode="auto">
            <a:xfrm>
              <a:off x="2612" y="807"/>
              <a:ext cx="88" cy="78"/>
            </a:xfrm>
            <a:custGeom>
              <a:avLst/>
              <a:gdLst>
                <a:gd name="T0" fmla="*/ 81 w 88"/>
                <a:gd name="T1" fmla="*/ 29 h 78"/>
                <a:gd name="T2" fmla="*/ 87 w 88"/>
                <a:gd name="T3" fmla="*/ 44 h 78"/>
                <a:gd name="T4" fmla="*/ 87 w 88"/>
                <a:gd name="T5" fmla="*/ 59 h 78"/>
                <a:gd name="T6" fmla="*/ 81 w 88"/>
                <a:gd name="T7" fmla="*/ 71 h 78"/>
                <a:gd name="T8" fmla="*/ 70 w 88"/>
                <a:gd name="T9" fmla="*/ 77 h 78"/>
                <a:gd name="T10" fmla="*/ 57 w 88"/>
                <a:gd name="T11" fmla="*/ 77 h 78"/>
                <a:gd name="T12" fmla="*/ 48 w 88"/>
                <a:gd name="T13" fmla="*/ 72 h 78"/>
                <a:gd name="T14" fmla="*/ 40 w 88"/>
                <a:gd name="T15" fmla="*/ 63 h 78"/>
                <a:gd name="T16" fmla="*/ 37 w 88"/>
                <a:gd name="T17" fmla="*/ 54 h 78"/>
                <a:gd name="T18" fmla="*/ 36 w 88"/>
                <a:gd name="T19" fmla="*/ 36 h 78"/>
                <a:gd name="T20" fmla="*/ 31 w 88"/>
                <a:gd name="T21" fmla="*/ 23 h 78"/>
                <a:gd name="T22" fmla="*/ 28 w 88"/>
                <a:gd name="T23" fmla="*/ 23 h 78"/>
                <a:gd name="T24" fmla="*/ 19 w 88"/>
                <a:gd name="T25" fmla="*/ 24 h 78"/>
                <a:gd name="T26" fmla="*/ 15 w 88"/>
                <a:gd name="T27" fmla="*/ 30 h 78"/>
                <a:gd name="T28" fmla="*/ 13 w 88"/>
                <a:gd name="T29" fmla="*/ 41 h 78"/>
                <a:gd name="T30" fmla="*/ 15 w 88"/>
                <a:gd name="T31" fmla="*/ 51 h 78"/>
                <a:gd name="T32" fmla="*/ 18 w 88"/>
                <a:gd name="T33" fmla="*/ 57 h 78"/>
                <a:gd name="T34" fmla="*/ 27 w 88"/>
                <a:gd name="T35" fmla="*/ 60 h 78"/>
                <a:gd name="T36" fmla="*/ 16 w 88"/>
                <a:gd name="T37" fmla="*/ 74 h 78"/>
                <a:gd name="T38" fmla="*/ 7 w 88"/>
                <a:gd name="T39" fmla="*/ 66 h 78"/>
                <a:gd name="T40" fmla="*/ 3 w 88"/>
                <a:gd name="T41" fmla="*/ 57 h 78"/>
                <a:gd name="T42" fmla="*/ 0 w 88"/>
                <a:gd name="T43" fmla="*/ 38 h 78"/>
                <a:gd name="T44" fmla="*/ 0 w 88"/>
                <a:gd name="T45" fmla="*/ 26 h 78"/>
                <a:gd name="T46" fmla="*/ 4 w 88"/>
                <a:gd name="T47" fmla="*/ 15 h 78"/>
                <a:gd name="T48" fmla="*/ 13 w 88"/>
                <a:gd name="T49" fmla="*/ 8 h 78"/>
                <a:gd name="T50" fmla="*/ 21 w 88"/>
                <a:gd name="T51" fmla="*/ 6 h 78"/>
                <a:gd name="T52" fmla="*/ 31 w 88"/>
                <a:gd name="T53" fmla="*/ 6 h 78"/>
                <a:gd name="T54" fmla="*/ 64 w 88"/>
                <a:gd name="T55" fmla="*/ 6 h 78"/>
                <a:gd name="T56" fmla="*/ 81 w 88"/>
                <a:gd name="T57" fmla="*/ 3 h 78"/>
                <a:gd name="T58" fmla="*/ 87 w 88"/>
                <a:gd name="T59" fmla="*/ 17 h 78"/>
                <a:gd name="T60" fmla="*/ 76 w 88"/>
                <a:gd name="T61" fmla="*/ 21 h 78"/>
                <a:gd name="T62" fmla="*/ 46 w 88"/>
                <a:gd name="T63" fmla="*/ 29 h 78"/>
                <a:gd name="T64" fmla="*/ 49 w 88"/>
                <a:gd name="T65" fmla="*/ 44 h 78"/>
                <a:gd name="T66" fmla="*/ 52 w 88"/>
                <a:gd name="T67" fmla="*/ 56 h 78"/>
                <a:gd name="T68" fmla="*/ 57 w 88"/>
                <a:gd name="T69" fmla="*/ 60 h 78"/>
                <a:gd name="T70" fmla="*/ 63 w 88"/>
                <a:gd name="T71" fmla="*/ 62 h 78"/>
                <a:gd name="T72" fmla="*/ 70 w 88"/>
                <a:gd name="T73" fmla="*/ 59 h 78"/>
                <a:gd name="T74" fmla="*/ 73 w 88"/>
                <a:gd name="T75" fmla="*/ 51 h 78"/>
                <a:gd name="T76" fmla="*/ 73 w 88"/>
                <a:gd name="T77" fmla="*/ 39 h 78"/>
                <a:gd name="T78" fmla="*/ 67 w 88"/>
                <a:gd name="T79" fmla="*/ 29 h 78"/>
                <a:gd name="T80" fmla="*/ 57 w 88"/>
                <a:gd name="T81" fmla="*/ 24 h 78"/>
                <a:gd name="T82" fmla="*/ 45 w 88"/>
                <a:gd name="T83" fmla="*/ 23 h 7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8" h="78">
                  <a:moveTo>
                    <a:pt x="76" y="21"/>
                  </a:moveTo>
                  <a:lnTo>
                    <a:pt x="81" y="29"/>
                  </a:lnTo>
                  <a:lnTo>
                    <a:pt x="85" y="36"/>
                  </a:lnTo>
                  <a:lnTo>
                    <a:pt x="87" y="44"/>
                  </a:lnTo>
                  <a:lnTo>
                    <a:pt x="88" y="51"/>
                  </a:lnTo>
                  <a:lnTo>
                    <a:pt x="87" y="59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4"/>
                  </a:lnTo>
                  <a:lnTo>
                    <a:pt x="70" y="77"/>
                  </a:lnTo>
                  <a:lnTo>
                    <a:pt x="63" y="78"/>
                  </a:lnTo>
                  <a:lnTo>
                    <a:pt x="57" y="77"/>
                  </a:lnTo>
                  <a:lnTo>
                    <a:pt x="52" y="75"/>
                  </a:lnTo>
                  <a:lnTo>
                    <a:pt x="48" y="72"/>
                  </a:lnTo>
                  <a:lnTo>
                    <a:pt x="43" y="68"/>
                  </a:lnTo>
                  <a:lnTo>
                    <a:pt x="40" y="63"/>
                  </a:lnTo>
                  <a:lnTo>
                    <a:pt x="39" y="59"/>
                  </a:lnTo>
                  <a:lnTo>
                    <a:pt x="37" y="54"/>
                  </a:lnTo>
                  <a:lnTo>
                    <a:pt x="37" y="47"/>
                  </a:lnTo>
                  <a:lnTo>
                    <a:pt x="36" y="36"/>
                  </a:lnTo>
                  <a:lnTo>
                    <a:pt x="33" y="29"/>
                  </a:lnTo>
                  <a:lnTo>
                    <a:pt x="31" y="23"/>
                  </a:lnTo>
                  <a:lnTo>
                    <a:pt x="30" y="23"/>
                  </a:lnTo>
                  <a:lnTo>
                    <a:pt x="28" y="23"/>
                  </a:lnTo>
                  <a:lnTo>
                    <a:pt x="24" y="23"/>
                  </a:lnTo>
                  <a:lnTo>
                    <a:pt x="19" y="24"/>
                  </a:lnTo>
                  <a:lnTo>
                    <a:pt x="18" y="27"/>
                  </a:lnTo>
                  <a:lnTo>
                    <a:pt x="15" y="30"/>
                  </a:lnTo>
                  <a:lnTo>
                    <a:pt x="13" y="35"/>
                  </a:lnTo>
                  <a:lnTo>
                    <a:pt x="13" y="41"/>
                  </a:lnTo>
                  <a:lnTo>
                    <a:pt x="13" y="47"/>
                  </a:lnTo>
                  <a:lnTo>
                    <a:pt x="15" y="51"/>
                  </a:lnTo>
                  <a:lnTo>
                    <a:pt x="16" y="54"/>
                  </a:lnTo>
                  <a:lnTo>
                    <a:pt x="18" y="57"/>
                  </a:lnTo>
                  <a:lnTo>
                    <a:pt x="22" y="59"/>
                  </a:lnTo>
                  <a:lnTo>
                    <a:pt x="27" y="60"/>
                  </a:lnTo>
                  <a:lnTo>
                    <a:pt x="25" y="75"/>
                  </a:lnTo>
                  <a:lnTo>
                    <a:pt x="16" y="74"/>
                  </a:lnTo>
                  <a:lnTo>
                    <a:pt x="10" y="69"/>
                  </a:lnTo>
                  <a:lnTo>
                    <a:pt x="7" y="66"/>
                  </a:lnTo>
                  <a:lnTo>
                    <a:pt x="4" y="62"/>
                  </a:lnTo>
                  <a:lnTo>
                    <a:pt x="3" y="57"/>
                  </a:lnTo>
                  <a:lnTo>
                    <a:pt x="0" y="48"/>
                  </a:lnTo>
                  <a:lnTo>
                    <a:pt x="0" y="38"/>
                  </a:lnTo>
                  <a:lnTo>
                    <a:pt x="0" y="32"/>
                  </a:lnTo>
                  <a:lnTo>
                    <a:pt x="0" y="26"/>
                  </a:lnTo>
                  <a:lnTo>
                    <a:pt x="1" y="21"/>
                  </a:lnTo>
                  <a:lnTo>
                    <a:pt x="4" y="15"/>
                  </a:lnTo>
                  <a:lnTo>
                    <a:pt x="9" y="11"/>
                  </a:lnTo>
                  <a:lnTo>
                    <a:pt x="13" y="8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5" y="6"/>
                  </a:lnTo>
                  <a:lnTo>
                    <a:pt x="31" y="6"/>
                  </a:lnTo>
                  <a:lnTo>
                    <a:pt x="49" y="6"/>
                  </a:lnTo>
                  <a:lnTo>
                    <a:pt x="64" y="6"/>
                  </a:lnTo>
                  <a:lnTo>
                    <a:pt x="75" y="5"/>
                  </a:lnTo>
                  <a:lnTo>
                    <a:pt x="81" y="3"/>
                  </a:lnTo>
                  <a:lnTo>
                    <a:pt x="87" y="0"/>
                  </a:lnTo>
                  <a:lnTo>
                    <a:pt x="87" y="17"/>
                  </a:lnTo>
                  <a:lnTo>
                    <a:pt x="81" y="20"/>
                  </a:lnTo>
                  <a:lnTo>
                    <a:pt x="76" y="21"/>
                  </a:lnTo>
                  <a:close/>
                  <a:moveTo>
                    <a:pt x="45" y="23"/>
                  </a:moveTo>
                  <a:lnTo>
                    <a:pt x="46" y="29"/>
                  </a:lnTo>
                  <a:lnTo>
                    <a:pt x="49" y="35"/>
                  </a:lnTo>
                  <a:lnTo>
                    <a:pt x="49" y="44"/>
                  </a:lnTo>
                  <a:lnTo>
                    <a:pt x="51" y="51"/>
                  </a:lnTo>
                  <a:lnTo>
                    <a:pt x="52" y="56"/>
                  </a:lnTo>
                  <a:lnTo>
                    <a:pt x="54" y="59"/>
                  </a:lnTo>
                  <a:lnTo>
                    <a:pt x="57" y="60"/>
                  </a:lnTo>
                  <a:lnTo>
                    <a:pt x="60" y="62"/>
                  </a:lnTo>
                  <a:lnTo>
                    <a:pt x="63" y="62"/>
                  </a:lnTo>
                  <a:lnTo>
                    <a:pt x="67" y="62"/>
                  </a:lnTo>
                  <a:lnTo>
                    <a:pt x="70" y="59"/>
                  </a:lnTo>
                  <a:lnTo>
                    <a:pt x="73" y="56"/>
                  </a:lnTo>
                  <a:lnTo>
                    <a:pt x="73" y="51"/>
                  </a:lnTo>
                  <a:lnTo>
                    <a:pt x="75" y="47"/>
                  </a:lnTo>
                  <a:lnTo>
                    <a:pt x="73" y="39"/>
                  </a:lnTo>
                  <a:lnTo>
                    <a:pt x="70" y="33"/>
                  </a:lnTo>
                  <a:lnTo>
                    <a:pt x="67" y="29"/>
                  </a:lnTo>
                  <a:lnTo>
                    <a:pt x="61" y="26"/>
                  </a:lnTo>
                  <a:lnTo>
                    <a:pt x="57" y="24"/>
                  </a:lnTo>
                  <a:lnTo>
                    <a:pt x="49" y="23"/>
                  </a:lnTo>
                  <a:lnTo>
                    <a:pt x="45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883"/>
            <p:cNvSpPr>
              <a:spLocks/>
            </p:cNvSpPr>
            <p:nvPr/>
          </p:nvSpPr>
          <p:spPr bwMode="auto">
            <a:xfrm>
              <a:off x="2612" y="722"/>
              <a:ext cx="88" cy="72"/>
            </a:xfrm>
            <a:custGeom>
              <a:avLst/>
              <a:gdLst>
                <a:gd name="T0" fmla="*/ 55 w 88"/>
                <a:gd name="T1" fmla="*/ 15 h 72"/>
                <a:gd name="T2" fmla="*/ 57 w 88"/>
                <a:gd name="T3" fmla="*/ 0 h 72"/>
                <a:gd name="T4" fmla="*/ 66 w 88"/>
                <a:gd name="T5" fmla="*/ 1 h 72"/>
                <a:gd name="T6" fmla="*/ 73 w 88"/>
                <a:gd name="T7" fmla="*/ 6 h 72"/>
                <a:gd name="T8" fmla="*/ 79 w 88"/>
                <a:gd name="T9" fmla="*/ 10 h 72"/>
                <a:gd name="T10" fmla="*/ 84 w 88"/>
                <a:gd name="T11" fmla="*/ 18 h 72"/>
                <a:gd name="T12" fmla="*/ 87 w 88"/>
                <a:gd name="T13" fmla="*/ 25 h 72"/>
                <a:gd name="T14" fmla="*/ 88 w 88"/>
                <a:gd name="T15" fmla="*/ 34 h 72"/>
                <a:gd name="T16" fmla="*/ 85 w 88"/>
                <a:gd name="T17" fmla="*/ 49 h 72"/>
                <a:gd name="T18" fmla="*/ 76 w 88"/>
                <a:gd name="T19" fmla="*/ 61 h 72"/>
                <a:gd name="T20" fmla="*/ 63 w 88"/>
                <a:gd name="T21" fmla="*/ 70 h 72"/>
                <a:gd name="T22" fmla="*/ 43 w 88"/>
                <a:gd name="T23" fmla="*/ 72 h 72"/>
                <a:gd name="T24" fmla="*/ 31 w 88"/>
                <a:gd name="T25" fmla="*/ 72 h 72"/>
                <a:gd name="T26" fmla="*/ 19 w 88"/>
                <a:gd name="T27" fmla="*/ 67 h 72"/>
                <a:gd name="T28" fmla="*/ 13 w 88"/>
                <a:gd name="T29" fmla="*/ 64 h 72"/>
                <a:gd name="T30" fmla="*/ 9 w 88"/>
                <a:gd name="T31" fmla="*/ 60 h 72"/>
                <a:gd name="T32" fmla="*/ 4 w 88"/>
                <a:gd name="T33" fmla="*/ 54 h 72"/>
                <a:gd name="T34" fmla="*/ 1 w 88"/>
                <a:gd name="T35" fmla="*/ 48 h 72"/>
                <a:gd name="T36" fmla="*/ 0 w 88"/>
                <a:gd name="T37" fmla="*/ 42 h 72"/>
                <a:gd name="T38" fmla="*/ 0 w 88"/>
                <a:gd name="T39" fmla="*/ 34 h 72"/>
                <a:gd name="T40" fmla="*/ 0 w 88"/>
                <a:gd name="T41" fmla="*/ 25 h 72"/>
                <a:gd name="T42" fmla="*/ 3 w 88"/>
                <a:gd name="T43" fmla="*/ 18 h 72"/>
                <a:gd name="T44" fmla="*/ 6 w 88"/>
                <a:gd name="T45" fmla="*/ 12 h 72"/>
                <a:gd name="T46" fmla="*/ 12 w 88"/>
                <a:gd name="T47" fmla="*/ 7 h 72"/>
                <a:gd name="T48" fmla="*/ 18 w 88"/>
                <a:gd name="T49" fmla="*/ 3 h 72"/>
                <a:gd name="T50" fmla="*/ 27 w 88"/>
                <a:gd name="T51" fmla="*/ 1 h 72"/>
                <a:gd name="T52" fmla="*/ 28 w 88"/>
                <a:gd name="T53" fmla="*/ 16 h 72"/>
                <a:gd name="T54" fmla="*/ 24 w 88"/>
                <a:gd name="T55" fmla="*/ 18 h 72"/>
                <a:gd name="T56" fmla="*/ 19 w 88"/>
                <a:gd name="T57" fmla="*/ 19 h 72"/>
                <a:gd name="T58" fmla="*/ 16 w 88"/>
                <a:gd name="T59" fmla="*/ 22 h 72"/>
                <a:gd name="T60" fmla="*/ 13 w 88"/>
                <a:gd name="T61" fmla="*/ 28 h 72"/>
                <a:gd name="T62" fmla="*/ 13 w 88"/>
                <a:gd name="T63" fmla="*/ 34 h 72"/>
                <a:gd name="T64" fmla="*/ 13 w 88"/>
                <a:gd name="T65" fmla="*/ 40 h 72"/>
                <a:gd name="T66" fmla="*/ 16 w 88"/>
                <a:gd name="T67" fmla="*/ 46 h 72"/>
                <a:gd name="T68" fmla="*/ 21 w 88"/>
                <a:gd name="T69" fmla="*/ 51 h 72"/>
                <a:gd name="T70" fmla="*/ 24 w 88"/>
                <a:gd name="T71" fmla="*/ 54 h 72"/>
                <a:gd name="T72" fmla="*/ 30 w 88"/>
                <a:gd name="T73" fmla="*/ 55 h 72"/>
                <a:gd name="T74" fmla="*/ 36 w 88"/>
                <a:gd name="T75" fmla="*/ 57 h 72"/>
                <a:gd name="T76" fmla="*/ 43 w 88"/>
                <a:gd name="T77" fmla="*/ 57 h 72"/>
                <a:gd name="T78" fmla="*/ 51 w 88"/>
                <a:gd name="T79" fmla="*/ 57 h 72"/>
                <a:gd name="T80" fmla="*/ 57 w 88"/>
                <a:gd name="T81" fmla="*/ 55 h 72"/>
                <a:gd name="T82" fmla="*/ 63 w 88"/>
                <a:gd name="T83" fmla="*/ 54 h 72"/>
                <a:gd name="T84" fmla="*/ 67 w 88"/>
                <a:gd name="T85" fmla="*/ 51 h 72"/>
                <a:gd name="T86" fmla="*/ 70 w 88"/>
                <a:gd name="T87" fmla="*/ 46 h 72"/>
                <a:gd name="T88" fmla="*/ 73 w 88"/>
                <a:gd name="T89" fmla="*/ 40 h 72"/>
                <a:gd name="T90" fmla="*/ 75 w 88"/>
                <a:gd name="T91" fmla="*/ 34 h 72"/>
                <a:gd name="T92" fmla="*/ 73 w 88"/>
                <a:gd name="T93" fmla="*/ 30 h 72"/>
                <a:gd name="T94" fmla="*/ 72 w 88"/>
                <a:gd name="T95" fmla="*/ 25 h 72"/>
                <a:gd name="T96" fmla="*/ 70 w 88"/>
                <a:gd name="T97" fmla="*/ 21 h 72"/>
                <a:gd name="T98" fmla="*/ 66 w 88"/>
                <a:gd name="T99" fmla="*/ 18 h 72"/>
                <a:gd name="T100" fmla="*/ 61 w 88"/>
                <a:gd name="T101" fmla="*/ 16 h 72"/>
                <a:gd name="T102" fmla="*/ 55 w 88"/>
                <a:gd name="T103" fmla="*/ 15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8" h="72">
                  <a:moveTo>
                    <a:pt x="55" y="15"/>
                  </a:moveTo>
                  <a:lnTo>
                    <a:pt x="57" y="0"/>
                  </a:lnTo>
                  <a:lnTo>
                    <a:pt x="66" y="1"/>
                  </a:lnTo>
                  <a:lnTo>
                    <a:pt x="73" y="6"/>
                  </a:lnTo>
                  <a:lnTo>
                    <a:pt x="79" y="10"/>
                  </a:lnTo>
                  <a:lnTo>
                    <a:pt x="84" y="18"/>
                  </a:lnTo>
                  <a:lnTo>
                    <a:pt x="87" y="25"/>
                  </a:lnTo>
                  <a:lnTo>
                    <a:pt x="88" y="34"/>
                  </a:lnTo>
                  <a:lnTo>
                    <a:pt x="85" y="49"/>
                  </a:lnTo>
                  <a:lnTo>
                    <a:pt x="76" y="61"/>
                  </a:lnTo>
                  <a:lnTo>
                    <a:pt x="63" y="70"/>
                  </a:lnTo>
                  <a:lnTo>
                    <a:pt x="43" y="72"/>
                  </a:lnTo>
                  <a:lnTo>
                    <a:pt x="31" y="72"/>
                  </a:lnTo>
                  <a:lnTo>
                    <a:pt x="19" y="67"/>
                  </a:lnTo>
                  <a:lnTo>
                    <a:pt x="13" y="64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25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12" y="7"/>
                  </a:lnTo>
                  <a:lnTo>
                    <a:pt x="18" y="3"/>
                  </a:lnTo>
                  <a:lnTo>
                    <a:pt x="27" y="1"/>
                  </a:lnTo>
                  <a:lnTo>
                    <a:pt x="28" y="16"/>
                  </a:lnTo>
                  <a:lnTo>
                    <a:pt x="24" y="18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8"/>
                  </a:lnTo>
                  <a:lnTo>
                    <a:pt x="13" y="34"/>
                  </a:lnTo>
                  <a:lnTo>
                    <a:pt x="13" y="40"/>
                  </a:lnTo>
                  <a:lnTo>
                    <a:pt x="16" y="46"/>
                  </a:lnTo>
                  <a:lnTo>
                    <a:pt x="21" y="51"/>
                  </a:lnTo>
                  <a:lnTo>
                    <a:pt x="24" y="54"/>
                  </a:lnTo>
                  <a:lnTo>
                    <a:pt x="30" y="55"/>
                  </a:lnTo>
                  <a:lnTo>
                    <a:pt x="36" y="57"/>
                  </a:lnTo>
                  <a:lnTo>
                    <a:pt x="43" y="57"/>
                  </a:lnTo>
                  <a:lnTo>
                    <a:pt x="51" y="57"/>
                  </a:lnTo>
                  <a:lnTo>
                    <a:pt x="57" y="55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70" y="46"/>
                  </a:lnTo>
                  <a:lnTo>
                    <a:pt x="73" y="40"/>
                  </a:lnTo>
                  <a:lnTo>
                    <a:pt x="75" y="34"/>
                  </a:lnTo>
                  <a:lnTo>
                    <a:pt x="73" y="30"/>
                  </a:lnTo>
                  <a:lnTo>
                    <a:pt x="72" y="25"/>
                  </a:lnTo>
                  <a:lnTo>
                    <a:pt x="70" y="21"/>
                  </a:lnTo>
                  <a:lnTo>
                    <a:pt x="66" y="18"/>
                  </a:lnTo>
                  <a:lnTo>
                    <a:pt x="61" y="16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Freeform 884"/>
            <p:cNvSpPr>
              <a:spLocks/>
            </p:cNvSpPr>
            <p:nvPr/>
          </p:nvSpPr>
          <p:spPr bwMode="auto">
            <a:xfrm>
              <a:off x="2583" y="675"/>
              <a:ext cx="117" cy="41"/>
            </a:xfrm>
            <a:custGeom>
              <a:avLst/>
              <a:gdLst>
                <a:gd name="T0" fmla="*/ 102 w 117"/>
                <a:gd name="T1" fmla="*/ 2 h 41"/>
                <a:gd name="T2" fmla="*/ 116 w 117"/>
                <a:gd name="T3" fmla="*/ 0 h 41"/>
                <a:gd name="T4" fmla="*/ 116 w 117"/>
                <a:gd name="T5" fmla="*/ 6 h 41"/>
                <a:gd name="T6" fmla="*/ 117 w 117"/>
                <a:gd name="T7" fmla="*/ 11 h 41"/>
                <a:gd name="T8" fmla="*/ 116 w 117"/>
                <a:gd name="T9" fmla="*/ 18 h 41"/>
                <a:gd name="T10" fmla="*/ 114 w 117"/>
                <a:gd name="T11" fmla="*/ 23 h 41"/>
                <a:gd name="T12" fmla="*/ 111 w 117"/>
                <a:gd name="T13" fmla="*/ 27 h 41"/>
                <a:gd name="T14" fmla="*/ 108 w 117"/>
                <a:gd name="T15" fmla="*/ 29 h 41"/>
                <a:gd name="T16" fmla="*/ 104 w 117"/>
                <a:gd name="T17" fmla="*/ 30 h 41"/>
                <a:gd name="T18" fmla="*/ 99 w 117"/>
                <a:gd name="T19" fmla="*/ 30 h 41"/>
                <a:gd name="T20" fmla="*/ 92 w 117"/>
                <a:gd name="T21" fmla="*/ 30 h 41"/>
                <a:gd name="T22" fmla="*/ 44 w 117"/>
                <a:gd name="T23" fmla="*/ 30 h 41"/>
                <a:gd name="T24" fmla="*/ 44 w 117"/>
                <a:gd name="T25" fmla="*/ 41 h 41"/>
                <a:gd name="T26" fmla="*/ 30 w 117"/>
                <a:gd name="T27" fmla="*/ 41 h 41"/>
                <a:gd name="T28" fmla="*/ 30 w 117"/>
                <a:gd name="T29" fmla="*/ 30 h 41"/>
                <a:gd name="T30" fmla="*/ 9 w 117"/>
                <a:gd name="T31" fmla="*/ 30 h 41"/>
                <a:gd name="T32" fmla="*/ 0 w 117"/>
                <a:gd name="T33" fmla="*/ 15 h 41"/>
                <a:gd name="T34" fmla="*/ 30 w 117"/>
                <a:gd name="T35" fmla="*/ 15 h 41"/>
                <a:gd name="T36" fmla="*/ 30 w 117"/>
                <a:gd name="T37" fmla="*/ 2 h 41"/>
                <a:gd name="T38" fmla="*/ 44 w 117"/>
                <a:gd name="T39" fmla="*/ 2 h 41"/>
                <a:gd name="T40" fmla="*/ 44 w 117"/>
                <a:gd name="T41" fmla="*/ 15 h 41"/>
                <a:gd name="T42" fmla="*/ 92 w 117"/>
                <a:gd name="T43" fmla="*/ 15 h 41"/>
                <a:gd name="T44" fmla="*/ 96 w 117"/>
                <a:gd name="T45" fmla="*/ 15 h 41"/>
                <a:gd name="T46" fmla="*/ 99 w 117"/>
                <a:gd name="T47" fmla="*/ 15 h 41"/>
                <a:gd name="T48" fmla="*/ 101 w 117"/>
                <a:gd name="T49" fmla="*/ 14 h 41"/>
                <a:gd name="T50" fmla="*/ 102 w 117"/>
                <a:gd name="T51" fmla="*/ 12 h 41"/>
                <a:gd name="T52" fmla="*/ 102 w 117"/>
                <a:gd name="T53" fmla="*/ 11 h 41"/>
                <a:gd name="T54" fmla="*/ 104 w 117"/>
                <a:gd name="T55" fmla="*/ 8 h 41"/>
                <a:gd name="T56" fmla="*/ 104 w 117"/>
                <a:gd name="T57" fmla="*/ 5 h 41"/>
                <a:gd name="T58" fmla="*/ 102 w 117"/>
                <a:gd name="T59" fmla="*/ 2 h 4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7" h="41">
                  <a:moveTo>
                    <a:pt x="102" y="2"/>
                  </a:moveTo>
                  <a:lnTo>
                    <a:pt x="116" y="0"/>
                  </a:lnTo>
                  <a:lnTo>
                    <a:pt x="116" y="6"/>
                  </a:lnTo>
                  <a:lnTo>
                    <a:pt x="117" y="11"/>
                  </a:lnTo>
                  <a:lnTo>
                    <a:pt x="116" y="18"/>
                  </a:lnTo>
                  <a:lnTo>
                    <a:pt x="114" y="23"/>
                  </a:lnTo>
                  <a:lnTo>
                    <a:pt x="111" y="27"/>
                  </a:lnTo>
                  <a:lnTo>
                    <a:pt x="108" y="29"/>
                  </a:lnTo>
                  <a:lnTo>
                    <a:pt x="104" y="30"/>
                  </a:lnTo>
                  <a:lnTo>
                    <a:pt x="99" y="30"/>
                  </a:lnTo>
                  <a:lnTo>
                    <a:pt x="92" y="30"/>
                  </a:lnTo>
                  <a:lnTo>
                    <a:pt x="44" y="30"/>
                  </a:lnTo>
                  <a:lnTo>
                    <a:pt x="44" y="41"/>
                  </a:lnTo>
                  <a:lnTo>
                    <a:pt x="30" y="41"/>
                  </a:lnTo>
                  <a:lnTo>
                    <a:pt x="30" y="30"/>
                  </a:lnTo>
                  <a:lnTo>
                    <a:pt x="9" y="30"/>
                  </a:lnTo>
                  <a:lnTo>
                    <a:pt x="0" y="15"/>
                  </a:lnTo>
                  <a:lnTo>
                    <a:pt x="30" y="15"/>
                  </a:lnTo>
                  <a:lnTo>
                    <a:pt x="30" y="2"/>
                  </a:lnTo>
                  <a:lnTo>
                    <a:pt x="44" y="2"/>
                  </a:lnTo>
                  <a:lnTo>
                    <a:pt x="44" y="15"/>
                  </a:lnTo>
                  <a:lnTo>
                    <a:pt x="92" y="15"/>
                  </a:lnTo>
                  <a:lnTo>
                    <a:pt x="96" y="15"/>
                  </a:lnTo>
                  <a:lnTo>
                    <a:pt x="99" y="15"/>
                  </a:lnTo>
                  <a:lnTo>
                    <a:pt x="101" y="14"/>
                  </a:lnTo>
                  <a:lnTo>
                    <a:pt x="102" y="12"/>
                  </a:lnTo>
                  <a:lnTo>
                    <a:pt x="102" y="11"/>
                  </a:lnTo>
                  <a:lnTo>
                    <a:pt x="104" y="8"/>
                  </a:lnTo>
                  <a:lnTo>
                    <a:pt x="104" y="5"/>
                  </a:lnTo>
                  <a:lnTo>
                    <a:pt x="10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885"/>
            <p:cNvSpPr>
              <a:spLocks noEditPoints="1"/>
            </p:cNvSpPr>
            <p:nvPr/>
          </p:nvSpPr>
          <p:spPr bwMode="auto">
            <a:xfrm>
              <a:off x="2580" y="647"/>
              <a:ext cx="119" cy="15"/>
            </a:xfrm>
            <a:custGeom>
              <a:avLst/>
              <a:gdLst>
                <a:gd name="T0" fmla="*/ 15 w 119"/>
                <a:gd name="T1" fmla="*/ 15 h 15"/>
                <a:gd name="T2" fmla="*/ 0 w 119"/>
                <a:gd name="T3" fmla="*/ 15 h 15"/>
                <a:gd name="T4" fmla="*/ 0 w 119"/>
                <a:gd name="T5" fmla="*/ 0 h 15"/>
                <a:gd name="T6" fmla="*/ 15 w 119"/>
                <a:gd name="T7" fmla="*/ 0 h 15"/>
                <a:gd name="T8" fmla="*/ 15 w 119"/>
                <a:gd name="T9" fmla="*/ 15 h 15"/>
                <a:gd name="T10" fmla="*/ 119 w 119"/>
                <a:gd name="T11" fmla="*/ 15 h 15"/>
                <a:gd name="T12" fmla="*/ 33 w 119"/>
                <a:gd name="T13" fmla="*/ 15 h 15"/>
                <a:gd name="T14" fmla="*/ 33 w 119"/>
                <a:gd name="T15" fmla="*/ 0 h 15"/>
                <a:gd name="T16" fmla="*/ 119 w 119"/>
                <a:gd name="T17" fmla="*/ 0 h 15"/>
                <a:gd name="T18" fmla="*/ 119 w 119"/>
                <a:gd name="T19" fmla="*/ 15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9" h="15">
                  <a:moveTo>
                    <a:pt x="15" y="15"/>
                  </a:moveTo>
                  <a:lnTo>
                    <a:pt x="0" y="1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5"/>
                  </a:lnTo>
                  <a:close/>
                  <a:moveTo>
                    <a:pt x="119" y="15"/>
                  </a:moveTo>
                  <a:lnTo>
                    <a:pt x="33" y="15"/>
                  </a:lnTo>
                  <a:lnTo>
                    <a:pt x="33" y="0"/>
                  </a:lnTo>
                  <a:lnTo>
                    <a:pt x="119" y="0"/>
                  </a:lnTo>
                  <a:lnTo>
                    <a:pt x="119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886"/>
            <p:cNvSpPr>
              <a:spLocks/>
            </p:cNvSpPr>
            <p:nvPr/>
          </p:nvSpPr>
          <p:spPr bwMode="auto">
            <a:xfrm>
              <a:off x="2612" y="558"/>
              <a:ext cx="88" cy="72"/>
            </a:xfrm>
            <a:custGeom>
              <a:avLst/>
              <a:gdLst>
                <a:gd name="T0" fmla="*/ 55 w 88"/>
                <a:gd name="T1" fmla="*/ 15 h 72"/>
                <a:gd name="T2" fmla="*/ 57 w 88"/>
                <a:gd name="T3" fmla="*/ 0 h 72"/>
                <a:gd name="T4" fmla="*/ 66 w 88"/>
                <a:gd name="T5" fmla="*/ 2 h 72"/>
                <a:gd name="T6" fmla="*/ 73 w 88"/>
                <a:gd name="T7" fmla="*/ 6 h 72"/>
                <a:gd name="T8" fmla="*/ 79 w 88"/>
                <a:gd name="T9" fmla="*/ 11 h 72"/>
                <a:gd name="T10" fmla="*/ 84 w 88"/>
                <a:gd name="T11" fmla="*/ 18 h 72"/>
                <a:gd name="T12" fmla="*/ 87 w 88"/>
                <a:gd name="T13" fmla="*/ 26 h 72"/>
                <a:gd name="T14" fmla="*/ 88 w 88"/>
                <a:gd name="T15" fmla="*/ 35 h 72"/>
                <a:gd name="T16" fmla="*/ 85 w 88"/>
                <a:gd name="T17" fmla="*/ 50 h 72"/>
                <a:gd name="T18" fmla="*/ 76 w 88"/>
                <a:gd name="T19" fmla="*/ 62 h 72"/>
                <a:gd name="T20" fmla="*/ 63 w 88"/>
                <a:gd name="T21" fmla="*/ 71 h 72"/>
                <a:gd name="T22" fmla="*/ 43 w 88"/>
                <a:gd name="T23" fmla="*/ 72 h 72"/>
                <a:gd name="T24" fmla="*/ 31 w 88"/>
                <a:gd name="T25" fmla="*/ 72 h 72"/>
                <a:gd name="T26" fmla="*/ 19 w 88"/>
                <a:gd name="T27" fmla="*/ 68 h 72"/>
                <a:gd name="T28" fmla="*/ 13 w 88"/>
                <a:gd name="T29" fmla="*/ 65 h 72"/>
                <a:gd name="T30" fmla="*/ 9 w 88"/>
                <a:gd name="T31" fmla="*/ 60 h 72"/>
                <a:gd name="T32" fmla="*/ 4 w 88"/>
                <a:gd name="T33" fmla="*/ 54 h 72"/>
                <a:gd name="T34" fmla="*/ 1 w 88"/>
                <a:gd name="T35" fmla="*/ 48 h 72"/>
                <a:gd name="T36" fmla="*/ 0 w 88"/>
                <a:gd name="T37" fmla="*/ 42 h 72"/>
                <a:gd name="T38" fmla="*/ 0 w 88"/>
                <a:gd name="T39" fmla="*/ 35 h 72"/>
                <a:gd name="T40" fmla="*/ 0 w 88"/>
                <a:gd name="T41" fmla="*/ 26 h 72"/>
                <a:gd name="T42" fmla="*/ 3 w 88"/>
                <a:gd name="T43" fmla="*/ 18 h 72"/>
                <a:gd name="T44" fmla="*/ 6 w 88"/>
                <a:gd name="T45" fmla="*/ 12 h 72"/>
                <a:gd name="T46" fmla="*/ 12 w 88"/>
                <a:gd name="T47" fmla="*/ 8 h 72"/>
                <a:gd name="T48" fmla="*/ 18 w 88"/>
                <a:gd name="T49" fmla="*/ 3 h 72"/>
                <a:gd name="T50" fmla="*/ 27 w 88"/>
                <a:gd name="T51" fmla="*/ 2 h 72"/>
                <a:gd name="T52" fmla="*/ 28 w 88"/>
                <a:gd name="T53" fmla="*/ 17 h 72"/>
                <a:gd name="T54" fmla="*/ 24 w 88"/>
                <a:gd name="T55" fmla="*/ 18 h 72"/>
                <a:gd name="T56" fmla="*/ 19 w 88"/>
                <a:gd name="T57" fmla="*/ 20 h 72"/>
                <a:gd name="T58" fmla="*/ 16 w 88"/>
                <a:gd name="T59" fmla="*/ 23 h 72"/>
                <a:gd name="T60" fmla="*/ 13 w 88"/>
                <a:gd name="T61" fmla="*/ 29 h 72"/>
                <a:gd name="T62" fmla="*/ 13 w 88"/>
                <a:gd name="T63" fmla="*/ 35 h 72"/>
                <a:gd name="T64" fmla="*/ 13 w 88"/>
                <a:gd name="T65" fmla="*/ 41 h 72"/>
                <a:gd name="T66" fmla="*/ 16 w 88"/>
                <a:gd name="T67" fmla="*/ 47 h 72"/>
                <a:gd name="T68" fmla="*/ 21 w 88"/>
                <a:gd name="T69" fmla="*/ 51 h 72"/>
                <a:gd name="T70" fmla="*/ 24 w 88"/>
                <a:gd name="T71" fmla="*/ 54 h 72"/>
                <a:gd name="T72" fmla="*/ 30 w 88"/>
                <a:gd name="T73" fmla="*/ 56 h 72"/>
                <a:gd name="T74" fmla="*/ 36 w 88"/>
                <a:gd name="T75" fmla="*/ 57 h 72"/>
                <a:gd name="T76" fmla="*/ 43 w 88"/>
                <a:gd name="T77" fmla="*/ 57 h 72"/>
                <a:gd name="T78" fmla="*/ 51 w 88"/>
                <a:gd name="T79" fmla="*/ 57 h 72"/>
                <a:gd name="T80" fmla="*/ 57 w 88"/>
                <a:gd name="T81" fmla="*/ 56 h 72"/>
                <a:gd name="T82" fmla="*/ 63 w 88"/>
                <a:gd name="T83" fmla="*/ 54 h 72"/>
                <a:gd name="T84" fmla="*/ 67 w 88"/>
                <a:gd name="T85" fmla="*/ 51 h 72"/>
                <a:gd name="T86" fmla="*/ 70 w 88"/>
                <a:gd name="T87" fmla="*/ 47 h 72"/>
                <a:gd name="T88" fmla="*/ 73 w 88"/>
                <a:gd name="T89" fmla="*/ 41 h 72"/>
                <a:gd name="T90" fmla="*/ 75 w 88"/>
                <a:gd name="T91" fmla="*/ 35 h 72"/>
                <a:gd name="T92" fmla="*/ 73 w 88"/>
                <a:gd name="T93" fmla="*/ 30 h 72"/>
                <a:gd name="T94" fmla="*/ 72 w 88"/>
                <a:gd name="T95" fmla="*/ 26 h 72"/>
                <a:gd name="T96" fmla="*/ 70 w 88"/>
                <a:gd name="T97" fmla="*/ 21 h 72"/>
                <a:gd name="T98" fmla="*/ 66 w 88"/>
                <a:gd name="T99" fmla="*/ 18 h 72"/>
                <a:gd name="T100" fmla="*/ 61 w 88"/>
                <a:gd name="T101" fmla="*/ 17 h 72"/>
                <a:gd name="T102" fmla="*/ 55 w 88"/>
                <a:gd name="T103" fmla="*/ 15 h 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8" h="72">
                  <a:moveTo>
                    <a:pt x="55" y="15"/>
                  </a:moveTo>
                  <a:lnTo>
                    <a:pt x="57" y="0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9" y="11"/>
                  </a:lnTo>
                  <a:lnTo>
                    <a:pt x="84" y="18"/>
                  </a:lnTo>
                  <a:lnTo>
                    <a:pt x="87" y="26"/>
                  </a:lnTo>
                  <a:lnTo>
                    <a:pt x="88" y="35"/>
                  </a:lnTo>
                  <a:lnTo>
                    <a:pt x="85" y="50"/>
                  </a:lnTo>
                  <a:lnTo>
                    <a:pt x="76" y="62"/>
                  </a:lnTo>
                  <a:lnTo>
                    <a:pt x="63" y="71"/>
                  </a:lnTo>
                  <a:lnTo>
                    <a:pt x="43" y="72"/>
                  </a:lnTo>
                  <a:lnTo>
                    <a:pt x="31" y="72"/>
                  </a:lnTo>
                  <a:lnTo>
                    <a:pt x="19" y="68"/>
                  </a:lnTo>
                  <a:lnTo>
                    <a:pt x="13" y="65"/>
                  </a:lnTo>
                  <a:lnTo>
                    <a:pt x="9" y="60"/>
                  </a:lnTo>
                  <a:lnTo>
                    <a:pt x="4" y="54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6"/>
                  </a:lnTo>
                  <a:lnTo>
                    <a:pt x="3" y="1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8" y="3"/>
                  </a:lnTo>
                  <a:lnTo>
                    <a:pt x="27" y="2"/>
                  </a:lnTo>
                  <a:lnTo>
                    <a:pt x="28" y="17"/>
                  </a:lnTo>
                  <a:lnTo>
                    <a:pt x="24" y="18"/>
                  </a:lnTo>
                  <a:lnTo>
                    <a:pt x="19" y="20"/>
                  </a:lnTo>
                  <a:lnTo>
                    <a:pt x="16" y="23"/>
                  </a:lnTo>
                  <a:lnTo>
                    <a:pt x="13" y="29"/>
                  </a:lnTo>
                  <a:lnTo>
                    <a:pt x="13" y="35"/>
                  </a:lnTo>
                  <a:lnTo>
                    <a:pt x="13" y="41"/>
                  </a:lnTo>
                  <a:lnTo>
                    <a:pt x="16" y="47"/>
                  </a:lnTo>
                  <a:lnTo>
                    <a:pt x="21" y="51"/>
                  </a:lnTo>
                  <a:lnTo>
                    <a:pt x="24" y="54"/>
                  </a:lnTo>
                  <a:lnTo>
                    <a:pt x="30" y="56"/>
                  </a:lnTo>
                  <a:lnTo>
                    <a:pt x="36" y="57"/>
                  </a:lnTo>
                  <a:lnTo>
                    <a:pt x="43" y="57"/>
                  </a:lnTo>
                  <a:lnTo>
                    <a:pt x="51" y="57"/>
                  </a:lnTo>
                  <a:lnTo>
                    <a:pt x="57" y="56"/>
                  </a:lnTo>
                  <a:lnTo>
                    <a:pt x="63" y="54"/>
                  </a:lnTo>
                  <a:lnTo>
                    <a:pt x="67" y="51"/>
                  </a:lnTo>
                  <a:lnTo>
                    <a:pt x="70" y="47"/>
                  </a:lnTo>
                  <a:lnTo>
                    <a:pt x="73" y="41"/>
                  </a:lnTo>
                  <a:lnTo>
                    <a:pt x="75" y="35"/>
                  </a:lnTo>
                  <a:lnTo>
                    <a:pt x="73" y="30"/>
                  </a:lnTo>
                  <a:lnTo>
                    <a:pt x="72" y="26"/>
                  </a:lnTo>
                  <a:lnTo>
                    <a:pt x="70" y="21"/>
                  </a:lnTo>
                  <a:lnTo>
                    <a:pt x="66" y="18"/>
                  </a:lnTo>
                  <a:lnTo>
                    <a:pt x="61" y="17"/>
                  </a:lnTo>
                  <a:lnTo>
                    <a:pt x="55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887"/>
            <p:cNvSpPr>
              <a:spLocks/>
            </p:cNvSpPr>
            <p:nvPr/>
          </p:nvSpPr>
          <p:spPr bwMode="auto">
            <a:xfrm>
              <a:off x="2736" y="1065"/>
              <a:ext cx="89" cy="74"/>
            </a:xfrm>
            <a:custGeom>
              <a:avLst/>
              <a:gdLst>
                <a:gd name="T0" fmla="*/ 56 w 89"/>
                <a:gd name="T1" fmla="*/ 15 h 74"/>
                <a:gd name="T2" fmla="*/ 57 w 89"/>
                <a:gd name="T3" fmla="*/ 0 h 74"/>
                <a:gd name="T4" fmla="*/ 66 w 89"/>
                <a:gd name="T5" fmla="*/ 2 h 74"/>
                <a:gd name="T6" fmla="*/ 74 w 89"/>
                <a:gd name="T7" fmla="*/ 6 h 74"/>
                <a:gd name="T8" fmla="*/ 80 w 89"/>
                <a:gd name="T9" fmla="*/ 12 h 74"/>
                <a:gd name="T10" fmla="*/ 84 w 89"/>
                <a:gd name="T11" fmla="*/ 18 h 74"/>
                <a:gd name="T12" fmla="*/ 87 w 89"/>
                <a:gd name="T13" fmla="*/ 26 h 74"/>
                <a:gd name="T14" fmla="*/ 89 w 89"/>
                <a:gd name="T15" fmla="*/ 35 h 74"/>
                <a:gd name="T16" fmla="*/ 86 w 89"/>
                <a:gd name="T17" fmla="*/ 51 h 74"/>
                <a:gd name="T18" fmla="*/ 77 w 89"/>
                <a:gd name="T19" fmla="*/ 63 h 74"/>
                <a:gd name="T20" fmla="*/ 63 w 89"/>
                <a:gd name="T21" fmla="*/ 71 h 74"/>
                <a:gd name="T22" fmla="*/ 44 w 89"/>
                <a:gd name="T23" fmla="*/ 74 h 74"/>
                <a:gd name="T24" fmla="*/ 32 w 89"/>
                <a:gd name="T25" fmla="*/ 72 h 74"/>
                <a:gd name="T26" fmla="*/ 20 w 89"/>
                <a:gd name="T27" fmla="*/ 69 h 74"/>
                <a:gd name="T28" fmla="*/ 14 w 89"/>
                <a:gd name="T29" fmla="*/ 65 h 74"/>
                <a:gd name="T30" fmla="*/ 9 w 89"/>
                <a:gd name="T31" fmla="*/ 60 h 74"/>
                <a:gd name="T32" fmla="*/ 5 w 89"/>
                <a:gd name="T33" fmla="*/ 56 h 74"/>
                <a:gd name="T34" fmla="*/ 2 w 89"/>
                <a:gd name="T35" fmla="*/ 48 h 74"/>
                <a:gd name="T36" fmla="*/ 0 w 89"/>
                <a:gd name="T37" fmla="*/ 42 h 74"/>
                <a:gd name="T38" fmla="*/ 0 w 89"/>
                <a:gd name="T39" fmla="*/ 35 h 74"/>
                <a:gd name="T40" fmla="*/ 0 w 89"/>
                <a:gd name="T41" fmla="*/ 27 h 74"/>
                <a:gd name="T42" fmla="*/ 3 w 89"/>
                <a:gd name="T43" fmla="*/ 20 h 74"/>
                <a:gd name="T44" fmla="*/ 6 w 89"/>
                <a:gd name="T45" fmla="*/ 12 h 74"/>
                <a:gd name="T46" fmla="*/ 12 w 89"/>
                <a:gd name="T47" fmla="*/ 8 h 74"/>
                <a:gd name="T48" fmla="*/ 18 w 89"/>
                <a:gd name="T49" fmla="*/ 5 h 74"/>
                <a:gd name="T50" fmla="*/ 27 w 89"/>
                <a:gd name="T51" fmla="*/ 2 h 74"/>
                <a:gd name="T52" fmla="*/ 29 w 89"/>
                <a:gd name="T53" fmla="*/ 17 h 74"/>
                <a:gd name="T54" fmla="*/ 24 w 89"/>
                <a:gd name="T55" fmla="*/ 18 h 74"/>
                <a:gd name="T56" fmla="*/ 20 w 89"/>
                <a:gd name="T57" fmla="*/ 21 h 74"/>
                <a:gd name="T58" fmla="*/ 17 w 89"/>
                <a:gd name="T59" fmla="*/ 24 h 74"/>
                <a:gd name="T60" fmla="*/ 14 w 89"/>
                <a:gd name="T61" fmla="*/ 29 h 74"/>
                <a:gd name="T62" fmla="*/ 14 w 89"/>
                <a:gd name="T63" fmla="*/ 35 h 74"/>
                <a:gd name="T64" fmla="*/ 14 w 89"/>
                <a:gd name="T65" fmla="*/ 41 h 74"/>
                <a:gd name="T66" fmla="*/ 17 w 89"/>
                <a:gd name="T67" fmla="*/ 47 h 74"/>
                <a:gd name="T68" fmla="*/ 21 w 89"/>
                <a:gd name="T69" fmla="*/ 51 h 74"/>
                <a:gd name="T70" fmla="*/ 24 w 89"/>
                <a:gd name="T71" fmla="*/ 54 h 74"/>
                <a:gd name="T72" fmla="*/ 30 w 89"/>
                <a:gd name="T73" fmla="*/ 56 h 74"/>
                <a:gd name="T74" fmla="*/ 36 w 89"/>
                <a:gd name="T75" fmla="*/ 57 h 74"/>
                <a:gd name="T76" fmla="*/ 44 w 89"/>
                <a:gd name="T77" fmla="*/ 57 h 74"/>
                <a:gd name="T78" fmla="*/ 51 w 89"/>
                <a:gd name="T79" fmla="*/ 57 h 74"/>
                <a:gd name="T80" fmla="*/ 57 w 89"/>
                <a:gd name="T81" fmla="*/ 56 h 74"/>
                <a:gd name="T82" fmla="*/ 63 w 89"/>
                <a:gd name="T83" fmla="*/ 54 h 74"/>
                <a:gd name="T84" fmla="*/ 68 w 89"/>
                <a:gd name="T85" fmla="*/ 51 h 74"/>
                <a:gd name="T86" fmla="*/ 71 w 89"/>
                <a:gd name="T87" fmla="*/ 47 h 74"/>
                <a:gd name="T88" fmla="*/ 74 w 89"/>
                <a:gd name="T89" fmla="*/ 42 h 74"/>
                <a:gd name="T90" fmla="*/ 75 w 89"/>
                <a:gd name="T91" fmla="*/ 36 h 74"/>
                <a:gd name="T92" fmla="*/ 74 w 89"/>
                <a:gd name="T93" fmla="*/ 30 h 74"/>
                <a:gd name="T94" fmla="*/ 72 w 89"/>
                <a:gd name="T95" fmla="*/ 26 h 74"/>
                <a:gd name="T96" fmla="*/ 71 w 89"/>
                <a:gd name="T97" fmla="*/ 23 h 74"/>
                <a:gd name="T98" fmla="*/ 66 w 89"/>
                <a:gd name="T99" fmla="*/ 20 h 74"/>
                <a:gd name="T100" fmla="*/ 62 w 89"/>
                <a:gd name="T101" fmla="*/ 17 h 74"/>
                <a:gd name="T102" fmla="*/ 56 w 89"/>
                <a:gd name="T103" fmla="*/ 15 h 7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89" h="74">
                  <a:moveTo>
                    <a:pt x="56" y="15"/>
                  </a:moveTo>
                  <a:lnTo>
                    <a:pt x="57" y="0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0" y="12"/>
                  </a:lnTo>
                  <a:lnTo>
                    <a:pt x="84" y="18"/>
                  </a:lnTo>
                  <a:lnTo>
                    <a:pt x="87" y="26"/>
                  </a:lnTo>
                  <a:lnTo>
                    <a:pt x="89" y="35"/>
                  </a:lnTo>
                  <a:lnTo>
                    <a:pt x="86" y="51"/>
                  </a:lnTo>
                  <a:lnTo>
                    <a:pt x="77" y="63"/>
                  </a:lnTo>
                  <a:lnTo>
                    <a:pt x="63" y="71"/>
                  </a:lnTo>
                  <a:lnTo>
                    <a:pt x="44" y="74"/>
                  </a:lnTo>
                  <a:lnTo>
                    <a:pt x="32" y="72"/>
                  </a:lnTo>
                  <a:lnTo>
                    <a:pt x="20" y="69"/>
                  </a:lnTo>
                  <a:lnTo>
                    <a:pt x="14" y="65"/>
                  </a:lnTo>
                  <a:lnTo>
                    <a:pt x="9" y="60"/>
                  </a:lnTo>
                  <a:lnTo>
                    <a:pt x="5" y="56"/>
                  </a:lnTo>
                  <a:lnTo>
                    <a:pt x="2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27"/>
                  </a:lnTo>
                  <a:lnTo>
                    <a:pt x="3" y="20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8" y="5"/>
                  </a:lnTo>
                  <a:lnTo>
                    <a:pt x="27" y="2"/>
                  </a:lnTo>
                  <a:lnTo>
                    <a:pt x="29" y="17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4"/>
                  </a:lnTo>
                  <a:lnTo>
                    <a:pt x="14" y="29"/>
                  </a:lnTo>
                  <a:lnTo>
                    <a:pt x="14" y="35"/>
                  </a:lnTo>
                  <a:lnTo>
                    <a:pt x="14" y="41"/>
                  </a:lnTo>
                  <a:lnTo>
                    <a:pt x="17" y="47"/>
                  </a:lnTo>
                  <a:lnTo>
                    <a:pt x="21" y="51"/>
                  </a:lnTo>
                  <a:lnTo>
                    <a:pt x="24" y="54"/>
                  </a:lnTo>
                  <a:lnTo>
                    <a:pt x="30" y="56"/>
                  </a:lnTo>
                  <a:lnTo>
                    <a:pt x="36" y="57"/>
                  </a:lnTo>
                  <a:lnTo>
                    <a:pt x="44" y="57"/>
                  </a:lnTo>
                  <a:lnTo>
                    <a:pt x="51" y="57"/>
                  </a:lnTo>
                  <a:lnTo>
                    <a:pt x="57" y="56"/>
                  </a:lnTo>
                  <a:lnTo>
                    <a:pt x="63" y="54"/>
                  </a:lnTo>
                  <a:lnTo>
                    <a:pt x="68" y="51"/>
                  </a:lnTo>
                  <a:lnTo>
                    <a:pt x="71" y="47"/>
                  </a:lnTo>
                  <a:lnTo>
                    <a:pt x="74" y="42"/>
                  </a:lnTo>
                  <a:lnTo>
                    <a:pt x="75" y="36"/>
                  </a:lnTo>
                  <a:lnTo>
                    <a:pt x="74" y="30"/>
                  </a:lnTo>
                  <a:lnTo>
                    <a:pt x="72" y="26"/>
                  </a:lnTo>
                  <a:lnTo>
                    <a:pt x="71" y="23"/>
                  </a:lnTo>
                  <a:lnTo>
                    <a:pt x="66" y="20"/>
                  </a:lnTo>
                  <a:lnTo>
                    <a:pt x="62" y="17"/>
                  </a:lnTo>
                  <a:lnTo>
                    <a:pt x="56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Freeform 888"/>
            <p:cNvSpPr>
              <a:spLocks noEditPoints="1"/>
            </p:cNvSpPr>
            <p:nvPr/>
          </p:nvSpPr>
          <p:spPr bwMode="auto">
            <a:xfrm>
              <a:off x="2736" y="980"/>
              <a:ext cx="89" cy="78"/>
            </a:xfrm>
            <a:custGeom>
              <a:avLst/>
              <a:gdLst>
                <a:gd name="T0" fmla="*/ 62 w 89"/>
                <a:gd name="T1" fmla="*/ 15 h 78"/>
                <a:gd name="T2" fmla="*/ 63 w 89"/>
                <a:gd name="T3" fmla="*/ 0 h 78"/>
                <a:gd name="T4" fmla="*/ 71 w 89"/>
                <a:gd name="T5" fmla="*/ 3 h 78"/>
                <a:gd name="T6" fmla="*/ 77 w 89"/>
                <a:gd name="T7" fmla="*/ 7 h 78"/>
                <a:gd name="T8" fmla="*/ 81 w 89"/>
                <a:gd name="T9" fmla="*/ 13 h 78"/>
                <a:gd name="T10" fmla="*/ 87 w 89"/>
                <a:gd name="T11" fmla="*/ 24 h 78"/>
                <a:gd name="T12" fmla="*/ 89 w 89"/>
                <a:gd name="T13" fmla="*/ 37 h 78"/>
                <a:gd name="T14" fmla="*/ 86 w 89"/>
                <a:gd name="T15" fmla="*/ 54 h 78"/>
                <a:gd name="T16" fmla="*/ 77 w 89"/>
                <a:gd name="T17" fmla="*/ 67 h 78"/>
                <a:gd name="T18" fmla="*/ 63 w 89"/>
                <a:gd name="T19" fmla="*/ 75 h 78"/>
                <a:gd name="T20" fmla="*/ 45 w 89"/>
                <a:gd name="T21" fmla="*/ 78 h 78"/>
                <a:gd name="T22" fmla="*/ 26 w 89"/>
                <a:gd name="T23" fmla="*/ 75 h 78"/>
                <a:gd name="T24" fmla="*/ 12 w 89"/>
                <a:gd name="T25" fmla="*/ 67 h 78"/>
                <a:gd name="T26" fmla="*/ 3 w 89"/>
                <a:gd name="T27" fmla="*/ 54 h 78"/>
                <a:gd name="T28" fmla="*/ 0 w 89"/>
                <a:gd name="T29" fmla="*/ 39 h 78"/>
                <a:gd name="T30" fmla="*/ 3 w 89"/>
                <a:gd name="T31" fmla="*/ 24 h 78"/>
                <a:gd name="T32" fmla="*/ 11 w 89"/>
                <a:gd name="T33" fmla="*/ 10 h 78"/>
                <a:gd name="T34" fmla="*/ 26 w 89"/>
                <a:gd name="T35" fmla="*/ 3 h 78"/>
                <a:gd name="T36" fmla="*/ 44 w 89"/>
                <a:gd name="T37" fmla="*/ 0 h 78"/>
                <a:gd name="T38" fmla="*/ 45 w 89"/>
                <a:gd name="T39" fmla="*/ 0 h 78"/>
                <a:gd name="T40" fmla="*/ 47 w 89"/>
                <a:gd name="T41" fmla="*/ 0 h 78"/>
                <a:gd name="T42" fmla="*/ 47 w 89"/>
                <a:gd name="T43" fmla="*/ 63 h 78"/>
                <a:gd name="T44" fmla="*/ 56 w 89"/>
                <a:gd name="T45" fmla="*/ 61 h 78"/>
                <a:gd name="T46" fmla="*/ 62 w 89"/>
                <a:gd name="T47" fmla="*/ 60 h 78"/>
                <a:gd name="T48" fmla="*/ 68 w 89"/>
                <a:gd name="T49" fmla="*/ 55 h 78"/>
                <a:gd name="T50" fmla="*/ 72 w 89"/>
                <a:gd name="T51" fmla="*/ 49 h 78"/>
                <a:gd name="T52" fmla="*/ 74 w 89"/>
                <a:gd name="T53" fmla="*/ 45 h 78"/>
                <a:gd name="T54" fmla="*/ 75 w 89"/>
                <a:gd name="T55" fmla="*/ 37 h 78"/>
                <a:gd name="T56" fmla="*/ 74 w 89"/>
                <a:gd name="T57" fmla="*/ 30 h 78"/>
                <a:gd name="T58" fmla="*/ 71 w 89"/>
                <a:gd name="T59" fmla="*/ 24 h 78"/>
                <a:gd name="T60" fmla="*/ 69 w 89"/>
                <a:gd name="T61" fmla="*/ 21 h 78"/>
                <a:gd name="T62" fmla="*/ 65 w 89"/>
                <a:gd name="T63" fmla="*/ 18 h 78"/>
                <a:gd name="T64" fmla="*/ 62 w 89"/>
                <a:gd name="T65" fmla="*/ 15 h 78"/>
                <a:gd name="T66" fmla="*/ 33 w 89"/>
                <a:gd name="T67" fmla="*/ 63 h 78"/>
                <a:gd name="T68" fmla="*/ 33 w 89"/>
                <a:gd name="T69" fmla="*/ 15 h 78"/>
                <a:gd name="T70" fmla="*/ 29 w 89"/>
                <a:gd name="T71" fmla="*/ 16 h 78"/>
                <a:gd name="T72" fmla="*/ 24 w 89"/>
                <a:gd name="T73" fmla="*/ 18 h 78"/>
                <a:gd name="T74" fmla="*/ 20 w 89"/>
                <a:gd name="T75" fmla="*/ 21 h 78"/>
                <a:gd name="T76" fmla="*/ 17 w 89"/>
                <a:gd name="T77" fmla="*/ 25 h 78"/>
                <a:gd name="T78" fmla="*/ 14 w 89"/>
                <a:gd name="T79" fmla="*/ 31 h 78"/>
                <a:gd name="T80" fmla="*/ 14 w 89"/>
                <a:gd name="T81" fmla="*/ 39 h 78"/>
                <a:gd name="T82" fmla="*/ 14 w 89"/>
                <a:gd name="T83" fmla="*/ 45 h 78"/>
                <a:gd name="T84" fmla="*/ 15 w 89"/>
                <a:gd name="T85" fmla="*/ 51 h 78"/>
                <a:gd name="T86" fmla="*/ 18 w 89"/>
                <a:gd name="T87" fmla="*/ 55 h 78"/>
                <a:gd name="T88" fmla="*/ 23 w 89"/>
                <a:gd name="T89" fmla="*/ 60 h 78"/>
                <a:gd name="T90" fmla="*/ 27 w 89"/>
                <a:gd name="T91" fmla="*/ 61 h 78"/>
                <a:gd name="T92" fmla="*/ 33 w 89"/>
                <a:gd name="T93" fmla="*/ 6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78">
                  <a:moveTo>
                    <a:pt x="62" y="15"/>
                  </a:moveTo>
                  <a:lnTo>
                    <a:pt x="63" y="0"/>
                  </a:lnTo>
                  <a:lnTo>
                    <a:pt x="71" y="3"/>
                  </a:lnTo>
                  <a:lnTo>
                    <a:pt x="77" y="7"/>
                  </a:lnTo>
                  <a:lnTo>
                    <a:pt x="81" y="13"/>
                  </a:lnTo>
                  <a:lnTo>
                    <a:pt x="87" y="24"/>
                  </a:lnTo>
                  <a:lnTo>
                    <a:pt x="89" y="37"/>
                  </a:lnTo>
                  <a:lnTo>
                    <a:pt x="86" y="54"/>
                  </a:lnTo>
                  <a:lnTo>
                    <a:pt x="77" y="67"/>
                  </a:lnTo>
                  <a:lnTo>
                    <a:pt x="63" y="75"/>
                  </a:lnTo>
                  <a:lnTo>
                    <a:pt x="45" y="78"/>
                  </a:lnTo>
                  <a:lnTo>
                    <a:pt x="26" y="75"/>
                  </a:lnTo>
                  <a:lnTo>
                    <a:pt x="12" y="67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0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63"/>
                  </a:lnTo>
                  <a:lnTo>
                    <a:pt x="56" y="61"/>
                  </a:lnTo>
                  <a:lnTo>
                    <a:pt x="62" y="60"/>
                  </a:lnTo>
                  <a:lnTo>
                    <a:pt x="68" y="55"/>
                  </a:lnTo>
                  <a:lnTo>
                    <a:pt x="72" y="49"/>
                  </a:lnTo>
                  <a:lnTo>
                    <a:pt x="74" y="45"/>
                  </a:lnTo>
                  <a:lnTo>
                    <a:pt x="75" y="37"/>
                  </a:lnTo>
                  <a:lnTo>
                    <a:pt x="74" y="30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5" y="18"/>
                  </a:lnTo>
                  <a:lnTo>
                    <a:pt x="62" y="15"/>
                  </a:lnTo>
                  <a:close/>
                  <a:moveTo>
                    <a:pt x="33" y="63"/>
                  </a:moveTo>
                  <a:lnTo>
                    <a:pt x="33" y="15"/>
                  </a:lnTo>
                  <a:lnTo>
                    <a:pt x="29" y="16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5"/>
                  </a:lnTo>
                  <a:lnTo>
                    <a:pt x="14" y="31"/>
                  </a:lnTo>
                  <a:lnTo>
                    <a:pt x="14" y="39"/>
                  </a:lnTo>
                  <a:lnTo>
                    <a:pt x="14" y="45"/>
                  </a:lnTo>
                  <a:lnTo>
                    <a:pt x="15" y="51"/>
                  </a:lnTo>
                  <a:lnTo>
                    <a:pt x="18" y="55"/>
                  </a:lnTo>
                  <a:lnTo>
                    <a:pt x="23" y="60"/>
                  </a:lnTo>
                  <a:lnTo>
                    <a:pt x="27" y="61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889"/>
            <p:cNvSpPr>
              <a:spLocks/>
            </p:cNvSpPr>
            <p:nvPr/>
          </p:nvSpPr>
          <p:spPr bwMode="auto">
            <a:xfrm>
              <a:off x="2736" y="894"/>
              <a:ext cx="87" cy="68"/>
            </a:xfrm>
            <a:custGeom>
              <a:avLst/>
              <a:gdLst>
                <a:gd name="T0" fmla="*/ 87 w 87"/>
                <a:gd name="T1" fmla="*/ 68 h 68"/>
                <a:gd name="T2" fmla="*/ 2 w 87"/>
                <a:gd name="T3" fmla="*/ 68 h 68"/>
                <a:gd name="T4" fmla="*/ 2 w 87"/>
                <a:gd name="T5" fmla="*/ 51 h 68"/>
                <a:gd name="T6" fmla="*/ 14 w 87"/>
                <a:gd name="T7" fmla="*/ 51 h 68"/>
                <a:gd name="T8" fmla="*/ 3 w 87"/>
                <a:gd name="T9" fmla="*/ 41 h 68"/>
                <a:gd name="T10" fmla="*/ 0 w 87"/>
                <a:gd name="T11" fmla="*/ 27 h 68"/>
                <a:gd name="T12" fmla="*/ 0 w 87"/>
                <a:gd name="T13" fmla="*/ 20 h 68"/>
                <a:gd name="T14" fmla="*/ 2 w 87"/>
                <a:gd name="T15" fmla="*/ 14 h 68"/>
                <a:gd name="T16" fmla="*/ 6 w 87"/>
                <a:gd name="T17" fmla="*/ 9 h 68"/>
                <a:gd name="T18" fmla="*/ 9 w 87"/>
                <a:gd name="T19" fmla="*/ 6 h 68"/>
                <a:gd name="T20" fmla="*/ 15 w 87"/>
                <a:gd name="T21" fmla="*/ 3 h 68"/>
                <a:gd name="T22" fmla="*/ 20 w 87"/>
                <a:gd name="T23" fmla="*/ 2 h 68"/>
                <a:gd name="T24" fmla="*/ 24 w 87"/>
                <a:gd name="T25" fmla="*/ 2 h 68"/>
                <a:gd name="T26" fmla="*/ 29 w 87"/>
                <a:gd name="T27" fmla="*/ 0 h 68"/>
                <a:gd name="T28" fmla="*/ 35 w 87"/>
                <a:gd name="T29" fmla="*/ 0 h 68"/>
                <a:gd name="T30" fmla="*/ 87 w 87"/>
                <a:gd name="T31" fmla="*/ 0 h 68"/>
                <a:gd name="T32" fmla="*/ 87 w 87"/>
                <a:gd name="T33" fmla="*/ 17 h 68"/>
                <a:gd name="T34" fmla="*/ 36 w 87"/>
                <a:gd name="T35" fmla="*/ 17 h 68"/>
                <a:gd name="T36" fmla="*/ 29 w 87"/>
                <a:gd name="T37" fmla="*/ 17 h 68"/>
                <a:gd name="T38" fmla="*/ 23 w 87"/>
                <a:gd name="T39" fmla="*/ 18 h 68"/>
                <a:gd name="T40" fmla="*/ 18 w 87"/>
                <a:gd name="T41" fmla="*/ 20 h 68"/>
                <a:gd name="T42" fmla="*/ 15 w 87"/>
                <a:gd name="T43" fmla="*/ 23 h 68"/>
                <a:gd name="T44" fmla="*/ 14 w 87"/>
                <a:gd name="T45" fmla="*/ 27 h 68"/>
                <a:gd name="T46" fmla="*/ 14 w 87"/>
                <a:gd name="T47" fmla="*/ 32 h 68"/>
                <a:gd name="T48" fmla="*/ 14 w 87"/>
                <a:gd name="T49" fmla="*/ 36 h 68"/>
                <a:gd name="T50" fmla="*/ 15 w 87"/>
                <a:gd name="T51" fmla="*/ 42 h 68"/>
                <a:gd name="T52" fmla="*/ 20 w 87"/>
                <a:gd name="T53" fmla="*/ 45 h 68"/>
                <a:gd name="T54" fmla="*/ 23 w 87"/>
                <a:gd name="T55" fmla="*/ 48 h 68"/>
                <a:gd name="T56" fmla="*/ 27 w 87"/>
                <a:gd name="T57" fmla="*/ 50 h 68"/>
                <a:gd name="T58" fmla="*/ 33 w 87"/>
                <a:gd name="T59" fmla="*/ 51 h 68"/>
                <a:gd name="T60" fmla="*/ 41 w 87"/>
                <a:gd name="T61" fmla="*/ 51 h 68"/>
                <a:gd name="T62" fmla="*/ 87 w 87"/>
                <a:gd name="T63" fmla="*/ 51 h 68"/>
                <a:gd name="T64" fmla="*/ 87 w 87"/>
                <a:gd name="T65" fmla="*/ 68 h 6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68">
                  <a:moveTo>
                    <a:pt x="87" y="68"/>
                  </a:moveTo>
                  <a:lnTo>
                    <a:pt x="2" y="68"/>
                  </a:lnTo>
                  <a:lnTo>
                    <a:pt x="2" y="51"/>
                  </a:lnTo>
                  <a:lnTo>
                    <a:pt x="14" y="51"/>
                  </a:lnTo>
                  <a:lnTo>
                    <a:pt x="3" y="41"/>
                  </a:lnTo>
                  <a:lnTo>
                    <a:pt x="0" y="27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9"/>
                  </a:lnTo>
                  <a:lnTo>
                    <a:pt x="9" y="6"/>
                  </a:lnTo>
                  <a:lnTo>
                    <a:pt x="15" y="3"/>
                  </a:lnTo>
                  <a:lnTo>
                    <a:pt x="20" y="2"/>
                  </a:lnTo>
                  <a:lnTo>
                    <a:pt x="24" y="2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87" y="0"/>
                  </a:lnTo>
                  <a:lnTo>
                    <a:pt x="87" y="17"/>
                  </a:lnTo>
                  <a:lnTo>
                    <a:pt x="36" y="17"/>
                  </a:lnTo>
                  <a:lnTo>
                    <a:pt x="29" y="17"/>
                  </a:lnTo>
                  <a:lnTo>
                    <a:pt x="23" y="18"/>
                  </a:lnTo>
                  <a:lnTo>
                    <a:pt x="18" y="20"/>
                  </a:lnTo>
                  <a:lnTo>
                    <a:pt x="15" y="23"/>
                  </a:lnTo>
                  <a:lnTo>
                    <a:pt x="14" y="27"/>
                  </a:lnTo>
                  <a:lnTo>
                    <a:pt x="14" y="32"/>
                  </a:lnTo>
                  <a:lnTo>
                    <a:pt x="14" y="36"/>
                  </a:lnTo>
                  <a:lnTo>
                    <a:pt x="15" y="42"/>
                  </a:lnTo>
                  <a:lnTo>
                    <a:pt x="20" y="45"/>
                  </a:lnTo>
                  <a:lnTo>
                    <a:pt x="23" y="48"/>
                  </a:lnTo>
                  <a:lnTo>
                    <a:pt x="27" y="50"/>
                  </a:lnTo>
                  <a:lnTo>
                    <a:pt x="33" y="51"/>
                  </a:lnTo>
                  <a:lnTo>
                    <a:pt x="41" y="51"/>
                  </a:lnTo>
                  <a:lnTo>
                    <a:pt x="87" y="51"/>
                  </a:lnTo>
                  <a:lnTo>
                    <a:pt x="87" y="6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Freeform 890"/>
            <p:cNvSpPr>
              <a:spLocks/>
            </p:cNvSpPr>
            <p:nvPr/>
          </p:nvSpPr>
          <p:spPr bwMode="auto">
            <a:xfrm>
              <a:off x="2708" y="839"/>
              <a:ext cx="117" cy="40"/>
            </a:xfrm>
            <a:custGeom>
              <a:avLst/>
              <a:gdLst>
                <a:gd name="T0" fmla="*/ 102 w 117"/>
                <a:gd name="T1" fmla="*/ 1 h 40"/>
                <a:gd name="T2" fmla="*/ 115 w 117"/>
                <a:gd name="T3" fmla="*/ 0 h 40"/>
                <a:gd name="T4" fmla="*/ 115 w 117"/>
                <a:gd name="T5" fmla="*/ 6 h 40"/>
                <a:gd name="T6" fmla="*/ 117 w 117"/>
                <a:gd name="T7" fmla="*/ 10 h 40"/>
                <a:gd name="T8" fmla="*/ 115 w 117"/>
                <a:gd name="T9" fmla="*/ 18 h 40"/>
                <a:gd name="T10" fmla="*/ 114 w 117"/>
                <a:gd name="T11" fmla="*/ 22 h 40"/>
                <a:gd name="T12" fmla="*/ 111 w 117"/>
                <a:gd name="T13" fmla="*/ 27 h 40"/>
                <a:gd name="T14" fmla="*/ 108 w 117"/>
                <a:gd name="T15" fmla="*/ 28 h 40"/>
                <a:gd name="T16" fmla="*/ 103 w 117"/>
                <a:gd name="T17" fmla="*/ 30 h 40"/>
                <a:gd name="T18" fmla="*/ 99 w 117"/>
                <a:gd name="T19" fmla="*/ 30 h 40"/>
                <a:gd name="T20" fmla="*/ 91 w 117"/>
                <a:gd name="T21" fmla="*/ 30 h 40"/>
                <a:gd name="T22" fmla="*/ 43 w 117"/>
                <a:gd name="T23" fmla="*/ 30 h 40"/>
                <a:gd name="T24" fmla="*/ 43 w 117"/>
                <a:gd name="T25" fmla="*/ 40 h 40"/>
                <a:gd name="T26" fmla="*/ 30 w 117"/>
                <a:gd name="T27" fmla="*/ 40 h 40"/>
                <a:gd name="T28" fmla="*/ 30 w 117"/>
                <a:gd name="T29" fmla="*/ 30 h 40"/>
                <a:gd name="T30" fmla="*/ 9 w 117"/>
                <a:gd name="T31" fmla="*/ 30 h 40"/>
                <a:gd name="T32" fmla="*/ 0 w 117"/>
                <a:gd name="T33" fmla="*/ 15 h 40"/>
                <a:gd name="T34" fmla="*/ 30 w 117"/>
                <a:gd name="T35" fmla="*/ 15 h 40"/>
                <a:gd name="T36" fmla="*/ 30 w 117"/>
                <a:gd name="T37" fmla="*/ 1 h 40"/>
                <a:gd name="T38" fmla="*/ 43 w 117"/>
                <a:gd name="T39" fmla="*/ 1 h 40"/>
                <a:gd name="T40" fmla="*/ 43 w 117"/>
                <a:gd name="T41" fmla="*/ 15 h 40"/>
                <a:gd name="T42" fmla="*/ 91 w 117"/>
                <a:gd name="T43" fmla="*/ 15 h 40"/>
                <a:gd name="T44" fmla="*/ 96 w 117"/>
                <a:gd name="T45" fmla="*/ 15 h 40"/>
                <a:gd name="T46" fmla="*/ 99 w 117"/>
                <a:gd name="T47" fmla="*/ 15 h 40"/>
                <a:gd name="T48" fmla="*/ 100 w 117"/>
                <a:gd name="T49" fmla="*/ 13 h 40"/>
                <a:gd name="T50" fmla="*/ 102 w 117"/>
                <a:gd name="T51" fmla="*/ 12 h 40"/>
                <a:gd name="T52" fmla="*/ 102 w 117"/>
                <a:gd name="T53" fmla="*/ 10 h 40"/>
                <a:gd name="T54" fmla="*/ 103 w 117"/>
                <a:gd name="T55" fmla="*/ 7 h 40"/>
                <a:gd name="T56" fmla="*/ 103 w 117"/>
                <a:gd name="T57" fmla="*/ 4 h 40"/>
                <a:gd name="T58" fmla="*/ 102 w 117"/>
                <a:gd name="T59" fmla="*/ 1 h 4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17" h="40">
                  <a:moveTo>
                    <a:pt x="102" y="1"/>
                  </a:moveTo>
                  <a:lnTo>
                    <a:pt x="115" y="0"/>
                  </a:lnTo>
                  <a:lnTo>
                    <a:pt x="115" y="6"/>
                  </a:lnTo>
                  <a:lnTo>
                    <a:pt x="117" y="10"/>
                  </a:lnTo>
                  <a:lnTo>
                    <a:pt x="115" y="18"/>
                  </a:lnTo>
                  <a:lnTo>
                    <a:pt x="114" y="22"/>
                  </a:lnTo>
                  <a:lnTo>
                    <a:pt x="111" y="27"/>
                  </a:lnTo>
                  <a:lnTo>
                    <a:pt x="108" y="28"/>
                  </a:lnTo>
                  <a:lnTo>
                    <a:pt x="103" y="30"/>
                  </a:lnTo>
                  <a:lnTo>
                    <a:pt x="99" y="30"/>
                  </a:lnTo>
                  <a:lnTo>
                    <a:pt x="91" y="30"/>
                  </a:lnTo>
                  <a:lnTo>
                    <a:pt x="43" y="30"/>
                  </a:lnTo>
                  <a:lnTo>
                    <a:pt x="43" y="40"/>
                  </a:lnTo>
                  <a:lnTo>
                    <a:pt x="30" y="40"/>
                  </a:lnTo>
                  <a:lnTo>
                    <a:pt x="30" y="30"/>
                  </a:lnTo>
                  <a:lnTo>
                    <a:pt x="9" y="30"/>
                  </a:lnTo>
                  <a:lnTo>
                    <a:pt x="0" y="15"/>
                  </a:lnTo>
                  <a:lnTo>
                    <a:pt x="30" y="15"/>
                  </a:lnTo>
                  <a:lnTo>
                    <a:pt x="30" y="1"/>
                  </a:lnTo>
                  <a:lnTo>
                    <a:pt x="43" y="1"/>
                  </a:lnTo>
                  <a:lnTo>
                    <a:pt x="43" y="15"/>
                  </a:lnTo>
                  <a:lnTo>
                    <a:pt x="91" y="15"/>
                  </a:lnTo>
                  <a:lnTo>
                    <a:pt x="96" y="15"/>
                  </a:lnTo>
                  <a:lnTo>
                    <a:pt x="99" y="15"/>
                  </a:lnTo>
                  <a:lnTo>
                    <a:pt x="100" y="13"/>
                  </a:lnTo>
                  <a:lnTo>
                    <a:pt x="102" y="12"/>
                  </a:lnTo>
                  <a:lnTo>
                    <a:pt x="102" y="10"/>
                  </a:lnTo>
                  <a:lnTo>
                    <a:pt x="103" y="7"/>
                  </a:lnTo>
                  <a:lnTo>
                    <a:pt x="103" y="4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891"/>
            <p:cNvSpPr>
              <a:spLocks noEditPoints="1"/>
            </p:cNvSpPr>
            <p:nvPr/>
          </p:nvSpPr>
          <p:spPr bwMode="auto">
            <a:xfrm>
              <a:off x="2736" y="753"/>
              <a:ext cx="89" cy="78"/>
            </a:xfrm>
            <a:custGeom>
              <a:avLst/>
              <a:gdLst>
                <a:gd name="T0" fmla="*/ 62 w 89"/>
                <a:gd name="T1" fmla="*/ 15 h 78"/>
                <a:gd name="T2" fmla="*/ 63 w 89"/>
                <a:gd name="T3" fmla="*/ 0 h 78"/>
                <a:gd name="T4" fmla="*/ 71 w 89"/>
                <a:gd name="T5" fmla="*/ 3 h 78"/>
                <a:gd name="T6" fmla="*/ 77 w 89"/>
                <a:gd name="T7" fmla="*/ 8 h 78"/>
                <a:gd name="T8" fmla="*/ 81 w 89"/>
                <a:gd name="T9" fmla="*/ 14 h 78"/>
                <a:gd name="T10" fmla="*/ 87 w 89"/>
                <a:gd name="T11" fmla="*/ 24 h 78"/>
                <a:gd name="T12" fmla="*/ 89 w 89"/>
                <a:gd name="T13" fmla="*/ 38 h 78"/>
                <a:gd name="T14" fmla="*/ 86 w 89"/>
                <a:gd name="T15" fmla="*/ 54 h 78"/>
                <a:gd name="T16" fmla="*/ 77 w 89"/>
                <a:gd name="T17" fmla="*/ 68 h 78"/>
                <a:gd name="T18" fmla="*/ 63 w 89"/>
                <a:gd name="T19" fmla="*/ 75 h 78"/>
                <a:gd name="T20" fmla="*/ 45 w 89"/>
                <a:gd name="T21" fmla="*/ 78 h 78"/>
                <a:gd name="T22" fmla="*/ 26 w 89"/>
                <a:gd name="T23" fmla="*/ 75 h 78"/>
                <a:gd name="T24" fmla="*/ 12 w 89"/>
                <a:gd name="T25" fmla="*/ 68 h 78"/>
                <a:gd name="T26" fmla="*/ 3 w 89"/>
                <a:gd name="T27" fmla="*/ 54 h 78"/>
                <a:gd name="T28" fmla="*/ 0 w 89"/>
                <a:gd name="T29" fmla="*/ 39 h 78"/>
                <a:gd name="T30" fmla="*/ 3 w 89"/>
                <a:gd name="T31" fmla="*/ 24 h 78"/>
                <a:gd name="T32" fmla="*/ 11 w 89"/>
                <a:gd name="T33" fmla="*/ 11 h 78"/>
                <a:gd name="T34" fmla="*/ 26 w 89"/>
                <a:gd name="T35" fmla="*/ 3 h 78"/>
                <a:gd name="T36" fmla="*/ 44 w 89"/>
                <a:gd name="T37" fmla="*/ 0 h 78"/>
                <a:gd name="T38" fmla="*/ 45 w 89"/>
                <a:gd name="T39" fmla="*/ 0 h 78"/>
                <a:gd name="T40" fmla="*/ 47 w 89"/>
                <a:gd name="T41" fmla="*/ 0 h 78"/>
                <a:gd name="T42" fmla="*/ 47 w 89"/>
                <a:gd name="T43" fmla="*/ 63 h 78"/>
                <a:gd name="T44" fmla="*/ 56 w 89"/>
                <a:gd name="T45" fmla="*/ 62 h 78"/>
                <a:gd name="T46" fmla="*/ 62 w 89"/>
                <a:gd name="T47" fmla="*/ 60 h 78"/>
                <a:gd name="T48" fmla="*/ 68 w 89"/>
                <a:gd name="T49" fmla="*/ 56 h 78"/>
                <a:gd name="T50" fmla="*/ 72 w 89"/>
                <a:gd name="T51" fmla="*/ 50 h 78"/>
                <a:gd name="T52" fmla="*/ 74 w 89"/>
                <a:gd name="T53" fmla="*/ 45 h 78"/>
                <a:gd name="T54" fmla="*/ 75 w 89"/>
                <a:gd name="T55" fmla="*/ 38 h 78"/>
                <a:gd name="T56" fmla="*/ 74 w 89"/>
                <a:gd name="T57" fmla="*/ 30 h 78"/>
                <a:gd name="T58" fmla="*/ 71 w 89"/>
                <a:gd name="T59" fmla="*/ 24 h 78"/>
                <a:gd name="T60" fmla="*/ 69 w 89"/>
                <a:gd name="T61" fmla="*/ 21 h 78"/>
                <a:gd name="T62" fmla="*/ 65 w 89"/>
                <a:gd name="T63" fmla="*/ 18 h 78"/>
                <a:gd name="T64" fmla="*/ 62 w 89"/>
                <a:gd name="T65" fmla="*/ 15 h 78"/>
                <a:gd name="T66" fmla="*/ 33 w 89"/>
                <a:gd name="T67" fmla="*/ 63 h 78"/>
                <a:gd name="T68" fmla="*/ 33 w 89"/>
                <a:gd name="T69" fmla="*/ 15 h 78"/>
                <a:gd name="T70" fmla="*/ 29 w 89"/>
                <a:gd name="T71" fmla="*/ 17 h 78"/>
                <a:gd name="T72" fmla="*/ 24 w 89"/>
                <a:gd name="T73" fmla="*/ 18 h 78"/>
                <a:gd name="T74" fmla="*/ 20 w 89"/>
                <a:gd name="T75" fmla="*/ 21 h 78"/>
                <a:gd name="T76" fmla="*/ 17 w 89"/>
                <a:gd name="T77" fmla="*/ 26 h 78"/>
                <a:gd name="T78" fmla="*/ 14 w 89"/>
                <a:gd name="T79" fmla="*/ 32 h 78"/>
                <a:gd name="T80" fmla="*/ 14 w 89"/>
                <a:gd name="T81" fmla="*/ 39 h 78"/>
                <a:gd name="T82" fmla="*/ 14 w 89"/>
                <a:gd name="T83" fmla="*/ 45 h 78"/>
                <a:gd name="T84" fmla="*/ 15 w 89"/>
                <a:gd name="T85" fmla="*/ 51 h 78"/>
                <a:gd name="T86" fmla="*/ 18 w 89"/>
                <a:gd name="T87" fmla="*/ 56 h 78"/>
                <a:gd name="T88" fmla="*/ 23 w 89"/>
                <a:gd name="T89" fmla="*/ 60 h 78"/>
                <a:gd name="T90" fmla="*/ 27 w 89"/>
                <a:gd name="T91" fmla="*/ 62 h 78"/>
                <a:gd name="T92" fmla="*/ 33 w 89"/>
                <a:gd name="T93" fmla="*/ 63 h 7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78">
                  <a:moveTo>
                    <a:pt x="62" y="15"/>
                  </a:moveTo>
                  <a:lnTo>
                    <a:pt x="63" y="0"/>
                  </a:lnTo>
                  <a:lnTo>
                    <a:pt x="71" y="3"/>
                  </a:lnTo>
                  <a:lnTo>
                    <a:pt x="77" y="8"/>
                  </a:lnTo>
                  <a:lnTo>
                    <a:pt x="81" y="14"/>
                  </a:lnTo>
                  <a:lnTo>
                    <a:pt x="87" y="24"/>
                  </a:lnTo>
                  <a:lnTo>
                    <a:pt x="89" y="38"/>
                  </a:lnTo>
                  <a:lnTo>
                    <a:pt x="86" y="54"/>
                  </a:lnTo>
                  <a:lnTo>
                    <a:pt x="77" y="68"/>
                  </a:lnTo>
                  <a:lnTo>
                    <a:pt x="63" y="75"/>
                  </a:lnTo>
                  <a:lnTo>
                    <a:pt x="45" y="78"/>
                  </a:lnTo>
                  <a:lnTo>
                    <a:pt x="26" y="75"/>
                  </a:lnTo>
                  <a:lnTo>
                    <a:pt x="12" y="68"/>
                  </a:lnTo>
                  <a:lnTo>
                    <a:pt x="3" y="54"/>
                  </a:lnTo>
                  <a:lnTo>
                    <a:pt x="0" y="39"/>
                  </a:lnTo>
                  <a:lnTo>
                    <a:pt x="3" y="24"/>
                  </a:lnTo>
                  <a:lnTo>
                    <a:pt x="11" y="11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63"/>
                  </a:lnTo>
                  <a:lnTo>
                    <a:pt x="56" y="62"/>
                  </a:lnTo>
                  <a:lnTo>
                    <a:pt x="62" y="60"/>
                  </a:lnTo>
                  <a:lnTo>
                    <a:pt x="68" y="56"/>
                  </a:lnTo>
                  <a:lnTo>
                    <a:pt x="72" y="50"/>
                  </a:lnTo>
                  <a:lnTo>
                    <a:pt x="74" y="45"/>
                  </a:lnTo>
                  <a:lnTo>
                    <a:pt x="75" y="38"/>
                  </a:lnTo>
                  <a:lnTo>
                    <a:pt x="74" y="30"/>
                  </a:lnTo>
                  <a:lnTo>
                    <a:pt x="71" y="24"/>
                  </a:lnTo>
                  <a:lnTo>
                    <a:pt x="69" y="21"/>
                  </a:lnTo>
                  <a:lnTo>
                    <a:pt x="65" y="18"/>
                  </a:lnTo>
                  <a:lnTo>
                    <a:pt x="62" y="15"/>
                  </a:lnTo>
                  <a:close/>
                  <a:moveTo>
                    <a:pt x="33" y="63"/>
                  </a:moveTo>
                  <a:lnTo>
                    <a:pt x="33" y="15"/>
                  </a:lnTo>
                  <a:lnTo>
                    <a:pt x="29" y="17"/>
                  </a:lnTo>
                  <a:lnTo>
                    <a:pt x="24" y="18"/>
                  </a:lnTo>
                  <a:lnTo>
                    <a:pt x="20" y="21"/>
                  </a:lnTo>
                  <a:lnTo>
                    <a:pt x="17" y="26"/>
                  </a:lnTo>
                  <a:lnTo>
                    <a:pt x="14" y="32"/>
                  </a:lnTo>
                  <a:lnTo>
                    <a:pt x="14" y="39"/>
                  </a:lnTo>
                  <a:lnTo>
                    <a:pt x="14" y="45"/>
                  </a:lnTo>
                  <a:lnTo>
                    <a:pt x="15" y="51"/>
                  </a:lnTo>
                  <a:lnTo>
                    <a:pt x="18" y="56"/>
                  </a:lnTo>
                  <a:lnTo>
                    <a:pt x="23" y="60"/>
                  </a:lnTo>
                  <a:lnTo>
                    <a:pt x="27" y="62"/>
                  </a:lnTo>
                  <a:lnTo>
                    <a:pt x="33" y="6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Freeform 892"/>
            <p:cNvSpPr>
              <a:spLocks/>
            </p:cNvSpPr>
            <p:nvPr/>
          </p:nvSpPr>
          <p:spPr bwMode="auto">
            <a:xfrm>
              <a:off x="2736" y="690"/>
              <a:ext cx="87" cy="45"/>
            </a:xfrm>
            <a:custGeom>
              <a:avLst/>
              <a:gdLst>
                <a:gd name="T0" fmla="*/ 87 w 87"/>
                <a:gd name="T1" fmla="*/ 45 h 45"/>
                <a:gd name="T2" fmla="*/ 2 w 87"/>
                <a:gd name="T3" fmla="*/ 45 h 45"/>
                <a:gd name="T4" fmla="*/ 2 w 87"/>
                <a:gd name="T5" fmla="*/ 32 h 45"/>
                <a:gd name="T6" fmla="*/ 14 w 87"/>
                <a:gd name="T7" fmla="*/ 32 h 45"/>
                <a:gd name="T8" fmla="*/ 8 w 87"/>
                <a:gd name="T9" fmla="*/ 29 h 45"/>
                <a:gd name="T10" fmla="*/ 5 w 87"/>
                <a:gd name="T11" fmla="*/ 26 h 45"/>
                <a:gd name="T12" fmla="*/ 2 w 87"/>
                <a:gd name="T13" fmla="*/ 23 h 45"/>
                <a:gd name="T14" fmla="*/ 0 w 87"/>
                <a:gd name="T15" fmla="*/ 18 h 45"/>
                <a:gd name="T16" fmla="*/ 0 w 87"/>
                <a:gd name="T17" fmla="*/ 14 h 45"/>
                <a:gd name="T18" fmla="*/ 0 w 87"/>
                <a:gd name="T19" fmla="*/ 8 h 45"/>
                <a:gd name="T20" fmla="*/ 3 w 87"/>
                <a:gd name="T21" fmla="*/ 0 h 45"/>
                <a:gd name="T22" fmla="*/ 17 w 87"/>
                <a:gd name="T23" fmla="*/ 5 h 45"/>
                <a:gd name="T24" fmla="*/ 14 w 87"/>
                <a:gd name="T25" fmla="*/ 9 h 45"/>
                <a:gd name="T26" fmla="*/ 14 w 87"/>
                <a:gd name="T27" fmla="*/ 15 h 45"/>
                <a:gd name="T28" fmla="*/ 14 w 87"/>
                <a:gd name="T29" fmla="*/ 18 h 45"/>
                <a:gd name="T30" fmla="*/ 17 w 87"/>
                <a:gd name="T31" fmla="*/ 23 h 45"/>
                <a:gd name="T32" fmla="*/ 20 w 87"/>
                <a:gd name="T33" fmla="*/ 26 h 45"/>
                <a:gd name="T34" fmla="*/ 24 w 87"/>
                <a:gd name="T35" fmla="*/ 27 h 45"/>
                <a:gd name="T36" fmla="*/ 32 w 87"/>
                <a:gd name="T37" fmla="*/ 29 h 45"/>
                <a:gd name="T38" fmla="*/ 41 w 87"/>
                <a:gd name="T39" fmla="*/ 29 h 45"/>
                <a:gd name="T40" fmla="*/ 87 w 87"/>
                <a:gd name="T41" fmla="*/ 29 h 45"/>
                <a:gd name="T42" fmla="*/ 87 w 87"/>
                <a:gd name="T43" fmla="*/ 45 h 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7" h="45">
                  <a:moveTo>
                    <a:pt x="87" y="45"/>
                  </a:moveTo>
                  <a:lnTo>
                    <a:pt x="2" y="45"/>
                  </a:lnTo>
                  <a:lnTo>
                    <a:pt x="2" y="32"/>
                  </a:lnTo>
                  <a:lnTo>
                    <a:pt x="14" y="32"/>
                  </a:lnTo>
                  <a:lnTo>
                    <a:pt x="8" y="29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8"/>
                  </a:lnTo>
                  <a:lnTo>
                    <a:pt x="3" y="0"/>
                  </a:lnTo>
                  <a:lnTo>
                    <a:pt x="17" y="5"/>
                  </a:lnTo>
                  <a:lnTo>
                    <a:pt x="14" y="9"/>
                  </a:lnTo>
                  <a:lnTo>
                    <a:pt x="14" y="15"/>
                  </a:lnTo>
                  <a:lnTo>
                    <a:pt x="14" y="18"/>
                  </a:lnTo>
                  <a:lnTo>
                    <a:pt x="17" y="23"/>
                  </a:lnTo>
                  <a:lnTo>
                    <a:pt x="20" y="26"/>
                  </a:lnTo>
                  <a:lnTo>
                    <a:pt x="24" y="27"/>
                  </a:lnTo>
                  <a:lnTo>
                    <a:pt x="32" y="29"/>
                  </a:lnTo>
                  <a:lnTo>
                    <a:pt x="41" y="29"/>
                  </a:lnTo>
                  <a:lnTo>
                    <a:pt x="87" y="29"/>
                  </a:lnTo>
                  <a:lnTo>
                    <a:pt x="87" y="4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893"/>
            <p:cNvSpPr>
              <a:spLocks/>
            </p:cNvSpPr>
            <p:nvPr/>
          </p:nvSpPr>
          <p:spPr bwMode="auto">
            <a:xfrm>
              <a:off x="3002" y="1059"/>
              <a:ext cx="118" cy="72"/>
            </a:xfrm>
            <a:custGeom>
              <a:avLst/>
              <a:gdLst>
                <a:gd name="T0" fmla="*/ 118 w 118"/>
                <a:gd name="T1" fmla="*/ 72 h 72"/>
                <a:gd name="T2" fmla="*/ 0 w 118"/>
                <a:gd name="T3" fmla="*/ 72 h 72"/>
                <a:gd name="T4" fmla="*/ 0 w 118"/>
                <a:gd name="T5" fmla="*/ 57 h 72"/>
                <a:gd name="T6" fmla="*/ 103 w 118"/>
                <a:gd name="T7" fmla="*/ 57 h 72"/>
                <a:gd name="T8" fmla="*/ 103 w 118"/>
                <a:gd name="T9" fmla="*/ 0 h 72"/>
                <a:gd name="T10" fmla="*/ 118 w 118"/>
                <a:gd name="T11" fmla="*/ 0 h 72"/>
                <a:gd name="T12" fmla="*/ 118 w 118"/>
                <a:gd name="T13" fmla="*/ 72 h 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8" h="72">
                  <a:moveTo>
                    <a:pt x="118" y="72"/>
                  </a:moveTo>
                  <a:lnTo>
                    <a:pt x="0" y="72"/>
                  </a:lnTo>
                  <a:lnTo>
                    <a:pt x="0" y="57"/>
                  </a:lnTo>
                  <a:lnTo>
                    <a:pt x="103" y="57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118" y="7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Freeform 894"/>
            <p:cNvSpPr>
              <a:spLocks/>
            </p:cNvSpPr>
            <p:nvPr/>
          </p:nvSpPr>
          <p:spPr bwMode="auto">
            <a:xfrm>
              <a:off x="3002" y="932"/>
              <a:ext cx="118" cy="111"/>
            </a:xfrm>
            <a:custGeom>
              <a:avLst/>
              <a:gdLst>
                <a:gd name="T0" fmla="*/ 118 w 118"/>
                <a:gd name="T1" fmla="*/ 111 h 111"/>
                <a:gd name="T2" fmla="*/ 0 w 118"/>
                <a:gd name="T3" fmla="*/ 111 h 111"/>
                <a:gd name="T4" fmla="*/ 0 w 118"/>
                <a:gd name="T5" fmla="*/ 87 h 111"/>
                <a:gd name="T6" fmla="*/ 82 w 118"/>
                <a:gd name="T7" fmla="*/ 61 h 111"/>
                <a:gd name="T8" fmla="*/ 90 w 118"/>
                <a:gd name="T9" fmla="*/ 58 h 111"/>
                <a:gd name="T10" fmla="*/ 96 w 118"/>
                <a:gd name="T11" fmla="*/ 57 h 111"/>
                <a:gd name="T12" fmla="*/ 100 w 118"/>
                <a:gd name="T13" fmla="*/ 55 h 111"/>
                <a:gd name="T14" fmla="*/ 96 w 118"/>
                <a:gd name="T15" fmla="*/ 54 h 111"/>
                <a:gd name="T16" fmla="*/ 90 w 118"/>
                <a:gd name="T17" fmla="*/ 52 h 111"/>
                <a:gd name="T18" fmla="*/ 81 w 118"/>
                <a:gd name="T19" fmla="*/ 49 h 111"/>
                <a:gd name="T20" fmla="*/ 0 w 118"/>
                <a:gd name="T21" fmla="*/ 24 h 111"/>
                <a:gd name="T22" fmla="*/ 0 w 118"/>
                <a:gd name="T23" fmla="*/ 0 h 111"/>
                <a:gd name="T24" fmla="*/ 118 w 118"/>
                <a:gd name="T25" fmla="*/ 0 h 111"/>
                <a:gd name="T26" fmla="*/ 118 w 118"/>
                <a:gd name="T27" fmla="*/ 16 h 111"/>
                <a:gd name="T28" fmla="*/ 18 w 118"/>
                <a:gd name="T29" fmla="*/ 16 h 111"/>
                <a:gd name="T30" fmla="*/ 118 w 118"/>
                <a:gd name="T31" fmla="*/ 46 h 111"/>
                <a:gd name="T32" fmla="*/ 118 w 118"/>
                <a:gd name="T33" fmla="*/ 64 h 111"/>
                <a:gd name="T34" fmla="*/ 18 w 118"/>
                <a:gd name="T35" fmla="*/ 96 h 111"/>
                <a:gd name="T36" fmla="*/ 118 w 118"/>
                <a:gd name="T37" fmla="*/ 96 h 111"/>
                <a:gd name="T38" fmla="*/ 118 w 118"/>
                <a:gd name="T39" fmla="*/ 111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8" h="111">
                  <a:moveTo>
                    <a:pt x="118" y="111"/>
                  </a:moveTo>
                  <a:lnTo>
                    <a:pt x="0" y="111"/>
                  </a:lnTo>
                  <a:lnTo>
                    <a:pt x="0" y="87"/>
                  </a:lnTo>
                  <a:lnTo>
                    <a:pt x="82" y="61"/>
                  </a:lnTo>
                  <a:lnTo>
                    <a:pt x="90" y="58"/>
                  </a:lnTo>
                  <a:lnTo>
                    <a:pt x="96" y="57"/>
                  </a:lnTo>
                  <a:lnTo>
                    <a:pt x="100" y="55"/>
                  </a:lnTo>
                  <a:lnTo>
                    <a:pt x="96" y="54"/>
                  </a:lnTo>
                  <a:lnTo>
                    <a:pt x="90" y="52"/>
                  </a:lnTo>
                  <a:lnTo>
                    <a:pt x="81" y="49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6"/>
                  </a:lnTo>
                  <a:lnTo>
                    <a:pt x="18" y="16"/>
                  </a:lnTo>
                  <a:lnTo>
                    <a:pt x="118" y="46"/>
                  </a:lnTo>
                  <a:lnTo>
                    <a:pt x="118" y="64"/>
                  </a:lnTo>
                  <a:lnTo>
                    <a:pt x="18" y="96"/>
                  </a:lnTo>
                  <a:lnTo>
                    <a:pt x="118" y="96"/>
                  </a:lnTo>
                  <a:lnTo>
                    <a:pt x="118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Freeform 895"/>
            <p:cNvSpPr>
              <a:spLocks/>
            </p:cNvSpPr>
            <p:nvPr/>
          </p:nvSpPr>
          <p:spPr bwMode="auto">
            <a:xfrm>
              <a:off x="3000" y="812"/>
              <a:ext cx="122" cy="100"/>
            </a:xfrm>
            <a:custGeom>
              <a:avLst/>
              <a:gdLst>
                <a:gd name="T0" fmla="*/ 78 w 122"/>
                <a:gd name="T1" fmla="*/ 15 h 100"/>
                <a:gd name="T2" fmla="*/ 83 w 122"/>
                <a:gd name="T3" fmla="*/ 0 h 100"/>
                <a:gd name="T4" fmla="*/ 99 w 122"/>
                <a:gd name="T5" fmla="*/ 6 h 100"/>
                <a:gd name="T6" fmla="*/ 111 w 122"/>
                <a:gd name="T7" fmla="*/ 16 h 100"/>
                <a:gd name="T8" fmla="*/ 119 w 122"/>
                <a:gd name="T9" fmla="*/ 30 h 100"/>
                <a:gd name="T10" fmla="*/ 122 w 122"/>
                <a:gd name="T11" fmla="*/ 46 h 100"/>
                <a:gd name="T12" fmla="*/ 119 w 122"/>
                <a:gd name="T13" fmla="*/ 63 h 100"/>
                <a:gd name="T14" fmla="*/ 114 w 122"/>
                <a:gd name="T15" fmla="*/ 76 h 100"/>
                <a:gd name="T16" fmla="*/ 108 w 122"/>
                <a:gd name="T17" fmla="*/ 84 h 100"/>
                <a:gd name="T18" fmla="*/ 101 w 122"/>
                <a:gd name="T19" fmla="*/ 90 h 100"/>
                <a:gd name="T20" fmla="*/ 92 w 122"/>
                <a:gd name="T21" fmla="*/ 94 h 100"/>
                <a:gd name="T22" fmla="*/ 77 w 122"/>
                <a:gd name="T23" fmla="*/ 99 h 100"/>
                <a:gd name="T24" fmla="*/ 60 w 122"/>
                <a:gd name="T25" fmla="*/ 100 h 100"/>
                <a:gd name="T26" fmla="*/ 42 w 122"/>
                <a:gd name="T27" fmla="*/ 99 h 100"/>
                <a:gd name="T28" fmla="*/ 29 w 122"/>
                <a:gd name="T29" fmla="*/ 93 h 100"/>
                <a:gd name="T30" fmla="*/ 20 w 122"/>
                <a:gd name="T31" fmla="*/ 88 h 100"/>
                <a:gd name="T32" fmla="*/ 12 w 122"/>
                <a:gd name="T33" fmla="*/ 82 h 100"/>
                <a:gd name="T34" fmla="*/ 8 w 122"/>
                <a:gd name="T35" fmla="*/ 75 h 100"/>
                <a:gd name="T36" fmla="*/ 2 w 122"/>
                <a:gd name="T37" fmla="*/ 61 h 100"/>
                <a:gd name="T38" fmla="*/ 0 w 122"/>
                <a:gd name="T39" fmla="*/ 46 h 100"/>
                <a:gd name="T40" fmla="*/ 3 w 122"/>
                <a:gd name="T41" fmla="*/ 31 h 100"/>
                <a:gd name="T42" fmla="*/ 9 w 122"/>
                <a:gd name="T43" fmla="*/ 19 h 100"/>
                <a:gd name="T44" fmla="*/ 20 w 122"/>
                <a:gd name="T45" fmla="*/ 9 h 100"/>
                <a:gd name="T46" fmla="*/ 35 w 122"/>
                <a:gd name="T47" fmla="*/ 3 h 100"/>
                <a:gd name="T48" fmla="*/ 38 w 122"/>
                <a:gd name="T49" fmla="*/ 18 h 100"/>
                <a:gd name="T50" fmla="*/ 30 w 122"/>
                <a:gd name="T51" fmla="*/ 21 h 100"/>
                <a:gd name="T52" fmla="*/ 24 w 122"/>
                <a:gd name="T53" fmla="*/ 25 h 100"/>
                <a:gd name="T54" fmla="*/ 20 w 122"/>
                <a:gd name="T55" fmla="*/ 30 h 100"/>
                <a:gd name="T56" fmla="*/ 17 w 122"/>
                <a:gd name="T57" fmla="*/ 34 h 100"/>
                <a:gd name="T58" fmla="*/ 15 w 122"/>
                <a:gd name="T59" fmla="*/ 40 h 100"/>
                <a:gd name="T60" fmla="*/ 14 w 122"/>
                <a:gd name="T61" fmla="*/ 48 h 100"/>
                <a:gd name="T62" fmla="*/ 15 w 122"/>
                <a:gd name="T63" fmla="*/ 55 h 100"/>
                <a:gd name="T64" fmla="*/ 17 w 122"/>
                <a:gd name="T65" fmla="*/ 63 h 100"/>
                <a:gd name="T66" fmla="*/ 20 w 122"/>
                <a:gd name="T67" fmla="*/ 69 h 100"/>
                <a:gd name="T68" fmla="*/ 26 w 122"/>
                <a:gd name="T69" fmla="*/ 75 h 100"/>
                <a:gd name="T70" fmla="*/ 30 w 122"/>
                <a:gd name="T71" fmla="*/ 78 h 100"/>
                <a:gd name="T72" fmla="*/ 38 w 122"/>
                <a:gd name="T73" fmla="*/ 81 h 100"/>
                <a:gd name="T74" fmla="*/ 48 w 122"/>
                <a:gd name="T75" fmla="*/ 84 h 100"/>
                <a:gd name="T76" fmla="*/ 60 w 122"/>
                <a:gd name="T77" fmla="*/ 84 h 100"/>
                <a:gd name="T78" fmla="*/ 74 w 122"/>
                <a:gd name="T79" fmla="*/ 84 h 100"/>
                <a:gd name="T80" fmla="*/ 86 w 122"/>
                <a:gd name="T81" fmla="*/ 81 h 100"/>
                <a:gd name="T82" fmla="*/ 92 w 122"/>
                <a:gd name="T83" fmla="*/ 76 h 100"/>
                <a:gd name="T84" fmla="*/ 98 w 122"/>
                <a:gd name="T85" fmla="*/ 73 h 100"/>
                <a:gd name="T86" fmla="*/ 102 w 122"/>
                <a:gd name="T87" fmla="*/ 67 h 100"/>
                <a:gd name="T88" fmla="*/ 105 w 122"/>
                <a:gd name="T89" fmla="*/ 61 h 100"/>
                <a:gd name="T90" fmla="*/ 107 w 122"/>
                <a:gd name="T91" fmla="*/ 55 h 100"/>
                <a:gd name="T92" fmla="*/ 108 w 122"/>
                <a:gd name="T93" fmla="*/ 48 h 100"/>
                <a:gd name="T94" fmla="*/ 107 w 122"/>
                <a:gd name="T95" fmla="*/ 40 h 100"/>
                <a:gd name="T96" fmla="*/ 104 w 122"/>
                <a:gd name="T97" fmla="*/ 33 h 100"/>
                <a:gd name="T98" fmla="*/ 101 w 122"/>
                <a:gd name="T99" fmla="*/ 27 h 100"/>
                <a:gd name="T100" fmla="*/ 95 w 122"/>
                <a:gd name="T101" fmla="*/ 21 h 100"/>
                <a:gd name="T102" fmla="*/ 87 w 122"/>
                <a:gd name="T103" fmla="*/ 18 h 100"/>
                <a:gd name="T104" fmla="*/ 78 w 122"/>
                <a:gd name="T105" fmla="*/ 15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2" h="100">
                  <a:moveTo>
                    <a:pt x="78" y="15"/>
                  </a:moveTo>
                  <a:lnTo>
                    <a:pt x="83" y="0"/>
                  </a:lnTo>
                  <a:lnTo>
                    <a:pt x="99" y="6"/>
                  </a:lnTo>
                  <a:lnTo>
                    <a:pt x="111" y="16"/>
                  </a:lnTo>
                  <a:lnTo>
                    <a:pt x="119" y="30"/>
                  </a:lnTo>
                  <a:lnTo>
                    <a:pt x="122" y="46"/>
                  </a:lnTo>
                  <a:lnTo>
                    <a:pt x="119" y="63"/>
                  </a:lnTo>
                  <a:lnTo>
                    <a:pt x="114" y="76"/>
                  </a:lnTo>
                  <a:lnTo>
                    <a:pt x="108" y="84"/>
                  </a:lnTo>
                  <a:lnTo>
                    <a:pt x="101" y="90"/>
                  </a:lnTo>
                  <a:lnTo>
                    <a:pt x="92" y="94"/>
                  </a:lnTo>
                  <a:lnTo>
                    <a:pt x="77" y="99"/>
                  </a:lnTo>
                  <a:lnTo>
                    <a:pt x="60" y="100"/>
                  </a:lnTo>
                  <a:lnTo>
                    <a:pt x="42" y="99"/>
                  </a:lnTo>
                  <a:lnTo>
                    <a:pt x="29" y="93"/>
                  </a:lnTo>
                  <a:lnTo>
                    <a:pt x="20" y="88"/>
                  </a:lnTo>
                  <a:lnTo>
                    <a:pt x="12" y="82"/>
                  </a:lnTo>
                  <a:lnTo>
                    <a:pt x="8" y="75"/>
                  </a:lnTo>
                  <a:lnTo>
                    <a:pt x="2" y="61"/>
                  </a:lnTo>
                  <a:lnTo>
                    <a:pt x="0" y="46"/>
                  </a:lnTo>
                  <a:lnTo>
                    <a:pt x="3" y="31"/>
                  </a:lnTo>
                  <a:lnTo>
                    <a:pt x="9" y="19"/>
                  </a:lnTo>
                  <a:lnTo>
                    <a:pt x="20" y="9"/>
                  </a:lnTo>
                  <a:lnTo>
                    <a:pt x="35" y="3"/>
                  </a:lnTo>
                  <a:lnTo>
                    <a:pt x="38" y="18"/>
                  </a:lnTo>
                  <a:lnTo>
                    <a:pt x="30" y="21"/>
                  </a:lnTo>
                  <a:lnTo>
                    <a:pt x="24" y="25"/>
                  </a:lnTo>
                  <a:lnTo>
                    <a:pt x="20" y="30"/>
                  </a:lnTo>
                  <a:lnTo>
                    <a:pt x="17" y="34"/>
                  </a:lnTo>
                  <a:lnTo>
                    <a:pt x="15" y="40"/>
                  </a:lnTo>
                  <a:lnTo>
                    <a:pt x="14" y="48"/>
                  </a:lnTo>
                  <a:lnTo>
                    <a:pt x="15" y="55"/>
                  </a:lnTo>
                  <a:lnTo>
                    <a:pt x="17" y="63"/>
                  </a:lnTo>
                  <a:lnTo>
                    <a:pt x="20" y="69"/>
                  </a:lnTo>
                  <a:lnTo>
                    <a:pt x="26" y="75"/>
                  </a:lnTo>
                  <a:lnTo>
                    <a:pt x="30" y="78"/>
                  </a:lnTo>
                  <a:lnTo>
                    <a:pt x="38" y="81"/>
                  </a:lnTo>
                  <a:lnTo>
                    <a:pt x="48" y="84"/>
                  </a:lnTo>
                  <a:lnTo>
                    <a:pt x="60" y="84"/>
                  </a:lnTo>
                  <a:lnTo>
                    <a:pt x="74" y="84"/>
                  </a:lnTo>
                  <a:lnTo>
                    <a:pt x="86" y="81"/>
                  </a:lnTo>
                  <a:lnTo>
                    <a:pt x="92" y="76"/>
                  </a:lnTo>
                  <a:lnTo>
                    <a:pt x="98" y="73"/>
                  </a:lnTo>
                  <a:lnTo>
                    <a:pt x="102" y="67"/>
                  </a:lnTo>
                  <a:lnTo>
                    <a:pt x="105" y="61"/>
                  </a:lnTo>
                  <a:lnTo>
                    <a:pt x="107" y="55"/>
                  </a:lnTo>
                  <a:lnTo>
                    <a:pt x="108" y="48"/>
                  </a:lnTo>
                  <a:lnTo>
                    <a:pt x="107" y="40"/>
                  </a:lnTo>
                  <a:lnTo>
                    <a:pt x="104" y="33"/>
                  </a:lnTo>
                  <a:lnTo>
                    <a:pt x="101" y="27"/>
                  </a:lnTo>
                  <a:lnTo>
                    <a:pt x="95" y="21"/>
                  </a:lnTo>
                  <a:lnTo>
                    <a:pt x="87" y="18"/>
                  </a:lnTo>
                  <a:lnTo>
                    <a:pt x="78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Freeform 896"/>
            <p:cNvSpPr>
              <a:spLocks/>
            </p:cNvSpPr>
            <p:nvPr/>
          </p:nvSpPr>
          <p:spPr bwMode="auto">
            <a:xfrm>
              <a:off x="3641" y="1022"/>
              <a:ext cx="118" cy="111"/>
            </a:xfrm>
            <a:custGeom>
              <a:avLst/>
              <a:gdLst>
                <a:gd name="T0" fmla="*/ 118 w 118"/>
                <a:gd name="T1" fmla="*/ 111 h 111"/>
                <a:gd name="T2" fmla="*/ 0 w 118"/>
                <a:gd name="T3" fmla="*/ 111 h 111"/>
                <a:gd name="T4" fmla="*/ 0 w 118"/>
                <a:gd name="T5" fmla="*/ 87 h 111"/>
                <a:gd name="T6" fmla="*/ 82 w 118"/>
                <a:gd name="T7" fmla="*/ 61 h 111"/>
                <a:gd name="T8" fmla="*/ 90 w 118"/>
                <a:gd name="T9" fmla="*/ 58 h 111"/>
                <a:gd name="T10" fmla="*/ 96 w 118"/>
                <a:gd name="T11" fmla="*/ 57 h 111"/>
                <a:gd name="T12" fmla="*/ 100 w 118"/>
                <a:gd name="T13" fmla="*/ 55 h 111"/>
                <a:gd name="T14" fmla="*/ 96 w 118"/>
                <a:gd name="T15" fmla="*/ 54 h 111"/>
                <a:gd name="T16" fmla="*/ 90 w 118"/>
                <a:gd name="T17" fmla="*/ 52 h 111"/>
                <a:gd name="T18" fmla="*/ 81 w 118"/>
                <a:gd name="T19" fmla="*/ 51 h 111"/>
                <a:gd name="T20" fmla="*/ 0 w 118"/>
                <a:gd name="T21" fmla="*/ 24 h 111"/>
                <a:gd name="T22" fmla="*/ 0 w 118"/>
                <a:gd name="T23" fmla="*/ 0 h 111"/>
                <a:gd name="T24" fmla="*/ 118 w 118"/>
                <a:gd name="T25" fmla="*/ 0 h 111"/>
                <a:gd name="T26" fmla="*/ 118 w 118"/>
                <a:gd name="T27" fmla="*/ 16 h 111"/>
                <a:gd name="T28" fmla="*/ 18 w 118"/>
                <a:gd name="T29" fmla="*/ 16 h 111"/>
                <a:gd name="T30" fmla="*/ 118 w 118"/>
                <a:gd name="T31" fmla="*/ 48 h 111"/>
                <a:gd name="T32" fmla="*/ 118 w 118"/>
                <a:gd name="T33" fmla="*/ 64 h 111"/>
                <a:gd name="T34" fmla="*/ 18 w 118"/>
                <a:gd name="T35" fmla="*/ 96 h 111"/>
                <a:gd name="T36" fmla="*/ 118 w 118"/>
                <a:gd name="T37" fmla="*/ 96 h 111"/>
                <a:gd name="T38" fmla="*/ 118 w 118"/>
                <a:gd name="T39" fmla="*/ 111 h 1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8" h="111">
                  <a:moveTo>
                    <a:pt x="118" y="111"/>
                  </a:moveTo>
                  <a:lnTo>
                    <a:pt x="0" y="111"/>
                  </a:lnTo>
                  <a:lnTo>
                    <a:pt x="0" y="87"/>
                  </a:lnTo>
                  <a:lnTo>
                    <a:pt x="82" y="61"/>
                  </a:lnTo>
                  <a:lnTo>
                    <a:pt x="90" y="58"/>
                  </a:lnTo>
                  <a:lnTo>
                    <a:pt x="96" y="57"/>
                  </a:lnTo>
                  <a:lnTo>
                    <a:pt x="100" y="55"/>
                  </a:lnTo>
                  <a:lnTo>
                    <a:pt x="96" y="54"/>
                  </a:lnTo>
                  <a:lnTo>
                    <a:pt x="90" y="52"/>
                  </a:lnTo>
                  <a:lnTo>
                    <a:pt x="81" y="51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18" y="0"/>
                  </a:lnTo>
                  <a:lnTo>
                    <a:pt x="118" y="16"/>
                  </a:lnTo>
                  <a:lnTo>
                    <a:pt x="18" y="16"/>
                  </a:lnTo>
                  <a:lnTo>
                    <a:pt x="118" y="48"/>
                  </a:lnTo>
                  <a:lnTo>
                    <a:pt x="118" y="64"/>
                  </a:lnTo>
                  <a:lnTo>
                    <a:pt x="18" y="96"/>
                  </a:lnTo>
                  <a:lnTo>
                    <a:pt x="118" y="96"/>
                  </a:lnTo>
                  <a:lnTo>
                    <a:pt x="118" y="11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Freeform 897"/>
            <p:cNvSpPr>
              <a:spLocks/>
            </p:cNvSpPr>
            <p:nvPr/>
          </p:nvSpPr>
          <p:spPr bwMode="auto">
            <a:xfrm>
              <a:off x="3641" y="927"/>
              <a:ext cx="120" cy="77"/>
            </a:xfrm>
            <a:custGeom>
              <a:avLst/>
              <a:gdLst>
                <a:gd name="T0" fmla="*/ 85 w 120"/>
                <a:gd name="T1" fmla="*/ 62 h 77"/>
                <a:gd name="T2" fmla="*/ 97 w 120"/>
                <a:gd name="T3" fmla="*/ 57 h 77"/>
                <a:gd name="T4" fmla="*/ 103 w 120"/>
                <a:gd name="T5" fmla="*/ 50 h 77"/>
                <a:gd name="T6" fmla="*/ 106 w 120"/>
                <a:gd name="T7" fmla="*/ 39 h 77"/>
                <a:gd name="T8" fmla="*/ 103 w 120"/>
                <a:gd name="T9" fmla="*/ 27 h 77"/>
                <a:gd name="T10" fmla="*/ 94 w 120"/>
                <a:gd name="T11" fmla="*/ 18 h 77"/>
                <a:gd name="T12" fmla="*/ 82 w 120"/>
                <a:gd name="T13" fmla="*/ 15 h 77"/>
                <a:gd name="T14" fmla="*/ 70 w 120"/>
                <a:gd name="T15" fmla="*/ 18 h 77"/>
                <a:gd name="T16" fmla="*/ 63 w 120"/>
                <a:gd name="T17" fmla="*/ 26 h 77"/>
                <a:gd name="T18" fmla="*/ 60 w 120"/>
                <a:gd name="T19" fmla="*/ 38 h 77"/>
                <a:gd name="T20" fmla="*/ 61 w 120"/>
                <a:gd name="T21" fmla="*/ 48 h 77"/>
                <a:gd name="T22" fmla="*/ 48 w 120"/>
                <a:gd name="T23" fmla="*/ 45 h 77"/>
                <a:gd name="T24" fmla="*/ 48 w 120"/>
                <a:gd name="T25" fmla="*/ 39 h 77"/>
                <a:gd name="T26" fmla="*/ 43 w 120"/>
                <a:gd name="T27" fmla="*/ 29 h 77"/>
                <a:gd name="T28" fmla="*/ 36 w 120"/>
                <a:gd name="T29" fmla="*/ 23 h 77"/>
                <a:gd name="T30" fmla="*/ 25 w 120"/>
                <a:gd name="T31" fmla="*/ 23 h 77"/>
                <a:gd name="T32" fmla="*/ 18 w 120"/>
                <a:gd name="T33" fmla="*/ 27 h 77"/>
                <a:gd name="T34" fmla="*/ 15 w 120"/>
                <a:gd name="T35" fmla="*/ 35 h 77"/>
                <a:gd name="T36" fmla="*/ 15 w 120"/>
                <a:gd name="T37" fmla="*/ 45 h 77"/>
                <a:gd name="T38" fmla="*/ 18 w 120"/>
                <a:gd name="T39" fmla="*/ 53 h 77"/>
                <a:gd name="T40" fmla="*/ 27 w 120"/>
                <a:gd name="T41" fmla="*/ 59 h 77"/>
                <a:gd name="T42" fmla="*/ 31 w 120"/>
                <a:gd name="T43" fmla="*/ 75 h 77"/>
                <a:gd name="T44" fmla="*/ 15 w 120"/>
                <a:gd name="T45" fmla="*/ 69 h 77"/>
                <a:gd name="T46" fmla="*/ 4 w 120"/>
                <a:gd name="T47" fmla="*/ 57 h 77"/>
                <a:gd name="T48" fmla="*/ 0 w 120"/>
                <a:gd name="T49" fmla="*/ 41 h 77"/>
                <a:gd name="T50" fmla="*/ 4 w 120"/>
                <a:gd name="T51" fmla="*/ 23 h 77"/>
                <a:gd name="T52" fmla="*/ 10 w 120"/>
                <a:gd name="T53" fmla="*/ 14 h 77"/>
                <a:gd name="T54" fmla="*/ 22 w 120"/>
                <a:gd name="T55" fmla="*/ 8 h 77"/>
                <a:gd name="T56" fmla="*/ 37 w 120"/>
                <a:gd name="T57" fmla="*/ 8 h 77"/>
                <a:gd name="T58" fmla="*/ 46 w 120"/>
                <a:gd name="T59" fmla="*/ 14 h 77"/>
                <a:gd name="T60" fmla="*/ 52 w 120"/>
                <a:gd name="T61" fmla="*/ 23 h 77"/>
                <a:gd name="T62" fmla="*/ 58 w 120"/>
                <a:gd name="T63" fmla="*/ 11 h 77"/>
                <a:gd name="T64" fmla="*/ 69 w 120"/>
                <a:gd name="T65" fmla="*/ 3 h 77"/>
                <a:gd name="T66" fmla="*/ 82 w 120"/>
                <a:gd name="T67" fmla="*/ 0 h 77"/>
                <a:gd name="T68" fmla="*/ 108 w 120"/>
                <a:gd name="T69" fmla="*/ 11 h 77"/>
                <a:gd name="T70" fmla="*/ 120 w 120"/>
                <a:gd name="T71" fmla="*/ 39 h 77"/>
                <a:gd name="T72" fmla="*/ 111 w 120"/>
                <a:gd name="T73" fmla="*/ 65 h 77"/>
                <a:gd name="T74" fmla="*/ 100 w 120"/>
                <a:gd name="T75" fmla="*/ 74 h 77"/>
                <a:gd name="T76" fmla="*/ 87 w 120"/>
                <a:gd name="T77" fmla="*/ 77 h 7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20" h="77">
                  <a:moveTo>
                    <a:pt x="87" y="77"/>
                  </a:moveTo>
                  <a:lnTo>
                    <a:pt x="85" y="62"/>
                  </a:lnTo>
                  <a:lnTo>
                    <a:pt x="91" y="59"/>
                  </a:lnTo>
                  <a:lnTo>
                    <a:pt x="97" y="57"/>
                  </a:lnTo>
                  <a:lnTo>
                    <a:pt x="100" y="54"/>
                  </a:lnTo>
                  <a:lnTo>
                    <a:pt x="103" y="50"/>
                  </a:lnTo>
                  <a:lnTo>
                    <a:pt x="105" y="45"/>
                  </a:lnTo>
                  <a:lnTo>
                    <a:pt x="106" y="39"/>
                  </a:lnTo>
                  <a:lnTo>
                    <a:pt x="105" y="32"/>
                  </a:lnTo>
                  <a:lnTo>
                    <a:pt x="103" y="27"/>
                  </a:lnTo>
                  <a:lnTo>
                    <a:pt x="99" y="21"/>
                  </a:lnTo>
                  <a:lnTo>
                    <a:pt x="94" y="18"/>
                  </a:lnTo>
                  <a:lnTo>
                    <a:pt x="88" y="17"/>
                  </a:lnTo>
                  <a:lnTo>
                    <a:pt x="82" y="15"/>
                  </a:lnTo>
                  <a:lnTo>
                    <a:pt x="76" y="17"/>
                  </a:lnTo>
                  <a:lnTo>
                    <a:pt x="70" y="18"/>
                  </a:lnTo>
                  <a:lnTo>
                    <a:pt x="66" y="21"/>
                  </a:lnTo>
                  <a:lnTo>
                    <a:pt x="63" y="26"/>
                  </a:lnTo>
                  <a:lnTo>
                    <a:pt x="60" y="32"/>
                  </a:lnTo>
                  <a:lnTo>
                    <a:pt x="60" y="38"/>
                  </a:lnTo>
                  <a:lnTo>
                    <a:pt x="60" y="42"/>
                  </a:lnTo>
                  <a:lnTo>
                    <a:pt x="61" y="48"/>
                  </a:lnTo>
                  <a:lnTo>
                    <a:pt x="48" y="47"/>
                  </a:lnTo>
                  <a:lnTo>
                    <a:pt x="48" y="45"/>
                  </a:lnTo>
                  <a:lnTo>
                    <a:pt x="48" y="44"/>
                  </a:lnTo>
                  <a:lnTo>
                    <a:pt x="48" y="39"/>
                  </a:lnTo>
                  <a:lnTo>
                    <a:pt x="46" y="33"/>
                  </a:lnTo>
                  <a:lnTo>
                    <a:pt x="43" y="29"/>
                  </a:lnTo>
                  <a:lnTo>
                    <a:pt x="40" y="26"/>
                  </a:lnTo>
                  <a:lnTo>
                    <a:pt x="36" y="23"/>
                  </a:lnTo>
                  <a:lnTo>
                    <a:pt x="30" y="23"/>
                  </a:lnTo>
                  <a:lnTo>
                    <a:pt x="25" y="23"/>
                  </a:lnTo>
                  <a:lnTo>
                    <a:pt x="22" y="24"/>
                  </a:lnTo>
                  <a:lnTo>
                    <a:pt x="18" y="27"/>
                  </a:lnTo>
                  <a:lnTo>
                    <a:pt x="16" y="30"/>
                  </a:lnTo>
                  <a:lnTo>
                    <a:pt x="15" y="35"/>
                  </a:lnTo>
                  <a:lnTo>
                    <a:pt x="13" y="41"/>
                  </a:lnTo>
                  <a:lnTo>
                    <a:pt x="15" y="45"/>
                  </a:lnTo>
                  <a:lnTo>
                    <a:pt x="16" y="50"/>
                  </a:lnTo>
                  <a:lnTo>
                    <a:pt x="18" y="53"/>
                  </a:lnTo>
                  <a:lnTo>
                    <a:pt x="22" y="56"/>
                  </a:lnTo>
                  <a:lnTo>
                    <a:pt x="27" y="59"/>
                  </a:lnTo>
                  <a:lnTo>
                    <a:pt x="33" y="60"/>
                  </a:lnTo>
                  <a:lnTo>
                    <a:pt x="31" y="75"/>
                  </a:lnTo>
                  <a:lnTo>
                    <a:pt x="22" y="72"/>
                  </a:lnTo>
                  <a:lnTo>
                    <a:pt x="15" y="69"/>
                  </a:lnTo>
                  <a:lnTo>
                    <a:pt x="9" y="63"/>
                  </a:lnTo>
                  <a:lnTo>
                    <a:pt x="4" y="57"/>
                  </a:lnTo>
                  <a:lnTo>
                    <a:pt x="1" y="50"/>
                  </a:lnTo>
                  <a:lnTo>
                    <a:pt x="0" y="41"/>
                  </a:lnTo>
                  <a:lnTo>
                    <a:pt x="1" y="32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0" y="14"/>
                  </a:lnTo>
                  <a:lnTo>
                    <a:pt x="15" y="11"/>
                  </a:lnTo>
                  <a:lnTo>
                    <a:pt x="22" y="8"/>
                  </a:lnTo>
                  <a:lnTo>
                    <a:pt x="30" y="6"/>
                  </a:lnTo>
                  <a:lnTo>
                    <a:pt x="37" y="8"/>
                  </a:lnTo>
                  <a:lnTo>
                    <a:pt x="43" y="11"/>
                  </a:lnTo>
                  <a:lnTo>
                    <a:pt x="46" y="14"/>
                  </a:lnTo>
                  <a:lnTo>
                    <a:pt x="51" y="18"/>
                  </a:lnTo>
                  <a:lnTo>
                    <a:pt x="52" y="23"/>
                  </a:lnTo>
                  <a:lnTo>
                    <a:pt x="55" y="17"/>
                  </a:lnTo>
                  <a:lnTo>
                    <a:pt x="58" y="11"/>
                  </a:lnTo>
                  <a:lnTo>
                    <a:pt x="63" y="6"/>
                  </a:lnTo>
                  <a:lnTo>
                    <a:pt x="69" y="3"/>
                  </a:lnTo>
                  <a:lnTo>
                    <a:pt x="75" y="0"/>
                  </a:lnTo>
                  <a:lnTo>
                    <a:pt x="82" y="0"/>
                  </a:lnTo>
                  <a:lnTo>
                    <a:pt x="96" y="3"/>
                  </a:lnTo>
                  <a:lnTo>
                    <a:pt x="108" y="11"/>
                  </a:lnTo>
                  <a:lnTo>
                    <a:pt x="117" y="24"/>
                  </a:lnTo>
                  <a:lnTo>
                    <a:pt x="120" y="39"/>
                  </a:lnTo>
                  <a:lnTo>
                    <a:pt x="117" y="54"/>
                  </a:lnTo>
                  <a:lnTo>
                    <a:pt x="111" y="65"/>
                  </a:lnTo>
                  <a:lnTo>
                    <a:pt x="105" y="69"/>
                  </a:lnTo>
                  <a:lnTo>
                    <a:pt x="100" y="74"/>
                  </a:lnTo>
                  <a:lnTo>
                    <a:pt x="94" y="75"/>
                  </a:lnTo>
                  <a:lnTo>
                    <a:pt x="87" y="7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Freeform 898"/>
            <p:cNvSpPr>
              <a:spLocks/>
            </p:cNvSpPr>
            <p:nvPr/>
          </p:nvSpPr>
          <p:spPr bwMode="auto">
            <a:xfrm>
              <a:off x="3641" y="861"/>
              <a:ext cx="118" cy="42"/>
            </a:xfrm>
            <a:custGeom>
              <a:avLst/>
              <a:gdLst>
                <a:gd name="T0" fmla="*/ 118 w 118"/>
                <a:gd name="T1" fmla="*/ 0 h 42"/>
                <a:gd name="T2" fmla="*/ 118 w 118"/>
                <a:gd name="T3" fmla="*/ 15 h 42"/>
                <a:gd name="T4" fmla="*/ 27 w 118"/>
                <a:gd name="T5" fmla="*/ 15 h 42"/>
                <a:gd name="T6" fmla="*/ 31 w 118"/>
                <a:gd name="T7" fmla="*/ 21 h 42"/>
                <a:gd name="T8" fmla="*/ 36 w 118"/>
                <a:gd name="T9" fmla="*/ 27 h 42"/>
                <a:gd name="T10" fmla="*/ 40 w 118"/>
                <a:gd name="T11" fmla="*/ 35 h 42"/>
                <a:gd name="T12" fmla="*/ 43 w 118"/>
                <a:gd name="T13" fmla="*/ 42 h 42"/>
                <a:gd name="T14" fmla="*/ 30 w 118"/>
                <a:gd name="T15" fmla="*/ 42 h 42"/>
                <a:gd name="T16" fmla="*/ 24 w 118"/>
                <a:gd name="T17" fmla="*/ 32 h 42"/>
                <a:gd name="T18" fmla="*/ 16 w 118"/>
                <a:gd name="T19" fmla="*/ 21 h 42"/>
                <a:gd name="T20" fmla="*/ 7 w 118"/>
                <a:gd name="T21" fmla="*/ 14 h 42"/>
                <a:gd name="T22" fmla="*/ 0 w 118"/>
                <a:gd name="T23" fmla="*/ 9 h 42"/>
                <a:gd name="T24" fmla="*/ 0 w 118"/>
                <a:gd name="T25" fmla="*/ 0 h 42"/>
                <a:gd name="T26" fmla="*/ 118 w 118"/>
                <a:gd name="T27" fmla="*/ 0 h 4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8" h="42">
                  <a:moveTo>
                    <a:pt x="118" y="0"/>
                  </a:moveTo>
                  <a:lnTo>
                    <a:pt x="118" y="15"/>
                  </a:lnTo>
                  <a:lnTo>
                    <a:pt x="27" y="15"/>
                  </a:lnTo>
                  <a:lnTo>
                    <a:pt x="31" y="21"/>
                  </a:lnTo>
                  <a:lnTo>
                    <a:pt x="36" y="27"/>
                  </a:lnTo>
                  <a:lnTo>
                    <a:pt x="40" y="35"/>
                  </a:lnTo>
                  <a:lnTo>
                    <a:pt x="43" y="42"/>
                  </a:lnTo>
                  <a:lnTo>
                    <a:pt x="30" y="42"/>
                  </a:lnTo>
                  <a:lnTo>
                    <a:pt x="24" y="32"/>
                  </a:lnTo>
                  <a:lnTo>
                    <a:pt x="16" y="21"/>
                  </a:lnTo>
                  <a:lnTo>
                    <a:pt x="7" y="14"/>
                  </a:lnTo>
                  <a:lnTo>
                    <a:pt x="0" y="9"/>
                  </a:lnTo>
                  <a:lnTo>
                    <a:pt x="0" y="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Freeform 899"/>
            <p:cNvSpPr>
              <a:spLocks noEditPoints="1"/>
            </p:cNvSpPr>
            <p:nvPr/>
          </p:nvSpPr>
          <p:spPr bwMode="auto">
            <a:xfrm>
              <a:off x="3116" y="4005"/>
              <a:ext cx="84" cy="119"/>
            </a:xfrm>
            <a:custGeom>
              <a:avLst/>
              <a:gdLst>
                <a:gd name="T0" fmla="*/ 84 w 84"/>
                <a:gd name="T1" fmla="*/ 117 h 119"/>
                <a:gd name="T2" fmla="*/ 61 w 84"/>
                <a:gd name="T3" fmla="*/ 117 h 119"/>
                <a:gd name="T4" fmla="*/ 61 w 84"/>
                <a:gd name="T5" fmla="*/ 105 h 119"/>
                <a:gd name="T6" fmla="*/ 57 w 84"/>
                <a:gd name="T7" fmla="*/ 111 h 119"/>
                <a:gd name="T8" fmla="*/ 49 w 84"/>
                <a:gd name="T9" fmla="*/ 116 h 119"/>
                <a:gd name="T10" fmla="*/ 43 w 84"/>
                <a:gd name="T11" fmla="*/ 119 h 119"/>
                <a:gd name="T12" fmla="*/ 36 w 84"/>
                <a:gd name="T13" fmla="*/ 119 h 119"/>
                <a:gd name="T14" fmla="*/ 22 w 84"/>
                <a:gd name="T15" fmla="*/ 116 h 119"/>
                <a:gd name="T16" fmla="*/ 10 w 84"/>
                <a:gd name="T17" fmla="*/ 108 h 119"/>
                <a:gd name="T18" fmla="*/ 3 w 84"/>
                <a:gd name="T19" fmla="*/ 93 h 119"/>
                <a:gd name="T20" fmla="*/ 0 w 84"/>
                <a:gd name="T21" fmla="*/ 75 h 119"/>
                <a:gd name="T22" fmla="*/ 3 w 84"/>
                <a:gd name="T23" fmla="*/ 56 h 119"/>
                <a:gd name="T24" fmla="*/ 10 w 84"/>
                <a:gd name="T25" fmla="*/ 42 h 119"/>
                <a:gd name="T26" fmla="*/ 22 w 84"/>
                <a:gd name="T27" fmla="*/ 33 h 119"/>
                <a:gd name="T28" fmla="*/ 37 w 84"/>
                <a:gd name="T29" fmla="*/ 30 h 119"/>
                <a:gd name="T30" fmla="*/ 51 w 84"/>
                <a:gd name="T31" fmla="*/ 33 h 119"/>
                <a:gd name="T32" fmla="*/ 61 w 84"/>
                <a:gd name="T33" fmla="*/ 42 h 119"/>
                <a:gd name="T34" fmla="*/ 61 w 84"/>
                <a:gd name="T35" fmla="*/ 0 h 119"/>
                <a:gd name="T36" fmla="*/ 84 w 84"/>
                <a:gd name="T37" fmla="*/ 0 h 119"/>
                <a:gd name="T38" fmla="*/ 84 w 84"/>
                <a:gd name="T39" fmla="*/ 117 h 119"/>
                <a:gd name="T40" fmla="*/ 22 w 84"/>
                <a:gd name="T41" fmla="*/ 74 h 119"/>
                <a:gd name="T42" fmla="*/ 24 w 84"/>
                <a:gd name="T43" fmla="*/ 81 h 119"/>
                <a:gd name="T44" fmla="*/ 24 w 84"/>
                <a:gd name="T45" fmla="*/ 89 h 119"/>
                <a:gd name="T46" fmla="*/ 27 w 84"/>
                <a:gd name="T47" fmla="*/ 93 h 119"/>
                <a:gd name="T48" fmla="*/ 31 w 84"/>
                <a:gd name="T49" fmla="*/ 98 h 119"/>
                <a:gd name="T50" fmla="*/ 36 w 84"/>
                <a:gd name="T51" fmla="*/ 101 h 119"/>
                <a:gd name="T52" fmla="*/ 42 w 84"/>
                <a:gd name="T53" fmla="*/ 102 h 119"/>
                <a:gd name="T54" fmla="*/ 48 w 84"/>
                <a:gd name="T55" fmla="*/ 102 h 119"/>
                <a:gd name="T56" fmla="*/ 52 w 84"/>
                <a:gd name="T57" fmla="*/ 99 h 119"/>
                <a:gd name="T58" fmla="*/ 57 w 84"/>
                <a:gd name="T59" fmla="*/ 96 h 119"/>
                <a:gd name="T60" fmla="*/ 60 w 84"/>
                <a:gd name="T61" fmla="*/ 90 h 119"/>
                <a:gd name="T62" fmla="*/ 61 w 84"/>
                <a:gd name="T63" fmla="*/ 84 h 119"/>
                <a:gd name="T64" fmla="*/ 61 w 84"/>
                <a:gd name="T65" fmla="*/ 75 h 119"/>
                <a:gd name="T66" fmla="*/ 61 w 84"/>
                <a:gd name="T67" fmla="*/ 69 h 119"/>
                <a:gd name="T68" fmla="*/ 60 w 84"/>
                <a:gd name="T69" fmla="*/ 63 h 119"/>
                <a:gd name="T70" fmla="*/ 58 w 84"/>
                <a:gd name="T71" fmla="*/ 59 h 119"/>
                <a:gd name="T72" fmla="*/ 57 w 84"/>
                <a:gd name="T73" fmla="*/ 54 h 119"/>
                <a:gd name="T74" fmla="*/ 52 w 84"/>
                <a:gd name="T75" fmla="*/ 51 h 119"/>
                <a:gd name="T76" fmla="*/ 48 w 84"/>
                <a:gd name="T77" fmla="*/ 48 h 119"/>
                <a:gd name="T78" fmla="*/ 42 w 84"/>
                <a:gd name="T79" fmla="*/ 48 h 119"/>
                <a:gd name="T80" fmla="*/ 37 w 84"/>
                <a:gd name="T81" fmla="*/ 48 h 119"/>
                <a:gd name="T82" fmla="*/ 33 w 84"/>
                <a:gd name="T83" fmla="*/ 51 h 119"/>
                <a:gd name="T84" fmla="*/ 28 w 84"/>
                <a:gd name="T85" fmla="*/ 54 h 119"/>
                <a:gd name="T86" fmla="*/ 25 w 84"/>
                <a:gd name="T87" fmla="*/ 59 h 119"/>
                <a:gd name="T88" fmla="*/ 24 w 84"/>
                <a:gd name="T89" fmla="*/ 66 h 119"/>
                <a:gd name="T90" fmla="*/ 22 w 84"/>
                <a:gd name="T91" fmla="*/ 74 h 11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84" h="119">
                  <a:moveTo>
                    <a:pt x="84" y="117"/>
                  </a:moveTo>
                  <a:lnTo>
                    <a:pt x="61" y="117"/>
                  </a:lnTo>
                  <a:lnTo>
                    <a:pt x="61" y="105"/>
                  </a:lnTo>
                  <a:lnTo>
                    <a:pt x="57" y="111"/>
                  </a:lnTo>
                  <a:lnTo>
                    <a:pt x="49" y="116"/>
                  </a:lnTo>
                  <a:lnTo>
                    <a:pt x="43" y="119"/>
                  </a:lnTo>
                  <a:lnTo>
                    <a:pt x="36" y="119"/>
                  </a:lnTo>
                  <a:lnTo>
                    <a:pt x="22" y="116"/>
                  </a:lnTo>
                  <a:lnTo>
                    <a:pt x="10" y="108"/>
                  </a:lnTo>
                  <a:lnTo>
                    <a:pt x="3" y="93"/>
                  </a:lnTo>
                  <a:lnTo>
                    <a:pt x="0" y="75"/>
                  </a:lnTo>
                  <a:lnTo>
                    <a:pt x="3" y="56"/>
                  </a:lnTo>
                  <a:lnTo>
                    <a:pt x="10" y="42"/>
                  </a:lnTo>
                  <a:lnTo>
                    <a:pt x="22" y="33"/>
                  </a:lnTo>
                  <a:lnTo>
                    <a:pt x="37" y="30"/>
                  </a:lnTo>
                  <a:lnTo>
                    <a:pt x="51" y="33"/>
                  </a:lnTo>
                  <a:lnTo>
                    <a:pt x="61" y="42"/>
                  </a:lnTo>
                  <a:lnTo>
                    <a:pt x="61" y="0"/>
                  </a:lnTo>
                  <a:lnTo>
                    <a:pt x="84" y="0"/>
                  </a:lnTo>
                  <a:lnTo>
                    <a:pt x="84" y="117"/>
                  </a:lnTo>
                  <a:close/>
                  <a:moveTo>
                    <a:pt x="22" y="74"/>
                  </a:moveTo>
                  <a:lnTo>
                    <a:pt x="24" y="81"/>
                  </a:lnTo>
                  <a:lnTo>
                    <a:pt x="24" y="89"/>
                  </a:lnTo>
                  <a:lnTo>
                    <a:pt x="27" y="93"/>
                  </a:lnTo>
                  <a:lnTo>
                    <a:pt x="31" y="98"/>
                  </a:lnTo>
                  <a:lnTo>
                    <a:pt x="36" y="101"/>
                  </a:lnTo>
                  <a:lnTo>
                    <a:pt x="42" y="102"/>
                  </a:lnTo>
                  <a:lnTo>
                    <a:pt x="48" y="102"/>
                  </a:lnTo>
                  <a:lnTo>
                    <a:pt x="52" y="99"/>
                  </a:lnTo>
                  <a:lnTo>
                    <a:pt x="57" y="96"/>
                  </a:lnTo>
                  <a:lnTo>
                    <a:pt x="60" y="90"/>
                  </a:lnTo>
                  <a:lnTo>
                    <a:pt x="61" y="84"/>
                  </a:lnTo>
                  <a:lnTo>
                    <a:pt x="61" y="75"/>
                  </a:lnTo>
                  <a:lnTo>
                    <a:pt x="61" y="69"/>
                  </a:lnTo>
                  <a:lnTo>
                    <a:pt x="60" y="63"/>
                  </a:lnTo>
                  <a:lnTo>
                    <a:pt x="58" y="59"/>
                  </a:lnTo>
                  <a:lnTo>
                    <a:pt x="57" y="54"/>
                  </a:lnTo>
                  <a:lnTo>
                    <a:pt x="52" y="51"/>
                  </a:lnTo>
                  <a:lnTo>
                    <a:pt x="48" y="48"/>
                  </a:lnTo>
                  <a:lnTo>
                    <a:pt x="42" y="48"/>
                  </a:lnTo>
                  <a:lnTo>
                    <a:pt x="37" y="48"/>
                  </a:lnTo>
                  <a:lnTo>
                    <a:pt x="33" y="51"/>
                  </a:lnTo>
                  <a:lnTo>
                    <a:pt x="28" y="54"/>
                  </a:lnTo>
                  <a:lnTo>
                    <a:pt x="25" y="59"/>
                  </a:lnTo>
                  <a:lnTo>
                    <a:pt x="24" y="66"/>
                  </a:lnTo>
                  <a:lnTo>
                    <a:pt x="22" y="7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3" name="Freeform 900"/>
            <p:cNvSpPr>
              <a:spLocks noEditPoints="1"/>
            </p:cNvSpPr>
            <p:nvPr/>
          </p:nvSpPr>
          <p:spPr bwMode="auto">
            <a:xfrm>
              <a:off x="3222" y="4005"/>
              <a:ext cx="23" cy="117"/>
            </a:xfrm>
            <a:custGeom>
              <a:avLst/>
              <a:gdLst>
                <a:gd name="T0" fmla="*/ 0 w 23"/>
                <a:gd name="T1" fmla="*/ 20 h 117"/>
                <a:gd name="T2" fmla="*/ 0 w 23"/>
                <a:gd name="T3" fmla="*/ 0 h 117"/>
                <a:gd name="T4" fmla="*/ 23 w 23"/>
                <a:gd name="T5" fmla="*/ 0 h 117"/>
                <a:gd name="T6" fmla="*/ 23 w 23"/>
                <a:gd name="T7" fmla="*/ 20 h 117"/>
                <a:gd name="T8" fmla="*/ 0 w 23"/>
                <a:gd name="T9" fmla="*/ 20 h 117"/>
                <a:gd name="T10" fmla="*/ 0 w 23"/>
                <a:gd name="T11" fmla="*/ 117 h 117"/>
                <a:gd name="T12" fmla="*/ 0 w 23"/>
                <a:gd name="T13" fmla="*/ 32 h 117"/>
                <a:gd name="T14" fmla="*/ 23 w 23"/>
                <a:gd name="T15" fmla="*/ 32 h 117"/>
                <a:gd name="T16" fmla="*/ 23 w 23"/>
                <a:gd name="T17" fmla="*/ 117 h 117"/>
                <a:gd name="T18" fmla="*/ 0 w 23"/>
                <a:gd name="T19" fmla="*/ 117 h 1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3" h="117">
                  <a:moveTo>
                    <a:pt x="0" y="20"/>
                  </a:moveTo>
                  <a:lnTo>
                    <a:pt x="0" y="0"/>
                  </a:lnTo>
                  <a:lnTo>
                    <a:pt x="23" y="0"/>
                  </a:lnTo>
                  <a:lnTo>
                    <a:pt x="23" y="20"/>
                  </a:lnTo>
                  <a:lnTo>
                    <a:pt x="0" y="20"/>
                  </a:lnTo>
                  <a:close/>
                  <a:moveTo>
                    <a:pt x="0" y="117"/>
                  </a:moveTo>
                  <a:lnTo>
                    <a:pt x="0" y="32"/>
                  </a:lnTo>
                  <a:lnTo>
                    <a:pt x="23" y="32"/>
                  </a:lnTo>
                  <a:lnTo>
                    <a:pt x="23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4" name="Freeform 901"/>
            <p:cNvSpPr>
              <a:spLocks/>
            </p:cNvSpPr>
            <p:nvPr/>
          </p:nvSpPr>
          <p:spPr bwMode="auto">
            <a:xfrm>
              <a:off x="3258" y="4035"/>
              <a:ext cx="80" cy="89"/>
            </a:xfrm>
            <a:custGeom>
              <a:avLst/>
              <a:gdLst>
                <a:gd name="T0" fmla="*/ 21 w 80"/>
                <a:gd name="T1" fmla="*/ 59 h 89"/>
                <a:gd name="T2" fmla="*/ 26 w 80"/>
                <a:gd name="T3" fmla="*/ 66 h 89"/>
                <a:gd name="T4" fmla="*/ 32 w 80"/>
                <a:gd name="T5" fmla="*/ 71 h 89"/>
                <a:gd name="T6" fmla="*/ 41 w 80"/>
                <a:gd name="T7" fmla="*/ 72 h 89"/>
                <a:gd name="T8" fmla="*/ 51 w 80"/>
                <a:gd name="T9" fmla="*/ 71 h 89"/>
                <a:gd name="T10" fmla="*/ 57 w 80"/>
                <a:gd name="T11" fmla="*/ 66 h 89"/>
                <a:gd name="T12" fmla="*/ 57 w 80"/>
                <a:gd name="T13" fmla="*/ 62 h 89"/>
                <a:gd name="T14" fmla="*/ 53 w 80"/>
                <a:gd name="T15" fmla="*/ 57 h 89"/>
                <a:gd name="T16" fmla="*/ 26 w 80"/>
                <a:gd name="T17" fmla="*/ 51 h 89"/>
                <a:gd name="T18" fmla="*/ 9 w 80"/>
                <a:gd name="T19" fmla="*/ 42 h 89"/>
                <a:gd name="T20" fmla="*/ 3 w 80"/>
                <a:gd name="T21" fmla="*/ 32 h 89"/>
                <a:gd name="T22" fmla="*/ 5 w 80"/>
                <a:gd name="T23" fmla="*/ 20 h 89"/>
                <a:gd name="T24" fmla="*/ 12 w 80"/>
                <a:gd name="T25" fmla="*/ 8 h 89"/>
                <a:gd name="T26" fmla="*/ 39 w 80"/>
                <a:gd name="T27" fmla="*/ 0 h 89"/>
                <a:gd name="T28" fmla="*/ 65 w 80"/>
                <a:gd name="T29" fmla="*/ 6 h 89"/>
                <a:gd name="T30" fmla="*/ 74 w 80"/>
                <a:gd name="T31" fmla="*/ 17 h 89"/>
                <a:gd name="T32" fmla="*/ 54 w 80"/>
                <a:gd name="T33" fmla="*/ 27 h 89"/>
                <a:gd name="T34" fmla="*/ 50 w 80"/>
                <a:gd name="T35" fmla="*/ 20 h 89"/>
                <a:gd name="T36" fmla="*/ 39 w 80"/>
                <a:gd name="T37" fmla="*/ 18 h 89"/>
                <a:gd name="T38" fmla="*/ 30 w 80"/>
                <a:gd name="T39" fmla="*/ 18 h 89"/>
                <a:gd name="T40" fmla="*/ 26 w 80"/>
                <a:gd name="T41" fmla="*/ 23 h 89"/>
                <a:gd name="T42" fmla="*/ 26 w 80"/>
                <a:gd name="T43" fmla="*/ 27 h 89"/>
                <a:gd name="T44" fmla="*/ 30 w 80"/>
                <a:gd name="T45" fmla="*/ 30 h 89"/>
                <a:gd name="T46" fmla="*/ 41 w 80"/>
                <a:gd name="T47" fmla="*/ 33 h 89"/>
                <a:gd name="T48" fmla="*/ 63 w 80"/>
                <a:gd name="T49" fmla="*/ 39 h 89"/>
                <a:gd name="T50" fmla="*/ 77 w 80"/>
                <a:gd name="T51" fmla="*/ 48 h 89"/>
                <a:gd name="T52" fmla="*/ 80 w 80"/>
                <a:gd name="T53" fmla="*/ 62 h 89"/>
                <a:gd name="T54" fmla="*/ 75 w 80"/>
                <a:gd name="T55" fmla="*/ 75 h 89"/>
                <a:gd name="T56" fmla="*/ 57 w 80"/>
                <a:gd name="T57" fmla="*/ 87 h 89"/>
                <a:gd name="T58" fmla="*/ 26 w 80"/>
                <a:gd name="T59" fmla="*/ 87 h 89"/>
                <a:gd name="T60" fmla="*/ 8 w 80"/>
                <a:gd name="T61" fmla="*/ 77 h 89"/>
                <a:gd name="T62" fmla="*/ 0 w 80"/>
                <a:gd name="T63" fmla="*/ 62 h 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0" h="89">
                  <a:moveTo>
                    <a:pt x="0" y="62"/>
                  </a:moveTo>
                  <a:lnTo>
                    <a:pt x="21" y="59"/>
                  </a:lnTo>
                  <a:lnTo>
                    <a:pt x="23" y="63"/>
                  </a:lnTo>
                  <a:lnTo>
                    <a:pt x="26" y="66"/>
                  </a:lnTo>
                  <a:lnTo>
                    <a:pt x="29" y="69"/>
                  </a:lnTo>
                  <a:lnTo>
                    <a:pt x="32" y="71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47" y="72"/>
                  </a:lnTo>
                  <a:lnTo>
                    <a:pt x="51" y="71"/>
                  </a:lnTo>
                  <a:lnTo>
                    <a:pt x="54" y="69"/>
                  </a:lnTo>
                  <a:lnTo>
                    <a:pt x="57" y="66"/>
                  </a:lnTo>
                  <a:lnTo>
                    <a:pt x="57" y="63"/>
                  </a:lnTo>
                  <a:lnTo>
                    <a:pt x="57" y="62"/>
                  </a:lnTo>
                  <a:lnTo>
                    <a:pt x="56" y="59"/>
                  </a:lnTo>
                  <a:lnTo>
                    <a:pt x="53" y="57"/>
                  </a:lnTo>
                  <a:lnTo>
                    <a:pt x="48" y="56"/>
                  </a:lnTo>
                  <a:lnTo>
                    <a:pt x="26" y="51"/>
                  </a:lnTo>
                  <a:lnTo>
                    <a:pt x="14" y="45"/>
                  </a:lnTo>
                  <a:lnTo>
                    <a:pt x="9" y="42"/>
                  </a:lnTo>
                  <a:lnTo>
                    <a:pt x="6" y="38"/>
                  </a:lnTo>
                  <a:lnTo>
                    <a:pt x="3" y="32"/>
                  </a:lnTo>
                  <a:lnTo>
                    <a:pt x="3" y="27"/>
                  </a:lnTo>
                  <a:lnTo>
                    <a:pt x="5" y="20"/>
                  </a:lnTo>
                  <a:lnTo>
                    <a:pt x="8" y="14"/>
                  </a:lnTo>
                  <a:lnTo>
                    <a:pt x="12" y="8"/>
                  </a:lnTo>
                  <a:lnTo>
                    <a:pt x="23" y="3"/>
                  </a:lnTo>
                  <a:lnTo>
                    <a:pt x="39" y="0"/>
                  </a:lnTo>
                  <a:lnTo>
                    <a:pt x="54" y="2"/>
                  </a:lnTo>
                  <a:lnTo>
                    <a:pt x="65" y="6"/>
                  </a:lnTo>
                  <a:lnTo>
                    <a:pt x="69" y="11"/>
                  </a:lnTo>
                  <a:lnTo>
                    <a:pt x="74" y="17"/>
                  </a:lnTo>
                  <a:lnTo>
                    <a:pt x="77" y="24"/>
                  </a:lnTo>
                  <a:lnTo>
                    <a:pt x="54" y="27"/>
                  </a:lnTo>
                  <a:lnTo>
                    <a:pt x="53" y="24"/>
                  </a:lnTo>
                  <a:lnTo>
                    <a:pt x="50" y="20"/>
                  </a:lnTo>
                  <a:lnTo>
                    <a:pt x="45" y="18"/>
                  </a:lnTo>
                  <a:lnTo>
                    <a:pt x="39" y="18"/>
                  </a:lnTo>
                  <a:lnTo>
                    <a:pt x="35" y="18"/>
                  </a:lnTo>
                  <a:lnTo>
                    <a:pt x="30" y="18"/>
                  </a:lnTo>
                  <a:lnTo>
                    <a:pt x="27" y="20"/>
                  </a:lnTo>
                  <a:lnTo>
                    <a:pt x="26" y="23"/>
                  </a:lnTo>
                  <a:lnTo>
                    <a:pt x="26" y="24"/>
                  </a:lnTo>
                  <a:lnTo>
                    <a:pt x="26" y="27"/>
                  </a:lnTo>
                  <a:lnTo>
                    <a:pt x="27" y="29"/>
                  </a:lnTo>
                  <a:lnTo>
                    <a:pt x="30" y="30"/>
                  </a:lnTo>
                  <a:lnTo>
                    <a:pt x="35" y="32"/>
                  </a:lnTo>
                  <a:lnTo>
                    <a:pt x="41" y="33"/>
                  </a:lnTo>
                  <a:lnTo>
                    <a:pt x="48" y="35"/>
                  </a:lnTo>
                  <a:lnTo>
                    <a:pt x="63" y="39"/>
                  </a:lnTo>
                  <a:lnTo>
                    <a:pt x="72" y="44"/>
                  </a:lnTo>
                  <a:lnTo>
                    <a:pt x="77" y="48"/>
                  </a:lnTo>
                  <a:lnTo>
                    <a:pt x="80" y="54"/>
                  </a:lnTo>
                  <a:lnTo>
                    <a:pt x="80" y="62"/>
                  </a:lnTo>
                  <a:lnTo>
                    <a:pt x="78" y="68"/>
                  </a:lnTo>
                  <a:lnTo>
                    <a:pt x="75" y="75"/>
                  </a:lnTo>
                  <a:lnTo>
                    <a:pt x="71" y="81"/>
                  </a:lnTo>
                  <a:lnTo>
                    <a:pt x="57" y="87"/>
                  </a:lnTo>
                  <a:lnTo>
                    <a:pt x="41" y="89"/>
                  </a:lnTo>
                  <a:lnTo>
                    <a:pt x="26" y="87"/>
                  </a:lnTo>
                  <a:lnTo>
                    <a:pt x="14" y="81"/>
                  </a:lnTo>
                  <a:lnTo>
                    <a:pt x="8" y="77"/>
                  </a:lnTo>
                  <a:lnTo>
                    <a:pt x="3" y="69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5" name="Freeform 902"/>
            <p:cNvSpPr>
              <a:spLocks/>
            </p:cNvSpPr>
            <p:nvPr/>
          </p:nvSpPr>
          <p:spPr bwMode="auto">
            <a:xfrm>
              <a:off x="3350" y="4007"/>
              <a:ext cx="51" cy="117"/>
            </a:xfrm>
            <a:custGeom>
              <a:avLst/>
              <a:gdLst>
                <a:gd name="T0" fmla="*/ 49 w 51"/>
                <a:gd name="T1" fmla="*/ 30 h 117"/>
                <a:gd name="T2" fmla="*/ 49 w 51"/>
                <a:gd name="T3" fmla="*/ 48 h 117"/>
                <a:gd name="T4" fmla="*/ 33 w 51"/>
                <a:gd name="T5" fmla="*/ 48 h 117"/>
                <a:gd name="T6" fmla="*/ 33 w 51"/>
                <a:gd name="T7" fmla="*/ 84 h 117"/>
                <a:gd name="T8" fmla="*/ 33 w 51"/>
                <a:gd name="T9" fmla="*/ 90 h 117"/>
                <a:gd name="T10" fmla="*/ 33 w 51"/>
                <a:gd name="T11" fmla="*/ 94 h 117"/>
                <a:gd name="T12" fmla="*/ 33 w 51"/>
                <a:gd name="T13" fmla="*/ 96 h 117"/>
                <a:gd name="T14" fmla="*/ 34 w 51"/>
                <a:gd name="T15" fmla="*/ 97 h 117"/>
                <a:gd name="T16" fmla="*/ 36 w 51"/>
                <a:gd name="T17" fmla="*/ 99 h 117"/>
                <a:gd name="T18" fmla="*/ 37 w 51"/>
                <a:gd name="T19" fmla="*/ 100 h 117"/>
                <a:gd name="T20" fmla="*/ 39 w 51"/>
                <a:gd name="T21" fmla="*/ 100 h 117"/>
                <a:gd name="T22" fmla="*/ 43 w 51"/>
                <a:gd name="T23" fmla="*/ 100 h 117"/>
                <a:gd name="T24" fmla="*/ 51 w 51"/>
                <a:gd name="T25" fmla="*/ 99 h 117"/>
                <a:gd name="T26" fmla="*/ 51 w 51"/>
                <a:gd name="T27" fmla="*/ 114 h 117"/>
                <a:gd name="T28" fmla="*/ 42 w 51"/>
                <a:gd name="T29" fmla="*/ 117 h 117"/>
                <a:gd name="T30" fmla="*/ 33 w 51"/>
                <a:gd name="T31" fmla="*/ 117 h 117"/>
                <a:gd name="T32" fmla="*/ 27 w 51"/>
                <a:gd name="T33" fmla="*/ 117 h 117"/>
                <a:gd name="T34" fmla="*/ 21 w 51"/>
                <a:gd name="T35" fmla="*/ 115 h 117"/>
                <a:gd name="T36" fmla="*/ 18 w 51"/>
                <a:gd name="T37" fmla="*/ 112 h 117"/>
                <a:gd name="T38" fmla="*/ 15 w 51"/>
                <a:gd name="T39" fmla="*/ 109 h 117"/>
                <a:gd name="T40" fmla="*/ 12 w 51"/>
                <a:gd name="T41" fmla="*/ 106 h 117"/>
                <a:gd name="T42" fmla="*/ 10 w 51"/>
                <a:gd name="T43" fmla="*/ 100 h 117"/>
                <a:gd name="T44" fmla="*/ 10 w 51"/>
                <a:gd name="T45" fmla="*/ 97 h 117"/>
                <a:gd name="T46" fmla="*/ 10 w 51"/>
                <a:gd name="T47" fmla="*/ 93 h 117"/>
                <a:gd name="T48" fmla="*/ 10 w 51"/>
                <a:gd name="T49" fmla="*/ 85 h 117"/>
                <a:gd name="T50" fmla="*/ 10 w 51"/>
                <a:gd name="T51" fmla="*/ 48 h 117"/>
                <a:gd name="T52" fmla="*/ 0 w 51"/>
                <a:gd name="T53" fmla="*/ 48 h 117"/>
                <a:gd name="T54" fmla="*/ 0 w 51"/>
                <a:gd name="T55" fmla="*/ 30 h 117"/>
                <a:gd name="T56" fmla="*/ 10 w 51"/>
                <a:gd name="T57" fmla="*/ 30 h 117"/>
                <a:gd name="T58" fmla="*/ 10 w 51"/>
                <a:gd name="T59" fmla="*/ 13 h 117"/>
                <a:gd name="T60" fmla="*/ 33 w 51"/>
                <a:gd name="T61" fmla="*/ 0 h 117"/>
                <a:gd name="T62" fmla="*/ 33 w 51"/>
                <a:gd name="T63" fmla="*/ 30 h 117"/>
                <a:gd name="T64" fmla="*/ 49 w 51"/>
                <a:gd name="T65" fmla="*/ 30 h 11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1" h="117">
                  <a:moveTo>
                    <a:pt x="49" y="30"/>
                  </a:moveTo>
                  <a:lnTo>
                    <a:pt x="49" y="48"/>
                  </a:lnTo>
                  <a:lnTo>
                    <a:pt x="33" y="48"/>
                  </a:lnTo>
                  <a:lnTo>
                    <a:pt x="33" y="84"/>
                  </a:lnTo>
                  <a:lnTo>
                    <a:pt x="33" y="90"/>
                  </a:lnTo>
                  <a:lnTo>
                    <a:pt x="33" y="94"/>
                  </a:lnTo>
                  <a:lnTo>
                    <a:pt x="33" y="96"/>
                  </a:lnTo>
                  <a:lnTo>
                    <a:pt x="34" y="97"/>
                  </a:lnTo>
                  <a:lnTo>
                    <a:pt x="36" y="99"/>
                  </a:lnTo>
                  <a:lnTo>
                    <a:pt x="37" y="100"/>
                  </a:lnTo>
                  <a:lnTo>
                    <a:pt x="39" y="100"/>
                  </a:lnTo>
                  <a:lnTo>
                    <a:pt x="43" y="100"/>
                  </a:lnTo>
                  <a:lnTo>
                    <a:pt x="51" y="99"/>
                  </a:lnTo>
                  <a:lnTo>
                    <a:pt x="51" y="114"/>
                  </a:lnTo>
                  <a:lnTo>
                    <a:pt x="42" y="117"/>
                  </a:lnTo>
                  <a:lnTo>
                    <a:pt x="33" y="117"/>
                  </a:lnTo>
                  <a:lnTo>
                    <a:pt x="27" y="117"/>
                  </a:lnTo>
                  <a:lnTo>
                    <a:pt x="21" y="115"/>
                  </a:lnTo>
                  <a:lnTo>
                    <a:pt x="18" y="112"/>
                  </a:lnTo>
                  <a:lnTo>
                    <a:pt x="15" y="109"/>
                  </a:lnTo>
                  <a:lnTo>
                    <a:pt x="12" y="106"/>
                  </a:lnTo>
                  <a:lnTo>
                    <a:pt x="10" y="100"/>
                  </a:lnTo>
                  <a:lnTo>
                    <a:pt x="10" y="97"/>
                  </a:lnTo>
                  <a:lnTo>
                    <a:pt x="10" y="93"/>
                  </a:lnTo>
                  <a:lnTo>
                    <a:pt x="10" y="85"/>
                  </a:lnTo>
                  <a:lnTo>
                    <a:pt x="10" y="48"/>
                  </a:lnTo>
                  <a:lnTo>
                    <a:pt x="0" y="48"/>
                  </a:lnTo>
                  <a:lnTo>
                    <a:pt x="0" y="30"/>
                  </a:lnTo>
                  <a:lnTo>
                    <a:pt x="10" y="30"/>
                  </a:lnTo>
                  <a:lnTo>
                    <a:pt x="10" y="13"/>
                  </a:lnTo>
                  <a:lnTo>
                    <a:pt x="33" y="0"/>
                  </a:lnTo>
                  <a:lnTo>
                    <a:pt x="33" y="30"/>
                  </a:lnTo>
                  <a:lnTo>
                    <a:pt x="49" y="3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" name="Freeform 903"/>
            <p:cNvSpPr>
              <a:spLocks noEditPoints="1"/>
            </p:cNvSpPr>
            <p:nvPr/>
          </p:nvSpPr>
          <p:spPr bwMode="auto">
            <a:xfrm>
              <a:off x="3407" y="4035"/>
              <a:ext cx="79" cy="89"/>
            </a:xfrm>
            <a:custGeom>
              <a:avLst/>
              <a:gdLst>
                <a:gd name="T0" fmla="*/ 3 w 79"/>
                <a:gd name="T1" fmla="*/ 24 h 89"/>
                <a:gd name="T2" fmla="*/ 9 w 79"/>
                <a:gd name="T3" fmla="*/ 11 h 89"/>
                <a:gd name="T4" fmla="*/ 24 w 79"/>
                <a:gd name="T5" fmla="*/ 2 h 89"/>
                <a:gd name="T6" fmla="*/ 48 w 79"/>
                <a:gd name="T7" fmla="*/ 2 h 89"/>
                <a:gd name="T8" fmla="*/ 61 w 79"/>
                <a:gd name="T9" fmla="*/ 5 h 89"/>
                <a:gd name="T10" fmla="*/ 69 w 79"/>
                <a:gd name="T11" fmla="*/ 9 h 89"/>
                <a:gd name="T12" fmla="*/ 73 w 79"/>
                <a:gd name="T13" fmla="*/ 18 h 89"/>
                <a:gd name="T14" fmla="*/ 73 w 79"/>
                <a:gd name="T15" fmla="*/ 33 h 89"/>
                <a:gd name="T16" fmla="*/ 75 w 79"/>
                <a:gd name="T17" fmla="*/ 66 h 89"/>
                <a:gd name="T18" fmla="*/ 75 w 79"/>
                <a:gd name="T19" fmla="*/ 77 h 89"/>
                <a:gd name="T20" fmla="*/ 79 w 79"/>
                <a:gd name="T21" fmla="*/ 87 h 89"/>
                <a:gd name="T22" fmla="*/ 55 w 79"/>
                <a:gd name="T23" fmla="*/ 84 h 89"/>
                <a:gd name="T24" fmla="*/ 54 w 79"/>
                <a:gd name="T25" fmla="*/ 78 h 89"/>
                <a:gd name="T26" fmla="*/ 48 w 79"/>
                <a:gd name="T27" fmla="*/ 83 h 89"/>
                <a:gd name="T28" fmla="*/ 34 w 79"/>
                <a:gd name="T29" fmla="*/ 89 h 89"/>
                <a:gd name="T30" fmla="*/ 19 w 79"/>
                <a:gd name="T31" fmla="*/ 89 h 89"/>
                <a:gd name="T32" fmla="*/ 7 w 79"/>
                <a:gd name="T33" fmla="*/ 83 h 89"/>
                <a:gd name="T34" fmla="*/ 0 w 79"/>
                <a:gd name="T35" fmla="*/ 71 h 89"/>
                <a:gd name="T36" fmla="*/ 0 w 79"/>
                <a:gd name="T37" fmla="*/ 57 h 89"/>
                <a:gd name="T38" fmla="*/ 7 w 79"/>
                <a:gd name="T39" fmla="*/ 45 h 89"/>
                <a:gd name="T40" fmla="*/ 16 w 79"/>
                <a:gd name="T41" fmla="*/ 41 h 89"/>
                <a:gd name="T42" fmla="*/ 30 w 79"/>
                <a:gd name="T43" fmla="*/ 36 h 89"/>
                <a:gd name="T44" fmla="*/ 46 w 79"/>
                <a:gd name="T45" fmla="*/ 33 h 89"/>
                <a:gd name="T46" fmla="*/ 52 w 79"/>
                <a:gd name="T47" fmla="*/ 29 h 89"/>
                <a:gd name="T48" fmla="*/ 51 w 79"/>
                <a:gd name="T49" fmla="*/ 23 h 89"/>
                <a:gd name="T50" fmla="*/ 46 w 79"/>
                <a:gd name="T51" fmla="*/ 18 h 89"/>
                <a:gd name="T52" fmla="*/ 37 w 79"/>
                <a:gd name="T53" fmla="*/ 18 h 89"/>
                <a:gd name="T54" fmla="*/ 28 w 79"/>
                <a:gd name="T55" fmla="*/ 20 h 89"/>
                <a:gd name="T56" fmla="*/ 22 w 79"/>
                <a:gd name="T57" fmla="*/ 27 h 89"/>
                <a:gd name="T58" fmla="*/ 46 w 79"/>
                <a:gd name="T59" fmla="*/ 50 h 89"/>
                <a:gd name="T60" fmla="*/ 33 w 79"/>
                <a:gd name="T61" fmla="*/ 53 h 89"/>
                <a:gd name="T62" fmla="*/ 25 w 79"/>
                <a:gd name="T63" fmla="*/ 54 h 89"/>
                <a:gd name="T64" fmla="*/ 21 w 79"/>
                <a:gd name="T65" fmla="*/ 62 h 89"/>
                <a:gd name="T66" fmla="*/ 25 w 79"/>
                <a:gd name="T67" fmla="*/ 69 h 89"/>
                <a:gd name="T68" fmla="*/ 34 w 79"/>
                <a:gd name="T69" fmla="*/ 72 h 89"/>
                <a:gd name="T70" fmla="*/ 46 w 79"/>
                <a:gd name="T71" fmla="*/ 69 h 89"/>
                <a:gd name="T72" fmla="*/ 51 w 79"/>
                <a:gd name="T73" fmla="*/ 62 h 89"/>
                <a:gd name="T74" fmla="*/ 52 w 79"/>
                <a:gd name="T75" fmla="*/ 53 h 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9" h="89">
                  <a:moveTo>
                    <a:pt x="22" y="27"/>
                  </a:moveTo>
                  <a:lnTo>
                    <a:pt x="3" y="24"/>
                  </a:lnTo>
                  <a:lnTo>
                    <a:pt x="6" y="17"/>
                  </a:lnTo>
                  <a:lnTo>
                    <a:pt x="9" y="11"/>
                  </a:lnTo>
                  <a:lnTo>
                    <a:pt x="15" y="6"/>
                  </a:lnTo>
                  <a:lnTo>
                    <a:pt x="24" y="2"/>
                  </a:lnTo>
                  <a:lnTo>
                    <a:pt x="39" y="0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1" y="5"/>
                  </a:lnTo>
                  <a:lnTo>
                    <a:pt x="66" y="6"/>
                  </a:lnTo>
                  <a:lnTo>
                    <a:pt x="69" y="9"/>
                  </a:lnTo>
                  <a:lnTo>
                    <a:pt x="72" y="14"/>
                  </a:lnTo>
                  <a:lnTo>
                    <a:pt x="73" y="18"/>
                  </a:lnTo>
                  <a:lnTo>
                    <a:pt x="73" y="24"/>
                  </a:lnTo>
                  <a:lnTo>
                    <a:pt x="73" y="33"/>
                  </a:lnTo>
                  <a:lnTo>
                    <a:pt x="73" y="60"/>
                  </a:lnTo>
                  <a:lnTo>
                    <a:pt x="75" y="66"/>
                  </a:lnTo>
                  <a:lnTo>
                    <a:pt x="75" y="72"/>
                  </a:lnTo>
                  <a:lnTo>
                    <a:pt x="75" y="77"/>
                  </a:lnTo>
                  <a:lnTo>
                    <a:pt x="76" y="81"/>
                  </a:lnTo>
                  <a:lnTo>
                    <a:pt x="79" y="87"/>
                  </a:lnTo>
                  <a:lnTo>
                    <a:pt x="57" y="87"/>
                  </a:lnTo>
                  <a:lnTo>
                    <a:pt x="55" y="84"/>
                  </a:lnTo>
                  <a:lnTo>
                    <a:pt x="55" y="80"/>
                  </a:lnTo>
                  <a:lnTo>
                    <a:pt x="54" y="78"/>
                  </a:lnTo>
                  <a:lnTo>
                    <a:pt x="54" y="77"/>
                  </a:lnTo>
                  <a:lnTo>
                    <a:pt x="48" y="83"/>
                  </a:lnTo>
                  <a:lnTo>
                    <a:pt x="42" y="86"/>
                  </a:lnTo>
                  <a:lnTo>
                    <a:pt x="34" y="89"/>
                  </a:lnTo>
                  <a:lnTo>
                    <a:pt x="27" y="89"/>
                  </a:lnTo>
                  <a:lnTo>
                    <a:pt x="19" y="89"/>
                  </a:lnTo>
                  <a:lnTo>
                    <a:pt x="12" y="86"/>
                  </a:lnTo>
                  <a:lnTo>
                    <a:pt x="7" y="83"/>
                  </a:lnTo>
                  <a:lnTo>
                    <a:pt x="3" y="77"/>
                  </a:lnTo>
                  <a:lnTo>
                    <a:pt x="0" y="71"/>
                  </a:lnTo>
                  <a:lnTo>
                    <a:pt x="0" y="63"/>
                  </a:lnTo>
                  <a:lnTo>
                    <a:pt x="0" y="57"/>
                  </a:lnTo>
                  <a:lnTo>
                    <a:pt x="3" y="51"/>
                  </a:lnTo>
                  <a:lnTo>
                    <a:pt x="7" y="45"/>
                  </a:lnTo>
                  <a:lnTo>
                    <a:pt x="12" y="42"/>
                  </a:lnTo>
                  <a:lnTo>
                    <a:pt x="16" y="41"/>
                  </a:lnTo>
                  <a:lnTo>
                    <a:pt x="22" y="39"/>
                  </a:lnTo>
                  <a:lnTo>
                    <a:pt x="30" y="36"/>
                  </a:lnTo>
                  <a:lnTo>
                    <a:pt x="39" y="35"/>
                  </a:lnTo>
                  <a:lnTo>
                    <a:pt x="46" y="33"/>
                  </a:lnTo>
                  <a:lnTo>
                    <a:pt x="52" y="32"/>
                  </a:lnTo>
                  <a:lnTo>
                    <a:pt x="52" y="29"/>
                  </a:lnTo>
                  <a:lnTo>
                    <a:pt x="51" y="26"/>
                  </a:lnTo>
                  <a:lnTo>
                    <a:pt x="51" y="23"/>
                  </a:lnTo>
                  <a:lnTo>
                    <a:pt x="49" y="20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7" y="18"/>
                  </a:lnTo>
                  <a:lnTo>
                    <a:pt x="31" y="18"/>
                  </a:lnTo>
                  <a:lnTo>
                    <a:pt x="28" y="20"/>
                  </a:lnTo>
                  <a:lnTo>
                    <a:pt x="25" y="23"/>
                  </a:lnTo>
                  <a:lnTo>
                    <a:pt x="22" y="27"/>
                  </a:lnTo>
                  <a:close/>
                  <a:moveTo>
                    <a:pt x="52" y="48"/>
                  </a:moveTo>
                  <a:lnTo>
                    <a:pt x="46" y="50"/>
                  </a:lnTo>
                  <a:lnTo>
                    <a:pt x="37" y="51"/>
                  </a:lnTo>
                  <a:lnTo>
                    <a:pt x="33" y="53"/>
                  </a:lnTo>
                  <a:lnTo>
                    <a:pt x="28" y="54"/>
                  </a:lnTo>
                  <a:lnTo>
                    <a:pt x="25" y="54"/>
                  </a:lnTo>
                  <a:lnTo>
                    <a:pt x="22" y="59"/>
                  </a:lnTo>
                  <a:lnTo>
                    <a:pt x="21" y="62"/>
                  </a:lnTo>
                  <a:lnTo>
                    <a:pt x="22" y="66"/>
                  </a:lnTo>
                  <a:lnTo>
                    <a:pt x="25" y="69"/>
                  </a:lnTo>
                  <a:lnTo>
                    <a:pt x="28" y="71"/>
                  </a:lnTo>
                  <a:lnTo>
                    <a:pt x="34" y="72"/>
                  </a:lnTo>
                  <a:lnTo>
                    <a:pt x="40" y="71"/>
                  </a:lnTo>
                  <a:lnTo>
                    <a:pt x="46" y="69"/>
                  </a:lnTo>
                  <a:lnTo>
                    <a:pt x="49" y="66"/>
                  </a:lnTo>
                  <a:lnTo>
                    <a:pt x="51" y="62"/>
                  </a:lnTo>
                  <a:lnTo>
                    <a:pt x="52" y="59"/>
                  </a:lnTo>
                  <a:lnTo>
                    <a:pt x="52" y="53"/>
                  </a:lnTo>
                  <a:lnTo>
                    <a:pt x="52" y="4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Freeform 904"/>
            <p:cNvSpPr>
              <a:spLocks/>
            </p:cNvSpPr>
            <p:nvPr/>
          </p:nvSpPr>
          <p:spPr bwMode="auto">
            <a:xfrm>
              <a:off x="3503" y="4035"/>
              <a:ext cx="78" cy="87"/>
            </a:xfrm>
            <a:custGeom>
              <a:avLst/>
              <a:gdLst>
                <a:gd name="T0" fmla="*/ 78 w 78"/>
                <a:gd name="T1" fmla="*/ 87 h 87"/>
                <a:gd name="T2" fmla="*/ 57 w 78"/>
                <a:gd name="T3" fmla="*/ 87 h 87"/>
                <a:gd name="T4" fmla="*/ 57 w 78"/>
                <a:gd name="T5" fmla="*/ 44 h 87"/>
                <a:gd name="T6" fmla="*/ 57 w 78"/>
                <a:gd name="T7" fmla="*/ 36 h 87"/>
                <a:gd name="T8" fmla="*/ 55 w 78"/>
                <a:gd name="T9" fmla="*/ 30 h 87"/>
                <a:gd name="T10" fmla="*/ 55 w 78"/>
                <a:gd name="T11" fmla="*/ 26 h 87"/>
                <a:gd name="T12" fmla="*/ 52 w 78"/>
                <a:gd name="T13" fmla="*/ 23 h 87"/>
                <a:gd name="T14" fmla="*/ 49 w 78"/>
                <a:gd name="T15" fmla="*/ 20 h 87"/>
                <a:gd name="T16" fmla="*/ 46 w 78"/>
                <a:gd name="T17" fmla="*/ 18 h 87"/>
                <a:gd name="T18" fmla="*/ 42 w 78"/>
                <a:gd name="T19" fmla="*/ 18 h 87"/>
                <a:gd name="T20" fmla="*/ 36 w 78"/>
                <a:gd name="T21" fmla="*/ 18 h 87"/>
                <a:gd name="T22" fmla="*/ 31 w 78"/>
                <a:gd name="T23" fmla="*/ 21 h 87"/>
                <a:gd name="T24" fmla="*/ 27 w 78"/>
                <a:gd name="T25" fmla="*/ 24 h 87"/>
                <a:gd name="T26" fmla="*/ 24 w 78"/>
                <a:gd name="T27" fmla="*/ 29 h 87"/>
                <a:gd name="T28" fmla="*/ 24 w 78"/>
                <a:gd name="T29" fmla="*/ 33 h 87"/>
                <a:gd name="T30" fmla="*/ 22 w 78"/>
                <a:gd name="T31" fmla="*/ 41 h 87"/>
                <a:gd name="T32" fmla="*/ 22 w 78"/>
                <a:gd name="T33" fmla="*/ 50 h 87"/>
                <a:gd name="T34" fmla="*/ 22 w 78"/>
                <a:gd name="T35" fmla="*/ 87 h 87"/>
                <a:gd name="T36" fmla="*/ 0 w 78"/>
                <a:gd name="T37" fmla="*/ 87 h 87"/>
                <a:gd name="T38" fmla="*/ 0 w 78"/>
                <a:gd name="T39" fmla="*/ 2 h 87"/>
                <a:gd name="T40" fmla="*/ 22 w 78"/>
                <a:gd name="T41" fmla="*/ 2 h 87"/>
                <a:gd name="T42" fmla="*/ 22 w 78"/>
                <a:gd name="T43" fmla="*/ 15 h 87"/>
                <a:gd name="T44" fmla="*/ 34 w 78"/>
                <a:gd name="T45" fmla="*/ 5 h 87"/>
                <a:gd name="T46" fmla="*/ 51 w 78"/>
                <a:gd name="T47" fmla="*/ 0 h 87"/>
                <a:gd name="T48" fmla="*/ 57 w 78"/>
                <a:gd name="T49" fmla="*/ 2 h 87"/>
                <a:gd name="T50" fmla="*/ 64 w 78"/>
                <a:gd name="T51" fmla="*/ 3 h 87"/>
                <a:gd name="T52" fmla="*/ 69 w 78"/>
                <a:gd name="T53" fmla="*/ 6 h 87"/>
                <a:gd name="T54" fmla="*/ 73 w 78"/>
                <a:gd name="T55" fmla="*/ 11 h 87"/>
                <a:gd name="T56" fmla="*/ 75 w 78"/>
                <a:gd name="T57" fmla="*/ 15 h 87"/>
                <a:gd name="T58" fmla="*/ 78 w 78"/>
                <a:gd name="T59" fmla="*/ 20 h 87"/>
                <a:gd name="T60" fmla="*/ 78 w 78"/>
                <a:gd name="T61" fmla="*/ 26 h 87"/>
                <a:gd name="T62" fmla="*/ 78 w 78"/>
                <a:gd name="T63" fmla="*/ 35 h 87"/>
                <a:gd name="T64" fmla="*/ 78 w 78"/>
                <a:gd name="T65" fmla="*/ 87 h 8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8" h="87">
                  <a:moveTo>
                    <a:pt x="78" y="87"/>
                  </a:moveTo>
                  <a:lnTo>
                    <a:pt x="57" y="87"/>
                  </a:lnTo>
                  <a:lnTo>
                    <a:pt x="57" y="44"/>
                  </a:lnTo>
                  <a:lnTo>
                    <a:pt x="57" y="36"/>
                  </a:lnTo>
                  <a:lnTo>
                    <a:pt x="55" y="30"/>
                  </a:lnTo>
                  <a:lnTo>
                    <a:pt x="55" y="26"/>
                  </a:lnTo>
                  <a:lnTo>
                    <a:pt x="52" y="23"/>
                  </a:lnTo>
                  <a:lnTo>
                    <a:pt x="49" y="20"/>
                  </a:lnTo>
                  <a:lnTo>
                    <a:pt x="46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1" y="21"/>
                  </a:lnTo>
                  <a:lnTo>
                    <a:pt x="27" y="24"/>
                  </a:lnTo>
                  <a:lnTo>
                    <a:pt x="24" y="29"/>
                  </a:lnTo>
                  <a:lnTo>
                    <a:pt x="24" y="33"/>
                  </a:lnTo>
                  <a:lnTo>
                    <a:pt x="22" y="41"/>
                  </a:lnTo>
                  <a:lnTo>
                    <a:pt x="22" y="50"/>
                  </a:lnTo>
                  <a:lnTo>
                    <a:pt x="22" y="87"/>
                  </a:lnTo>
                  <a:lnTo>
                    <a:pt x="0" y="87"/>
                  </a:lnTo>
                  <a:lnTo>
                    <a:pt x="0" y="2"/>
                  </a:lnTo>
                  <a:lnTo>
                    <a:pt x="22" y="2"/>
                  </a:lnTo>
                  <a:lnTo>
                    <a:pt x="22" y="15"/>
                  </a:lnTo>
                  <a:lnTo>
                    <a:pt x="34" y="5"/>
                  </a:lnTo>
                  <a:lnTo>
                    <a:pt x="51" y="0"/>
                  </a:lnTo>
                  <a:lnTo>
                    <a:pt x="57" y="2"/>
                  </a:lnTo>
                  <a:lnTo>
                    <a:pt x="64" y="3"/>
                  </a:lnTo>
                  <a:lnTo>
                    <a:pt x="69" y="6"/>
                  </a:lnTo>
                  <a:lnTo>
                    <a:pt x="73" y="11"/>
                  </a:lnTo>
                  <a:lnTo>
                    <a:pt x="75" y="15"/>
                  </a:lnTo>
                  <a:lnTo>
                    <a:pt x="78" y="20"/>
                  </a:lnTo>
                  <a:lnTo>
                    <a:pt x="78" y="26"/>
                  </a:lnTo>
                  <a:lnTo>
                    <a:pt x="78" y="35"/>
                  </a:lnTo>
                  <a:lnTo>
                    <a:pt x="78" y="8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" name="Freeform 905"/>
            <p:cNvSpPr>
              <a:spLocks/>
            </p:cNvSpPr>
            <p:nvPr/>
          </p:nvSpPr>
          <p:spPr bwMode="auto">
            <a:xfrm>
              <a:off x="3599" y="4035"/>
              <a:ext cx="78" cy="89"/>
            </a:xfrm>
            <a:custGeom>
              <a:avLst/>
              <a:gdLst>
                <a:gd name="T0" fmla="*/ 76 w 78"/>
                <a:gd name="T1" fmla="*/ 27 h 89"/>
                <a:gd name="T2" fmla="*/ 54 w 78"/>
                <a:gd name="T3" fmla="*/ 32 h 89"/>
                <a:gd name="T4" fmla="*/ 52 w 78"/>
                <a:gd name="T5" fmla="*/ 27 h 89"/>
                <a:gd name="T6" fmla="*/ 51 w 78"/>
                <a:gd name="T7" fmla="*/ 24 h 89"/>
                <a:gd name="T8" fmla="*/ 49 w 78"/>
                <a:gd name="T9" fmla="*/ 21 h 89"/>
                <a:gd name="T10" fmla="*/ 45 w 78"/>
                <a:gd name="T11" fmla="*/ 18 h 89"/>
                <a:gd name="T12" fmla="*/ 39 w 78"/>
                <a:gd name="T13" fmla="*/ 18 h 89"/>
                <a:gd name="T14" fmla="*/ 34 w 78"/>
                <a:gd name="T15" fmla="*/ 18 h 89"/>
                <a:gd name="T16" fmla="*/ 30 w 78"/>
                <a:gd name="T17" fmla="*/ 20 h 89"/>
                <a:gd name="T18" fmla="*/ 27 w 78"/>
                <a:gd name="T19" fmla="*/ 24 h 89"/>
                <a:gd name="T20" fmla="*/ 24 w 78"/>
                <a:gd name="T21" fmla="*/ 29 h 89"/>
                <a:gd name="T22" fmla="*/ 22 w 78"/>
                <a:gd name="T23" fmla="*/ 35 h 89"/>
                <a:gd name="T24" fmla="*/ 22 w 78"/>
                <a:gd name="T25" fmla="*/ 44 h 89"/>
                <a:gd name="T26" fmla="*/ 22 w 78"/>
                <a:gd name="T27" fmla="*/ 51 h 89"/>
                <a:gd name="T28" fmla="*/ 22 w 78"/>
                <a:gd name="T29" fmla="*/ 57 h 89"/>
                <a:gd name="T30" fmla="*/ 24 w 78"/>
                <a:gd name="T31" fmla="*/ 62 h 89"/>
                <a:gd name="T32" fmla="*/ 27 w 78"/>
                <a:gd name="T33" fmla="*/ 66 h 89"/>
                <a:gd name="T34" fmla="*/ 30 w 78"/>
                <a:gd name="T35" fmla="*/ 69 h 89"/>
                <a:gd name="T36" fmla="*/ 34 w 78"/>
                <a:gd name="T37" fmla="*/ 72 h 89"/>
                <a:gd name="T38" fmla="*/ 40 w 78"/>
                <a:gd name="T39" fmla="*/ 72 h 89"/>
                <a:gd name="T40" fmla="*/ 43 w 78"/>
                <a:gd name="T41" fmla="*/ 72 h 89"/>
                <a:gd name="T42" fmla="*/ 48 w 78"/>
                <a:gd name="T43" fmla="*/ 71 h 89"/>
                <a:gd name="T44" fmla="*/ 51 w 78"/>
                <a:gd name="T45" fmla="*/ 68 h 89"/>
                <a:gd name="T46" fmla="*/ 52 w 78"/>
                <a:gd name="T47" fmla="*/ 65 h 89"/>
                <a:gd name="T48" fmla="*/ 54 w 78"/>
                <a:gd name="T49" fmla="*/ 60 h 89"/>
                <a:gd name="T50" fmla="*/ 55 w 78"/>
                <a:gd name="T51" fmla="*/ 56 h 89"/>
                <a:gd name="T52" fmla="*/ 78 w 78"/>
                <a:gd name="T53" fmla="*/ 59 h 89"/>
                <a:gd name="T54" fmla="*/ 76 w 78"/>
                <a:gd name="T55" fmla="*/ 66 h 89"/>
                <a:gd name="T56" fmla="*/ 73 w 78"/>
                <a:gd name="T57" fmla="*/ 72 h 89"/>
                <a:gd name="T58" fmla="*/ 69 w 78"/>
                <a:gd name="T59" fmla="*/ 77 h 89"/>
                <a:gd name="T60" fmla="*/ 64 w 78"/>
                <a:gd name="T61" fmla="*/ 81 h 89"/>
                <a:gd name="T62" fmla="*/ 54 w 78"/>
                <a:gd name="T63" fmla="*/ 87 h 89"/>
                <a:gd name="T64" fmla="*/ 39 w 78"/>
                <a:gd name="T65" fmla="*/ 89 h 89"/>
                <a:gd name="T66" fmla="*/ 22 w 78"/>
                <a:gd name="T67" fmla="*/ 86 h 89"/>
                <a:gd name="T68" fmla="*/ 10 w 78"/>
                <a:gd name="T69" fmla="*/ 78 h 89"/>
                <a:gd name="T70" fmla="*/ 3 w 78"/>
                <a:gd name="T71" fmla="*/ 63 h 89"/>
                <a:gd name="T72" fmla="*/ 0 w 78"/>
                <a:gd name="T73" fmla="*/ 45 h 89"/>
                <a:gd name="T74" fmla="*/ 3 w 78"/>
                <a:gd name="T75" fmla="*/ 26 h 89"/>
                <a:gd name="T76" fmla="*/ 10 w 78"/>
                <a:gd name="T77" fmla="*/ 12 h 89"/>
                <a:gd name="T78" fmla="*/ 22 w 78"/>
                <a:gd name="T79" fmla="*/ 3 h 89"/>
                <a:gd name="T80" fmla="*/ 39 w 78"/>
                <a:gd name="T81" fmla="*/ 0 h 89"/>
                <a:gd name="T82" fmla="*/ 49 w 78"/>
                <a:gd name="T83" fmla="*/ 2 h 89"/>
                <a:gd name="T84" fmla="*/ 57 w 78"/>
                <a:gd name="T85" fmla="*/ 3 h 89"/>
                <a:gd name="T86" fmla="*/ 63 w 78"/>
                <a:gd name="T87" fmla="*/ 8 h 89"/>
                <a:gd name="T88" fmla="*/ 69 w 78"/>
                <a:gd name="T89" fmla="*/ 12 h 89"/>
                <a:gd name="T90" fmla="*/ 73 w 78"/>
                <a:gd name="T91" fmla="*/ 20 h 89"/>
                <a:gd name="T92" fmla="*/ 76 w 78"/>
                <a:gd name="T93" fmla="*/ 27 h 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9">
                  <a:moveTo>
                    <a:pt x="76" y="27"/>
                  </a:moveTo>
                  <a:lnTo>
                    <a:pt x="54" y="32"/>
                  </a:lnTo>
                  <a:lnTo>
                    <a:pt x="52" y="27"/>
                  </a:lnTo>
                  <a:lnTo>
                    <a:pt x="51" y="24"/>
                  </a:lnTo>
                  <a:lnTo>
                    <a:pt x="49" y="21"/>
                  </a:lnTo>
                  <a:lnTo>
                    <a:pt x="45" y="18"/>
                  </a:lnTo>
                  <a:lnTo>
                    <a:pt x="39" y="18"/>
                  </a:lnTo>
                  <a:lnTo>
                    <a:pt x="34" y="18"/>
                  </a:lnTo>
                  <a:lnTo>
                    <a:pt x="30" y="20"/>
                  </a:lnTo>
                  <a:lnTo>
                    <a:pt x="27" y="24"/>
                  </a:lnTo>
                  <a:lnTo>
                    <a:pt x="24" y="29"/>
                  </a:lnTo>
                  <a:lnTo>
                    <a:pt x="22" y="35"/>
                  </a:lnTo>
                  <a:lnTo>
                    <a:pt x="22" y="44"/>
                  </a:lnTo>
                  <a:lnTo>
                    <a:pt x="22" y="51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7" y="66"/>
                  </a:lnTo>
                  <a:lnTo>
                    <a:pt x="30" y="69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43" y="72"/>
                  </a:lnTo>
                  <a:lnTo>
                    <a:pt x="48" y="71"/>
                  </a:lnTo>
                  <a:lnTo>
                    <a:pt x="51" y="68"/>
                  </a:lnTo>
                  <a:lnTo>
                    <a:pt x="52" y="65"/>
                  </a:lnTo>
                  <a:lnTo>
                    <a:pt x="54" y="60"/>
                  </a:lnTo>
                  <a:lnTo>
                    <a:pt x="55" y="56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3" y="72"/>
                  </a:lnTo>
                  <a:lnTo>
                    <a:pt x="69" y="77"/>
                  </a:lnTo>
                  <a:lnTo>
                    <a:pt x="64" y="81"/>
                  </a:lnTo>
                  <a:lnTo>
                    <a:pt x="54" y="87"/>
                  </a:lnTo>
                  <a:lnTo>
                    <a:pt x="39" y="89"/>
                  </a:lnTo>
                  <a:lnTo>
                    <a:pt x="22" y="86"/>
                  </a:lnTo>
                  <a:lnTo>
                    <a:pt x="10" y="78"/>
                  </a:lnTo>
                  <a:lnTo>
                    <a:pt x="3" y="63"/>
                  </a:lnTo>
                  <a:lnTo>
                    <a:pt x="0" y="45"/>
                  </a:lnTo>
                  <a:lnTo>
                    <a:pt x="3" y="26"/>
                  </a:lnTo>
                  <a:lnTo>
                    <a:pt x="10" y="12"/>
                  </a:lnTo>
                  <a:lnTo>
                    <a:pt x="22" y="3"/>
                  </a:lnTo>
                  <a:lnTo>
                    <a:pt x="39" y="0"/>
                  </a:lnTo>
                  <a:lnTo>
                    <a:pt x="49" y="2"/>
                  </a:lnTo>
                  <a:lnTo>
                    <a:pt x="57" y="3"/>
                  </a:lnTo>
                  <a:lnTo>
                    <a:pt x="63" y="8"/>
                  </a:lnTo>
                  <a:lnTo>
                    <a:pt x="69" y="12"/>
                  </a:lnTo>
                  <a:lnTo>
                    <a:pt x="73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06"/>
            <p:cNvSpPr>
              <a:spLocks noEditPoints="1"/>
            </p:cNvSpPr>
            <p:nvPr/>
          </p:nvSpPr>
          <p:spPr bwMode="auto">
            <a:xfrm>
              <a:off x="3687" y="4035"/>
              <a:ext cx="80" cy="89"/>
            </a:xfrm>
            <a:custGeom>
              <a:avLst/>
              <a:gdLst>
                <a:gd name="T0" fmla="*/ 56 w 80"/>
                <a:gd name="T1" fmla="*/ 60 h 89"/>
                <a:gd name="T2" fmla="*/ 78 w 80"/>
                <a:gd name="T3" fmla="*/ 63 h 89"/>
                <a:gd name="T4" fmla="*/ 75 w 80"/>
                <a:gd name="T5" fmla="*/ 71 h 89"/>
                <a:gd name="T6" fmla="*/ 71 w 80"/>
                <a:gd name="T7" fmla="*/ 78 h 89"/>
                <a:gd name="T8" fmla="*/ 65 w 80"/>
                <a:gd name="T9" fmla="*/ 83 h 89"/>
                <a:gd name="T10" fmla="*/ 57 w 80"/>
                <a:gd name="T11" fmla="*/ 86 h 89"/>
                <a:gd name="T12" fmla="*/ 50 w 80"/>
                <a:gd name="T13" fmla="*/ 89 h 89"/>
                <a:gd name="T14" fmla="*/ 41 w 80"/>
                <a:gd name="T15" fmla="*/ 89 h 89"/>
                <a:gd name="T16" fmla="*/ 27 w 80"/>
                <a:gd name="T17" fmla="*/ 87 h 89"/>
                <a:gd name="T18" fmla="*/ 17 w 80"/>
                <a:gd name="T19" fmla="*/ 83 h 89"/>
                <a:gd name="T20" fmla="*/ 8 w 80"/>
                <a:gd name="T21" fmla="*/ 75 h 89"/>
                <a:gd name="T22" fmla="*/ 2 w 80"/>
                <a:gd name="T23" fmla="*/ 62 h 89"/>
                <a:gd name="T24" fmla="*/ 0 w 80"/>
                <a:gd name="T25" fmla="*/ 45 h 89"/>
                <a:gd name="T26" fmla="*/ 3 w 80"/>
                <a:gd name="T27" fmla="*/ 27 h 89"/>
                <a:gd name="T28" fmla="*/ 11 w 80"/>
                <a:gd name="T29" fmla="*/ 12 h 89"/>
                <a:gd name="T30" fmla="*/ 24 w 80"/>
                <a:gd name="T31" fmla="*/ 3 h 89"/>
                <a:gd name="T32" fmla="*/ 39 w 80"/>
                <a:gd name="T33" fmla="*/ 0 h 89"/>
                <a:gd name="T34" fmla="*/ 56 w 80"/>
                <a:gd name="T35" fmla="*/ 3 h 89"/>
                <a:gd name="T36" fmla="*/ 69 w 80"/>
                <a:gd name="T37" fmla="*/ 14 h 89"/>
                <a:gd name="T38" fmla="*/ 75 w 80"/>
                <a:gd name="T39" fmla="*/ 23 h 89"/>
                <a:gd name="T40" fmla="*/ 80 w 80"/>
                <a:gd name="T41" fmla="*/ 36 h 89"/>
                <a:gd name="T42" fmla="*/ 80 w 80"/>
                <a:gd name="T43" fmla="*/ 51 h 89"/>
                <a:gd name="T44" fmla="*/ 23 w 80"/>
                <a:gd name="T45" fmla="*/ 51 h 89"/>
                <a:gd name="T46" fmla="*/ 23 w 80"/>
                <a:gd name="T47" fmla="*/ 57 h 89"/>
                <a:gd name="T48" fmla="*/ 24 w 80"/>
                <a:gd name="T49" fmla="*/ 63 h 89"/>
                <a:gd name="T50" fmla="*/ 27 w 80"/>
                <a:gd name="T51" fmla="*/ 66 h 89"/>
                <a:gd name="T52" fmla="*/ 32 w 80"/>
                <a:gd name="T53" fmla="*/ 69 h 89"/>
                <a:gd name="T54" fmla="*/ 36 w 80"/>
                <a:gd name="T55" fmla="*/ 72 h 89"/>
                <a:gd name="T56" fmla="*/ 41 w 80"/>
                <a:gd name="T57" fmla="*/ 72 h 89"/>
                <a:gd name="T58" fmla="*/ 47 w 80"/>
                <a:gd name="T59" fmla="*/ 72 h 89"/>
                <a:gd name="T60" fmla="*/ 51 w 80"/>
                <a:gd name="T61" fmla="*/ 69 h 89"/>
                <a:gd name="T62" fmla="*/ 54 w 80"/>
                <a:gd name="T63" fmla="*/ 66 h 89"/>
                <a:gd name="T64" fmla="*/ 56 w 80"/>
                <a:gd name="T65" fmla="*/ 60 h 89"/>
                <a:gd name="T66" fmla="*/ 57 w 80"/>
                <a:gd name="T67" fmla="*/ 38 h 89"/>
                <a:gd name="T68" fmla="*/ 57 w 80"/>
                <a:gd name="T69" fmla="*/ 32 h 89"/>
                <a:gd name="T70" fmla="*/ 56 w 80"/>
                <a:gd name="T71" fmla="*/ 27 h 89"/>
                <a:gd name="T72" fmla="*/ 53 w 80"/>
                <a:gd name="T73" fmla="*/ 23 h 89"/>
                <a:gd name="T74" fmla="*/ 50 w 80"/>
                <a:gd name="T75" fmla="*/ 20 h 89"/>
                <a:gd name="T76" fmla="*/ 45 w 80"/>
                <a:gd name="T77" fmla="*/ 18 h 89"/>
                <a:gd name="T78" fmla="*/ 41 w 80"/>
                <a:gd name="T79" fmla="*/ 18 h 89"/>
                <a:gd name="T80" fmla="*/ 35 w 80"/>
                <a:gd name="T81" fmla="*/ 18 h 89"/>
                <a:gd name="T82" fmla="*/ 32 w 80"/>
                <a:gd name="T83" fmla="*/ 20 h 89"/>
                <a:gd name="T84" fmla="*/ 27 w 80"/>
                <a:gd name="T85" fmla="*/ 23 h 89"/>
                <a:gd name="T86" fmla="*/ 24 w 80"/>
                <a:gd name="T87" fmla="*/ 27 h 89"/>
                <a:gd name="T88" fmla="*/ 23 w 80"/>
                <a:gd name="T89" fmla="*/ 32 h 89"/>
                <a:gd name="T90" fmla="*/ 23 w 80"/>
                <a:gd name="T91" fmla="*/ 38 h 89"/>
                <a:gd name="T92" fmla="*/ 57 w 80"/>
                <a:gd name="T93" fmla="*/ 38 h 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0" h="89">
                  <a:moveTo>
                    <a:pt x="56" y="60"/>
                  </a:moveTo>
                  <a:lnTo>
                    <a:pt x="78" y="63"/>
                  </a:lnTo>
                  <a:lnTo>
                    <a:pt x="75" y="71"/>
                  </a:lnTo>
                  <a:lnTo>
                    <a:pt x="71" y="78"/>
                  </a:lnTo>
                  <a:lnTo>
                    <a:pt x="65" y="83"/>
                  </a:lnTo>
                  <a:lnTo>
                    <a:pt x="57" y="86"/>
                  </a:lnTo>
                  <a:lnTo>
                    <a:pt x="50" y="89"/>
                  </a:lnTo>
                  <a:lnTo>
                    <a:pt x="41" y="89"/>
                  </a:lnTo>
                  <a:lnTo>
                    <a:pt x="27" y="87"/>
                  </a:lnTo>
                  <a:lnTo>
                    <a:pt x="17" y="83"/>
                  </a:lnTo>
                  <a:lnTo>
                    <a:pt x="8" y="75"/>
                  </a:lnTo>
                  <a:lnTo>
                    <a:pt x="2" y="62"/>
                  </a:lnTo>
                  <a:lnTo>
                    <a:pt x="0" y="45"/>
                  </a:lnTo>
                  <a:lnTo>
                    <a:pt x="3" y="27"/>
                  </a:lnTo>
                  <a:lnTo>
                    <a:pt x="11" y="12"/>
                  </a:lnTo>
                  <a:lnTo>
                    <a:pt x="24" y="3"/>
                  </a:lnTo>
                  <a:lnTo>
                    <a:pt x="39" y="0"/>
                  </a:lnTo>
                  <a:lnTo>
                    <a:pt x="56" y="3"/>
                  </a:lnTo>
                  <a:lnTo>
                    <a:pt x="69" y="14"/>
                  </a:lnTo>
                  <a:lnTo>
                    <a:pt x="75" y="23"/>
                  </a:lnTo>
                  <a:lnTo>
                    <a:pt x="80" y="36"/>
                  </a:lnTo>
                  <a:lnTo>
                    <a:pt x="80" y="51"/>
                  </a:lnTo>
                  <a:lnTo>
                    <a:pt x="23" y="51"/>
                  </a:lnTo>
                  <a:lnTo>
                    <a:pt x="23" y="57"/>
                  </a:lnTo>
                  <a:lnTo>
                    <a:pt x="24" y="63"/>
                  </a:lnTo>
                  <a:lnTo>
                    <a:pt x="27" y="66"/>
                  </a:lnTo>
                  <a:lnTo>
                    <a:pt x="32" y="69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47" y="72"/>
                  </a:lnTo>
                  <a:lnTo>
                    <a:pt x="51" y="69"/>
                  </a:lnTo>
                  <a:lnTo>
                    <a:pt x="54" y="66"/>
                  </a:lnTo>
                  <a:lnTo>
                    <a:pt x="56" y="60"/>
                  </a:lnTo>
                  <a:close/>
                  <a:moveTo>
                    <a:pt x="57" y="38"/>
                  </a:moveTo>
                  <a:lnTo>
                    <a:pt x="57" y="32"/>
                  </a:lnTo>
                  <a:lnTo>
                    <a:pt x="56" y="27"/>
                  </a:lnTo>
                  <a:lnTo>
                    <a:pt x="53" y="23"/>
                  </a:lnTo>
                  <a:lnTo>
                    <a:pt x="50" y="20"/>
                  </a:lnTo>
                  <a:lnTo>
                    <a:pt x="45" y="18"/>
                  </a:lnTo>
                  <a:lnTo>
                    <a:pt x="41" y="18"/>
                  </a:lnTo>
                  <a:lnTo>
                    <a:pt x="35" y="18"/>
                  </a:lnTo>
                  <a:lnTo>
                    <a:pt x="32" y="20"/>
                  </a:lnTo>
                  <a:lnTo>
                    <a:pt x="27" y="23"/>
                  </a:lnTo>
                  <a:lnTo>
                    <a:pt x="24" y="27"/>
                  </a:lnTo>
                  <a:lnTo>
                    <a:pt x="23" y="32"/>
                  </a:lnTo>
                  <a:lnTo>
                    <a:pt x="23" y="38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Freeform 907"/>
            <p:cNvSpPr>
              <a:spLocks/>
            </p:cNvSpPr>
            <p:nvPr/>
          </p:nvSpPr>
          <p:spPr bwMode="auto">
            <a:xfrm>
              <a:off x="3780" y="4005"/>
              <a:ext cx="39" cy="150"/>
            </a:xfrm>
            <a:custGeom>
              <a:avLst/>
              <a:gdLst>
                <a:gd name="T0" fmla="*/ 39 w 39"/>
                <a:gd name="T1" fmla="*/ 150 h 150"/>
                <a:gd name="T2" fmla="*/ 26 w 39"/>
                <a:gd name="T3" fmla="*/ 150 h 150"/>
                <a:gd name="T4" fmla="*/ 15 w 39"/>
                <a:gd name="T5" fmla="*/ 132 h 150"/>
                <a:gd name="T6" fmla="*/ 8 w 39"/>
                <a:gd name="T7" fmla="*/ 113 h 150"/>
                <a:gd name="T8" fmla="*/ 2 w 39"/>
                <a:gd name="T9" fmla="*/ 93 h 150"/>
                <a:gd name="T10" fmla="*/ 0 w 39"/>
                <a:gd name="T11" fmla="*/ 75 h 150"/>
                <a:gd name="T12" fmla="*/ 3 w 39"/>
                <a:gd name="T13" fmla="*/ 53 h 150"/>
                <a:gd name="T14" fmla="*/ 9 w 39"/>
                <a:gd name="T15" fmla="*/ 32 h 150"/>
                <a:gd name="T16" fmla="*/ 17 w 39"/>
                <a:gd name="T17" fmla="*/ 15 h 150"/>
                <a:gd name="T18" fmla="*/ 26 w 39"/>
                <a:gd name="T19" fmla="*/ 0 h 150"/>
                <a:gd name="T20" fmla="*/ 39 w 39"/>
                <a:gd name="T21" fmla="*/ 0 h 150"/>
                <a:gd name="T22" fmla="*/ 32 w 39"/>
                <a:gd name="T23" fmla="*/ 21 h 150"/>
                <a:gd name="T24" fmla="*/ 27 w 39"/>
                <a:gd name="T25" fmla="*/ 41 h 150"/>
                <a:gd name="T26" fmla="*/ 24 w 39"/>
                <a:gd name="T27" fmla="*/ 57 h 150"/>
                <a:gd name="T28" fmla="*/ 23 w 39"/>
                <a:gd name="T29" fmla="*/ 75 h 150"/>
                <a:gd name="T30" fmla="*/ 23 w 39"/>
                <a:gd name="T31" fmla="*/ 89 h 150"/>
                <a:gd name="T32" fmla="*/ 26 w 39"/>
                <a:gd name="T33" fmla="*/ 102 h 150"/>
                <a:gd name="T34" fmla="*/ 27 w 39"/>
                <a:gd name="T35" fmla="*/ 114 h 150"/>
                <a:gd name="T36" fmla="*/ 32 w 39"/>
                <a:gd name="T37" fmla="*/ 128 h 150"/>
                <a:gd name="T38" fmla="*/ 33 w 39"/>
                <a:gd name="T39" fmla="*/ 134 h 150"/>
                <a:gd name="T40" fmla="*/ 36 w 39"/>
                <a:gd name="T41" fmla="*/ 141 h 150"/>
                <a:gd name="T42" fmla="*/ 39 w 39"/>
                <a:gd name="T43" fmla="*/ 150 h 15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150">
                  <a:moveTo>
                    <a:pt x="39" y="150"/>
                  </a:moveTo>
                  <a:lnTo>
                    <a:pt x="26" y="150"/>
                  </a:lnTo>
                  <a:lnTo>
                    <a:pt x="15" y="132"/>
                  </a:lnTo>
                  <a:lnTo>
                    <a:pt x="8" y="113"/>
                  </a:lnTo>
                  <a:lnTo>
                    <a:pt x="2" y="93"/>
                  </a:lnTo>
                  <a:lnTo>
                    <a:pt x="0" y="75"/>
                  </a:lnTo>
                  <a:lnTo>
                    <a:pt x="3" y="53"/>
                  </a:lnTo>
                  <a:lnTo>
                    <a:pt x="9" y="32"/>
                  </a:lnTo>
                  <a:lnTo>
                    <a:pt x="17" y="15"/>
                  </a:lnTo>
                  <a:lnTo>
                    <a:pt x="26" y="0"/>
                  </a:lnTo>
                  <a:lnTo>
                    <a:pt x="39" y="0"/>
                  </a:lnTo>
                  <a:lnTo>
                    <a:pt x="32" y="21"/>
                  </a:lnTo>
                  <a:lnTo>
                    <a:pt x="27" y="41"/>
                  </a:lnTo>
                  <a:lnTo>
                    <a:pt x="24" y="57"/>
                  </a:lnTo>
                  <a:lnTo>
                    <a:pt x="23" y="75"/>
                  </a:lnTo>
                  <a:lnTo>
                    <a:pt x="23" y="89"/>
                  </a:lnTo>
                  <a:lnTo>
                    <a:pt x="26" y="102"/>
                  </a:lnTo>
                  <a:lnTo>
                    <a:pt x="27" y="114"/>
                  </a:lnTo>
                  <a:lnTo>
                    <a:pt x="32" y="128"/>
                  </a:lnTo>
                  <a:lnTo>
                    <a:pt x="33" y="134"/>
                  </a:lnTo>
                  <a:lnTo>
                    <a:pt x="36" y="141"/>
                  </a:lnTo>
                  <a:lnTo>
                    <a:pt x="39" y="1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" name="Freeform 908"/>
            <p:cNvSpPr>
              <a:spLocks/>
            </p:cNvSpPr>
            <p:nvPr/>
          </p:nvSpPr>
          <p:spPr bwMode="auto">
            <a:xfrm>
              <a:off x="3839" y="4005"/>
              <a:ext cx="78" cy="117"/>
            </a:xfrm>
            <a:custGeom>
              <a:avLst/>
              <a:gdLst>
                <a:gd name="T0" fmla="*/ 0 w 78"/>
                <a:gd name="T1" fmla="*/ 117 h 117"/>
                <a:gd name="T2" fmla="*/ 0 w 78"/>
                <a:gd name="T3" fmla="*/ 0 h 117"/>
                <a:gd name="T4" fmla="*/ 22 w 78"/>
                <a:gd name="T5" fmla="*/ 0 h 117"/>
                <a:gd name="T6" fmla="*/ 22 w 78"/>
                <a:gd name="T7" fmla="*/ 62 h 117"/>
                <a:gd name="T8" fmla="*/ 49 w 78"/>
                <a:gd name="T9" fmla="*/ 32 h 117"/>
                <a:gd name="T10" fmla="*/ 75 w 78"/>
                <a:gd name="T11" fmla="*/ 32 h 117"/>
                <a:gd name="T12" fmla="*/ 46 w 78"/>
                <a:gd name="T13" fmla="*/ 63 h 117"/>
                <a:gd name="T14" fmla="*/ 78 w 78"/>
                <a:gd name="T15" fmla="*/ 117 h 117"/>
                <a:gd name="T16" fmla="*/ 55 w 78"/>
                <a:gd name="T17" fmla="*/ 117 h 117"/>
                <a:gd name="T18" fmla="*/ 31 w 78"/>
                <a:gd name="T19" fmla="*/ 80 h 117"/>
                <a:gd name="T20" fmla="*/ 22 w 78"/>
                <a:gd name="T21" fmla="*/ 90 h 117"/>
                <a:gd name="T22" fmla="*/ 22 w 78"/>
                <a:gd name="T23" fmla="*/ 117 h 117"/>
                <a:gd name="T24" fmla="*/ 0 w 78"/>
                <a:gd name="T25" fmla="*/ 117 h 1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" h="117">
                  <a:moveTo>
                    <a:pt x="0" y="117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62"/>
                  </a:lnTo>
                  <a:lnTo>
                    <a:pt x="49" y="32"/>
                  </a:lnTo>
                  <a:lnTo>
                    <a:pt x="75" y="32"/>
                  </a:lnTo>
                  <a:lnTo>
                    <a:pt x="46" y="63"/>
                  </a:lnTo>
                  <a:lnTo>
                    <a:pt x="78" y="117"/>
                  </a:lnTo>
                  <a:lnTo>
                    <a:pt x="55" y="117"/>
                  </a:lnTo>
                  <a:lnTo>
                    <a:pt x="31" y="80"/>
                  </a:lnTo>
                  <a:lnTo>
                    <a:pt x="22" y="90"/>
                  </a:lnTo>
                  <a:lnTo>
                    <a:pt x="22" y="117"/>
                  </a:lnTo>
                  <a:lnTo>
                    <a:pt x="0" y="11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" name="Freeform 909"/>
            <p:cNvSpPr>
              <a:spLocks noEditPoints="1"/>
            </p:cNvSpPr>
            <p:nvPr/>
          </p:nvSpPr>
          <p:spPr bwMode="auto">
            <a:xfrm>
              <a:off x="3929" y="4035"/>
              <a:ext cx="84" cy="120"/>
            </a:xfrm>
            <a:custGeom>
              <a:avLst/>
              <a:gdLst>
                <a:gd name="T0" fmla="*/ 0 w 84"/>
                <a:gd name="T1" fmla="*/ 2 h 120"/>
                <a:gd name="T2" fmla="*/ 22 w 84"/>
                <a:gd name="T3" fmla="*/ 2 h 120"/>
                <a:gd name="T4" fmla="*/ 22 w 84"/>
                <a:gd name="T5" fmla="*/ 15 h 120"/>
                <a:gd name="T6" fmla="*/ 27 w 84"/>
                <a:gd name="T7" fmla="*/ 9 h 120"/>
                <a:gd name="T8" fmla="*/ 33 w 84"/>
                <a:gd name="T9" fmla="*/ 5 h 120"/>
                <a:gd name="T10" fmla="*/ 40 w 84"/>
                <a:gd name="T11" fmla="*/ 2 h 120"/>
                <a:gd name="T12" fmla="*/ 48 w 84"/>
                <a:gd name="T13" fmla="*/ 0 h 120"/>
                <a:gd name="T14" fmla="*/ 61 w 84"/>
                <a:gd name="T15" fmla="*/ 3 h 120"/>
                <a:gd name="T16" fmla="*/ 73 w 84"/>
                <a:gd name="T17" fmla="*/ 12 h 120"/>
                <a:gd name="T18" fmla="*/ 81 w 84"/>
                <a:gd name="T19" fmla="*/ 26 h 120"/>
                <a:gd name="T20" fmla="*/ 84 w 84"/>
                <a:gd name="T21" fmla="*/ 45 h 120"/>
                <a:gd name="T22" fmla="*/ 81 w 84"/>
                <a:gd name="T23" fmla="*/ 63 h 120"/>
                <a:gd name="T24" fmla="*/ 73 w 84"/>
                <a:gd name="T25" fmla="*/ 78 h 120"/>
                <a:gd name="T26" fmla="*/ 61 w 84"/>
                <a:gd name="T27" fmla="*/ 86 h 120"/>
                <a:gd name="T28" fmla="*/ 48 w 84"/>
                <a:gd name="T29" fmla="*/ 89 h 120"/>
                <a:gd name="T30" fmla="*/ 40 w 84"/>
                <a:gd name="T31" fmla="*/ 89 h 120"/>
                <a:gd name="T32" fmla="*/ 34 w 84"/>
                <a:gd name="T33" fmla="*/ 86 h 120"/>
                <a:gd name="T34" fmla="*/ 28 w 84"/>
                <a:gd name="T35" fmla="*/ 83 h 120"/>
                <a:gd name="T36" fmla="*/ 22 w 84"/>
                <a:gd name="T37" fmla="*/ 77 h 120"/>
                <a:gd name="T38" fmla="*/ 22 w 84"/>
                <a:gd name="T39" fmla="*/ 120 h 120"/>
                <a:gd name="T40" fmla="*/ 0 w 84"/>
                <a:gd name="T41" fmla="*/ 120 h 120"/>
                <a:gd name="T42" fmla="*/ 0 w 84"/>
                <a:gd name="T43" fmla="*/ 2 h 120"/>
                <a:gd name="T44" fmla="*/ 22 w 84"/>
                <a:gd name="T45" fmla="*/ 44 h 120"/>
                <a:gd name="T46" fmla="*/ 22 w 84"/>
                <a:gd name="T47" fmla="*/ 50 h 120"/>
                <a:gd name="T48" fmla="*/ 24 w 84"/>
                <a:gd name="T49" fmla="*/ 56 h 120"/>
                <a:gd name="T50" fmla="*/ 25 w 84"/>
                <a:gd name="T51" fmla="*/ 62 h 120"/>
                <a:gd name="T52" fmla="*/ 28 w 84"/>
                <a:gd name="T53" fmla="*/ 65 h 120"/>
                <a:gd name="T54" fmla="*/ 33 w 84"/>
                <a:gd name="T55" fmla="*/ 69 h 120"/>
                <a:gd name="T56" fmla="*/ 37 w 84"/>
                <a:gd name="T57" fmla="*/ 71 h 120"/>
                <a:gd name="T58" fmla="*/ 42 w 84"/>
                <a:gd name="T59" fmla="*/ 72 h 120"/>
                <a:gd name="T60" fmla="*/ 48 w 84"/>
                <a:gd name="T61" fmla="*/ 72 h 120"/>
                <a:gd name="T62" fmla="*/ 52 w 84"/>
                <a:gd name="T63" fmla="*/ 69 h 120"/>
                <a:gd name="T64" fmla="*/ 55 w 84"/>
                <a:gd name="T65" fmla="*/ 66 h 120"/>
                <a:gd name="T66" fmla="*/ 58 w 84"/>
                <a:gd name="T67" fmla="*/ 62 h 120"/>
                <a:gd name="T68" fmla="*/ 60 w 84"/>
                <a:gd name="T69" fmla="*/ 57 h 120"/>
                <a:gd name="T70" fmla="*/ 61 w 84"/>
                <a:gd name="T71" fmla="*/ 51 h 120"/>
                <a:gd name="T72" fmla="*/ 61 w 84"/>
                <a:gd name="T73" fmla="*/ 45 h 120"/>
                <a:gd name="T74" fmla="*/ 61 w 84"/>
                <a:gd name="T75" fmla="*/ 36 h 120"/>
                <a:gd name="T76" fmla="*/ 58 w 84"/>
                <a:gd name="T77" fmla="*/ 30 h 120"/>
                <a:gd name="T78" fmla="*/ 55 w 84"/>
                <a:gd name="T79" fmla="*/ 24 h 120"/>
                <a:gd name="T80" fmla="*/ 52 w 84"/>
                <a:gd name="T81" fmla="*/ 21 h 120"/>
                <a:gd name="T82" fmla="*/ 48 w 84"/>
                <a:gd name="T83" fmla="*/ 18 h 120"/>
                <a:gd name="T84" fmla="*/ 42 w 84"/>
                <a:gd name="T85" fmla="*/ 18 h 120"/>
                <a:gd name="T86" fmla="*/ 36 w 84"/>
                <a:gd name="T87" fmla="*/ 18 h 120"/>
                <a:gd name="T88" fmla="*/ 31 w 84"/>
                <a:gd name="T89" fmla="*/ 21 h 120"/>
                <a:gd name="T90" fmla="*/ 28 w 84"/>
                <a:gd name="T91" fmla="*/ 24 h 120"/>
                <a:gd name="T92" fmla="*/ 25 w 84"/>
                <a:gd name="T93" fmla="*/ 29 h 120"/>
                <a:gd name="T94" fmla="*/ 22 w 84"/>
                <a:gd name="T95" fmla="*/ 36 h 120"/>
                <a:gd name="T96" fmla="*/ 22 w 84"/>
                <a:gd name="T97" fmla="*/ 44 h 12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4" h="120">
                  <a:moveTo>
                    <a:pt x="0" y="2"/>
                  </a:moveTo>
                  <a:lnTo>
                    <a:pt x="22" y="2"/>
                  </a:lnTo>
                  <a:lnTo>
                    <a:pt x="22" y="15"/>
                  </a:lnTo>
                  <a:lnTo>
                    <a:pt x="27" y="9"/>
                  </a:lnTo>
                  <a:lnTo>
                    <a:pt x="33" y="5"/>
                  </a:lnTo>
                  <a:lnTo>
                    <a:pt x="40" y="2"/>
                  </a:lnTo>
                  <a:lnTo>
                    <a:pt x="48" y="0"/>
                  </a:lnTo>
                  <a:lnTo>
                    <a:pt x="61" y="3"/>
                  </a:lnTo>
                  <a:lnTo>
                    <a:pt x="73" y="12"/>
                  </a:lnTo>
                  <a:lnTo>
                    <a:pt x="81" y="26"/>
                  </a:lnTo>
                  <a:lnTo>
                    <a:pt x="84" y="45"/>
                  </a:lnTo>
                  <a:lnTo>
                    <a:pt x="81" y="63"/>
                  </a:lnTo>
                  <a:lnTo>
                    <a:pt x="73" y="78"/>
                  </a:lnTo>
                  <a:lnTo>
                    <a:pt x="61" y="86"/>
                  </a:lnTo>
                  <a:lnTo>
                    <a:pt x="48" y="89"/>
                  </a:lnTo>
                  <a:lnTo>
                    <a:pt x="40" y="89"/>
                  </a:lnTo>
                  <a:lnTo>
                    <a:pt x="34" y="86"/>
                  </a:lnTo>
                  <a:lnTo>
                    <a:pt x="28" y="83"/>
                  </a:lnTo>
                  <a:lnTo>
                    <a:pt x="22" y="77"/>
                  </a:lnTo>
                  <a:lnTo>
                    <a:pt x="22" y="120"/>
                  </a:lnTo>
                  <a:lnTo>
                    <a:pt x="0" y="120"/>
                  </a:lnTo>
                  <a:lnTo>
                    <a:pt x="0" y="2"/>
                  </a:lnTo>
                  <a:close/>
                  <a:moveTo>
                    <a:pt x="22" y="44"/>
                  </a:moveTo>
                  <a:lnTo>
                    <a:pt x="22" y="50"/>
                  </a:lnTo>
                  <a:lnTo>
                    <a:pt x="24" y="56"/>
                  </a:lnTo>
                  <a:lnTo>
                    <a:pt x="25" y="62"/>
                  </a:lnTo>
                  <a:lnTo>
                    <a:pt x="28" y="65"/>
                  </a:lnTo>
                  <a:lnTo>
                    <a:pt x="33" y="69"/>
                  </a:lnTo>
                  <a:lnTo>
                    <a:pt x="37" y="71"/>
                  </a:lnTo>
                  <a:lnTo>
                    <a:pt x="42" y="72"/>
                  </a:lnTo>
                  <a:lnTo>
                    <a:pt x="48" y="72"/>
                  </a:lnTo>
                  <a:lnTo>
                    <a:pt x="52" y="69"/>
                  </a:lnTo>
                  <a:lnTo>
                    <a:pt x="55" y="66"/>
                  </a:lnTo>
                  <a:lnTo>
                    <a:pt x="58" y="62"/>
                  </a:lnTo>
                  <a:lnTo>
                    <a:pt x="60" y="57"/>
                  </a:lnTo>
                  <a:lnTo>
                    <a:pt x="61" y="51"/>
                  </a:lnTo>
                  <a:lnTo>
                    <a:pt x="61" y="45"/>
                  </a:lnTo>
                  <a:lnTo>
                    <a:pt x="61" y="36"/>
                  </a:lnTo>
                  <a:lnTo>
                    <a:pt x="58" y="30"/>
                  </a:lnTo>
                  <a:lnTo>
                    <a:pt x="55" y="24"/>
                  </a:lnTo>
                  <a:lnTo>
                    <a:pt x="52" y="21"/>
                  </a:lnTo>
                  <a:lnTo>
                    <a:pt x="48" y="18"/>
                  </a:lnTo>
                  <a:lnTo>
                    <a:pt x="42" y="18"/>
                  </a:lnTo>
                  <a:lnTo>
                    <a:pt x="36" y="18"/>
                  </a:lnTo>
                  <a:lnTo>
                    <a:pt x="31" y="21"/>
                  </a:lnTo>
                  <a:lnTo>
                    <a:pt x="28" y="24"/>
                  </a:lnTo>
                  <a:lnTo>
                    <a:pt x="25" y="29"/>
                  </a:lnTo>
                  <a:lnTo>
                    <a:pt x="22" y="36"/>
                  </a:lnTo>
                  <a:lnTo>
                    <a:pt x="22" y="44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" name="Freeform 910"/>
            <p:cNvSpPr>
              <a:spLocks/>
            </p:cNvSpPr>
            <p:nvPr/>
          </p:nvSpPr>
          <p:spPr bwMode="auto">
            <a:xfrm>
              <a:off x="4025" y="4035"/>
              <a:ext cx="78" cy="89"/>
            </a:xfrm>
            <a:custGeom>
              <a:avLst/>
              <a:gdLst>
                <a:gd name="T0" fmla="*/ 76 w 78"/>
                <a:gd name="T1" fmla="*/ 27 h 89"/>
                <a:gd name="T2" fmla="*/ 54 w 78"/>
                <a:gd name="T3" fmla="*/ 32 h 89"/>
                <a:gd name="T4" fmla="*/ 52 w 78"/>
                <a:gd name="T5" fmla="*/ 27 h 89"/>
                <a:gd name="T6" fmla="*/ 51 w 78"/>
                <a:gd name="T7" fmla="*/ 24 h 89"/>
                <a:gd name="T8" fmla="*/ 49 w 78"/>
                <a:gd name="T9" fmla="*/ 21 h 89"/>
                <a:gd name="T10" fmla="*/ 45 w 78"/>
                <a:gd name="T11" fmla="*/ 18 h 89"/>
                <a:gd name="T12" fmla="*/ 39 w 78"/>
                <a:gd name="T13" fmla="*/ 18 h 89"/>
                <a:gd name="T14" fmla="*/ 34 w 78"/>
                <a:gd name="T15" fmla="*/ 18 h 89"/>
                <a:gd name="T16" fmla="*/ 30 w 78"/>
                <a:gd name="T17" fmla="*/ 20 h 89"/>
                <a:gd name="T18" fmla="*/ 27 w 78"/>
                <a:gd name="T19" fmla="*/ 24 h 89"/>
                <a:gd name="T20" fmla="*/ 24 w 78"/>
                <a:gd name="T21" fmla="*/ 29 h 89"/>
                <a:gd name="T22" fmla="*/ 22 w 78"/>
                <a:gd name="T23" fmla="*/ 35 h 89"/>
                <a:gd name="T24" fmla="*/ 21 w 78"/>
                <a:gd name="T25" fmla="*/ 44 h 89"/>
                <a:gd name="T26" fmla="*/ 22 w 78"/>
                <a:gd name="T27" fmla="*/ 51 h 89"/>
                <a:gd name="T28" fmla="*/ 22 w 78"/>
                <a:gd name="T29" fmla="*/ 57 h 89"/>
                <a:gd name="T30" fmla="*/ 24 w 78"/>
                <a:gd name="T31" fmla="*/ 62 h 89"/>
                <a:gd name="T32" fmla="*/ 27 w 78"/>
                <a:gd name="T33" fmla="*/ 66 h 89"/>
                <a:gd name="T34" fmla="*/ 30 w 78"/>
                <a:gd name="T35" fmla="*/ 69 h 89"/>
                <a:gd name="T36" fmla="*/ 34 w 78"/>
                <a:gd name="T37" fmla="*/ 72 h 89"/>
                <a:gd name="T38" fmla="*/ 40 w 78"/>
                <a:gd name="T39" fmla="*/ 72 h 89"/>
                <a:gd name="T40" fmla="*/ 43 w 78"/>
                <a:gd name="T41" fmla="*/ 72 h 89"/>
                <a:gd name="T42" fmla="*/ 46 w 78"/>
                <a:gd name="T43" fmla="*/ 71 h 89"/>
                <a:gd name="T44" fmla="*/ 49 w 78"/>
                <a:gd name="T45" fmla="*/ 68 h 89"/>
                <a:gd name="T46" fmla="*/ 52 w 78"/>
                <a:gd name="T47" fmla="*/ 65 h 89"/>
                <a:gd name="T48" fmla="*/ 54 w 78"/>
                <a:gd name="T49" fmla="*/ 60 h 89"/>
                <a:gd name="T50" fmla="*/ 55 w 78"/>
                <a:gd name="T51" fmla="*/ 56 h 89"/>
                <a:gd name="T52" fmla="*/ 78 w 78"/>
                <a:gd name="T53" fmla="*/ 59 h 89"/>
                <a:gd name="T54" fmla="*/ 76 w 78"/>
                <a:gd name="T55" fmla="*/ 66 h 89"/>
                <a:gd name="T56" fmla="*/ 73 w 78"/>
                <a:gd name="T57" fmla="*/ 72 h 89"/>
                <a:gd name="T58" fmla="*/ 69 w 78"/>
                <a:gd name="T59" fmla="*/ 77 h 89"/>
                <a:gd name="T60" fmla="*/ 64 w 78"/>
                <a:gd name="T61" fmla="*/ 81 h 89"/>
                <a:gd name="T62" fmla="*/ 54 w 78"/>
                <a:gd name="T63" fmla="*/ 87 h 89"/>
                <a:gd name="T64" fmla="*/ 39 w 78"/>
                <a:gd name="T65" fmla="*/ 89 h 89"/>
                <a:gd name="T66" fmla="*/ 22 w 78"/>
                <a:gd name="T67" fmla="*/ 86 h 89"/>
                <a:gd name="T68" fmla="*/ 10 w 78"/>
                <a:gd name="T69" fmla="*/ 78 h 89"/>
                <a:gd name="T70" fmla="*/ 1 w 78"/>
                <a:gd name="T71" fmla="*/ 63 h 89"/>
                <a:gd name="T72" fmla="*/ 0 w 78"/>
                <a:gd name="T73" fmla="*/ 45 h 89"/>
                <a:gd name="T74" fmla="*/ 1 w 78"/>
                <a:gd name="T75" fmla="*/ 26 h 89"/>
                <a:gd name="T76" fmla="*/ 10 w 78"/>
                <a:gd name="T77" fmla="*/ 12 h 89"/>
                <a:gd name="T78" fmla="*/ 22 w 78"/>
                <a:gd name="T79" fmla="*/ 3 h 89"/>
                <a:gd name="T80" fmla="*/ 39 w 78"/>
                <a:gd name="T81" fmla="*/ 0 h 89"/>
                <a:gd name="T82" fmla="*/ 49 w 78"/>
                <a:gd name="T83" fmla="*/ 2 h 89"/>
                <a:gd name="T84" fmla="*/ 57 w 78"/>
                <a:gd name="T85" fmla="*/ 3 h 89"/>
                <a:gd name="T86" fmla="*/ 63 w 78"/>
                <a:gd name="T87" fmla="*/ 8 h 89"/>
                <a:gd name="T88" fmla="*/ 69 w 78"/>
                <a:gd name="T89" fmla="*/ 12 h 89"/>
                <a:gd name="T90" fmla="*/ 73 w 78"/>
                <a:gd name="T91" fmla="*/ 20 h 89"/>
                <a:gd name="T92" fmla="*/ 76 w 78"/>
                <a:gd name="T93" fmla="*/ 27 h 8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9">
                  <a:moveTo>
                    <a:pt x="76" y="27"/>
                  </a:moveTo>
                  <a:lnTo>
                    <a:pt x="54" y="32"/>
                  </a:lnTo>
                  <a:lnTo>
                    <a:pt x="52" y="27"/>
                  </a:lnTo>
                  <a:lnTo>
                    <a:pt x="51" y="24"/>
                  </a:lnTo>
                  <a:lnTo>
                    <a:pt x="49" y="21"/>
                  </a:lnTo>
                  <a:lnTo>
                    <a:pt x="45" y="18"/>
                  </a:lnTo>
                  <a:lnTo>
                    <a:pt x="39" y="18"/>
                  </a:lnTo>
                  <a:lnTo>
                    <a:pt x="34" y="18"/>
                  </a:lnTo>
                  <a:lnTo>
                    <a:pt x="30" y="20"/>
                  </a:lnTo>
                  <a:lnTo>
                    <a:pt x="27" y="24"/>
                  </a:lnTo>
                  <a:lnTo>
                    <a:pt x="24" y="29"/>
                  </a:lnTo>
                  <a:lnTo>
                    <a:pt x="22" y="35"/>
                  </a:lnTo>
                  <a:lnTo>
                    <a:pt x="21" y="44"/>
                  </a:lnTo>
                  <a:lnTo>
                    <a:pt x="22" y="51"/>
                  </a:lnTo>
                  <a:lnTo>
                    <a:pt x="22" y="57"/>
                  </a:lnTo>
                  <a:lnTo>
                    <a:pt x="24" y="62"/>
                  </a:lnTo>
                  <a:lnTo>
                    <a:pt x="27" y="66"/>
                  </a:lnTo>
                  <a:lnTo>
                    <a:pt x="30" y="69"/>
                  </a:lnTo>
                  <a:lnTo>
                    <a:pt x="34" y="72"/>
                  </a:lnTo>
                  <a:lnTo>
                    <a:pt x="40" y="72"/>
                  </a:lnTo>
                  <a:lnTo>
                    <a:pt x="43" y="72"/>
                  </a:lnTo>
                  <a:lnTo>
                    <a:pt x="46" y="71"/>
                  </a:lnTo>
                  <a:lnTo>
                    <a:pt x="49" y="68"/>
                  </a:lnTo>
                  <a:lnTo>
                    <a:pt x="52" y="65"/>
                  </a:lnTo>
                  <a:lnTo>
                    <a:pt x="54" y="60"/>
                  </a:lnTo>
                  <a:lnTo>
                    <a:pt x="55" y="56"/>
                  </a:lnTo>
                  <a:lnTo>
                    <a:pt x="78" y="59"/>
                  </a:lnTo>
                  <a:lnTo>
                    <a:pt x="76" y="66"/>
                  </a:lnTo>
                  <a:lnTo>
                    <a:pt x="73" y="72"/>
                  </a:lnTo>
                  <a:lnTo>
                    <a:pt x="69" y="77"/>
                  </a:lnTo>
                  <a:lnTo>
                    <a:pt x="64" y="81"/>
                  </a:lnTo>
                  <a:lnTo>
                    <a:pt x="54" y="87"/>
                  </a:lnTo>
                  <a:lnTo>
                    <a:pt x="39" y="89"/>
                  </a:lnTo>
                  <a:lnTo>
                    <a:pt x="22" y="86"/>
                  </a:lnTo>
                  <a:lnTo>
                    <a:pt x="10" y="78"/>
                  </a:lnTo>
                  <a:lnTo>
                    <a:pt x="1" y="63"/>
                  </a:lnTo>
                  <a:lnTo>
                    <a:pt x="0" y="45"/>
                  </a:lnTo>
                  <a:lnTo>
                    <a:pt x="1" y="26"/>
                  </a:lnTo>
                  <a:lnTo>
                    <a:pt x="10" y="12"/>
                  </a:lnTo>
                  <a:lnTo>
                    <a:pt x="22" y="3"/>
                  </a:lnTo>
                  <a:lnTo>
                    <a:pt x="39" y="0"/>
                  </a:lnTo>
                  <a:lnTo>
                    <a:pt x="49" y="2"/>
                  </a:lnTo>
                  <a:lnTo>
                    <a:pt x="57" y="3"/>
                  </a:lnTo>
                  <a:lnTo>
                    <a:pt x="63" y="8"/>
                  </a:lnTo>
                  <a:lnTo>
                    <a:pt x="69" y="12"/>
                  </a:lnTo>
                  <a:lnTo>
                    <a:pt x="73" y="20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Freeform 911"/>
            <p:cNvSpPr>
              <a:spLocks/>
            </p:cNvSpPr>
            <p:nvPr/>
          </p:nvSpPr>
          <p:spPr bwMode="auto">
            <a:xfrm>
              <a:off x="4115" y="4005"/>
              <a:ext cx="39" cy="150"/>
            </a:xfrm>
            <a:custGeom>
              <a:avLst/>
              <a:gdLst>
                <a:gd name="T0" fmla="*/ 0 w 39"/>
                <a:gd name="T1" fmla="*/ 150 h 150"/>
                <a:gd name="T2" fmla="*/ 3 w 39"/>
                <a:gd name="T3" fmla="*/ 141 h 150"/>
                <a:gd name="T4" fmla="*/ 6 w 39"/>
                <a:gd name="T5" fmla="*/ 134 h 150"/>
                <a:gd name="T6" fmla="*/ 7 w 39"/>
                <a:gd name="T7" fmla="*/ 129 h 150"/>
                <a:gd name="T8" fmla="*/ 10 w 39"/>
                <a:gd name="T9" fmla="*/ 120 h 150"/>
                <a:gd name="T10" fmla="*/ 12 w 39"/>
                <a:gd name="T11" fmla="*/ 111 h 150"/>
                <a:gd name="T12" fmla="*/ 15 w 39"/>
                <a:gd name="T13" fmla="*/ 102 h 150"/>
                <a:gd name="T14" fmla="*/ 16 w 39"/>
                <a:gd name="T15" fmla="*/ 93 h 150"/>
                <a:gd name="T16" fmla="*/ 16 w 39"/>
                <a:gd name="T17" fmla="*/ 84 h 150"/>
                <a:gd name="T18" fmla="*/ 16 w 39"/>
                <a:gd name="T19" fmla="*/ 75 h 150"/>
                <a:gd name="T20" fmla="*/ 16 w 39"/>
                <a:gd name="T21" fmla="*/ 57 h 150"/>
                <a:gd name="T22" fmla="*/ 13 w 39"/>
                <a:gd name="T23" fmla="*/ 41 h 150"/>
                <a:gd name="T24" fmla="*/ 7 w 39"/>
                <a:gd name="T25" fmla="*/ 21 h 150"/>
                <a:gd name="T26" fmla="*/ 0 w 39"/>
                <a:gd name="T27" fmla="*/ 0 h 150"/>
                <a:gd name="T28" fmla="*/ 13 w 39"/>
                <a:gd name="T29" fmla="*/ 0 h 150"/>
                <a:gd name="T30" fmla="*/ 24 w 39"/>
                <a:gd name="T31" fmla="*/ 17 h 150"/>
                <a:gd name="T32" fmla="*/ 33 w 39"/>
                <a:gd name="T33" fmla="*/ 36 h 150"/>
                <a:gd name="T34" fmla="*/ 37 w 39"/>
                <a:gd name="T35" fmla="*/ 54 h 150"/>
                <a:gd name="T36" fmla="*/ 39 w 39"/>
                <a:gd name="T37" fmla="*/ 74 h 150"/>
                <a:gd name="T38" fmla="*/ 37 w 39"/>
                <a:gd name="T39" fmla="*/ 90 h 150"/>
                <a:gd name="T40" fmla="*/ 33 w 39"/>
                <a:gd name="T41" fmla="*/ 108 h 150"/>
                <a:gd name="T42" fmla="*/ 25 w 39"/>
                <a:gd name="T43" fmla="*/ 129 h 150"/>
                <a:gd name="T44" fmla="*/ 13 w 39"/>
                <a:gd name="T45" fmla="*/ 150 h 150"/>
                <a:gd name="T46" fmla="*/ 0 w 39"/>
                <a:gd name="T47" fmla="*/ 150 h 1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9" h="150">
                  <a:moveTo>
                    <a:pt x="0" y="150"/>
                  </a:moveTo>
                  <a:lnTo>
                    <a:pt x="3" y="141"/>
                  </a:lnTo>
                  <a:lnTo>
                    <a:pt x="6" y="134"/>
                  </a:lnTo>
                  <a:lnTo>
                    <a:pt x="7" y="129"/>
                  </a:lnTo>
                  <a:lnTo>
                    <a:pt x="10" y="120"/>
                  </a:lnTo>
                  <a:lnTo>
                    <a:pt x="12" y="111"/>
                  </a:lnTo>
                  <a:lnTo>
                    <a:pt x="15" y="102"/>
                  </a:lnTo>
                  <a:lnTo>
                    <a:pt x="16" y="93"/>
                  </a:lnTo>
                  <a:lnTo>
                    <a:pt x="16" y="84"/>
                  </a:lnTo>
                  <a:lnTo>
                    <a:pt x="16" y="75"/>
                  </a:lnTo>
                  <a:lnTo>
                    <a:pt x="16" y="57"/>
                  </a:lnTo>
                  <a:lnTo>
                    <a:pt x="13" y="41"/>
                  </a:lnTo>
                  <a:lnTo>
                    <a:pt x="7" y="21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4" y="17"/>
                  </a:lnTo>
                  <a:lnTo>
                    <a:pt x="33" y="36"/>
                  </a:lnTo>
                  <a:lnTo>
                    <a:pt x="37" y="54"/>
                  </a:lnTo>
                  <a:lnTo>
                    <a:pt x="39" y="74"/>
                  </a:lnTo>
                  <a:lnTo>
                    <a:pt x="37" y="90"/>
                  </a:lnTo>
                  <a:lnTo>
                    <a:pt x="33" y="108"/>
                  </a:lnTo>
                  <a:lnTo>
                    <a:pt x="25" y="129"/>
                  </a:lnTo>
                  <a:lnTo>
                    <a:pt x="13" y="15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" name="Freeform 912"/>
            <p:cNvSpPr>
              <a:spLocks noEditPoints="1"/>
            </p:cNvSpPr>
            <p:nvPr/>
          </p:nvSpPr>
          <p:spPr bwMode="auto">
            <a:xfrm>
              <a:off x="1083" y="2217"/>
              <a:ext cx="89" cy="80"/>
            </a:xfrm>
            <a:custGeom>
              <a:avLst/>
              <a:gdLst>
                <a:gd name="T0" fmla="*/ 59 w 89"/>
                <a:gd name="T1" fmla="*/ 24 h 80"/>
                <a:gd name="T2" fmla="*/ 63 w 89"/>
                <a:gd name="T3" fmla="*/ 2 h 80"/>
                <a:gd name="T4" fmla="*/ 71 w 89"/>
                <a:gd name="T5" fmla="*/ 5 h 80"/>
                <a:gd name="T6" fmla="*/ 77 w 89"/>
                <a:gd name="T7" fmla="*/ 9 h 80"/>
                <a:gd name="T8" fmla="*/ 81 w 89"/>
                <a:gd name="T9" fmla="*/ 15 h 80"/>
                <a:gd name="T10" fmla="*/ 86 w 89"/>
                <a:gd name="T11" fmla="*/ 21 h 80"/>
                <a:gd name="T12" fmla="*/ 87 w 89"/>
                <a:gd name="T13" fmla="*/ 30 h 80"/>
                <a:gd name="T14" fmla="*/ 89 w 89"/>
                <a:gd name="T15" fmla="*/ 39 h 80"/>
                <a:gd name="T16" fmla="*/ 87 w 89"/>
                <a:gd name="T17" fmla="*/ 53 h 80"/>
                <a:gd name="T18" fmla="*/ 81 w 89"/>
                <a:gd name="T19" fmla="*/ 63 h 80"/>
                <a:gd name="T20" fmla="*/ 74 w 89"/>
                <a:gd name="T21" fmla="*/ 71 h 80"/>
                <a:gd name="T22" fmla="*/ 60 w 89"/>
                <a:gd name="T23" fmla="*/ 78 h 80"/>
                <a:gd name="T24" fmla="*/ 45 w 89"/>
                <a:gd name="T25" fmla="*/ 80 h 80"/>
                <a:gd name="T26" fmla="*/ 26 w 89"/>
                <a:gd name="T27" fmla="*/ 77 h 80"/>
                <a:gd name="T28" fmla="*/ 12 w 89"/>
                <a:gd name="T29" fmla="*/ 69 h 80"/>
                <a:gd name="T30" fmla="*/ 3 w 89"/>
                <a:gd name="T31" fmla="*/ 56 h 80"/>
                <a:gd name="T32" fmla="*/ 0 w 89"/>
                <a:gd name="T33" fmla="*/ 41 h 80"/>
                <a:gd name="T34" fmla="*/ 3 w 89"/>
                <a:gd name="T35" fmla="*/ 23 h 80"/>
                <a:gd name="T36" fmla="*/ 12 w 89"/>
                <a:gd name="T37" fmla="*/ 11 h 80"/>
                <a:gd name="T38" fmla="*/ 23 w 89"/>
                <a:gd name="T39" fmla="*/ 5 h 80"/>
                <a:gd name="T40" fmla="*/ 35 w 89"/>
                <a:gd name="T41" fmla="*/ 0 h 80"/>
                <a:gd name="T42" fmla="*/ 51 w 89"/>
                <a:gd name="T43" fmla="*/ 0 h 80"/>
                <a:gd name="T44" fmla="*/ 51 w 89"/>
                <a:gd name="T45" fmla="*/ 57 h 80"/>
                <a:gd name="T46" fmla="*/ 57 w 89"/>
                <a:gd name="T47" fmla="*/ 57 h 80"/>
                <a:gd name="T48" fmla="*/ 62 w 89"/>
                <a:gd name="T49" fmla="*/ 56 h 80"/>
                <a:gd name="T50" fmla="*/ 66 w 89"/>
                <a:gd name="T51" fmla="*/ 53 h 80"/>
                <a:gd name="T52" fmla="*/ 69 w 89"/>
                <a:gd name="T53" fmla="*/ 48 h 80"/>
                <a:gd name="T54" fmla="*/ 71 w 89"/>
                <a:gd name="T55" fmla="*/ 44 h 80"/>
                <a:gd name="T56" fmla="*/ 71 w 89"/>
                <a:gd name="T57" fmla="*/ 39 h 80"/>
                <a:gd name="T58" fmla="*/ 71 w 89"/>
                <a:gd name="T59" fmla="*/ 33 h 80"/>
                <a:gd name="T60" fmla="*/ 68 w 89"/>
                <a:gd name="T61" fmla="*/ 29 h 80"/>
                <a:gd name="T62" fmla="*/ 65 w 89"/>
                <a:gd name="T63" fmla="*/ 26 h 80"/>
                <a:gd name="T64" fmla="*/ 59 w 89"/>
                <a:gd name="T65" fmla="*/ 24 h 80"/>
                <a:gd name="T66" fmla="*/ 38 w 89"/>
                <a:gd name="T67" fmla="*/ 21 h 80"/>
                <a:gd name="T68" fmla="*/ 32 w 89"/>
                <a:gd name="T69" fmla="*/ 23 h 80"/>
                <a:gd name="T70" fmla="*/ 26 w 89"/>
                <a:gd name="T71" fmla="*/ 24 h 80"/>
                <a:gd name="T72" fmla="*/ 21 w 89"/>
                <a:gd name="T73" fmla="*/ 27 h 80"/>
                <a:gd name="T74" fmla="*/ 20 w 89"/>
                <a:gd name="T75" fmla="*/ 30 h 80"/>
                <a:gd name="T76" fmla="*/ 17 w 89"/>
                <a:gd name="T77" fmla="*/ 35 h 80"/>
                <a:gd name="T78" fmla="*/ 17 w 89"/>
                <a:gd name="T79" fmla="*/ 39 h 80"/>
                <a:gd name="T80" fmla="*/ 17 w 89"/>
                <a:gd name="T81" fmla="*/ 44 h 80"/>
                <a:gd name="T82" fmla="*/ 20 w 89"/>
                <a:gd name="T83" fmla="*/ 48 h 80"/>
                <a:gd name="T84" fmla="*/ 23 w 89"/>
                <a:gd name="T85" fmla="*/ 53 h 80"/>
                <a:gd name="T86" fmla="*/ 26 w 89"/>
                <a:gd name="T87" fmla="*/ 56 h 80"/>
                <a:gd name="T88" fmla="*/ 32 w 89"/>
                <a:gd name="T89" fmla="*/ 57 h 80"/>
                <a:gd name="T90" fmla="*/ 38 w 89"/>
                <a:gd name="T91" fmla="*/ 57 h 80"/>
                <a:gd name="T92" fmla="*/ 38 w 89"/>
                <a:gd name="T93" fmla="*/ 21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80">
                  <a:moveTo>
                    <a:pt x="59" y="24"/>
                  </a:moveTo>
                  <a:lnTo>
                    <a:pt x="63" y="2"/>
                  </a:lnTo>
                  <a:lnTo>
                    <a:pt x="71" y="5"/>
                  </a:lnTo>
                  <a:lnTo>
                    <a:pt x="77" y="9"/>
                  </a:lnTo>
                  <a:lnTo>
                    <a:pt x="81" y="15"/>
                  </a:lnTo>
                  <a:lnTo>
                    <a:pt x="86" y="21"/>
                  </a:lnTo>
                  <a:lnTo>
                    <a:pt x="87" y="30"/>
                  </a:lnTo>
                  <a:lnTo>
                    <a:pt x="89" y="39"/>
                  </a:lnTo>
                  <a:lnTo>
                    <a:pt x="87" y="53"/>
                  </a:lnTo>
                  <a:lnTo>
                    <a:pt x="81" y="63"/>
                  </a:lnTo>
                  <a:lnTo>
                    <a:pt x="74" y="71"/>
                  </a:lnTo>
                  <a:lnTo>
                    <a:pt x="60" y="78"/>
                  </a:lnTo>
                  <a:lnTo>
                    <a:pt x="45" y="80"/>
                  </a:lnTo>
                  <a:lnTo>
                    <a:pt x="26" y="77"/>
                  </a:lnTo>
                  <a:lnTo>
                    <a:pt x="12" y="69"/>
                  </a:lnTo>
                  <a:lnTo>
                    <a:pt x="3" y="56"/>
                  </a:lnTo>
                  <a:lnTo>
                    <a:pt x="0" y="41"/>
                  </a:lnTo>
                  <a:lnTo>
                    <a:pt x="3" y="23"/>
                  </a:lnTo>
                  <a:lnTo>
                    <a:pt x="12" y="11"/>
                  </a:lnTo>
                  <a:lnTo>
                    <a:pt x="23" y="5"/>
                  </a:lnTo>
                  <a:lnTo>
                    <a:pt x="35" y="0"/>
                  </a:lnTo>
                  <a:lnTo>
                    <a:pt x="51" y="0"/>
                  </a:lnTo>
                  <a:lnTo>
                    <a:pt x="51" y="57"/>
                  </a:lnTo>
                  <a:lnTo>
                    <a:pt x="57" y="57"/>
                  </a:lnTo>
                  <a:lnTo>
                    <a:pt x="62" y="56"/>
                  </a:lnTo>
                  <a:lnTo>
                    <a:pt x="66" y="53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1" y="39"/>
                  </a:lnTo>
                  <a:lnTo>
                    <a:pt x="71" y="33"/>
                  </a:lnTo>
                  <a:lnTo>
                    <a:pt x="68" y="29"/>
                  </a:lnTo>
                  <a:lnTo>
                    <a:pt x="65" y="26"/>
                  </a:lnTo>
                  <a:lnTo>
                    <a:pt x="59" y="24"/>
                  </a:lnTo>
                  <a:close/>
                  <a:moveTo>
                    <a:pt x="38" y="21"/>
                  </a:moveTo>
                  <a:lnTo>
                    <a:pt x="32" y="23"/>
                  </a:lnTo>
                  <a:lnTo>
                    <a:pt x="26" y="24"/>
                  </a:lnTo>
                  <a:lnTo>
                    <a:pt x="21" y="27"/>
                  </a:lnTo>
                  <a:lnTo>
                    <a:pt x="20" y="30"/>
                  </a:lnTo>
                  <a:lnTo>
                    <a:pt x="17" y="35"/>
                  </a:lnTo>
                  <a:lnTo>
                    <a:pt x="17" y="39"/>
                  </a:lnTo>
                  <a:lnTo>
                    <a:pt x="17" y="44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2" y="57"/>
                  </a:lnTo>
                  <a:lnTo>
                    <a:pt x="38" y="57"/>
                  </a:lnTo>
                  <a:lnTo>
                    <a:pt x="38" y="2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6" name="Freeform 913"/>
            <p:cNvSpPr>
              <a:spLocks/>
            </p:cNvSpPr>
            <p:nvPr/>
          </p:nvSpPr>
          <p:spPr bwMode="auto">
            <a:xfrm>
              <a:off x="1085" y="2126"/>
              <a:ext cx="85" cy="85"/>
            </a:xfrm>
            <a:custGeom>
              <a:avLst/>
              <a:gdLst>
                <a:gd name="T0" fmla="*/ 85 w 85"/>
                <a:gd name="T1" fmla="*/ 52 h 85"/>
                <a:gd name="T2" fmla="*/ 0 w 85"/>
                <a:gd name="T3" fmla="*/ 85 h 85"/>
                <a:gd name="T4" fmla="*/ 0 w 85"/>
                <a:gd name="T5" fmla="*/ 63 h 85"/>
                <a:gd name="T6" fmla="*/ 43 w 85"/>
                <a:gd name="T7" fmla="*/ 46 h 85"/>
                <a:gd name="T8" fmla="*/ 57 w 85"/>
                <a:gd name="T9" fmla="*/ 42 h 85"/>
                <a:gd name="T10" fmla="*/ 52 w 85"/>
                <a:gd name="T11" fmla="*/ 40 h 85"/>
                <a:gd name="T12" fmla="*/ 51 w 85"/>
                <a:gd name="T13" fmla="*/ 40 h 85"/>
                <a:gd name="T14" fmla="*/ 46 w 85"/>
                <a:gd name="T15" fmla="*/ 39 h 85"/>
                <a:gd name="T16" fmla="*/ 43 w 85"/>
                <a:gd name="T17" fmla="*/ 37 h 85"/>
                <a:gd name="T18" fmla="*/ 0 w 85"/>
                <a:gd name="T19" fmla="*/ 22 h 85"/>
                <a:gd name="T20" fmla="*/ 0 w 85"/>
                <a:gd name="T21" fmla="*/ 0 h 85"/>
                <a:gd name="T22" fmla="*/ 85 w 85"/>
                <a:gd name="T23" fmla="*/ 33 h 85"/>
                <a:gd name="T24" fmla="*/ 85 w 85"/>
                <a:gd name="T25" fmla="*/ 52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5" h="85">
                  <a:moveTo>
                    <a:pt x="85" y="52"/>
                  </a:moveTo>
                  <a:lnTo>
                    <a:pt x="0" y="85"/>
                  </a:lnTo>
                  <a:lnTo>
                    <a:pt x="0" y="63"/>
                  </a:lnTo>
                  <a:lnTo>
                    <a:pt x="43" y="46"/>
                  </a:lnTo>
                  <a:lnTo>
                    <a:pt x="57" y="42"/>
                  </a:lnTo>
                  <a:lnTo>
                    <a:pt x="52" y="40"/>
                  </a:lnTo>
                  <a:lnTo>
                    <a:pt x="51" y="40"/>
                  </a:lnTo>
                  <a:lnTo>
                    <a:pt x="46" y="39"/>
                  </a:lnTo>
                  <a:lnTo>
                    <a:pt x="43" y="37"/>
                  </a:lnTo>
                  <a:lnTo>
                    <a:pt x="0" y="22"/>
                  </a:lnTo>
                  <a:lnTo>
                    <a:pt x="0" y="0"/>
                  </a:lnTo>
                  <a:lnTo>
                    <a:pt x="85" y="33"/>
                  </a:lnTo>
                  <a:lnTo>
                    <a:pt x="85" y="5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Freeform 914"/>
            <p:cNvSpPr>
              <a:spLocks noEditPoints="1"/>
            </p:cNvSpPr>
            <p:nvPr/>
          </p:nvSpPr>
          <p:spPr bwMode="auto">
            <a:xfrm>
              <a:off x="1083" y="2037"/>
              <a:ext cx="89" cy="81"/>
            </a:xfrm>
            <a:custGeom>
              <a:avLst/>
              <a:gdLst>
                <a:gd name="T0" fmla="*/ 59 w 89"/>
                <a:gd name="T1" fmla="*/ 24 h 81"/>
                <a:gd name="T2" fmla="*/ 63 w 89"/>
                <a:gd name="T3" fmla="*/ 3 h 81"/>
                <a:gd name="T4" fmla="*/ 71 w 89"/>
                <a:gd name="T5" fmla="*/ 6 h 81"/>
                <a:gd name="T6" fmla="*/ 77 w 89"/>
                <a:gd name="T7" fmla="*/ 11 h 81"/>
                <a:gd name="T8" fmla="*/ 81 w 89"/>
                <a:gd name="T9" fmla="*/ 17 h 81"/>
                <a:gd name="T10" fmla="*/ 86 w 89"/>
                <a:gd name="T11" fmla="*/ 23 h 81"/>
                <a:gd name="T12" fmla="*/ 87 w 89"/>
                <a:gd name="T13" fmla="*/ 30 h 81"/>
                <a:gd name="T14" fmla="*/ 89 w 89"/>
                <a:gd name="T15" fmla="*/ 39 h 81"/>
                <a:gd name="T16" fmla="*/ 87 w 89"/>
                <a:gd name="T17" fmla="*/ 53 h 81"/>
                <a:gd name="T18" fmla="*/ 81 w 89"/>
                <a:gd name="T19" fmla="*/ 65 h 81"/>
                <a:gd name="T20" fmla="*/ 74 w 89"/>
                <a:gd name="T21" fmla="*/ 72 h 81"/>
                <a:gd name="T22" fmla="*/ 60 w 89"/>
                <a:gd name="T23" fmla="*/ 78 h 81"/>
                <a:gd name="T24" fmla="*/ 45 w 89"/>
                <a:gd name="T25" fmla="*/ 81 h 81"/>
                <a:gd name="T26" fmla="*/ 26 w 89"/>
                <a:gd name="T27" fmla="*/ 78 h 81"/>
                <a:gd name="T28" fmla="*/ 12 w 89"/>
                <a:gd name="T29" fmla="*/ 69 h 81"/>
                <a:gd name="T30" fmla="*/ 3 w 89"/>
                <a:gd name="T31" fmla="*/ 57 h 81"/>
                <a:gd name="T32" fmla="*/ 0 w 89"/>
                <a:gd name="T33" fmla="*/ 42 h 81"/>
                <a:gd name="T34" fmla="*/ 3 w 89"/>
                <a:gd name="T35" fmla="*/ 24 h 81"/>
                <a:gd name="T36" fmla="*/ 12 w 89"/>
                <a:gd name="T37" fmla="*/ 12 h 81"/>
                <a:gd name="T38" fmla="*/ 23 w 89"/>
                <a:gd name="T39" fmla="*/ 5 h 81"/>
                <a:gd name="T40" fmla="*/ 35 w 89"/>
                <a:gd name="T41" fmla="*/ 2 h 81"/>
                <a:gd name="T42" fmla="*/ 51 w 89"/>
                <a:gd name="T43" fmla="*/ 0 h 81"/>
                <a:gd name="T44" fmla="*/ 51 w 89"/>
                <a:gd name="T45" fmla="*/ 59 h 81"/>
                <a:gd name="T46" fmla="*/ 57 w 89"/>
                <a:gd name="T47" fmla="*/ 59 h 81"/>
                <a:gd name="T48" fmla="*/ 62 w 89"/>
                <a:gd name="T49" fmla="*/ 56 h 81"/>
                <a:gd name="T50" fmla="*/ 66 w 89"/>
                <a:gd name="T51" fmla="*/ 53 h 81"/>
                <a:gd name="T52" fmla="*/ 69 w 89"/>
                <a:gd name="T53" fmla="*/ 50 h 81"/>
                <a:gd name="T54" fmla="*/ 71 w 89"/>
                <a:gd name="T55" fmla="*/ 45 h 81"/>
                <a:gd name="T56" fmla="*/ 71 w 89"/>
                <a:gd name="T57" fmla="*/ 39 h 81"/>
                <a:gd name="T58" fmla="*/ 71 w 89"/>
                <a:gd name="T59" fmla="*/ 35 h 81"/>
                <a:gd name="T60" fmla="*/ 68 w 89"/>
                <a:gd name="T61" fmla="*/ 30 h 81"/>
                <a:gd name="T62" fmla="*/ 65 w 89"/>
                <a:gd name="T63" fmla="*/ 27 h 81"/>
                <a:gd name="T64" fmla="*/ 59 w 89"/>
                <a:gd name="T65" fmla="*/ 24 h 81"/>
                <a:gd name="T66" fmla="*/ 38 w 89"/>
                <a:gd name="T67" fmla="*/ 23 h 81"/>
                <a:gd name="T68" fmla="*/ 32 w 89"/>
                <a:gd name="T69" fmla="*/ 24 h 81"/>
                <a:gd name="T70" fmla="*/ 26 w 89"/>
                <a:gd name="T71" fmla="*/ 26 h 81"/>
                <a:gd name="T72" fmla="*/ 21 w 89"/>
                <a:gd name="T73" fmla="*/ 29 h 81"/>
                <a:gd name="T74" fmla="*/ 20 w 89"/>
                <a:gd name="T75" fmla="*/ 32 h 81"/>
                <a:gd name="T76" fmla="*/ 17 w 89"/>
                <a:gd name="T77" fmla="*/ 36 h 81"/>
                <a:gd name="T78" fmla="*/ 17 w 89"/>
                <a:gd name="T79" fmla="*/ 41 h 81"/>
                <a:gd name="T80" fmla="*/ 17 w 89"/>
                <a:gd name="T81" fmla="*/ 45 h 81"/>
                <a:gd name="T82" fmla="*/ 20 w 89"/>
                <a:gd name="T83" fmla="*/ 50 h 81"/>
                <a:gd name="T84" fmla="*/ 23 w 89"/>
                <a:gd name="T85" fmla="*/ 53 h 81"/>
                <a:gd name="T86" fmla="*/ 26 w 89"/>
                <a:gd name="T87" fmla="*/ 56 h 81"/>
                <a:gd name="T88" fmla="*/ 32 w 89"/>
                <a:gd name="T89" fmla="*/ 57 h 81"/>
                <a:gd name="T90" fmla="*/ 38 w 89"/>
                <a:gd name="T91" fmla="*/ 59 h 81"/>
                <a:gd name="T92" fmla="*/ 38 w 89"/>
                <a:gd name="T93" fmla="*/ 23 h 8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9" h="81">
                  <a:moveTo>
                    <a:pt x="59" y="24"/>
                  </a:moveTo>
                  <a:lnTo>
                    <a:pt x="63" y="3"/>
                  </a:lnTo>
                  <a:lnTo>
                    <a:pt x="71" y="6"/>
                  </a:lnTo>
                  <a:lnTo>
                    <a:pt x="77" y="11"/>
                  </a:lnTo>
                  <a:lnTo>
                    <a:pt x="81" y="17"/>
                  </a:lnTo>
                  <a:lnTo>
                    <a:pt x="86" y="23"/>
                  </a:lnTo>
                  <a:lnTo>
                    <a:pt x="87" y="30"/>
                  </a:lnTo>
                  <a:lnTo>
                    <a:pt x="89" y="39"/>
                  </a:lnTo>
                  <a:lnTo>
                    <a:pt x="87" y="53"/>
                  </a:lnTo>
                  <a:lnTo>
                    <a:pt x="81" y="65"/>
                  </a:lnTo>
                  <a:lnTo>
                    <a:pt x="74" y="72"/>
                  </a:lnTo>
                  <a:lnTo>
                    <a:pt x="60" y="78"/>
                  </a:lnTo>
                  <a:lnTo>
                    <a:pt x="45" y="81"/>
                  </a:lnTo>
                  <a:lnTo>
                    <a:pt x="26" y="78"/>
                  </a:lnTo>
                  <a:lnTo>
                    <a:pt x="12" y="69"/>
                  </a:lnTo>
                  <a:lnTo>
                    <a:pt x="3" y="57"/>
                  </a:lnTo>
                  <a:lnTo>
                    <a:pt x="0" y="42"/>
                  </a:lnTo>
                  <a:lnTo>
                    <a:pt x="3" y="24"/>
                  </a:lnTo>
                  <a:lnTo>
                    <a:pt x="12" y="12"/>
                  </a:lnTo>
                  <a:lnTo>
                    <a:pt x="23" y="5"/>
                  </a:lnTo>
                  <a:lnTo>
                    <a:pt x="35" y="2"/>
                  </a:lnTo>
                  <a:lnTo>
                    <a:pt x="51" y="0"/>
                  </a:lnTo>
                  <a:lnTo>
                    <a:pt x="51" y="59"/>
                  </a:lnTo>
                  <a:lnTo>
                    <a:pt x="57" y="59"/>
                  </a:lnTo>
                  <a:lnTo>
                    <a:pt x="62" y="56"/>
                  </a:lnTo>
                  <a:lnTo>
                    <a:pt x="66" y="53"/>
                  </a:lnTo>
                  <a:lnTo>
                    <a:pt x="69" y="50"/>
                  </a:lnTo>
                  <a:lnTo>
                    <a:pt x="71" y="45"/>
                  </a:lnTo>
                  <a:lnTo>
                    <a:pt x="71" y="39"/>
                  </a:lnTo>
                  <a:lnTo>
                    <a:pt x="71" y="35"/>
                  </a:lnTo>
                  <a:lnTo>
                    <a:pt x="68" y="30"/>
                  </a:lnTo>
                  <a:lnTo>
                    <a:pt x="65" y="27"/>
                  </a:lnTo>
                  <a:lnTo>
                    <a:pt x="59" y="24"/>
                  </a:lnTo>
                  <a:close/>
                  <a:moveTo>
                    <a:pt x="38" y="23"/>
                  </a:moveTo>
                  <a:lnTo>
                    <a:pt x="32" y="24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20" y="32"/>
                  </a:lnTo>
                  <a:lnTo>
                    <a:pt x="17" y="36"/>
                  </a:lnTo>
                  <a:lnTo>
                    <a:pt x="17" y="41"/>
                  </a:lnTo>
                  <a:lnTo>
                    <a:pt x="17" y="45"/>
                  </a:lnTo>
                  <a:lnTo>
                    <a:pt x="20" y="50"/>
                  </a:lnTo>
                  <a:lnTo>
                    <a:pt x="23" y="53"/>
                  </a:lnTo>
                  <a:lnTo>
                    <a:pt x="26" y="56"/>
                  </a:lnTo>
                  <a:lnTo>
                    <a:pt x="32" y="57"/>
                  </a:lnTo>
                  <a:lnTo>
                    <a:pt x="38" y="59"/>
                  </a:lnTo>
                  <a:lnTo>
                    <a:pt x="38" y="2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8" name="Freeform 915"/>
            <p:cNvSpPr>
              <a:spLocks/>
            </p:cNvSpPr>
            <p:nvPr/>
          </p:nvSpPr>
          <p:spPr bwMode="auto">
            <a:xfrm>
              <a:off x="1083" y="1943"/>
              <a:ext cx="87" cy="78"/>
            </a:xfrm>
            <a:custGeom>
              <a:avLst/>
              <a:gdLst>
                <a:gd name="T0" fmla="*/ 87 w 87"/>
                <a:gd name="T1" fmla="*/ 0 h 78"/>
                <a:gd name="T2" fmla="*/ 87 w 87"/>
                <a:gd name="T3" fmla="*/ 22 h 78"/>
                <a:gd name="T4" fmla="*/ 44 w 87"/>
                <a:gd name="T5" fmla="*/ 22 h 78"/>
                <a:gd name="T6" fmla="*/ 35 w 87"/>
                <a:gd name="T7" fmla="*/ 22 h 78"/>
                <a:gd name="T8" fmla="*/ 29 w 87"/>
                <a:gd name="T9" fmla="*/ 22 h 78"/>
                <a:gd name="T10" fmla="*/ 26 w 87"/>
                <a:gd name="T11" fmla="*/ 24 h 78"/>
                <a:gd name="T12" fmla="*/ 21 w 87"/>
                <a:gd name="T13" fmla="*/ 25 h 78"/>
                <a:gd name="T14" fmla="*/ 18 w 87"/>
                <a:gd name="T15" fmla="*/ 28 h 78"/>
                <a:gd name="T16" fmla="*/ 17 w 87"/>
                <a:gd name="T17" fmla="*/ 31 h 78"/>
                <a:gd name="T18" fmla="*/ 17 w 87"/>
                <a:gd name="T19" fmla="*/ 36 h 78"/>
                <a:gd name="T20" fmla="*/ 18 w 87"/>
                <a:gd name="T21" fmla="*/ 42 h 78"/>
                <a:gd name="T22" fmla="*/ 20 w 87"/>
                <a:gd name="T23" fmla="*/ 48 h 78"/>
                <a:gd name="T24" fmla="*/ 24 w 87"/>
                <a:gd name="T25" fmla="*/ 51 h 78"/>
                <a:gd name="T26" fmla="*/ 29 w 87"/>
                <a:gd name="T27" fmla="*/ 54 h 78"/>
                <a:gd name="T28" fmla="*/ 33 w 87"/>
                <a:gd name="T29" fmla="*/ 55 h 78"/>
                <a:gd name="T30" fmla="*/ 39 w 87"/>
                <a:gd name="T31" fmla="*/ 55 h 78"/>
                <a:gd name="T32" fmla="*/ 48 w 87"/>
                <a:gd name="T33" fmla="*/ 55 h 78"/>
                <a:gd name="T34" fmla="*/ 87 w 87"/>
                <a:gd name="T35" fmla="*/ 55 h 78"/>
                <a:gd name="T36" fmla="*/ 87 w 87"/>
                <a:gd name="T37" fmla="*/ 78 h 78"/>
                <a:gd name="T38" fmla="*/ 2 w 87"/>
                <a:gd name="T39" fmla="*/ 78 h 78"/>
                <a:gd name="T40" fmla="*/ 2 w 87"/>
                <a:gd name="T41" fmla="*/ 55 h 78"/>
                <a:gd name="T42" fmla="*/ 14 w 87"/>
                <a:gd name="T43" fmla="*/ 55 h 78"/>
                <a:gd name="T44" fmla="*/ 3 w 87"/>
                <a:gd name="T45" fmla="*/ 43 h 78"/>
                <a:gd name="T46" fmla="*/ 0 w 87"/>
                <a:gd name="T47" fmla="*/ 28 h 78"/>
                <a:gd name="T48" fmla="*/ 0 w 87"/>
                <a:gd name="T49" fmla="*/ 21 h 78"/>
                <a:gd name="T50" fmla="*/ 2 w 87"/>
                <a:gd name="T51" fmla="*/ 15 h 78"/>
                <a:gd name="T52" fmla="*/ 5 w 87"/>
                <a:gd name="T53" fmla="*/ 9 h 78"/>
                <a:gd name="T54" fmla="*/ 9 w 87"/>
                <a:gd name="T55" fmla="*/ 6 h 78"/>
                <a:gd name="T56" fmla="*/ 14 w 87"/>
                <a:gd name="T57" fmla="*/ 3 h 78"/>
                <a:gd name="T58" fmla="*/ 18 w 87"/>
                <a:gd name="T59" fmla="*/ 1 h 78"/>
                <a:gd name="T60" fmla="*/ 26 w 87"/>
                <a:gd name="T61" fmla="*/ 0 h 78"/>
                <a:gd name="T62" fmla="*/ 33 w 87"/>
                <a:gd name="T63" fmla="*/ 0 h 78"/>
                <a:gd name="T64" fmla="*/ 87 w 87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78">
                  <a:moveTo>
                    <a:pt x="87" y="0"/>
                  </a:moveTo>
                  <a:lnTo>
                    <a:pt x="87" y="22"/>
                  </a:lnTo>
                  <a:lnTo>
                    <a:pt x="44" y="22"/>
                  </a:lnTo>
                  <a:lnTo>
                    <a:pt x="35" y="22"/>
                  </a:lnTo>
                  <a:lnTo>
                    <a:pt x="29" y="22"/>
                  </a:lnTo>
                  <a:lnTo>
                    <a:pt x="26" y="24"/>
                  </a:lnTo>
                  <a:lnTo>
                    <a:pt x="21" y="25"/>
                  </a:lnTo>
                  <a:lnTo>
                    <a:pt x="18" y="28"/>
                  </a:lnTo>
                  <a:lnTo>
                    <a:pt x="17" y="31"/>
                  </a:lnTo>
                  <a:lnTo>
                    <a:pt x="17" y="36"/>
                  </a:lnTo>
                  <a:lnTo>
                    <a:pt x="18" y="42"/>
                  </a:lnTo>
                  <a:lnTo>
                    <a:pt x="20" y="48"/>
                  </a:lnTo>
                  <a:lnTo>
                    <a:pt x="24" y="51"/>
                  </a:lnTo>
                  <a:lnTo>
                    <a:pt x="29" y="54"/>
                  </a:lnTo>
                  <a:lnTo>
                    <a:pt x="33" y="55"/>
                  </a:lnTo>
                  <a:lnTo>
                    <a:pt x="39" y="55"/>
                  </a:lnTo>
                  <a:lnTo>
                    <a:pt x="48" y="55"/>
                  </a:lnTo>
                  <a:lnTo>
                    <a:pt x="87" y="55"/>
                  </a:lnTo>
                  <a:lnTo>
                    <a:pt x="87" y="78"/>
                  </a:lnTo>
                  <a:lnTo>
                    <a:pt x="2" y="78"/>
                  </a:lnTo>
                  <a:lnTo>
                    <a:pt x="2" y="55"/>
                  </a:lnTo>
                  <a:lnTo>
                    <a:pt x="14" y="55"/>
                  </a:lnTo>
                  <a:lnTo>
                    <a:pt x="3" y="43"/>
                  </a:lnTo>
                  <a:lnTo>
                    <a:pt x="0" y="28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5" y="9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8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9" name="Freeform 916"/>
            <p:cNvSpPr>
              <a:spLocks/>
            </p:cNvSpPr>
            <p:nvPr/>
          </p:nvSpPr>
          <p:spPr bwMode="auto">
            <a:xfrm>
              <a:off x="1053" y="1878"/>
              <a:ext cx="119" cy="51"/>
            </a:xfrm>
            <a:custGeom>
              <a:avLst/>
              <a:gdLst>
                <a:gd name="T0" fmla="*/ 32 w 119"/>
                <a:gd name="T1" fmla="*/ 2 h 51"/>
                <a:gd name="T2" fmla="*/ 48 w 119"/>
                <a:gd name="T3" fmla="*/ 2 h 51"/>
                <a:gd name="T4" fmla="*/ 48 w 119"/>
                <a:gd name="T5" fmla="*/ 18 h 51"/>
                <a:gd name="T6" fmla="*/ 84 w 119"/>
                <a:gd name="T7" fmla="*/ 18 h 51"/>
                <a:gd name="T8" fmla="*/ 90 w 119"/>
                <a:gd name="T9" fmla="*/ 18 h 51"/>
                <a:gd name="T10" fmla="*/ 95 w 119"/>
                <a:gd name="T11" fmla="*/ 18 h 51"/>
                <a:gd name="T12" fmla="*/ 98 w 119"/>
                <a:gd name="T13" fmla="*/ 18 h 51"/>
                <a:gd name="T14" fmla="*/ 99 w 119"/>
                <a:gd name="T15" fmla="*/ 17 h 51"/>
                <a:gd name="T16" fmla="*/ 101 w 119"/>
                <a:gd name="T17" fmla="*/ 15 h 51"/>
                <a:gd name="T18" fmla="*/ 101 w 119"/>
                <a:gd name="T19" fmla="*/ 14 h 51"/>
                <a:gd name="T20" fmla="*/ 101 w 119"/>
                <a:gd name="T21" fmla="*/ 11 h 51"/>
                <a:gd name="T22" fmla="*/ 101 w 119"/>
                <a:gd name="T23" fmla="*/ 6 h 51"/>
                <a:gd name="T24" fmla="*/ 99 w 119"/>
                <a:gd name="T25" fmla="*/ 0 h 51"/>
                <a:gd name="T26" fmla="*/ 116 w 119"/>
                <a:gd name="T27" fmla="*/ 0 h 51"/>
                <a:gd name="T28" fmla="*/ 117 w 119"/>
                <a:gd name="T29" fmla="*/ 8 h 51"/>
                <a:gd name="T30" fmla="*/ 119 w 119"/>
                <a:gd name="T31" fmla="*/ 18 h 51"/>
                <a:gd name="T32" fmla="*/ 117 w 119"/>
                <a:gd name="T33" fmla="*/ 24 h 51"/>
                <a:gd name="T34" fmla="*/ 116 w 119"/>
                <a:gd name="T35" fmla="*/ 29 h 51"/>
                <a:gd name="T36" fmla="*/ 114 w 119"/>
                <a:gd name="T37" fmla="*/ 33 h 51"/>
                <a:gd name="T38" fmla="*/ 111 w 119"/>
                <a:gd name="T39" fmla="*/ 36 h 51"/>
                <a:gd name="T40" fmla="*/ 107 w 119"/>
                <a:gd name="T41" fmla="*/ 39 h 51"/>
                <a:gd name="T42" fmla="*/ 102 w 119"/>
                <a:gd name="T43" fmla="*/ 39 h 51"/>
                <a:gd name="T44" fmla="*/ 98 w 119"/>
                <a:gd name="T45" fmla="*/ 41 h 51"/>
                <a:gd name="T46" fmla="*/ 93 w 119"/>
                <a:gd name="T47" fmla="*/ 41 h 51"/>
                <a:gd name="T48" fmla="*/ 86 w 119"/>
                <a:gd name="T49" fmla="*/ 41 h 51"/>
                <a:gd name="T50" fmla="*/ 48 w 119"/>
                <a:gd name="T51" fmla="*/ 41 h 51"/>
                <a:gd name="T52" fmla="*/ 48 w 119"/>
                <a:gd name="T53" fmla="*/ 51 h 51"/>
                <a:gd name="T54" fmla="*/ 32 w 119"/>
                <a:gd name="T55" fmla="*/ 51 h 51"/>
                <a:gd name="T56" fmla="*/ 32 w 119"/>
                <a:gd name="T57" fmla="*/ 41 h 51"/>
                <a:gd name="T58" fmla="*/ 14 w 119"/>
                <a:gd name="T59" fmla="*/ 41 h 51"/>
                <a:gd name="T60" fmla="*/ 0 w 119"/>
                <a:gd name="T61" fmla="*/ 18 h 51"/>
                <a:gd name="T62" fmla="*/ 32 w 119"/>
                <a:gd name="T63" fmla="*/ 18 h 51"/>
                <a:gd name="T64" fmla="*/ 32 w 119"/>
                <a:gd name="T65" fmla="*/ 2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1">
                  <a:moveTo>
                    <a:pt x="32" y="2"/>
                  </a:moveTo>
                  <a:lnTo>
                    <a:pt x="48" y="2"/>
                  </a:lnTo>
                  <a:lnTo>
                    <a:pt x="48" y="18"/>
                  </a:lnTo>
                  <a:lnTo>
                    <a:pt x="84" y="18"/>
                  </a:lnTo>
                  <a:lnTo>
                    <a:pt x="90" y="18"/>
                  </a:lnTo>
                  <a:lnTo>
                    <a:pt x="95" y="18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1" y="15"/>
                  </a:lnTo>
                  <a:lnTo>
                    <a:pt x="101" y="14"/>
                  </a:lnTo>
                  <a:lnTo>
                    <a:pt x="101" y="11"/>
                  </a:lnTo>
                  <a:lnTo>
                    <a:pt x="101" y="6"/>
                  </a:lnTo>
                  <a:lnTo>
                    <a:pt x="99" y="0"/>
                  </a:lnTo>
                  <a:lnTo>
                    <a:pt x="116" y="0"/>
                  </a:lnTo>
                  <a:lnTo>
                    <a:pt x="117" y="8"/>
                  </a:lnTo>
                  <a:lnTo>
                    <a:pt x="119" y="18"/>
                  </a:lnTo>
                  <a:lnTo>
                    <a:pt x="117" y="24"/>
                  </a:lnTo>
                  <a:lnTo>
                    <a:pt x="116" y="29"/>
                  </a:lnTo>
                  <a:lnTo>
                    <a:pt x="114" y="33"/>
                  </a:lnTo>
                  <a:lnTo>
                    <a:pt x="111" y="36"/>
                  </a:lnTo>
                  <a:lnTo>
                    <a:pt x="107" y="39"/>
                  </a:lnTo>
                  <a:lnTo>
                    <a:pt x="102" y="39"/>
                  </a:lnTo>
                  <a:lnTo>
                    <a:pt x="98" y="41"/>
                  </a:lnTo>
                  <a:lnTo>
                    <a:pt x="93" y="41"/>
                  </a:lnTo>
                  <a:lnTo>
                    <a:pt x="86" y="41"/>
                  </a:lnTo>
                  <a:lnTo>
                    <a:pt x="48" y="41"/>
                  </a:lnTo>
                  <a:lnTo>
                    <a:pt x="48" y="51"/>
                  </a:lnTo>
                  <a:lnTo>
                    <a:pt x="32" y="51"/>
                  </a:lnTo>
                  <a:lnTo>
                    <a:pt x="32" y="41"/>
                  </a:lnTo>
                  <a:lnTo>
                    <a:pt x="14" y="41"/>
                  </a:lnTo>
                  <a:lnTo>
                    <a:pt x="0" y="18"/>
                  </a:lnTo>
                  <a:lnTo>
                    <a:pt x="32" y="18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" name="Freeform 917"/>
            <p:cNvSpPr>
              <a:spLocks/>
            </p:cNvSpPr>
            <p:nvPr/>
          </p:nvSpPr>
          <p:spPr bwMode="auto">
            <a:xfrm>
              <a:off x="1083" y="1796"/>
              <a:ext cx="89" cy="81"/>
            </a:xfrm>
            <a:custGeom>
              <a:avLst/>
              <a:gdLst>
                <a:gd name="T0" fmla="*/ 57 w 89"/>
                <a:gd name="T1" fmla="*/ 58 h 81"/>
                <a:gd name="T2" fmla="*/ 65 w 89"/>
                <a:gd name="T3" fmla="*/ 55 h 81"/>
                <a:gd name="T4" fmla="*/ 69 w 89"/>
                <a:gd name="T5" fmla="*/ 48 h 81"/>
                <a:gd name="T6" fmla="*/ 71 w 89"/>
                <a:gd name="T7" fmla="*/ 39 h 81"/>
                <a:gd name="T8" fmla="*/ 69 w 89"/>
                <a:gd name="T9" fmla="*/ 28 h 81"/>
                <a:gd name="T10" fmla="*/ 66 w 89"/>
                <a:gd name="T11" fmla="*/ 24 h 81"/>
                <a:gd name="T12" fmla="*/ 60 w 89"/>
                <a:gd name="T13" fmla="*/ 22 h 81"/>
                <a:gd name="T14" fmla="*/ 57 w 89"/>
                <a:gd name="T15" fmla="*/ 27 h 81"/>
                <a:gd name="T16" fmla="*/ 50 w 89"/>
                <a:gd name="T17" fmla="*/ 54 h 81"/>
                <a:gd name="T18" fmla="*/ 41 w 89"/>
                <a:gd name="T19" fmla="*/ 70 h 81"/>
                <a:gd name="T20" fmla="*/ 32 w 89"/>
                <a:gd name="T21" fmla="*/ 76 h 81"/>
                <a:gd name="T22" fmla="*/ 18 w 89"/>
                <a:gd name="T23" fmla="*/ 76 h 81"/>
                <a:gd name="T24" fmla="*/ 8 w 89"/>
                <a:gd name="T25" fmla="*/ 69 h 81"/>
                <a:gd name="T26" fmla="*/ 0 w 89"/>
                <a:gd name="T27" fmla="*/ 42 h 81"/>
                <a:gd name="T28" fmla="*/ 6 w 89"/>
                <a:gd name="T29" fmla="*/ 15 h 81"/>
                <a:gd name="T30" fmla="*/ 17 w 89"/>
                <a:gd name="T31" fmla="*/ 6 h 81"/>
                <a:gd name="T32" fmla="*/ 27 w 89"/>
                <a:gd name="T33" fmla="*/ 25 h 81"/>
                <a:gd name="T34" fmla="*/ 20 w 89"/>
                <a:gd name="T35" fmla="*/ 30 h 81"/>
                <a:gd name="T36" fmla="*/ 17 w 89"/>
                <a:gd name="T37" fmla="*/ 40 h 81"/>
                <a:gd name="T38" fmla="*/ 18 w 89"/>
                <a:gd name="T39" fmla="*/ 49 h 81"/>
                <a:gd name="T40" fmla="*/ 21 w 89"/>
                <a:gd name="T41" fmla="*/ 54 h 81"/>
                <a:gd name="T42" fmla="*/ 26 w 89"/>
                <a:gd name="T43" fmla="*/ 54 h 81"/>
                <a:gd name="T44" fmla="*/ 29 w 89"/>
                <a:gd name="T45" fmla="*/ 49 h 81"/>
                <a:gd name="T46" fmla="*/ 32 w 89"/>
                <a:gd name="T47" fmla="*/ 40 h 81"/>
                <a:gd name="T48" fmla="*/ 38 w 89"/>
                <a:gd name="T49" fmla="*/ 16 h 81"/>
                <a:gd name="T50" fmla="*/ 48 w 89"/>
                <a:gd name="T51" fmla="*/ 3 h 81"/>
                <a:gd name="T52" fmla="*/ 60 w 89"/>
                <a:gd name="T53" fmla="*/ 0 h 81"/>
                <a:gd name="T54" fmla="*/ 74 w 89"/>
                <a:gd name="T55" fmla="*/ 4 h 81"/>
                <a:gd name="T56" fmla="*/ 86 w 89"/>
                <a:gd name="T57" fmla="*/ 22 h 81"/>
                <a:gd name="T58" fmla="*/ 86 w 89"/>
                <a:gd name="T59" fmla="*/ 55 h 81"/>
                <a:gd name="T60" fmla="*/ 75 w 89"/>
                <a:gd name="T61" fmla="*/ 73 h 81"/>
                <a:gd name="T62" fmla="*/ 62 w 89"/>
                <a:gd name="T63" fmla="*/ 81 h 8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89" h="81">
                  <a:moveTo>
                    <a:pt x="62" y="81"/>
                  </a:moveTo>
                  <a:lnTo>
                    <a:pt x="57" y="58"/>
                  </a:lnTo>
                  <a:lnTo>
                    <a:pt x="62" y="57"/>
                  </a:lnTo>
                  <a:lnTo>
                    <a:pt x="65" y="55"/>
                  </a:lnTo>
                  <a:lnTo>
                    <a:pt x="68" y="52"/>
                  </a:lnTo>
                  <a:lnTo>
                    <a:pt x="69" y="48"/>
                  </a:lnTo>
                  <a:lnTo>
                    <a:pt x="71" y="45"/>
                  </a:lnTo>
                  <a:lnTo>
                    <a:pt x="71" y="39"/>
                  </a:lnTo>
                  <a:lnTo>
                    <a:pt x="71" y="33"/>
                  </a:lnTo>
                  <a:lnTo>
                    <a:pt x="69" y="28"/>
                  </a:lnTo>
                  <a:lnTo>
                    <a:pt x="68" y="25"/>
                  </a:lnTo>
                  <a:lnTo>
                    <a:pt x="66" y="24"/>
                  </a:lnTo>
                  <a:lnTo>
                    <a:pt x="62" y="22"/>
                  </a:lnTo>
                  <a:lnTo>
                    <a:pt x="60" y="22"/>
                  </a:lnTo>
                  <a:lnTo>
                    <a:pt x="59" y="24"/>
                  </a:lnTo>
                  <a:lnTo>
                    <a:pt x="57" y="27"/>
                  </a:lnTo>
                  <a:lnTo>
                    <a:pt x="56" y="31"/>
                  </a:lnTo>
                  <a:lnTo>
                    <a:pt x="50" y="54"/>
                  </a:lnTo>
                  <a:lnTo>
                    <a:pt x="45" y="67"/>
                  </a:lnTo>
                  <a:lnTo>
                    <a:pt x="41" y="70"/>
                  </a:lnTo>
                  <a:lnTo>
                    <a:pt x="36" y="75"/>
                  </a:lnTo>
                  <a:lnTo>
                    <a:pt x="32" y="76"/>
                  </a:lnTo>
                  <a:lnTo>
                    <a:pt x="26" y="76"/>
                  </a:lnTo>
                  <a:lnTo>
                    <a:pt x="18" y="76"/>
                  </a:lnTo>
                  <a:lnTo>
                    <a:pt x="12" y="73"/>
                  </a:lnTo>
                  <a:lnTo>
                    <a:pt x="8" y="69"/>
                  </a:lnTo>
                  <a:lnTo>
                    <a:pt x="2" y="57"/>
                  </a:lnTo>
                  <a:lnTo>
                    <a:pt x="0" y="42"/>
                  </a:lnTo>
                  <a:lnTo>
                    <a:pt x="2" y="25"/>
                  </a:lnTo>
                  <a:lnTo>
                    <a:pt x="6" y="15"/>
                  </a:lnTo>
                  <a:lnTo>
                    <a:pt x="11" y="10"/>
                  </a:lnTo>
                  <a:lnTo>
                    <a:pt x="17" y="6"/>
                  </a:lnTo>
                  <a:lnTo>
                    <a:pt x="24" y="4"/>
                  </a:lnTo>
                  <a:lnTo>
                    <a:pt x="27" y="25"/>
                  </a:lnTo>
                  <a:lnTo>
                    <a:pt x="23" y="27"/>
                  </a:lnTo>
                  <a:lnTo>
                    <a:pt x="20" y="30"/>
                  </a:lnTo>
                  <a:lnTo>
                    <a:pt x="17" y="34"/>
                  </a:lnTo>
                  <a:lnTo>
                    <a:pt x="17" y="40"/>
                  </a:lnTo>
                  <a:lnTo>
                    <a:pt x="17" y="45"/>
                  </a:lnTo>
                  <a:lnTo>
                    <a:pt x="18" y="49"/>
                  </a:lnTo>
                  <a:lnTo>
                    <a:pt x="20" y="52"/>
                  </a:lnTo>
                  <a:lnTo>
                    <a:pt x="21" y="54"/>
                  </a:lnTo>
                  <a:lnTo>
                    <a:pt x="24" y="55"/>
                  </a:lnTo>
                  <a:lnTo>
                    <a:pt x="26" y="54"/>
                  </a:lnTo>
                  <a:lnTo>
                    <a:pt x="27" y="52"/>
                  </a:lnTo>
                  <a:lnTo>
                    <a:pt x="29" y="49"/>
                  </a:lnTo>
                  <a:lnTo>
                    <a:pt x="30" y="46"/>
                  </a:lnTo>
                  <a:lnTo>
                    <a:pt x="32" y="40"/>
                  </a:lnTo>
                  <a:lnTo>
                    <a:pt x="33" y="31"/>
                  </a:lnTo>
                  <a:lnTo>
                    <a:pt x="38" y="16"/>
                  </a:lnTo>
                  <a:lnTo>
                    <a:pt x="44" y="7"/>
                  </a:lnTo>
                  <a:lnTo>
                    <a:pt x="48" y="3"/>
                  </a:lnTo>
                  <a:lnTo>
                    <a:pt x="53" y="1"/>
                  </a:lnTo>
                  <a:lnTo>
                    <a:pt x="60" y="0"/>
                  </a:lnTo>
                  <a:lnTo>
                    <a:pt x="68" y="1"/>
                  </a:lnTo>
                  <a:lnTo>
                    <a:pt x="74" y="4"/>
                  </a:lnTo>
                  <a:lnTo>
                    <a:pt x="80" y="10"/>
                  </a:lnTo>
                  <a:lnTo>
                    <a:pt x="86" y="22"/>
                  </a:lnTo>
                  <a:lnTo>
                    <a:pt x="89" y="39"/>
                  </a:lnTo>
                  <a:lnTo>
                    <a:pt x="86" y="55"/>
                  </a:lnTo>
                  <a:lnTo>
                    <a:pt x="81" y="67"/>
                  </a:lnTo>
                  <a:lnTo>
                    <a:pt x="75" y="73"/>
                  </a:lnTo>
                  <a:lnTo>
                    <a:pt x="69" y="78"/>
                  </a:lnTo>
                  <a:lnTo>
                    <a:pt x="62" y="8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18"/>
            <p:cNvSpPr>
              <a:spLocks/>
            </p:cNvSpPr>
            <p:nvPr/>
          </p:nvSpPr>
          <p:spPr bwMode="auto">
            <a:xfrm>
              <a:off x="1052" y="1742"/>
              <a:ext cx="118" cy="46"/>
            </a:xfrm>
            <a:custGeom>
              <a:avLst/>
              <a:gdLst>
                <a:gd name="T0" fmla="*/ 118 w 118"/>
                <a:gd name="T1" fmla="*/ 46 h 46"/>
                <a:gd name="T2" fmla="*/ 0 w 118"/>
                <a:gd name="T3" fmla="*/ 18 h 46"/>
                <a:gd name="T4" fmla="*/ 0 w 118"/>
                <a:gd name="T5" fmla="*/ 0 h 46"/>
                <a:gd name="T6" fmla="*/ 118 w 118"/>
                <a:gd name="T7" fmla="*/ 28 h 46"/>
                <a:gd name="T8" fmla="*/ 118 w 118"/>
                <a:gd name="T9" fmla="*/ 46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8" h="46">
                  <a:moveTo>
                    <a:pt x="118" y="46"/>
                  </a:moveTo>
                  <a:lnTo>
                    <a:pt x="0" y="18"/>
                  </a:lnTo>
                  <a:lnTo>
                    <a:pt x="0" y="0"/>
                  </a:lnTo>
                  <a:lnTo>
                    <a:pt x="118" y="28"/>
                  </a:lnTo>
                  <a:lnTo>
                    <a:pt x="118" y="4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Freeform 919"/>
            <p:cNvSpPr>
              <a:spLocks/>
            </p:cNvSpPr>
            <p:nvPr/>
          </p:nvSpPr>
          <p:spPr bwMode="auto">
            <a:xfrm>
              <a:off x="1052" y="1658"/>
              <a:ext cx="120" cy="76"/>
            </a:xfrm>
            <a:custGeom>
              <a:avLst/>
              <a:gdLst>
                <a:gd name="T0" fmla="*/ 82 w 120"/>
                <a:gd name="T1" fmla="*/ 55 h 76"/>
                <a:gd name="T2" fmla="*/ 91 w 120"/>
                <a:gd name="T3" fmla="*/ 52 h 76"/>
                <a:gd name="T4" fmla="*/ 97 w 120"/>
                <a:gd name="T5" fmla="*/ 46 h 76"/>
                <a:gd name="T6" fmla="*/ 99 w 120"/>
                <a:gd name="T7" fmla="*/ 39 h 76"/>
                <a:gd name="T8" fmla="*/ 97 w 120"/>
                <a:gd name="T9" fmla="*/ 30 h 76"/>
                <a:gd name="T10" fmla="*/ 91 w 120"/>
                <a:gd name="T11" fmla="*/ 24 h 76"/>
                <a:gd name="T12" fmla="*/ 81 w 120"/>
                <a:gd name="T13" fmla="*/ 22 h 76"/>
                <a:gd name="T14" fmla="*/ 73 w 120"/>
                <a:gd name="T15" fmla="*/ 24 h 76"/>
                <a:gd name="T16" fmla="*/ 67 w 120"/>
                <a:gd name="T17" fmla="*/ 30 h 76"/>
                <a:gd name="T18" fmla="*/ 64 w 120"/>
                <a:gd name="T19" fmla="*/ 37 h 76"/>
                <a:gd name="T20" fmla="*/ 66 w 120"/>
                <a:gd name="T21" fmla="*/ 46 h 76"/>
                <a:gd name="T22" fmla="*/ 48 w 120"/>
                <a:gd name="T23" fmla="*/ 39 h 76"/>
                <a:gd name="T24" fmla="*/ 43 w 120"/>
                <a:gd name="T25" fmla="*/ 31 h 76"/>
                <a:gd name="T26" fmla="*/ 37 w 120"/>
                <a:gd name="T27" fmla="*/ 28 h 76"/>
                <a:gd name="T28" fmla="*/ 28 w 120"/>
                <a:gd name="T29" fmla="*/ 28 h 76"/>
                <a:gd name="T30" fmla="*/ 21 w 120"/>
                <a:gd name="T31" fmla="*/ 34 h 76"/>
                <a:gd name="T32" fmla="*/ 21 w 120"/>
                <a:gd name="T33" fmla="*/ 45 h 76"/>
                <a:gd name="T34" fmla="*/ 27 w 120"/>
                <a:gd name="T35" fmla="*/ 51 h 76"/>
                <a:gd name="T36" fmla="*/ 36 w 120"/>
                <a:gd name="T37" fmla="*/ 52 h 76"/>
                <a:gd name="T38" fmla="*/ 25 w 120"/>
                <a:gd name="T39" fmla="*/ 73 h 76"/>
                <a:gd name="T40" fmla="*/ 15 w 120"/>
                <a:gd name="T41" fmla="*/ 69 h 76"/>
                <a:gd name="T42" fmla="*/ 7 w 120"/>
                <a:gd name="T43" fmla="*/ 61 h 76"/>
                <a:gd name="T44" fmla="*/ 1 w 120"/>
                <a:gd name="T45" fmla="*/ 49 h 76"/>
                <a:gd name="T46" fmla="*/ 3 w 120"/>
                <a:gd name="T47" fmla="*/ 25 h 76"/>
                <a:gd name="T48" fmla="*/ 18 w 120"/>
                <a:gd name="T49" fmla="*/ 9 h 76"/>
                <a:gd name="T50" fmla="*/ 31 w 120"/>
                <a:gd name="T51" fmla="*/ 6 h 76"/>
                <a:gd name="T52" fmla="*/ 57 w 120"/>
                <a:gd name="T53" fmla="*/ 22 h 76"/>
                <a:gd name="T54" fmla="*/ 61 w 120"/>
                <a:gd name="T55" fmla="*/ 10 h 76"/>
                <a:gd name="T56" fmla="*/ 70 w 120"/>
                <a:gd name="T57" fmla="*/ 3 h 76"/>
                <a:gd name="T58" fmla="*/ 84 w 120"/>
                <a:gd name="T59" fmla="*/ 0 h 76"/>
                <a:gd name="T60" fmla="*/ 109 w 120"/>
                <a:gd name="T61" fmla="*/ 12 h 76"/>
                <a:gd name="T62" fmla="*/ 120 w 120"/>
                <a:gd name="T63" fmla="*/ 39 h 76"/>
                <a:gd name="T64" fmla="*/ 109 w 120"/>
                <a:gd name="T65" fmla="*/ 64 h 76"/>
                <a:gd name="T66" fmla="*/ 84 w 120"/>
                <a:gd name="T67" fmla="*/ 76 h 7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20" h="76">
                  <a:moveTo>
                    <a:pt x="84" y="76"/>
                  </a:moveTo>
                  <a:lnTo>
                    <a:pt x="82" y="55"/>
                  </a:lnTo>
                  <a:lnTo>
                    <a:pt x="87" y="54"/>
                  </a:lnTo>
                  <a:lnTo>
                    <a:pt x="91" y="52"/>
                  </a:lnTo>
                  <a:lnTo>
                    <a:pt x="94" y="49"/>
                  </a:lnTo>
                  <a:lnTo>
                    <a:pt x="97" y="46"/>
                  </a:lnTo>
                  <a:lnTo>
                    <a:pt x="99" y="42"/>
                  </a:lnTo>
                  <a:lnTo>
                    <a:pt x="99" y="39"/>
                  </a:lnTo>
                  <a:lnTo>
                    <a:pt x="99" y="34"/>
                  </a:lnTo>
                  <a:lnTo>
                    <a:pt x="97" y="30"/>
                  </a:lnTo>
                  <a:lnTo>
                    <a:pt x="94" y="27"/>
                  </a:lnTo>
                  <a:lnTo>
                    <a:pt x="91" y="24"/>
                  </a:lnTo>
                  <a:lnTo>
                    <a:pt x="87" y="22"/>
                  </a:lnTo>
                  <a:lnTo>
                    <a:pt x="81" y="22"/>
                  </a:lnTo>
                  <a:lnTo>
                    <a:pt x="76" y="22"/>
                  </a:lnTo>
                  <a:lnTo>
                    <a:pt x="73" y="24"/>
                  </a:lnTo>
                  <a:lnTo>
                    <a:pt x="69" y="27"/>
                  </a:lnTo>
                  <a:lnTo>
                    <a:pt x="67" y="30"/>
                  </a:lnTo>
                  <a:lnTo>
                    <a:pt x="66" y="33"/>
                  </a:lnTo>
                  <a:lnTo>
                    <a:pt x="64" y="37"/>
                  </a:lnTo>
                  <a:lnTo>
                    <a:pt x="66" y="42"/>
                  </a:lnTo>
                  <a:lnTo>
                    <a:pt x="66" y="46"/>
                  </a:lnTo>
                  <a:lnTo>
                    <a:pt x="48" y="43"/>
                  </a:lnTo>
                  <a:lnTo>
                    <a:pt x="48" y="39"/>
                  </a:lnTo>
                  <a:lnTo>
                    <a:pt x="46" y="34"/>
                  </a:lnTo>
                  <a:lnTo>
                    <a:pt x="43" y="31"/>
                  </a:lnTo>
                  <a:lnTo>
                    <a:pt x="40" y="30"/>
                  </a:lnTo>
                  <a:lnTo>
                    <a:pt x="37" y="28"/>
                  </a:lnTo>
                  <a:lnTo>
                    <a:pt x="33" y="27"/>
                  </a:lnTo>
                  <a:lnTo>
                    <a:pt x="28" y="28"/>
                  </a:lnTo>
                  <a:lnTo>
                    <a:pt x="24" y="31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21" y="45"/>
                  </a:lnTo>
                  <a:lnTo>
                    <a:pt x="24" y="48"/>
                  </a:lnTo>
                  <a:lnTo>
                    <a:pt x="27" y="51"/>
                  </a:lnTo>
                  <a:lnTo>
                    <a:pt x="31" y="52"/>
                  </a:lnTo>
                  <a:lnTo>
                    <a:pt x="36" y="52"/>
                  </a:lnTo>
                  <a:lnTo>
                    <a:pt x="33" y="75"/>
                  </a:lnTo>
                  <a:lnTo>
                    <a:pt x="25" y="73"/>
                  </a:lnTo>
                  <a:lnTo>
                    <a:pt x="19" y="72"/>
                  </a:lnTo>
                  <a:lnTo>
                    <a:pt x="15" y="69"/>
                  </a:lnTo>
                  <a:lnTo>
                    <a:pt x="10" y="66"/>
                  </a:lnTo>
                  <a:lnTo>
                    <a:pt x="7" y="61"/>
                  </a:lnTo>
                  <a:lnTo>
                    <a:pt x="4" y="57"/>
                  </a:lnTo>
                  <a:lnTo>
                    <a:pt x="1" y="49"/>
                  </a:lnTo>
                  <a:lnTo>
                    <a:pt x="0" y="40"/>
                  </a:lnTo>
                  <a:lnTo>
                    <a:pt x="3" y="25"/>
                  </a:lnTo>
                  <a:lnTo>
                    <a:pt x="10" y="13"/>
                  </a:lnTo>
                  <a:lnTo>
                    <a:pt x="18" y="9"/>
                  </a:lnTo>
                  <a:lnTo>
                    <a:pt x="24" y="6"/>
                  </a:lnTo>
                  <a:lnTo>
                    <a:pt x="31" y="6"/>
                  </a:lnTo>
                  <a:lnTo>
                    <a:pt x="45" y="9"/>
                  </a:lnTo>
                  <a:lnTo>
                    <a:pt x="57" y="22"/>
                  </a:lnTo>
                  <a:lnTo>
                    <a:pt x="58" y="16"/>
                  </a:lnTo>
                  <a:lnTo>
                    <a:pt x="61" y="10"/>
                  </a:lnTo>
                  <a:lnTo>
                    <a:pt x="66" y="6"/>
                  </a:lnTo>
                  <a:lnTo>
                    <a:pt x="70" y="3"/>
                  </a:lnTo>
                  <a:lnTo>
                    <a:pt x="76" y="1"/>
                  </a:lnTo>
                  <a:lnTo>
                    <a:pt x="84" y="0"/>
                  </a:lnTo>
                  <a:lnTo>
                    <a:pt x="97" y="3"/>
                  </a:lnTo>
                  <a:lnTo>
                    <a:pt x="109" y="12"/>
                  </a:lnTo>
                  <a:lnTo>
                    <a:pt x="117" y="24"/>
                  </a:lnTo>
                  <a:lnTo>
                    <a:pt x="120" y="39"/>
                  </a:lnTo>
                  <a:lnTo>
                    <a:pt x="117" y="54"/>
                  </a:lnTo>
                  <a:lnTo>
                    <a:pt x="109" y="64"/>
                  </a:lnTo>
                  <a:lnTo>
                    <a:pt x="99" y="73"/>
                  </a:lnTo>
                  <a:lnTo>
                    <a:pt x="84" y="7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3" name="Freeform 920"/>
            <p:cNvSpPr>
              <a:spLocks/>
            </p:cNvSpPr>
            <p:nvPr/>
          </p:nvSpPr>
          <p:spPr bwMode="auto">
            <a:xfrm>
              <a:off x="1052" y="1568"/>
              <a:ext cx="118" cy="76"/>
            </a:xfrm>
            <a:custGeom>
              <a:avLst/>
              <a:gdLst>
                <a:gd name="T0" fmla="*/ 96 w 118"/>
                <a:gd name="T1" fmla="*/ 0 h 76"/>
                <a:gd name="T2" fmla="*/ 118 w 118"/>
                <a:gd name="T3" fmla="*/ 0 h 76"/>
                <a:gd name="T4" fmla="*/ 118 w 118"/>
                <a:gd name="T5" fmla="*/ 76 h 76"/>
                <a:gd name="T6" fmla="*/ 109 w 118"/>
                <a:gd name="T7" fmla="*/ 75 h 76"/>
                <a:gd name="T8" fmla="*/ 103 w 118"/>
                <a:gd name="T9" fmla="*/ 73 h 76"/>
                <a:gd name="T10" fmla="*/ 96 w 118"/>
                <a:gd name="T11" fmla="*/ 69 h 76"/>
                <a:gd name="T12" fmla="*/ 84 w 118"/>
                <a:gd name="T13" fmla="*/ 60 h 76"/>
                <a:gd name="T14" fmla="*/ 69 w 118"/>
                <a:gd name="T15" fmla="*/ 45 h 76"/>
                <a:gd name="T16" fmla="*/ 61 w 118"/>
                <a:gd name="T17" fmla="*/ 37 h 76"/>
                <a:gd name="T18" fmla="*/ 57 w 118"/>
                <a:gd name="T19" fmla="*/ 33 h 76"/>
                <a:gd name="T20" fmla="*/ 52 w 118"/>
                <a:gd name="T21" fmla="*/ 28 h 76"/>
                <a:gd name="T22" fmla="*/ 49 w 118"/>
                <a:gd name="T23" fmla="*/ 27 h 76"/>
                <a:gd name="T24" fmla="*/ 42 w 118"/>
                <a:gd name="T25" fmla="*/ 24 h 76"/>
                <a:gd name="T26" fmla="*/ 36 w 118"/>
                <a:gd name="T27" fmla="*/ 22 h 76"/>
                <a:gd name="T28" fmla="*/ 31 w 118"/>
                <a:gd name="T29" fmla="*/ 22 h 76"/>
                <a:gd name="T30" fmla="*/ 27 w 118"/>
                <a:gd name="T31" fmla="*/ 24 h 76"/>
                <a:gd name="T32" fmla="*/ 24 w 118"/>
                <a:gd name="T33" fmla="*/ 27 h 76"/>
                <a:gd name="T34" fmla="*/ 22 w 118"/>
                <a:gd name="T35" fmla="*/ 28 h 76"/>
                <a:gd name="T36" fmla="*/ 21 w 118"/>
                <a:gd name="T37" fmla="*/ 33 h 76"/>
                <a:gd name="T38" fmla="*/ 21 w 118"/>
                <a:gd name="T39" fmla="*/ 37 h 76"/>
                <a:gd name="T40" fmla="*/ 21 w 118"/>
                <a:gd name="T41" fmla="*/ 42 h 76"/>
                <a:gd name="T42" fmla="*/ 22 w 118"/>
                <a:gd name="T43" fmla="*/ 45 h 76"/>
                <a:gd name="T44" fmla="*/ 24 w 118"/>
                <a:gd name="T45" fmla="*/ 48 h 76"/>
                <a:gd name="T46" fmla="*/ 28 w 118"/>
                <a:gd name="T47" fmla="*/ 51 h 76"/>
                <a:gd name="T48" fmla="*/ 33 w 118"/>
                <a:gd name="T49" fmla="*/ 52 h 76"/>
                <a:gd name="T50" fmla="*/ 37 w 118"/>
                <a:gd name="T51" fmla="*/ 52 h 76"/>
                <a:gd name="T52" fmla="*/ 36 w 118"/>
                <a:gd name="T53" fmla="*/ 75 h 76"/>
                <a:gd name="T54" fmla="*/ 19 w 118"/>
                <a:gd name="T55" fmla="*/ 70 h 76"/>
                <a:gd name="T56" fmla="*/ 9 w 118"/>
                <a:gd name="T57" fmla="*/ 63 h 76"/>
                <a:gd name="T58" fmla="*/ 3 w 118"/>
                <a:gd name="T59" fmla="*/ 51 h 76"/>
                <a:gd name="T60" fmla="*/ 0 w 118"/>
                <a:gd name="T61" fmla="*/ 36 h 76"/>
                <a:gd name="T62" fmla="*/ 3 w 118"/>
                <a:gd name="T63" fmla="*/ 21 h 76"/>
                <a:gd name="T64" fmla="*/ 9 w 118"/>
                <a:gd name="T65" fmla="*/ 10 h 76"/>
                <a:gd name="T66" fmla="*/ 15 w 118"/>
                <a:gd name="T67" fmla="*/ 6 h 76"/>
                <a:gd name="T68" fmla="*/ 19 w 118"/>
                <a:gd name="T69" fmla="*/ 3 h 76"/>
                <a:gd name="T70" fmla="*/ 25 w 118"/>
                <a:gd name="T71" fmla="*/ 1 h 76"/>
                <a:gd name="T72" fmla="*/ 33 w 118"/>
                <a:gd name="T73" fmla="*/ 0 h 76"/>
                <a:gd name="T74" fmla="*/ 40 w 118"/>
                <a:gd name="T75" fmla="*/ 1 h 76"/>
                <a:gd name="T76" fmla="*/ 48 w 118"/>
                <a:gd name="T77" fmla="*/ 3 h 76"/>
                <a:gd name="T78" fmla="*/ 54 w 118"/>
                <a:gd name="T79" fmla="*/ 6 h 76"/>
                <a:gd name="T80" fmla="*/ 61 w 118"/>
                <a:gd name="T81" fmla="*/ 12 h 76"/>
                <a:gd name="T82" fmla="*/ 66 w 118"/>
                <a:gd name="T83" fmla="*/ 15 h 76"/>
                <a:gd name="T84" fmla="*/ 70 w 118"/>
                <a:gd name="T85" fmla="*/ 19 h 76"/>
                <a:gd name="T86" fmla="*/ 76 w 118"/>
                <a:gd name="T87" fmla="*/ 25 h 76"/>
                <a:gd name="T88" fmla="*/ 81 w 118"/>
                <a:gd name="T89" fmla="*/ 30 h 76"/>
                <a:gd name="T90" fmla="*/ 85 w 118"/>
                <a:gd name="T91" fmla="*/ 34 h 76"/>
                <a:gd name="T92" fmla="*/ 87 w 118"/>
                <a:gd name="T93" fmla="*/ 37 h 76"/>
                <a:gd name="T94" fmla="*/ 90 w 118"/>
                <a:gd name="T95" fmla="*/ 39 h 76"/>
                <a:gd name="T96" fmla="*/ 93 w 118"/>
                <a:gd name="T97" fmla="*/ 42 h 76"/>
                <a:gd name="T98" fmla="*/ 96 w 118"/>
                <a:gd name="T99" fmla="*/ 43 h 76"/>
                <a:gd name="T100" fmla="*/ 96 w 118"/>
                <a:gd name="T101" fmla="*/ 0 h 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18" h="76">
                  <a:moveTo>
                    <a:pt x="96" y="0"/>
                  </a:moveTo>
                  <a:lnTo>
                    <a:pt x="118" y="0"/>
                  </a:lnTo>
                  <a:lnTo>
                    <a:pt x="118" y="76"/>
                  </a:lnTo>
                  <a:lnTo>
                    <a:pt x="109" y="75"/>
                  </a:lnTo>
                  <a:lnTo>
                    <a:pt x="103" y="73"/>
                  </a:lnTo>
                  <a:lnTo>
                    <a:pt x="96" y="69"/>
                  </a:lnTo>
                  <a:lnTo>
                    <a:pt x="84" y="60"/>
                  </a:lnTo>
                  <a:lnTo>
                    <a:pt x="69" y="45"/>
                  </a:lnTo>
                  <a:lnTo>
                    <a:pt x="61" y="37"/>
                  </a:lnTo>
                  <a:lnTo>
                    <a:pt x="57" y="33"/>
                  </a:lnTo>
                  <a:lnTo>
                    <a:pt x="52" y="28"/>
                  </a:lnTo>
                  <a:lnTo>
                    <a:pt x="49" y="27"/>
                  </a:lnTo>
                  <a:lnTo>
                    <a:pt x="42" y="24"/>
                  </a:lnTo>
                  <a:lnTo>
                    <a:pt x="36" y="22"/>
                  </a:lnTo>
                  <a:lnTo>
                    <a:pt x="31" y="22"/>
                  </a:lnTo>
                  <a:lnTo>
                    <a:pt x="27" y="24"/>
                  </a:lnTo>
                  <a:lnTo>
                    <a:pt x="24" y="27"/>
                  </a:lnTo>
                  <a:lnTo>
                    <a:pt x="22" y="28"/>
                  </a:lnTo>
                  <a:lnTo>
                    <a:pt x="21" y="33"/>
                  </a:lnTo>
                  <a:lnTo>
                    <a:pt x="21" y="37"/>
                  </a:lnTo>
                  <a:lnTo>
                    <a:pt x="21" y="42"/>
                  </a:lnTo>
                  <a:lnTo>
                    <a:pt x="22" y="45"/>
                  </a:lnTo>
                  <a:lnTo>
                    <a:pt x="24" y="48"/>
                  </a:lnTo>
                  <a:lnTo>
                    <a:pt x="28" y="51"/>
                  </a:lnTo>
                  <a:lnTo>
                    <a:pt x="33" y="52"/>
                  </a:lnTo>
                  <a:lnTo>
                    <a:pt x="37" y="52"/>
                  </a:lnTo>
                  <a:lnTo>
                    <a:pt x="36" y="75"/>
                  </a:lnTo>
                  <a:lnTo>
                    <a:pt x="19" y="70"/>
                  </a:lnTo>
                  <a:lnTo>
                    <a:pt x="9" y="63"/>
                  </a:lnTo>
                  <a:lnTo>
                    <a:pt x="3" y="51"/>
                  </a:lnTo>
                  <a:lnTo>
                    <a:pt x="0" y="36"/>
                  </a:lnTo>
                  <a:lnTo>
                    <a:pt x="3" y="21"/>
                  </a:lnTo>
                  <a:lnTo>
                    <a:pt x="9" y="10"/>
                  </a:lnTo>
                  <a:lnTo>
                    <a:pt x="15" y="6"/>
                  </a:lnTo>
                  <a:lnTo>
                    <a:pt x="19" y="3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0" y="1"/>
                  </a:lnTo>
                  <a:lnTo>
                    <a:pt x="48" y="3"/>
                  </a:lnTo>
                  <a:lnTo>
                    <a:pt x="54" y="6"/>
                  </a:lnTo>
                  <a:lnTo>
                    <a:pt x="61" y="12"/>
                  </a:lnTo>
                  <a:lnTo>
                    <a:pt x="66" y="15"/>
                  </a:lnTo>
                  <a:lnTo>
                    <a:pt x="70" y="19"/>
                  </a:lnTo>
                  <a:lnTo>
                    <a:pt x="76" y="25"/>
                  </a:lnTo>
                  <a:lnTo>
                    <a:pt x="81" y="30"/>
                  </a:lnTo>
                  <a:lnTo>
                    <a:pt x="85" y="34"/>
                  </a:lnTo>
                  <a:lnTo>
                    <a:pt x="87" y="37"/>
                  </a:lnTo>
                  <a:lnTo>
                    <a:pt x="90" y="39"/>
                  </a:lnTo>
                  <a:lnTo>
                    <a:pt x="93" y="42"/>
                  </a:lnTo>
                  <a:lnTo>
                    <a:pt x="96" y="43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Freeform 921"/>
            <p:cNvSpPr>
              <a:spLocks/>
            </p:cNvSpPr>
            <p:nvPr/>
          </p:nvSpPr>
          <p:spPr bwMode="auto">
            <a:xfrm>
              <a:off x="1052" y="1425"/>
              <a:ext cx="118" cy="78"/>
            </a:xfrm>
            <a:custGeom>
              <a:avLst/>
              <a:gdLst>
                <a:gd name="T0" fmla="*/ 118 w 118"/>
                <a:gd name="T1" fmla="*/ 78 h 78"/>
                <a:gd name="T2" fmla="*/ 0 w 118"/>
                <a:gd name="T3" fmla="*/ 78 h 78"/>
                <a:gd name="T4" fmla="*/ 0 w 118"/>
                <a:gd name="T5" fmla="*/ 56 h 78"/>
                <a:gd name="T6" fmla="*/ 63 w 118"/>
                <a:gd name="T7" fmla="*/ 56 h 78"/>
                <a:gd name="T8" fmla="*/ 33 w 118"/>
                <a:gd name="T9" fmla="*/ 27 h 78"/>
                <a:gd name="T10" fmla="*/ 33 w 118"/>
                <a:gd name="T11" fmla="*/ 2 h 78"/>
                <a:gd name="T12" fmla="*/ 64 w 118"/>
                <a:gd name="T13" fmla="*/ 32 h 78"/>
                <a:gd name="T14" fmla="*/ 118 w 118"/>
                <a:gd name="T15" fmla="*/ 0 h 78"/>
                <a:gd name="T16" fmla="*/ 118 w 118"/>
                <a:gd name="T17" fmla="*/ 23 h 78"/>
                <a:gd name="T18" fmla="*/ 79 w 118"/>
                <a:gd name="T19" fmla="*/ 47 h 78"/>
                <a:gd name="T20" fmla="*/ 90 w 118"/>
                <a:gd name="T21" fmla="*/ 56 h 78"/>
                <a:gd name="T22" fmla="*/ 118 w 118"/>
                <a:gd name="T23" fmla="*/ 56 h 78"/>
                <a:gd name="T24" fmla="*/ 118 w 118"/>
                <a:gd name="T25" fmla="*/ 78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8" h="78">
                  <a:moveTo>
                    <a:pt x="118" y="78"/>
                  </a:moveTo>
                  <a:lnTo>
                    <a:pt x="0" y="78"/>
                  </a:lnTo>
                  <a:lnTo>
                    <a:pt x="0" y="56"/>
                  </a:lnTo>
                  <a:lnTo>
                    <a:pt x="63" y="56"/>
                  </a:lnTo>
                  <a:lnTo>
                    <a:pt x="33" y="27"/>
                  </a:lnTo>
                  <a:lnTo>
                    <a:pt x="33" y="2"/>
                  </a:lnTo>
                  <a:lnTo>
                    <a:pt x="64" y="32"/>
                  </a:lnTo>
                  <a:lnTo>
                    <a:pt x="118" y="0"/>
                  </a:lnTo>
                  <a:lnTo>
                    <a:pt x="118" y="23"/>
                  </a:lnTo>
                  <a:lnTo>
                    <a:pt x="79" y="47"/>
                  </a:lnTo>
                  <a:lnTo>
                    <a:pt x="90" y="56"/>
                  </a:lnTo>
                  <a:lnTo>
                    <a:pt x="118" y="56"/>
                  </a:lnTo>
                  <a:lnTo>
                    <a:pt x="118" y="78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" name="Freeform 922"/>
            <p:cNvSpPr>
              <a:spLocks/>
            </p:cNvSpPr>
            <p:nvPr/>
          </p:nvSpPr>
          <p:spPr bwMode="auto">
            <a:xfrm>
              <a:off x="1053" y="1370"/>
              <a:ext cx="119" cy="51"/>
            </a:xfrm>
            <a:custGeom>
              <a:avLst/>
              <a:gdLst>
                <a:gd name="T0" fmla="*/ 32 w 119"/>
                <a:gd name="T1" fmla="*/ 3 h 51"/>
                <a:gd name="T2" fmla="*/ 48 w 119"/>
                <a:gd name="T3" fmla="*/ 3 h 51"/>
                <a:gd name="T4" fmla="*/ 48 w 119"/>
                <a:gd name="T5" fmla="*/ 19 h 51"/>
                <a:gd name="T6" fmla="*/ 84 w 119"/>
                <a:gd name="T7" fmla="*/ 19 h 51"/>
                <a:gd name="T8" fmla="*/ 90 w 119"/>
                <a:gd name="T9" fmla="*/ 19 h 51"/>
                <a:gd name="T10" fmla="*/ 95 w 119"/>
                <a:gd name="T11" fmla="*/ 19 h 51"/>
                <a:gd name="T12" fmla="*/ 98 w 119"/>
                <a:gd name="T13" fmla="*/ 19 h 51"/>
                <a:gd name="T14" fmla="*/ 99 w 119"/>
                <a:gd name="T15" fmla="*/ 18 h 51"/>
                <a:gd name="T16" fmla="*/ 101 w 119"/>
                <a:gd name="T17" fmla="*/ 16 h 51"/>
                <a:gd name="T18" fmla="*/ 101 w 119"/>
                <a:gd name="T19" fmla="*/ 15 h 51"/>
                <a:gd name="T20" fmla="*/ 101 w 119"/>
                <a:gd name="T21" fmla="*/ 12 h 51"/>
                <a:gd name="T22" fmla="*/ 101 w 119"/>
                <a:gd name="T23" fmla="*/ 7 h 51"/>
                <a:gd name="T24" fmla="*/ 99 w 119"/>
                <a:gd name="T25" fmla="*/ 1 h 51"/>
                <a:gd name="T26" fmla="*/ 116 w 119"/>
                <a:gd name="T27" fmla="*/ 0 h 51"/>
                <a:gd name="T28" fmla="*/ 117 w 119"/>
                <a:gd name="T29" fmla="*/ 9 h 51"/>
                <a:gd name="T30" fmla="*/ 119 w 119"/>
                <a:gd name="T31" fmla="*/ 19 h 51"/>
                <a:gd name="T32" fmla="*/ 117 w 119"/>
                <a:gd name="T33" fmla="*/ 25 h 51"/>
                <a:gd name="T34" fmla="*/ 116 w 119"/>
                <a:gd name="T35" fmla="*/ 30 h 51"/>
                <a:gd name="T36" fmla="*/ 114 w 119"/>
                <a:gd name="T37" fmla="*/ 34 h 51"/>
                <a:gd name="T38" fmla="*/ 111 w 119"/>
                <a:gd name="T39" fmla="*/ 37 h 51"/>
                <a:gd name="T40" fmla="*/ 107 w 119"/>
                <a:gd name="T41" fmla="*/ 39 h 51"/>
                <a:gd name="T42" fmla="*/ 102 w 119"/>
                <a:gd name="T43" fmla="*/ 40 h 51"/>
                <a:gd name="T44" fmla="*/ 98 w 119"/>
                <a:gd name="T45" fmla="*/ 40 h 51"/>
                <a:gd name="T46" fmla="*/ 93 w 119"/>
                <a:gd name="T47" fmla="*/ 42 h 51"/>
                <a:gd name="T48" fmla="*/ 86 w 119"/>
                <a:gd name="T49" fmla="*/ 42 h 51"/>
                <a:gd name="T50" fmla="*/ 48 w 119"/>
                <a:gd name="T51" fmla="*/ 42 h 51"/>
                <a:gd name="T52" fmla="*/ 48 w 119"/>
                <a:gd name="T53" fmla="*/ 51 h 51"/>
                <a:gd name="T54" fmla="*/ 32 w 119"/>
                <a:gd name="T55" fmla="*/ 51 h 51"/>
                <a:gd name="T56" fmla="*/ 32 w 119"/>
                <a:gd name="T57" fmla="*/ 42 h 51"/>
                <a:gd name="T58" fmla="*/ 14 w 119"/>
                <a:gd name="T59" fmla="*/ 42 h 51"/>
                <a:gd name="T60" fmla="*/ 0 w 119"/>
                <a:gd name="T61" fmla="*/ 19 h 51"/>
                <a:gd name="T62" fmla="*/ 32 w 119"/>
                <a:gd name="T63" fmla="*/ 19 h 51"/>
                <a:gd name="T64" fmla="*/ 32 w 119"/>
                <a:gd name="T65" fmla="*/ 3 h 5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19" h="51">
                  <a:moveTo>
                    <a:pt x="32" y="3"/>
                  </a:moveTo>
                  <a:lnTo>
                    <a:pt x="48" y="3"/>
                  </a:lnTo>
                  <a:lnTo>
                    <a:pt x="48" y="19"/>
                  </a:lnTo>
                  <a:lnTo>
                    <a:pt x="84" y="19"/>
                  </a:lnTo>
                  <a:lnTo>
                    <a:pt x="90" y="19"/>
                  </a:lnTo>
                  <a:lnTo>
                    <a:pt x="95" y="19"/>
                  </a:lnTo>
                  <a:lnTo>
                    <a:pt x="98" y="19"/>
                  </a:lnTo>
                  <a:lnTo>
                    <a:pt x="99" y="18"/>
                  </a:lnTo>
                  <a:lnTo>
                    <a:pt x="101" y="16"/>
                  </a:lnTo>
                  <a:lnTo>
                    <a:pt x="101" y="15"/>
                  </a:lnTo>
                  <a:lnTo>
                    <a:pt x="101" y="12"/>
                  </a:lnTo>
                  <a:lnTo>
                    <a:pt x="101" y="7"/>
                  </a:lnTo>
                  <a:lnTo>
                    <a:pt x="99" y="1"/>
                  </a:lnTo>
                  <a:lnTo>
                    <a:pt x="116" y="0"/>
                  </a:lnTo>
                  <a:lnTo>
                    <a:pt x="117" y="9"/>
                  </a:lnTo>
                  <a:lnTo>
                    <a:pt x="119" y="19"/>
                  </a:lnTo>
                  <a:lnTo>
                    <a:pt x="117" y="25"/>
                  </a:lnTo>
                  <a:lnTo>
                    <a:pt x="116" y="30"/>
                  </a:lnTo>
                  <a:lnTo>
                    <a:pt x="114" y="34"/>
                  </a:lnTo>
                  <a:lnTo>
                    <a:pt x="111" y="37"/>
                  </a:lnTo>
                  <a:lnTo>
                    <a:pt x="107" y="39"/>
                  </a:lnTo>
                  <a:lnTo>
                    <a:pt x="102" y="40"/>
                  </a:lnTo>
                  <a:lnTo>
                    <a:pt x="98" y="40"/>
                  </a:lnTo>
                  <a:lnTo>
                    <a:pt x="93" y="42"/>
                  </a:lnTo>
                  <a:lnTo>
                    <a:pt x="86" y="42"/>
                  </a:lnTo>
                  <a:lnTo>
                    <a:pt x="48" y="42"/>
                  </a:lnTo>
                  <a:lnTo>
                    <a:pt x="48" y="51"/>
                  </a:lnTo>
                  <a:lnTo>
                    <a:pt x="32" y="51"/>
                  </a:lnTo>
                  <a:lnTo>
                    <a:pt x="32" y="42"/>
                  </a:lnTo>
                  <a:lnTo>
                    <a:pt x="14" y="42"/>
                  </a:lnTo>
                  <a:lnTo>
                    <a:pt x="0" y="19"/>
                  </a:lnTo>
                  <a:lnTo>
                    <a:pt x="32" y="19"/>
                  </a:lnTo>
                  <a:lnTo>
                    <a:pt x="32" y="3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" name="Freeform 923"/>
            <p:cNvSpPr>
              <a:spLocks noEditPoints="1"/>
            </p:cNvSpPr>
            <p:nvPr/>
          </p:nvSpPr>
          <p:spPr bwMode="auto">
            <a:xfrm>
              <a:off x="1083" y="1275"/>
              <a:ext cx="89" cy="89"/>
            </a:xfrm>
            <a:custGeom>
              <a:avLst/>
              <a:gdLst>
                <a:gd name="T0" fmla="*/ 42 w 89"/>
                <a:gd name="T1" fmla="*/ 89 h 89"/>
                <a:gd name="T2" fmla="*/ 35 w 89"/>
                <a:gd name="T3" fmla="*/ 87 h 89"/>
                <a:gd name="T4" fmla="*/ 29 w 89"/>
                <a:gd name="T5" fmla="*/ 86 h 89"/>
                <a:gd name="T6" fmla="*/ 21 w 89"/>
                <a:gd name="T7" fmla="*/ 83 h 89"/>
                <a:gd name="T8" fmla="*/ 15 w 89"/>
                <a:gd name="T9" fmla="*/ 78 h 89"/>
                <a:gd name="T10" fmla="*/ 9 w 89"/>
                <a:gd name="T11" fmla="*/ 74 h 89"/>
                <a:gd name="T12" fmla="*/ 5 w 89"/>
                <a:gd name="T13" fmla="*/ 68 h 89"/>
                <a:gd name="T14" fmla="*/ 2 w 89"/>
                <a:gd name="T15" fmla="*/ 60 h 89"/>
                <a:gd name="T16" fmla="*/ 0 w 89"/>
                <a:gd name="T17" fmla="*/ 53 h 89"/>
                <a:gd name="T18" fmla="*/ 0 w 89"/>
                <a:gd name="T19" fmla="*/ 44 h 89"/>
                <a:gd name="T20" fmla="*/ 3 w 89"/>
                <a:gd name="T21" fmla="*/ 27 h 89"/>
                <a:gd name="T22" fmla="*/ 12 w 89"/>
                <a:gd name="T23" fmla="*/ 12 h 89"/>
                <a:gd name="T24" fmla="*/ 26 w 89"/>
                <a:gd name="T25" fmla="*/ 3 h 89"/>
                <a:gd name="T26" fmla="*/ 44 w 89"/>
                <a:gd name="T27" fmla="*/ 0 h 89"/>
                <a:gd name="T28" fmla="*/ 62 w 89"/>
                <a:gd name="T29" fmla="*/ 3 h 89"/>
                <a:gd name="T30" fmla="*/ 75 w 89"/>
                <a:gd name="T31" fmla="*/ 12 h 89"/>
                <a:gd name="T32" fmla="*/ 86 w 89"/>
                <a:gd name="T33" fmla="*/ 27 h 89"/>
                <a:gd name="T34" fmla="*/ 89 w 89"/>
                <a:gd name="T35" fmla="*/ 44 h 89"/>
                <a:gd name="T36" fmla="*/ 87 w 89"/>
                <a:gd name="T37" fmla="*/ 51 h 89"/>
                <a:gd name="T38" fmla="*/ 86 w 89"/>
                <a:gd name="T39" fmla="*/ 59 h 89"/>
                <a:gd name="T40" fmla="*/ 83 w 89"/>
                <a:gd name="T41" fmla="*/ 66 h 89"/>
                <a:gd name="T42" fmla="*/ 78 w 89"/>
                <a:gd name="T43" fmla="*/ 74 h 89"/>
                <a:gd name="T44" fmla="*/ 74 w 89"/>
                <a:gd name="T45" fmla="*/ 78 h 89"/>
                <a:gd name="T46" fmla="*/ 68 w 89"/>
                <a:gd name="T47" fmla="*/ 83 h 89"/>
                <a:gd name="T48" fmla="*/ 56 w 89"/>
                <a:gd name="T49" fmla="*/ 87 h 89"/>
                <a:gd name="T50" fmla="*/ 42 w 89"/>
                <a:gd name="T51" fmla="*/ 89 h 89"/>
                <a:gd name="T52" fmla="*/ 44 w 89"/>
                <a:gd name="T53" fmla="*/ 66 h 89"/>
                <a:gd name="T54" fmla="*/ 53 w 89"/>
                <a:gd name="T55" fmla="*/ 66 h 89"/>
                <a:gd name="T56" fmla="*/ 59 w 89"/>
                <a:gd name="T57" fmla="*/ 63 h 89"/>
                <a:gd name="T58" fmla="*/ 65 w 89"/>
                <a:gd name="T59" fmla="*/ 60 h 89"/>
                <a:gd name="T60" fmla="*/ 68 w 89"/>
                <a:gd name="T61" fmla="*/ 56 h 89"/>
                <a:gd name="T62" fmla="*/ 71 w 89"/>
                <a:gd name="T63" fmla="*/ 50 h 89"/>
                <a:gd name="T64" fmla="*/ 71 w 89"/>
                <a:gd name="T65" fmla="*/ 44 h 89"/>
                <a:gd name="T66" fmla="*/ 71 w 89"/>
                <a:gd name="T67" fmla="*/ 38 h 89"/>
                <a:gd name="T68" fmla="*/ 68 w 89"/>
                <a:gd name="T69" fmla="*/ 33 h 89"/>
                <a:gd name="T70" fmla="*/ 65 w 89"/>
                <a:gd name="T71" fmla="*/ 29 h 89"/>
                <a:gd name="T72" fmla="*/ 59 w 89"/>
                <a:gd name="T73" fmla="*/ 24 h 89"/>
                <a:gd name="T74" fmla="*/ 53 w 89"/>
                <a:gd name="T75" fmla="*/ 23 h 89"/>
                <a:gd name="T76" fmla="*/ 44 w 89"/>
                <a:gd name="T77" fmla="*/ 23 h 89"/>
                <a:gd name="T78" fmla="*/ 36 w 89"/>
                <a:gd name="T79" fmla="*/ 23 h 89"/>
                <a:gd name="T80" fmla="*/ 29 w 89"/>
                <a:gd name="T81" fmla="*/ 24 h 89"/>
                <a:gd name="T82" fmla="*/ 24 w 89"/>
                <a:gd name="T83" fmla="*/ 29 h 89"/>
                <a:gd name="T84" fmla="*/ 20 w 89"/>
                <a:gd name="T85" fmla="*/ 33 h 89"/>
                <a:gd name="T86" fmla="*/ 18 w 89"/>
                <a:gd name="T87" fmla="*/ 38 h 89"/>
                <a:gd name="T88" fmla="*/ 17 w 89"/>
                <a:gd name="T89" fmla="*/ 44 h 89"/>
                <a:gd name="T90" fmla="*/ 18 w 89"/>
                <a:gd name="T91" fmla="*/ 50 h 89"/>
                <a:gd name="T92" fmla="*/ 20 w 89"/>
                <a:gd name="T93" fmla="*/ 56 h 89"/>
                <a:gd name="T94" fmla="*/ 24 w 89"/>
                <a:gd name="T95" fmla="*/ 60 h 89"/>
                <a:gd name="T96" fmla="*/ 29 w 89"/>
                <a:gd name="T97" fmla="*/ 63 h 89"/>
                <a:gd name="T98" fmla="*/ 36 w 89"/>
                <a:gd name="T99" fmla="*/ 66 h 89"/>
                <a:gd name="T100" fmla="*/ 44 w 89"/>
                <a:gd name="T101" fmla="*/ 66 h 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89" h="89">
                  <a:moveTo>
                    <a:pt x="42" y="89"/>
                  </a:moveTo>
                  <a:lnTo>
                    <a:pt x="35" y="87"/>
                  </a:lnTo>
                  <a:lnTo>
                    <a:pt x="29" y="86"/>
                  </a:lnTo>
                  <a:lnTo>
                    <a:pt x="21" y="83"/>
                  </a:lnTo>
                  <a:lnTo>
                    <a:pt x="15" y="78"/>
                  </a:lnTo>
                  <a:lnTo>
                    <a:pt x="9" y="74"/>
                  </a:lnTo>
                  <a:lnTo>
                    <a:pt x="5" y="68"/>
                  </a:lnTo>
                  <a:lnTo>
                    <a:pt x="2" y="60"/>
                  </a:lnTo>
                  <a:lnTo>
                    <a:pt x="0" y="53"/>
                  </a:lnTo>
                  <a:lnTo>
                    <a:pt x="0" y="44"/>
                  </a:lnTo>
                  <a:lnTo>
                    <a:pt x="3" y="27"/>
                  </a:lnTo>
                  <a:lnTo>
                    <a:pt x="12" y="12"/>
                  </a:lnTo>
                  <a:lnTo>
                    <a:pt x="26" y="3"/>
                  </a:lnTo>
                  <a:lnTo>
                    <a:pt x="44" y="0"/>
                  </a:lnTo>
                  <a:lnTo>
                    <a:pt x="62" y="3"/>
                  </a:lnTo>
                  <a:lnTo>
                    <a:pt x="75" y="12"/>
                  </a:lnTo>
                  <a:lnTo>
                    <a:pt x="86" y="27"/>
                  </a:lnTo>
                  <a:lnTo>
                    <a:pt x="89" y="44"/>
                  </a:lnTo>
                  <a:lnTo>
                    <a:pt x="87" y="51"/>
                  </a:lnTo>
                  <a:lnTo>
                    <a:pt x="86" y="59"/>
                  </a:lnTo>
                  <a:lnTo>
                    <a:pt x="83" y="66"/>
                  </a:lnTo>
                  <a:lnTo>
                    <a:pt x="78" y="74"/>
                  </a:lnTo>
                  <a:lnTo>
                    <a:pt x="74" y="78"/>
                  </a:lnTo>
                  <a:lnTo>
                    <a:pt x="68" y="83"/>
                  </a:lnTo>
                  <a:lnTo>
                    <a:pt x="56" y="87"/>
                  </a:lnTo>
                  <a:lnTo>
                    <a:pt x="42" y="89"/>
                  </a:lnTo>
                  <a:close/>
                  <a:moveTo>
                    <a:pt x="44" y="66"/>
                  </a:moveTo>
                  <a:lnTo>
                    <a:pt x="53" y="66"/>
                  </a:lnTo>
                  <a:lnTo>
                    <a:pt x="59" y="63"/>
                  </a:lnTo>
                  <a:lnTo>
                    <a:pt x="65" y="60"/>
                  </a:lnTo>
                  <a:lnTo>
                    <a:pt x="68" y="56"/>
                  </a:lnTo>
                  <a:lnTo>
                    <a:pt x="71" y="50"/>
                  </a:lnTo>
                  <a:lnTo>
                    <a:pt x="71" y="44"/>
                  </a:lnTo>
                  <a:lnTo>
                    <a:pt x="71" y="38"/>
                  </a:lnTo>
                  <a:lnTo>
                    <a:pt x="68" y="33"/>
                  </a:lnTo>
                  <a:lnTo>
                    <a:pt x="65" y="29"/>
                  </a:lnTo>
                  <a:lnTo>
                    <a:pt x="59" y="24"/>
                  </a:lnTo>
                  <a:lnTo>
                    <a:pt x="53" y="23"/>
                  </a:lnTo>
                  <a:lnTo>
                    <a:pt x="44" y="23"/>
                  </a:lnTo>
                  <a:lnTo>
                    <a:pt x="36" y="23"/>
                  </a:lnTo>
                  <a:lnTo>
                    <a:pt x="29" y="24"/>
                  </a:lnTo>
                  <a:lnTo>
                    <a:pt x="24" y="29"/>
                  </a:lnTo>
                  <a:lnTo>
                    <a:pt x="20" y="33"/>
                  </a:lnTo>
                  <a:lnTo>
                    <a:pt x="18" y="38"/>
                  </a:lnTo>
                  <a:lnTo>
                    <a:pt x="17" y="44"/>
                  </a:lnTo>
                  <a:lnTo>
                    <a:pt x="18" y="50"/>
                  </a:lnTo>
                  <a:lnTo>
                    <a:pt x="20" y="56"/>
                  </a:lnTo>
                  <a:lnTo>
                    <a:pt x="24" y="60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4" y="6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" name="Freeform 924"/>
            <p:cNvSpPr>
              <a:spLocks/>
            </p:cNvSpPr>
            <p:nvPr/>
          </p:nvSpPr>
          <p:spPr bwMode="auto">
            <a:xfrm>
              <a:off x="1083" y="1179"/>
              <a:ext cx="87" cy="78"/>
            </a:xfrm>
            <a:custGeom>
              <a:avLst/>
              <a:gdLst>
                <a:gd name="T0" fmla="*/ 87 w 87"/>
                <a:gd name="T1" fmla="*/ 0 h 78"/>
                <a:gd name="T2" fmla="*/ 87 w 87"/>
                <a:gd name="T3" fmla="*/ 23 h 78"/>
                <a:gd name="T4" fmla="*/ 44 w 87"/>
                <a:gd name="T5" fmla="*/ 23 h 78"/>
                <a:gd name="T6" fmla="*/ 35 w 87"/>
                <a:gd name="T7" fmla="*/ 23 h 78"/>
                <a:gd name="T8" fmla="*/ 29 w 87"/>
                <a:gd name="T9" fmla="*/ 23 h 78"/>
                <a:gd name="T10" fmla="*/ 26 w 87"/>
                <a:gd name="T11" fmla="*/ 24 h 78"/>
                <a:gd name="T12" fmla="*/ 21 w 87"/>
                <a:gd name="T13" fmla="*/ 26 h 78"/>
                <a:gd name="T14" fmla="*/ 18 w 87"/>
                <a:gd name="T15" fmla="*/ 29 h 78"/>
                <a:gd name="T16" fmla="*/ 17 w 87"/>
                <a:gd name="T17" fmla="*/ 33 h 78"/>
                <a:gd name="T18" fmla="*/ 17 w 87"/>
                <a:gd name="T19" fmla="*/ 38 h 78"/>
                <a:gd name="T20" fmla="*/ 18 w 87"/>
                <a:gd name="T21" fmla="*/ 44 h 78"/>
                <a:gd name="T22" fmla="*/ 20 w 87"/>
                <a:gd name="T23" fmla="*/ 48 h 78"/>
                <a:gd name="T24" fmla="*/ 24 w 87"/>
                <a:gd name="T25" fmla="*/ 53 h 78"/>
                <a:gd name="T26" fmla="*/ 29 w 87"/>
                <a:gd name="T27" fmla="*/ 56 h 78"/>
                <a:gd name="T28" fmla="*/ 33 w 87"/>
                <a:gd name="T29" fmla="*/ 56 h 78"/>
                <a:gd name="T30" fmla="*/ 39 w 87"/>
                <a:gd name="T31" fmla="*/ 57 h 78"/>
                <a:gd name="T32" fmla="*/ 48 w 87"/>
                <a:gd name="T33" fmla="*/ 57 h 78"/>
                <a:gd name="T34" fmla="*/ 87 w 87"/>
                <a:gd name="T35" fmla="*/ 57 h 78"/>
                <a:gd name="T36" fmla="*/ 87 w 87"/>
                <a:gd name="T37" fmla="*/ 78 h 78"/>
                <a:gd name="T38" fmla="*/ 2 w 87"/>
                <a:gd name="T39" fmla="*/ 78 h 78"/>
                <a:gd name="T40" fmla="*/ 2 w 87"/>
                <a:gd name="T41" fmla="*/ 57 h 78"/>
                <a:gd name="T42" fmla="*/ 14 w 87"/>
                <a:gd name="T43" fmla="*/ 57 h 78"/>
                <a:gd name="T44" fmla="*/ 3 w 87"/>
                <a:gd name="T45" fmla="*/ 44 h 78"/>
                <a:gd name="T46" fmla="*/ 0 w 87"/>
                <a:gd name="T47" fmla="*/ 29 h 78"/>
                <a:gd name="T48" fmla="*/ 0 w 87"/>
                <a:gd name="T49" fmla="*/ 21 h 78"/>
                <a:gd name="T50" fmla="*/ 2 w 87"/>
                <a:gd name="T51" fmla="*/ 15 h 78"/>
                <a:gd name="T52" fmla="*/ 5 w 87"/>
                <a:gd name="T53" fmla="*/ 11 h 78"/>
                <a:gd name="T54" fmla="*/ 9 w 87"/>
                <a:gd name="T55" fmla="*/ 6 h 78"/>
                <a:gd name="T56" fmla="*/ 14 w 87"/>
                <a:gd name="T57" fmla="*/ 3 h 78"/>
                <a:gd name="T58" fmla="*/ 18 w 87"/>
                <a:gd name="T59" fmla="*/ 2 h 78"/>
                <a:gd name="T60" fmla="*/ 26 w 87"/>
                <a:gd name="T61" fmla="*/ 0 h 78"/>
                <a:gd name="T62" fmla="*/ 33 w 87"/>
                <a:gd name="T63" fmla="*/ 0 h 78"/>
                <a:gd name="T64" fmla="*/ 87 w 87"/>
                <a:gd name="T65" fmla="*/ 0 h 7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7" h="78">
                  <a:moveTo>
                    <a:pt x="87" y="0"/>
                  </a:moveTo>
                  <a:lnTo>
                    <a:pt x="87" y="23"/>
                  </a:lnTo>
                  <a:lnTo>
                    <a:pt x="44" y="23"/>
                  </a:lnTo>
                  <a:lnTo>
                    <a:pt x="35" y="23"/>
                  </a:lnTo>
                  <a:lnTo>
                    <a:pt x="29" y="23"/>
                  </a:lnTo>
                  <a:lnTo>
                    <a:pt x="26" y="24"/>
                  </a:lnTo>
                  <a:lnTo>
                    <a:pt x="21" y="26"/>
                  </a:lnTo>
                  <a:lnTo>
                    <a:pt x="18" y="29"/>
                  </a:lnTo>
                  <a:lnTo>
                    <a:pt x="17" y="33"/>
                  </a:lnTo>
                  <a:lnTo>
                    <a:pt x="17" y="38"/>
                  </a:lnTo>
                  <a:lnTo>
                    <a:pt x="18" y="44"/>
                  </a:lnTo>
                  <a:lnTo>
                    <a:pt x="20" y="48"/>
                  </a:lnTo>
                  <a:lnTo>
                    <a:pt x="24" y="53"/>
                  </a:lnTo>
                  <a:lnTo>
                    <a:pt x="29" y="56"/>
                  </a:lnTo>
                  <a:lnTo>
                    <a:pt x="33" y="56"/>
                  </a:lnTo>
                  <a:lnTo>
                    <a:pt x="39" y="57"/>
                  </a:lnTo>
                  <a:lnTo>
                    <a:pt x="48" y="57"/>
                  </a:lnTo>
                  <a:lnTo>
                    <a:pt x="87" y="57"/>
                  </a:lnTo>
                  <a:lnTo>
                    <a:pt x="87" y="78"/>
                  </a:lnTo>
                  <a:lnTo>
                    <a:pt x="2" y="78"/>
                  </a:lnTo>
                  <a:lnTo>
                    <a:pt x="2" y="57"/>
                  </a:lnTo>
                  <a:lnTo>
                    <a:pt x="14" y="57"/>
                  </a:lnTo>
                  <a:lnTo>
                    <a:pt x="3" y="44"/>
                  </a:lnTo>
                  <a:lnTo>
                    <a:pt x="0" y="29"/>
                  </a:lnTo>
                  <a:lnTo>
                    <a:pt x="0" y="21"/>
                  </a:lnTo>
                  <a:lnTo>
                    <a:pt x="2" y="15"/>
                  </a:lnTo>
                  <a:lnTo>
                    <a:pt x="5" y="11"/>
                  </a:lnTo>
                  <a:lnTo>
                    <a:pt x="9" y="6"/>
                  </a:lnTo>
                  <a:lnTo>
                    <a:pt x="14" y="3"/>
                  </a:lnTo>
                  <a:lnTo>
                    <a:pt x="18" y="2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2688816" y="2418285"/>
            <a:ext cx="2310490" cy="106728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Galactic Supernova Burst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5052" name="Text Box 931"/>
          <p:cNvSpPr txBox="1">
            <a:spLocks noChangeArrowheads="1"/>
          </p:cNvSpPr>
          <p:nvPr/>
        </p:nvSpPr>
        <p:spPr bwMode="auto">
          <a:xfrm>
            <a:off x="1714261" y="881550"/>
            <a:ext cx="71088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1800" b="1" dirty="0">
                <a:solidFill>
                  <a:srgbClr val="000000"/>
                </a:solidFill>
                <a:latin typeface="Helvetica" charset="0"/>
              </a:rPr>
              <a:t>Neutrino flux and energy spectrum  from Livermore simulation </a:t>
            </a:r>
          </a:p>
        </p:txBody>
      </p:sp>
      <p:sp>
        <p:nvSpPr>
          <p:cNvPr id="5053" name="Text Box 932"/>
          <p:cNvSpPr txBox="1">
            <a:spLocks noChangeArrowheads="1"/>
          </p:cNvSpPr>
          <p:nvPr/>
        </p:nvSpPr>
        <p:spPr bwMode="auto">
          <a:xfrm>
            <a:off x="2865199" y="1170475"/>
            <a:ext cx="5867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ja-JP" sz="1400" b="1" dirty="0" smtClean="0">
                <a:solidFill>
                  <a:srgbClr val="000000"/>
                </a:solidFill>
                <a:latin typeface="Helvetica" charset="0"/>
              </a:rPr>
              <a:t>[</a:t>
            </a:r>
            <a:r>
              <a:rPr kumimoji="1" lang="en-US" altLang="ja-JP" sz="1400" b="1" dirty="0" err="1" smtClean="0">
                <a:solidFill>
                  <a:srgbClr val="000000"/>
                </a:solidFill>
                <a:latin typeface="Helvetica" charset="0"/>
              </a:rPr>
              <a:t>T.Totani</a:t>
            </a:r>
            <a:r>
              <a:rPr kumimoji="1" lang="en-US" altLang="ja-JP" sz="1400" b="1" dirty="0">
                <a:solidFill>
                  <a:srgbClr val="000000"/>
                </a:solidFill>
                <a:latin typeface="Helvetica" charset="0"/>
              </a:rPr>
              <a:t>, </a:t>
            </a:r>
            <a:r>
              <a:rPr kumimoji="1" lang="en-US" altLang="ja-JP" sz="1400" b="1" dirty="0" err="1">
                <a:solidFill>
                  <a:srgbClr val="000000"/>
                </a:solidFill>
                <a:latin typeface="Helvetica" charset="0"/>
              </a:rPr>
              <a:t>K.Sato</a:t>
            </a:r>
            <a:r>
              <a:rPr kumimoji="1" lang="en-US" altLang="ja-JP" sz="1400" b="1" dirty="0">
                <a:solidFill>
                  <a:srgbClr val="000000"/>
                </a:solidFill>
                <a:latin typeface="Helvetica" charset="0"/>
              </a:rPr>
              <a:t>, </a:t>
            </a:r>
            <a:r>
              <a:rPr kumimoji="1" lang="en-US" altLang="ja-JP" sz="1400" b="1" dirty="0" err="1">
                <a:solidFill>
                  <a:srgbClr val="000000"/>
                </a:solidFill>
                <a:latin typeface="Helvetica" charset="0"/>
              </a:rPr>
              <a:t>H.E.Dalhed</a:t>
            </a:r>
            <a:r>
              <a:rPr kumimoji="1" lang="en-US" altLang="ja-JP" sz="1400" b="1" dirty="0">
                <a:solidFill>
                  <a:srgbClr val="000000"/>
                </a:solidFill>
                <a:latin typeface="Helvetica" charset="0"/>
              </a:rPr>
              <a:t> and </a:t>
            </a:r>
            <a:r>
              <a:rPr kumimoji="1" lang="en-US" altLang="ja-JP" sz="1400" b="1" dirty="0" err="1">
                <a:solidFill>
                  <a:srgbClr val="000000"/>
                </a:solidFill>
                <a:latin typeface="Helvetica" charset="0"/>
              </a:rPr>
              <a:t>J.R.Wilson</a:t>
            </a:r>
            <a:r>
              <a:rPr kumimoji="1" lang="en-US" altLang="ja-JP" sz="1400" b="1" dirty="0">
                <a:solidFill>
                  <a:srgbClr val="000000"/>
                </a:solidFill>
                <a:latin typeface="Helvetica" charset="0"/>
              </a:rPr>
              <a:t>, </a:t>
            </a:r>
            <a:r>
              <a:rPr kumimoji="1" lang="en-US" altLang="ja-JP" sz="1400" b="1" dirty="0" err="1">
                <a:solidFill>
                  <a:srgbClr val="000000"/>
                </a:solidFill>
                <a:latin typeface="Helvetica" charset="0"/>
              </a:rPr>
              <a:t>ApJ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Helvetica" charset="0"/>
              </a:rPr>
              <a:t>. 496, 216 (</a:t>
            </a:r>
            <a:r>
              <a:rPr kumimoji="1" lang="en-US" altLang="ja-JP" sz="1400" b="1" dirty="0">
                <a:solidFill>
                  <a:srgbClr val="000000"/>
                </a:solidFill>
                <a:latin typeface="Helvetica" charset="0"/>
              </a:rPr>
              <a:t>1998</a:t>
            </a:r>
            <a:r>
              <a:rPr kumimoji="1" lang="en-US" altLang="ja-JP" sz="1400" b="1" dirty="0" smtClean="0">
                <a:solidFill>
                  <a:srgbClr val="000000"/>
                </a:solidFill>
                <a:latin typeface="Helvetica" charset="0"/>
              </a:rPr>
              <a:t>)]</a:t>
            </a:r>
            <a:endParaRPr kumimoji="1" lang="en-US" altLang="ja-JP" sz="1400" b="1" dirty="0">
              <a:solidFill>
                <a:srgbClr val="000000"/>
              </a:solidFill>
              <a:latin typeface="Helvetica" charset="0"/>
            </a:endParaRPr>
          </a:p>
        </p:txBody>
      </p:sp>
      <p:grpSp>
        <p:nvGrpSpPr>
          <p:cNvPr id="5055" name="Group 927"/>
          <p:cNvGrpSpPr>
            <a:grpSpLocks/>
          </p:cNvGrpSpPr>
          <p:nvPr/>
        </p:nvGrpSpPr>
        <p:grpSpPr bwMode="auto">
          <a:xfrm>
            <a:off x="2665431" y="2344058"/>
            <a:ext cx="3240088" cy="1477963"/>
            <a:chOff x="3334" y="1389"/>
            <a:chExt cx="2041" cy="931"/>
          </a:xfrm>
        </p:grpSpPr>
        <p:sp>
          <p:nvSpPr>
            <p:cNvPr id="5056" name="Rectangle 928"/>
            <p:cNvSpPr>
              <a:spLocks noChangeArrowheads="1"/>
            </p:cNvSpPr>
            <p:nvPr/>
          </p:nvSpPr>
          <p:spPr bwMode="auto">
            <a:xfrm>
              <a:off x="3334" y="1389"/>
              <a:ext cx="2041" cy="9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for 10 </a:t>
              </a:r>
              <a:r>
                <a:rPr kumimoji="1" lang="en-US" altLang="ja-JP" b="1" dirty="0" err="1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kpc</a:t>
              </a: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 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supernova</a:t>
              </a:r>
            </a:p>
            <a:p>
              <a:pPr defTabSz="914400" eaLnBrk="0" hangingPunct="0">
                <a:buClrTx/>
                <a:buSzTx/>
                <a:buFontTx/>
                <a:buNone/>
              </a:pPr>
              <a:r>
                <a:rPr kumimoji="1" lang="en-US" altLang="ja-JP" b="1" dirty="0" smtClean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~</a:t>
              </a: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7,300 </a:t>
              </a:r>
              <a:r>
                <a:rPr kumimoji="1" lang="en-US" altLang="ja-JP" b="1" dirty="0" err="1">
                  <a:solidFill>
                    <a:srgbClr val="FF0000"/>
                  </a:solidFill>
                  <a:latin typeface="Symbol" charset="0"/>
                  <a:ea typeface="ＭＳ 明朝" charset="0"/>
                  <a:cs typeface="ＭＳ 明朝" charset="0"/>
                </a:rPr>
                <a:t>n</a:t>
              </a:r>
              <a:r>
                <a:rPr kumimoji="1" lang="en-US" altLang="ja-JP" b="1" baseline="-25000" dirty="0" err="1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e</a:t>
              </a:r>
              <a:r>
                <a:rPr kumimoji="1" lang="en-US" altLang="ja-JP" b="1" dirty="0" err="1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+p</a:t>
              </a: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 events</a:t>
              </a:r>
            </a:p>
            <a:p>
              <a:pPr defTabSz="914400" eaLnBrk="0" hangingPunct="0">
                <a:buClrTx/>
                <a:buSzTx/>
                <a:buFontTx/>
                <a:buNone/>
              </a:pP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~300  </a:t>
              </a:r>
              <a:r>
                <a:rPr kumimoji="1" lang="en-US" altLang="ja-JP" b="1" dirty="0" err="1">
                  <a:solidFill>
                    <a:srgbClr val="FF0000"/>
                  </a:solidFill>
                  <a:latin typeface="Symbol" charset="0"/>
                  <a:ea typeface="ＭＳ 明朝" charset="0"/>
                  <a:cs typeface="ＭＳ 明朝" charset="0"/>
                </a:rPr>
                <a:t>n</a:t>
              </a:r>
              <a:r>
                <a:rPr kumimoji="1" lang="en-US" altLang="ja-JP" b="1" dirty="0" err="1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+e</a:t>
              </a: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 events</a:t>
              </a:r>
            </a:p>
            <a:p>
              <a:pPr defTabSz="914400" eaLnBrk="0" hangingPunct="0">
                <a:buClrTx/>
                <a:buSzTx/>
                <a:buFontTx/>
                <a:buNone/>
              </a:pP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~100 </a:t>
              </a:r>
              <a:r>
                <a:rPr kumimoji="1" lang="en-US" altLang="ja-JP" b="1" dirty="0">
                  <a:solidFill>
                    <a:srgbClr val="FF0000"/>
                  </a:solidFill>
                  <a:latin typeface="Symbol" charset="0"/>
                  <a:ea typeface="ＭＳ 明朝" charset="0"/>
                  <a:cs typeface="ＭＳ 明朝" charset="0"/>
                </a:rPr>
                <a:t>n</a:t>
              </a:r>
              <a:r>
                <a:rPr kumimoji="1" lang="en-US" altLang="ja-JP" b="1" baseline="-25000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e</a:t>
              </a: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+</a:t>
              </a:r>
              <a:r>
                <a:rPr kumimoji="1" lang="en-US" altLang="ja-JP" b="1" baseline="30000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16</a:t>
              </a:r>
              <a:r>
                <a:rPr kumimoji="1" lang="en-US" altLang="ja-JP" b="1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O events</a:t>
              </a:r>
            </a:p>
            <a:p>
              <a:pPr defTabSz="914400" eaLnBrk="0" hangingPunct="0">
                <a:buClrTx/>
                <a:buSzTx/>
                <a:buFontTx/>
                <a:buNone/>
              </a:pPr>
              <a:endParaRPr kumimoji="1" lang="en-US" altLang="ja-JP" b="1" dirty="0">
                <a:solidFill>
                  <a:srgbClr val="FF0000"/>
                </a:solidFill>
                <a:latin typeface="Helvetica" charset="0"/>
                <a:ea typeface="ＭＳ 明朝" charset="0"/>
                <a:cs typeface="ＭＳ 明朝" charset="0"/>
              </a:endParaRPr>
            </a:p>
          </p:txBody>
        </p:sp>
        <p:sp>
          <p:nvSpPr>
            <p:cNvPr id="5057" name="Line 929"/>
            <p:cNvSpPr>
              <a:spLocks noChangeShapeType="1"/>
            </p:cNvSpPr>
            <p:nvPr/>
          </p:nvSpPr>
          <p:spPr bwMode="auto">
            <a:xfrm>
              <a:off x="3852" y="1642"/>
              <a:ext cx="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58" name="Text Box 930"/>
            <p:cNvSpPr txBox="1">
              <a:spLocks noChangeArrowheads="1"/>
            </p:cNvSpPr>
            <p:nvPr/>
          </p:nvSpPr>
          <p:spPr bwMode="auto">
            <a:xfrm>
              <a:off x="3677" y="1854"/>
              <a:ext cx="22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defTabSz="914400" eaLnBrk="0" hangingPunc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kumimoji="1" lang="en-US" altLang="ja-JP" sz="1400" dirty="0">
                  <a:solidFill>
                    <a:srgbClr val="FF0000"/>
                  </a:solidFill>
                  <a:latin typeface="Helvetica" charset="0"/>
                  <a:ea typeface="ＭＳ 明朝" charset="0"/>
                  <a:cs typeface="ＭＳ 明朝" charset="0"/>
                </a:rPr>
                <a:t>(-)</a:t>
              </a:r>
            </a:p>
          </p:txBody>
        </p:sp>
      </p:grpSp>
      <p:sp>
        <p:nvSpPr>
          <p:cNvPr id="4" name="Rectangle 3"/>
          <p:cNvSpPr/>
          <p:nvPr/>
        </p:nvSpPr>
        <p:spPr>
          <a:xfrm>
            <a:off x="5174957" y="1777065"/>
            <a:ext cx="3993536" cy="4771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altLang="ja-JP" sz="1400" b="1" dirty="0">
                <a:solidFill>
                  <a:srgbClr val="0000E5"/>
                </a:solidFill>
                <a:cs typeface="Arial" charset="0"/>
              </a:rPr>
              <a:t>Allows the exact </a:t>
            </a:r>
            <a:r>
              <a:rPr lang="en-US" altLang="ja-JP" sz="1400" b="1" dirty="0">
                <a:solidFill>
                  <a:srgbClr val="0000E5"/>
                </a:solidFill>
                <a:latin typeface="Symbol" charset="0"/>
                <a:cs typeface="Arial" charset="0"/>
              </a:rPr>
              <a:t>n</a:t>
            </a:r>
            <a:r>
              <a:rPr lang="en-US" altLang="ja-JP" sz="1400" b="1" baseline="-25000" dirty="0">
                <a:solidFill>
                  <a:srgbClr val="0000E5"/>
                </a:solidFill>
                <a:cs typeface="Arial" charset="0"/>
              </a:rPr>
              <a:t>e</a:t>
            </a:r>
            <a:r>
              <a:rPr lang="en-US" altLang="ja-JP" sz="1400" b="1" dirty="0">
                <a:solidFill>
                  <a:srgbClr val="0000E5"/>
                </a:solidFill>
                <a:cs typeface="Arial" charset="0"/>
              </a:rPr>
              <a:t> flux, energy spectrum, and time profile to be determined via the extraction of a tagged, pure sample of inverse beta events.</a:t>
            </a:r>
            <a:br>
              <a:rPr lang="en-US" altLang="ja-JP" sz="1400" b="1" dirty="0">
                <a:solidFill>
                  <a:srgbClr val="0000E5"/>
                </a:solidFill>
                <a:cs typeface="Arial" charset="0"/>
              </a:rPr>
            </a:br>
            <a:endParaRPr lang="en-US" altLang="ja-JP" sz="1400" b="1" dirty="0">
              <a:solidFill>
                <a:srgbClr val="CC3300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Instantly identifies a burst as genuine via “</a:t>
            </a:r>
            <a:r>
              <a:rPr lang="en-US" altLang="ja-JP" sz="1400" b="1" dirty="0" err="1">
                <a:solidFill>
                  <a:srgbClr val="FF0000"/>
                </a:solidFill>
                <a:cs typeface="Arial" charset="0"/>
              </a:rPr>
              <a:t>Gd</a:t>
            </a: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 heartbeat”.</a:t>
            </a:r>
            <a:br>
              <a:rPr lang="en-US" altLang="ja-JP" sz="1400" b="1" dirty="0">
                <a:solidFill>
                  <a:srgbClr val="FF0000"/>
                </a:solidFill>
                <a:cs typeface="Arial" charset="0"/>
              </a:rPr>
            </a:br>
            <a:endParaRPr lang="en-US" altLang="ja-JP" sz="1400" b="1" dirty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altLang="ja-JP" sz="1400" b="1" dirty="0">
                <a:solidFill>
                  <a:srgbClr val="0000E5"/>
                </a:solidFill>
                <a:cs typeface="Arial" charset="0"/>
              </a:rPr>
              <a:t>Doubles the ES pointing accuracy. Error circle cut by 75%.</a:t>
            </a:r>
            <a:br>
              <a:rPr lang="en-US" altLang="ja-JP" sz="1400" b="1" dirty="0">
                <a:solidFill>
                  <a:srgbClr val="0000E5"/>
                </a:solidFill>
                <a:cs typeface="Arial" charset="0"/>
              </a:rPr>
            </a:br>
            <a:endParaRPr lang="en-US" altLang="ja-JP" sz="1400" b="1" dirty="0">
              <a:solidFill>
                <a:srgbClr val="0000E5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Helps to identify the other neutrino signals, especially the weak </a:t>
            </a:r>
            <a:r>
              <a:rPr lang="en-US" altLang="ja-JP" sz="1400" b="1" dirty="0" err="1">
                <a:solidFill>
                  <a:srgbClr val="FF0000"/>
                </a:solidFill>
                <a:cs typeface="Arial" charset="0"/>
              </a:rPr>
              <a:t>neutronization</a:t>
            </a: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 burst of </a:t>
            </a:r>
            <a:r>
              <a:rPr lang="en-US" altLang="ja-JP" sz="1400" b="1" dirty="0">
                <a:solidFill>
                  <a:srgbClr val="FF0000"/>
                </a:solidFill>
                <a:latin typeface="Symbol" charset="0"/>
                <a:cs typeface="Arial" charset="0"/>
              </a:rPr>
              <a:t>n</a:t>
            </a:r>
            <a:r>
              <a:rPr lang="en-US" altLang="ja-JP" sz="1400" b="1" baseline="-25000" dirty="0">
                <a:solidFill>
                  <a:srgbClr val="FF0000"/>
                </a:solidFill>
                <a:cs typeface="Arial" charset="0"/>
              </a:rPr>
              <a:t>e</a:t>
            </a: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.</a:t>
            </a:r>
            <a:br>
              <a:rPr lang="en-US" altLang="ja-JP" sz="1400" b="1" dirty="0">
                <a:solidFill>
                  <a:srgbClr val="FF0000"/>
                </a:solidFill>
                <a:cs typeface="Arial" charset="0"/>
              </a:rPr>
            </a:br>
            <a:endParaRPr lang="en-US" altLang="ja-JP" sz="1400" b="1" dirty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altLang="ja-JP" sz="1400" b="1" dirty="0">
                <a:solidFill>
                  <a:srgbClr val="0000E5"/>
                </a:solidFill>
                <a:cs typeface="Arial" charset="0"/>
              </a:rPr>
              <a:t>Enables a search for very late time black hole formation.</a:t>
            </a:r>
            <a:br>
              <a:rPr lang="en-US" altLang="ja-JP" sz="1400" b="1" dirty="0">
                <a:solidFill>
                  <a:srgbClr val="0000E5"/>
                </a:solidFill>
                <a:cs typeface="Arial" charset="0"/>
              </a:rPr>
            </a:br>
            <a:endParaRPr lang="en-US" altLang="ja-JP" sz="1400" b="1" dirty="0">
              <a:solidFill>
                <a:srgbClr val="0000E5"/>
              </a:solidFill>
              <a:cs typeface="Arial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Wingdings" charset="0"/>
              <a:buChar char="Ø"/>
            </a:pPr>
            <a:r>
              <a:rPr lang="en-US" altLang="ja-JP" sz="1400" b="1" dirty="0">
                <a:solidFill>
                  <a:srgbClr val="FF0000"/>
                </a:solidFill>
                <a:cs typeface="Arial" charset="0"/>
              </a:rPr>
              <a:t>Provides for very early warning of the most spectacular, nearby explosions so we can be sure not to miss them.</a:t>
            </a:r>
            <a:br>
              <a:rPr lang="en-US" altLang="ja-JP" sz="1400" b="1" dirty="0">
                <a:solidFill>
                  <a:srgbClr val="FF0000"/>
                </a:solidFill>
                <a:cs typeface="Arial" charset="0"/>
              </a:rPr>
            </a:br>
            <a:r>
              <a:rPr lang="en-US" altLang="ja-JP" sz="1400" b="1" dirty="0">
                <a:solidFill>
                  <a:srgbClr val="0000E5"/>
                </a:solidFill>
                <a:cs typeface="Arial" charset="0"/>
              </a:rPr>
              <a:t/>
            </a:r>
            <a:br>
              <a:rPr lang="en-US" altLang="ja-JP" sz="1400" b="1" dirty="0">
                <a:solidFill>
                  <a:srgbClr val="0000E5"/>
                </a:solidFill>
                <a:cs typeface="Arial" charset="0"/>
              </a:rPr>
            </a:br>
            <a:endParaRPr lang="en-US" altLang="ja-JP" sz="1400" b="1" dirty="0">
              <a:solidFill>
                <a:srgbClr val="0000E5"/>
              </a:solidFill>
              <a:cs typeface="Arial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863911" y="1850866"/>
            <a:ext cx="121605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3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Reactor Antineutrinos in GADZOOKS!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243894" y="1884660"/>
            <a:ext cx="3683000" cy="3973513"/>
            <a:chOff x="5086350" y="2206625"/>
            <a:chExt cx="3683000" cy="3973513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5086350" y="2206625"/>
              <a:ext cx="3683000" cy="3973513"/>
            </a:xfrm>
            <a:prstGeom prst="rect">
              <a:avLst/>
            </a:prstGeom>
            <a:noFill/>
          </p:spPr>
        </p:pic>
        <p:cxnSp>
          <p:nvCxnSpPr>
            <p:cNvPr id="7" name="Straight Arrow Connector 6"/>
            <p:cNvCxnSpPr/>
            <p:nvPr/>
          </p:nvCxnSpPr>
          <p:spPr>
            <a:xfrm rot="10800000" flipV="1">
              <a:off x="6284913" y="2847975"/>
              <a:ext cx="630237" cy="46355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10"/>
            <p:cNvSpPr txBox="1">
              <a:spLocks noChangeArrowheads="1"/>
            </p:cNvSpPr>
            <p:nvPr/>
          </p:nvSpPr>
          <p:spPr bwMode="auto">
            <a:xfrm>
              <a:off x="6484938" y="2386013"/>
              <a:ext cx="180435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b="1" dirty="0" err="1">
                  <a:latin typeface="Tw Cen MT" pitchFamily="34" charset="0"/>
                </a:rPr>
                <a:t>unoscillated</a:t>
              </a:r>
              <a:r>
                <a:rPr lang="en-US" sz="1400" b="1" dirty="0">
                  <a:latin typeface="Tw Cen MT" pitchFamily="34" charset="0"/>
                </a:rPr>
                <a:t> spectrum</a:t>
              </a:r>
            </a:p>
            <a:p>
              <a:r>
                <a:rPr lang="en-US" sz="1400" b="1" dirty="0">
                  <a:latin typeface="Tw Cen MT" pitchFamily="34" charset="0"/>
                </a:rPr>
                <a:t>from Monte Carlo</a:t>
              </a:r>
            </a:p>
          </p:txBody>
        </p:sp>
      </p:grp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130" y="3673947"/>
            <a:ext cx="4915742" cy="27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55430" y="1400128"/>
            <a:ext cx="6567946" cy="461665"/>
          </a:xfrm>
          <a:prstGeom prst="rect">
            <a:avLst/>
          </a:prstGeom>
          <a:solidFill>
            <a:schemeClr val="tx1">
              <a:lumMod val="50000"/>
              <a:lumOff val="5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~1000 or more reactor neutrinos per year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59876" y="2060619"/>
            <a:ext cx="46492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One year MC study assuming </a:t>
            </a:r>
            <a:r>
              <a:rPr lang="en-US" b="1" dirty="0" smtClean="0">
                <a:latin typeface="+mj-lt"/>
                <a:cs typeface="Times New Roman" pitchFamily="18" charset="0"/>
              </a:rPr>
              <a:t>∆m</a:t>
            </a:r>
            <a:r>
              <a:rPr lang="en-US" b="1" baseline="30000" dirty="0" smtClean="0">
                <a:latin typeface="+mj-lt"/>
                <a:cs typeface="Times New Roman" pitchFamily="18" charset="0"/>
              </a:rPr>
              <a:t>2</a:t>
            </a:r>
            <a:r>
              <a:rPr lang="en-US" b="1" dirty="0" smtClean="0">
                <a:latin typeface="+mj-lt"/>
                <a:cs typeface="Times New Roman" pitchFamily="18" charset="0"/>
              </a:rPr>
              <a:t> </a:t>
            </a:r>
            <a:r>
              <a:rPr lang="en-US" b="1" dirty="0">
                <a:latin typeface="+mj-lt"/>
                <a:cs typeface="Times New Roman" pitchFamily="18" charset="0"/>
              </a:rPr>
              <a:t>= 8E-5 and sin^</a:t>
            </a:r>
            <a:r>
              <a:rPr lang="en-US" b="1" baseline="30000" dirty="0">
                <a:latin typeface="+mj-lt"/>
                <a:cs typeface="Times New Roman" pitchFamily="18" charset="0"/>
              </a:rPr>
              <a:t>2</a:t>
            </a:r>
            <a:r>
              <a:rPr lang="en-US" b="1" dirty="0">
                <a:latin typeface="+mj-lt"/>
                <a:cs typeface="Times New Roman" pitchFamily="18" charset="0"/>
              </a:rPr>
              <a:t>(2</a:t>
            </a:r>
            <a:r>
              <a:rPr lang="el-GR" b="1" dirty="0">
                <a:latin typeface="+mj-lt"/>
                <a:cs typeface="Times New Roman" pitchFamily="18" charset="0"/>
              </a:rPr>
              <a:t>θ</a:t>
            </a:r>
            <a:r>
              <a:rPr lang="en-US" b="1" dirty="0">
                <a:latin typeface="+mj-lt"/>
                <a:cs typeface="Times New Roman" pitchFamily="18" charset="0"/>
              </a:rPr>
              <a:t>) = .</a:t>
            </a:r>
            <a:r>
              <a:rPr lang="en-US" b="1" dirty="0" smtClean="0">
                <a:latin typeface="+mj-lt"/>
                <a:cs typeface="Times New Roman" pitchFamily="18" charset="0"/>
              </a:rPr>
              <a:t>86  [K. Bays]</a:t>
            </a:r>
          </a:p>
          <a:p>
            <a:endParaRPr lang="en-US" b="1" dirty="0">
              <a:latin typeface="+mj-lt"/>
              <a:cs typeface="Times New Roman" pitchFamily="18" charset="0"/>
            </a:endParaRPr>
          </a:p>
          <a:p>
            <a:r>
              <a:rPr lang="en-US" b="1" dirty="0" smtClean="0">
                <a:latin typeface="+mj-lt"/>
                <a:cs typeface="Times New Roman" pitchFamily="18" charset="0"/>
              </a:rPr>
              <a:t>Positron </a:t>
            </a:r>
            <a:r>
              <a:rPr lang="en-US" b="1" dirty="0">
                <a:latin typeface="+mj-lt"/>
                <a:cs typeface="Times New Roman" pitchFamily="18" charset="0"/>
              </a:rPr>
              <a:t>spectrum from </a:t>
            </a:r>
            <a:r>
              <a:rPr lang="en-US" b="1" dirty="0" smtClean="0">
                <a:latin typeface="+mj-lt"/>
                <a:cs typeface="Times New Roman" pitchFamily="18" charset="0"/>
              </a:rPr>
              <a:t>one </a:t>
            </a:r>
            <a:r>
              <a:rPr lang="en-US" b="1" dirty="0">
                <a:latin typeface="+mj-lt"/>
                <a:cs typeface="Times New Roman" pitchFamily="18" charset="0"/>
              </a:rPr>
              <a:t>year of Monte </a:t>
            </a:r>
            <a:r>
              <a:rPr lang="en-US" b="1" dirty="0" smtClean="0">
                <a:latin typeface="+mj-lt"/>
                <a:cs typeface="Times New Roman" pitchFamily="18" charset="0"/>
              </a:rPr>
              <a:t>Carlo oscillated</a:t>
            </a:r>
            <a:endParaRPr lang="en-US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9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Reactor Antineutrinos in GADZOOKS!</a:t>
            </a:r>
            <a:endParaRPr lang="en-US" dirty="0"/>
          </a:p>
        </p:txBody>
      </p:sp>
      <p:pic>
        <p:nvPicPr>
          <p:cNvPr id="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6" r="28740" b="2901"/>
          <a:stretch>
            <a:fillRect/>
          </a:stretch>
        </p:blipFill>
        <p:spPr bwMode="auto">
          <a:xfrm>
            <a:off x="542752" y="954315"/>
            <a:ext cx="5545137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3"/>
          <p:cNvSpPr>
            <a:spLocks noChangeArrowheads="1"/>
          </p:cNvSpPr>
          <p:nvPr/>
        </p:nvSpPr>
        <p:spPr bwMode="auto">
          <a:xfrm>
            <a:off x="3639964" y="3834040"/>
            <a:ext cx="1152525" cy="1079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 b="1">
              <a:latin typeface="Arial" charset="0"/>
            </a:endParaRPr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rot="60000" flipH="1">
            <a:off x="4317827" y="2424340"/>
            <a:ext cx="593725" cy="14366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1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992264" y="1398815"/>
            <a:ext cx="294798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~5 years of GADZOOKS!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(by itself)</a:t>
            </a:r>
          </a:p>
          <a:p>
            <a:pPr algn="ctr" defTabSz="914400">
              <a:buClrTx/>
              <a:buSzTx/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95% C.L. by K. Bays</a:t>
            </a:r>
          </a:p>
        </p:txBody>
      </p:sp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6016452" y="1025753"/>
            <a:ext cx="360362" cy="46085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226964" y="871765"/>
            <a:ext cx="5076825" cy="153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defTabSz="914400">
              <a:buClrTx/>
              <a:buSzTx/>
              <a:buFontTx/>
              <a:buNone/>
            </a:pPr>
            <a:endParaRPr lang="ja-JP" altLang="en-US" sz="2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6201841" y="1134095"/>
            <a:ext cx="2702327" cy="28623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n-US" altLang="ja-JP" sz="1800" b="1" dirty="0">
                <a:solidFill>
                  <a:srgbClr val="0000E5"/>
                </a:solidFill>
              </a:rPr>
              <a:t>Regardless </a:t>
            </a:r>
            <a:r>
              <a:rPr lang="en-US" altLang="ja-JP" sz="1800" b="1" dirty="0" smtClean="0">
                <a:solidFill>
                  <a:srgbClr val="0000E5"/>
                </a:solidFill>
              </a:rPr>
              <a:t>of what </a:t>
            </a:r>
            <a:r>
              <a:rPr lang="en-US" altLang="ja-JP" sz="1800" b="1" dirty="0">
                <a:solidFill>
                  <a:srgbClr val="0000E5"/>
                </a:solidFill>
              </a:rPr>
              <a:t>Japan’s </a:t>
            </a:r>
            <a:r>
              <a:rPr lang="en-US" altLang="ja-JP" sz="1800" b="1" dirty="0" smtClean="0">
                <a:solidFill>
                  <a:srgbClr val="0000E5"/>
                </a:solidFill>
              </a:rPr>
              <a:t>nuclear </a:t>
            </a:r>
            <a:r>
              <a:rPr lang="en-US" altLang="ja-JP" sz="1800" b="1" dirty="0">
                <a:solidFill>
                  <a:srgbClr val="0000E5"/>
                </a:solidFill>
              </a:rPr>
              <a:t>future holds, </a:t>
            </a:r>
            <a:r>
              <a:rPr lang="en-US" altLang="ja-JP" sz="1800" b="1" dirty="0" smtClean="0">
                <a:solidFill>
                  <a:srgbClr val="0000E5"/>
                </a:solidFill>
              </a:rPr>
              <a:t>we will surely </a:t>
            </a:r>
            <a:r>
              <a:rPr lang="en-US" altLang="ja-JP" sz="1800" b="1" dirty="0">
                <a:solidFill>
                  <a:srgbClr val="0000E5"/>
                </a:solidFill>
              </a:rPr>
              <a:t>look </a:t>
            </a:r>
            <a:r>
              <a:rPr lang="en-US" altLang="ja-JP" sz="1800" b="1" dirty="0" smtClean="0">
                <a:solidFill>
                  <a:srgbClr val="0000E5"/>
                </a:solidFill>
              </a:rPr>
              <a:t>for (</a:t>
            </a:r>
            <a:r>
              <a:rPr lang="en-US" altLang="ja-JP" sz="1800" b="1" dirty="0">
                <a:solidFill>
                  <a:srgbClr val="0000E5"/>
                </a:solidFill>
              </a:rPr>
              <a:t>and measure) </a:t>
            </a:r>
            <a:r>
              <a:rPr lang="en-US" altLang="ja-JP" sz="1800" b="1" dirty="0" smtClean="0">
                <a:solidFill>
                  <a:srgbClr val="0000E5"/>
                </a:solidFill>
              </a:rPr>
              <a:t>a reactor </a:t>
            </a:r>
            <a:r>
              <a:rPr lang="en-US" altLang="ja-JP" sz="1800" b="1" dirty="0">
                <a:solidFill>
                  <a:srgbClr val="0000E5"/>
                </a:solidFill>
              </a:rPr>
              <a:t>signal in </a:t>
            </a:r>
            <a:r>
              <a:rPr lang="en-US" altLang="ja-JP" sz="1800" b="1" dirty="0" smtClean="0">
                <a:solidFill>
                  <a:srgbClr val="0000E5"/>
                </a:solidFill>
              </a:rPr>
              <a:t> GADZOOKS</a:t>
            </a:r>
            <a:r>
              <a:rPr lang="en-US" altLang="ja-JP" sz="1800" b="1" dirty="0">
                <a:solidFill>
                  <a:srgbClr val="0000E5"/>
                </a:solidFill>
              </a:rPr>
              <a:t>!</a:t>
            </a:r>
          </a:p>
          <a:p>
            <a:pPr algn="ctr" defTabSz="914400">
              <a:buClrTx/>
              <a:buSzTx/>
              <a:buFontTx/>
              <a:buNone/>
            </a:pPr>
            <a:endParaRPr lang="en-US" altLang="ja-JP" sz="1800" b="1" dirty="0">
              <a:solidFill>
                <a:srgbClr val="0000E5"/>
              </a:solidFill>
            </a:endParaRPr>
          </a:p>
          <a:p>
            <a:pPr algn="ctr" defTabSz="914400">
              <a:buClrTx/>
              <a:buSzTx/>
              <a:buFontTx/>
              <a:buNone/>
            </a:pPr>
            <a:r>
              <a:rPr lang="en-US" altLang="ja-JP" sz="1800" b="1" dirty="0"/>
              <a:t>After all, it defines the lower end of the DSNB energy window.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6309934" y="4326806"/>
            <a:ext cx="2834066" cy="2031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>
              <a:buClrTx/>
              <a:buSzTx/>
              <a:buFontTx/>
              <a:buNone/>
            </a:pPr>
            <a:r>
              <a:rPr lang="en-US" altLang="ja-JP" sz="1800" b="1" dirty="0">
                <a:solidFill>
                  <a:srgbClr val="FF0000"/>
                </a:solidFill>
              </a:rPr>
              <a:t>The signal from (South?) Korea alone will provide an event rate in SK similar to </a:t>
            </a:r>
            <a:r>
              <a:rPr lang="en-US" altLang="ja-JP" sz="1800" b="1" dirty="0" err="1">
                <a:solidFill>
                  <a:srgbClr val="FF0000"/>
                </a:solidFill>
              </a:rPr>
              <a:t>KamLAND’s</a:t>
            </a:r>
            <a:r>
              <a:rPr lang="en-US" altLang="ja-JP" sz="1800" b="1" dirty="0">
                <a:solidFill>
                  <a:srgbClr val="FF0000"/>
                </a:solidFill>
              </a:rPr>
              <a:t> when all Japanese reactors were on.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55685" y="6498297"/>
            <a:ext cx="2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[M. </a:t>
            </a:r>
            <a:r>
              <a:rPr lang="en-US" dirty="0" err="1" smtClean="0">
                <a:solidFill>
                  <a:srgbClr val="3366FF"/>
                </a:solidFill>
              </a:rPr>
              <a:t>Vagins</a:t>
            </a:r>
            <a:r>
              <a:rPr lang="en-US" dirty="0" smtClean="0">
                <a:solidFill>
                  <a:srgbClr val="3366FF"/>
                </a:solidFill>
              </a:rPr>
              <a:t>]</a:t>
            </a:r>
            <a:endParaRPr 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82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06062" y="939784"/>
            <a:ext cx="8731876" cy="517730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Solar neutrino </a:t>
            </a:r>
            <a:r>
              <a:rPr lang="en-US" b="1" dirty="0" smtClean="0"/>
              <a:t>background reduction and </a:t>
            </a:r>
            <a:r>
              <a:rPr lang="en-US" dirty="0" smtClean="0"/>
              <a:t>spallation cut improvement, reduce </a:t>
            </a:r>
            <a:r>
              <a:rPr lang="en-US" dirty="0" err="1" smtClean="0"/>
              <a:t>deadtime</a:t>
            </a:r>
            <a:endParaRPr lang="en-US" dirty="0" smtClean="0"/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/>
              <a:t>Better </a:t>
            </a:r>
            <a:r>
              <a:rPr lang="en-US" b="1" dirty="0" smtClean="0">
                <a:solidFill>
                  <a:srgbClr val="000000"/>
                </a:solidFill>
              </a:rPr>
              <a:t>study of </a:t>
            </a:r>
            <a:r>
              <a:rPr lang="en-US" b="1" dirty="0" err="1" smtClean="0">
                <a:solidFill>
                  <a:srgbClr val="000000"/>
                </a:solidFill>
              </a:rPr>
              <a:t>hadronic</a:t>
            </a:r>
            <a:r>
              <a:rPr lang="en-US" b="1" dirty="0" smtClean="0">
                <a:solidFill>
                  <a:srgbClr val="000000"/>
                </a:solidFill>
              </a:rPr>
              <a:t> final states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FF0000"/>
                </a:solidFill>
              </a:rPr>
              <a:t>atmospheric/accelerator neutrino</a:t>
            </a:r>
            <a:r>
              <a:rPr lang="en-US" dirty="0" smtClean="0"/>
              <a:t> events, help identify (anti)neutrino</a:t>
            </a:r>
            <a:r>
              <a:rPr lang="en-US" dirty="0"/>
              <a:t> </a:t>
            </a:r>
            <a:r>
              <a:rPr lang="en-US" dirty="0" smtClean="0"/>
              <a:t>and interactions</a:t>
            </a: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b="1" dirty="0" smtClean="0"/>
              <a:t>Neutrino-neutron elastic scattering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will be a significant new NC channel in accelerator </a:t>
            </a:r>
            <a:r>
              <a:rPr lang="en-US" dirty="0" err="1" smtClean="0"/>
              <a:t>studies</a:t>
            </a:r>
            <a:r>
              <a:rPr lang="en-US" dirty="0" err="1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err="1" smtClean="0">
                <a:solidFill>
                  <a:srgbClr val="FF0000"/>
                </a:solidFill>
                <a:sym typeface="Wingdings"/>
              </a:rPr>
              <a:t>accelerator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 neutrino flux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</a:rPr>
              <a:t>Atmospheric neutrino </a:t>
            </a:r>
            <a:r>
              <a:rPr lang="en-US" b="1" dirty="0" smtClean="0">
                <a:solidFill>
                  <a:srgbClr val="000000"/>
                </a:solidFill>
              </a:rPr>
              <a:t>background </a:t>
            </a:r>
            <a:r>
              <a:rPr lang="en-US" b="1" dirty="0" smtClean="0"/>
              <a:t>reduction for </a:t>
            </a:r>
            <a:r>
              <a:rPr lang="en-US" b="1" dirty="0" smtClean="0">
                <a:solidFill>
                  <a:srgbClr val="FF0000"/>
                </a:solidFill>
              </a:rPr>
              <a:t>proton decay </a:t>
            </a:r>
            <a:r>
              <a:rPr lang="en-US" dirty="0" smtClean="0"/>
              <a:t>analysis (no n in final state), and aid in </a:t>
            </a:r>
            <a:r>
              <a:rPr lang="en-US" b="1" dirty="0" smtClean="0">
                <a:solidFill>
                  <a:srgbClr val="FF0000"/>
                </a:solidFill>
              </a:rPr>
              <a:t>bound-nucleon decay </a:t>
            </a:r>
            <a:r>
              <a:rPr lang="en-US" dirty="0" smtClean="0"/>
              <a:t>w/ ejected neutron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smtClean="0"/>
              <a:t>Other Added </a:t>
            </a:r>
            <a:r>
              <a:rPr lang="en-US" dirty="0" err="1" smtClean="0"/>
              <a:t>Benfits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07593" y="5728228"/>
            <a:ext cx="5310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Preliminary MC studies show little to no impact on current physics analyses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neutronenergy_sk.eps"/>
          <p:cNvPicPr>
            <a:picLocks noChangeAspect="1"/>
          </p:cNvPicPr>
          <p:nvPr/>
        </p:nvPicPr>
        <p:blipFill>
          <a:blip r:embed="rId3"/>
          <a:srcRect l="8211" b="2489"/>
          <a:stretch>
            <a:fillRect/>
          </a:stretch>
        </p:blipFill>
        <p:spPr>
          <a:xfrm>
            <a:off x="5093891" y="3068644"/>
            <a:ext cx="3756233" cy="369602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7948"/>
            <a:ext cx="8229600" cy="1143000"/>
          </a:xfrm>
        </p:spPr>
        <p:txBody>
          <a:bodyPr/>
          <a:lstStyle/>
          <a:p>
            <a:r>
              <a:rPr lang="en-US" dirty="0" err="1" smtClean="0"/>
              <a:t>Gd</a:t>
            </a:r>
            <a:r>
              <a:rPr lang="en-US" dirty="0" smtClean="0"/>
              <a:t> Inside SK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267200" y="-58729"/>
            <a:ext cx="2133600" cy="2726807"/>
            <a:chOff x="0" y="995363"/>
            <a:chExt cx="2133600" cy="2726807"/>
          </a:xfrm>
        </p:grpSpPr>
        <p:pic>
          <p:nvPicPr>
            <p:cNvPr id="6" name="Picture 4" descr="E:\101023SK-AmBe-source\DSC_0171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9525" y="1066800"/>
              <a:ext cx="2124075" cy="2655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正方形/長方形 9"/>
            <p:cNvSpPr>
              <a:spLocks noChangeArrowheads="1"/>
            </p:cNvSpPr>
            <p:nvPr/>
          </p:nvSpPr>
          <p:spPr bwMode="auto">
            <a:xfrm>
              <a:off x="0" y="995363"/>
              <a:ext cx="2012089" cy="584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3200" b="1" dirty="0">
                  <a:solidFill>
                    <a:schemeClr val="bg1"/>
                  </a:solidFill>
                  <a:latin typeface="Calibri" pitchFamily="34" charset="0"/>
                </a:rPr>
                <a:t>2.4L vessel</a:t>
              </a:r>
              <a:endParaRPr lang="ja-JP" altLang="en-US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514563" y="503804"/>
            <a:ext cx="281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j-lt"/>
              </a:rPr>
              <a:t>2007: 0.2 </a:t>
            </a:r>
            <a:r>
              <a:rPr lang="en-US" b="1" dirty="0">
                <a:latin typeface="+mj-lt"/>
              </a:rPr>
              <a:t>% </a:t>
            </a:r>
            <a:r>
              <a:rPr lang="en-US" b="1" dirty="0" smtClean="0">
                <a:latin typeface="+mj-lt"/>
              </a:rPr>
              <a:t>GdCl</a:t>
            </a:r>
            <a:r>
              <a:rPr lang="en-US" b="1" baseline="-25000" dirty="0" smtClean="0">
                <a:latin typeface="+mj-lt"/>
              </a:rPr>
              <a:t>3</a:t>
            </a:r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 smtClean="0">
              <a:latin typeface="+mj-lt"/>
            </a:endParaRPr>
          </a:p>
          <a:p>
            <a:endParaRPr lang="en-US" b="1" dirty="0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0216" y="99925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l-GR" b="1" dirty="0"/>
              <a:t>α</a:t>
            </a:r>
            <a:r>
              <a:rPr lang="el-GR" b="1" i="1" dirty="0"/>
              <a:t>+ </a:t>
            </a:r>
            <a:r>
              <a:rPr lang="el-GR" b="1" i="1" baseline="30000" dirty="0"/>
              <a:t>9</a:t>
            </a:r>
            <a:r>
              <a:rPr lang="en-US" b="1" i="1" dirty="0"/>
              <a:t>Be→</a:t>
            </a:r>
            <a:r>
              <a:rPr lang="en-US" b="1" i="1" baseline="30000" dirty="0"/>
              <a:t>12</a:t>
            </a:r>
            <a:r>
              <a:rPr lang="en-US" b="1" i="1" dirty="0"/>
              <a:t>C*+n</a:t>
            </a:r>
          </a:p>
          <a:p>
            <a:pPr>
              <a:lnSpc>
                <a:spcPct val="150000"/>
              </a:lnSpc>
            </a:pPr>
            <a:r>
              <a:rPr lang="en-US" b="1" baseline="30000" dirty="0"/>
              <a:t>12</a:t>
            </a:r>
            <a:r>
              <a:rPr lang="en-US" b="1" dirty="0"/>
              <a:t>C*→</a:t>
            </a:r>
            <a:r>
              <a:rPr lang="en-US" b="1" baseline="30000" dirty="0"/>
              <a:t>12</a:t>
            </a:r>
            <a:r>
              <a:rPr lang="en-US" b="1" dirty="0"/>
              <a:t>C+ </a:t>
            </a:r>
            <a:r>
              <a:rPr lang="el-GR" b="1" dirty="0"/>
              <a:t>γ(4.4 </a:t>
            </a:r>
            <a:r>
              <a:rPr lang="en-US" b="1" dirty="0" err="1"/>
              <a:t>MeV</a:t>
            </a:r>
            <a:r>
              <a:rPr lang="en-US" b="1" dirty="0" smtClean="0"/>
              <a:t>)</a:t>
            </a:r>
          </a:p>
          <a:p>
            <a:pPr>
              <a:lnSpc>
                <a:spcPct val="150000"/>
              </a:lnSpc>
            </a:pPr>
            <a:endParaRPr lang="en-US" b="1" dirty="0"/>
          </a:p>
          <a:p>
            <a:pPr>
              <a:lnSpc>
                <a:spcPct val="150000"/>
              </a:lnSpc>
            </a:pPr>
            <a:r>
              <a:rPr lang="en-US" b="1" dirty="0" err="1"/>
              <a:t>n+p</a:t>
            </a:r>
            <a:r>
              <a:rPr lang="en-US" b="1" dirty="0"/>
              <a:t> →…… →n +</a:t>
            </a:r>
            <a:r>
              <a:rPr lang="en-US" b="1" dirty="0" err="1"/>
              <a:t>Gd→Gd</a:t>
            </a:r>
            <a:r>
              <a:rPr lang="en-US" b="1" dirty="0" smtClean="0"/>
              <a:t>+  </a:t>
            </a:r>
            <a:r>
              <a:rPr lang="el-GR" b="1" dirty="0" smtClean="0"/>
              <a:t>γ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1694784" y="1859610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BGO signal (prompt signal </a:t>
            </a:r>
            <a:endParaRPr lang="en-US" sz="1200" b="1" dirty="0" smtClean="0"/>
          </a:p>
          <a:p>
            <a:r>
              <a:rPr lang="en-US" sz="1200" b="1" dirty="0" smtClean="0"/>
              <a:t>(</a:t>
            </a:r>
            <a:r>
              <a:rPr lang="en-US" sz="1200" b="1" dirty="0"/>
              <a:t>large and long time pulse))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810416" y="2671185"/>
            <a:ext cx="228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Look for Cherenkov signal (delayed signal)</a:t>
            </a:r>
          </a:p>
        </p:txBody>
      </p:sp>
      <p:pic>
        <p:nvPicPr>
          <p:cNvPr id="24" name="Picture 23" descr="neutronsvertex_sk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363" y="3241886"/>
            <a:ext cx="3849474" cy="345821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4098951" y="2619828"/>
            <a:ext cx="25908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7" name="TextBox 36"/>
          <p:cNvSpPr txBox="1"/>
          <p:nvPr/>
        </p:nvSpPr>
        <p:spPr>
          <a:xfrm>
            <a:off x="4953000" y="1829878"/>
            <a:ext cx="685800" cy="369332"/>
          </a:xfrm>
          <a:prstGeom prst="rect">
            <a:avLst/>
          </a:prstGeom>
          <a:solidFill>
            <a:schemeClr val="tx2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BGO</a:t>
            </a:r>
            <a:endParaRPr lang="en-US" b="1" dirty="0"/>
          </a:p>
        </p:txBody>
      </p:sp>
      <p:sp>
        <p:nvSpPr>
          <p:cNvPr id="38" name="Rectangle 37"/>
          <p:cNvSpPr/>
          <p:nvPr/>
        </p:nvSpPr>
        <p:spPr>
          <a:xfrm>
            <a:off x="2186050" y="1138773"/>
            <a:ext cx="2286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(Am/Be Source)</a:t>
            </a:r>
            <a:endParaRPr lang="en-US" sz="1200" b="1" dirty="0"/>
          </a:p>
        </p:txBody>
      </p:sp>
      <p:sp>
        <p:nvSpPr>
          <p:cNvPr id="39" name="Rectangle 38"/>
          <p:cNvSpPr/>
          <p:nvPr/>
        </p:nvSpPr>
        <p:spPr>
          <a:xfrm>
            <a:off x="6488170" y="894700"/>
            <a:ext cx="2558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/>
              <a:t>[SK </a:t>
            </a:r>
            <a:r>
              <a:rPr lang="fr-FR" sz="1200" b="1" dirty="0" err="1" smtClean="0"/>
              <a:t>Collab</a:t>
            </a:r>
            <a:r>
              <a:rPr lang="fr-FR" sz="1200" b="1" dirty="0" smtClean="0"/>
              <a:t>, </a:t>
            </a:r>
            <a:r>
              <a:rPr lang="fr-FR" sz="1200" b="1" dirty="0" err="1" smtClean="0"/>
              <a:t>Astropart</a:t>
            </a:r>
            <a:r>
              <a:rPr lang="fr-FR" sz="1200" b="1" dirty="0" smtClean="0"/>
              <a:t>. Phys. 31, </a:t>
            </a:r>
          </a:p>
          <a:p>
            <a:r>
              <a:rPr lang="fr-FR" sz="1200" b="1" dirty="0" smtClean="0"/>
              <a:t>320-328 (2009)]</a:t>
            </a:r>
            <a:endParaRPr lang="en-US" sz="1200" b="1" dirty="0"/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6499E-4E60-4B5D-89B9-FC0603A3E24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NNN13 11/12/13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64118" y="264649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/>
              <a:t>2010: 0.2% </a:t>
            </a:r>
            <a:r>
              <a:rPr kumimoji="1" lang="en-US" altLang="ja-JP" b="1" dirty="0">
                <a:solidFill>
                  <a:srgbClr val="000000"/>
                </a:solidFill>
                <a:ea typeface="ＭＳ Ｐゴシック" pitchFamily="-112" charset="-128"/>
              </a:rPr>
              <a:t>Gd</a:t>
            </a:r>
            <a:r>
              <a:rPr kumimoji="1" lang="en-US" altLang="ja-JP" b="1" baseline="-25000" dirty="0">
                <a:solidFill>
                  <a:srgbClr val="000000"/>
                </a:solidFill>
                <a:ea typeface="ＭＳ Ｐゴシック" pitchFamily="-112" charset="-128"/>
              </a:rPr>
              <a:t>2</a:t>
            </a:r>
            <a:r>
              <a:rPr kumimoji="1" lang="en-US" altLang="ja-JP" b="1" dirty="0">
                <a:solidFill>
                  <a:srgbClr val="000000"/>
                </a:solidFill>
                <a:ea typeface="ＭＳ Ｐゴシック" pitchFamily="-112" charset="-128"/>
              </a:rPr>
              <a:t>(SO</a:t>
            </a:r>
            <a:r>
              <a:rPr kumimoji="1" lang="en-US" altLang="ja-JP" b="1" baseline="-25000" dirty="0">
                <a:solidFill>
                  <a:srgbClr val="000000"/>
                </a:solidFill>
                <a:ea typeface="ＭＳ Ｐゴシック" pitchFamily="-112" charset="-128"/>
              </a:rPr>
              <a:t>4</a:t>
            </a:r>
            <a:r>
              <a:rPr kumimoji="1" lang="en-US" altLang="ja-JP" b="1" dirty="0">
                <a:solidFill>
                  <a:srgbClr val="000000"/>
                </a:solidFill>
                <a:ea typeface="ＭＳ Ｐゴシック" pitchFamily="-112" charset="-128"/>
              </a:rPr>
              <a:t>)</a:t>
            </a:r>
            <a:r>
              <a:rPr kumimoji="1" lang="en-US" altLang="ja-JP" b="1" baseline="-25000" dirty="0">
                <a:solidFill>
                  <a:srgbClr val="000000"/>
                </a:solidFill>
                <a:ea typeface="ＭＳ Ｐゴシック" pitchFamily="-112" charset="-128"/>
              </a:rPr>
              <a:t>3</a:t>
            </a:r>
            <a:endParaRPr kumimoji="1" lang="ja-JP" altLang="en-US" b="1" dirty="0">
              <a:solidFill>
                <a:srgbClr val="000000"/>
              </a:solidFill>
              <a:ea typeface="ＭＳ Ｐゴシック" pitchFamily="-112" charset="-128"/>
            </a:endParaRPr>
          </a:p>
          <a:p>
            <a:r>
              <a:rPr lang="en-US" b="1" dirty="0"/>
              <a:t>Solution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453748" y="475533"/>
            <a:ext cx="2590800" cy="9835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71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26102</TotalTime>
  <Words>1996</Words>
  <Application>Microsoft Macintosh PowerPoint</Application>
  <PresentationFormat>画面に合わせる (4:3)</PresentationFormat>
  <Paragraphs>419</Paragraphs>
  <Slides>25</Slides>
  <Notes>13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26" baseType="lpstr">
      <vt:lpstr>Concourse</vt:lpstr>
      <vt:lpstr>Gadolinium Doped Water Cherenkov Detectors</vt:lpstr>
      <vt:lpstr>Physics Achievements with  Super-Kamiokande </vt:lpstr>
      <vt:lpstr>GADZOOKS!</vt:lpstr>
      <vt:lpstr>SRN Signal In GADZOOKS!</vt:lpstr>
      <vt:lpstr>Galactic Supernova Burst</vt:lpstr>
      <vt:lpstr>Reactor Antineutrinos in GADZOOKS!</vt:lpstr>
      <vt:lpstr>Reactor Antineutrinos in GADZOOKS!</vt:lpstr>
      <vt:lpstr>Other Added Benfits</vt:lpstr>
      <vt:lpstr>Gd Inside SK</vt:lpstr>
      <vt:lpstr>Pushing The Gd Front</vt:lpstr>
      <vt:lpstr>The EGADS Lab</vt:lpstr>
      <vt:lpstr>Challenges Faced</vt:lpstr>
      <vt:lpstr>Which Compound To Use</vt:lpstr>
      <vt:lpstr>Materials Effects</vt:lpstr>
      <vt:lpstr>Gd Pre-Treatment System</vt:lpstr>
      <vt:lpstr>Selective Water Filtration</vt:lpstr>
      <vt:lpstr>Water Transparency Monitoring</vt:lpstr>
      <vt:lpstr>EGADS Tests</vt:lpstr>
      <vt:lpstr>EGADS 200 Ton Tank Gd-Water Transparency</vt:lpstr>
      <vt:lpstr>Radioactive Backgrounds</vt:lpstr>
      <vt:lpstr>Gd Removal</vt:lpstr>
      <vt:lpstr>240 PMTs Installed this Summer</vt:lpstr>
      <vt:lpstr>EGADS Roadmap</vt:lpstr>
      <vt:lpstr>The Road to GADZOOKS!</vt:lpstr>
      <vt:lpstr>WATCHMAN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Gadolinium Doped Water Cherenkov Detector</dc:title>
  <dc:creator>Owner</dc:creator>
  <cp:lastModifiedBy>Yokoyama Masashi</cp:lastModifiedBy>
  <cp:revision>181</cp:revision>
  <dcterms:created xsi:type="dcterms:W3CDTF">2011-06-05T21:48:11Z</dcterms:created>
  <dcterms:modified xsi:type="dcterms:W3CDTF">2013-11-12T07:32:44Z</dcterms:modified>
</cp:coreProperties>
</file>