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98" r:id="rId4"/>
    <p:sldId id="309" r:id="rId5"/>
    <p:sldId id="305" r:id="rId6"/>
    <p:sldId id="277" r:id="rId7"/>
    <p:sldId id="279" r:id="rId8"/>
    <p:sldId id="278" r:id="rId9"/>
    <p:sldId id="292" r:id="rId10"/>
    <p:sldId id="306" r:id="rId11"/>
    <p:sldId id="302" r:id="rId12"/>
    <p:sldId id="303" r:id="rId13"/>
    <p:sldId id="288" r:id="rId14"/>
    <p:sldId id="263" r:id="rId15"/>
    <p:sldId id="262" r:id="rId16"/>
    <p:sldId id="264" r:id="rId17"/>
    <p:sldId id="274" r:id="rId18"/>
    <p:sldId id="283" r:id="rId19"/>
    <p:sldId id="297" r:id="rId20"/>
    <p:sldId id="267" r:id="rId21"/>
    <p:sldId id="282" r:id="rId22"/>
    <p:sldId id="284" r:id="rId23"/>
    <p:sldId id="286" r:id="rId24"/>
    <p:sldId id="287" r:id="rId25"/>
    <p:sldId id="289" r:id="rId26"/>
    <p:sldId id="290" r:id="rId27"/>
    <p:sldId id="293" r:id="rId28"/>
    <p:sldId id="294" r:id="rId29"/>
    <p:sldId id="295" r:id="rId30"/>
    <p:sldId id="296" r:id="rId31"/>
    <p:sldId id="299" r:id="rId32"/>
    <p:sldId id="301" r:id="rId33"/>
    <p:sldId id="307" r:id="rId34"/>
    <p:sldId id="304" r:id="rId35"/>
    <p:sldId id="308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C4C4C4"/>
    <a:srgbClr val="FAA8A8"/>
    <a:srgbClr val="18F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57" autoAdjust="0"/>
  </p:normalViewPr>
  <p:slideViewPr>
    <p:cSldViewPr snapToGrid="0" snapToObjects="1">
      <p:cViewPr varScale="1">
        <p:scale>
          <a:sx n="65" d="100"/>
          <a:sy n="65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84ACC-D7B5-3742-9E92-142342A9CDBD}" type="datetimeFigureOut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4B99-A76E-5449-9148-444E06564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962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7A98-250B-3944-A85B-C5DF9DB9573E}" type="datetimeFigureOut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F0C65-E8C2-A84A-9A40-5D2E9B7E9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02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baseline="0" dirty="0" smtClean="0"/>
              <a:t>As Nishimura-san said, we are preparing for the proof test.</a:t>
            </a:r>
          </a:p>
          <a:p>
            <a:r>
              <a:rPr kumimoji="1" lang="en-US" altLang="ja-JP" baseline="0" dirty="0" smtClean="0"/>
              <a:t>New photo-detectors have been arrived</a:t>
            </a:r>
          </a:p>
          <a:p>
            <a:r>
              <a:rPr kumimoji="1" lang="en-US" altLang="ja-JP" baseline="0" dirty="0" smtClean="0"/>
              <a:t>We must select  photo sensors to get same performance as other normal QE PMTs in EGADS tank</a:t>
            </a:r>
            <a:endParaRPr kumimoji="1" lang="en-US" altLang="ja-JP" dirty="0" smtClean="0"/>
          </a:p>
          <a:p>
            <a:r>
              <a:rPr kumimoji="1" lang="en-US" altLang="ja-JP" dirty="0" smtClean="0"/>
              <a:t>At first to reject</a:t>
            </a:r>
            <a:r>
              <a:rPr kumimoji="1" lang="en-US" altLang="ja-JP" baseline="0" dirty="0" smtClean="0"/>
              <a:t> 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流れを言う。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本、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本が来た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不良品を除く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性能面で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最終的には不良品以外のものから選んでいれる。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今回は「ダメなものをはじくために測定した」という事を強調？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小項目は、各サマリーテーブルに移動。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Following things</a:t>
            </a:r>
            <a:r>
              <a:rPr kumimoji="1" lang="ja-JP" altLang="en-US" dirty="0" smtClean="0"/>
              <a:t>はいらない。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（最後は言うとすれば、温度依存性と</a:t>
            </a:r>
            <a:r>
              <a:rPr kumimoji="1" lang="en-US" altLang="ja-JP" dirty="0" smtClean="0"/>
              <a:t>QE</a:t>
            </a:r>
            <a:r>
              <a:rPr kumimoji="1" lang="ja-JP" altLang="en-US" dirty="0" smtClean="0"/>
              <a:t>の効果を考慮したいと考えている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13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ダークレートと</a:t>
            </a:r>
            <a:r>
              <a:rPr kumimoji="1" lang="en-US" altLang="ja-JP" dirty="0" smtClean="0"/>
              <a:t>P/V</a:t>
            </a:r>
            <a:r>
              <a:rPr kumimoji="1" lang="ja-JP" altLang="en-US" dirty="0" smtClean="0"/>
              <a:t>が</a:t>
            </a:r>
            <a:r>
              <a:rPr kumimoji="1" lang="en-US" altLang="ja-JP" dirty="0" err="1" smtClean="0"/>
              <a:t>preselection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の基準になる理由</a:t>
            </a:r>
            <a:endParaRPr kumimoji="1" lang="en-US" altLang="ja-JP" dirty="0" smtClean="0"/>
          </a:p>
          <a:p>
            <a:r>
              <a:rPr kumimoji="1" lang="en-US" altLang="ja-JP" dirty="0" smtClean="0"/>
              <a:t>EGADS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PMT</a:t>
            </a:r>
            <a:r>
              <a:rPr kumimoji="1" lang="ja-JP" altLang="en-US" dirty="0" smtClean="0"/>
              <a:t>も同じように不良品チェックされている。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手順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756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セットアップの図は写真の方が良い。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前ページに一緒に入れる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入れられれば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レーザーの波長、パルス幅、積分の時間）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4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スケール、ビンを荒くしてログ、字は大きく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低そうに見える件は別にバックアップに。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（聞かれたら、でいい）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550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セットアップの図は写真の方が良い。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前ページに一緒に入れる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入れられれば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レーザーの波長、パルス幅、積分の時間）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4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青の図の説明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スケール、ビンを荒くしてログ、字は大きく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低そうに見える件は別にバックアップに。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（聞かれたら、でいい）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55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グラフの横軸を変える。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1p.e.</a:t>
            </a:r>
            <a:r>
              <a:rPr kumimoji="1" lang="ja-JP" altLang="en-US" dirty="0" smtClean="0"/>
              <a:t>がはっきり見える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PV</a:t>
            </a:r>
            <a:r>
              <a:rPr kumimoji="1" lang="ja-JP" altLang="en-US" dirty="0" smtClean="0"/>
              <a:t>の定義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P/V</a:t>
            </a:r>
            <a:r>
              <a:rPr kumimoji="1" lang="ja-JP" altLang="en-US" dirty="0" smtClean="0"/>
              <a:t>はノーマル</a:t>
            </a:r>
            <a:r>
              <a:rPr kumimoji="1" lang="en-US" altLang="ja-JP" dirty="0" smtClean="0"/>
              <a:t>QE</a:t>
            </a:r>
            <a:r>
              <a:rPr kumimoji="1" lang="ja-JP" altLang="en-US" dirty="0" smtClean="0"/>
              <a:t>のものと同じ。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--</a:t>
            </a:r>
            <a:r>
              <a:rPr kumimoji="1" lang="ja-JP" altLang="en-US" dirty="0" smtClean="0"/>
              <a:t>（光電面以外は同じ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50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安定性の図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時間のものに変える。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ダークレートが高いとダメな事を再度確認。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見せている結果は遮光後のもので、入れておいておくと下がる事を説明</a:t>
            </a:r>
            <a:endParaRPr kumimoji="1" lang="en-US" altLang="ja-JP" dirty="0" smtClean="0"/>
          </a:p>
          <a:p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時間ぐらいで下がる、さらにタンク内で数ヶ月かけて下がる事も期待される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はかる予定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955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＋ーつける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下２桁までにする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63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80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分布図</a:t>
            </a:r>
            <a:endParaRPr kumimoji="1" lang="en-US" altLang="ja-JP" dirty="0" smtClean="0"/>
          </a:p>
          <a:p>
            <a:r>
              <a:rPr kumimoji="1" lang="ja-JP" altLang="en-US" dirty="0" smtClean="0"/>
              <a:t>横軸　</a:t>
            </a:r>
            <a:r>
              <a:rPr kumimoji="1" lang="en-US" altLang="ja-JP" dirty="0" smtClean="0"/>
              <a:t>AD</a:t>
            </a:r>
            <a:r>
              <a:rPr kumimoji="1" lang="en-US" altLang="ja-JP" baseline="0" dirty="0" smtClean="0"/>
              <a:t> Bias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１</a:t>
            </a:r>
            <a:endParaRPr kumimoji="1" lang="en-US" altLang="ja-JP" dirty="0" smtClean="0"/>
          </a:p>
          <a:p>
            <a:r>
              <a:rPr kumimoji="1" lang="en-US" altLang="ja-JP" dirty="0" smtClean="0"/>
              <a:t>AD</a:t>
            </a:r>
            <a:r>
              <a:rPr kumimoji="1" lang="ja-JP" altLang="en-US" dirty="0" smtClean="0"/>
              <a:t>ゲインで合わせる。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再度原理を説明。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ゲインの説明。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2.</a:t>
            </a:r>
          </a:p>
          <a:p>
            <a:r>
              <a:rPr kumimoji="1" lang="ja-JP" altLang="en-US" dirty="0" smtClean="0"/>
              <a:t>何に合わせるか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分解能の良いところで合わせる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横軸ゲインでつくる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02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1p.e.</a:t>
            </a:r>
            <a:r>
              <a:rPr kumimoji="1" lang="ja-JP" altLang="en-US" dirty="0" smtClean="0"/>
              <a:t>は「とても」よい事を言う。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図に</a:t>
            </a:r>
            <a:r>
              <a:rPr kumimoji="1" lang="en-US" altLang="ja-JP" dirty="0" smtClean="0"/>
              <a:t>1.2</a:t>
            </a:r>
            <a:r>
              <a:rPr kumimoji="1" lang="ja-JP" altLang="en-US" dirty="0" smtClean="0"/>
              <a:t>？のラインを入れておく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JPS</a:t>
            </a:r>
            <a:r>
              <a:rPr kumimoji="1" lang="ja-JP" altLang="en-US" dirty="0" smtClean="0"/>
              <a:t>の図</a:t>
            </a:r>
            <a:endParaRPr kumimoji="1" lang="en-US" altLang="ja-JP" dirty="0" smtClean="0"/>
          </a:p>
          <a:p>
            <a:r>
              <a:rPr kumimoji="1" lang="ja-JP" altLang="en-US" dirty="0" smtClean="0"/>
              <a:t>青も緑と同じように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83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文の位置</a:t>
            </a:r>
            <a:endParaRPr kumimoji="1" lang="en-US" altLang="ja-JP" dirty="0" smtClean="0"/>
          </a:p>
          <a:p>
            <a:r>
              <a:rPr kumimoji="1" lang="ja-JP" altLang="en-US" dirty="0" smtClean="0"/>
              <a:t>ダークレートの測定に関しては、</a:t>
            </a:r>
            <a:r>
              <a:rPr kumimoji="1" lang="en-US" altLang="ja-JP" dirty="0" smtClean="0"/>
              <a:t>pre-selection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用の測定だという事を明記。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ダークレートの図をラインにする。（ノーマルのものと比較してみる）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1p.e.</a:t>
            </a:r>
            <a:r>
              <a:rPr kumimoji="1" lang="ja-JP" altLang="en-US" dirty="0" smtClean="0"/>
              <a:t>の場所がわかるようにする。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項目が先。どっちがどっちの図に対応するかわかるように。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最後に、最終的な値は</a:t>
            </a:r>
            <a:r>
              <a:rPr kumimoji="1" lang="en-US" altLang="ja-JP" dirty="0" smtClean="0"/>
              <a:t>EGADS</a:t>
            </a:r>
            <a:r>
              <a:rPr kumimoji="1" lang="ja-JP" altLang="en-US" dirty="0" smtClean="0"/>
              <a:t>ではかる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赤のグラフの</a:t>
            </a:r>
            <a:r>
              <a:rPr kumimoji="1" lang="en-US" altLang="ja-JP" dirty="0" smtClean="0"/>
              <a:t>1p.e.</a:t>
            </a:r>
            <a:r>
              <a:rPr kumimoji="1" lang="ja-JP" altLang="en-US" dirty="0" smtClean="0"/>
              <a:t>を確認のこと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色を青、緑に重ねる。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0C65-E8C2-A84A-9A40-5D2E9B7E9ED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6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75F-4842-E148-A052-E3A0F8390605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9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C53A-1BE5-B84C-8E9B-69D64F88A5ED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8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8A8-C625-E949-8190-B1213827C120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7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579F-3C90-514D-91B3-6C4486CCE52A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64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BD97-8DB7-AF4A-807A-35AAAAA65A27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89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271-AA38-774E-9E7B-A987BEF95493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26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E6A1-9822-284E-BB4A-89D007FE22BB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31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94C-368E-1544-A4A1-17EE023AF203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2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2F59-3914-1B43-BB88-8C78439CAB91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7B46-493D-6B4B-9207-71BF91FF9958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12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3400-1A5F-D14D-861C-600E643234C7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17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DCC9A-C890-1E4F-8D59-F1BD826D6943}" type="datetime1">
              <a:rPr kumimoji="1" lang="ja-JP" altLang="en-US" smtClean="0"/>
              <a:t>13/06/28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59BD3-0571-134D-B007-FE4DA8ECB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98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0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Performance evaluation and </a:t>
            </a:r>
            <a:br>
              <a:rPr lang="en-US" altLang="ja-JP" dirty="0" smtClean="0"/>
            </a:br>
            <a:r>
              <a:rPr lang="en-US" altLang="ja-JP" dirty="0" smtClean="0"/>
              <a:t>pre</a:t>
            </a:r>
            <a:r>
              <a:rPr lang="en-US" altLang="ja-JP" dirty="0"/>
              <a:t>-</a:t>
            </a:r>
            <a:r>
              <a:rPr lang="en-US" altLang="ja-JP" dirty="0" smtClean="0"/>
              <a:t>calibrations of </a:t>
            </a:r>
            <a:br>
              <a:rPr lang="en-US" altLang="ja-JP" dirty="0" smtClean="0"/>
            </a:br>
            <a:r>
              <a:rPr lang="en-US" altLang="ja-JP" dirty="0" smtClean="0"/>
              <a:t>prototype photo-detectors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Seiko </a:t>
            </a:r>
            <a:r>
              <a:rPr kumimoji="1" lang="en-US" altLang="ja-JP" dirty="0" err="1" smtClean="0"/>
              <a:t>Hirota</a:t>
            </a:r>
            <a:r>
              <a:rPr kumimoji="1" lang="en-US" altLang="ja-JP" dirty="0" smtClean="0"/>
              <a:t> (Kyoto)</a:t>
            </a:r>
          </a:p>
          <a:p>
            <a:r>
              <a:rPr lang="en-US" altLang="ja-JP" dirty="0" smtClean="0"/>
              <a:t>2013. 6. 22</a:t>
            </a:r>
          </a:p>
          <a:p>
            <a:r>
              <a:rPr kumimoji="1" lang="en-US" altLang="ja-JP" dirty="0" smtClean="0"/>
              <a:t>@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 HK open meeting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61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51407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HPD result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58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972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How to Adjust HPD Gain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620959" y="3096195"/>
            <a:ext cx="214223" cy="326436"/>
          </a:xfrm>
          <a:prstGeom prst="rect">
            <a:avLst/>
          </a:prstGeom>
          <a:solidFill>
            <a:schemeClr val="bg1"/>
          </a:solidFill>
          <a:ln w="254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03938" y="3162204"/>
            <a:ext cx="214223" cy="326436"/>
          </a:xfrm>
          <a:prstGeom prst="rect">
            <a:avLst/>
          </a:prstGeom>
          <a:solidFill>
            <a:schemeClr val="bg1"/>
          </a:solidFill>
          <a:ln w="254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/>
          <p:cNvSpPr/>
          <p:nvPr/>
        </p:nvSpPr>
        <p:spPr>
          <a:xfrm>
            <a:off x="3348394" y="2872318"/>
            <a:ext cx="1633781" cy="661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ts val="600"/>
              </a:spcBef>
            </a:pPr>
            <a:endParaRPr lang="en-US" altLang="ja-JP" sz="200" dirty="0" smtClean="0">
              <a:solidFill>
                <a:srgbClr val="FF6600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  <a:spcBef>
                <a:spcPts val="600"/>
              </a:spcBef>
            </a:pPr>
            <a:r>
              <a:rPr lang="en-US" altLang="ja-JP" sz="2000" dirty="0" smtClean="0">
                <a:solidFill>
                  <a:srgbClr val="FF6600"/>
                </a:solidFill>
                <a:latin typeface="Arial" charset="0"/>
              </a:rPr>
              <a:t>AD gain </a:t>
            </a:r>
            <a:endParaRPr lang="en-US" altLang="ja-JP" dirty="0">
              <a:solidFill>
                <a:srgbClr val="FF6600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  <a:spcBef>
                <a:spcPts val="600"/>
              </a:spcBef>
            </a:pPr>
            <a:r>
              <a:rPr lang="en-US" altLang="ja-JP" sz="2000" dirty="0" smtClean="0">
                <a:solidFill>
                  <a:srgbClr val="FF6600"/>
                </a:solidFill>
                <a:latin typeface="Arial" charset="0"/>
              </a:rPr>
              <a:t>~200@300V</a:t>
            </a:r>
            <a:endParaRPr lang="en-US" altLang="ja-JP" sz="20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14723" y="2866875"/>
            <a:ext cx="252224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“Bombardment” gain 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 ~300 @8kV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5542643" y="2846388"/>
            <a:ext cx="16383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Amplifier gain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~700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65354" y="2497893"/>
            <a:ext cx="194748" cy="167514"/>
          </a:xfrm>
          <a:prstGeom prst="rect">
            <a:avLst/>
          </a:prstGeom>
          <a:solidFill>
            <a:schemeClr val="bg1"/>
          </a:solidFill>
          <a:ln w="254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40165" y="2390062"/>
            <a:ext cx="194748" cy="125855"/>
          </a:xfrm>
          <a:prstGeom prst="rect">
            <a:avLst/>
          </a:prstGeom>
          <a:solidFill>
            <a:schemeClr val="bg1"/>
          </a:solidFill>
          <a:ln w="254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54101" y="2395893"/>
            <a:ext cx="194748" cy="94557"/>
          </a:xfrm>
          <a:prstGeom prst="rect">
            <a:avLst/>
          </a:prstGeom>
          <a:solidFill>
            <a:schemeClr val="bg1"/>
          </a:solidFill>
          <a:ln w="254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903480" y="1156669"/>
            <a:ext cx="2004687" cy="1623471"/>
            <a:chOff x="10340461" y="1895301"/>
            <a:chExt cx="2704005" cy="2649665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0383805" y="2083611"/>
              <a:ext cx="491789" cy="2284711"/>
            </a:xfrm>
            <a:custGeom>
              <a:avLst/>
              <a:gdLst>
                <a:gd name="T0" fmla="*/ 220 w 220"/>
                <a:gd name="T1" fmla="*/ 0 h 995"/>
                <a:gd name="T2" fmla="*/ 55 w 220"/>
                <a:gd name="T3" fmla="*/ 184 h 995"/>
                <a:gd name="T4" fmla="*/ 0 w 220"/>
                <a:gd name="T5" fmla="*/ 516 h 995"/>
                <a:gd name="T6" fmla="*/ 55 w 220"/>
                <a:gd name="T7" fmla="*/ 811 h 995"/>
                <a:gd name="T8" fmla="*/ 220 w 220"/>
                <a:gd name="T9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995">
                  <a:moveTo>
                    <a:pt x="220" y="0"/>
                  </a:moveTo>
                  <a:cubicBezTo>
                    <a:pt x="156" y="49"/>
                    <a:pt x="92" y="98"/>
                    <a:pt x="55" y="184"/>
                  </a:cubicBezTo>
                  <a:cubicBezTo>
                    <a:pt x="19" y="270"/>
                    <a:pt x="0" y="412"/>
                    <a:pt x="0" y="516"/>
                  </a:cubicBezTo>
                  <a:cubicBezTo>
                    <a:pt x="0" y="620"/>
                    <a:pt x="19" y="731"/>
                    <a:pt x="55" y="811"/>
                  </a:cubicBezTo>
                  <a:cubicBezTo>
                    <a:pt x="92" y="891"/>
                    <a:pt x="156" y="943"/>
                    <a:pt x="220" y="995"/>
                  </a:cubicBezTo>
                </a:path>
              </a:pathLst>
            </a:custGeom>
            <a:noFill/>
            <a:ln w="55563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0340461" y="1895301"/>
              <a:ext cx="1607066" cy="2649665"/>
            </a:xfrm>
            <a:custGeom>
              <a:avLst/>
              <a:gdLst>
                <a:gd name="T0" fmla="*/ 706 w 718"/>
                <a:gd name="T1" fmla="*/ 971 h 1154"/>
                <a:gd name="T2" fmla="*/ 408 w 718"/>
                <a:gd name="T3" fmla="*/ 1154 h 1154"/>
                <a:gd name="T4" fmla="*/ 0 w 718"/>
                <a:gd name="T5" fmla="*/ 578 h 1154"/>
                <a:gd name="T6" fmla="*/ 408 w 718"/>
                <a:gd name="T7" fmla="*/ 0 h 1154"/>
                <a:gd name="T8" fmla="*/ 718 w 718"/>
                <a:gd name="T9" fmla="*/ 20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1154">
                  <a:moveTo>
                    <a:pt x="706" y="971"/>
                  </a:moveTo>
                  <a:cubicBezTo>
                    <a:pt x="629" y="1088"/>
                    <a:pt x="521" y="1154"/>
                    <a:pt x="408" y="1154"/>
                  </a:cubicBezTo>
                  <a:cubicBezTo>
                    <a:pt x="182" y="1154"/>
                    <a:pt x="0" y="896"/>
                    <a:pt x="0" y="578"/>
                  </a:cubicBezTo>
                  <a:cubicBezTo>
                    <a:pt x="0" y="259"/>
                    <a:pt x="182" y="0"/>
                    <a:pt x="408" y="0"/>
                  </a:cubicBezTo>
                  <a:cubicBezTo>
                    <a:pt x="527" y="0"/>
                    <a:pt x="640" y="74"/>
                    <a:pt x="718" y="20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1909183" y="3951707"/>
              <a:ext cx="283404" cy="194975"/>
            </a:xfrm>
            <a:custGeom>
              <a:avLst/>
              <a:gdLst>
                <a:gd name="T0" fmla="*/ 0 w 126"/>
                <a:gd name="T1" fmla="*/ 85 h 85"/>
                <a:gd name="T2" fmla="*/ 126 w 126"/>
                <a:gd name="T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" h="85">
                  <a:moveTo>
                    <a:pt x="0" y="85"/>
                  </a:moveTo>
                  <a:cubicBezTo>
                    <a:pt x="28" y="37"/>
                    <a:pt x="74" y="5"/>
                    <a:pt x="126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1947526" y="2361908"/>
              <a:ext cx="286738" cy="163313"/>
            </a:xfrm>
            <a:custGeom>
              <a:avLst/>
              <a:gdLst>
                <a:gd name="T0" fmla="*/ 128 w 128"/>
                <a:gd name="T1" fmla="*/ 71 h 71"/>
                <a:gd name="T2" fmla="*/ 127 w 128"/>
                <a:gd name="T3" fmla="*/ 71 h 71"/>
                <a:gd name="T4" fmla="*/ 0 w 128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71">
                  <a:moveTo>
                    <a:pt x="128" y="71"/>
                  </a:moveTo>
                  <a:cubicBezTo>
                    <a:pt x="128" y="71"/>
                    <a:pt x="127" y="71"/>
                    <a:pt x="127" y="71"/>
                  </a:cubicBezTo>
                  <a:cubicBezTo>
                    <a:pt x="75" y="71"/>
                    <a:pt x="27" y="44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179251" y="3951707"/>
              <a:ext cx="460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2632697" y="2513556"/>
              <a:ext cx="0" cy="1449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2085894" y="3106815"/>
              <a:ext cx="226723" cy="174977"/>
              <a:chOff x="1600" y="2211"/>
              <a:chExt cx="101" cy="76"/>
            </a:xfrm>
          </p:grpSpPr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1600" y="2211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1600" y="2211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2052552" y="3281792"/>
              <a:ext cx="28673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12205924" y="2951834"/>
              <a:ext cx="0" cy="523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229263" y="2525221"/>
              <a:ext cx="4084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2205924" y="3461769"/>
              <a:ext cx="54346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2199255" y="2955167"/>
              <a:ext cx="54346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12774399" y="2763525"/>
              <a:ext cx="270067" cy="371620"/>
              <a:chOff x="1907" y="2061"/>
              <a:chExt cx="121" cy="162"/>
            </a:xfrm>
          </p:grpSpPr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1907" y="2061"/>
                <a:ext cx="121" cy="162"/>
              </a:xfrm>
              <a:custGeom>
                <a:avLst/>
                <a:gdLst>
                  <a:gd name="T0" fmla="*/ 91 w 121"/>
                  <a:gd name="T1" fmla="*/ 0 h 162"/>
                  <a:gd name="T2" fmla="*/ 91 w 121"/>
                  <a:gd name="T3" fmla="*/ 41 h 162"/>
                  <a:gd name="T4" fmla="*/ 0 w 121"/>
                  <a:gd name="T5" fmla="*/ 41 h 162"/>
                  <a:gd name="T6" fmla="*/ 0 w 121"/>
                  <a:gd name="T7" fmla="*/ 122 h 162"/>
                  <a:gd name="T8" fmla="*/ 91 w 121"/>
                  <a:gd name="T9" fmla="*/ 122 h 162"/>
                  <a:gd name="T10" fmla="*/ 91 w 121"/>
                  <a:gd name="T11" fmla="*/ 162 h 162"/>
                  <a:gd name="T12" fmla="*/ 121 w 121"/>
                  <a:gd name="T13" fmla="*/ 81 h 162"/>
                  <a:gd name="T14" fmla="*/ 91 w 12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62">
                    <a:moveTo>
                      <a:pt x="91" y="0"/>
                    </a:moveTo>
                    <a:lnTo>
                      <a:pt x="91" y="41"/>
                    </a:lnTo>
                    <a:lnTo>
                      <a:pt x="0" y="41"/>
                    </a:lnTo>
                    <a:lnTo>
                      <a:pt x="0" y="122"/>
                    </a:lnTo>
                    <a:lnTo>
                      <a:pt x="91" y="122"/>
                    </a:lnTo>
                    <a:lnTo>
                      <a:pt x="91" y="162"/>
                    </a:lnTo>
                    <a:lnTo>
                      <a:pt x="121" y="8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1907" y="2061"/>
                <a:ext cx="121" cy="162"/>
              </a:xfrm>
              <a:custGeom>
                <a:avLst/>
                <a:gdLst>
                  <a:gd name="T0" fmla="*/ 91 w 121"/>
                  <a:gd name="T1" fmla="*/ 0 h 162"/>
                  <a:gd name="T2" fmla="*/ 91 w 121"/>
                  <a:gd name="T3" fmla="*/ 41 h 162"/>
                  <a:gd name="T4" fmla="*/ 0 w 121"/>
                  <a:gd name="T5" fmla="*/ 41 h 162"/>
                  <a:gd name="T6" fmla="*/ 0 w 121"/>
                  <a:gd name="T7" fmla="*/ 122 h 162"/>
                  <a:gd name="T8" fmla="*/ 91 w 121"/>
                  <a:gd name="T9" fmla="*/ 122 h 162"/>
                  <a:gd name="T10" fmla="*/ 91 w 121"/>
                  <a:gd name="T11" fmla="*/ 162 h 162"/>
                  <a:gd name="T12" fmla="*/ 121 w 121"/>
                  <a:gd name="T13" fmla="*/ 81 h 162"/>
                  <a:gd name="T14" fmla="*/ 91 w 12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62">
                    <a:moveTo>
                      <a:pt x="91" y="0"/>
                    </a:moveTo>
                    <a:lnTo>
                      <a:pt x="91" y="41"/>
                    </a:lnTo>
                    <a:lnTo>
                      <a:pt x="0" y="41"/>
                    </a:lnTo>
                    <a:lnTo>
                      <a:pt x="0" y="122"/>
                    </a:lnTo>
                    <a:lnTo>
                      <a:pt x="91" y="122"/>
                    </a:lnTo>
                    <a:lnTo>
                      <a:pt x="91" y="162"/>
                    </a:lnTo>
                    <a:lnTo>
                      <a:pt x="121" y="81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" name="Freeform 98"/>
            <p:cNvSpPr>
              <a:spLocks/>
            </p:cNvSpPr>
            <p:nvPr/>
          </p:nvSpPr>
          <p:spPr bwMode="auto">
            <a:xfrm>
              <a:off x="11862506" y="2701866"/>
              <a:ext cx="651829" cy="1041535"/>
            </a:xfrm>
            <a:custGeom>
              <a:avLst/>
              <a:gdLst>
                <a:gd name="T0" fmla="*/ 145 w 291"/>
                <a:gd name="T1" fmla="*/ 122 h 454"/>
                <a:gd name="T2" fmla="*/ 112 w 291"/>
                <a:gd name="T3" fmla="*/ 49 h 454"/>
                <a:gd name="T4" fmla="*/ 98 w 291"/>
                <a:gd name="T5" fmla="*/ 133 h 454"/>
                <a:gd name="T6" fmla="*/ 5 w 291"/>
                <a:gd name="T7" fmla="*/ 49 h 454"/>
                <a:gd name="T8" fmla="*/ 62 w 291"/>
                <a:gd name="T9" fmla="*/ 160 h 454"/>
                <a:gd name="T10" fmla="*/ 0 w 291"/>
                <a:gd name="T11" fmla="*/ 181 h 454"/>
                <a:gd name="T12" fmla="*/ 50 w 291"/>
                <a:gd name="T13" fmla="*/ 248 h 454"/>
                <a:gd name="T14" fmla="*/ 1 w 291"/>
                <a:gd name="T15" fmla="*/ 306 h 454"/>
                <a:gd name="T16" fmla="*/ 76 w 291"/>
                <a:gd name="T17" fmla="*/ 293 h 454"/>
                <a:gd name="T18" fmla="*/ 64 w 291"/>
                <a:gd name="T19" fmla="*/ 370 h 454"/>
                <a:gd name="T20" fmla="*/ 104 w 291"/>
                <a:gd name="T21" fmla="*/ 328 h 454"/>
                <a:gd name="T22" fmla="*/ 114 w 291"/>
                <a:gd name="T23" fmla="*/ 454 h 454"/>
                <a:gd name="T24" fmla="*/ 142 w 291"/>
                <a:gd name="T25" fmla="*/ 314 h 454"/>
                <a:gd name="T26" fmla="*/ 178 w 291"/>
                <a:gd name="T27" fmla="*/ 415 h 454"/>
                <a:gd name="T28" fmla="*/ 189 w 291"/>
                <a:gd name="T29" fmla="*/ 304 h 454"/>
                <a:gd name="T30" fmla="*/ 244 w 291"/>
                <a:gd name="T31" fmla="*/ 380 h 454"/>
                <a:gd name="T32" fmla="*/ 227 w 291"/>
                <a:gd name="T33" fmla="*/ 272 h 454"/>
                <a:gd name="T34" fmla="*/ 291 w 291"/>
                <a:gd name="T35" fmla="*/ 279 h 454"/>
                <a:gd name="T36" fmla="*/ 237 w 291"/>
                <a:gd name="T37" fmla="*/ 220 h 454"/>
                <a:gd name="T38" fmla="*/ 284 w 291"/>
                <a:gd name="T39" fmla="*/ 171 h 454"/>
                <a:gd name="T40" fmla="*/ 225 w 291"/>
                <a:gd name="T41" fmla="*/ 154 h 454"/>
                <a:gd name="T42" fmla="*/ 248 w 291"/>
                <a:gd name="T43" fmla="*/ 94 h 454"/>
                <a:gd name="T44" fmla="*/ 191 w 291"/>
                <a:gd name="T45" fmla="*/ 112 h 454"/>
                <a:gd name="T46" fmla="*/ 196 w 291"/>
                <a:gd name="T47" fmla="*/ 0 h 454"/>
                <a:gd name="T48" fmla="*/ 145 w 291"/>
                <a:gd name="T49" fmla="*/ 12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1" h="454">
                  <a:moveTo>
                    <a:pt x="145" y="122"/>
                  </a:moveTo>
                  <a:lnTo>
                    <a:pt x="112" y="49"/>
                  </a:lnTo>
                  <a:lnTo>
                    <a:pt x="98" y="133"/>
                  </a:lnTo>
                  <a:lnTo>
                    <a:pt x="5" y="49"/>
                  </a:lnTo>
                  <a:lnTo>
                    <a:pt x="62" y="160"/>
                  </a:lnTo>
                  <a:lnTo>
                    <a:pt x="0" y="181"/>
                  </a:lnTo>
                  <a:lnTo>
                    <a:pt x="50" y="248"/>
                  </a:lnTo>
                  <a:lnTo>
                    <a:pt x="1" y="306"/>
                  </a:lnTo>
                  <a:lnTo>
                    <a:pt x="76" y="293"/>
                  </a:lnTo>
                  <a:lnTo>
                    <a:pt x="64" y="370"/>
                  </a:lnTo>
                  <a:lnTo>
                    <a:pt x="104" y="328"/>
                  </a:lnTo>
                  <a:lnTo>
                    <a:pt x="114" y="454"/>
                  </a:lnTo>
                  <a:lnTo>
                    <a:pt x="142" y="314"/>
                  </a:lnTo>
                  <a:lnTo>
                    <a:pt x="178" y="415"/>
                  </a:lnTo>
                  <a:lnTo>
                    <a:pt x="189" y="304"/>
                  </a:lnTo>
                  <a:lnTo>
                    <a:pt x="244" y="380"/>
                  </a:lnTo>
                  <a:lnTo>
                    <a:pt x="227" y="272"/>
                  </a:lnTo>
                  <a:lnTo>
                    <a:pt x="291" y="279"/>
                  </a:lnTo>
                  <a:lnTo>
                    <a:pt x="237" y="220"/>
                  </a:lnTo>
                  <a:lnTo>
                    <a:pt x="284" y="171"/>
                  </a:lnTo>
                  <a:lnTo>
                    <a:pt x="225" y="154"/>
                  </a:lnTo>
                  <a:lnTo>
                    <a:pt x="248" y="94"/>
                  </a:lnTo>
                  <a:lnTo>
                    <a:pt x="191" y="112"/>
                  </a:lnTo>
                  <a:lnTo>
                    <a:pt x="196" y="0"/>
                  </a:lnTo>
                  <a:lnTo>
                    <a:pt x="145" y="122"/>
                  </a:lnTo>
                  <a:close/>
                </a:path>
              </a:pathLst>
            </a:custGeom>
            <a:noFill/>
            <a:ln w="11113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grpSp>
          <p:nvGrpSpPr>
            <p:cNvPr id="26" name="Group 114"/>
            <p:cNvGrpSpPr>
              <a:grpSpLocks/>
            </p:cNvGrpSpPr>
            <p:nvPr/>
          </p:nvGrpSpPr>
          <p:grpSpPr bwMode="auto">
            <a:xfrm>
              <a:off x="12085894" y="3106815"/>
              <a:ext cx="226723" cy="174977"/>
              <a:chOff x="1600" y="2211"/>
              <a:chExt cx="101" cy="76"/>
            </a:xfrm>
          </p:grpSpPr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1600" y="2211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1600" y="2211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" name="Line 117"/>
            <p:cNvSpPr>
              <a:spLocks noChangeShapeType="1"/>
            </p:cNvSpPr>
            <p:nvPr/>
          </p:nvSpPr>
          <p:spPr bwMode="auto">
            <a:xfrm>
              <a:off x="12052552" y="3281792"/>
              <a:ext cx="28673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18"/>
            <p:cNvSpPr>
              <a:spLocks noChangeShapeType="1"/>
            </p:cNvSpPr>
            <p:nvPr/>
          </p:nvSpPr>
          <p:spPr bwMode="auto">
            <a:xfrm flipV="1">
              <a:off x="12205924" y="2951834"/>
              <a:ext cx="0" cy="523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12205924" y="3461769"/>
              <a:ext cx="54346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12199255" y="2955167"/>
              <a:ext cx="54346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1" name="Group 122"/>
            <p:cNvGrpSpPr>
              <a:grpSpLocks/>
            </p:cNvGrpSpPr>
            <p:nvPr/>
          </p:nvGrpSpPr>
          <p:grpSpPr bwMode="auto">
            <a:xfrm>
              <a:off x="12774399" y="2763525"/>
              <a:ext cx="270067" cy="371620"/>
              <a:chOff x="1907" y="2061"/>
              <a:chExt cx="121" cy="162"/>
            </a:xfrm>
          </p:grpSpPr>
          <p:sp>
            <p:nvSpPr>
              <p:cNvPr id="37" name="Freeform 123"/>
              <p:cNvSpPr>
                <a:spLocks/>
              </p:cNvSpPr>
              <p:nvPr/>
            </p:nvSpPr>
            <p:spPr bwMode="auto">
              <a:xfrm>
                <a:off x="1907" y="2061"/>
                <a:ext cx="121" cy="162"/>
              </a:xfrm>
              <a:custGeom>
                <a:avLst/>
                <a:gdLst>
                  <a:gd name="T0" fmla="*/ 91 w 121"/>
                  <a:gd name="T1" fmla="*/ 0 h 162"/>
                  <a:gd name="T2" fmla="*/ 91 w 121"/>
                  <a:gd name="T3" fmla="*/ 41 h 162"/>
                  <a:gd name="T4" fmla="*/ 0 w 121"/>
                  <a:gd name="T5" fmla="*/ 41 h 162"/>
                  <a:gd name="T6" fmla="*/ 0 w 121"/>
                  <a:gd name="T7" fmla="*/ 122 h 162"/>
                  <a:gd name="T8" fmla="*/ 91 w 121"/>
                  <a:gd name="T9" fmla="*/ 122 h 162"/>
                  <a:gd name="T10" fmla="*/ 91 w 121"/>
                  <a:gd name="T11" fmla="*/ 162 h 162"/>
                  <a:gd name="T12" fmla="*/ 121 w 121"/>
                  <a:gd name="T13" fmla="*/ 81 h 162"/>
                  <a:gd name="T14" fmla="*/ 91 w 12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62">
                    <a:moveTo>
                      <a:pt x="91" y="0"/>
                    </a:moveTo>
                    <a:lnTo>
                      <a:pt x="91" y="41"/>
                    </a:lnTo>
                    <a:lnTo>
                      <a:pt x="0" y="41"/>
                    </a:lnTo>
                    <a:lnTo>
                      <a:pt x="0" y="122"/>
                    </a:lnTo>
                    <a:lnTo>
                      <a:pt x="91" y="122"/>
                    </a:lnTo>
                    <a:lnTo>
                      <a:pt x="91" y="162"/>
                    </a:lnTo>
                    <a:lnTo>
                      <a:pt x="121" y="8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124"/>
              <p:cNvSpPr>
                <a:spLocks/>
              </p:cNvSpPr>
              <p:nvPr/>
            </p:nvSpPr>
            <p:spPr bwMode="auto">
              <a:xfrm>
                <a:off x="1907" y="2061"/>
                <a:ext cx="121" cy="162"/>
              </a:xfrm>
              <a:custGeom>
                <a:avLst/>
                <a:gdLst>
                  <a:gd name="T0" fmla="*/ 91 w 121"/>
                  <a:gd name="T1" fmla="*/ 0 h 162"/>
                  <a:gd name="T2" fmla="*/ 91 w 121"/>
                  <a:gd name="T3" fmla="*/ 41 h 162"/>
                  <a:gd name="T4" fmla="*/ 0 w 121"/>
                  <a:gd name="T5" fmla="*/ 41 h 162"/>
                  <a:gd name="T6" fmla="*/ 0 w 121"/>
                  <a:gd name="T7" fmla="*/ 122 h 162"/>
                  <a:gd name="T8" fmla="*/ 91 w 121"/>
                  <a:gd name="T9" fmla="*/ 122 h 162"/>
                  <a:gd name="T10" fmla="*/ 91 w 121"/>
                  <a:gd name="T11" fmla="*/ 162 h 162"/>
                  <a:gd name="T12" fmla="*/ 121 w 121"/>
                  <a:gd name="T13" fmla="*/ 81 h 162"/>
                  <a:gd name="T14" fmla="*/ 91 w 12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62">
                    <a:moveTo>
                      <a:pt x="91" y="0"/>
                    </a:moveTo>
                    <a:lnTo>
                      <a:pt x="91" y="41"/>
                    </a:lnTo>
                    <a:lnTo>
                      <a:pt x="0" y="41"/>
                    </a:lnTo>
                    <a:lnTo>
                      <a:pt x="0" y="122"/>
                    </a:lnTo>
                    <a:lnTo>
                      <a:pt x="91" y="122"/>
                    </a:lnTo>
                    <a:lnTo>
                      <a:pt x="91" y="162"/>
                    </a:lnTo>
                    <a:lnTo>
                      <a:pt x="121" y="81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" name="Freeform 196"/>
            <p:cNvSpPr>
              <a:spLocks/>
            </p:cNvSpPr>
            <p:nvPr/>
          </p:nvSpPr>
          <p:spPr bwMode="auto">
            <a:xfrm>
              <a:off x="11862506" y="2701866"/>
              <a:ext cx="651829" cy="1041535"/>
            </a:xfrm>
            <a:custGeom>
              <a:avLst/>
              <a:gdLst>
                <a:gd name="T0" fmla="*/ 145 w 291"/>
                <a:gd name="T1" fmla="*/ 122 h 454"/>
                <a:gd name="T2" fmla="*/ 112 w 291"/>
                <a:gd name="T3" fmla="*/ 49 h 454"/>
                <a:gd name="T4" fmla="*/ 98 w 291"/>
                <a:gd name="T5" fmla="*/ 133 h 454"/>
                <a:gd name="T6" fmla="*/ 5 w 291"/>
                <a:gd name="T7" fmla="*/ 49 h 454"/>
                <a:gd name="T8" fmla="*/ 62 w 291"/>
                <a:gd name="T9" fmla="*/ 160 h 454"/>
                <a:gd name="T10" fmla="*/ 0 w 291"/>
                <a:gd name="T11" fmla="*/ 181 h 454"/>
                <a:gd name="T12" fmla="*/ 50 w 291"/>
                <a:gd name="T13" fmla="*/ 248 h 454"/>
                <a:gd name="T14" fmla="*/ 1 w 291"/>
                <a:gd name="T15" fmla="*/ 306 h 454"/>
                <a:gd name="T16" fmla="*/ 76 w 291"/>
                <a:gd name="T17" fmla="*/ 293 h 454"/>
                <a:gd name="T18" fmla="*/ 64 w 291"/>
                <a:gd name="T19" fmla="*/ 370 h 454"/>
                <a:gd name="T20" fmla="*/ 104 w 291"/>
                <a:gd name="T21" fmla="*/ 328 h 454"/>
                <a:gd name="T22" fmla="*/ 114 w 291"/>
                <a:gd name="T23" fmla="*/ 454 h 454"/>
                <a:gd name="T24" fmla="*/ 142 w 291"/>
                <a:gd name="T25" fmla="*/ 314 h 454"/>
                <a:gd name="T26" fmla="*/ 178 w 291"/>
                <a:gd name="T27" fmla="*/ 415 h 454"/>
                <a:gd name="T28" fmla="*/ 189 w 291"/>
                <a:gd name="T29" fmla="*/ 304 h 454"/>
                <a:gd name="T30" fmla="*/ 244 w 291"/>
                <a:gd name="T31" fmla="*/ 380 h 454"/>
                <a:gd name="T32" fmla="*/ 227 w 291"/>
                <a:gd name="T33" fmla="*/ 272 h 454"/>
                <a:gd name="T34" fmla="*/ 291 w 291"/>
                <a:gd name="T35" fmla="*/ 279 h 454"/>
                <a:gd name="T36" fmla="*/ 237 w 291"/>
                <a:gd name="T37" fmla="*/ 220 h 454"/>
                <a:gd name="T38" fmla="*/ 284 w 291"/>
                <a:gd name="T39" fmla="*/ 171 h 454"/>
                <a:gd name="T40" fmla="*/ 225 w 291"/>
                <a:gd name="T41" fmla="*/ 154 h 454"/>
                <a:gd name="T42" fmla="*/ 248 w 291"/>
                <a:gd name="T43" fmla="*/ 94 h 454"/>
                <a:gd name="T44" fmla="*/ 191 w 291"/>
                <a:gd name="T45" fmla="*/ 112 h 454"/>
                <a:gd name="T46" fmla="*/ 196 w 291"/>
                <a:gd name="T47" fmla="*/ 0 h 454"/>
                <a:gd name="T48" fmla="*/ 145 w 291"/>
                <a:gd name="T49" fmla="*/ 12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1" h="454">
                  <a:moveTo>
                    <a:pt x="145" y="122"/>
                  </a:moveTo>
                  <a:lnTo>
                    <a:pt x="112" y="49"/>
                  </a:lnTo>
                  <a:lnTo>
                    <a:pt x="98" y="133"/>
                  </a:lnTo>
                  <a:lnTo>
                    <a:pt x="5" y="49"/>
                  </a:lnTo>
                  <a:lnTo>
                    <a:pt x="62" y="160"/>
                  </a:lnTo>
                  <a:lnTo>
                    <a:pt x="0" y="181"/>
                  </a:lnTo>
                  <a:lnTo>
                    <a:pt x="50" y="248"/>
                  </a:lnTo>
                  <a:lnTo>
                    <a:pt x="1" y="306"/>
                  </a:lnTo>
                  <a:lnTo>
                    <a:pt x="76" y="293"/>
                  </a:lnTo>
                  <a:lnTo>
                    <a:pt x="64" y="370"/>
                  </a:lnTo>
                  <a:lnTo>
                    <a:pt x="104" y="328"/>
                  </a:lnTo>
                  <a:lnTo>
                    <a:pt x="114" y="454"/>
                  </a:lnTo>
                  <a:lnTo>
                    <a:pt x="142" y="314"/>
                  </a:lnTo>
                  <a:lnTo>
                    <a:pt x="178" y="415"/>
                  </a:lnTo>
                  <a:lnTo>
                    <a:pt x="189" y="304"/>
                  </a:lnTo>
                  <a:lnTo>
                    <a:pt x="244" y="380"/>
                  </a:lnTo>
                  <a:lnTo>
                    <a:pt x="227" y="272"/>
                  </a:lnTo>
                  <a:lnTo>
                    <a:pt x="291" y="279"/>
                  </a:lnTo>
                  <a:lnTo>
                    <a:pt x="237" y="220"/>
                  </a:lnTo>
                  <a:lnTo>
                    <a:pt x="284" y="171"/>
                  </a:lnTo>
                  <a:lnTo>
                    <a:pt x="225" y="154"/>
                  </a:lnTo>
                  <a:lnTo>
                    <a:pt x="248" y="94"/>
                  </a:lnTo>
                  <a:lnTo>
                    <a:pt x="191" y="112"/>
                  </a:lnTo>
                  <a:lnTo>
                    <a:pt x="196" y="0"/>
                  </a:lnTo>
                  <a:lnTo>
                    <a:pt x="145" y="122"/>
                  </a:lnTo>
                  <a:close/>
                </a:path>
              </a:pathLst>
            </a:custGeom>
            <a:noFill/>
            <a:ln w="11113" cap="rnd">
              <a:solidFill>
                <a:srgbClr val="0E79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195"/>
            <p:cNvSpPr>
              <a:spLocks noEditPoints="1"/>
            </p:cNvSpPr>
            <p:nvPr/>
          </p:nvSpPr>
          <p:spPr bwMode="auto">
            <a:xfrm flipV="1">
              <a:off x="10460877" y="3123105"/>
              <a:ext cx="1718372" cy="723613"/>
            </a:xfrm>
            <a:custGeom>
              <a:avLst/>
              <a:gdLst>
                <a:gd name="T0" fmla="*/ 309 w 7716"/>
                <a:gd name="T1" fmla="*/ 310 h 3537"/>
                <a:gd name="T2" fmla="*/ 559 w 7716"/>
                <a:gd name="T3" fmla="*/ 615 h 3537"/>
                <a:gd name="T4" fmla="*/ 823 w 7716"/>
                <a:gd name="T5" fmla="*/ 914 h 3537"/>
                <a:gd name="T6" fmla="*/ 1110 w 7716"/>
                <a:gd name="T7" fmla="*/ 1202 h 3537"/>
                <a:gd name="T8" fmla="*/ 1426 w 7716"/>
                <a:gd name="T9" fmla="*/ 1478 h 3537"/>
                <a:gd name="T10" fmla="*/ 1779 w 7716"/>
                <a:gd name="T11" fmla="*/ 1736 h 3537"/>
                <a:gd name="T12" fmla="*/ 1971 w 7716"/>
                <a:gd name="T13" fmla="*/ 1859 h 3537"/>
                <a:gd name="T14" fmla="*/ 2177 w 7716"/>
                <a:gd name="T15" fmla="*/ 1976 h 3537"/>
                <a:gd name="T16" fmla="*/ 2395 w 7716"/>
                <a:gd name="T17" fmla="*/ 2088 h 3537"/>
                <a:gd name="T18" fmla="*/ 2628 w 7716"/>
                <a:gd name="T19" fmla="*/ 2193 h 3537"/>
                <a:gd name="T20" fmla="*/ 2875 w 7716"/>
                <a:gd name="T21" fmla="*/ 2293 h 3537"/>
                <a:gd name="T22" fmla="*/ 3137 w 7716"/>
                <a:gd name="T23" fmla="*/ 2387 h 3537"/>
                <a:gd name="T24" fmla="*/ 3412 w 7716"/>
                <a:gd name="T25" fmla="*/ 2475 h 3537"/>
                <a:gd name="T26" fmla="*/ 3699 w 7716"/>
                <a:gd name="T27" fmla="*/ 2557 h 3537"/>
                <a:gd name="T28" fmla="*/ 4308 w 7716"/>
                <a:gd name="T29" fmla="*/ 2709 h 3537"/>
                <a:gd name="T30" fmla="*/ 4955 w 7716"/>
                <a:gd name="T31" fmla="*/ 2846 h 3537"/>
                <a:gd name="T32" fmla="*/ 5633 w 7716"/>
                <a:gd name="T33" fmla="*/ 2968 h 3537"/>
                <a:gd name="T34" fmla="*/ 6333 w 7716"/>
                <a:gd name="T35" fmla="*/ 3082 h 3537"/>
                <a:gd name="T36" fmla="*/ 7049 w 7716"/>
                <a:gd name="T37" fmla="*/ 3189 h 3537"/>
                <a:gd name="T38" fmla="*/ 7629 w 7716"/>
                <a:gd name="T39" fmla="*/ 3357 h 3537"/>
                <a:gd name="T40" fmla="*/ 6677 w 7716"/>
                <a:gd name="T41" fmla="*/ 3219 h 3537"/>
                <a:gd name="T42" fmla="*/ 5967 w 7716"/>
                <a:gd name="T43" fmla="*/ 3109 h 3537"/>
                <a:gd name="T44" fmla="*/ 5275 w 7716"/>
                <a:gd name="T45" fmla="*/ 2990 h 3537"/>
                <a:gd name="T46" fmla="*/ 4610 w 7716"/>
                <a:gd name="T47" fmla="*/ 2861 h 3537"/>
                <a:gd name="T48" fmla="*/ 3977 w 7716"/>
                <a:gd name="T49" fmla="*/ 2716 h 3537"/>
                <a:gd name="T50" fmla="*/ 3531 w 7716"/>
                <a:gd name="T51" fmla="*/ 2596 h 3537"/>
                <a:gd name="T52" fmla="*/ 3247 w 7716"/>
                <a:gd name="T53" fmla="*/ 2511 h 3537"/>
                <a:gd name="T54" fmla="*/ 2976 w 7716"/>
                <a:gd name="T55" fmla="*/ 2419 h 3537"/>
                <a:gd name="T56" fmla="*/ 2717 w 7716"/>
                <a:gd name="T57" fmla="*/ 2321 h 3537"/>
                <a:gd name="T58" fmla="*/ 2474 w 7716"/>
                <a:gd name="T59" fmla="*/ 2217 h 3537"/>
                <a:gd name="T60" fmla="*/ 2246 w 7716"/>
                <a:gd name="T61" fmla="*/ 2106 h 3537"/>
                <a:gd name="T62" fmla="*/ 2030 w 7716"/>
                <a:gd name="T63" fmla="*/ 1990 h 3537"/>
                <a:gd name="T64" fmla="*/ 1828 w 7716"/>
                <a:gd name="T65" fmla="*/ 1868 h 3537"/>
                <a:gd name="T66" fmla="*/ 1546 w 7716"/>
                <a:gd name="T67" fmla="*/ 1675 h 3537"/>
                <a:gd name="T68" fmla="*/ 1207 w 7716"/>
                <a:gd name="T69" fmla="*/ 1403 h 3537"/>
                <a:gd name="T70" fmla="*/ 903 w 7716"/>
                <a:gd name="T71" fmla="*/ 1117 h 3537"/>
                <a:gd name="T72" fmla="*/ 625 w 7716"/>
                <a:gd name="T73" fmla="*/ 820 h 3537"/>
                <a:gd name="T74" fmla="*/ 368 w 7716"/>
                <a:gd name="T75" fmla="*/ 516 h 3537"/>
                <a:gd name="T76" fmla="*/ 0 w 7716"/>
                <a:gd name="T77" fmla="*/ 52 h 3537"/>
                <a:gd name="T78" fmla="*/ 7298 w 7716"/>
                <a:gd name="T79" fmla="*/ 2995 h 3537"/>
                <a:gd name="T80" fmla="*/ 7221 w 7716"/>
                <a:gd name="T81" fmla="*/ 3528 h 3537"/>
                <a:gd name="T82" fmla="*/ 7190 w 7716"/>
                <a:gd name="T83" fmla="*/ 3451 h 3537"/>
                <a:gd name="T84" fmla="*/ 7609 w 7716"/>
                <a:gd name="T85" fmla="*/ 3348 h 3537"/>
                <a:gd name="T86" fmla="*/ 7239 w 7716"/>
                <a:gd name="T87" fmla="*/ 300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16" h="3537">
                  <a:moveTo>
                    <a:pt x="66" y="0"/>
                  </a:moveTo>
                  <a:lnTo>
                    <a:pt x="309" y="310"/>
                  </a:lnTo>
                  <a:lnTo>
                    <a:pt x="432" y="463"/>
                  </a:lnTo>
                  <a:lnTo>
                    <a:pt x="559" y="615"/>
                  </a:lnTo>
                  <a:lnTo>
                    <a:pt x="688" y="766"/>
                  </a:lnTo>
                  <a:lnTo>
                    <a:pt x="823" y="914"/>
                  </a:lnTo>
                  <a:lnTo>
                    <a:pt x="963" y="1060"/>
                  </a:lnTo>
                  <a:lnTo>
                    <a:pt x="1110" y="1202"/>
                  </a:lnTo>
                  <a:lnTo>
                    <a:pt x="1263" y="1342"/>
                  </a:lnTo>
                  <a:lnTo>
                    <a:pt x="1426" y="1478"/>
                  </a:lnTo>
                  <a:lnTo>
                    <a:pt x="1597" y="1609"/>
                  </a:lnTo>
                  <a:lnTo>
                    <a:pt x="1779" y="1736"/>
                  </a:lnTo>
                  <a:lnTo>
                    <a:pt x="1874" y="1798"/>
                  </a:lnTo>
                  <a:lnTo>
                    <a:pt x="1971" y="1859"/>
                  </a:lnTo>
                  <a:lnTo>
                    <a:pt x="2073" y="1918"/>
                  </a:lnTo>
                  <a:lnTo>
                    <a:pt x="2177" y="1976"/>
                  </a:lnTo>
                  <a:lnTo>
                    <a:pt x="2284" y="2033"/>
                  </a:lnTo>
                  <a:lnTo>
                    <a:pt x="2395" y="2088"/>
                  </a:lnTo>
                  <a:lnTo>
                    <a:pt x="2510" y="2141"/>
                  </a:lnTo>
                  <a:lnTo>
                    <a:pt x="2628" y="2193"/>
                  </a:lnTo>
                  <a:lnTo>
                    <a:pt x="2749" y="2244"/>
                  </a:lnTo>
                  <a:lnTo>
                    <a:pt x="2875" y="2293"/>
                  </a:lnTo>
                  <a:lnTo>
                    <a:pt x="3004" y="2340"/>
                  </a:lnTo>
                  <a:lnTo>
                    <a:pt x="3137" y="2387"/>
                  </a:lnTo>
                  <a:lnTo>
                    <a:pt x="3273" y="2431"/>
                  </a:lnTo>
                  <a:lnTo>
                    <a:pt x="3412" y="2475"/>
                  </a:lnTo>
                  <a:lnTo>
                    <a:pt x="3554" y="2516"/>
                  </a:lnTo>
                  <a:lnTo>
                    <a:pt x="3699" y="2557"/>
                  </a:lnTo>
                  <a:lnTo>
                    <a:pt x="3999" y="2636"/>
                  </a:lnTo>
                  <a:lnTo>
                    <a:pt x="4308" y="2709"/>
                  </a:lnTo>
                  <a:lnTo>
                    <a:pt x="4627" y="2779"/>
                  </a:lnTo>
                  <a:lnTo>
                    <a:pt x="4955" y="2846"/>
                  </a:lnTo>
                  <a:lnTo>
                    <a:pt x="5291" y="2909"/>
                  </a:lnTo>
                  <a:lnTo>
                    <a:pt x="5633" y="2968"/>
                  </a:lnTo>
                  <a:lnTo>
                    <a:pt x="5980" y="3026"/>
                  </a:lnTo>
                  <a:lnTo>
                    <a:pt x="6333" y="3082"/>
                  </a:lnTo>
                  <a:lnTo>
                    <a:pt x="6689" y="3136"/>
                  </a:lnTo>
                  <a:lnTo>
                    <a:pt x="7049" y="3189"/>
                  </a:lnTo>
                  <a:lnTo>
                    <a:pt x="7640" y="3274"/>
                  </a:lnTo>
                  <a:lnTo>
                    <a:pt x="7629" y="3357"/>
                  </a:lnTo>
                  <a:lnTo>
                    <a:pt x="7036" y="3272"/>
                  </a:lnTo>
                  <a:lnTo>
                    <a:pt x="6677" y="3219"/>
                  </a:lnTo>
                  <a:lnTo>
                    <a:pt x="6320" y="3164"/>
                  </a:lnTo>
                  <a:lnTo>
                    <a:pt x="5967" y="3109"/>
                  </a:lnTo>
                  <a:lnTo>
                    <a:pt x="5618" y="3051"/>
                  </a:lnTo>
                  <a:lnTo>
                    <a:pt x="5275" y="2990"/>
                  </a:lnTo>
                  <a:lnTo>
                    <a:pt x="4939" y="2927"/>
                  </a:lnTo>
                  <a:lnTo>
                    <a:pt x="4610" y="2861"/>
                  </a:lnTo>
                  <a:lnTo>
                    <a:pt x="4289" y="2791"/>
                  </a:lnTo>
                  <a:lnTo>
                    <a:pt x="3977" y="2716"/>
                  </a:lnTo>
                  <a:lnTo>
                    <a:pt x="3677" y="2638"/>
                  </a:lnTo>
                  <a:lnTo>
                    <a:pt x="3531" y="2596"/>
                  </a:lnTo>
                  <a:lnTo>
                    <a:pt x="3387" y="2554"/>
                  </a:lnTo>
                  <a:lnTo>
                    <a:pt x="3247" y="2511"/>
                  </a:lnTo>
                  <a:lnTo>
                    <a:pt x="3109" y="2465"/>
                  </a:lnTo>
                  <a:lnTo>
                    <a:pt x="2976" y="2419"/>
                  </a:lnTo>
                  <a:lnTo>
                    <a:pt x="2845" y="2370"/>
                  </a:lnTo>
                  <a:lnTo>
                    <a:pt x="2717" y="2321"/>
                  </a:lnTo>
                  <a:lnTo>
                    <a:pt x="2594" y="2270"/>
                  </a:lnTo>
                  <a:lnTo>
                    <a:pt x="2474" y="2217"/>
                  </a:lnTo>
                  <a:lnTo>
                    <a:pt x="2358" y="2162"/>
                  </a:lnTo>
                  <a:lnTo>
                    <a:pt x="2246" y="2106"/>
                  </a:lnTo>
                  <a:lnTo>
                    <a:pt x="2136" y="2049"/>
                  </a:lnTo>
                  <a:lnTo>
                    <a:pt x="2030" y="1990"/>
                  </a:lnTo>
                  <a:lnTo>
                    <a:pt x="1928" y="1929"/>
                  </a:lnTo>
                  <a:lnTo>
                    <a:pt x="1828" y="1868"/>
                  </a:lnTo>
                  <a:lnTo>
                    <a:pt x="1731" y="1805"/>
                  </a:lnTo>
                  <a:lnTo>
                    <a:pt x="1546" y="1675"/>
                  </a:lnTo>
                  <a:lnTo>
                    <a:pt x="1372" y="1541"/>
                  </a:lnTo>
                  <a:lnTo>
                    <a:pt x="1207" y="1403"/>
                  </a:lnTo>
                  <a:lnTo>
                    <a:pt x="1051" y="1262"/>
                  </a:lnTo>
                  <a:lnTo>
                    <a:pt x="903" y="1117"/>
                  </a:lnTo>
                  <a:lnTo>
                    <a:pt x="761" y="970"/>
                  </a:lnTo>
                  <a:lnTo>
                    <a:pt x="625" y="820"/>
                  </a:lnTo>
                  <a:lnTo>
                    <a:pt x="494" y="669"/>
                  </a:lnTo>
                  <a:lnTo>
                    <a:pt x="368" y="516"/>
                  </a:lnTo>
                  <a:lnTo>
                    <a:pt x="243" y="361"/>
                  </a:lnTo>
                  <a:lnTo>
                    <a:pt x="0" y="52"/>
                  </a:lnTo>
                  <a:lnTo>
                    <a:pt x="66" y="0"/>
                  </a:lnTo>
                  <a:close/>
                  <a:moveTo>
                    <a:pt x="7298" y="2995"/>
                  </a:moveTo>
                  <a:lnTo>
                    <a:pt x="7716" y="3327"/>
                  </a:lnTo>
                  <a:lnTo>
                    <a:pt x="7221" y="3528"/>
                  </a:lnTo>
                  <a:cubicBezTo>
                    <a:pt x="7200" y="3537"/>
                    <a:pt x="7175" y="3527"/>
                    <a:pt x="7167" y="3505"/>
                  </a:cubicBezTo>
                  <a:cubicBezTo>
                    <a:pt x="7158" y="3484"/>
                    <a:pt x="7168" y="3460"/>
                    <a:pt x="7190" y="3451"/>
                  </a:cubicBezTo>
                  <a:lnTo>
                    <a:pt x="7619" y="3277"/>
                  </a:lnTo>
                  <a:lnTo>
                    <a:pt x="7609" y="3348"/>
                  </a:lnTo>
                  <a:lnTo>
                    <a:pt x="7246" y="3060"/>
                  </a:lnTo>
                  <a:cubicBezTo>
                    <a:pt x="7228" y="3046"/>
                    <a:pt x="7225" y="3020"/>
                    <a:pt x="7239" y="3002"/>
                  </a:cubicBezTo>
                  <a:cubicBezTo>
                    <a:pt x="7253" y="2984"/>
                    <a:pt x="7280" y="2981"/>
                    <a:pt x="7298" y="2995"/>
                  </a:cubicBez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 Box 197"/>
            <p:cNvSpPr txBox="1">
              <a:spLocks noChangeArrowheads="1"/>
            </p:cNvSpPr>
            <p:nvPr/>
          </p:nvSpPr>
          <p:spPr bwMode="auto">
            <a:xfrm>
              <a:off x="11038413" y="3404309"/>
              <a:ext cx="255118" cy="314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FF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0512225" y="2033983"/>
              <a:ext cx="1401767" cy="95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</a:rPr>
                <a:t>~8kV</a:t>
              </a:r>
              <a:endParaRPr kumimoji="1" lang="ja-JP" altLang="en-US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10414814" y="3106608"/>
              <a:ext cx="1627080" cy="43328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prstDash val="solid"/>
              <a:bevel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図形グループ 46"/>
          <p:cNvGrpSpPr/>
          <p:nvPr/>
        </p:nvGrpSpPr>
        <p:grpSpPr>
          <a:xfrm>
            <a:off x="3110902" y="1451345"/>
            <a:ext cx="1565854" cy="834525"/>
            <a:chOff x="4162753" y="3804282"/>
            <a:chExt cx="3352362" cy="1583133"/>
          </a:xfrm>
        </p:grpSpPr>
        <p:grpSp>
          <p:nvGrpSpPr>
            <p:cNvPr id="49" name="Group 28"/>
            <p:cNvGrpSpPr>
              <a:grpSpLocks/>
            </p:cNvGrpSpPr>
            <p:nvPr/>
          </p:nvGrpSpPr>
          <p:grpSpPr bwMode="auto">
            <a:xfrm>
              <a:off x="5943059" y="4247559"/>
              <a:ext cx="311744" cy="701578"/>
              <a:chOff x="2736" y="2153"/>
              <a:chExt cx="139" cy="306"/>
            </a:xfrm>
          </p:grpSpPr>
          <p:sp>
            <p:nvSpPr>
              <p:cNvPr id="187" name="Oval 29"/>
              <p:cNvSpPr>
                <a:spLocks noChangeArrowheads="1"/>
              </p:cNvSpPr>
              <p:nvPr/>
            </p:nvSpPr>
            <p:spPr bwMode="auto">
              <a:xfrm>
                <a:off x="2736" y="2153"/>
                <a:ext cx="139" cy="306"/>
              </a:xfrm>
              <a:prstGeom prst="ellipse">
                <a:avLst/>
              </a:prstGeom>
              <a:solidFill>
                <a:srgbClr val="FF99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Oval 30"/>
              <p:cNvSpPr>
                <a:spLocks noChangeArrowheads="1"/>
              </p:cNvSpPr>
              <p:nvPr/>
            </p:nvSpPr>
            <p:spPr bwMode="auto">
              <a:xfrm>
                <a:off x="2736" y="2153"/>
                <a:ext cx="139" cy="30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>
              <a:off x="6281477" y="3804282"/>
              <a:ext cx="698506" cy="1583133"/>
              <a:chOff x="2887" y="1960"/>
              <a:chExt cx="312" cy="690"/>
            </a:xfrm>
          </p:grpSpPr>
          <p:sp>
            <p:nvSpPr>
              <p:cNvPr id="185" name="Rectangle 32"/>
              <p:cNvSpPr>
                <a:spLocks noChangeArrowheads="1"/>
              </p:cNvSpPr>
              <p:nvPr/>
            </p:nvSpPr>
            <p:spPr bwMode="auto">
              <a:xfrm>
                <a:off x="2887" y="1960"/>
                <a:ext cx="312" cy="69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Rectangle 33"/>
              <p:cNvSpPr>
                <a:spLocks noChangeArrowheads="1"/>
              </p:cNvSpPr>
              <p:nvPr/>
            </p:nvSpPr>
            <p:spPr bwMode="auto">
              <a:xfrm>
                <a:off x="2887" y="1960"/>
                <a:ext cx="312" cy="69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6039749" y="4334215"/>
              <a:ext cx="75018" cy="78323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Oval 35"/>
            <p:cNvSpPr>
              <a:spLocks noChangeArrowheads="1"/>
            </p:cNvSpPr>
            <p:nvPr/>
          </p:nvSpPr>
          <p:spPr bwMode="auto">
            <a:xfrm>
              <a:off x="5969732" y="4407539"/>
              <a:ext cx="78353" cy="71657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Oval 36"/>
            <p:cNvSpPr>
              <a:spLocks noChangeArrowheads="1"/>
            </p:cNvSpPr>
            <p:nvPr/>
          </p:nvSpPr>
          <p:spPr bwMode="auto">
            <a:xfrm>
              <a:off x="6106433" y="4780825"/>
              <a:ext cx="76685" cy="7499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5969732" y="4634177"/>
              <a:ext cx="78353" cy="7332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>
              <a:off x="5963064" y="4549188"/>
              <a:ext cx="76685" cy="76657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6061422" y="4650841"/>
              <a:ext cx="76685" cy="7499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>
              <a:off x="6079760" y="4482530"/>
              <a:ext cx="73352" cy="7332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5993072" y="4759161"/>
              <a:ext cx="73352" cy="74990"/>
            </a:xfrm>
            <a:custGeom>
              <a:avLst/>
              <a:gdLst>
                <a:gd name="T0" fmla="*/ 17 w 33"/>
                <a:gd name="T1" fmla="*/ 0 h 33"/>
                <a:gd name="T2" fmla="*/ 0 w 33"/>
                <a:gd name="T3" fmla="*/ 17 h 33"/>
                <a:gd name="T4" fmla="*/ 17 w 33"/>
                <a:gd name="T5" fmla="*/ 33 h 33"/>
                <a:gd name="T6" fmla="*/ 33 w 33"/>
                <a:gd name="T7" fmla="*/ 17 h 33"/>
                <a:gd name="T8" fmla="*/ 17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5" y="33"/>
                    <a:pt x="33" y="25"/>
                    <a:pt x="33" y="17"/>
                  </a:cubicBezTo>
                  <a:cubicBezTo>
                    <a:pt x="33" y="8"/>
                    <a:pt x="25" y="0"/>
                    <a:pt x="17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Oval 42"/>
            <p:cNvSpPr>
              <a:spLocks noChangeArrowheads="1"/>
            </p:cNvSpPr>
            <p:nvPr/>
          </p:nvSpPr>
          <p:spPr bwMode="auto">
            <a:xfrm>
              <a:off x="6476525" y="4060916"/>
              <a:ext cx="56681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6538207" y="4010923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Oval 44"/>
            <p:cNvSpPr>
              <a:spLocks noChangeArrowheads="1"/>
            </p:cNvSpPr>
            <p:nvPr/>
          </p:nvSpPr>
          <p:spPr bwMode="auto">
            <a:xfrm>
              <a:off x="6538207" y="4109244"/>
              <a:ext cx="58347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Oval 45"/>
            <p:cNvSpPr>
              <a:spLocks noChangeArrowheads="1"/>
            </p:cNvSpPr>
            <p:nvPr/>
          </p:nvSpPr>
          <p:spPr bwMode="auto">
            <a:xfrm>
              <a:off x="6601555" y="3959262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6601555" y="4060916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6601555" y="4162570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6663237" y="3907603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Oval 49"/>
            <p:cNvSpPr>
              <a:spLocks noChangeArrowheads="1"/>
            </p:cNvSpPr>
            <p:nvPr/>
          </p:nvSpPr>
          <p:spPr bwMode="auto">
            <a:xfrm>
              <a:off x="6663237" y="4010923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Oval 50"/>
            <p:cNvSpPr>
              <a:spLocks noChangeArrowheads="1"/>
            </p:cNvSpPr>
            <p:nvPr/>
          </p:nvSpPr>
          <p:spPr bwMode="auto">
            <a:xfrm>
              <a:off x="6663237" y="4109244"/>
              <a:ext cx="61682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6663237" y="4212564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6724919" y="3855942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6724919" y="3959262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Oval 54"/>
            <p:cNvSpPr>
              <a:spLocks noChangeArrowheads="1"/>
            </p:cNvSpPr>
            <p:nvPr/>
          </p:nvSpPr>
          <p:spPr bwMode="auto">
            <a:xfrm>
              <a:off x="6724919" y="4060916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6724919" y="4162570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Oval 56"/>
            <p:cNvSpPr>
              <a:spLocks noChangeArrowheads="1"/>
            </p:cNvSpPr>
            <p:nvPr/>
          </p:nvSpPr>
          <p:spPr bwMode="auto">
            <a:xfrm>
              <a:off x="6724919" y="4265890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6476525" y="5069122"/>
              <a:ext cx="56681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>
              <a:off x="6538207" y="5017462"/>
              <a:ext cx="58347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Oval 59"/>
            <p:cNvSpPr>
              <a:spLocks noChangeArrowheads="1"/>
            </p:cNvSpPr>
            <p:nvPr/>
          </p:nvSpPr>
          <p:spPr bwMode="auto">
            <a:xfrm>
              <a:off x="6538207" y="5119115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Oval 60"/>
            <p:cNvSpPr>
              <a:spLocks noChangeArrowheads="1"/>
            </p:cNvSpPr>
            <p:nvPr/>
          </p:nvSpPr>
          <p:spPr bwMode="auto">
            <a:xfrm>
              <a:off x="6601555" y="4965802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auto">
            <a:xfrm>
              <a:off x="6601555" y="5069122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Oval 62"/>
            <p:cNvSpPr>
              <a:spLocks noChangeArrowheads="1"/>
            </p:cNvSpPr>
            <p:nvPr/>
          </p:nvSpPr>
          <p:spPr bwMode="auto">
            <a:xfrm>
              <a:off x="6601555" y="5172443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Oval 63"/>
            <p:cNvSpPr>
              <a:spLocks noChangeArrowheads="1"/>
            </p:cNvSpPr>
            <p:nvPr/>
          </p:nvSpPr>
          <p:spPr bwMode="auto">
            <a:xfrm>
              <a:off x="6663237" y="4914141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Oval 64"/>
            <p:cNvSpPr>
              <a:spLocks noChangeArrowheads="1"/>
            </p:cNvSpPr>
            <p:nvPr/>
          </p:nvSpPr>
          <p:spPr bwMode="auto">
            <a:xfrm>
              <a:off x="6663237" y="5017462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Oval 65"/>
            <p:cNvSpPr>
              <a:spLocks noChangeArrowheads="1"/>
            </p:cNvSpPr>
            <p:nvPr/>
          </p:nvSpPr>
          <p:spPr bwMode="auto">
            <a:xfrm>
              <a:off x="6663237" y="5119115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Oval 66"/>
            <p:cNvSpPr>
              <a:spLocks noChangeArrowheads="1"/>
            </p:cNvSpPr>
            <p:nvPr/>
          </p:nvSpPr>
          <p:spPr bwMode="auto">
            <a:xfrm>
              <a:off x="6663237" y="5222436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Oval 67"/>
            <p:cNvSpPr>
              <a:spLocks noChangeArrowheads="1"/>
            </p:cNvSpPr>
            <p:nvPr/>
          </p:nvSpPr>
          <p:spPr bwMode="auto">
            <a:xfrm>
              <a:off x="6724919" y="4865815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Oval 68"/>
            <p:cNvSpPr>
              <a:spLocks noChangeArrowheads="1"/>
            </p:cNvSpPr>
            <p:nvPr/>
          </p:nvSpPr>
          <p:spPr bwMode="auto">
            <a:xfrm>
              <a:off x="6724919" y="4965802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Oval 69"/>
            <p:cNvSpPr>
              <a:spLocks noChangeArrowheads="1"/>
            </p:cNvSpPr>
            <p:nvPr/>
          </p:nvSpPr>
          <p:spPr bwMode="auto">
            <a:xfrm>
              <a:off x="6724919" y="5069122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Oval 70"/>
            <p:cNvSpPr>
              <a:spLocks noChangeArrowheads="1"/>
            </p:cNvSpPr>
            <p:nvPr/>
          </p:nvSpPr>
          <p:spPr bwMode="auto">
            <a:xfrm>
              <a:off x="6724919" y="5172443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Oval 71"/>
            <p:cNvSpPr>
              <a:spLocks noChangeArrowheads="1"/>
            </p:cNvSpPr>
            <p:nvPr/>
          </p:nvSpPr>
          <p:spPr bwMode="auto">
            <a:xfrm>
              <a:off x="6724919" y="5272430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Oval 72"/>
            <p:cNvSpPr>
              <a:spLocks noChangeArrowheads="1"/>
            </p:cNvSpPr>
            <p:nvPr/>
          </p:nvSpPr>
          <p:spPr bwMode="auto">
            <a:xfrm>
              <a:off x="6476525" y="4567519"/>
              <a:ext cx="56681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Oval 73"/>
            <p:cNvSpPr>
              <a:spLocks noChangeArrowheads="1"/>
            </p:cNvSpPr>
            <p:nvPr/>
          </p:nvSpPr>
          <p:spPr bwMode="auto">
            <a:xfrm>
              <a:off x="6538207" y="4515859"/>
              <a:ext cx="58347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Oval 74"/>
            <p:cNvSpPr>
              <a:spLocks noChangeArrowheads="1"/>
            </p:cNvSpPr>
            <p:nvPr/>
          </p:nvSpPr>
          <p:spPr bwMode="auto">
            <a:xfrm>
              <a:off x="6538207" y="4615846"/>
              <a:ext cx="58347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6601555" y="4464199"/>
              <a:ext cx="58347" cy="51660"/>
            </a:xfrm>
            <a:custGeom>
              <a:avLst/>
              <a:gdLst>
                <a:gd name="T0" fmla="*/ 13 w 26"/>
                <a:gd name="T1" fmla="*/ 0 h 22"/>
                <a:gd name="T2" fmla="*/ 0 w 26"/>
                <a:gd name="T3" fmla="*/ 10 h 22"/>
                <a:gd name="T4" fmla="*/ 13 w 26"/>
                <a:gd name="T5" fmla="*/ 22 h 22"/>
                <a:gd name="T6" fmla="*/ 26 w 26"/>
                <a:gd name="T7" fmla="*/ 10 h 22"/>
                <a:gd name="T8" fmla="*/ 13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13" y="0"/>
                  </a:moveTo>
                  <a:cubicBezTo>
                    <a:pt x="6" y="0"/>
                    <a:pt x="0" y="5"/>
                    <a:pt x="0" y="10"/>
                  </a:cubicBezTo>
                  <a:cubicBezTo>
                    <a:pt x="0" y="17"/>
                    <a:pt x="6" y="22"/>
                    <a:pt x="13" y="22"/>
                  </a:cubicBezTo>
                  <a:cubicBezTo>
                    <a:pt x="20" y="22"/>
                    <a:pt x="26" y="17"/>
                    <a:pt x="26" y="10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Oval 76"/>
            <p:cNvSpPr>
              <a:spLocks noChangeArrowheads="1"/>
            </p:cNvSpPr>
            <p:nvPr/>
          </p:nvSpPr>
          <p:spPr bwMode="auto">
            <a:xfrm>
              <a:off x="6601555" y="4567519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Oval 77"/>
            <p:cNvSpPr>
              <a:spLocks noChangeArrowheads="1"/>
            </p:cNvSpPr>
            <p:nvPr/>
          </p:nvSpPr>
          <p:spPr bwMode="auto">
            <a:xfrm>
              <a:off x="6601555" y="4669173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Oval 78"/>
            <p:cNvSpPr>
              <a:spLocks noChangeArrowheads="1"/>
            </p:cNvSpPr>
            <p:nvPr/>
          </p:nvSpPr>
          <p:spPr bwMode="auto">
            <a:xfrm>
              <a:off x="6663237" y="4414205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6663237" y="4515859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Oval 80"/>
            <p:cNvSpPr>
              <a:spLocks noChangeArrowheads="1"/>
            </p:cNvSpPr>
            <p:nvPr/>
          </p:nvSpPr>
          <p:spPr bwMode="auto">
            <a:xfrm>
              <a:off x="6663237" y="4615846"/>
              <a:ext cx="61682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Oval 81"/>
            <p:cNvSpPr>
              <a:spLocks noChangeArrowheads="1"/>
            </p:cNvSpPr>
            <p:nvPr/>
          </p:nvSpPr>
          <p:spPr bwMode="auto">
            <a:xfrm>
              <a:off x="6663237" y="4722499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Oval 82"/>
            <p:cNvSpPr>
              <a:spLocks noChangeArrowheads="1"/>
            </p:cNvSpPr>
            <p:nvPr/>
          </p:nvSpPr>
          <p:spPr bwMode="auto">
            <a:xfrm>
              <a:off x="6724919" y="4364211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6724919" y="4464199"/>
              <a:ext cx="61682" cy="51660"/>
            </a:xfrm>
            <a:custGeom>
              <a:avLst/>
              <a:gdLst>
                <a:gd name="T0" fmla="*/ 13 w 28"/>
                <a:gd name="T1" fmla="*/ 0 h 22"/>
                <a:gd name="T2" fmla="*/ 0 w 28"/>
                <a:gd name="T3" fmla="*/ 10 h 22"/>
                <a:gd name="T4" fmla="*/ 13 w 28"/>
                <a:gd name="T5" fmla="*/ 22 h 22"/>
                <a:gd name="T6" fmla="*/ 28 w 28"/>
                <a:gd name="T7" fmla="*/ 10 h 22"/>
                <a:gd name="T8" fmla="*/ 13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3" y="0"/>
                  </a:moveTo>
                  <a:cubicBezTo>
                    <a:pt x="6" y="0"/>
                    <a:pt x="0" y="5"/>
                    <a:pt x="0" y="10"/>
                  </a:cubicBezTo>
                  <a:cubicBezTo>
                    <a:pt x="0" y="17"/>
                    <a:pt x="6" y="22"/>
                    <a:pt x="13" y="22"/>
                  </a:cubicBezTo>
                  <a:cubicBezTo>
                    <a:pt x="21" y="22"/>
                    <a:pt x="28" y="17"/>
                    <a:pt x="28" y="10"/>
                  </a:cubicBezTo>
                  <a:cubicBezTo>
                    <a:pt x="28" y="5"/>
                    <a:pt x="21" y="0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6724919" y="4567519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6724919" y="4669173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Oval 86"/>
            <p:cNvSpPr>
              <a:spLocks noChangeArrowheads="1"/>
            </p:cNvSpPr>
            <p:nvPr/>
          </p:nvSpPr>
          <p:spPr bwMode="auto">
            <a:xfrm>
              <a:off x="6724919" y="4770826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Line 87"/>
            <p:cNvSpPr>
              <a:spLocks noChangeShapeType="1"/>
            </p:cNvSpPr>
            <p:nvPr/>
          </p:nvSpPr>
          <p:spPr bwMode="auto">
            <a:xfrm flipV="1">
              <a:off x="6156445" y="4139240"/>
              <a:ext cx="295073" cy="339957"/>
            </a:xfrm>
            <a:prstGeom prst="line">
              <a:avLst/>
            </a:prstGeom>
            <a:noFill/>
            <a:ln w="1111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6406508" y="4109244"/>
              <a:ext cx="70017" cy="78323"/>
            </a:xfrm>
            <a:custGeom>
              <a:avLst/>
              <a:gdLst>
                <a:gd name="T0" fmla="*/ 23 w 31"/>
                <a:gd name="T1" fmla="*/ 34 h 34"/>
                <a:gd name="T2" fmla="*/ 31 w 31"/>
                <a:gd name="T3" fmla="*/ 0 h 34"/>
                <a:gd name="T4" fmla="*/ 0 w 31"/>
                <a:gd name="T5" fmla="*/ 14 h 34"/>
                <a:gd name="T6" fmla="*/ 17 w 31"/>
                <a:gd name="T7" fmla="*/ 16 h 34"/>
                <a:gd name="T8" fmla="*/ 23 w 31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23" y="34"/>
                  </a:moveTo>
                  <a:lnTo>
                    <a:pt x="31" y="0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Line 89"/>
            <p:cNvSpPr>
              <a:spLocks noChangeShapeType="1"/>
            </p:cNvSpPr>
            <p:nvPr/>
          </p:nvSpPr>
          <p:spPr bwMode="auto">
            <a:xfrm>
              <a:off x="6061422" y="4834152"/>
              <a:ext cx="380095" cy="223305"/>
            </a:xfrm>
            <a:prstGeom prst="line">
              <a:avLst/>
            </a:prstGeom>
            <a:noFill/>
            <a:ln w="1111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Freeform 90"/>
            <p:cNvSpPr>
              <a:spLocks/>
            </p:cNvSpPr>
            <p:nvPr/>
          </p:nvSpPr>
          <p:spPr bwMode="auto">
            <a:xfrm>
              <a:off x="6399839" y="5014129"/>
              <a:ext cx="76685" cy="61659"/>
            </a:xfrm>
            <a:custGeom>
              <a:avLst/>
              <a:gdLst>
                <a:gd name="T0" fmla="*/ 0 w 34"/>
                <a:gd name="T1" fmla="*/ 27 h 27"/>
                <a:gd name="T2" fmla="*/ 34 w 34"/>
                <a:gd name="T3" fmla="*/ 27 h 27"/>
                <a:gd name="T4" fmla="*/ 15 w 34"/>
                <a:gd name="T5" fmla="*/ 0 h 27"/>
                <a:gd name="T6" fmla="*/ 16 w 34"/>
                <a:gd name="T7" fmla="*/ 17 h 27"/>
                <a:gd name="T8" fmla="*/ 0 w 34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0" y="27"/>
                  </a:moveTo>
                  <a:lnTo>
                    <a:pt x="34" y="27"/>
                  </a:lnTo>
                  <a:lnTo>
                    <a:pt x="15" y="0"/>
                  </a:lnTo>
                  <a:lnTo>
                    <a:pt x="16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Line 91"/>
            <p:cNvSpPr>
              <a:spLocks noChangeShapeType="1"/>
            </p:cNvSpPr>
            <p:nvPr/>
          </p:nvSpPr>
          <p:spPr bwMode="auto">
            <a:xfrm flipV="1">
              <a:off x="6084761" y="4594182"/>
              <a:ext cx="330082" cy="1667"/>
            </a:xfrm>
            <a:prstGeom prst="line">
              <a:avLst/>
            </a:prstGeom>
            <a:noFill/>
            <a:ln w="1111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6386503" y="4559187"/>
              <a:ext cx="68350" cy="71657"/>
            </a:xfrm>
            <a:custGeom>
              <a:avLst/>
              <a:gdLst>
                <a:gd name="T0" fmla="*/ 0 w 31"/>
                <a:gd name="T1" fmla="*/ 31 h 31"/>
                <a:gd name="T2" fmla="*/ 31 w 31"/>
                <a:gd name="T3" fmla="*/ 16 h 31"/>
                <a:gd name="T4" fmla="*/ 0 w 31"/>
                <a:gd name="T5" fmla="*/ 0 h 31"/>
                <a:gd name="T6" fmla="*/ 10 w 31"/>
                <a:gd name="T7" fmla="*/ 16 h 31"/>
                <a:gd name="T8" fmla="*/ 0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31"/>
                  </a:moveTo>
                  <a:lnTo>
                    <a:pt x="31" y="16"/>
                  </a:lnTo>
                  <a:lnTo>
                    <a:pt x="0" y="0"/>
                  </a:lnTo>
                  <a:lnTo>
                    <a:pt x="10" y="1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93"/>
            <p:cNvSpPr>
              <a:spLocks/>
            </p:cNvSpPr>
            <p:nvPr/>
          </p:nvSpPr>
          <p:spPr bwMode="auto">
            <a:xfrm>
              <a:off x="5916385" y="3804282"/>
              <a:ext cx="365090" cy="1581466"/>
            </a:xfrm>
            <a:custGeom>
              <a:avLst/>
              <a:gdLst>
                <a:gd name="T0" fmla="*/ 925 w 925"/>
                <a:gd name="T1" fmla="*/ 0 h 3921"/>
                <a:gd name="T2" fmla="*/ 0 w 925"/>
                <a:gd name="T3" fmla="*/ 327 h 3921"/>
                <a:gd name="T4" fmla="*/ 0 w 925"/>
                <a:gd name="T5" fmla="*/ 3594 h 3921"/>
                <a:gd name="T6" fmla="*/ 925 w 925"/>
                <a:gd name="T7" fmla="*/ 3921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5" h="3921">
                  <a:moveTo>
                    <a:pt x="925" y="0"/>
                  </a:moveTo>
                  <a:cubicBezTo>
                    <a:pt x="414" y="0"/>
                    <a:pt x="0" y="151"/>
                    <a:pt x="0" y="327"/>
                  </a:cubicBezTo>
                  <a:lnTo>
                    <a:pt x="0" y="3594"/>
                  </a:lnTo>
                  <a:cubicBezTo>
                    <a:pt x="0" y="3777"/>
                    <a:pt x="414" y="3921"/>
                    <a:pt x="925" y="392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11" name="Group 94"/>
            <p:cNvGrpSpPr>
              <a:grpSpLocks/>
            </p:cNvGrpSpPr>
            <p:nvPr/>
          </p:nvGrpSpPr>
          <p:grpSpPr bwMode="auto">
            <a:xfrm>
              <a:off x="7031662" y="4219230"/>
              <a:ext cx="483453" cy="693246"/>
              <a:chOff x="3222" y="2141"/>
              <a:chExt cx="216" cy="302"/>
            </a:xfrm>
          </p:grpSpPr>
          <p:sp>
            <p:nvSpPr>
              <p:cNvPr id="183" name="Freeform 95"/>
              <p:cNvSpPr>
                <a:spLocks/>
              </p:cNvSpPr>
              <p:nvPr/>
            </p:nvSpPr>
            <p:spPr bwMode="auto">
              <a:xfrm>
                <a:off x="3222" y="2141"/>
                <a:ext cx="216" cy="302"/>
              </a:xfrm>
              <a:custGeom>
                <a:avLst/>
                <a:gdLst>
                  <a:gd name="T0" fmla="*/ 162 w 216"/>
                  <a:gd name="T1" fmla="*/ 0 h 302"/>
                  <a:gd name="T2" fmla="*/ 162 w 216"/>
                  <a:gd name="T3" fmla="*/ 76 h 302"/>
                  <a:gd name="T4" fmla="*/ 0 w 216"/>
                  <a:gd name="T5" fmla="*/ 76 h 302"/>
                  <a:gd name="T6" fmla="*/ 0 w 216"/>
                  <a:gd name="T7" fmla="*/ 227 h 302"/>
                  <a:gd name="T8" fmla="*/ 162 w 216"/>
                  <a:gd name="T9" fmla="*/ 227 h 302"/>
                  <a:gd name="T10" fmla="*/ 162 w 216"/>
                  <a:gd name="T11" fmla="*/ 302 h 302"/>
                  <a:gd name="T12" fmla="*/ 216 w 216"/>
                  <a:gd name="T13" fmla="*/ 152 h 302"/>
                  <a:gd name="T14" fmla="*/ 162 w 216"/>
                  <a:gd name="T1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302">
                    <a:moveTo>
                      <a:pt x="162" y="0"/>
                    </a:moveTo>
                    <a:lnTo>
                      <a:pt x="162" y="76"/>
                    </a:lnTo>
                    <a:lnTo>
                      <a:pt x="0" y="76"/>
                    </a:lnTo>
                    <a:lnTo>
                      <a:pt x="0" y="227"/>
                    </a:lnTo>
                    <a:lnTo>
                      <a:pt x="162" y="227"/>
                    </a:lnTo>
                    <a:lnTo>
                      <a:pt x="162" y="302"/>
                    </a:lnTo>
                    <a:lnTo>
                      <a:pt x="216" y="15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Freeform 96"/>
              <p:cNvSpPr>
                <a:spLocks/>
              </p:cNvSpPr>
              <p:nvPr/>
            </p:nvSpPr>
            <p:spPr bwMode="auto">
              <a:xfrm>
                <a:off x="3222" y="2141"/>
                <a:ext cx="216" cy="302"/>
              </a:xfrm>
              <a:custGeom>
                <a:avLst/>
                <a:gdLst>
                  <a:gd name="T0" fmla="*/ 162 w 216"/>
                  <a:gd name="T1" fmla="*/ 0 h 302"/>
                  <a:gd name="T2" fmla="*/ 162 w 216"/>
                  <a:gd name="T3" fmla="*/ 76 h 302"/>
                  <a:gd name="T4" fmla="*/ 0 w 216"/>
                  <a:gd name="T5" fmla="*/ 76 h 302"/>
                  <a:gd name="T6" fmla="*/ 0 w 216"/>
                  <a:gd name="T7" fmla="*/ 227 h 302"/>
                  <a:gd name="T8" fmla="*/ 162 w 216"/>
                  <a:gd name="T9" fmla="*/ 227 h 302"/>
                  <a:gd name="T10" fmla="*/ 162 w 216"/>
                  <a:gd name="T11" fmla="*/ 302 h 302"/>
                  <a:gd name="T12" fmla="*/ 216 w 216"/>
                  <a:gd name="T13" fmla="*/ 152 h 302"/>
                  <a:gd name="T14" fmla="*/ 162 w 216"/>
                  <a:gd name="T1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302">
                    <a:moveTo>
                      <a:pt x="162" y="0"/>
                    </a:moveTo>
                    <a:lnTo>
                      <a:pt x="162" y="76"/>
                    </a:lnTo>
                    <a:lnTo>
                      <a:pt x="0" y="76"/>
                    </a:lnTo>
                    <a:lnTo>
                      <a:pt x="0" y="227"/>
                    </a:lnTo>
                    <a:lnTo>
                      <a:pt x="162" y="227"/>
                    </a:lnTo>
                    <a:lnTo>
                      <a:pt x="162" y="302"/>
                    </a:lnTo>
                    <a:lnTo>
                      <a:pt x="216" y="152"/>
                    </a:lnTo>
                    <a:lnTo>
                      <a:pt x="162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2" name="Group 125"/>
            <p:cNvGrpSpPr>
              <a:grpSpLocks/>
            </p:cNvGrpSpPr>
            <p:nvPr/>
          </p:nvGrpSpPr>
          <p:grpSpPr bwMode="auto">
            <a:xfrm>
              <a:off x="5943059" y="4247559"/>
              <a:ext cx="311744" cy="701578"/>
              <a:chOff x="2736" y="2153"/>
              <a:chExt cx="139" cy="306"/>
            </a:xfrm>
          </p:grpSpPr>
          <p:sp>
            <p:nvSpPr>
              <p:cNvPr id="181" name="Oval 126"/>
              <p:cNvSpPr>
                <a:spLocks noChangeArrowheads="1"/>
              </p:cNvSpPr>
              <p:nvPr/>
            </p:nvSpPr>
            <p:spPr bwMode="auto">
              <a:xfrm>
                <a:off x="2736" y="2153"/>
                <a:ext cx="139" cy="306"/>
              </a:xfrm>
              <a:prstGeom prst="ellipse">
                <a:avLst/>
              </a:prstGeom>
              <a:solidFill>
                <a:srgbClr val="FF99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Oval 127"/>
              <p:cNvSpPr>
                <a:spLocks noChangeArrowheads="1"/>
              </p:cNvSpPr>
              <p:nvPr/>
            </p:nvSpPr>
            <p:spPr bwMode="auto">
              <a:xfrm>
                <a:off x="2736" y="2153"/>
                <a:ext cx="139" cy="30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3" name="Group 128"/>
            <p:cNvGrpSpPr>
              <a:grpSpLocks/>
            </p:cNvGrpSpPr>
            <p:nvPr/>
          </p:nvGrpSpPr>
          <p:grpSpPr bwMode="auto">
            <a:xfrm>
              <a:off x="6281477" y="3804282"/>
              <a:ext cx="698506" cy="1583133"/>
              <a:chOff x="2887" y="1960"/>
              <a:chExt cx="312" cy="690"/>
            </a:xfrm>
          </p:grpSpPr>
          <p:sp>
            <p:nvSpPr>
              <p:cNvPr id="179" name="Rectangle 129"/>
              <p:cNvSpPr>
                <a:spLocks noChangeArrowheads="1"/>
              </p:cNvSpPr>
              <p:nvPr/>
            </p:nvSpPr>
            <p:spPr bwMode="auto">
              <a:xfrm>
                <a:off x="2887" y="1960"/>
                <a:ext cx="312" cy="69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Rectangle 130"/>
              <p:cNvSpPr>
                <a:spLocks noChangeArrowheads="1"/>
              </p:cNvSpPr>
              <p:nvPr/>
            </p:nvSpPr>
            <p:spPr bwMode="auto">
              <a:xfrm>
                <a:off x="2887" y="1960"/>
                <a:ext cx="312" cy="69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4" name="Oval 131"/>
            <p:cNvSpPr>
              <a:spLocks noChangeArrowheads="1"/>
            </p:cNvSpPr>
            <p:nvPr/>
          </p:nvSpPr>
          <p:spPr bwMode="auto">
            <a:xfrm>
              <a:off x="6039749" y="4334215"/>
              <a:ext cx="75018" cy="78323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Oval 132"/>
            <p:cNvSpPr>
              <a:spLocks noChangeArrowheads="1"/>
            </p:cNvSpPr>
            <p:nvPr/>
          </p:nvSpPr>
          <p:spPr bwMode="auto">
            <a:xfrm>
              <a:off x="5969732" y="4407539"/>
              <a:ext cx="78353" cy="71657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Oval 133"/>
            <p:cNvSpPr>
              <a:spLocks noChangeArrowheads="1"/>
            </p:cNvSpPr>
            <p:nvPr/>
          </p:nvSpPr>
          <p:spPr bwMode="auto">
            <a:xfrm>
              <a:off x="6106433" y="4780825"/>
              <a:ext cx="76685" cy="7499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Oval 134"/>
            <p:cNvSpPr>
              <a:spLocks noChangeArrowheads="1"/>
            </p:cNvSpPr>
            <p:nvPr/>
          </p:nvSpPr>
          <p:spPr bwMode="auto">
            <a:xfrm>
              <a:off x="5969732" y="4634177"/>
              <a:ext cx="78353" cy="7332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Oval 135"/>
            <p:cNvSpPr>
              <a:spLocks noChangeArrowheads="1"/>
            </p:cNvSpPr>
            <p:nvPr/>
          </p:nvSpPr>
          <p:spPr bwMode="auto">
            <a:xfrm>
              <a:off x="5963064" y="4549188"/>
              <a:ext cx="76685" cy="76657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6061422" y="4650841"/>
              <a:ext cx="76685" cy="7499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6079760" y="4482530"/>
              <a:ext cx="73352" cy="7332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138"/>
            <p:cNvSpPr>
              <a:spLocks/>
            </p:cNvSpPr>
            <p:nvPr/>
          </p:nvSpPr>
          <p:spPr bwMode="auto">
            <a:xfrm>
              <a:off x="5993072" y="4759161"/>
              <a:ext cx="73352" cy="74990"/>
            </a:xfrm>
            <a:custGeom>
              <a:avLst/>
              <a:gdLst>
                <a:gd name="T0" fmla="*/ 17 w 33"/>
                <a:gd name="T1" fmla="*/ 0 h 33"/>
                <a:gd name="T2" fmla="*/ 0 w 33"/>
                <a:gd name="T3" fmla="*/ 17 h 33"/>
                <a:gd name="T4" fmla="*/ 17 w 33"/>
                <a:gd name="T5" fmla="*/ 33 h 33"/>
                <a:gd name="T6" fmla="*/ 33 w 33"/>
                <a:gd name="T7" fmla="*/ 17 h 33"/>
                <a:gd name="T8" fmla="*/ 17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5" y="33"/>
                    <a:pt x="33" y="25"/>
                    <a:pt x="33" y="17"/>
                  </a:cubicBezTo>
                  <a:cubicBezTo>
                    <a:pt x="33" y="8"/>
                    <a:pt x="25" y="0"/>
                    <a:pt x="17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6476525" y="4060916"/>
              <a:ext cx="56681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538207" y="4010923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6538207" y="4109244"/>
              <a:ext cx="58347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6601555" y="3959262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6601555" y="4060916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6601555" y="4162570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6663237" y="3907603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6663237" y="4010923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6663237" y="4109244"/>
              <a:ext cx="61682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6663237" y="4212564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Oval 149"/>
            <p:cNvSpPr>
              <a:spLocks noChangeArrowheads="1"/>
            </p:cNvSpPr>
            <p:nvPr/>
          </p:nvSpPr>
          <p:spPr bwMode="auto">
            <a:xfrm>
              <a:off x="6724919" y="3855942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Oval 150"/>
            <p:cNvSpPr>
              <a:spLocks noChangeArrowheads="1"/>
            </p:cNvSpPr>
            <p:nvPr/>
          </p:nvSpPr>
          <p:spPr bwMode="auto">
            <a:xfrm>
              <a:off x="6724919" y="3959262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Oval 151"/>
            <p:cNvSpPr>
              <a:spLocks noChangeArrowheads="1"/>
            </p:cNvSpPr>
            <p:nvPr/>
          </p:nvSpPr>
          <p:spPr bwMode="auto">
            <a:xfrm>
              <a:off x="6724919" y="4060916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Oval 152"/>
            <p:cNvSpPr>
              <a:spLocks noChangeArrowheads="1"/>
            </p:cNvSpPr>
            <p:nvPr/>
          </p:nvSpPr>
          <p:spPr bwMode="auto">
            <a:xfrm>
              <a:off x="6724919" y="4162570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Oval 153"/>
            <p:cNvSpPr>
              <a:spLocks noChangeArrowheads="1"/>
            </p:cNvSpPr>
            <p:nvPr/>
          </p:nvSpPr>
          <p:spPr bwMode="auto">
            <a:xfrm>
              <a:off x="6724919" y="4265890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Oval 154"/>
            <p:cNvSpPr>
              <a:spLocks noChangeArrowheads="1"/>
            </p:cNvSpPr>
            <p:nvPr/>
          </p:nvSpPr>
          <p:spPr bwMode="auto">
            <a:xfrm>
              <a:off x="6476525" y="5069122"/>
              <a:ext cx="56681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Oval 155"/>
            <p:cNvSpPr>
              <a:spLocks noChangeArrowheads="1"/>
            </p:cNvSpPr>
            <p:nvPr/>
          </p:nvSpPr>
          <p:spPr bwMode="auto">
            <a:xfrm>
              <a:off x="6538207" y="5017462"/>
              <a:ext cx="58347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Oval 156"/>
            <p:cNvSpPr>
              <a:spLocks noChangeArrowheads="1"/>
            </p:cNvSpPr>
            <p:nvPr/>
          </p:nvSpPr>
          <p:spPr bwMode="auto">
            <a:xfrm>
              <a:off x="6538207" y="5119115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Oval 157"/>
            <p:cNvSpPr>
              <a:spLocks noChangeArrowheads="1"/>
            </p:cNvSpPr>
            <p:nvPr/>
          </p:nvSpPr>
          <p:spPr bwMode="auto">
            <a:xfrm>
              <a:off x="6601555" y="4965802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Oval 158"/>
            <p:cNvSpPr>
              <a:spLocks noChangeArrowheads="1"/>
            </p:cNvSpPr>
            <p:nvPr/>
          </p:nvSpPr>
          <p:spPr bwMode="auto">
            <a:xfrm>
              <a:off x="6601555" y="5069122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Oval 159"/>
            <p:cNvSpPr>
              <a:spLocks noChangeArrowheads="1"/>
            </p:cNvSpPr>
            <p:nvPr/>
          </p:nvSpPr>
          <p:spPr bwMode="auto">
            <a:xfrm>
              <a:off x="6601555" y="5172443"/>
              <a:ext cx="58347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Oval 160"/>
            <p:cNvSpPr>
              <a:spLocks noChangeArrowheads="1"/>
            </p:cNvSpPr>
            <p:nvPr/>
          </p:nvSpPr>
          <p:spPr bwMode="auto">
            <a:xfrm>
              <a:off x="6663237" y="4914141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Oval 161"/>
            <p:cNvSpPr>
              <a:spLocks noChangeArrowheads="1"/>
            </p:cNvSpPr>
            <p:nvPr/>
          </p:nvSpPr>
          <p:spPr bwMode="auto">
            <a:xfrm>
              <a:off x="6663237" y="5017462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Oval 162"/>
            <p:cNvSpPr>
              <a:spLocks noChangeArrowheads="1"/>
            </p:cNvSpPr>
            <p:nvPr/>
          </p:nvSpPr>
          <p:spPr bwMode="auto">
            <a:xfrm>
              <a:off x="6663237" y="5119115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Oval 163"/>
            <p:cNvSpPr>
              <a:spLocks noChangeArrowheads="1"/>
            </p:cNvSpPr>
            <p:nvPr/>
          </p:nvSpPr>
          <p:spPr bwMode="auto">
            <a:xfrm>
              <a:off x="6663237" y="5222436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Oval 164"/>
            <p:cNvSpPr>
              <a:spLocks noChangeArrowheads="1"/>
            </p:cNvSpPr>
            <p:nvPr/>
          </p:nvSpPr>
          <p:spPr bwMode="auto">
            <a:xfrm>
              <a:off x="6724919" y="4865815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6724919" y="4965802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6724919" y="5069122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6724919" y="5172443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6724919" y="5272430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6476525" y="4567519"/>
              <a:ext cx="56681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6538207" y="4515859"/>
              <a:ext cx="58347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6538207" y="4615846"/>
              <a:ext cx="58347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72"/>
            <p:cNvSpPr>
              <a:spLocks/>
            </p:cNvSpPr>
            <p:nvPr/>
          </p:nvSpPr>
          <p:spPr bwMode="auto">
            <a:xfrm>
              <a:off x="6601555" y="4464199"/>
              <a:ext cx="58347" cy="51660"/>
            </a:xfrm>
            <a:custGeom>
              <a:avLst/>
              <a:gdLst>
                <a:gd name="T0" fmla="*/ 13 w 26"/>
                <a:gd name="T1" fmla="*/ 0 h 22"/>
                <a:gd name="T2" fmla="*/ 0 w 26"/>
                <a:gd name="T3" fmla="*/ 10 h 22"/>
                <a:gd name="T4" fmla="*/ 13 w 26"/>
                <a:gd name="T5" fmla="*/ 22 h 22"/>
                <a:gd name="T6" fmla="*/ 26 w 26"/>
                <a:gd name="T7" fmla="*/ 10 h 22"/>
                <a:gd name="T8" fmla="*/ 13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13" y="0"/>
                  </a:moveTo>
                  <a:cubicBezTo>
                    <a:pt x="6" y="0"/>
                    <a:pt x="0" y="5"/>
                    <a:pt x="0" y="10"/>
                  </a:cubicBezTo>
                  <a:cubicBezTo>
                    <a:pt x="0" y="17"/>
                    <a:pt x="6" y="22"/>
                    <a:pt x="13" y="22"/>
                  </a:cubicBezTo>
                  <a:cubicBezTo>
                    <a:pt x="20" y="22"/>
                    <a:pt x="26" y="17"/>
                    <a:pt x="26" y="10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6601555" y="4567519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6601555" y="4669173"/>
              <a:ext cx="58347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Oval 175"/>
            <p:cNvSpPr>
              <a:spLocks noChangeArrowheads="1"/>
            </p:cNvSpPr>
            <p:nvPr/>
          </p:nvSpPr>
          <p:spPr bwMode="auto">
            <a:xfrm>
              <a:off x="6663237" y="4414205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Oval 176"/>
            <p:cNvSpPr>
              <a:spLocks noChangeArrowheads="1"/>
            </p:cNvSpPr>
            <p:nvPr/>
          </p:nvSpPr>
          <p:spPr bwMode="auto">
            <a:xfrm>
              <a:off x="6663237" y="4515859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Oval 177"/>
            <p:cNvSpPr>
              <a:spLocks noChangeArrowheads="1"/>
            </p:cNvSpPr>
            <p:nvPr/>
          </p:nvSpPr>
          <p:spPr bwMode="auto">
            <a:xfrm>
              <a:off x="6663237" y="4615846"/>
              <a:ext cx="61682" cy="53326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Oval 178"/>
            <p:cNvSpPr>
              <a:spLocks noChangeArrowheads="1"/>
            </p:cNvSpPr>
            <p:nvPr/>
          </p:nvSpPr>
          <p:spPr bwMode="auto">
            <a:xfrm>
              <a:off x="6663237" y="4722499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Oval 179"/>
            <p:cNvSpPr>
              <a:spLocks noChangeArrowheads="1"/>
            </p:cNvSpPr>
            <p:nvPr/>
          </p:nvSpPr>
          <p:spPr bwMode="auto">
            <a:xfrm>
              <a:off x="6724919" y="4364211"/>
              <a:ext cx="61682" cy="4999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80"/>
            <p:cNvSpPr>
              <a:spLocks/>
            </p:cNvSpPr>
            <p:nvPr/>
          </p:nvSpPr>
          <p:spPr bwMode="auto">
            <a:xfrm>
              <a:off x="6724919" y="4464199"/>
              <a:ext cx="61682" cy="51660"/>
            </a:xfrm>
            <a:custGeom>
              <a:avLst/>
              <a:gdLst>
                <a:gd name="T0" fmla="*/ 13 w 28"/>
                <a:gd name="T1" fmla="*/ 0 h 22"/>
                <a:gd name="T2" fmla="*/ 0 w 28"/>
                <a:gd name="T3" fmla="*/ 10 h 22"/>
                <a:gd name="T4" fmla="*/ 13 w 28"/>
                <a:gd name="T5" fmla="*/ 22 h 22"/>
                <a:gd name="T6" fmla="*/ 28 w 28"/>
                <a:gd name="T7" fmla="*/ 10 h 22"/>
                <a:gd name="T8" fmla="*/ 13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3" y="0"/>
                  </a:moveTo>
                  <a:cubicBezTo>
                    <a:pt x="6" y="0"/>
                    <a:pt x="0" y="5"/>
                    <a:pt x="0" y="10"/>
                  </a:cubicBezTo>
                  <a:cubicBezTo>
                    <a:pt x="0" y="17"/>
                    <a:pt x="6" y="22"/>
                    <a:pt x="13" y="22"/>
                  </a:cubicBezTo>
                  <a:cubicBezTo>
                    <a:pt x="21" y="22"/>
                    <a:pt x="28" y="17"/>
                    <a:pt x="28" y="10"/>
                  </a:cubicBezTo>
                  <a:cubicBezTo>
                    <a:pt x="28" y="5"/>
                    <a:pt x="21" y="0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Oval 181"/>
            <p:cNvSpPr>
              <a:spLocks noChangeArrowheads="1"/>
            </p:cNvSpPr>
            <p:nvPr/>
          </p:nvSpPr>
          <p:spPr bwMode="auto">
            <a:xfrm>
              <a:off x="6724919" y="4567519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Oval 182"/>
            <p:cNvSpPr>
              <a:spLocks noChangeArrowheads="1"/>
            </p:cNvSpPr>
            <p:nvPr/>
          </p:nvSpPr>
          <p:spPr bwMode="auto">
            <a:xfrm>
              <a:off x="6724919" y="4669173"/>
              <a:ext cx="61682" cy="48328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Oval 183"/>
            <p:cNvSpPr>
              <a:spLocks noChangeArrowheads="1"/>
            </p:cNvSpPr>
            <p:nvPr/>
          </p:nvSpPr>
          <p:spPr bwMode="auto">
            <a:xfrm>
              <a:off x="6724919" y="4770826"/>
              <a:ext cx="61682" cy="51660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Line 184"/>
            <p:cNvSpPr>
              <a:spLocks noChangeShapeType="1"/>
            </p:cNvSpPr>
            <p:nvPr/>
          </p:nvSpPr>
          <p:spPr bwMode="auto">
            <a:xfrm flipV="1">
              <a:off x="6156445" y="4139240"/>
              <a:ext cx="295073" cy="339957"/>
            </a:xfrm>
            <a:prstGeom prst="line">
              <a:avLst/>
            </a:prstGeom>
            <a:noFill/>
            <a:ln w="1111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185"/>
            <p:cNvSpPr>
              <a:spLocks/>
            </p:cNvSpPr>
            <p:nvPr/>
          </p:nvSpPr>
          <p:spPr bwMode="auto">
            <a:xfrm>
              <a:off x="6406508" y="4109244"/>
              <a:ext cx="70017" cy="78323"/>
            </a:xfrm>
            <a:custGeom>
              <a:avLst/>
              <a:gdLst>
                <a:gd name="T0" fmla="*/ 23 w 31"/>
                <a:gd name="T1" fmla="*/ 34 h 34"/>
                <a:gd name="T2" fmla="*/ 31 w 31"/>
                <a:gd name="T3" fmla="*/ 0 h 34"/>
                <a:gd name="T4" fmla="*/ 0 w 31"/>
                <a:gd name="T5" fmla="*/ 14 h 34"/>
                <a:gd name="T6" fmla="*/ 17 w 31"/>
                <a:gd name="T7" fmla="*/ 16 h 34"/>
                <a:gd name="T8" fmla="*/ 23 w 31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23" y="34"/>
                  </a:moveTo>
                  <a:lnTo>
                    <a:pt x="31" y="0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Line 186"/>
            <p:cNvSpPr>
              <a:spLocks noChangeShapeType="1"/>
            </p:cNvSpPr>
            <p:nvPr/>
          </p:nvSpPr>
          <p:spPr bwMode="auto">
            <a:xfrm>
              <a:off x="6061422" y="4834152"/>
              <a:ext cx="380095" cy="223305"/>
            </a:xfrm>
            <a:prstGeom prst="line">
              <a:avLst/>
            </a:prstGeom>
            <a:noFill/>
            <a:ln w="1111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187"/>
            <p:cNvSpPr>
              <a:spLocks/>
            </p:cNvSpPr>
            <p:nvPr/>
          </p:nvSpPr>
          <p:spPr bwMode="auto">
            <a:xfrm>
              <a:off x="6399839" y="5014129"/>
              <a:ext cx="76685" cy="61659"/>
            </a:xfrm>
            <a:custGeom>
              <a:avLst/>
              <a:gdLst>
                <a:gd name="T0" fmla="*/ 0 w 34"/>
                <a:gd name="T1" fmla="*/ 27 h 27"/>
                <a:gd name="T2" fmla="*/ 34 w 34"/>
                <a:gd name="T3" fmla="*/ 27 h 27"/>
                <a:gd name="T4" fmla="*/ 15 w 34"/>
                <a:gd name="T5" fmla="*/ 0 h 27"/>
                <a:gd name="T6" fmla="*/ 16 w 34"/>
                <a:gd name="T7" fmla="*/ 17 h 27"/>
                <a:gd name="T8" fmla="*/ 0 w 34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0" y="27"/>
                  </a:moveTo>
                  <a:lnTo>
                    <a:pt x="34" y="27"/>
                  </a:lnTo>
                  <a:lnTo>
                    <a:pt x="15" y="0"/>
                  </a:lnTo>
                  <a:lnTo>
                    <a:pt x="16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Line 188"/>
            <p:cNvSpPr>
              <a:spLocks noChangeShapeType="1"/>
            </p:cNvSpPr>
            <p:nvPr/>
          </p:nvSpPr>
          <p:spPr bwMode="auto">
            <a:xfrm flipV="1">
              <a:off x="6084761" y="4594182"/>
              <a:ext cx="330082" cy="1667"/>
            </a:xfrm>
            <a:prstGeom prst="line">
              <a:avLst/>
            </a:prstGeom>
            <a:noFill/>
            <a:ln w="1111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189"/>
            <p:cNvSpPr>
              <a:spLocks/>
            </p:cNvSpPr>
            <p:nvPr/>
          </p:nvSpPr>
          <p:spPr bwMode="auto">
            <a:xfrm>
              <a:off x="6386503" y="4559187"/>
              <a:ext cx="68350" cy="71657"/>
            </a:xfrm>
            <a:custGeom>
              <a:avLst/>
              <a:gdLst>
                <a:gd name="T0" fmla="*/ 0 w 31"/>
                <a:gd name="T1" fmla="*/ 31 h 31"/>
                <a:gd name="T2" fmla="*/ 31 w 31"/>
                <a:gd name="T3" fmla="*/ 16 h 31"/>
                <a:gd name="T4" fmla="*/ 0 w 31"/>
                <a:gd name="T5" fmla="*/ 0 h 31"/>
                <a:gd name="T6" fmla="*/ 10 w 31"/>
                <a:gd name="T7" fmla="*/ 16 h 31"/>
                <a:gd name="T8" fmla="*/ 0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31"/>
                  </a:moveTo>
                  <a:lnTo>
                    <a:pt x="31" y="16"/>
                  </a:lnTo>
                  <a:lnTo>
                    <a:pt x="0" y="0"/>
                  </a:lnTo>
                  <a:lnTo>
                    <a:pt x="10" y="1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190"/>
            <p:cNvSpPr>
              <a:spLocks/>
            </p:cNvSpPr>
            <p:nvPr/>
          </p:nvSpPr>
          <p:spPr bwMode="auto">
            <a:xfrm>
              <a:off x="5916385" y="3804282"/>
              <a:ext cx="365090" cy="1581466"/>
            </a:xfrm>
            <a:custGeom>
              <a:avLst/>
              <a:gdLst>
                <a:gd name="T0" fmla="*/ 925 w 925"/>
                <a:gd name="T1" fmla="*/ 0 h 3921"/>
                <a:gd name="T2" fmla="*/ 0 w 925"/>
                <a:gd name="T3" fmla="*/ 327 h 3921"/>
                <a:gd name="T4" fmla="*/ 0 w 925"/>
                <a:gd name="T5" fmla="*/ 3594 h 3921"/>
                <a:gd name="T6" fmla="*/ 925 w 925"/>
                <a:gd name="T7" fmla="*/ 3921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5" h="3921">
                  <a:moveTo>
                    <a:pt x="925" y="0"/>
                  </a:moveTo>
                  <a:cubicBezTo>
                    <a:pt x="414" y="0"/>
                    <a:pt x="0" y="151"/>
                    <a:pt x="0" y="327"/>
                  </a:cubicBezTo>
                  <a:lnTo>
                    <a:pt x="0" y="3594"/>
                  </a:lnTo>
                  <a:cubicBezTo>
                    <a:pt x="0" y="3777"/>
                    <a:pt x="414" y="3921"/>
                    <a:pt x="925" y="392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74" name="Group 191"/>
            <p:cNvGrpSpPr>
              <a:grpSpLocks/>
            </p:cNvGrpSpPr>
            <p:nvPr/>
          </p:nvGrpSpPr>
          <p:grpSpPr bwMode="auto">
            <a:xfrm>
              <a:off x="7031662" y="4219230"/>
              <a:ext cx="483453" cy="693246"/>
              <a:chOff x="3222" y="2141"/>
              <a:chExt cx="216" cy="302"/>
            </a:xfrm>
          </p:grpSpPr>
          <p:sp>
            <p:nvSpPr>
              <p:cNvPr id="177" name="Freeform 192"/>
              <p:cNvSpPr>
                <a:spLocks/>
              </p:cNvSpPr>
              <p:nvPr/>
            </p:nvSpPr>
            <p:spPr bwMode="auto">
              <a:xfrm>
                <a:off x="3222" y="2141"/>
                <a:ext cx="216" cy="302"/>
              </a:xfrm>
              <a:custGeom>
                <a:avLst/>
                <a:gdLst>
                  <a:gd name="T0" fmla="*/ 162 w 216"/>
                  <a:gd name="T1" fmla="*/ 0 h 302"/>
                  <a:gd name="T2" fmla="*/ 162 w 216"/>
                  <a:gd name="T3" fmla="*/ 76 h 302"/>
                  <a:gd name="T4" fmla="*/ 0 w 216"/>
                  <a:gd name="T5" fmla="*/ 76 h 302"/>
                  <a:gd name="T6" fmla="*/ 0 w 216"/>
                  <a:gd name="T7" fmla="*/ 227 h 302"/>
                  <a:gd name="T8" fmla="*/ 162 w 216"/>
                  <a:gd name="T9" fmla="*/ 227 h 302"/>
                  <a:gd name="T10" fmla="*/ 162 w 216"/>
                  <a:gd name="T11" fmla="*/ 302 h 302"/>
                  <a:gd name="T12" fmla="*/ 216 w 216"/>
                  <a:gd name="T13" fmla="*/ 152 h 302"/>
                  <a:gd name="T14" fmla="*/ 162 w 216"/>
                  <a:gd name="T1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302">
                    <a:moveTo>
                      <a:pt x="162" y="0"/>
                    </a:moveTo>
                    <a:lnTo>
                      <a:pt x="162" y="76"/>
                    </a:lnTo>
                    <a:lnTo>
                      <a:pt x="0" y="76"/>
                    </a:lnTo>
                    <a:lnTo>
                      <a:pt x="0" y="227"/>
                    </a:lnTo>
                    <a:lnTo>
                      <a:pt x="162" y="227"/>
                    </a:lnTo>
                    <a:lnTo>
                      <a:pt x="162" y="302"/>
                    </a:lnTo>
                    <a:lnTo>
                      <a:pt x="216" y="15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Freeform 193"/>
              <p:cNvSpPr>
                <a:spLocks/>
              </p:cNvSpPr>
              <p:nvPr/>
            </p:nvSpPr>
            <p:spPr bwMode="auto">
              <a:xfrm>
                <a:off x="3222" y="2141"/>
                <a:ext cx="216" cy="302"/>
              </a:xfrm>
              <a:custGeom>
                <a:avLst/>
                <a:gdLst>
                  <a:gd name="T0" fmla="*/ 162 w 216"/>
                  <a:gd name="T1" fmla="*/ 0 h 302"/>
                  <a:gd name="T2" fmla="*/ 162 w 216"/>
                  <a:gd name="T3" fmla="*/ 76 h 302"/>
                  <a:gd name="T4" fmla="*/ 0 w 216"/>
                  <a:gd name="T5" fmla="*/ 76 h 302"/>
                  <a:gd name="T6" fmla="*/ 0 w 216"/>
                  <a:gd name="T7" fmla="*/ 227 h 302"/>
                  <a:gd name="T8" fmla="*/ 162 w 216"/>
                  <a:gd name="T9" fmla="*/ 227 h 302"/>
                  <a:gd name="T10" fmla="*/ 162 w 216"/>
                  <a:gd name="T11" fmla="*/ 302 h 302"/>
                  <a:gd name="T12" fmla="*/ 216 w 216"/>
                  <a:gd name="T13" fmla="*/ 152 h 302"/>
                  <a:gd name="T14" fmla="*/ 162 w 216"/>
                  <a:gd name="T1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302">
                    <a:moveTo>
                      <a:pt x="162" y="0"/>
                    </a:moveTo>
                    <a:lnTo>
                      <a:pt x="162" y="76"/>
                    </a:lnTo>
                    <a:lnTo>
                      <a:pt x="0" y="76"/>
                    </a:lnTo>
                    <a:lnTo>
                      <a:pt x="0" y="227"/>
                    </a:lnTo>
                    <a:lnTo>
                      <a:pt x="162" y="227"/>
                    </a:lnTo>
                    <a:lnTo>
                      <a:pt x="162" y="302"/>
                    </a:lnTo>
                    <a:lnTo>
                      <a:pt x="216" y="152"/>
                    </a:lnTo>
                    <a:lnTo>
                      <a:pt x="162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5" name="Line 204"/>
            <p:cNvSpPr>
              <a:spLocks noChangeShapeType="1"/>
            </p:cNvSpPr>
            <p:nvPr/>
          </p:nvSpPr>
          <p:spPr bwMode="auto">
            <a:xfrm>
              <a:off x="4592817" y="4642510"/>
              <a:ext cx="132077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Text Box 205"/>
            <p:cNvSpPr txBox="1">
              <a:spLocks noChangeArrowheads="1"/>
            </p:cNvSpPr>
            <p:nvPr/>
          </p:nvSpPr>
          <p:spPr bwMode="auto">
            <a:xfrm>
              <a:off x="4162753" y="4310651"/>
              <a:ext cx="400099" cy="598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solidFill>
                    <a:srgbClr val="0000FF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193" name="円/楕円 192"/>
          <p:cNvSpPr/>
          <p:nvPr/>
        </p:nvSpPr>
        <p:spPr>
          <a:xfrm>
            <a:off x="3099453" y="1214526"/>
            <a:ext cx="1687173" cy="1394358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0" name="直線コネクタ 199"/>
          <p:cNvCxnSpPr>
            <a:endCxn id="193" idx="1"/>
          </p:cNvCxnSpPr>
          <p:nvPr/>
        </p:nvCxnSpPr>
        <p:spPr>
          <a:xfrm flipV="1">
            <a:off x="2357377" y="1418725"/>
            <a:ext cx="989156" cy="369689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>
            <a:endCxn id="193" idx="4"/>
          </p:cNvCxnSpPr>
          <p:nvPr/>
        </p:nvCxnSpPr>
        <p:spPr>
          <a:xfrm>
            <a:off x="2267702" y="2229782"/>
            <a:ext cx="1675337" cy="379102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図形グループ 211"/>
          <p:cNvGrpSpPr/>
          <p:nvPr/>
        </p:nvGrpSpPr>
        <p:grpSpPr>
          <a:xfrm>
            <a:off x="5406539" y="1361209"/>
            <a:ext cx="1610516" cy="1178367"/>
            <a:chOff x="5722024" y="2093033"/>
            <a:chExt cx="1771567" cy="1296204"/>
          </a:xfrm>
        </p:grpSpPr>
        <p:sp>
          <p:nvSpPr>
            <p:cNvPr id="205" name="Freeform 192"/>
            <p:cNvSpPr>
              <a:spLocks/>
            </p:cNvSpPr>
            <p:nvPr/>
          </p:nvSpPr>
          <p:spPr bwMode="auto">
            <a:xfrm>
              <a:off x="5722024" y="2548132"/>
              <a:ext cx="248397" cy="401978"/>
            </a:xfrm>
            <a:custGeom>
              <a:avLst/>
              <a:gdLst>
                <a:gd name="T0" fmla="*/ 162 w 216"/>
                <a:gd name="T1" fmla="*/ 0 h 302"/>
                <a:gd name="T2" fmla="*/ 162 w 216"/>
                <a:gd name="T3" fmla="*/ 76 h 302"/>
                <a:gd name="T4" fmla="*/ 0 w 216"/>
                <a:gd name="T5" fmla="*/ 76 h 302"/>
                <a:gd name="T6" fmla="*/ 0 w 216"/>
                <a:gd name="T7" fmla="*/ 227 h 302"/>
                <a:gd name="T8" fmla="*/ 162 w 216"/>
                <a:gd name="T9" fmla="*/ 227 h 302"/>
                <a:gd name="T10" fmla="*/ 162 w 216"/>
                <a:gd name="T11" fmla="*/ 302 h 302"/>
                <a:gd name="T12" fmla="*/ 216 w 216"/>
                <a:gd name="T13" fmla="*/ 152 h 302"/>
                <a:gd name="T14" fmla="*/ 162 w 216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302">
                  <a:moveTo>
                    <a:pt x="162" y="0"/>
                  </a:moveTo>
                  <a:lnTo>
                    <a:pt x="162" y="76"/>
                  </a:lnTo>
                  <a:lnTo>
                    <a:pt x="0" y="76"/>
                  </a:lnTo>
                  <a:lnTo>
                    <a:pt x="0" y="227"/>
                  </a:lnTo>
                  <a:lnTo>
                    <a:pt x="162" y="227"/>
                  </a:lnTo>
                  <a:lnTo>
                    <a:pt x="162" y="302"/>
                  </a:lnTo>
                  <a:lnTo>
                    <a:pt x="216" y="15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二等辺三角形 205"/>
            <p:cNvSpPr/>
            <p:nvPr/>
          </p:nvSpPr>
          <p:spPr>
            <a:xfrm rot="5400000">
              <a:off x="6106143" y="2001789"/>
              <a:ext cx="1296204" cy="147869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7" name="テキスト ボックス 206"/>
            <p:cNvSpPr txBox="1"/>
            <p:nvPr/>
          </p:nvSpPr>
          <p:spPr>
            <a:xfrm>
              <a:off x="5983727" y="2495988"/>
              <a:ext cx="1334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Amplifier</a:t>
              </a:r>
              <a:endParaRPr kumimoji="1" lang="ja-JP" altLang="en-US" sz="2400" dirty="0"/>
            </a:p>
          </p:txBody>
        </p:sp>
      </p:grpSp>
      <p:sp>
        <p:nvSpPr>
          <p:cNvPr id="209" name="テキスト ボックス 208"/>
          <p:cNvSpPr txBox="1"/>
          <p:nvPr/>
        </p:nvSpPr>
        <p:spPr>
          <a:xfrm>
            <a:off x="2076313" y="2085550"/>
            <a:ext cx="517625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3">
                    <a:lumMod val="50000"/>
                  </a:schemeClr>
                </a:solidFill>
              </a:rPr>
              <a:t>AD</a:t>
            </a:r>
            <a:endParaRPr kumimoji="1" lang="ja-JP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7765393" y="2734808"/>
            <a:ext cx="94541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Tota</a:t>
            </a:r>
            <a:r>
              <a:rPr lang="en-US" altLang="ja-JP" sz="2800" b="1" dirty="0" smtClean="0"/>
              <a:t>l </a:t>
            </a:r>
          </a:p>
          <a:p>
            <a:r>
              <a:rPr lang="en-US" altLang="ja-JP" sz="2800" b="1" dirty="0" smtClean="0"/>
              <a:t>Gain</a:t>
            </a:r>
            <a:endParaRPr kumimoji="1" lang="ja-JP" altLang="en-US" sz="3200" dirty="0"/>
          </a:p>
        </p:txBody>
      </p:sp>
      <p:pic>
        <p:nvPicPr>
          <p:cNvPr id="214" name="図 213" descr="HPD_dep_ga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1" y="3901577"/>
            <a:ext cx="7305124" cy="2277604"/>
          </a:xfrm>
          <a:prstGeom prst="rect">
            <a:avLst/>
          </a:prstGeom>
        </p:spPr>
      </p:pic>
      <p:sp>
        <p:nvSpPr>
          <p:cNvPr id="215" name="テキスト ボックス 214"/>
          <p:cNvSpPr txBox="1"/>
          <p:nvPr/>
        </p:nvSpPr>
        <p:spPr>
          <a:xfrm>
            <a:off x="1968696" y="3851774"/>
            <a:ext cx="1868069" cy="484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HV dependence </a:t>
            </a:r>
          </a:p>
        </p:txBody>
      </p:sp>
      <p:cxnSp>
        <p:nvCxnSpPr>
          <p:cNvPr id="218" name="直線矢印コネクタ 217"/>
          <p:cNvCxnSpPr/>
          <p:nvPr/>
        </p:nvCxnSpPr>
        <p:spPr>
          <a:xfrm flipH="1" flipV="1">
            <a:off x="3429020" y="4629352"/>
            <a:ext cx="4079" cy="1270000"/>
          </a:xfrm>
          <a:prstGeom prst="straightConnector1">
            <a:avLst/>
          </a:prstGeom>
          <a:ln w="76200" cmpd="sng"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/>
          <p:nvPr/>
        </p:nvCxnSpPr>
        <p:spPr>
          <a:xfrm flipH="1">
            <a:off x="1596108" y="4752274"/>
            <a:ext cx="1788514" cy="0"/>
          </a:xfrm>
          <a:prstGeom prst="straightConnector1">
            <a:avLst/>
          </a:prstGeom>
          <a:ln w="76200" cmpd="sng"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テキスト ボックス 221"/>
          <p:cNvSpPr txBox="1"/>
          <p:nvPr/>
        </p:nvSpPr>
        <p:spPr>
          <a:xfrm>
            <a:off x="1975820" y="589914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solidFill>
                  <a:schemeClr val="accent1"/>
                </a:solidFill>
              </a:rPr>
              <a:t>Fix to 8kV</a:t>
            </a:r>
            <a:endParaRPr kumimoji="1" lang="ja-JP" altLang="en-US" sz="2800" b="1" u="sng" dirty="0">
              <a:solidFill>
                <a:schemeClr val="accent1"/>
              </a:solidFill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3038971" y="941514"/>
            <a:ext cx="297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3">
                    <a:lumMod val="50000"/>
                  </a:schemeClr>
                </a:solidFill>
              </a:rPr>
              <a:t>Avalanche Diode (AD)</a:t>
            </a:r>
            <a:endParaRPr kumimoji="1" lang="ja-JP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4957107" y="6160756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chemeClr val="accent1"/>
                </a:solidFill>
              </a:rPr>
              <a:t>Tuned by AD bias V</a:t>
            </a:r>
            <a:endParaRPr kumimoji="1" lang="ja-JP" altLang="en-US" sz="2800" b="1" u="sng" dirty="0">
              <a:solidFill>
                <a:schemeClr val="accent1"/>
              </a:solidFill>
            </a:endParaRPr>
          </a:p>
        </p:txBody>
      </p:sp>
      <p:sp>
        <p:nvSpPr>
          <p:cNvPr id="244" name="スライド番号プレースホルダー 2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45" name="乗算記号 244"/>
          <p:cNvSpPr/>
          <p:nvPr/>
        </p:nvSpPr>
        <p:spPr>
          <a:xfrm>
            <a:off x="5054114" y="3073334"/>
            <a:ext cx="352425" cy="349297"/>
          </a:xfrm>
          <a:prstGeom prst="mathMultiply">
            <a:avLst>
              <a:gd name="adj1" fmla="val 7496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乗算記号 245"/>
          <p:cNvSpPr/>
          <p:nvPr/>
        </p:nvSpPr>
        <p:spPr>
          <a:xfrm>
            <a:off x="2965375" y="3073334"/>
            <a:ext cx="352425" cy="349297"/>
          </a:xfrm>
          <a:prstGeom prst="mathMultiply">
            <a:avLst>
              <a:gd name="adj1" fmla="val 7496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等号 247"/>
          <p:cNvSpPr/>
          <p:nvPr/>
        </p:nvSpPr>
        <p:spPr>
          <a:xfrm>
            <a:off x="7298009" y="3099976"/>
            <a:ext cx="313170" cy="165429"/>
          </a:xfrm>
          <a:prstGeom prst="mathEqual">
            <a:avLst>
              <a:gd name="adj1" fmla="val 23520"/>
              <a:gd name="adj2" fmla="val 5296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0" name="図 2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51" y="4015287"/>
            <a:ext cx="3865650" cy="2220390"/>
          </a:xfrm>
          <a:prstGeom prst="rect">
            <a:avLst/>
          </a:prstGeom>
        </p:spPr>
      </p:pic>
      <p:sp>
        <p:nvSpPr>
          <p:cNvPr id="216" name="テキスト ボックス 215"/>
          <p:cNvSpPr txBox="1"/>
          <p:nvPr/>
        </p:nvSpPr>
        <p:spPr>
          <a:xfrm>
            <a:off x="4544434" y="3800108"/>
            <a:ext cx="261533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AD bias dependence</a:t>
            </a:r>
            <a:r>
              <a:rPr lang="en-US" altLang="ja-JP" dirty="0" smtClean="0"/>
              <a:t> </a:t>
            </a:r>
          </a:p>
        </p:txBody>
      </p:sp>
      <p:cxnSp>
        <p:nvCxnSpPr>
          <p:cNvPr id="227" name="直線矢印コネクタ 226"/>
          <p:cNvCxnSpPr/>
          <p:nvPr/>
        </p:nvCxnSpPr>
        <p:spPr>
          <a:xfrm>
            <a:off x="4836460" y="5699805"/>
            <a:ext cx="19097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テキスト ボックス 250"/>
          <p:cNvSpPr txBox="1"/>
          <p:nvPr/>
        </p:nvSpPr>
        <p:spPr>
          <a:xfrm rot="16200000">
            <a:off x="704584" y="4577575"/>
            <a:ext cx="1142373" cy="4468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Total Gain</a:t>
            </a:r>
            <a:endParaRPr kumimoji="1" lang="ja-JP" altLang="en-US" dirty="0"/>
          </a:p>
        </p:txBody>
      </p:sp>
      <p:sp>
        <p:nvSpPr>
          <p:cNvPr id="252" name="テキスト ボックス 251"/>
          <p:cNvSpPr txBox="1"/>
          <p:nvPr/>
        </p:nvSpPr>
        <p:spPr>
          <a:xfrm rot="16200000">
            <a:off x="3621874" y="4585556"/>
            <a:ext cx="1142373" cy="4468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Total Gain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75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How to decide target AD gain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4428" y="5138616"/>
            <a:ext cx="8229600" cy="113323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Single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resolution is related to AD gain.</a:t>
            </a:r>
          </a:p>
          <a:p>
            <a:r>
              <a:rPr lang="en-US" altLang="ja-JP" u="sng" dirty="0" smtClean="0"/>
              <a:t>Target gain for HPDs is set so that best performance is obtained.</a:t>
            </a: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814194" y="1554855"/>
            <a:ext cx="7543794" cy="3499270"/>
            <a:chOff x="1332056" y="1355280"/>
            <a:chExt cx="6234545" cy="4234119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1332056" y="1355280"/>
              <a:ext cx="6234545" cy="4010673"/>
              <a:chOff x="1873070" y="1703314"/>
              <a:chExt cx="5152516" cy="3314605"/>
            </a:xfrm>
          </p:grpSpPr>
          <p:pic>
            <p:nvPicPr>
              <p:cNvPr id="6" name="図 5" descr="pv_res_gain_dep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840870" y="833204"/>
                <a:ext cx="3216915" cy="5152516"/>
              </a:xfrm>
              <a:prstGeom prst="rect">
                <a:avLst/>
              </a:prstGeom>
            </p:spPr>
          </p:pic>
          <p:sp>
            <p:nvSpPr>
              <p:cNvPr id="7" name="テキスト ボックス 6"/>
              <p:cNvSpPr txBox="1"/>
              <p:nvPr/>
            </p:nvSpPr>
            <p:spPr>
              <a:xfrm>
                <a:off x="2500922" y="1703314"/>
                <a:ext cx="37585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Performance by AD bias gain   </a:t>
                </a:r>
                <a:endParaRPr kumimoji="1" lang="ja-JP" altLang="en-US" dirty="0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2251868" y="2058149"/>
              <a:ext cx="1867797" cy="48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1p.e. </a:t>
              </a:r>
              <a:r>
                <a:rPr lang="en-US" altLang="ja-JP" b="1" dirty="0" smtClean="0"/>
                <a:t>Resolution</a:t>
              </a:r>
              <a:endParaRPr kumimoji="1" lang="ja-JP" altLang="en-US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9079" y="3334403"/>
              <a:ext cx="1730608" cy="48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Pedestal width</a:t>
              </a:r>
              <a:endParaRPr kumimoji="1"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917642" y="2849531"/>
              <a:ext cx="582591" cy="48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P/V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971114" y="5142507"/>
              <a:ext cx="3058238" cy="4468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Total gain by various AD bias V at 8kV  </a:t>
              </a:r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984136" y="2135739"/>
            <a:ext cx="11033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EHD 0057</a:t>
            </a:r>
            <a:endParaRPr kumimoji="1"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747114" y="2135739"/>
            <a:ext cx="1405636" cy="2320009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29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6961" y="1124865"/>
            <a:ext cx="3245974" cy="38503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HPD Gain </a:t>
            </a:r>
            <a:r>
              <a:rPr lang="en-US" altLang="ja-JP" dirty="0"/>
              <a:t>A</a:t>
            </a:r>
            <a:r>
              <a:rPr lang="en-US" altLang="ja-JP" dirty="0" smtClean="0"/>
              <a:t>djustment</a:t>
            </a:r>
            <a:endParaRPr kumimoji="1" lang="ja-JP" altLang="en-US" dirty="0"/>
          </a:p>
        </p:txBody>
      </p:sp>
      <p:pic>
        <p:nvPicPr>
          <p:cNvPr id="4" name="図 3" descr="Gain_Curve_HPD_20130619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471" y="752258"/>
            <a:ext cx="3940597" cy="46841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26511" y="3339851"/>
            <a:ext cx="127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Target Gain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1724" y="5644257"/>
            <a:ext cx="772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3200" dirty="0" smtClean="0"/>
              <a:t>Gains are adjusted within 3% difference from the target.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964665" y="2871221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5×10</a:t>
            </a:r>
            <a:r>
              <a:rPr lang="en-US" altLang="ja-JP" sz="2800" baseline="30000" dirty="0"/>
              <a:t>7</a:t>
            </a:r>
            <a:endParaRPr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99822" y="4824125"/>
            <a:ext cx="363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Gain distribution of all HPDs after calibration. 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2919" y="4891635"/>
            <a:ext cx="36375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3200" smtClean="0"/>
              <a:t>Gain – HV </a:t>
            </a:r>
            <a:r>
              <a:rPr lang="en-US" altLang="ja-JP" sz="3200" dirty="0" smtClean="0"/>
              <a:t>Curve</a:t>
            </a:r>
            <a:r>
              <a:rPr lang="en-US" altLang="ja-JP" sz="2400" dirty="0" smtClean="0"/>
              <a:t>. 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7070556" y="1925965"/>
            <a:ext cx="828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HPD</a:t>
            </a:r>
            <a:r>
              <a:rPr lang="en-US" altLang="ja-JP" sz="2800" b="1" dirty="0" smtClean="0">
                <a:solidFill>
                  <a:srgbClr val="18FF2B"/>
                </a:solidFill>
              </a:rPr>
              <a:t> </a:t>
            </a:r>
            <a:endParaRPr lang="en-US" altLang="ja-JP" sz="2800" b="1" dirty="0">
              <a:solidFill>
                <a:srgbClr val="18FF2B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0615" y="4379958"/>
            <a:ext cx="273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Precision of gain tuning [%]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38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HPD 1p.e. resolution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7343" y="1547989"/>
            <a:ext cx="3172305" cy="3762965"/>
          </a:xfrm>
          <a:prstGeom prst="rect">
            <a:avLst/>
          </a:prstGeom>
        </p:spPr>
      </p:pic>
      <p:grpSp>
        <p:nvGrpSpPr>
          <p:cNvPr id="3" name="図形グループ 2"/>
          <p:cNvGrpSpPr/>
          <p:nvPr/>
        </p:nvGrpSpPr>
        <p:grpSpPr>
          <a:xfrm>
            <a:off x="262354" y="1601918"/>
            <a:ext cx="4684105" cy="3203775"/>
            <a:chOff x="668826" y="1707451"/>
            <a:chExt cx="3871161" cy="2647748"/>
          </a:xfrm>
        </p:grpSpPr>
        <p:pic>
          <p:nvPicPr>
            <p:cNvPr id="4" name="図 3" descr="run2256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95949" y="1211161"/>
              <a:ext cx="2416915" cy="3871161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791362" y="2672594"/>
              <a:ext cx="986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Pedestal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777404" y="3403108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1p.e. peak</a:t>
              </a:r>
              <a:endParaRPr kumimoji="1" lang="ja-JP" altLang="en-US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>
              <a:off x="1706059" y="3041926"/>
              <a:ext cx="549730" cy="19930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>
              <a:off x="2588273" y="3772440"/>
              <a:ext cx="549730" cy="19930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1880044" y="3370842"/>
              <a:ext cx="751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Valley</a:t>
              </a:r>
              <a:endParaRPr kumimoji="1" lang="ja-JP" altLang="en-US" dirty="0"/>
            </a:p>
          </p:txBody>
        </p:sp>
        <p:cxnSp>
          <p:nvCxnSpPr>
            <p:cNvPr id="13" name="直線矢印コネクタ 12"/>
            <p:cNvCxnSpPr>
              <a:stCxn id="12" idx="2"/>
            </p:cNvCxnSpPr>
            <p:nvPr/>
          </p:nvCxnSpPr>
          <p:spPr>
            <a:xfrm flipH="1">
              <a:off x="2101511" y="3740174"/>
              <a:ext cx="154278" cy="2323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770933" y="1707451"/>
              <a:ext cx="3634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Charge Distribution of 1p.e.</a:t>
              </a:r>
              <a:endParaRPr kumimoji="1" lang="ja-JP" altLang="en-US" sz="24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666305" y="1698868"/>
            <a:ext cx="320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P/V</a:t>
            </a:r>
            <a:r>
              <a:rPr kumimoji="1" lang="en-US" altLang="ja-JP" sz="2400" dirty="0" smtClean="0"/>
              <a:t> Distribution of 1p.e.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2290" y="5757837"/>
            <a:ext cx="837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800" u="sng" dirty="0" smtClean="0"/>
              <a:t>All </a:t>
            </a:r>
            <a:r>
              <a:rPr lang="en-US" altLang="ja-JP" sz="2800" u="sng" dirty="0"/>
              <a:t>HPDs show excellent P/V in comparison with PMTs</a:t>
            </a:r>
          </a:p>
          <a:p>
            <a:pPr marL="742950" lvl="1" indent="-285750">
              <a:buFont typeface="Arial"/>
              <a:buChar char="•"/>
            </a:pPr>
            <a:endParaRPr kumimoji="1" lang="en-US" altLang="ja-JP" sz="28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91684" y="2226360"/>
            <a:ext cx="315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normal PMTs for EGADS</a:t>
            </a:r>
          </a:p>
          <a:p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         (×0.08 normalize)</a:t>
            </a:r>
            <a:r>
              <a:rPr lang="en-US" altLang="ja-JP" b="1" dirty="0" smtClean="0">
                <a:solidFill>
                  <a:srgbClr val="18FF2B"/>
                </a:solidFill>
              </a:rPr>
              <a:t> </a:t>
            </a:r>
            <a:endParaRPr kumimoji="1" lang="ja-JP" altLang="en-US" b="1" dirty="0">
              <a:solidFill>
                <a:srgbClr val="18FF2B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81385" y="471161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P/V</a:t>
            </a:r>
            <a:endParaRPr kumimoji="1" lang="ja-JP" altLang="en-US" sz="1600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5826562" y="2751358"/>
            <a:ext cx="0" cy="19456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993211" y="279119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826641" y="3160530"/>
            <a:ext cx="7990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031721" y="3188921"/>
            <a:ext cx="828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18FF2B"/>
                </a:solidFill>
              </a:rPr>
              <a:t>HPD </a:t>
            </a:r>
            <a:endParaRPr lang="en-US" altLang="ja-JP" sz="2800" b="1" dirty="0">
              <a:solidFill>
                <a:srgbClr val="18FF2B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88161" y="5013813"/>
            <a:ext cx="1290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18FF2B"/>
                </a:solidFill>
              </a:rPr>
              <a:t>Ave. ~4 </a:t>
            </a:r>
            <a:endParaRPr lang="en-US" altLang="ja-JP" sz="2800" b="1" dirty="0">
              <a:solidFill>
                <a:srgbClr val="18FF2B"/>
              </a:solidFill>
            </a:endParaRPr>
          </a:p>
        </p:txBody>
      </p:sp>
      <p:sp>
        <p:nvSpPr>
          <p:cNvPr id="26" name="上矢印 25"/>
          <p:cNvSpPr/>
          <p:nvPr/>
        </p:nvSpPr>
        <p:spPr>
          <a:xfrm>
            <a:off x="7156623" y="4794897"/>
            <a:ext cx="233517" cy="338554"/>
          </a:xfrm>
          <a:prstGeom prst="upArrow">
            <a:avLst/>
          </a:prstGeom>
          <a:solidFill>
            <a:srgbClr val="18FF2B"/>
          </a:solidFill>
          <a:ln>
            <a:solidFill>
              <a:srgbClr val="18FF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080564" y="4926476"/>
            <a:ext cx="156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Ave. ~1.4</a:t>
            </a:r>
            <a:r>
              <a:rPr lang="en-US" altLang="ja-JP" sz="2800" b="1" dirty="0" smtClean="0">
                <a:solidFill>
                  <a:srgbClr val="18FF2B"/>
                </a:solidFill>
              </a:rPr>
              <a:t> </a:t>
            </a:r>
            <a:endParaRPr lang="en-US" altLang="ja-JP" sz="2800" b="1" dirty="0">
              <a:solidFill>
                <a:srgbClr val="18FF2B"/>
              </a:solidFill>
            </a:endParaRPr>
          </a:p>
        </p:txBody>
      </p:sp>
      <p:sp>
        <p:nvSpPr>
          <p:cNvPr id="28" name="上矢印 27"/>
          <p:cNvSpPr/>
          <p:nvPr/>
        </p:nvSpPr>
        <p:spPr>
          <a:xfrm>
            <a:off x="5861281" y="4728381"/>
            <a:ext cx="233517" cy="338554"/>
          </a:xfrm>
          <a:prstGeom prst="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2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HPD Dark Rate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669764"/>
            <a:ext cx="8229600" cy="1928029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HPDs show clear shoulder of </a:t>
            </a:r>
            <a:r>
              <a:rPr lang="en-US" altLang="ja-JP" dirty="0" smtClean="0"/>
              <a:t>1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hreshold will be set in plateau </a:t>
            </a:r>
            <a:r>
              <a:rPr lang="en-US" altLang="ja-JP" dirty="0" smtClean="0"/>
              <a:t>region</a:t>
            </a:r>
            <a:r>
              <a:rPr kumimoji="1" lang="en-US" altLang="ja-JP" dirty="0" smtClean="0"/>
              <a:t> </a:t>
            </a:r>
            <a:endParaRPr lang="en-US" altLang="ja-JP" dirty="0"/>
          </a:p>
          <a:p>
            <a:r>
              <a:rPr lang="en-US" altLang="ja-JP" u="sng" dirty="0" smtClean="0"/>
              <a:t>All HPDs show lower dark rate than 35kHz. </a:t>
            </a:r>
          </a:p>
          <a:p>
            <a:r>
              <a:rPr lang="en-US" altLang="ja-JP" dirty="0" smtClean="0"/>
              <a:t>These results are gotten </a:t>
            </a:r>
            <a:r>
              <a:rPr lang="en-US" altLang="ja-JP" dirty="0"/>
              <a:t>just after light shielding.</a:t>
            </a:r>
          </a:p>
          <a:p>
            <a:pPr lvl="1"/>
            <a:r>
              <a:rPr lang="en-US" altLang="ja-JP" dirty="0" smtClean="0"/>
              <a:t>Dark rate after long-time stabilization in the EGADS tank will be measured. </a:t>
            </a:r>
            <a:endParaRPr lang="en-US" altLang="ja-JP" dirty="0"/>
          </a:p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5241" y="1194819"/>
            <a:ext cx="2613545" cy="41861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46770" y="1621887"/>
            <a:ext cx="246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</a:t>
            </a:r>
            <a:r>
              <a:rPr kumimoji="1" lang="en-US" altLang="ja-JP" sz="2400" dirty="0" smtClean="0"/>
              <a:t>Dark Rate Scan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846770" y="3090195"/>
            <a:ext cx="3420561" cy="157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28060" y="27896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kumimoji="1" lang="en-US" altLang="ja-JP" dirty="0" smtClean="0">
                <a:solidFill>
                  <a:srgbClr val="FF0000"/>
                </a:solidFill>
              </a:rPr>
              <a:t>kHz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3667" y="1820006"/>
            <a:ext cx="2451929" cy="29084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977911" y="1641778"/>
            <a:ext cx="2509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Distribution of Dark Rate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9342" y="4320613"/>
            <a:ext cx="1071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Dark Rate [kHz]</a:t>
            </a:r>
            <a:endParaRPr kumimoji="1" lang="ja-JP" altLang="en-US" sz="11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361039" y="2295224"/>
            <a:ext cx="0" cy="19456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343323" y="233506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kumimoji="1" lang="en-US" altLang="ja-JP" dirty="0" smtClean="0">
                <a:solidFill>
                  <a:srgbClr val="FF0000"/>
                </a:solidFill>
              </a:rPr>
              <a:t>kHz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5766440" y="2704396"/>
            <a:ext cx="5946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343323" y="2808799"/>
            <a:ext cx="2099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18FF2B"/>
                </a:solidFill>
              </a:rPr>
              <a:t>Green : HPD</a:t>
            </a:r>
          </a:p>
          <a:p>
            <a:r>
              <a:rPr lang="en-US" altLang="ja-JP" b="1" dirty="0" smtClean="0">
                <a:solidFill>
                  <a:srgbClr val="0000FF"/>
                </a:solidFill>
              </a:rPr>
              <a:t>Blue: normal PMTs   </a:t>
            </a:r>
          </a:p>
          <a:p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         for EGADS</a:t>
            </a:r>
          </a:p>
          <a:p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         (Scaled ×0.08</a:t>
            </a:r>
            <a:endParaRPr kumimoji="1" lang="ja-JP" altLang="en-US" b="1" dirty="0">
              <a:solidFill>
                <a:srgbClr val="18FF2B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781362" y="3492308"/>
            <a:ext cx="0" cy="332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83050" y="3140067"/>
            <a:ext cx="66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4F81BD"/>
                </a:solidFill>
              </a:rPr>
              <a:t>1p.e.</a:t>
            </a:r>
            <a:endParaRPr kumimoji="1" lang="ja-JP" altLang="en-US" b="1" dirty="0">
              <a:solidFill>
                <a:srgbClr val="4F81BD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726286" y="3958239"/>
            <a:ext cx="9378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785151" y="3871589"/>
            <a:ext cx="9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4F81BD"/>
                </a:solidFill>
              </a:rPr>
              <a:t>plateau</a:t>
            </a:r>
            <a:endParaRPr kumimoji="1" lang="ja-JP" altLang="en-US" b="1" dirty="0">
              <a:solidFill>
                <a:srgbClr val="4F81BD"/>
              </a:solidFill>
            </a:endParaRPr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2726" y="123396"/>
            <a:ext cx="4494806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!! Measured for pre-selection  !!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8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of HPD measurement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68708"/>
              </p:ext>
            </p:extLst>
          </p:nvPr>
        </p:nvGraphicFramePr>
        <p:xfrm>
          <a:off x="1233161" y="1574197"/>
          <a:ext cx="6404191" cy="43484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12857"/>
                <a:gridCol w="1200354"/>
                <a:gridCol w="859608"/>
                <a:gridCol w="1177126"/>
                <a:gridCol w="1424938"/>
                <a:gridCol w="92930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HPD Serial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Adjusted</a:t>
                      </a:r>
                      <a:r>
                        <a:rPr kumimoji="1" lang="en-US" altLang="ja-JP" baseline="0" dirty="0" smtClean="0"/>
                        <a:t> gain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(/1p.e.)         </a:t>
                      </a:r>
                      <a:r>
                        <a:rPr kumimoji="1" lang="en-US" altLang="ja-JP" sz="1100" dirty="0" smtClean="0"/>
                        <a:t>difference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Bias</a:t>
                      </a:r>
                      <a:r>
                        <a:rPr kumimoji="1" lang="en-US" altLang="ja-JP" baseline="0" dirty="0" smtClean="0"/>
                        <a:t> Voltage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Dark</a:t>
                      </a:r>
                      <a:r>
                        <a:rPr kumimoji="1" lang="en-US" altLang="ja-JP" baseline="0" dirty="0" smtClean="0"/>
                        <a:t> Rate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P/V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8.0pC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-2.12%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371V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10kHz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4.54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8.1pC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-1.82%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350V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14kHz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5.41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8.3pC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+1.21%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267V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3.59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8.2pC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+0.40%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327V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6kHz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3.01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0083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8.0pC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-2.85%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296V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5.58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8.0pC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-2.01%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341V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5.32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0091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8.1pC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-1.05%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324V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15kHz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4.80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8.0pC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-2.40%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297V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25kHz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5.11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0094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8.1pC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-1.27%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354V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6kHz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4.32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0095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8.3pC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+1.18%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333V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8kHz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5.25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5061622" y="1477779"/>
            <a:ext cx="2468209" cy="4579929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86821" y="10733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&lt;35kHz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24260" y="1094712"/>
            <a:ext cx="5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&gt;1.2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6086995"/>
            <a:ext cx="883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All</a:t>
            </a:r>
            <a:r>
              <a:rPr lang="en-US" altLang="ja-JP" sz="2800" u="sng" dirty="0"/>
              <a:t> </a:t>
            </a:r>
            <a:r>
              <a:rPr lang="en-US" altLang="ja-JP" sz="2800" u="sng" dirty="0" smtClean="0"/>
              <a:t>10</a:t>
            </a:r>
            <a:r>
              <a:rPr kumimoji="1" lang="en-US" altLang="ja-JP" sz="2800" u="sng" dirty="0" smtClean="0"/>
              <a:t> </a:t>
            </a:r>
            <a:r>
              <a:rPr lang="en-US" altLang="ja-JP" sz="2800" u="sng" dirty="0" smtClean="0"/>
              <a:t>HPD</a:t>
            </a:r>
            <a:r>
              <a:rPr kumimoji="1" lang="en-US" altLang="ja-JP" sz="2800" u="sng" dirty="0" smtClean="0"/>
              <a:t>s pass the pre-selection and show excellent P/V!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72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85283"/>
            <a:ext cx="8229600" cy="49710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All 10 HPDs and 8 high-QE PMTs were prepared </a:t>
            </a:r>
            <a:br>
              <a:rPr lang="en-US" altLang="ja-JP" dirty="0" smtClean="0"/>
            </a:br>
            <a:r>
              <a:rPr lang="en-US" altLang="ja-JP" dirty="0" smtClean="0"/>
              <a:t>for the proof-test in the EGADS tank.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We measured P/V and dark rate of these photo-detectors after a gain adjustment </a:t>
            </a:r>
            <a:endParaRPr lang="en-US" altLang="ja-JP" dirty="0"/>
          </a:p>
          <a:p>
            <a:pPr lvl="1"/>
            <a:r>
              <a:rPr lang="en-US" altLang="ja-JP" dirty="0"/>
              <a:t>H</a:t>
            </a:r>
            <a:r>
              <a:rPr lang="en-US" altLang="ja-JP" dirty="0" smtClean="0"/>
              <a:t>igh-QE PMT: comparable to normal-QE PMTs</a:t>
            </a:r>
          </a:p>
          <a:p>
            <a:pPr lvl="1"/>
            <a:r>
              <a:rPr lang="en-US" altLang="ja-JP" dirty="0" smtClean="0"/>
              <a:t>HPD: Excellent P/V and lower dark rate</a:t>
            </a:r>
          </a:p>
          <a:p>
            <a:pPr marL="457200" lvl="1" indent="0">
              <a:buNone/>
            </a:pPr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87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4735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0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Timing resolution</a:t>
            </a:r>
            <a:r>
              <a:rPr kumimoji="1" lang="en-US" altLang="ja-JP" dirty="0" smtClean="0"/>
              <a:t> of HPD</a:t>
            </a:r>
            <a:endParaRPr kumimoji="1" lang="ja-JP" altLang="en-US" dirty="0"/>
          </a:p>
        </p:txBody>
      </p:sp>
      <p:pic>
        <p:nvPicPr>
          <p:cNvPr id="5" name="図 4" descr="Plot_0083_1pe_T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4116" y="676121"/>
            <a:ext cx="2924468" cy="468410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46551" y="2122081"/>
            <a:ext cx="125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/>
              <a:t>σ</a:t>
            </a:r>
            <a:r>
              <a:rPr lang="en-US" altLang="ja-JP" sz="2400" b="1" dirty="0" smtClean="0"/>
              <a:t> =1.1ns</a:t>
            </a:r>
            <a:endParaRPr kumimoji="1" lang="ja-JP" altLang="en-US" sz="2400" b="1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1044489" y="4462073"/>
            <a:ext cx="2915566" cy="1893785"/>
            <a:chOff x="1044489" y="4775673"/>
            <a:chExt cx="2915566" cy="189378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8152" y="4282716"/>
              <a:ext cx="1795345" cy="290846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325962" y="4775673"/>
              <a:ext cx="1360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1p.e. signal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1507020" y="5213370"/>
              <a:ext cx="0" cy="1456088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1756278" y="5209721"/>
              <a:ext cx="0" cy="1456088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1044489" y="6586887"/>
              <a:ext cx="462531" cy="161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1766053" y="6586865"/>
              <a:ext cx="4284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1756278" y="6206096"/>
              <a:ext cx="539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±3σ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918342" y="1417638"/>
            <a:ext cx="332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Timing distribution of 1p.e.</a:t>
            </a:r>
            <a:r>
              <a:rPr lang="en-US" altLang="ja-JP" dirty="0"/>
              <a:t> </a:t>
            </a:r>
            <a:r>
              <a:rPr lang="en-US" altLang="ja-JP" dirty="0" smtClean="0"/>
              <a:t>signa</a:t>
            </a:r>
            <a:r>
              <a:rPr lang="en-US" altLang="ja-JP" dirty="0"/>
              <a:t>l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1849617" y="3742918"/>
            <a:ext cx="549063" cy="849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150663" y="6352209"/>
            <a:ext cx="249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Pulse Height distribution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40719" y="4831004"/>
            <a:ext cx="7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2</a:t>
            </a:r>
            <a:r>
              <a:rPr kumimoji="1" lang="en-US" altLang="ja-JP" sz="2000" dirty="0" smtClean="0"/>
              <a:t>p.e. 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46257" y="5168394"/>
            <a:ext cx="7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3</a:t>
            </a:r>
            <a:r>
              <a:rPr kumimoji="1" lang="en-US" altLang="ja-JP" sz="2000" dirty="0" smtClean="0"/>
              <a:t>p.e. </a:t>
            </a:r>
            <a:endParaRPr kumimoji="1" lang="ja-JP" altLang="en-US" sz="2000" dirty="0"/>
          </a:p>
        </p:txBody>
      </p:sp>
      <p:cxnSp>
        <p:nvCxnSpPr>
          <p:cNvPr id="28" name="直線矢印コネクタ 27"/>
          <p:cNvCxnSpPr>
            <a:stCxn id="25" idx="1"/>
          </p:cNvCxnSpPr>
          <p:nvPr/>
        </p:nvCxnSpPr>
        <p:spPr>
          <a:xfrm flipH="1">
            <a:off x="1959709" y="5031059"/>
            <a:ext cx="181010" cy="31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7" idx="1"/>
          </p:cNvCxnSpPr>
          <p:nvPr/>
        </p:nvCxnSpPr>
        <p:spPr>
          <a:xfrm flipH="1">
            <a:off x="2217670" y="5368449"/>
            <a:ext cx="228587" cy="231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3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213" y="12889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hoto-detector</a:t>
            </a:r>
            <a:r>
              <a:rPr lang="en-US" altLang="ja-JP" dirty="0"/>
              <a:t> </a:t>
            </a:r>
            <a:r>
              <a:rPr lang="en-US" altLang="ja-JP" dirty="0" smtClean="0"/>
              <a:t>preparation</a:t>
            </a:r>
            <a:br>
              <a:rPr lang="en-US" altLang="ja-JP" dirty="0" smtClean="0"/>
            </a:br>
            <a:r>
              <a:rPr lang="en-US" altLang="ja-JP" dirty="0" smtClean="0"/>
              <a:t> for the proof test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5" name="図 4" descr="2013-03-05 01.11.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420" y="2583719"/>
            <a:ext cx="1983041" cy="264405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33282" y="2214387"/>
            <a:ext cx="12423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8inch HPDs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27510" y="1459280"/>
            <a:ext cx="6708737" cy="1122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600" dirty="0" smtClean="0"/>
              <a:t>Production of photo-detectors for the proof test</a:t>
            </a:r>
          </a:p>
          <a:p>
            <a:pPr lvl="1"/>
            <a:r>
              <a:rPr lang="en-US" altLang="ja-JP" sz="9600" dirty="0" smtClean="0"/>
              <a:t>10 of 8 inch HPDs</a:t>
            </a:r>
          </a:p>
          <a:p>
            <a:pPr lvl="1"/>
            <a:r>
              <a:rPr lang="en-US" altLang="ja-JP" sz="9600" dirty="0" smtClean="0"/>
              <a:t>8 of 20 inch high-QE PMTs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510" y="2917089"/>
            <a:ext cx="6063815" cy="138516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Pre-selection and calibration</a:t>
            </a:r>
          </a:p>
          <a:p>
            <a:pPr lvl="1"/>
            <a:r>
              <a:rPr lang="en-US" altLang="ja-JP" dirty="0" smtClean="0"/>
              <a:t>To reject photo detectors showing  too bad performance </a:t>
            </a:r>
            <a:endParaRPr lang="en-US" altLang="ja-JP" dirty="0"/>
          </a:p>
          <a:p>
            <a:pPr lvl="1"/>
            <a:r>
              <a:rPr lang="en-US" altLang="ja-JP" dirty="0" smtClean="0"/>
              <a:t>Check basic performance  after calibration. </a:t>
            </a:r>
          </a:p>
          <a:p>
            <a:pPr lvl="1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27511" y="4598081"/>
            <a:ext cx="6063815" cy="1198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Feasibility Check</a:t>
            </a:r>
          </a:p>
          <a:p>
            <a:pPr lvl="1"/>
            <a:r>
              <a:rPr lang="en-US" altLang="ja-JP" dirty="0" smtClean="0"/>
              <a:t>Operation check of all HPDs in </a:t>
            </a:r>
            <a:r>
              <a:rPr lang="en-US" altLang="ja-JP" dirty="0" err="1" smtClean="0"/>
              <a:t>Gd</a:t>
            </a:r>
            <a:r>
              <a:rPr lang="en-US" altLang="ja-JP" dirty="0" smtClean="0"/>
              <a:t> water.</a:t>
            </a:r>
          </a:p>
          <a:p>
            <a:pPr lvl="1"/>
            <a:r>
              <a:rPr lang="en-US" altLang="ja-JP" dirty="0" smtClean="0"/>
              <a:t>Additional calibration.</a:t>
            </a:r>
          </a:p>
          <a:p>
            <a:endParaRPr lang="en-US" altLang="ja-JP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2897463" y="2614372"/>
            <a:ext cx="554453" cy="2642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6225" y="2817155"/>
            <a:ext cx="1430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This talk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2897463" y="4333838"/>
            <a:ext cx="554453" cy="2642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28213" y="6205495"/>
            <a:ext cx="8356596" cy="536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dirty="0" smtClean="0"/>
              <a:t>Install </a:t>
            </a:r>
            <a:r>
              <a:rPr lang="en-US" altLang="ja-JP" sz="2400" u="sng" dirty="0" smtClean="0"/>
              <a:t>8 of 8” HPDs</a:t>
            </a:r>
            <a:r>
              <a:rPr lang="en-US" altLang="ja-JP" sz="2400" dirty="0" smtClean="0"/>
              <a:t> and </a:t>
            </a:r>
            <a:r>
              <a:rPr lang="en-US" altLang="ja-JP" sz="2400" u="sng" dirty="0" smtClean="0"/>
              <a:t>5 of 20” high-QE PMTs </a:t>
            </a:r>
            <a:r>
              <a:rPr lang="en-US" altLang="ja-JP" sz="2400" dirty="0" smtClean="0"/>
              <a:t>into the tank</a:t>
            </a:r>
          </a:p>
        </p:txBody>
      </p:sp>
      <p:sp>
        <p:nvSpPr>
          <p:cNvPr id="18" name="下矢印 17"/>
          <p:cNvSpPr/>
          <p:nvPr/>
        </p:nvSpPr>
        <p:spPr>
          <a:xfrm>
            <a:off x="2934815" y="5858450"/>
            <a:ext cx="554453" cy="2642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 rot="21131396">
            <a:off x="6560239" y="561207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ＤＦＰ勘亭流" charset="2"/>
                <a:ea typeface="ＤＦＰ勘亭流" charset="2"/>
                <a:cs typeface="ＤＦＰ勘亭流" charset="2"/>
              </a:rPr>
              <a:t>In this Summer!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ＤＦＰ勘亭流" charset="2"/>
              <a:ea typeface="ＤＦＰ勘亭流" charset="2"/>
              <a:cs typeface="ＤＦＰ勘亭流" charset="2"/>
            </a:endParaRP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590800" cy="312928"/>
          </a:xfrm>
        </p:spPr>
        <p:txBody>
          <a:bodyPr/>
          <a:lstStyle/>
          <a:p>
            <a:fld id="{64C59BD3-0571-134D-B007-FE4DA8ECB12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58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Plan of final </a:t>
            </a:r>
            <a:r>
              <a:rPr lang="en-US" altLang="ja-JP" dirty="0" smtClean="0"/>
              <a:t>calibration</a:t>
            </a:r>
            <a:r>
              <a:rPr kumimoji="1" lang="en-US" altLang="ja-JP" dirty="0" smtClean="0"/>
              <a:t> for installation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70331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In case of HPD</a:t>
            </a:r>
          </a:p>
          <a:p>
            <a:pPr lvl="1"/>
            <a:r>
              <a:rPr lang="en-US" altLang="ja-JP" dirty="0" smtClean="0"/>
              <a:t>Not only gain dependence of 1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resolution but also temperature dependence of gain will be took into consideration in decision of HPD operation gain in EGADS.</a:t>
            </a:r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fter setting water-proof housing, we will do calibration of gain.</a:t>
            </a:r>
          </a:p>
          <a:p>
            <a:r>
              <a:rPr lang="en-US" altLang="ja-JP" dirty="0" smtClean="0"/>
              <a:t>In case of high QE PMT </a:t>
            </a:r>
          </a:p>
          <a:p>
            <a:pPr lvl="1"/>
            <a:r>
              <a:rPr lang="en-US" altLang="ja-JP" dirty="0" smtClean="0"/>
              <a:t>We will do energy calibration before installation.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9635" y="5315489"/>
            <a:ext cx="17439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HPD</a:t>
            </a:r>
            <a:r>
              <a:rPr lang="ja-JP" altLang="en-US" dirty="0" smtClean="0"/>
              <a:t>防水の様子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97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253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Overview of HPD and high QE PMT calibration</a:t>
            </a:r>
          </a:p>
          <a:p>
            <a:r>
              <a:rPr lang="en-US" altLang="ja-JP" dirty="0" smtClean="0"/>
              <a:t>HPD selection criteria for installation to EGADS</a:t>
            </a:r>
          </a:p>
          <a:p>
            <a:r>
              <a:rPr lang="en-US" altLang="ja-JP" dirty="0" smtClean="0"/>
              <a:t>Set up for calibration and performance evaluation</a:t>
            </a:r>
          </a:p>
          <a:p>
            <a:r>
              <a:rPr lang="en-US" altLang="ja-JP" dirty="0"/>
              <a:t>High QE PMT selection criteria for installation to </a:t>
            </a:r>
            <a:r>
              <a:rPr lang="en-US" altLang="ja-JP" dirty="0" smtClean="0"/>
              <a:t>EGADS</a:t>
            </a:r>
          </a:p>
          <a:p>
            <a:r>
              <a:rPr lang="en-US" altLang="ja-JP" dirty="0" smtClean="0"/>
              <a:t>Sequence of measurement</a:t>
            </a:r>
            <a:endParaRPr lang="en-US" altLang="ja-JP" dirty="0"/>
          </a:p>
          <a:p>
            <a:r>
              <a:rPr lang="en-US" altLang="ja-JP" dirty="0"/>
              <a:t>High QE PMT calibration result</a:t>
            </a:r>
          </a:p>
          <a:p>
            <a:pPr lvl="1"/>
            <a:r>
              <a:rPr lang="en-US" altLang="ja-JP" dirty="0"/>
              <a:t>Gain curve</a:t>
            </a:r>
          </a:p>
          <a:p>
            <a:pPr lvl="1"/>
            <a:r>
              <a:rPr lang="en-US" altLang="ja-JP" dirty="0"/>
              <a:t>1 </a:t>
            </a:r>
            <a:r>
              <a:rPr lang="en-US" altLang="ja-JP" dirty="0" err="1"/>
              <a:t>p.e.</a:t>
            </a:r>
            <a:r>
              <a:rPr lang="en-US" altLang="ja-JP" dirty="0"/>
              <a:t> resolution</a:t>
            </a:r>
          </a:p>
          <a:p>
            <a:pPr lvl="1"/>
            <a:r>
              <a:rPr lang="en-US" altLang="ja-JP" dirty="0"/>
              <a:t>Dark </a:t>
            </a:r>
            <a:r>
              <a:rPr lang="en-US" altLang="ja-JP" dirty="0" smtClean="0"/>
              <a:t>Rate</a:t>
            </a:r>
            <a:endParaRPr kumimoji="1" lang="en-US" altLang="ja-JP" dirty="0" smtClean="0"/>
          </a:p>
          <a:p>
            <a:r>
              <a:rPr kumimoji="1" lang="en-US" altLang="ja-JP" dirty="0" smtClean="0"/>
              <a:t>HPD calibration </a:t>
            </a:r>
            <a:r>
              <a:rPr lang="en-US" altLang="ja-JP" dirty="0" smtClean="0"/>
              <a:t>Result</a:t>
            </a:r>
          </a:p>
          <a:p>
            <a:pPr lvl="1"/>
            <a:r>
              <a:rPr kumimoji="1" lang="en-US" altLang="ja-JP" dirty="0" smtClean="0"/>
              <a:t>Gain curve</a:t>
            </a:r>
          </a:p>
          <a:p>
            <a:pPr lvl="1"/>
            <a:r>
              <a:rPr lang="en-US" altLang="ja-JP" dirty="0" smtClean="0"/>
              <a:t>1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resolution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Dark Rate</a:t>
            </a:r>
          </a:p>
          <a:p>
            <a:r>
              <a:rPr lang="en-US" altLang="ja-JP" dirty="0" smtClean="0"/>
              <a:t>Changing points in HPD electronics after calibration</a:t>
            </a:r>
          </a:p>
          <a:p>
            <a:r>
              <a:rPr lang="en-US" altLang="ja-JP" dirty="0" smtClean="0"/>
              <a:t>Plan of final check before the installation</a:t>
            </a:r>
          </a:p>
          <a:p>
            <a:r>
              <a:rPr lang="en-US" altLang="ja-JP" dirty="0" smtClean="0"/>
              <a:t>Summary 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4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HPD Measurements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195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Flasher Rate &lt; 1Hz in total HPDs</a:t>
            </a:r>
          </a:p>
          <a:p>
            <a:pPr lvl="1"/>
            <a:r>
              <a:rPr lang="en-US" altLang="ja-JP" dirty="0" smtClean="0"/>
              <a:t> In the past, there were some PMTs make flasher in the SK tank.</a:t>
            </a:r>
          </a:p>
          <a:p>
            <a:pPr lvl="1"/>
            <a:r>
              <a:rPr lang="en-US" altLang="ja-JP" dirty="0"/>
              <a:t>Also we confirmed that some HPD makes flash </a:t>
            </a:r>
            <a:r>
              <a:rPr lang="en-US" altLang="ja-JP" dirty="0" smtClean="0"/>
              <a:t>with some rate</a:t>
            </a:r>
            <a:r>
              <a:rPr lang="en-US" altLang="ja-JP" dirty="0"/>
              <a:t> .</a:t>
            </a:r>
          </a:p>
          <a:p>
            <a:pPr lvl="1"/>
            <a:r>
              <a:rPr lang="en-US" altLang="ja-JP" dirty="0" smtClean="0"/>
              <a:t>We checked abnormal HPD signal rate because in most case, flashes accompany with some inverted or very big HPD signals.</a:t>
            </a:r>
          </a:p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ark rate &lt; 80kHz </a:t>
            </a:r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ame as PMT selection by EGADS</a:t>
            </a:r>
          </a:p>
          <a:p>
            <a:r>
              <a:rPr kumimoji="1" lang="en-US" altLang="ja-JP" dirty="0" smtClean="0"/>
              <a:t> Better 1p.e. resolution</a:t>
            </a:r>
          </a:p>
          <a:p>
            <a:pPr lvl="1"/>
            <a:r>
              <a:rPr lang="en-US" altLang="ja-JP" dirty="0" smtClean="0"/>
              <a:t>All HPDs have better resolution than </a:t>
            </a:r>
            <a:r>
              <a:rPr lang="en-US" altLang="ja-JP" dirty="0" err="1" smtClean="0"/>
              <a:t>PMTs.</a:t>
            </a:r>
            <a:r>
              <a:rPr lang="en-US" altLang="ja-JP" dirty="0" smtClean="0"/>
              <a:t> So we will remove worse 2 HPDs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28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High QE PMT measurements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6250"/>
            <a:ext cx="8229600" cy="2696377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Gain adjustment</a:t>
            </a:r>
          </a:p>
          <a:p>
            <a:pPr lvl="1"/>
            <a:r>
              <a:rPr lang="en-US" altLang="ja-JP" dirty="0" smtClean="0"/>
              <a:t>Gains were set to </a:t>
            </a:r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7 </a:t>
            </a:r>
            <a:r>
              <a:rPr lang="en-US" altLang="ja-JP" dirty="0" smtClean="0">
                <a:solidFill>
                  <a:srgbClr val="FF0000"/>
                </a:solidFill>
              </a:rPr>
              <a:t>in single </a:t>
            </a:r>
            <a:r>
              <a:rPr lang="en-US" altLang="ja-JP" dirty="0" err="1" smtClean="0">
                <a:solidFill>
                  <a:srgbClr val="FF0000"/>
                </a:solidFill>
              </a:rPr>
              <a:t>p.e.</a:t>
            </a:r>
            <a:r>
              <a:rPr lang="en-US" altLang="ja-JP" dirty="0" smtClean="0">
                <a:solidFill>
                  <a:srgbClr val="FF0000"/>
                </a:solidFill>
              </a:rPr>
              <a:t> detection.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Gain will be difference if we inject large number of photons due to quantum efficiency.</a:t>
            </a:r>
          </a:p>
          <a:p>
            <a:r>
              <a:rPr lang="en-US" altLang="ja-JP" dirty="0" smtClean="0"/>
              <a:t>Gain Curve</a:t>
            </a:r>
          </a:p>
          <a:p>
            <a:pPr lvl="1"/>
            <a:r>
              <a:rPr lang="en-US" altLang="ja-JP" dirty="0" smtClean="0"/>
              <a:t>Light source yield were set to where PMT can always detect ~50 </a:t>
            </a:r>
            <a:r>
              <a:rPr lang="en-US" altLang="ja-JP" dirty="0" err="1" smtClean="0"/>
              <a:t>p.e.s</a:t>
            </a:r>
            <a:r>
              <a:rPr lang="en-US" altLang="ja-JP" dirty="0" smtClean="0"/>
              <a:t>. </a:t>
            </a:r>
          </a:p>
          <a:p>
            <a:r>
              <a:rPr kumimoji="1" lang="en-US" altLang="ja-JP" dirty="0" smtClean="0"/>
              <a:t>1 </a:t>
            </a:r>
            <a:r>
              <a:rPr kumimoji="1" lang="en-US" altLang="ja-JP" dirty="0" err="1" smtClean="0"/>
              <a:t>p.e.</a:t>
            </a:r>
            <a:r>
              <a:rPr kumimoji="1" lang="en-US" altLang="ja-JP" dirty="0" smtClean="0"/>
              <a:t> resolution</a:t>
            </a:r>
          </a:p>
          <a:p>
            <a:pPr lvl="1"/>
            <a:r>
              <a:rPr lang="en-US" altLang="ja-JP" dirty="0" smtClean="0"/>
              <a:t>Light source were set to where PMT can detect 1p.e. in every 10 injections. </a:t>
            </a:r>
            <a:endParaRPr kumimoji="1"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74595" y="4144106"/>
            <a:ext cx="4657351" cy="2048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Dark Rate</a:t>
            </a:r>
          </a:p>
          <a:p>
            <a:pPr lvl="1"/>
            <a:r>
              <a:rPr lang="en-US" altLang="ja-JP" dirty="0" smtClean="0"/>
              <a:t>High QE PMTs are expected to have higher dark rate than normal QE PMTs corresponding to QE.</a:t>
            </a:r>
          </a:p>
          <a:p>
            <a:pPr lvl="1"/>
            <a:r>
              <a:rPr lang="en-US" altLang="ja-JP" dirty="0" smtClean="0"/>
              <a:t>Dark Rate </a:t>
            </a:r>
            <a:r>
              <a:rPr lang="en-US" altLang="ja-JP" dirty="0" smtClean="0">
                <a:solidFill>
                  <a:srgbClr val="FF0000"/>
                </a:solidFill>
              </a:rPr>
              <a:t>must be under 30kHz at 0.25 </a:t>
            </a:r>
            <a:r>
              <a:rPr lang="en-US" altLang="ja-JP" dirty="0" err="1" smtClean="0">
                <a:solidFill>
                  <a:srgbClr val="FF0000"/>
                </a:solidFill>
              </a:rPr>
              <a:t>p.e.</a:t>
            </a:r>
            <a:r>
              <a:rPr lang="en-US" altLang="ja-JP" dirty="0" smtClean="0">
                <a:solidFill>
                  <a:srgbClr val="FF0000"/>
                </a:solidFill>
              </a:rPr>
              <a:t> level</a:t>
            </a:r>
            <a:r>
              <a:rPr lang="en-US" altLang="ja-JP" dirty="0" smtClean="0"/>
              <a:t> to installation into  the EGADS tank.</a:t>
            </a:r>
          </a:p>
          <a:p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9580" y="4818430"/>
            <a:ext cx="25186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Dark Rate 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QE</a:t>
            </a:r>
            <a:r>
              <a:rPr kumimoji="1" lang="ja-JP" altLang="en-US" dirty="0" smtClean="0"/>
              <a:t>の関係図</a:t>
            </a:r>
            <a:endParaRPr kumimoji="1"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400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8” HPD</a:t>
            </a:r>
            <a:r>
              <a:rPr kumimoji="1" lang="en-US" altLang="ja-JP" dirty="0" smtClean="0"/>
              <a:t> measurements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2242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Gain adjustment</a:t>
            </a:r>
          </a:p>
          <a:p>
            <a:pPr lvl="1"/>
            <a:r>
              <a:rPr lang="en-US" altLang="ja-JP" dirty="0" smtClean="0"/>
              <a:t>Gains were set to </a:t>
            </a:r>
            <a:r>
              <a:rPr lang="en-US" altLang="ja-JP" dirty="0" smtClean="0">
                <a:solidFill>
                  <a:srgbClr val="FF0000"/>
                </a:solidFill>
              </a:rPr>
              <a:t>5×10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7 </a:t>
            </a:r>
            <a:r>
              <a:rPr lang="en-US" altLang="ja-JP" dirty="0" smtClean="0">
                <a:solidFill>
                  <a:srgbClr val="FF0000"/>
                </a:solidFill>
              </a:rPr>
              <a:t>in 1p.e. detection</a:t>
            </a:r>
            <a:endParaRPr lang="en-US" altLang="ja-JP" baseline="30000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Required dynamic range of 8” HPDs is narrower than 20” PMTs due to its aperture size.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We want to operate HPDs with best performance.</a:t>
            </a:r>
          </a:p>
          <a:p>
            <a:pPr lvl="2"/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 smtClean="0"/>
              <a:t>Gain Curve</a:t>
            </a:r>
          </a:p>
          <a:p>
            <a:pPr lvl="1"/>
            <a:r>
              <a:rPr lang="en-US" altLang="ja-JP" dirty="0" smtClean="0"/>
              <a:t>Light source yield were set to where PMT can always detect ~50 </a:t>
            </a:r>
            <a:r>
              <a:rPr lang="en-US" altLang="ja-JP" dirty="0" err="1" smtClean="0"/>
              <a:t>p.e.s</a:t>
            </a:r>
            <a:r>
              <a:rPr lang="en-US" altLang="ja-JP" dirty="0" smtClean="0"/>
              <a:t>. </a:t>
            </a:r>
          </a:p>
          <a:p>
            <a:r>
              <a:rPr kumimoji="1" lang="en-US" altLang="ja-JP" dirty="0" smtClean="0"/>
              <a:t>1 </a:t>
            </a:r>
            <a:r>
              <a:rPr kumimoji="1" lang="en-US" altLang="ja-JP" dirty="0" err="1" smtClean="0"/>
              <a:t>p.e.</a:t>
            </a:r>
            <a:r>
              <a:rPr kumimoji="1" lang="en-US" altLang="ja-JP" dirty="0" smtClean="0"/>
              <a:t> resolution</a:t>
            </a:r>
          </a:p>
          <a:p>
            <a:pPr lvl="1"/>
            <a:r>
              <a:rPr lang="en-US" altLang="ja-JP" dirty="0" smtClean="0"/>
              <a:t>Light source were set to where PMT can detect 1p.e. in every 10 injections. 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74595" y="4144106"/>
            <a:ext cx="8212205" cy="2048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Dark Rate</a:t>
            </a:r>
          </a:p>
          <a:p>
            <a:pPr lvl="1"/>
            <a:r>
              <a:rPr lang="en-US" altLang="ja-JP" dirty="0" smtClean="0"/>
              <a:t>Dark rates at 0.6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level must be under 30kHz to installation into the EGADS tank.</a:t>
            </a:r>
          </a:p>
          <a:p>
            <a:pPr lvl="2"/>
            <a:r>
              <a:rPr lang="en-US" altLang="ja-JP" dirty="0"/>
              <a:t>T</a:t>
            </a:r>
            <a:r>
              <a:rPr lang="en-US" altLang="ja-JP" dirty="0" smtClean="0"/>
              <a:t>hreshold for HPD signals will be around 0.6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 smtClean="0"/>
              <a:t>Because of better resolution than  PMTs, we don’t need to set threshold of HPDs to low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level like that of PMTs (0.25 </a:t>
            </a:r>
            <a:r>
              <a:rPr lang="en-US" altLang="ja-JP" dirty="0" err="1" smtClean="0"/>
              <a:t>p.e.</a:t>
            </a:r>
            <a:r>
              <a:rPr lang="en-US" altLang="ja-JP" dirty="0" smtClean="0"/>
              <a:t> in SK)</a:t>
            </a:r>
          </a:p>
          <a:p>
            <a:pPr lvl="1"/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8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HPD abnormal signal rate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Abnormal signals</a:t>
            </a:r>
            <a:r>
              <a:rPr lang="en-US" altLang="ja-JP" dirty="0"/>
              <a:t> </a:t>
            </a:r>
            <a:r>
              <a:rPr lang="en-US" altLang="ja-JP" dirty="0" smtClean="0"/>
              <a:t>which is partly or totally inverted</a:t>
            </a:r>
            <a:r>
              <a:rPr kumimoji="1" lang="en-US" altLang="ja-JP" dirty="0" smtClean="0"/>
              <a:t> are accompanied with flashes but not all abnormal signals have them.</a:t>
            </a:r>
          </a:p>
          <a:p>
            <a:r>
              <a:rPr lang="ja-JP" altLang="en-US" dirty="0" smtClean="0"/>
              <a:t>正極パルスの例</a:t>
            </a:r>
            <a:endParaRPr lang="en-US" altLang="ja-JP" dirty="0" smtClean="0"/>
          </a:p>
          <a:p>
            <a:r>
              <a:rPr kumimoji="1" lang="ja-JP" altLang="en-US" dirty="0" smtClean="0"/>
              <a:t>正極パルスレートの分布</a:t>
            </a:r>
            <a:endParaRPr kumimoji="1" lang="en-US" altLang="ja-JP" dirty="0" smtClean="0"/>
          </a:p>
          <a:p>
            <a:r>
              <a:rPr lang="ja-JP" altLang="en-US" dirty="0" smtClean="0"/>
              <a:t>および、発光レート</a:t>
            </a:r>
            <a:endParaRPr lang="en-US" altLang="ja-JP" dirty="0" smtClean="0"/>
          </a:p>
          <a:p>
            <a:r>
              <a:rPr kumimoji="1" lang="ja-JP" altLang="en-US" dirty="0" smtClean="0"/>
              <a:t>セレクション基準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95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HPD Gain Curve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ゲインの決め方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別ページ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PMT</a:t>
            </a:r>
            <a:r>
              <a:rPr lang="ja-JP" altLang="en-US" dirty="0" smtClean="0"/>
              <a:t>と同じでない理由も含めて（分かりにくならなければ）</a:t>
            </a:r>
            <a:r>
              <a:rPr lang="en-US" altLang="ja-JP" dirty="0" smtClean="0"/>
              <a:t>EGADS</a:t>
            </a:r>
            <a:r>
              <a:rPr lang="ja-JP" altLang="en-US" dirty="0" smtClean="0"/>
              <a:t>でのエレキの話しがいる？</a:t>
            </a:r>
            <a:endParaRPr kumimoji="1" lang="en-US" altLang="ja-JP" dirty="0" smtClean="0"/>
          </a:p>
          <a:p>
            <a:r>
              <a:rPr kumimoji="1" lang="en-US" altLang="ja-JP" dirty="0" smtClean="0"/>
              <a:t>Gain curve </a:t>
            </a:r>
            <a:r>
              <a:rPr kumimoji="1" lang="ja-JP" altLang="en-US" dirty="0" smtClean="0"/>
              <a:t>重ね描きの図</a:t>
            </a:r>
            <a:endParaRPr kumimoji="1" lang="en-US" altLang="ja-JP" dirty="0" smtClean="0"/>
          </a:p>
          <a:p>
            <a:r>
              <a:rPr lang="ja-JP" altLang="en-US" dirty="0" smtClean="0"/>
              <a:t>ターゲットゲインを明記</a:t>
            </a:r>
            <a:r>
              <a:rPr lang="en-US" altLang="ja-JP" dirty="0" smtClean="0"/>
              <a:t>(</a:t>
            </a:r>
            <a:r>
              <a:rPr lang="ja-JP" altLang="en-US" dirty="0" smtClean="0"/>
              <a:t>図中に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HPD</a:t>
            </a:r>
            <a:r>
              <a:rPr lang="ja-JP" altLang="en-US" dirty="0" smtClean="0"/>
              <a:t>毎の</a:t>
            </a:r>
            <a:r>
              <a:rPr lang="en-US" altLang="ja-JP" dirty="0" smtClean="0"/>
              <a:t>HV</a:t>
            </a:r>
            <a:r>
              <a:rPr lang="ja-JP" altLang="en-US" dirty="0" smtClean="0"/>
              <a:t>設定値を表で示す</a:t>
            </a:r>
            <a:endParaRPr lang="en-US" altLang="ja-JP" dirty="0" smtClean="0"/>
          </a:p>
          <a:p>
            <a:r>
              <a:rPr kumimoji="1" lang="ja-JP" altLang="en-US" dirty="0" smtClean="0"/>
              <a:t>合わせたあとの</a:t>
            </a:r>
            <a:r>
              <a:rPr kumimoji="1" lang="en-US" altLang="ja-JP" dirty="0" smtClean="0"/>
              <a:t>1p.e.</a:t>
            </a:r>
            <a:r>
              <a:rPr kumimoji="1" lang="ja-JP" altLang="en-US" dirty="0" smtClean="0"/>
              <a:t>のピークの重ねがき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633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Improvement after HPD calibration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保護回路実装の経緯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簡単に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保護回路実装による波形の変化</a:t>
            </a:r>
            <a:endParaRPr kumimoji="1" lang="en-US" altLang="ja-JP" dirty="0" smtClean="0"/>
          </a:p>
          <a:p>
            <a:r>
              <a:rPr lang="en-US" altLang="ja-JP" dirty="0" smtClean="0"/>
              <a:t>1p.e. </a:t>
            </a:r>
            <a:r>
              <a:rPr lang="ja-JP" altLang="en-US" dirty="0" smtClean="0"/>
              <a:t>、ダークレート、</a:t>
            </a:r>
            <a:r>
              <a:rPr lang="en-US" altLang="ja-JP" dirty="0" smtClean="0"/>
              <a:t>TTS</a:t>
            </a:r>
            <a:r>
              <a:rPr lang="ja-JP" altLang="en-US" dirty="0" smtClean="0"/>
              <a:t>の変化、許容範囲かどうか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23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Convolution of C.E. and 	Q.E.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trike="sngStrike" dirty="0" smtClean="0"/>
              <a:t>同じ光量で取ったと思しきデータを解析した結果？</a:t>
            </a:r>
            <a:r>
              <a:rPr kumimoji="1" lang="ja-JP" altLang="en-US" dirty="0" smtClean="0"/>
              <a:t>見積もりをだしてみる？</a:t>
            </a:r>
            <a:endParaRPr kumimoji="1" lang="en-US" altLang="ja-JP" strike="sngStrike" dirty="0" smtClean="0"/>
          </a:p>
          <a:p>
            <a:r>
              <a:rPr lang="ja-JP" altLang="en-US" dirty="0" smtClean="0"/>
              <a:t>ある大きな光量でキャリブレーションしたときの設定値</a:t>
            </a:r>
            <a:r>
              <a:rPr lang="en-US" altLang="ja-JP" dirty="0" smtClean="0"/>
              <a:t>?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08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Convolution of C.E. and 	Q.E.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trike="sngStrike" dirty="0" smtClean="0"/>
              <a:t>同じ光量で取ったと思しきデータを解析した結果？</a:t>
            </a:r>
            <a:r>
              <a:rPr kumimoji="1" lang="ja-JP" altLang="en-US" dirty="0" smtClean="0"/>
              <a:t>見積もりをだしてみる？</a:t>
            </a:r>
            <a:endParaRPr kumimoji="1" lang="en-US" altLang="ja-JP" strike="sngStrike" dirty="0" smtClean="0"/>
          </a:p>
          <a:p>
            <a:r>
              <a:rPr lang="ja-JP" altLang="en-US" dirty="0" smtClean="0"/>
              <a:t>ある大きな光量でキャリブレーションしたときの設定値</a:t>
            </a:r>
            <a:r>
              <a:rPr lang="en-US" altLang="ja-JP" dirty="0" smtClean="0"/>
              <a:t>?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75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Criteria for Pre-selection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370" y="1417638"/>
            <a:ext cx="8229600" cy="3601660"/>
          </a:xfr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High-QE 20” PMTs and 8” HPDs were selected with…</a:t>
            </a:r>
          </a:p>
          <a:p>
            <a:pPr lvl="2"/>
            <a:r>
              <a:rPr lang="en-US" altLang="ja-JP" sz="3200" b="1" dirty="0" smtClean="0">
                <a:solidFill>
                  <a:srgbClr val="FF0000"/>
                </a:solidFill>
              </a:rPr>
              <a:t>Dark Rate &lt; 35kHz  </a:t>
            </a:r>
          </a:p>
          <a:p>
            <a:pPr lvl="3"/>
            <a:r>
              <a:rPr lang="en-US" altLang="ja-JP" sz="2800" dirty="0" smtClean="0"/>
              <a:t>To avoid many fake triggers.</a:t>
            </a:r>
          </a:p>
          <a:p>
            <a:pPr lvl="2"/>
            <a:r>
              <a:rPr lang="en-US" altLang="ja-JP" sz="3200" b="1" dirty="0" smtClean="0">
                <a:solidFill>
                  <a:srgbClr val="FF0000"/>
                </a:solidFill>
              </a:rPr>
              <a:t>P/V ratio (1 </a:t>
            </a:r>
            <a:r>
              <a:rPr lang="en-US" altLang="ja-JP" sz="3200" b="1" dirty="0" err="1" smtClean="0">
                <a:solidFill>
                  <a:srgbClr val="FF0000"/>
                </a:solidFill>
              </a:rPr>
              <a:t>p.e.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) &gt; 1.2</a:t>
            </a:r>
          </a:p>
          <a:p>
            <a:pPr lvl="3"/>
            <a:r>
              <a:rPr lang="en-US" altLang="ja-JP" sz="2800" dirty="0" smtClean="0"/>
              <a:t>To require good 1 </a:t>
            </a:r>
            <a:r>
              <a:rPr lang="en-US" altLang="ja-JP" sz="2800" dirty="0" err="1" smtClean="0"/>
              <a:t>p.e.</a:t>
            </a:r>
            <a:r>
              <a:rPr lang="en-US" altLang="ja-JP" sz="2800" dirty="0" smtClean="0"/>
              <a:t> sensitivity.</a:t>
            </a:r>
          </a:p>
          <a:p>
            <a:pPr marL="1371600" lvl="3" indent="0">
              <a:buNone/>
            </a:pPr>
            <a:endParaRPr lang="en-US" altLang="ja-JP" sz="2800" dirty="0" smtClean="0"/>
          </a:p>
          <a:p>
            <a:r>
              <a:rPr lang="en-US" altLang="ja-JP" sz="3000" dirty="0" smtClean="0"/>
              <a:t>Normal-QE 20” PMTs have already been selected by this criteria for installation. </a:t>
            </a:r>
            <a:endParaRPr lang="en-US" altLang="ja-JP" sz="2600" dirty="0" smtClean="0"/>
          </a:p>
          <a:p>
            <a:pPr lvl="3"/>
            <a:endParaRPr lang="en-US" altLang="ja-JP" sz="2800" dirty="0" smtClean="0"/>
          </a:p>
          <a:p>
            <a:pPr lvl="2"/>
            <a:endParaRPr lang="en-US" altLang="ja-JP" dirty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8370" y="5436720"/>
            <a:ext cx="822960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Photo detectors to be installed into the EGADS tank must satisfy these criteria at least.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Over view of </a:t>
            </a:r>
            <a:br>
              <a:rPr lang="en-US" altLang="ja-JP" dirty="0" smtClean="0"/>
            </a:br>
            <a:r>
              <a:rPr lang="en-US" altLang="ja-JP" dirty="0" smtClean="0"/>
              <a:t>Photo-detectors</a:t>
            </a:r>
            <a:r>
              <a:rPr kumimoji="1" lang="en-US" altLang="ja-JP" dirty="0" smtClean="0"/>
              <a:t> pre-calibration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333" cy="505460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We prepared following things for the proof test.</a:t>
            </a:r>
          </a:p>
          <a:p>
            <a:pPr lvl="1"/>
            <a:r>
              <a:rPr lang="en-US" altLang="ja-JP" dirty="0" smtClean="0"/>
              <a:t>10 of 8 inch HPDs</a:t>
            </a:r>
          </a:p>
          <a:p>
            <a:pPr lvl="1"/>
            <a:r>
              <a:rPr kumimoji="1" lang="en-US" altLang="ja-JP" dirty="0" smtClean="0"/>
              <a:t>8 of 20 inch high QE PMTs</a:t>
            </a:r>
          </a:p>
          <a:p>
            <a:r>
              <a:rPr kumimoji="1" lang="en-US" altLang="ja-JP" dirty="0" smtClean="0"/>
              <a:t>We wil</a:t>
            </a:r>
            <a:r>
              <a:rPr lang="en-US" altLang="ja-JP" dirty="0" smtClean="0"/>
              <a:t>l install these things into EGADS tank</a:t>
            </a:r>
          </a:p>
          <a:p>
            <a:pPr lvl="1"/>
            <a:r>
              <a:rPr lang="en-US" altLang="ja-JP" dirty="0" smtClean="0"/>
              <a:t> 8 of 8 inch HPDs</a:t>
            </a:r>
          </a:p>
          <a:p>
            <a:pPr lvl="1"/>
            <a:r>
              <a:rPr kumimoji="1" lang="en-US" altLang="ja-JP" dirty="0" smtClean="0"/>
              <a:t>5 of 20 inch </a:t>
            </a:r>
            <a:r>
              <a:rPr lang="en-US" altLang="ja-JP" dirty="0" smtClean="0"/>
              <a:t>PMT</a:t>
            </a:r>
            <a:r>
              <a:rPr kumimoji="1" lang="en-US" altLang="ja-JP" dirty="0" smtClean="0"/>
              <a:t>s</a:t>
            </a:r>
          </a:p>
          <a:p>
            <a:r>
              <a:rPr lang="en-US" altLang="ja-JP" dirty="0" smtClean="0"/>
              <a:t>We measured gain curve and other basic performance for adjustment of gain and selection</a:t>
            </a:r>
          </a:p>
          <a:p>
            <a:pPr lvl="1"/>
            <a:r>
              <a:rPr lang="en-US" altLang="ja-JP" dirty="0" smtClean="0"/>
              <a:t>1p.e. resolution (All HPDs and PMTs)</a:t>
            </a:r>
          </a:p>
          <a:p>
            <a:pPr lvl="1"/>
            <a:r>
              <a:rPr lang="en-US" altLang="ja-JP" dirty="0" smtClean="0"/>
              <a:t>Dark Rate (All HPDs and PMTs)</a:t>
            </a:r>
          </a:p>
          <a:p>
            <a:pPr lvl="1"/>
            <a:r>
              <a:rPr lang="en-US" altLang="ja-JP" dirty="0" smtClean="0"/>
              <a:t>TTS (Single HPD)</a:t>
            </a:r>
          </a:p>
        </p:txBody>
      </p:sp>
      <p:pic>
        <p:nvPicPr>
          <p:cNvPr id="5" name="図 4" descr="2013-03-05 01.11.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465" y="1592387"/>
            <a:ext cx="2399480" cy="31993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60507" y="4911724"/>
            <a:ext cx="124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8inch HPDs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18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110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Sequence of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56586"/>
            <a:ext cx="8229600" cy="342697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1p.e. measurement.</a:t>
            </a:r>
          </a:p>
          <a:p>
            <a:pPr marL="914400" lvl="1" indent="-514350"/>
            <a:r>
              <a:rPr lang="en-US" altLang="ja-JP" dirty="0" smtClean="0"/>
              <a:t>To know absolute gain at some HVs of photo-detectors.</a:t>
            </a:r>
          </a:p>
          <a:p>
            <a:pPr marL="914400" lvl="1" indent="-514350"/>
            <a:r>
              <a:rPr lang="en-US" altLang="ja-JP" dirty="0"/>
              <a:t>Light source were set to where PMT can detect 1p.e. in every 10 injections. 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Gain Curve measurement</a:t>
            </a:r>
          </a:p>
          <a:p>
            <a:pPr marL="914400" lvl="1" indent="-514350"/>
            <a:r>
              <a:rPr lang="en-US" altLang="ja-JP" dirty="0" smtClean="0"/>
              <a:t>To know relative gain curve as HVs change. </a:t>
            </a:r>
          </a:p>
          <a:p>
            <a:pPr marL="914400" lvl="1" indent="-514350"/>
            <a:r>
              <a:rPr lang="en-US" altLang="ja-JP" dirty="0" smtClean="0"/>
              <a:t>Light </a:t>
            </a:r>
            <a:r>
              <a:rPr lang="en-US" altLang="ja-JP" dirty="0"/>
              <a:t>source yield were set to where PMT can always detect ~50 </a:t>
            </a:r>
            <a:r>
              <a:rPr lang="en-US" altLang="ja-JP" dirty="0" err="1"/>
              <a:t>p.e</a:t>
            </a:r>
            <a:r>
              <a:rPr lang="en-US" altLang="ja-JP" dirty="0" err="1" smtClean="0"/>
              <a:t>.</a:t>
            </a:r>
            <a:r>
              <a:rPr lang="en-US" altLang="ja-JP" dirty="0" smtClean="0"/>
              <a:t> s</a:t>
            </a:r>
            <a:r>
              <a:rPr lang="en-US" altLang="ja-JP" dirty="0"/>
              <a:t>. 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Adjustment of gain.</a:t>
            </a:r>
          </a:p>
          <a:p>
            <a:pPr marL="914400" lvl="1" indent="-514350"/>
            <a:r>
              <a:rPr lang="en-US" altLang="ja-JP" dirty="0" smtClean="0"/>
              <a:t>Scale relative gain curve based on the result of 1p.e. measurement.</a:t>
            </a:r>
          </a:p>
          <a:p>
            <a:pPr marL="914400" lvl="1" indent="-514350"/>
            <a:r>
              <a:rPr lang="en-US" altLang="ja-JP" dirty="0" smtClean="0"/>
              <a:t>Iteration of tuning gain.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1p.e. resolution, dark rate measurement with adjusted gain.</a:t>
            </a:r>
          </a:p>
          <a:p>
            <a:pPr marL="914400" lvl="1" indent="-514350"/>
            <a:r>
              <a:rPr lang="en-US" altLang="ja-JP" dirty="0" smtClean="0"/>
              <a:t>Dark rate @ </a:t>
            </a:r>
            <a:r>
              <a:rPr lang="en-US" altLang="ja-JP" dirty="0" err="1" smtClean="0"/>
              <a:t>Thr</a:t>
            </a:r>
            <a:r>
              <a:rPr lang="en-US" altLang="ja-JP" dirty="0" smtClean="0"/>
              <a:t>. must be under 35kHz (Same selection criteria as EGADS ).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81364"/>
              </p:ext>
            </p:extLst>
          </p:nvPr>
        </p:nvGraphicFramePr>
        <p:xfrm>
          <a:off x="208757" y="4157801"/>
          <a:ext cx="8733009" cy="247903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56922"/>
                <a:gridCol w="3731614"/>
                <a:gridCol w="364447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20” High QE PMT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8” HPD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 Gain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1.4×10</a:t>
                      </a:r>
                      <a:r>
                        <a:rPr kumimoji="1" lang="en-US" altLang="ja-JP" baseline="30000" dirty="0" smtClean="0"/>
                        <a:t>7  </a:t>
                      </a:r>
                      <a:r>
                        <a:rPr kumimoji="1" lang="en-US" altLang="ja-JP" baseline="0" dirty="0" smtClean="0"/>
                        <a:t>(for 1p.e. detection)</a:t>
                      </a:r>
                      <a:endParaRPr kumimoji="1" lang="ja-JP" alt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5×10</a:t>
                      </a:r>
                      <a:r>
                        <a:rPr kumimoji="1" lang="en-US" altLang="ja-JP" baseline="30000" dirty="0" smtClean="0"/>
                        <a:t>7 </a:t>
                      </a:r>
                      <a:r>
                        <a:rPr kumimoji="1" lang="en-US" altLang="ja-JP" baseline="0" dirty="0" smtClean="0"/>
                        <a:t> (for 1p.e. detection)</a:t>
                      </a:r>
                      <a:endParaRPr kumimoji="1" lang="ja-JP" alt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kumimoji="1" lang="en-US" altLang="ja-JP" dirty="0" smtClean="0"/>
                        <a:t>Same</a:t>
                      </a:r>
                      <a:r>
                        <a:rPr kumimoji="1" lang="en-US" altLang="ja-JP" baseline="0" dirty="0" smtClean="0"/>
                        <a:t> gain as 20” normal PMTs in EGADS.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kumimoji="1" lang="en-US" altLang="ja-JP" baseline="0" dirty="0" smtClean="0"/>
                        <a:t>We adjust these gains in 1p.e. measurement.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kumimoji="1" lang="en-US" altLang="ja-JP" baseline="0" dirty="0" smtClean="0"/>
                        <a:t>Target gain will be difference in energy calibration due to high QE.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Required dynamic range of 8” HPDs is narrower than 20” PMTs due to its aperture size.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We want to operate HPDs with best performance.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93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Set Up for measurements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79824"/>
            <a:ext cx="8229600" cy="787399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Location: Lab-B, </a:t>
            </a:r>
            <a:r>
              <a:rPr kumimoji="1" lang="en-US" altLang="ja-JP" dirty="0" err="1" smtClean="0"/>
              <a:t>Kamioka</a:t>
            </a:r>
            <a:r>
              <a:rPr kumimoji="1" lang="en-US" altLang="ja-JP" dirty="0" smtClean="0"/>
              <a:t> mine</a:t>
            </a:r>
          </a:p>
          <a:p>
            <a:r>
              <a:rPr lang="en-US" altLang="ja-JP" dirty="0" smtClean="0"/>
              <a:t>Temperature: 25℃</a:t>
            </a:r>
            <a:endParaRPr kumimoji="1" lang="ja-JP" altLang="en-US" dirty="0"/>
          </a:p>
        </p:txBody>
      </p:sp>
      <p:grpSp>
        <p:nvGrpSpPr>
          <p:cNvPr id="97" name="図形グループ 96"/>
          <p:cNvGrpSpPr/>
          <p:nvPr/>
        </p:nvGrpSpPr>
        <p:grpSpPr>
          <a:xfrm>
            <a:off x="626534" y="2293123"/>
            <a:ext cx="8434412" cy="4388354"/>
            <a:chOff x="626534" y="2152404"/>
            <a:chExt cx="8434412" cy="4388354"/>
          </a:xfrm>
        </p:grpSpPr>
        <p:grpSp>
          <p:nvGrpSpPr>
            <p:cNvPr id="9" name="図形グループ 8"/>
            <p:cNvGrpSpPr/>
            <p:nvPr/>
          </p:nvGrpSpPr>
          <p:grpSpPr>
            <a:xfrm rot="10800000">
              <a:off x="626534" y="2817799"/>
              <a:ext cx="2878667" cy="1691730"/>
              <a:chOff x="457200" y="3014133"/>
              <a:chExt cx="2878667" cy="1691730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457200" y="3014133"/>
                <a:ext cx="2878667" cy="16594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 rot="10800000">
                <a:off x="615354" y="3014133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Dark box</a:t>
                </a:r>
                <a:endParaRPr kumimoji="1" lang="ja-JP" altLang="en-US" dirty="0"/>
              </a:p>
            </p:txBody>
          </p:sp>
          <p:sp>
            <p:nvSpPr>
              <p:cNvPr id="6" name="円/楕円 5"/>
              <p:cNvSpPr/>
              <p:nvPr/>
            </p:nvSpPr>
            <p:spPr>
              <a:xfrm>
                <a:off x="1405475" y="3264931"/>
                <a:ext cx="1083734" cy="113773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 rot="10800000">
                <a:off x="1124467" y="4336531"/>
                <a:ext cx="1435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Photo-sensor</a:t>
                </a:r>
                <a:endParaRPr kumimoji="1" lang="ja-JP" altLang="en-US" dirty="0"/>
              </a:p>
            </p:txBody>
          </p:sp>
          <p:sp>
            <p:nvSpPr>
              <p:cNvPr id="7" name="片側の 2 つの角を切り取った四角形 6"/>
              <p:cNvSpPr/>
              <p:nvPr/>
            </p:nvSpPr>
            <p:spPr>
              <a:xfrm rot="16200000">
                <a:off x="846675" y="3517329"/>
                <a:ext cx="592666" cy="680535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図形グループ 11"/>
            <p:cNvGrpSpPr/>
            <p:nvPr/>
          </p:nvGrpSpPr>
          <p:grpSpPr>
            <a:xfrm>
              <a:off x="5114146" y="4241795"/>
              <a:ext cx="755115" cy="491010"/>
              <a:chOff x="5422110" y="2631792"/>
              <a:chExt cx="755115" cy="491010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5422110" y="2631792"/>
                <a:ext cx="755115" cy="4910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520267" y="2699265"/>
                <a:ext cx="583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ADC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図形グループ 15"/>
            <p:cNvGrpSpPr/>
            <p:nvPr/>
          </p:nvGrpSpPr>
          <p:grpSpPr>
            <a:xfrm>
              <a:off x="5104533" y="3604452"/>
              <a:ext cx="1059208" cy="491010"/>
              <a:chOff x="5493992" y="3490588"/>
              <a:chExt cx="1059208" cy="49101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5493992" y="3490588"/>
                <a:ext cx="1059208" cy="4910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557724" y="3554398"/>
                <a:ext cx="94467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accent1"/>
                    </a:solidFill>
                  </a:rPr>
                  <a:t>Counter</a:t>
                </a:r>
                <a:endParaRPr kumimoji="1" lang="ja-JP" alt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7" name="図形グループ 16"/>
            <p:cNvGrpSpPr/>
            <p:nvPr/>
          </p:nvGrpSpPr>
          <p:grpSpPr>
            <a:xfrm>
              <a:off x="5064698" y="2781590"/>
              <a:ext cx="1409806" cy="491010"/>
              <a:chOff x="5454157" y="3490588"/>
              <a:chExt cx="1409806" cy="491010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5454157" y="3490588"/>
                <a:ext cx="1409806" cy="4910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5557724" y="3554398"/>
                <a:ext cx="11965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4F81BD"/>
                    </a:solidFill>
                  </a:rPr>
                  <a:t>ATM </a:t>
                </a:r>
                <a:r>
                  <a:rPr lang="en-US" altLang="ja-JP" dirty="0" err="1" smtClean="0">
                    <a:solidFill>
                      <a:srgbClr val="4F81BD"/>
                    </a:solidFill>
                  </a:rPr>
                  <a:t>Discri</a:t>
                </a:r>
                <a:endParaRPr kumimoji="1" lang="ja-JP" altLang="en-US" dirty="0">
                  <a:solidFill>
                    <a:srgbClr val="4F81BD"/>
                  </a:solidFill>
                </a:endParaRPr>
              </a:p>
            </p:txBody>
          </p:sp>
        </p:grpSp>
        <p:grpSp>
          <p:nvGrpSpPr>
            <p:cNvPr id="22" name="図形グループ 21"/>
            <p:cNvGrpSpPr/>
            <p:nvPr/>
          </p:nvGrpSpPr>
          <p:grpSpPr>
            <a:xfrm>
              <a:off x="711248" y="3606123"/>
              <a:ext cx="343933" cy="66350"/>
              <a:chOff x="996592" y="5604256"/>
              <a:chExt cx="343933" cy="66350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996592" y="5604256"/>
                <a:ext cx="218731" cy="663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1176190" y="5618708"/>
                <a:ext cx="164335" cy="374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626534" y="3652334"/>
              <a:ext cx="737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Laser </a:t>
              </a:r>
            </a:p>
            <a:p>
              <a:r>
                <a:rPr kumimoji="1" lang="en-US" altLang="ja-JP" dirty="0" smtClean="0"/>
                <a:t>Diode</a:t>
              </a:r>
              <a:endParaRPr kumimoji="1" lang="ja-JP" altLang="en-US" dirty="0"/>
            </a:p>
          </p:txBody>
        </p:sp>
        <p:grpSp>
          <p:nvGrpSpPr>
            <p:cNvPr id="24" name="図形グループ 23"/>
            <p:cNvGrpSpPr/>
            <p:nvPr/>
          </p:nvGrpSpPr>
          <p:grpSpPr>
            <a:xfrm>
              <a:off x="5064698" y="5994456"/>
              <a:ext cx="1792398" cy="491010"/>
              <a:chOff x="5493992" y="3490588"/>
              <a:chExt cx="1346655" cy="491010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5493992" y="3490588"/>
                <a:ext cx="1059208" cy="4910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557724" y="3554398"/>
                <a:ext cx="1282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Laser Diode</a:t>
                </a:r>
                <a:endParaRPr kumimoji="1" lang="ja-JP" altLang="en-US" dirty="0"/>
              </a:p>
            </p:txBody>
          </p:sp>
        </p:grpSp>
        <p:sp>
          <p:nvSpPr>
            <p:cNvPr id="27" name="正方形/長方形 26"/>
            <p:cNvSpPr/>
            <p:nvPr/>
          </p:nvSpPr>
          <p:spPr>
            <a:xfrm>
              <a:off x="4967467" y="2478205"/>
              <a:ext cx="1705866" cy="8698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984400" y="3531015"/>
              <a:ext cx="1705866" cy="12356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920060" y="2421466"/>
              <a:ext cx="635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TKO</a:t>
              </a:r>
              <a:endParaRPr kumimoji="1" lang="ja-JP" altLang="en-US" i="1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030148" y="4324863"/>
              <a:ext cx="69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/>
                <a:t>VME</a:t>
              </a:r>
              <a:endParaRPr kumimoji="1" lang="ja-JP" altLang="en-US" i="1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467078" y="6171426"/>
              <a:ext cx="656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/>
                <a:t>NIM</a:t>
              </a:r>
              <a:endParaRPr kumimoji="1" lang="ja-JP" altLang="en-US" i="1" dirty="0"/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5035192" y="5042472"/>
              <a:ext cx="4025754" cy="718887"/>
              <a:chOff x="5493991" y="3533205"/>
              <a:chExt cx="2272432" cy="718887"/>
            </a:xfrm>
            <a:noFill/>
          </p:grpSpPr>
          <p:sp>
            <p:nvSpPr>
              <p:cNvPr id="36" name="テキスト ボックス 35"/>
              <p:cNvSpPr txBox="1"/>
              <p:nvPr/>
            </p:nvSpPr>
            <p:spPr>
              <a:xfrm>
                <a:off x="5519492" y="3554398"/>
                <a:ext cx="2246931" cy="646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tx1"/>
                    </a:solidFill>
                  </a:rPr>
                  <a:t>HV Power Supply            LV Power Supply</a:t>
                </a:r>
              </a:p>
              <a:p>
                <a:r>
                  <a:rPr lang="en-US" altLang="ja-JP" dirty="0" smtClean="0">
                    <a:solidFill>
                      <a:schemeClr val="tx1"/>
                    </a:solidFill>
                  </a:rPr>
                  <a:t>(~2kV for PMTs )              (~10V for HPDs) 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5493991" y="3533205"/>
                <a:ext cx="1028418" cy="718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63" name="図形グループ 62"/>
            <p:cNvGrpSpPr/>
            <p:nvPr/>
          </p:nvGrpSpPr>
          <p:grpSpPr>
            <a:xfrm>
              <a:off x="2821449" y="3829319"/>
              <a:ext cx="2213742" cy="1431464"/>
              <a:chOff x="2838845" y="3912022"/>
              <a:chExt cx="2213742" cy="1105228"/>
            </a:xfrm>
          </p:grpSpPr>
          <p:cxnSp>
            <p:nvCxnSpPr>
              <p:cNvPr id="56" name="カギ線コネクタ 55"/>
              <p:cNvCxnSpPr/>
              <p:nvPr/>
            </p:nvCxnSpPr>
            <p:spPr>
              <a:xfrm rot="16200000" flipH="1">
                <a:off x="2813811" y="3937056"/>
                <a:ext cx="1101265" cy="1051197"/>
              </a:xfrm>
              <a:prstGeom prst="bentConnector3">
                <a:avLst>
                  <a:gd name="adj1" fmla="val 18409"/>
                </a:avLst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3877053" y="5017250"/>
                <a:ext cx="117553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9" name="正方形/長方形 28"/>
            <p:cNvSpPr/>
            <p:nvPr/>
          </p:nvSpPr>
          <p:spPr>
            <a:xfrm>
              <a:off x="4957681" y="4892993"/>
              <a:ext cx="2064098" cy="1644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7326346" y="5046270"/>
              <a:ext cx="1656278" cy="718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798755" y="5150496"/>
              <a:ext cx="56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OR</a:t>
              </a:r>
              <a:endParaRPr kumimoji="1" lang="ja-JP" altLang="en-US" sz="2400" b="1" dirty="0"/>
            </a:p>
          </p:txBody>
        </p:sp>
        <p:cxnSp>
          <p:nvCxnSpPr>
            <p:cNvPr id="71" name="カギ線コネクタ 70"/>
            <p:cNvCxnSpPr>
              <a:stCxn id="20" idx="1"/>
              <a:endCxn id="25" idx="1"/>
            </p:cNvCxnSpPr>
            <p:nvPr/>
          </p:nvCxnSpPr>
          <p:spPr>
            <a:xfrm rot="10800000" flipH="1" flipV="1">
              <a:off x="711248" y="3639297"/>
              <a:ext cx="4353450" cy="2600663"/>
            </a:xfrm>
            <a:prstGeom prst="bentConnector3">
              <a:avLst>
                <a:gd name="adj1" fmla="val -5251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V="1">
              <a:off x="4383901" y="4492134"/>
              <a:ext cx="0" cy="7512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10" idx="1"/>
            </p:cNvCxnSpPr>
            <p:nvPr/>
          </p:nvCxnSpPr>
          <p:spPr>
            <a:xfrm flipH="1">
              <a:off x="4383901" y="4487300"/>
              <a:ext cx="730245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カギ線コネクタ 88"/>
            <p:cNvCxnSpPr>
              <a:stCxn id="18" idx="1"/>
              <a:endCxn id="13" idx="1"/>
            </p:cNvCxnSpPr>
            <p:nvPr/>
          </p:nvCxnSpPr>
          <p:spPr>
            <a:xfrm rot="10800000" flipH="1" flipV="1">
              <a:off x="5064697" y="3027095"/>
              <a:ext cx="39835" cy="822862"/>
            </a:xfrm>
            <a:prstGeom prst="bentConnector3">
              <a:avLst>
                <a:gd name="adj1" fmla="val -573867"/>
              </a:avLst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カギ線コネクタ 90"/>
            <p:cNvCxnSpPr/>
            <p:nvPr/>
          </p:nvCxnSpPr>
          <p:spPr>
            <a:xfrm rot="10800000" flipH="1" flipV="1">
              <a:off x="6432286" y="2152404"/>
              <a:ext cx="39835" cy="822862"/>
            </a:xfrm>
            <a:prstGeom prst="bentConnector3">
              <a:avLst>
                <a:gd name="adj1" fmla="val 1085638"/>
              </a:avLst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カギ線コネクタ 92"/>
            <p:cNvCxnSpPr/>
            <p:nvPr/>
          </p:nvCxnSpPr>
          <p:spPr>
            <a:xfrm rot="5400000">
              <a:off x="4240646" y="2295660"/>
              <a:ext cx="2334896" cy="2048385"/>
            </a:xfrm>
            <a:prstGeom prst="bentConnector3">
              <a:avLst>
                <a:gd name="adj1" fmla="val 85"/>
              </a:avLst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0" name="図形グループ 99"/>
          <p:cNvGrpSpPr/>
          <p:nvPr/>
        </p:nvGrpSpPr>
        <p:grpSpPr>
          <a:xfrm>
            <a:off x="7627592" y="3639576"/>
            <a:ext cx="1059208" cy="446373"/>
            <a:chOff x="7049793" y="3529947"/>
            <a:chExt cx="1059208" cy="446373"/>
          </a:xfrm>
        </p:grpSpPr>
        <p:sp>
          <p:nvSpPr>
            <p:cNvPr id="98" name="テキスト ボックス 97"/>
            <p:cNvSpPr txBox="1"/>
            <p:nvPr/>
          </p:nvSpPr>
          <p:spPr>
            <a:xfrm>
              <a:off x="7103033" y="3562176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DAQ  PC</a:t>
              </a:r>
              <a:endParaRPr kumimoji="1" lang="ja-JP" altLang="en-US" dirty="0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049793" y="3529947"/>
              <a:ext cx="1059208" cy="4463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102" name="直線コネクタ 101"/>
          <p:cNvCxnSpPr/>
          <p:nvPr/>
        </p:nvCxnSpPr>
        <p:spPr>
          <a:xfrm>
            <a:off x="6701732" y="3856471"/>
            <a:ext cx="9159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5287953" y="1232972"/>
            <a:ext cx="3614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F81BD"/>
                </a:solidFill>
              </a:rPr>
              <a:t>----- </a:t>
            </a:r>
            <a:r>
              <a:rPr kumimoji="1" lang="en-US" altLang="ja-JP" dirty="0" smtClean="0">
                <a:solidFill>
                  <a:srgbClr val="4F81BD"/>
                </a:solidFill>
              </a:rPr>
              <a:t>For Dark Rate Threshold Scan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----- For Gain Curve, 1 </a:t>
            </a:r>
            <a:r>
              <a:rPr lang="en-US" altLang="ja-JP" dirty="0" err="1" smtClean="0">
                <a:solidFill>
                  <a:srgbClr val="FF0000"/>
                </a:solidFill>
              </a:rPr>
              <a:t>p.e.</a:t>
            </a:r>
            <a:r>
              <a:rPr lang="en-US" altLang="ja-JP" dirty="0" smtClean="0">
                <a:solidFill>
                  <a:srgbClr val="FF0000"/>
                </a:solidFill>
              </a:rPr>
              <a:t> resolution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      measurement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74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33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5251681" y="3829176"/>
            <a:ext cx="1485360" cy="491010"/>
            <a:chOff x="4383901" y="4382514"/>
            <a:chExt cx="1485360" cy="4910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114146" y="4382514"/>
              <a:ext cx="755115" cy="491010"/>
              <a:chOff x="5422110" y="2631792"/>
              <a:chExt cx="755115" cy="491010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5422110" y="2631792"/>
                <a:ext cx="755115" cy="4910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5520267" y="2699265"/>
                <a:ext cx="583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ADC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直線コネクタ 6"/>
            <p:cNvCxnSpPr>
              <a:stCxn id="8" idx="1"/>
            </p:cNvCxnSpPr>
            <p:nvPr/>
          </p:nvCxnSpPr>
          <p:spPr>
            <a:xfrm flipH="1">
              <a:off x="4383901" y="4628019"/>
              <a:ext cx="730245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5051613" y="4383492"/>
            <a:ext cx="322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For Gain Curve, 1 </a:t>
            </a:r>
            <a:r>
              <a:rPr lang="en-US" altLang="ja-JP" dirty="0" err="1" smtClean="0">
                <a:solidFill>
                  <a:srgbClr val="FF0000"/>
                </a:solidFill>
              </a:rPr>
              <a:t>p.e.</a:t>
            </a:r>
            <a:r>
              <a:rPr lang="en-US" altLang="ja-JP" dirty="0" smtClean="0">
                <a:solidFill>
                  <a:srgbClr val="FF0000"/>
                </a:solidFill>
              </a:rPr>
              <a:t> resolution measurement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5253704" y="2902882"/>
            <a:ext cx="2667996" cy="491010"/>
            <a:chOff x="5385409" y="2839762"/>
            <a:chExt cx="2667996" cy="491010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5791904" y="2839762"/>
              <a:ext cx="2261501" cy="491010"/>
              <a:chOff x="4814404" y="2836840"/>
              <a:chExt cx="2261501" cy="491010"/>
            </a:xfrm>
          </p:grpSpPr>
          <p:grpSp>
            <p:nvGrpSpPr>
              <p:cNvPr id="14" name="図形グループ 13"/>
              <p:cNvGrpSpPr/>
              <p:nvPr/>
            </p:nvGrpSpPr>
            <p:grpSpPr>
              <a:xfrm>
                <a:off x="6016697" y="2836840"/>
                <a:ext cx="1059208" cy="491010"/>
                <a:chOff x="5493992" y="3490588"/>
                <a:chExt cx="1059208" cy="491010"/>
              </a:xfrm>
            </p:grpSpPr>
            <p:sp>
              <p:nvSpPr>
                <p:cNvPr id="19" name="正方形/長方形 18"/>
                <p:cNvSpPr/>
                <p:nvPr/>
              </p:nvSpPr>
              <p:spPr>
                <a:xfrm>
                  <a:off x="5493992" y="3490588"/>
                  <a:ext cx="1059208" cy="49101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5557724" y="3554398"/>
                  <a:ext cx="94467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chemeClr val="accent1"/>
                      </a:solidFill>
                    </a:rPr>
                    <a:t>Counter</a:t>
                  </a:r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5" name="図形グループ 14"/>
              <p:cNvGrpSpPr/>
              <p:nvPr/>
            </p:nvGrpSpPr>
            <p:grpSpPr>
              <a:xfrm>
                <a:off x="4814404" y="2836840"/>
                <a:ext cx="795798" cy="491010"/>
                <a:chOff x="5454157" y="3490588"/>
                <a:chExt cx="1409806" cy="491010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5454157" y="3490588"/>
                  <a:ext cx="1409806" cy="49101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5557724" y="3554398"/>
                  <a:ext cx="70099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err="1" smtClean="0">
                      <a:solidFill>
                        <a:srgbClr val="4F81BD"/>
                      </a:solidFill>
                    </a:rPr>
                    <a:t>Discri</a:t>
                  </a:r>
                  <a:endParaRPr kumimoji="1" lang="ja-JP" altLang="en-US" dirty="0">
                    <a:solidFill>
                      <a:srgbClr val="4F81BD"/>
                    </a:solidFill>
                  </a:endParaRPr>
                </a:p>
              </p:txBody>
            </p:sp>
          </p:grpSp>
          <p:cxnSp>
            <p:nvCxnSpPr>
              <p:cNvPr id="16" name="直線コネクタ 15"/>
              <p:cNvCxnSpPr>
                <a:stCxn id="17" idx="3"/>
                <a:endCxn id="19" idx="1"/>
              </p:cNvCxnSpPr>
              <p:nvPr/>
            </p:nvCxnSpPr>
            <p:spPr>
              <a:xfrm>
                <a:off x="5610202" y="3082345"/>
                <a:ext cx="40649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線コネクタ 12"/>
            <p:cNvCxnSpPr/>
            <p:nvPr/>
          </p:nvCxnSpPr>
          <p:spPr>
            <a:xfrm>
              <a:off x="5385409" y="3120894"/>
              <a:ext cx="4064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5189780" y="2415850"/>
            <a:ext cx="30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4F81BD"/>
                </a:solidFill>
              </a:rPr>
              <a:t>For Dark Rate Threshold Scan</a:t>
            </a:r>
          </a:p>
        </p:txBody>
      </p:sp>
    </p:spTree>
    <p:extLst>
      <p:ext uri="{BB962C8B-B14F-4D97-AF65-F5344CB8AC3E}">
        <p14:creationId xmlns:p14="http://schemas.microsoft.com/office/powerpoint/2010/main" val="2085815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 QE PMT Gain Curve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473" y="4806229"/>
            <a:ext cx="5664586" cy="2257185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We adjusted gain of PMTs to 1.4×10</a:t>
            </a:r>
            <a:r>
              <a:rPr lang="en-US" altLang="ja-JP" baseline="30000" dirty="0" smtClean="0"/>
              <a:t>7 </a:t>
            </a:r>
            <a:r>
              <a:rPr lang="en-US" altLang="ja-JP" dirty="0" smtClean="0"/>
              <a:t>same as normal PMTs in the EGADS tank.</a:t>
            </a:r>
          </a:p>
          <a:p>
            <a:r>
              <a:rPr lang="en-US" altLang="ja-JP" u="sng" dirty="0" smtClean="0"/>
              <a:t>We can tune all PMTs’ gain in 2%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Applied voltages are difference from that of normal one. It is because of the difference of production lot.</a:t>
            </a:r>
          </a:p>
          <a:p>
            <a:endParaRPr kumimoji="1" lang="en-US" altLang="ja-JP" dirty="0" smtClean="0"/>
          </a:p>
        </p:txBody>
      </p:sp>
      <p:pic>
        <p:nvPicPr>
          <p:cNvPr id="4" name="図 3" descr="Plot_HV_highQE_Cali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1949" y="1154984"/>
            <a:ext cx="2451931" cy="2908460"/>
          </a:xfrm>
          <a:prstGeom prst="rect">
            <a:avLst/>
          </a:prstGeom>
        </p:spPr>
      </p:pic>
      <p:pic>
        <p:nvPicPr>
          <p:cNvPr id="5" name="図 4" descr="Plot_PMT_gain_cali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8502" y="3910656"/>
            <a:ext cx="2451931" cy="290846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974846" y="4091740"/>
            <a:ext cx="992094" cy="554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0451" y="6471792"/>
            <a:ext cx="113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Gain [</a:t>
            </a:r>
            <a:r>
              <a:rPr kumimoji="1" lang="en-US" altLang="ja-JP" sz="1200" dirty="0" err="1" smtClean="0"/>
              <a:t>pC</a:t>
            </a:r>
            <a:r>
              <a:rPr kumimoji="1" lang="en-US" altLang="ja-JP" sz="1200" dirty="0" smtClean="0"/>
              <a:t>/1p.e.]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14495" y="2002075"/>
            <a:ext cx="148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Red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: 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high QE PMTs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Blue: normal PMTs </a:t>
            </a:r>
          </a:p>
          <a:p>
            <a:r>
              <a:rPr lang="en-US" altLang="ja-JP" sz="1200" b="1" dirty="0">
                <a:solidFill>
                  <a:srgbClr val="0000FF"/>
                </a:solidFill>
              </a:rPr>
              <a:t> 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          for EGADS</a:t>
            </a:r>
          </a:p>
          <a:p>
            <a:r>
              <a:rPr lang="en-US" altLang="ja-JP" sz="1200" b="1" dirty="0">
                <a:solidFill>
                  <a:srgbClr val="0000FF"/>
                </a:solidFill>
              </a:rPr>
              <a:t> 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         (Scaled ×0.08)</a:t>
            </a:r>
            <a:r>
              <a:rPr lang="en-US" altLang="ja-JP" sz="1200" b="1" dirty="0" smtClean="0">
                <a:solidFill>
                  <a:srgbClr val="18FF2B"/>
                </a:solidFill>
              </a:rPr>
              <a:t> </a:t>
            </a:r>
            <a:endParaRPr kumimoji="1" lang="ja-JP" altLang="en-US" sz="1200" b="1" dirty="0">
              <a:solidFill>
                <a:srgbClr val="18FF2B"/>
              </a:solidFill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904716" y="1228204"/>
            <a:ext cx="4176701" cy="3301447"/>
            <a:chOff x="981690" y="1408923"/>
            <a:chExt cx="4176701" cy="3631594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981690" y="1408923"/>
              <a:ext cx="4176701" cy="3631594"/>
              <a:chOff x="83647" y="2615056"/>
              <a:chExt cx="4176701" cy="3631594"/>
            </a:xfrm>
          </p:grpSpPr>
          <p:pic>
            <p:nvPicPr>
              <p:cNvPr id="10" name="図 9" descr="PMT_HVcurve_All.eps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7" y="2615056"/>
                <a:ext cx="4176701" cy="3631594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2666845" y="4938661"/>
                <a:ext cx="12910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dirty="0" smtClean="0"/>
                  <a:t>Fit Function</a:t>
                </a:r>
                <a:endParaRPr lang="en-US" altLang="ja-JP" dirty="0"/>
              </a:p>
              <a:p>
                <a:pPr algn="r"/>
                <a:r>
                  <a:rPr kumimoji="1" lang="en-US" altLang="ja-JP" dirty="0" smtClean="0"/>
                  <a:t> </a:t>
                </a:r>
                <a:r>
                  <a:rPr kumimoji="1" lang="en-US" altLang="ja-JP" dirty="0" err="1" smtClean="0"/>
                  <a:t>Gain∝V</a:t>
                </a:r>
                <a:r>
                  <a:rPr kumimoji="1" lang="en-US" altLang="ja-JP" baseline="30000" dirty="0" smtClean="0"/>
                  <a:t>α</a:t>
                </a:r>
                <a:endParaRPr kumimoji="1" lang="ja-JP" altLang="en-US" baseline="30000" dirty="0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1539875" y="3693845"/>
                <a:ext cx="2418008" cy="0"/>
              </a:xfrm>
              <a:prstGeom prst="line">
                <a:avLst/>
              </a:prstGeom>
              <a:ln>
                <a:prstDash val="dashDot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テキスト ボックス 12"/>
            <p:cNvSpPr txBox="1"/>
            <p:nvPr/>
          </p:nvSpPr>
          <p:spPr>
            <a:xfrm>
              <a:off x="1987242" y="4630070"/>
              <a:ext cx="2168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Applied voltage</a:t>
              </a:r>
              <a:r>
                <a:rPr kumimoji="1" lang="en-US" altLang="ja-JP" sz="2000" dirty="0" smtClean="0"/>
                <a:t> [V]</a:t>
              </a:r>
              <a:endParaRPr kumimoji="1" lang="ja-JP" altLang="en-US" sz="2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821532" y="2116520"/>
              <a:ext cx="90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/>
                <a:t>1.4×10</a:t>
              </a:r>
              <a:r>
                <a:rPr lang="en-US" altLang="ja-JP" baseline="30000" dirty="0" smtClean="0"/>
                <a:t>7</a:t>
              </a:r>
              <a:endParaRPr kumimoji="1" lang="ja-JP" altLang="en-US" baseline="300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695533" y="4017044"/>
            <a:ext cx="279676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Gain distribution after adjustment</a:t>
            </a:r>
            <a:endParaRPr kumimoji="1" lang="ja-JP" altLang="en-US" sz="1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88962" y="1263749"/>
            <a:ext cx="279676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HV distribution after adjustment</a:t>
            </a:r>
            <a:endParaRPr kumimoji="1" lang="ja-JP" altLang="en-US" sz="1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14495" y="4899599"/>
            <a:ext cx="148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Red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: 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high QE PMTs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Blue: normal PMTs </a:t>
            </a:r>
          </a:p>
          <a:p>
            <a:r>
              <a:rPr lang="en-US" altLang="ja-JP" sz="1200" b="1" dirty="0">
                <a:solidFill>
                  <a:srgbClr val="0000FF"/>
                </a:solidFill>
              </a:rPr>
              <a:t> 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          for EGADS</a:t>
            </a:r>
          </a:p>
          <a:p>
            <a:r>
              <a:rPr lang="en-US" altLang="ja-JP" sz="1200" b="1" dirty="0">
                <a:solidFill>
                  <a:srgbClr val="0000FF"/>
                </a:solidFill>
              </a:rPr>
              <a:t> 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         (Scaled ×0.08)</a:t>
            </a:r>
            <a:r>
              <a:rPr lang="en-US" altLang="ja-JP" sz="1200" b="1" dirty="0" smtClean="0">
                <a:solidFill>
                  <a:srgbClr val="18FF2B"/>
                </a:solidFill>
              </a:rPr>
              <a:t> </a:t>
            </a:r>
            <a:endParaRPr kumimoji="1" lang="ja-JP" altLang="en-US" sz="1200" b="1" dirty="0">
              <a:solidFill>
                <a:srgbClr val="18FF2B"/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69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Set Up for measurements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098" y="3685366"/>
            <a:ext cx="4604747" cy="289934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Location</a:t>
            </a:r>
          </a:p>
          <a:p>
            <a:pPr lvl="1"/>
            <a:r>
              <a:rPr kumimoji="1" lang="en-US" altLang="ja-JP" dirty="0" smtClean="0"/>
              <a:t>Lab-B, </a:t>
            </a:r>
            <a:r>
              <a:rPr kumimoji="1" lang="en-US" altLang="ja-JP" dirty="0" err="1" smtClean="0"/>
              <a:t>Kamioka</a:t>
            </a:r>
            <a:r>
              <a:rPr kumimoji="1" lang="en-US" altLang="ja-JP" dirty="0" smtClean="0"/>
              <a:t> mine</a:t>
            </a:r>
          </a:p>
          <a:p>
            <a:r>
              <a:rPr lang="en-US" altLang="ja-JP" dirty="0" smtClean="0"/>
              <a:t>Temperature</a:t>
            </a:r>
            <a:endParaRPr lang="en-US" altLang="ja-JP" dirty="0"/>
          </a:p>
          <a:p>
            <a:pPr lvl="1"/>
            <a:r>
              <a:rPr lang="en-US" altLang="ja-JP" dirty="0" smtClean="0"/>
              <a:t>25℃</a:t>
            </a:r>
          </a:p>
          <a:p>
            <a:r>
              <a:rPr lang="en-US" altLang="ja-JP" dirty="0" smtClean="0"/>
              <a:t>Light source</a:t>
            </a:r>
          </a:p>
          <a:p>
            <a:pPr lvl="1"/>
            <a:r>
              <a:rPr lang="en-US" altLang="ja-JP" dirty="0" smtClean="0"/>
              <a:t> Laser diode (407nm </a:t>
            </a:r>
            <a:r>
              <a:rPr lang="en-US" altLang="ja-JP" dirty="0"/>
              <a:t>7</a:t>
            </a:r>
            <a:r>
              <a:rPr lang="en-US" altLang="ja-JP" dirty="0" smtClean="0"/>
              <a:t>0ps pulse)</a:t>
            </a:r>
          </a:p>
          <a:p>
            <a:r>
              <a:rPr lang="en-US" altLang="ja-JP" dirty="0" smtClean="0"/>
              <a:t>Integration width of ADC</a:t>
            </a:r>
          </a:p>
          <a:p>
            <a:pPr lvl="1"/>
            <a:r>
              <a:rPr lang="en-US" altLang="ja-JP" dirty="0" smtClean="0"/>
              <a:t>200ns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9" name="スライド番号プレースホルダー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35</a:t>
            </a:fld>
            <a:endParaRPr kumimoji="1" lang="ja-JP" altLang="en-US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61985" y="1179769"/>
            <a:ext cx="8946557" cy="2424728"/>
            <a:chOff x="61985" y="1179769"/>
            <a:chExt cx="8946557" cy="2424728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61985" y="1379824"/>
              <a:ext cx="8946557" cy="2224673"/>
              <a:chOff x="61985" y="1379824"/>
              <a:chExt cx="8946557" cy="2224673"/>
            </a:xfrm>
          </p:grpSpPr>
          <p:grpSp>
            <p:nvGrpSpPr>
              <p:cNvPr id="45" name="図形グループ 44"/>
              <p:cNvGrpSpPr/>
              <p:nvPr/>
            </p:nvGrpSpPr>
            <p:grpSpPr>
              <a:xfrm>
                <a:off x="578310" y="1379824"/>
                <a:ext cx="3773852" cy="1691730"/>
                <a:chOff x="1039791" y="2411388"/>
                <a:chExt cx="3773852" cy="1691730"/>
              </a:xfrm>
            </p:grpSpPr>
            <p:grpSp>
              <p:nvGrpSpPr>
                <p:cNvPr id="44" name="図形グループ 43"/>
                <p:cNvGrpSpPr/>
                <p:nvPr/>
              </p:nvGrpSpPr>
              <p:grpSpPr>
                <a:xfrm>
                  <a:off x="1039791" y="2411388"/>
                  <a:ext cx="2878667" cy="1691730"/>
                  <a:chOff x="626534" y="2958518"/>
                  <a:chExt cx="2878667" cy="1691730"/>
                </a:xfrm>
              </p:grpSpPr>
              <p:grpSp>
                <p:nvGrpSpPr>
                  <p:cNvPr id="9" name="図形グループ 8"/>
                  <p:cNvGrpSpPr/>
                  <p:nvPr/>
                </p:nvGrpSpPr>
                <p:grpSpPr>
                  <a:xfrm rot="10800000">
                    <a:off x="626534" y="2958518"/>
                    <a:ext cx="2878667" cy="1691730"/>
                    <a:chOff x="457200" y="3014133"/>
                    <a:chExt cx="2878667" cy="1691730"/>
                  </a:xfrm>
                </p:grpSpPr>
                <p:sp>
                  <p:nvSpPr>
                    <p:cNvPr id="4" name="正方形/長方形 3"/>
                    <p:cNvSpPr/>
                    <p:nvPr/>
                  </p:nvSpPr>
                  <p:spPr>
                    <a:xfrm>
                      <a:off x="457200" y="3014133"/>
                      <a:ext cx="2878667" cy="165946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" name="テキスト ボックス 4"/>
                    <p:cNvSpPr txBox="1"/>
                    <p:nvPr/>
                  </p:nvSpPr>
                  <p:spPr>
                    <a:xfrm rot="10800000">
                      <a:off x="615354" y="3014133"/>
                      <a:ext cx="10182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Dark box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6" name="円/楕円 5"/>
                    <p:cNvSpPr/>
                    <p:nvPr/>
                  </p:nvSpPr>
                  <p:spPr>
                    <a:xfrm>
                      <a:off x="1405475" y="3264931"/>
                      <a:ext cx="1083734" cy="113773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" name="テキスト ボックス 7"/>
                    <p:cNvSpPr txBox="1"/>
                    <p:nvPr/>
                  </p:nvSpPr>
                  <p:spPr>
                    <a:xfrm rot="10800000">
                      <a:off x="1124467" y="4336531"/>
                      <a:ext cx="14355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Photo-sensor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7" name="片側の 2 つの角を切り取った四角形 6"/>
                    <p:cNvSpPr/>
                    <p:nvPr/>
                  </p:nvSpPr>
                  <p:spPr>
                    <a:xfrm rot="16200000">
                      <a:off x="846675" y="3517329"/>
                      <a:ext cx="592666" cy="680535"/>
                    </a:xfrm>
                    <a:prstGeom prst="snip2Same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" name="図形グループ 21"/>
                  <p:cNvGrpSpPr/>
                  <p:nvPr/>
                </p:nvGrpSpPr>
                <p:grpSpPr>
                  <a:xfrm>
                    <a:off x="711248" y="3746842"/>
                    <a:ext cx="343933" cy="66350"/>
                    <a:chOff x="996592" y="5604256"/>
                    <a:chExt cx="343933" cy="66350"/>
                  </a:xfrm>
                </p:grpSpPr>
                <p:sp>
                  <p:nvSpPr>
                    <p:cNvPr id="20" name="正方形/長方形 19"/>
                    <p:cNvSpPr/>
                    <p:nvPr/>
                  </p:nvSpPr>
                  <p:spPr>
                    <a:xfrm>
                      <a:off x="996592" y="5604256"/>
                      <a:ext cx="218731" cy="6635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21" name="正方形/長方形 20"/>
                    <p:cNvSpPr/>
                    <p:nvPr/>
                  </p:nvSpPr>
                  <p:spPr>
                    <a:xfrm>
                      <a:off x="1176190" y="5618708"/>
                      <a:ext cx="164335" cy="374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626534" y="3793053"/>
                    <a:ext cx="73751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Laser </a:t>
                    </a:r>
                  </a:p>
                  <a:p>
                    <a:r>
                      <a:rPr kumimoji="1" lang="en-US" altLang="ja-JP" dirty="0" smtClean="0"/>
                      <a:t>Diode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56" name="カギ線コネクタ 55"/>
                <p:cNvCxnSpPr/>
                <p:nvPr/>
              </p:nvCxnSpPr>
              <p:spPr>
                <a:xfrm>
                  <a:off x="3251191" y="3422908"/>
                  <a:ext cx="1562452" cy="310878"/>
                </a:xfrm>
                <a:prstGeom prst="bentConnector3">
                  <a:avLst>
                    <a:gd name="adj1" fmla="val 1922"/>
                  </a:avLst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カギ線コネクタ 70"/>
              <p:cNvCxnSpPr>
                <a:stCxn id="20" idx="1"/>
              </p:cNvCxnSpPr>
              <p:nvPr/>
            </p:nvCxnSpPr>
            <p:spPr>
              <a:xfrm rot="10800000" flipV="1">
                <a:off x="408976" y="2201323"/>
                <a:ext cx="254048" cy="1403174"/>
              </a:xfrm>
              <a:prstGeom prst="bentConnector2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92" name="図形グループ 91"/>
              <p:cNvGrpSpPr/>
              <p:nvPr/>
            </p:nvGrpSpPr>
            <p:grpSpPr>
              <a:xfrm>
                <a:off x="4875149" y="2603432"/>
                <a:ext cx="1485360" cy="491010"/>
                <a:chOff x="4383901" y="4382514"/>
                <a:chExt cx="1485360" cy="491010"/>
              </a:xfrm>
            </p:grpSpPr>
            <p:grpSp>
              <p:nvGrpSpPr>
                <p:cNvPr id="94" name="図形グループ 93"/>
                <p:cNvGrpSpPr/>
                <p:nvPr/>
              </p:nvGrpSpPr>
              <p:grpSpPr>
                <a:xfrm>
                  <a:off x="5114146" y="4382514"/>
                  <a:ext cx="755115" cy="491010"/>
                  <a:chOff x="5422110" y="2631792"/>
                  <a:chExt cx="755115" cy="491010"/>
                </a:xfrm>
              </p:grpSpPr>
              <p:sp>
                <p:nvSpPr>
                  <p:cNvPr id="96" name="正方形/長方形 95"/>
                  <p:cNvSpPr/>
                  <p:nvPr/>
                </p:nvSpPr>
                <p:spPr>
                  <a:xfrm>
                    <a:off x="5422110" y="2631792"/>
                    <a:ext cx="755115" cy="4910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01" name="テキスト ボックス 100"/>
                  <p:cNvSpPr txBox="1"/>
                  <p:nvPr/>
                </p:nvSpPr>
                <p:spPr>
                  <a:xfrm>
                    <a:off x="5520267" y="2699265"/>
                    <a:ext cx="583325" cy="369332"/>
                  </a:xfrm>
                  <a:prstGeom prst="rect">
                    <a:avLst/>
                  </a:prstGeom>
                  <a:noFill/>
                  <a:ln>
                    <a:solidFill>
                      <a:srgbClr val="FFFFFF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ADC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95" name="直線コネクタ 94"/>
                <p:cNvCxnSpPr>
                  <a:stCxn id="96" idx="1"/>
                </p:cNvCxnSpPr>
                <p:nvPr/>
              </p:nvCxnSpPr>
              <p:spPr>
                <a:xfrm flipH="1">
                  <a:off x="4383901" y="4628019"/>
                  <a:ext cx="7302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テキスト ボックス 102"/>
              <p:cNvSpPr txBox="1"/>
              <p:nvPr/>
            </p:nvSpPr>
            <p:spPr>
              <a:xfrm>
                <a:off x="6412106" y="2690889"/>
                <a:ext cx="2395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0000"/>
                    </a:solidFill>
                  </a:rPr>
                  <a:t>For Gain Curve, 1 </a:t>
                </a:r>
                <a:r>
                  <a:rPr lang="en-US" altLang="ja-JP" dirty="0" err="1" smtClean="0">
                    <a:solidFill>
                      <a:srgbClr val="000000"/>
                    </a:solidFill>
                  </a:rPr>
                  <a:t>p.e</a:t>
                </a:r>
                <a:r>
                  <a:rPr lang="en-US" altLang="ja-JP" dirty="0" err="1" smtClean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 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5" name="図形グループ 104"/>
              <p:cNvGrpSpPr/>
              <p:nvPr/>
            </p:nvGrpSpPr>
            <p:grpSpPr>
              <a:xfrm>
                <a:off x="4877172" y="1677138"/>
                <a:ext cx="2667996" cy="491010"/>
                <a:chOff x="5385409" y="2839762"/>
                <a:chExt cx="2667996" cy="491010"/>
              </a:xfrm>
            </p:grpSpPr>
            <p:grpSp>
              <p:nvGrpSpPr>
                <p:cNvPr id="106" name="図形グループ 105"/>
                <p:cNvGrpSpPr/>
                <p:nvPr/>
              </p:nvGrpSpPr>
              <p:grpSpPr>
                <a:xfrm>
                  <a:off x="5791904" y="2839762"/>
                  <a:ext cx="2261501" cy="491010"/>
                  <a:chOff x="4814404" y="2836840"/>
                  <a:chExt cx="2261501" cy="491010"/>
                </a:xfrm>
              </p:grpSpPr>
              <p:grpSp>
                <p:nvGrpSpPr>
                  <p:cNvPr id="108" name="図形グループ 107"/>
                  <p:cNvGrpSpPr/>
                  <p:nvPr/>
                </p:nvGrpSpPr>
                <p:grpSpPr>
                  <a:xfrm>
                    <a:off x="6016697" y="2836840"/>
                    <a:ext cx="1059208" cy="491010"/>
                    <a:chOff x="5493992" y="3490588"/>
                    <a:chExt cx="1059208" cy="491010"/>
                  </a:xfrm>
                </p:grpSpPr>
                <p:sp>
                  <p:nvSpPr>
                    <p:cNvPr id="113" name="正方形/長方形 112"/>
                    <p:cNvSpPr/>
                    <p:nvPr/>
                  </p:nvSpPr>
                  <p:spPr>
                    <a:xfrm>
                      <a:off x="5493992" y="3490588"/>
                      <a:ext cx="1059208" cy="49101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14" name="テキスト ボックス 113"/>
                    <p:cNvSpPr txBox="1"/>
                    <p:nvPr/>
                  </p:nvSpPr>
                  <p:spPr>
                    <a:xfrm>
                      <a:off x="5557724" y="3554398"/>
                      <a:ext cx="944677" cy="36933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FFFF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>
                          <a:solidFill>
                            <a:srgbClr val="000000"/>
                          </a:solidFill>
                        </a:rPr>
                        <a:t>Counter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9" name="図形グループ 108"/>
                  <p:cNvGrpSpPr/>
                  <p:nvPr/>
                </p:nvGrpSpPr>
                <p:grpSpPr>
                  <a:xfrm>
                    <a:off x="4814404" y="2836840"/>
                    <a:ext cx="795798" cy="491010"/>
                    <a:chOff x="5454157" y="3490588"/>
                    <a:chExt cx="1409806" cy="491010"/>
                  </a:xfrm>
                </p:grpSpPr>
                <p:sp>
                  <p:nvSpPr>
                    <p:cNvPr id="111" name="正方形/長方形 110"/>
                    <p:cNvSpPr/>
                    <p:nvPr/>
                  </p:nvSpPr>
                  <p:spPr>
                    <a:xfrm>
                      <a:off x="5454157" y="3490588"/>
                      <a:ext cx="1409806" cy="49101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12" name="テキスト ボックス 111"/>
                    <p:cNvSpPr txBox="1"/>
                    <p:nvPr/>
                  </p:nvSpPr>
                  <p:spPr>
                    <a:xfrm>
                      <a:off x="5557724" y="3554398"/>
                      <a:ext cx="124185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err="1" smtClean="0">
                          <a:solidFill>
                            <a:srgbClr val="000000"/>
                          </a:solidFill>
                        </a:rPr>
                        <a:t>Discri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110" name="直線コネクタ 109"/>
                  <p:cNvCxnSpPr>
                    <a:stCxn id="111" idx="3"/>
                    <a:endCxn id="113" idx="1"/>
                  </p:cNvCxnSpPr>
                  <p:nvPr/>
                </p:nvCxnSpPr>
                <p:spPr>
                  <a:xfrm>
                    <a:off x="5610202" y="3082345"/>
                    <a:ext cx="40649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7" name="直線コネクタ 106"/>
                <p:cNvCxnSpPr/>
                <p:nvPr/>
              </p:nvCxnSpPr>
              <p:spPr>
                <a:xfrm>
                  <a:off x="5385409" y="3120894"/>
                  <a:ext cx="40649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テキスト ボックス 114"/>
              <p:cNvSpPr txBox="1"/>
              <p:nvPr/>
            </p:nvSpPr>
            <p:spPr>
              <a:xfrm>
                <a:off x="7545168" y="1773604"/>
                <a:ext cx="1463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00"/>
                    </a:solidFill>
                  </a:rPr>
                  <a:t>For Dark Rate</a:t>
                </a:r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4097952" y="2417296"/>
                <a:ext cx="323273" cy="675259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 115"/>
              <p:cNvSpPr/>
              <p:nvPr/>
            </p:nvSpPr>
            <p:spPr>
              <a:xfrm>
                <a:off x="4230814" y="2393854"/>
                <a:ext cx="323273" cy="675259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 116"/>
              <p:cNvSpPr/>
              <p:nvPr/>
            </p:nvSpPr>
            <p:spPr>
              <a:xfrm>
                <a:off x="4519265" y="1728045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 117"/>
              <p:cNvSpPr/>
              <p:nvPr/>
            </p:nvSpPr>
            <p:spPr>
              <a:xfrm>
                <a:off x="4652127" y="1704603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 118"/>
              <p:cNvSpPr/>
              <p:nvPr/>
            </p:nvSpPr>
            <p:spPr>
              <a:xfrm>
                <a:off x="4671665" y="2564275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 119"/>
              <p:cNvSpPr/>
              <p:nvPr/>
            </p:nvSpPr>
            <p:spPr>
              <a:xfrm>
                <a:off x="4804527" y="2540833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61985" y="2752996"/>
                <a:ext cx="18266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altLang="ja-JP" sz="1600" dirty="0"/>
                  <a:t>(407nm 70ps pulse)</a:t>
                </a: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4463843" y="3100925"/>
                <a:ext cx="21852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altLang="ja-JP" sz="1600" dirty="0" smtClean="0"/>
                  <a:t>Integration width 200ns</a:t>
                </a:r>
                <a:endParaRPr lang="en-US" altLang="ja-JP" sz="1600" dirty="0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5232055" y="1179769"/>
              <a:ext cx="2834004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In </a:t>
              </a:r>
              <a:r>
                <a:rPr kumimoji="1" lang="en-US" altLang="ja-JP" sz="2000" b="1" dirty="0" err="1" smtClean="0"/>
                <a:t>Kamioka</a:t>
              </a:r>
              <a:r>
                <a:rPr kumimoji="1" lang="en-US" altLang="ja-JP" sz="2000" b="1" dirty="0" smtClean="0"/>
                <a:t> mine @ 25℃</a:t>
              </a:r>
              <a:endParaRPr kumimoji="1" lang="ja-JP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39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Sequence of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pre-calibration </a:t>
            </a:r>
            <a:r>
              <a:rPr lang="en-US" altLang="ja-JP" dirty="0"/>
              <a:t>and pre</a:t>
            </a:r>
            <a:r>
              <a:rPr lang="en-US" altLang="ja-JP" dirty="0" smtClean="0"/>
              <a:t>-selection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4317021" y="4387279"/>
            <a:ext cx="2133600" cy="365125"/>
          </a:xfrm>
        </p:spPr>
        <p:txBody>
          <a:bodyPr/>
          <a:lstStyle/>
          <a:p>
            <a:fld id="{64C59BD3-0571-134D-B007-FE4DA8ECB12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スライド番号プレースホルダー 10"/>
          <p:cNvSpPr txBox="1">
            <a:spLocks/>
          </p:cNvSpPr>
          <p:nvPr/>
        </p:nvSpPr>
        <p:spPr>
          <a:xfrm>
            <a:off x="14469421" y="4539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59BD3-0571-134D-B007-FE4DA8ECB12B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5236" y="4465238"/>
            <a:ext cx="8946557" cy="2654074"/>
            <a:chOff x="61985" y="950423"/>
            <a:chExt cx="8946557" cy="2654074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61985" y="1379824"/>
              <a:ext cx="8946557" cy="2224673"/>
              <a:chOff x="61985" y="1379824"/>
              <a:chExt cx="8946557" cy="2224673"/>
            </a:xfrm>
          </p:grpSpPr>
          <p:grpSp>
            <p:nvGrpSpPr>
              <p:cNvPr id="14" name="図形グループ 13"/>
              <p:cNvGrpSpPr/>
              <p:nvPr/>
            </p:nvGrpSpPr>
            <p:grpSpPr>
              <a:xfrm>
                <a:off x="578310" y="1379824"/>
                <a:ext cx="3773852" cy="1691730"/>
                <a:chOff x="1039791" y="2411388"/>
                <a:chExt cx="3773852" cy="1691730"/>
              </a:xfrm>
            </p:grpSpPr>
            <p:grpSp>
              <p:nvGrpSpPr>
                <p:cNvPr id="41" name="図形グループ 40"/>
                <p:cNvGrpSpPr/>
                <p:nvPr/>
              </p:nvGrpSpPr>
              <p:grpSpPr>
                <a:xfrm>
                  <a:off x="1039791" y="2411388"/>
                  <a:ext cx="2878667" cy="1691730"/>
                  <a:chOff x="626534" y="2958518"/>
                  <a:chExt cx="2878667" cy="1691730"/>
                </a:xfrm>
              </p:grpSpPr>
              <p:grpSp>
                <p:nvGrpSpPr>
                  <p:cNvPr id="43" name="図形グループ 42"/>
                  <p:cNvGrpSpPr/>
                  <p:nvPr/>
                </p:nvGrpSpPr>
                <p:grpSpPr>
                  <a:xfrm rot="10800000">
                    <a:off x="626534" y="2958518"/>
                    <a:ext cx="2878667" cy="1691730"/>
                    <a:chOff x="457200" y="3014133"/>
                    <a:chExt cx="2878667" cy="1691730"/>
                  </a:xfrm>
                </p:grpSpPr>
                <p:sp>
                  <p:nvSpPr>
                    <p:cNvPr id="48" name="正方形/長方形 47"/>
                    <p:cNvSpPr/>
                    <p:nvPr/>
                  </p:nvSpPr>
                  <p:spPr>
                    <a:xfrm>
                      <a:off x="457200" y="3014133"/>
                      <a:ext cx="2878667" cy="165946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9" name="テキスト ボックス 48"/>
                    <p:cNvSpPr txBox="1"/>
                    <p:nvPr/>
                  </p:nvSpPr>
                  <p:spPr>
                    <a:xfrm rot="10800000">
                      <a:off x="615354" y="3014133"/>
                      <a:ext cx="10182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Dark box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50" name="円/楕円 49"/>
                    <p:cNvSpPr/>
                    <p:nvPr/>
                  </p:nvSpPr>
                  <p:spPr>
                    <a:xfrm>
                      <a:off x="1405475" y="3264931"/>
                      <a:ext cx="1083734" cy="113773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" name="テキスト ボックス 50"/>
                    <p:cNvSpPr txBox="1"/>
                    <p:nvPr/>
                  </p:nvSpPr>
                  <p:spPr>
                    <a:xfrm rot="10800000">
                      <a:off x="1124467" y="4336531"/>
                      <a:ext cx="14355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Photo-sensor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52" name="片側の 2 つの角を切り取った四角形 51"/>
                    <p:cNvSpPr/>
                    <p:nvPr/>
                  </p:nvSpPr>
                  <p:spPr>
                    <a:xfrm rot="16200000">
                      <a:off x="846675" y="3517329"/>
                      <a:ext cx="592666" cy="680535"/>
                    </a:xfrm>
                    <a:prstGeom prst="snip2Same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4" name="図形グループ 43"/>
                  <p:cNvGrpSpPr/>
                  <p:nvPr/>
                </p:nvGrpSpPr>
                <p:grpSpPr>
                  <a:xfrm>
                    <a:off x="711248" y="3746842"/>
                    <a:ext cx="343933" cy="66350"/>
                    <a:chOff x="996592" y="5604256"/>
                    <a:chExt cx="343933" cy="66350"/>
                  </a:xfrm>
                </p:grpSpPr>
                <p:sp>
                  <p:nvSpPr>
                    <p:cNvPr id="46" name="正方形/長方形 45"/>
                    <p:cNvSpPr/>
                    <p:nvPr/>
                  </p:nvSpPr>
                  <p:spPr>
                    <a:xfrm>
                      <a:off x="996592" y="5604256"/>
                      <a:ext cx="218731" cy="6635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7" name="正方形/長方形 46"/>
                    <p:cNvSpPr/>
                    <p:nvPr/>
                  </p:nvSpPr>
                  <p:spPr>
                    <a:xfrm>
                      <a:off x="1176190" y="5618708"/>
                      <a:ext cx="164335" cy="374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45" name="テキスト ボックス 44"/>
                  <p:cNvSpPr txBox="1"/>
                  <p:nvPr/>
                </p:nvSpPr>
                <p:spPr>
                  <a:xfrm>
                    <a:off x="626534" y="3793053"/>
                    <a:ext cx="73751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Laser </a:t>
                    </a:r>
                  </a:p>
                  <a:p>
                    <a:r>
                      <a:rPr kumimoji="1" lang="en-US" altLang="ja-JP" dirty="0" smtClean="0"/>
                      <a:t>Diode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42" name="カギ線コネクタ 41"/>
                <p:cNvCxnSpPr/>
                <p:nvPr/>
              </p:nvCxnSpPr>
              <p:spPr>
                <a:xfrm>
                  <a:off x="3251191" y="3422908"/>
                  <a:ext cx="1562452" cy="310878"/>
                </a:xfrm>
                <a:prstGeom prst="bentConnector3">
                  <a:avLst>
                    <a:gd name="adj1" fmla="val 1922"/>
                  </a:avLst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カギ線コネクタ 14"/>
              <p:cNvCxnSpPr>
                <a:stCxn id="46" idx="1"/>
              </p:cNvCxnSpPr>
              <p:nvPr/>
            </p:nvCxnSpPr>
            <p:spPr>
              <a:xfrm rot="10800000" flipV="1">
                <a:off x="408976" y="2201323"/>
                <a:ext cx="254048" cy="1403174"/>
              </a:xfrm>
              <a:prstGeom prst="bentConnector2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6" name="図形グループ 15"/>
              <p:cNvGrpSpPr/>
              <p:nvPr/>
            </p:nvGrpSpPr>
            <p:grpSpPr>
              <a:xfrm>
                <a:off x="4875149" y="2603432"/>
                <a:ext cx="1485360" cy="491010"/>
                <a:chOff x="4383901" y="4382514"/>
                <a:chExt cx="1485360" cy="491010"/>
              </a:xfrm>
            </p:grpSpPr>
            <p:grpSp>
              <p:nvGrpSpPr>
                <p:cNvPr id="37" name="図形グループ 36"/>
                <p:cNvGrpSpPr/>
                <p:nvPr/>
              </p:nvGrpSpPr>
              <p:grpSpPr>
                <a:xfrm>
                  <a:off x="5114146" y="4382514"/>
                  <a:ext cx="755115" cy="491010"/>
                  <a:chOff x="5422110" y="2631792"/>
                  <a:chExt cx="755115" cy="491010"/>
                </a:xfrm>
              </p:grpSpPr>
              <p:sp>
                <p:nvSpPr>
                  <p:cNvPr id="39" name="正方形/長方形 38"/>
                  <p:cNvSpPr/>
                  <p:nvPr/>
                </p:nvSpPr>
                <p:spPr>
                  <a:xfrm>
                    <a:off x="5422110" y="2631792"/>
                    <a:ext cx="755115" cy="4910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5520267" y="2699265"/>
                    <a:ext cx="583325" cy="369332"/>
                  </a:xfrm>
                  <a:prstGeom prst="rect">
                    <a:avLst/>
                  </a:prstGeom>
                  <a:noFill/>
                  <a:ln>
                    <a:solidFill>
                      <a:srgbClr val="FFFFFF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ADC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38" name="直線コネクタ 37"/>
                <p:cNvCxnSpPr>
                  <a:stCxn id="39" idx="1"/>
                </p:cNvCxnSpPr>
                <p:nvPr/>
              </p:nvCxnSpPr>
              <p:spPr>
                <a:xfrm flipH="1">
                  <a:off x="4383901" y="4628019"/>
                  <a:ext cx="7302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テキスト ボックス 16"/>
              <p:cNvSpPr txBox="1"/>
              <p:nvPr/>
            </p:nvSpPr>
            <p:spPr>
              <a:xfrm>
                <a:off x="6412106" y="2690889"/>
                <a:ext cx="2395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0000"/>
                    </a:solidFill>
                  </a:rPr>
                  <a:t>For Gain Curve, 1 </a:t>
                </a:r>
                <a:r>
                  <a:rPr lang="en-US" altLang="ja-JP" dirty="0" err="1" smtClean="0">
                    <a:solidFill>
                      <a:srgbClr val="000000"/>
                    </a:solidFill>
                  </a:rPr>
                  <a:t>p.</a:t>
                </a:r>
                <a:r>
                  <a:rPr lang="en-US" altLang="ja-JP" dirty="0" err="1" smtClean="0"/>
                  <a:t>e.</a:t>
                </a:r>
                <a:r>
                  <a:rPr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18" name="図形グループ 17"/>
              <p:cNvGrpSpPr/>
              <p:nvPr/>
            </p:nvGrpSpPr>
            <p:grpSpPr>
              <a:xfrm>
                <a:off x="4877172" y="1677138"/>
                <a:ext cx="2667996" cy="491010"/>
                <a:chOff x="5385409" y="2839762"/>
                <a:chExt cx="2667996" cy="491010"/>
              </a:xfrm>
            </p:grpSpPr>
            <p:grpSp>
              <p:nvGrpSpPr>
                <p:cNvPr id="28" name="図形グループ 27"/>
                <p:cNvGrpSpPr/>
                <p:nvPr/>
              </p:nvGrpSpPr>
              <p:grpSpPr>
                <a:xfrm>
                  <a:off x="5791904" y="2839762"/>
                  <a:ext cx="2261501" cy="491010"/>
                  <a:chOff x="4814404" y="2836840"/>
                  <a:chExt cx="2261501" cy="491010"/>
                </a:xfrm>
              </p:grpSpPr>
              <p:grpSp>
                <p:nvGrpSpPr>
                  <p:cNvPr id="30" name="図形グループ 29"/>
                  <p:cNvGrpSpPr/>
                  <p:nvPr/>
                </p:nvGrpSpPr>
                <p:grpSpPr>
                  <a:xfrm>
                    <a:off x="6016697" y="2836840"/>
                    <a:ext cx="1059208" cy="491010"/>
                    <a:chOff x="5493992" y="3490588"/>
                    <a:chExt cx="1059208" cy="491010"/>
                  </a:xfrm>
                </p:grpSpPr>
                <p:sp>
                  <p:nvSpPr>
                    <p:cNvPr id="35" name="正方形/長方形 34"/>
                    <p:cNvSpPr/>
                    <p:nvPr/>
                  </p:nvSpPr>
                  <p:spPr>
                    <a:xfrm>
                      <a:off x="5493992" y="3490588"/>
                      <a:ext cx="1059208" cy="49101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36" name="テキスト ボックス 35"/>
                    <p:cNvSpPr txBox="1"/>
                    <p:nvPr/>
                  </p:nvSpPr>
                  <p:spPr>
                    <a:xfrm>
                      <a:off x="5557724" y="3554398"/>
                      <a:ext cx="944677" cy="36933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FFFF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>
                          <a:solidFill>
                            <a:srgbClr val="000000"/>
                          </a:solidFill>
                        </a:rPr>
                        <a:t>Counter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図形グループ 30"/>
                  <p:cNvGrpSpPr/>
                  <p:nvPr/>
                </p:nvGrpSpPr>
                <p:grpSpPr>
                  <a:xfrm>
                    <a:off x="4814404" y="2836840"/>
                    <a:ext cx="795798" cy="491010"/>
                    <a:chOff x="5454157" y="3490588"/>
                    <a:chExt cx="1409806" cy="491010"/>
                  </a:xfrm>
                </p:grpSpPr>
                <p:sp>
                  <p:nvSpPr>
                    <p:cNvPr id="33" name="正方形/長方形 32"/>
                    <p:cNvSpPr/>
                    <p:nvPr/>
                  </p:nvSpPr>
                  <p:spPr>
                    <a:xfrm>
                      <a:off x="5454157" y="3490588"/>
                      <a:ext cx="1409806" cy="49101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34" name="テキスト ボックス 33"/>
                    <p:cNvSpPr txBox="1"/>
                    <p:nvPr/>
                  </p:nvSpPr>
                  <p:spPr>
                    <a:xfrm>
                      <a:off x="5557724" y="3554398"/>
                      <a:ext cx="124185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err="1" smtClean="0">
                          <a:solidFill>
                            <a:srgbClr val="000000"/>
                          </a:solidFill>
                        </a:rPr>
                        <a:t>Discri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32" name="直線コネクタ 31"/>
                  <p:cNvCxnSpPr>
                    <a:stCxn id="33" idx="3"/>
                    <a:endCxn id="35" idx="1"/>
                  </p:cNvCxnSpPr>
                  <p:nvPr/>
                </p:nvCxnSpPr>
                <p:spPr>
                  <a:xfrm>
                    <a:off x="5610202" y="3082345"/>
                    <a:ext cx="40649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5385409" y="3120894"/>
                  <a:ext cx="40649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7545168" y="1773604"/>
                <a:ext cx="1463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00"/>
                    </a:solidFill>
                  </a:rPr>
                  <a:t>For Dark Rate</a:t>
                </a:r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4097952" y="2417296"/>
                <a:ext cx="323273" cy="675259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4230814" y="2393854"/>
                <a:ext cx="323273" cy="675259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4519265" y="1728045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4652127" y="1704603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>
                <a:off x="4671665" y="2564275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4804527" y="2540833"/>
                <a:ext cx="293885" cy="507332"/>
              </a:xfrm>
              <a:custGeom>
                <a:avLst/>
                <a:gdLst>
                  <a:gd name="connsiteX0" fmla="*/ 0 w 391160"/>
                  <a:gd name="connsiteY0" fmla="*/ 0 h 898770"/>
                  <a:gd name="connsiteX1" fmla="*/ 390769 w 391160"/>
                  <a:gd name="connsiteY1" fmla="*/ 312616 h 898770"/>
                  <a:gd name="connsiteX2" fmla="*/ 78154 w 391160"/>
                  <a:gd name="connsiteY2" fmla="*/ 664308 h 898770"/>
                  <a:gd name="connsiteX3" fmla="*/ 332154 w 391160"/>
                  <a:gd name="connsiteY3" fmla="*/ 898770 h 898770"/>
                  <a:gd name="connsiteX4" fmla="*/ 332154 w 391160"/>
                  <a:gd name="connsiteY4" fmla="*/ 898770 h 89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60" h="898770">
                    <a:moveTo>
                      <a:pt x="0" y="0"/>
                    </a:moveTo>
                    <a:cubicBezTo>
                      <a:pt x="188871" y="100949"/>
                      <a:pt x="377743" y="201898"/>
                      <a:pt x="390769" y="312616"/>
                    </a:cubicBezTo>
                    <a:cubicBezTo>
                      <a:pt x="403795" y="423334"/>
                      <a:pt x="87923" y="566616"/>
                      <a:pt x="78154" y="664308"/>
                    </a:cubicBezTo>
                    <a:cubicBezTo>
                      <a:pt x="68385" y="762000"/>
                      <a:pt x="332154" y="898770"/>
                      <a:pt x="332154" y="898770"/>
                    </a:cubicBezTo>
                    <a:lnTo>
                      <a:pt x="332154" y="89877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61985" y="2752996"/>
                <a:ext cx="18266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altLang="ja-JP" sz="1600" dirty="0"/>
                  <a:t>(407nm 70ps pulse)</a:t>
                </a: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5035046" y="2281720"/>
                <a:ext cx="21852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altLang="ja-JP" sz="1600" dirty="0" smtClean="0"/>
                  <a:t>Integration width 200ns</a:t>
                </a:r>
                <a:endParaRPr lang="en-US" altLang="ja-JP" sz="1600" dirty="0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5098412" y="950423"/>
              <a:ext cx="3641016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b="1" u="sng" dirty="0" smtClean="0"/>
                <a:t>Setup </a:t>
              </a:r>
              <a:r>
                <a:rPr kumimoji="1" lang="en-US" altLang="ja-JP" sz="2000" b="1" u="sng" dirty="0" smtClean="0"/>
                <a:t>In </a:t>
              </a:r>
              <a:r>
                <a:rPr kumimoji="1" lang="en-US" altLang="ja-JP" sz="2000" b="1" u="sng" dirty="0" err="1" smtClean="0"/>
                <a:t>Kamioka</a:t>
              </a:r>
              <a:r>
                <a:rPr kumimoji="1" lang="en-US" altLang="ja-JP" sz="2000" b="1" u="sng" dirty="0" smtClean="0"/>
                <a:t> mine @ 25℃</a:t>
              </a:r>
              <a:endParaRPr kumimoji="1" lang="ja-JP" altLang="en-US" sz="2000" b="1" u="sng" dirty="0"/>
            </a:p>
          </p:txBody>
        </p:sp>
      </p:grpSp>
      <p:grpSp>
        <p:nvGrpSpPr>
          <p:cNvPr id="64" name="図形グループ 63"/>
          <p:cNvGrpSpPr/>
          <p:nvPr/>
        </p:nvGrpSpPr>
        <p:grpSpPr>
          <a:xfrm>
            <a:off x="724963" y="1556927"/>
            <a:ext cx="7146756" cy="2859751"/>
            <a:chOff x="117661" y="1679928"/>
            <a:chExt cx="7146756" cy="2859751"/>
          </a:xfrm>
        </p:grpSpPr>
        <p:sp>
          <p:nvSpPr>
            <p:cNvPr id="7" name="右矢印 6"/>
            <p:cNvSpPr/>
            <p:nvPr/>
          </p:nvSpPr>
          <p:spPr>
            <a:xfrm rot="2710935">
              <a:off x="2763167" y="2693810"/>
              <a:ext cx="766923" cy="280895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828400" y="2483881"/>
              <a:ext cx="184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  </a:t>
              </a:r>
              <a:endParaRPr lang="en-US" altLang="ja-JP" b="1" dirty="0" smtClean="0">
                <a:solidFill>
                  <a:schemeClr val="accent5"/>
                </a:solidFill>
              </a:endParaRPr>
            </a:p>
            <a:p>
              <a:endParaRPr lang="en-US" altLang="ja-JP" b="1" dirty="0">
                <a:solidFill>
                  <a:schemeClr val="accent5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22000" y="1959709"/>
              <a:ext cx="1742417" cy="2042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accent3"/>
                  </a:solidFill>
                </a:rPr>
                <a:t>Performance Evaluation </a:t>
              </a:r>
            </a:p>
            <a:p>
              <a:endParaRPr lang="en-US" altLang="ja-JP" sz="2000" b="1" dirty="0" smtClean="0">
                <a:solidFill>
                  <a:schemeClr val="accent3"/>
                </a:solidFill>
              </a:endParaRPr>
            </a:p>
            <a:p>
              <a:endParaRPr lang="en-US" altLang="ja-JP" sz="2000" b="1" dirty="0"/>
            </a:p>
            <a:p>
              <a:endParaRPr lang="en-US" altLang="ja-JP" sz="2000" b="1" dirty="0" smtClean="0"/>
            </a:p>
            <a:p>
              <a:endParaRPr lang="en-US" altLang="ja-JP" sz="2000" b="1" dirty="0"/>
            </a:p>
            <a:p>
              <a:endParaRPr lang="en-US" altLang="ja-JP" sz="2000" b="1" dirty="0" smtClean="0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51689" y="1827651"/>
              <a:ext cx="3902302" cy="8002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600" dirty="0"/>
                <a:t>1 </a:t>
              </a:r>
              <a:r>
                <a:rPr lang="en-US" altLang="ja-JP" sz="2600" dirty="0" err="1"/>
                <a:t>p.e.</a:t>
              </a:r>
              <a:r>
                <a:rPr lang="en-US" altLang="ja-JP" sz="2600" dirty="0"/>
                <a:t> </a:t>
              </a:r>
              <a:r>
                <a:rPr lang="en-US" altLang="ja-JP" sz="2600" dirty="0" smtClean="0"/>
                <a:t>charge distribution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altLang="ja-JP" sz="2000" dirty="0" smtClean="0"/>
                <a:t>Single </a:t>
              </a:r>
              <a:r>
                <a:rPr lang="en-US" altLang="ja-JP" sz="2000" dirty="0" err="1" smtClean="0"/>
                <a:t>p.e.</a:t>
              </a:r>
              <a:r>
                <a:rPr lang="en-US" altLang="ja-JP" sz="2000" dirty="0" smtClean="0"/>
                <a:t> gain at tentative HV</a:t>
              </a:r>
              <a:endParaRPr lang="en-US" altLang="ja-JP" sz="2000" dirty="0"/>
            </a:p>
          </p:txBody>
        </p:sp>
        <p:sp>
          <p:nvSpPr>
            <p:cNvPr id="55" name="右矢印 54"/>
            <p:cNvSpPr/>
            <p:nvPr/>
          </p:nvSpPr>
          <p:spPr>
            <a:xfrm rot="18950314">
              <a:off x="2732434" y="3595447"/>
              <a:ext cx="766923" cy="280895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00238" y="3241242"/>
              <a:ext cx="2846390" cy="104644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600" dirty="0" smtClean="0"/>
                <a:t>Gain-HV </a:t>
              </a:r>
              <a:r>
                <a:rPr lang="en-US" altLang="ja-JP" sz="2600" dirty="0"/>
                <a:t>Curve</a:t>
              </a:r>
              <a:r>
                <a:rPr lang="en-US" altLang="ja-JP" dirty="0"/>
                <a:t> </a:t>
              </a:r>
              <a:endParaRPr lang="en-US" altLang="ja-JP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altLang="ja-JP" dirty="0" smtClean="0"/>
                <a:t>HV scan using constant light source </a:t>
              </a:r>
              <a:endParaRPr lang="en-US" altLang="ja-JP" dirty="0"/>
            </a:p>
          </p:txBody>
        </p:sp>
        <p:sp>
          <p:nvSpPr>
            <p:cNvPr id="57" name="右矢印 56"/>
            <p:cNvSpPr/>
            <p:nvPr/>
          </p:nvSpPr>
          <p:spPr>
            <a:xfrm>
              <a:off x="5078073" y="2937942"/>
              <a:ext cx="523819" cy="280895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443553" y="2889238"/>
              <a:ext cx="1608110" cy="89255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600" dirty="0" smtClean="0"/>
                <a:t>Gain </a:t>
              </a:r>
            </a:p>
            <a:p>
              <a:pPr algn="ctr"/>
              <a:r>
                <a:rPr kumimoji="1" lang="en-US" altLang="ja-JP" sz="2600" dirty="0" smtClean="0"/>
                <a:t>Adjustment</a:t>
              </a:r>
              <a:endParaRPr kumimoji="1" lang="ja-JP" altLang="en-US" sz="26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626539" y="3356780"/>
              <a:ext cx="1558345" cy="4924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600" dirty="0" smtClean="0"/>
                <a:t>Dark Rate</a:t>
              </a: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952504" y="2712819"/>
              <a:ext cx="704995" cy="4924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600" dirty="0" smtClean="0"/>
                <a:t>P/V</a:t>
              </a:r>
              <a:r>
                <a:rPr lang="en-US" altLang="ja-JP" sz="2000" dirty="0" smtClean="0"/>
                <a:t> </a:t>
              </a:r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117661" y="1679928"/>
              <a:ext cx="5036427" cy="2859751"/>
            </a:xfrm>
            <a:prstGeom prst="roundRect">
              <a:avLst/>
            </a:prstGeom>
            <a:noFill/>
            <a:ln w="38100" cmpd="sng">
              <a:solidFill>
                <a:srgbClr val="FAA8A8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385993" y="4103800"/>
              <a:ext cx="1603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AA8A8"/>
                  </a:solidFill>
                </a:rPr>
                <a:t>Pre-</a:t>
              </a:r>
              <a:r>
                <a:rPr lang="en-US" altLang="ja-JP" b="1" dirty="0">
                  <a:solidFill>
                    <a:srgbClr val="FAA8A8"/>
                  </a:solidFill>
                </a:rPr>
                <a:t>c</a:t>
              </a:r>
              <a:r>
                <a:rPr lang="en-US" altLang="ja-JP" b="1" dirty="0" smtClean="0">
                  <a:solidFill>
                    <a:srgbClr val="FAA8A8"/>
                  </a:solidFill>
                </a:rPr>
                <a:t>alibration</a:t>
              </a:r>
              <a:endParaRPr kumimoji="1" lang="ja-JP" altLang="en-US" b="1" dirty="0">
                <a:solidFill>
                  <a:srgbClr val="FAA8A8"/>
                </a:solidFill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6439211" y="3772589"/>
            <a:ext cx="234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AA8A8"/>
                </a:solidFill>
              </a:rPr>
              <a:t>For pre-selection</a:t>
            </a:r>
            <a:endParaRPr kumimoji="1" lang="ja-JP" altLang="en-US" sz="2400" b="1" dirty="0">
              <a:solidFill>
                <a:srgbClr val="FA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1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34176"/>
            <a:ext cx="8229600" cy="1143000"/>
          </a:xfrm>
        </p:spPr>
        <p:txBody>
          <a:bodyPr/>
          <a:lstStyle/>
          <a:p>
            <a:r>
              <a:rPr lang="en-US" altLang="ja-JP" dirty="0"/>
              <a:t>H</a:t>
            </a:r>
            <a:r>
              <a:rPr lang="en-US" altLang="ja-JP" dirty="0" smtClean="0"/>
              <a:t>igh-QE PMT result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4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High-QE PMT Gain </a:t>
            </a:r>
            <a:r>
              <a:rPr lang="en-US" altLang="ja-JP" dirty="0" smtClean="0"/>
              <a:t>Adjustment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625" y="5838775"/>
            <a:ext cx="5682764" cy="8827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We tuned all PMTs’ gain within 2% precision from target.</a:t>
            </a:r>
          </a:p>
          <a:p>
            <a:endParaRPr kumimoji="1" lang="en-US" altLang="ja-JP" dirty="0" smtClean="0"/>
          </a:p>
        </p:txBody>
      </p:sp>
      <p:pic>
        <p:nvPicPr>
          <p:cNvPr id="4" name="図 3" descr="Plot_HV_highQE_Cali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1948" y="1154985"/>
            <a:ext cx="2451931" cy="29084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226" y="3910656"/>
            <a:ext cx="2431411" cy="290846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974846" y="4091740"/>
            <a:ext cx="992094" cy="554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0451" y="6471792"/>
            <a:ext cx="113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Gain [</a:t>
            </a:r>
            <a:r>
              <a:rPr kumimoji="1" lang="en-US" altLang="ja-JP" sz="1200" dirty="0" err="1" smtClean="0"/>
              <a:t>pC</a:t>
            </a:r>
            <a:r>
              <a:rPr kumimoji="1" lang="en-US" altLang="ja-JP" sz="1200" dirty="0" smtClean="0"/>
              <a:t>/1p.e.]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32482" y="2002075"/>
            <a:ext cx="171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high-QE PMTs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en-US" altLang="ja-JP" sz="1600" b="1" dirty="0" smtClean="0">
                <a:solidFill>
                  <a:srgbClr val="0000FF"/>
                </a:solidFill>
              </a:rPr>
              <a:t>normal QE PMTs  </a:t>
            </a:r>
          </a:p>
          <a:p>
            <a:r>
              <a:rPr lang="en-US" altLang="ja-JP" sz="1600" b="1" dirty="0" smtClean="0">
                <a:solidFill>
                  <a:srgbClr val="0000FF"/>
                </a:solidFill>
              </a:rPr>
              <a:t>(×0.08</a:t>
            </a:r>
            <a:r>
              <a:rPr lang="en-US" altLang="ja-JP" sz="1600" b="1" dirty="0">
                <a:solidFill>
                  <a:srgbClr val="0000FF"/>
                </a:solidFill>
              </a:rPr>
              <a:t>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normalize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200" b="1" dirty="0" smtClean="0">
                <a:solidFill>
                  <a:srgbClr val="18FF2B"/>
                </a:solidFill>
              </a:rPr>
              <a:t> </a:t>
            </a:r>
            <a:endParaRPr kumimoji="1" lang="ja-JP" altLang="en-US" sz="1200" b="1" dirty="0">
              <a:solidFill>
                <a:srgbClr val="18FF2B"/>
              </a:solidFill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71931" y="2209242"/>
            <a:ext cx="4176701" cy="3301447"/>
            <a:chOff x="981690" y="1408923"/>
            <a:chExt cx="4176701" cy="3631594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981690" y="1408923"/>
              <a:ext cx="4176701" cy="3631594"/>
              <a:chOff x="83647" y="2615056"/>
              <a:chExt cx="4176701" cy="3631594"/>
            </a:xfrm>
          </p:grpSpPr>
          <p:pic>
            <p:nvPicPr>
              <p:cNvPr id="10" name="図 9" descr="PMT_HVcurve_All.eps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7" y="2615056"/>
                <a:ext cx="4176701" cy="3631594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2666845" y="4938661"/>
                <a:ext cx="12910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dirty="0" smtClean="0"/>
                  <a:t>Fit Function</a:t>
                </a:r>
                <a:endParaRPr lang="en-US" altLang="ja-JP" dirty="0"/>
              </a:p>
              <a:p>
                <a:pPr algn="r"/>
                <a:r>
                  <a:rPr kumimoji="1" lang="en-US" altLang="ja-JP" dirty="0" smtClean="0"/>
                  <a:t> </a:t>
                </a:r>
                <a:r>
                  <a:rPr kumimoji="1" lang="en-US" altLang="ja-JP" dirty="0" err="1" smtClean="0"/>
                  <a:t>Gain∝V</a:t>
                </a:r>
                <a:r>
                  <a:rPr kumimoji="1" lang="en-US" altLang="ja-JP" baseline="30000" dirty="0" smtClean="0"/>
                  <a:t>α</a:t>
                </a:r>
                <a:endParaRPr kumimoji="1" lang="ja-JP" altLang="en-US" baseline="30000" dirty="0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1539875" y="3693845"/>
                <a:ext cx="2418008" cy="0"/>
              </a:xfrm>
              <a:prstGeom prst="line">
                <a:avLst/>
              </a:prstGeom>
              <a:ln>
                <a:prstDash val="dashDot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テキスト ボックス 12"/>
            <p:cNvSpPr txBox="1"/>
            <p:nvPr/>
          </p:nvSpPr>
          <p:spPr>
            <a:xfrm>
              <a:off x="1987242" y="4630070"/>
              <a:ext cx="2168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Applied voltage</a:t>
              </a:r>
              <a:r>
                <a:rPr kumimoji="1" lang="en-US" altLang="ja-JP" sz="2000" dirty="0" smtClean="0"/>
                <a:t> [V]</a:t>
              </a:r>
              <a:endParaRPr kumimoji="1" lang="ja-JP" altLang="en-US" sz="2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821532" y="2116520"/>
              <a:ext cx="90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/>
                <a:t>1.4×10</a:t>
              </a:r>
              <a:r>
                <a:rPr lang="en-US" altLang="ja-JP" baseline="30000" dirty="0" smtClean="0"/>
                <a:t>7</a:t>
              </a:r>
              <a:endParaRPr kumimoji="1" lang="ja-JP" altLang="en-US" baseline="300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695533" y="4017044"/>
            <a:ext cx="27967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1p.e. Gain distribution</a:t>
            </a:r>
            <a:endParaRPr kumimoji="1" lang="ja-JP" altLang="en-US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8821" y="1334709"/>
            <a:ext cx="22134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HV distribution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91443" y="4851019"/>
            <a:ext cx="1762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high-QE PMTs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en-US" altLang="ja-JP" sz="1600" b="1" dirty="0" smtClean="0">
                <a:solidFill>
                  <a:srgbClr val="0000FF"/>
                </a:solidFill>
              </a:rPr>
              <a:t>normal QE PMTs </a:t>
            </a:r>
          </a:p>
          <a:p>
            <a:r>
              <a:rPr lang="en-US" altLang="ja-JP" sz="1600" b="1" dirty="0" smtClean="0">
                <a:solidFill>
                  <a:srgbClr val="0000FF"/>
                </a:solidFill>
              </a:rPr>
              <a:t>(×0.026 normalize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200" b="1" dirty="0" smtClean="0">
                <a:solidFill>
                  <a:srgbClr val="18FF2B"/>
                </a:solidFill>
              </a:rPr>
              <a:t> </a:t>
            </a:r>
            <a:endParaRPr kumimoji="1" lang="ja-JP" altLang="en-US" sz="1200" b="1" dirty="0">
              <a:solidFill>
                <a:srgbClr val="18FF2B"/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69413" y="1448263"/>
            <a:ext cx="5682764" cy="777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Gain of PMTs are set to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u="sng" dirty="0" smtClean="0"/>
              <a:t>1.4×10</a:t>
            </a:r>
            <a:r>
              <a:rPr lang="en-US" altLang="ja-JP" u="sng" baseline="30000" dirty="0" smtClean="0"/>
              <a:t>7 </a:t>
            </a:r>
            <a:r>
              <a:rPr lang="en-US" altLang="ja-JP" dirty="0" smtClean="0"/>
              <a:t>same as </a:t>
            </a:r>
            <a:r>
              <a:rPr lang="en-US" altLang="ja-JP" dirty="0" smtClean="0">
                <a:solidFill>
                  <a:srgbClr val="0000FF"/>
                </a:solidFill>
              </a:rPr>
              <a:t>normal QE PMTs</a:t>
            </a:r>
          </a:p>
          <a:p>
            <a:endParaRPr lang="en-US" altLang="ja-JP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6048821" y="6347663"/>
            <a:ext cx="2402018" cy="171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45815" y="6245444"/>
            <a:ext cx="2583497" cy="129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1            2            3             4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762172" y="3604157"/>
            <a:ext cx="2642220" cy="188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55951" y="3534634"/>
            <a:ext cx="331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1500   1750  2000  2250  2500 [V]    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4801780" y="2236136"/>
            <a:ext cx="137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Num. of PDs</a:t>
            </a:r>
            <a:endParaRPr kumimoji="1" lang="ja-JP" altLang="en-US" b="1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4046167" y="3189959"/>
            <a:ext cx="1509784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046167" y="3273243"/>
            <a:ext cx="1616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 gain 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adjustment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4917701" y="5032779"/>
            <a:ext cx="137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Num. of PDs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6724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igh-QE PMT  1p.e. resolution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596093"/>
            <a:ext cx="3825485" cy="1841680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Clear 1p.e. peak is recognized.</a:t>
            </a:r>
          </a:p>
          <a:p>
            <a:r>
              <a:rPr kumimoji="1" lang="en-US" altLang="ja-JP" dirty="0" smtClean="0"/>
              <a:t>P/V is the ratio of 1 </a:t>
            </a:r>
            <a:r>
              <a:rPr kumimoji="1" lang="en-US" altLang="ja-JP" dirty="0" err="1" smtClean="0"/>
              <a:t>p.e.</a:t>
            </a:r>
            <a:r>
              <a:rPr kumimoji="1" lang="en-US" altLang="ja-JP" dirty="0" smtClean="0"/>
              <a:t> peak </a:t>
            </a:r>
            <a:r>
              <a:rPr lang="en-US" altLang="ja-JP" dirty="0" smtClean="0"/>
              <a:t>to </a:t>
            </a:r>
            <a:r>
              <a:rPr kumimoji="1" lang="en-US" altLang="ja-JP" dirty="0" smtClean="0"/>
              <a:t>valley height. 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7704" y="1042408"/>
            <a:ext cx="3236208" cy="38711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704423" y="4390229"/>
            <a:ext cx="52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P/V</a:t>
            </a:r>
            <a:endParaRPr kumimoji="1"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383317" y="1415620"/>
            <a:ext cx="4294910" cy="3159275"/>
            <a:chOff x="383317" y="1917380"/>
            <a:chExt cx="4294910" cy="315927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6411" y="1224286"/>
              <a:ext cx="2908722" cy="429491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81761" y="2320626"/>
              <a:ext cx="98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pedestal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752626" y="3090119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1p.e. peak</a:t>
              </a:r>
              <a:endParaRPr kumimoji="1" lang="ja-JP" altLang="en-US" dirty="0"/>
            </a:p>
          </p:txBody>
        </p:sp>
        <p:cxnSp>
          <p:nvCxnSpPr>
            <p:cNvPr id="11" name="直線矢印コネクタ 10"/>
            <p:cNvCxnSpPr>
              <a:stCxn id="8" idx="2"/>
            </p:cNvCxnSpPr>
            <p:nvPr/>
          </p:nvCxnSpPr>
          <p:spPr>
            <a:xfrm flipH="1">
              <a:off x="1081761" y="2689958"/>
              <a:ext cx="494036" cy="8022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>
              <a:off x="1687728" y="3492220"/>
              <a:ext cx="382104" cy="554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172980" y="4707323"/>
              <a:ext cx="72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valley</a:t>
              </a:r>
              <a:endParaRPr kumimoji="1" lang="ja-JP" altLang="en-US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V="1">
              <a:off x="1332602" y="4198869"/>
              <a:ext cx="0" cy="5084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正方形/長方形 19"/>
          <p:cNvSpPr/>
          <p:nvPr/>
        </p:nvSpPr>
        <p:spPr>
          <a:xfrm>
            <a:off x="2911918" y="1590547"/>
            <a:ext cx="1766309" cy="109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11918" y="1658957"/>
            <a:ext cx="16372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Charge </a:t>
            </a:r>
          </a:p>
          <a:p>
            <a:r>
              <a:rPr lang="en-US" altLang="ja-JP" sz="2400" dirty="0" smtClean="0"/>
              <a:t>distribution 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93419" y="1580524"/>
            <a:ext cx="21593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P/V distribution </a:t>
            </a:r>
            <a:endParaRPr kumimoji="1" lang="ja-JP" altLang="en-US" sz="2400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06447" y="3092895"/>
            <a:ext cx="1287532" cy="400110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P/V = 1.88</a:t>
            </a:r>
            <a:endParaRPr kumimoji="1" lang="ja-JP" altLang="en-US" sz="2000" b="1" dirty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642809" y="4753781"/>
            <a:ext cx="4266996" cy="184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Comparable to normal-QE </a:t>
            </a:r>
            <a:r>
              <a:rPr lang="en-US" altLang="ja-JP" dirty="0" err="1" smtClean="0"/>
              <a:t>PMTs.</a:t>
            </a:r>
            <a:endParaRPr lang="en-US" altLang="ja-JP" dirty="0" smtClean="0"/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ompletely same structure except for photo cathode as SK PMT.  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90527" y="2188198"/>
            <a:ext cx="2253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high-QE PMTs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normal QE PMTs  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(×0.08</a:t>
            </a:r>
            <a:r>
              <a:rPr lang="en-US" altLang="ja-JP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normalize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200" b="1" dirty="0" smtClean="0">
                <a:solidFill>
                  <a:srgbClr val="18FF2B"/>
                </a:solidFill>
              </a:rPr>
              <a:t> </a:t>
            </a:r>
            <a:endParaRPr kumimoji="1" lang="ja-JP" altLang="en-US" sz="1200" b="1" dirty="0">
              <a:solidFill>
                <a:srgbClr val="18F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4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DarkRateStability_8mV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926" y="1755705"/>
            <a:ext cx="4870331" cy="304073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 QE PMT Dark Rate</a:t>
            </a:r>
            <a:endParaRPr kumimoji="1" lang="ja-JP" altLang="en-US" dirty="0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601094" y="1572351"/>
            <a:ext cx="3684154" cy="3336169"/>
            <a:chOff x="377731" y="1417637"/>
            <a:chExt cx="3684154" cy="3336169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377731" y="1417637"/>
              <a:ext cx="3519237" cy="2966837"/>
              <a:chOff x="252309" y="1744890"/>
              <a:chExt cx="3519237" cy="2966837"/>
            </a:xfrm>
          </p:grpSpPr>
          <p:pic>
            <p:nvPicPr>
              <p:cNvPr id="4" name="図 3" descr="Plot_PMT_Darkrate_calib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28510" y="1468690"/>
                <a:ext cx="2966836" cy="3519237"/>
              </a:xfrm>
              <a:prstGeom prst="rect">
                <a:avLst/>
              </a:prstGeom>
            </p:spPr>
          </p:pic>
          <p:cxnSp>
            <p:nvCxnSpPr>
              <p:cNvPr id="5" name="直線コネクタ 4"/>
              <p:cNvCxnSpPr/>
              <p:nvPr/>
            </p:nvCxnSpPr>
            <p:spPr>
              <a:xfrm>
                <a:off x="1821120" y="2040704"/>
                <a:ext cx="0" cy="23542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テキスト ボックス 5"/>
              <p:cNvSpPr txBox="1"/>
              <p:nvPr/>
            </p:nvSpPr>
            <p:spPr>
              <a:xfrm>
                <a:off x="1349597" y="1744890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5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kHz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" name="直線矢印コネクタ 6"/>
              <p:cNvCxnSpPr/>
              <p:nvPr/>
            </p:nvCxnSpPr>
            <p:spPr>
              <a:xfrm flipH="1">
                <a:off x="1226521" y="2654175"/>
                <a:ext cx="59467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テキスト ボックス 9"/>
            <p:cNvSpPr txBox="1"/>
            <p:nvPr/>
          </p:nvSpPr>
          <p:spPr>
            <a:xfrm>
              <a:off x="746461" y="4384474"/>
              <a:ext cx="3220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Dark Rate @ 0.8p.e. Distribution 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747928" y="4124718"/>
              <a:ext cx="131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Dark Rate [kHz]</a:t>
              </a:r>
              <a:endParaRPr kumimoji="1" lang="ja-JP" altLang="en-US" sz="1400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88557" y="5017982"/>
            <a:ext cx="428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u="sng" dirty="0" smtClean="0"/>
              <a:t>All high-QE PMTs show lower dark rate than 35kHz.</a:t>
            </a:r>
            <a:endParaRPr kumimoji="1" lang="en-US" altLang="ja-JP" sz="2400" dirty="0" smtClean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4931418" y="1746109"/>
            <a:ext cx="0" cy="422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538698" y="1417638"/>
            <a:ext cx="82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HV ON 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5015594" y="2301797"/>
            <a:ext cx="350223" cy="11706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9BD3-0571-134D-B007-FE4DA8ECB12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9411" y="5833130"/>
            <a:ext cx="865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ym typeface="Wingdings"/>
              </a:rPr>
              <a:t>Dark rate after stabilization to evaluate performance during operation will be measured in the tank.</a:t>
            </a:r>
            <a:r>
              <a:rPr lang="en-US" altLang="ja-JP" sz="2000" dirty="0" smtClean="0"/>
              <a:t> </a:t>
            </a:r>
            <a:endParaRPr kumimoji="1" lang="en-US" altLang="ja-JP" sz="2000" dirty="0" smtClean="0"/>
          </a:p>
        </p:txBody>
      </p:sp>
      <p:cxnSp>
        <p:nvCxnSpPr>
          <p:cNvPr id="44" name="直線矢印コネクタ 43"/>
          <p:cNvCxnSpPr>
            <a:stCxn id="11" idx="1"/>
          </p:cNvCxnSpPr>
          <p:nvPr/>
        </p:nvCxnSpPr>
        <p:spPr>
          <a:xfrm flipH="1">
            <a:off x="5015595" y="2399142"/>
            <a:ext cx="580950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460129" y="2814640"/>
            <a:ext cx="202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high-QE PMTs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normal QE PMTs  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(×0.08</a:t>
            </a:r>
            <a:r>
              <a:rPr lang="en-US" altLang="ja-JP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normalize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600" b="1" dirty="0" smtClean="0">
                <a:solidFill>
                  <a:srgbClr val="18FF2B"/>
                </a:solidFill>
              </a:rPr>
              <a:t> </a:t>
            </a:r>
            <a:endParaRPr kumimoji="1" lang="ja-JP" altLang="en-US" sz="1600" b="1" dirty="0">
              <a:solidFill>
                <a:srgbClr val="18FF2B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2726" y="123396"/>
            <a:ext cx="4494806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!! Measured for pre-selection  !!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6545" y="1983643"/>
            <a:ext cx="2298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1"/>
                </a:solidFill>
              </a:rPr>
              <a:t>Measured </a:t>
            </a:r>
          </a:p>
          <a:p>
            <a:r>
              <a:rPr lang="en-US" altLang="ja-JP" sz="2400" b="1" dirty="0" smtClean="0">
                <a:solidFill>
                  <a:schemeClr val="accent1"/>
                </a:solidFill>
              </a:rPr>
              <a:t>for pre-selection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9471" y="1849433"/>
            <a:ext cx="465183" cy="2862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1.0</a:t>
            </a:r>
          </a:p>
          <a:p>
            <a:pPr algn="r"/>
            <a:endParaRPr kumimoji="1" lang="en-US" altLang="ja-JP" dirty="0" smtClean="0"/>
          </a:p>
          <a:p>
            <a:pPr algn="r"/>
            <a:endParaRPr kumimoji="1" lang="en-US" altLang="ja-JP" dirty="0" smtClean="0"/>
          </a:p>
          <a:p>
            <a:pPr algn="r"/>
            <a:r>
              <a:rPr lang="en-US" altLang="ja-JP" dirty="0" smtClean="0"/>
              <a:t>0.9</a:t>
            </a:r>
          </a:p>
          <a:p>
            <a:pPr algn="r"/>
            <a:endParaRPr kumimoji="1" lang="en-US" altLang="ja-JP" dirty="0" smtClean="0"/>
          </a:p>
          <a:p>
            <a:pPr algn="r"/>
            <a:endParaRPr kumimoji="1" lang="en-US" altLang="ja-JP" dirty="0" smtClean="0"/>
          </a:p>
          <a:p>
            <a:pPr algn="r"/>
            <a:r>
              <a:rPr lang="en-US" altLang="ja-JP" dirty="0" smtClean="0"/>
              <a:t>0.8</a:t>
            </a:r>
            <a:endParaRPr lang="en-US" altLang="ja-JP" dirty="0"/>
          </a:p>
          <a:p>
            <a:pPr algn="r"/>
            <a:endParaRPr kumimoji="1" lang="en-US" altLang="ja-JP" dirty="0" smtClean="0"/>
          </a:p>
          <a:p>
            <a:pPr algn="r"/>
            <a:endParaRPr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96545" y="4539188"/>
            <a:ext cx="183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after HV 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96545" y="1572351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Stabilization of Dark Rate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8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/>
              <a:t>Summary of high </a:t>
            </a:r>
            <a:r>
              <a:rPr kumimoji="1" lang="en-US" altLang="ja-JP" sz="4000" dirty="0" smtClean="0"/>
              <a:t>QE</a:t>
            </a:r>
            <a:r>
              <a:rPr lang="en-US" altLang="ja-JP" sz="4000" dirty="0" smtClean="0"/>
              <a:t> PMT measurement</a:t>
            </a:r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99797"/>
              </p:ext>
            </p:extLst>
          </p:nvPr>
        </p:nvGraphicFramePr>
        <p:xfrm>
          <a:off x="668826" y="1720700"/>
          <a:ext cx="7830092" cy="3606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57679"/>
                <a:gridCol w="1091858"/>
                <a:gridCol w="917818"/>
                <a:gridCol w="1256835"/>
                <a:gridCol w="1521428"/>
                <a:gridCol w="843771"/>
                <a:gridCol w="1140703"/>
              </a:tblGrid>
              <a:tr h="52482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PMT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Serial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Adjuted</a:t>
                      </a:r>
                      <a:r>
                        <a:rPr kumimoji="1" lang="en-US" altLang="ja-JP" baseline="0" dirty="0" smtClean="0"/>
                        <a:t> gain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(/1p.e.)       </a:t>
                      </a:r>
                      <a:r>
                        <a:rPr kumimoji="1" lang="en-US" altLang="ja-JP" sz="1100" dirty="0" smtClean="0"/>
                        <a:t>difference</a:t>
                      </a:r>
                      <a:r>
                        <a:rPr kumimoji="1" lang="en-US" altLang="ja-JP" dirty="0" smtClean="0"/>
                        <a:t>  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Dark</a:t>
                      </a:r>
                      <a:r>
                        <a:rPr kumimoji="1" lang="en-US" altLang="ja-JP" baseline="0" dirty="0" smtClean="0"/>
                        <a:t> Rate</a:t>
                      </a:r>
                      <a:endParaRPr kumimoji="1" lang="ja-JP" altLang="en-US" dirty="0"/>
                    </a:p>
                    <a:p>
                      <a:r>
                        <a:rPr kumimoji="1" lang="en-US" altLang="ja-JP" dirty="0" smtClean="0"/>
                        <a:t>@0.8p.e.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P/V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Q.E.</a:t>
                      </a:r>
                    </a:p>
                    <a:p>
                      <a:r>
                        <a:rPr kumimoji="1" lang="en-US" altLang="ja-JP" dirty="0" smtClean="0"/>
                        <a:t>@370nm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/>
                        <a:t>ZP0007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2.30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+0.49</a:t>
                      </a:r>
                      <a:r>
                        <a:rPr lang="en-US" altLang="ja-JP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1759V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10.43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31.5</a:t>
                      </a:r>
                      <a:endParaRPr lang="en-US" altLang="ja-JP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/>
                          </a:solidFill>
                        </a:rPr>
                        <a:t>ZP0012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2.24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-0.65</a:t>
                      </a:r>
                      <a:r>
                        <a:rPr lang="en-US" altLang="ja-JP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/>
                          </a:solidFill>
                        </a:rPr>
                        <a:t>1775V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22.72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/>
                          </a:solidFill>
                        </a:rPr>
                        <a:t>2.11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29.2</a:t>
                      </a:r>
                      <a:endParaRPr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ZP0014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2.30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+0.76</a:t>
                      </a:r>
                      <a:r>
                        <a:rPr lang="en-US" altLang="ja-JP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2170V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19.44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34.8</a:t>
                      </a:r>
                      <a:endParaRPr lang="en-US" altLang="ja-JP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>
                          <a:solidFill>
                            <a:srgbClr val="000000"/>
                          </a:solidFill>
                        </a:rPr>
                        <a:t>ZP0015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2.30</a:t>
                      </a:r>
                      <a:endParaRPr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+0.54</a:t>
                      </a:r>
                      <a:r>
                        <a:rPr lang="en-US" altLang="ja-JP" dirty="0">
                          <a:solidFill>
                            <a:srgbClr val="000000"/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rgbClr val="000000"/>
                          </a:solidFill>
                        </a:rPr>
                        <a:t>1858V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27.64</a:t>
                      </a:r>
                      <a:r>
                        <a:rPr lang="en-US" altLang="ja-JP" baseline="0" dirty="0" smtClean="0">
                          <a:solidFill>
                            <a:srgbClr val="000000"/>
                          </a:solidFill>
                        </a:rPr>
                        <a:t> kHz</a:t>
                      </a:r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rgbClr val="000000"/>
                          </a:solidFill>
                        </a:rPr>
                        <a:t>1.82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32.6</a:t>
                      </a:r>
                      <a:endParaRPr lang="en-US" altLang="ja-JP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/>
                        <a:t>ZP0021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2.29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+0.23</a:t>
                      </a:r>
                      <a:r>
                        <a:rPr lang="en-US" altLang="ja-JP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1723V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20.61</a:t>
                      </a:r>
                      <a:r>
                        <a:rPr lang="en-US" altLang="ja-JP" baseline="0" dirty="0" smtClean="0"/>
                        <a:t> kHz</a:t>
                      </a:r>
                      <a:endParaRPr lang="en-US" altLang="ja-JP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31.5</a:t>
                      </a:r>
                      <a:endParaRPr lang="en-US" altLang="ja-JP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/>
                        <a:t>ZP0022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2.26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-0.93</a:t>
                      </a:r>
                      <a:r>
                        <a:rPr lang="en-US" altLang="ja-JP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1790V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20.38</a:t>
                      </a:r>
                      <a:r>
                        <a:rPr lang="en-US" altLang="ja-JP" baseline="0" dirty="0" smtClean="0"/>
                        <a:t> kHz</a:t>
                      </a:r>
                      <a:endParaRPr lang="en-US" altLang="ja-JP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30.8</a:t>
                      </a:r>
                      <a:endParaRPr lang="en-US" altLang="ja-JP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>
                          <a:solidFill>
                            <a:srgbClr val="000000"/>
                          </a:solidFill>
                        </a:rPr>
                        <a:t>ZP0024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2.26</a:t>
                      </a:r>
                      <a:endParaRPr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-0.91</a:t>
                      </a:r>
                      <a:r>
                        <a:rPr lang="en-US" altLang="ja-JP" dirty="0">
                          <a:solidFill>
                            <a:srgbClr val="000000"/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rgbClr val="000000"/>
                          </a:solidFill>
                        </a:rPr>
                        <a:t>1580V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33.23</a:t>
                      </a:r>
                      <a:r>
                        <a:rPr lang="en-US" altLang="ja-JP" baseline="0" dirty="0" smtClean="0">
                          <a:solidFill>
                            <a:srgbClr val="000000"/>
                          </a:solidFill>
                        </a:rPr>
                        <a:t> kHz</a:t>
                      </a:r>
                      <a:endParaRPr lang="en-US" altLang="ja-JP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rgbClr val="000000"/>
                          </a:solidFill>
                        </a:rPr>
                        <a:t>1.62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32.5</a:t>
                      </a:r>
                      <a:endParaRPr lang="en-US" altLang="ja-JP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ZP0025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2.32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+1.37</a:t>
                      </a:r>
                      <a:r>
                        <a:rPr lang="en-US" altLang="ja-JP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1664V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13.32 kHz</a:t>
                      </a:r>
                      <a:endParaRPr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1.37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29.4</a:t>
                      </a:r>
                      <a:endParaRPr lang="en-US" altLang="ja-JP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FCFB-1838-DC4B-8B85-0CED0370F1F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864876" y="1624779"/>
            <a:ext cx="2468209" cy="378506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9339" y="5636537"/>
            <a:ext cx="6400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All  8 high-QE PMTs were measured </a:t>
            </a:r>
          </a:p>
          <a:p>
            <a:r>
              <a:rPr lang="en-US" altLang="ja-JP" sz="2600" dirty="0" smtClean="0"/>
              <a:t>and </a:t>
            </a:r>
            <a:r>
              <a:rPr kumimoji="1" lang="en-US" altLang="ja-JP" sz="2600" u="sng" dirty="0" smtClean="0"/>
              <a:t>passed the pre-selection !</a:t>
            </a:r>
            <a:endParaRPr kumimoji="1" lang="ja-JP" altLang="en-US" sz="2600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90075" y="11985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&lt;35kHz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27514" y="1219928"/>
            <a:ext cx="5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&gt;1.2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2883</Words>
  <Application>Microsoft Macintosh PowerPoint</Application>
  <PresentationFormat>画面に合わせる (4:3)</PresentationFormat>
  <Paragraphs>655</Paragraphs>
  <Slides>35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ホワイト</vt:lpstr>
      <vt:lpstr>Performance evaluation and  pre-calibrations of  prototype photo-detectors</vt:lpstr>
      <vt:lpstr>Photo-detector preparation  for the proof test </vt:lpstr>
      <vt:lpstr>Criteria for Pre-selection</vt:lpstr>
      <vt:lpstr>Sequence of  pre-calibration and pre-selection</vt:lpstr>
      <vt:lpstr>High-QE PMT result</vt:lpstr>
      <vt:lpstr>High-QE PMT Gain Adjustment</vt:lpstr>
      <vt:lpstr>High-QE PMT  1p.e. resolution</vt:lpstr>
      <vt:lpstr>High QE PMT Dark Rate</vt:lpstr>
      <vt:lpstr>Summary of high QE PMT measurement</vt:lpstr>
      <vt:lpstr>HPD result</vt:lpstr>
      <vt:lpstr>How to Adjust HPD Gain </vt:lpstr>
      <vt:lpstr>How to decide target AD gain</vt:lpstr>
      <vt:lpstr>HPD Gain Adjustment</vt:lpstr>
      <vt:lpstr>HPD 1p.e. resolution </vt:lpstr>
      <vt:lpstr>HPD Dark Rate</vt:lpstr>
      <vt:lpstr>Summary of HPD measurement</vt:lpstr>
      <vt:lpstr>Summary</vt:lpstr>
      <vt:lpstr>Back Up</vt:lpstr>
      <vt:lpstr>Timing resolution of HPD</vt:lpstr>
      <vt:lpstr>Plan of final calibration for installation</vt:lpstr>
      <vt:lpstr>Contents</vt:lpstr>
      <vt:lpstr>HPD Measurements</vt:lpstr>
      <vt:lpstr>High QE PMT measurements</vt:lpstr>
      <vt:lpstr>8” HPD measurements</vt:lpstr>
      <vt:lpstr>HPD abnormal signal rate</vt:lpstr>
      <vt:lpstr>HPD Gain Curve</vt:lpstr>
      <vt:lpstr>Improvement after HPD calibration</vt:lpstr>
      <vt:lpstr>Convolution of C.E. and  Q.E.</vt:lpstr>
      <vt:lpstr>Convolution of C.E. and  Q.E.</vt:lpstr>
      <vt:lpstr>Over view of  Photo-detectors pre-calibration </vt:lpstr>
      <vt:lpstr>Sequence of measurement</vt:lpstr>
      <vt:lpstr>Set Up for measurements</vt:lpstr>
      <vt:lpstr>PowerPoint プレゼンテーション</vt:lpstr>
      <vt:lpstr>High QE PMT Gain Curve</vt:lpstr>
      <vt:lpstr>Set Up for measurements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 and pre-installation calibrations of prototype photodetectors</dc:title>
  <dc:creator>Seiko 誠子</dc:creator>
  <cp:lastModifiedBy>Seiko 誠子</cp:lastModifiedBy>
  <cp:revision>182</cp:revision>
  <dcterms:created xsi:type="dcterms:W3CDTF">2013-06-07T11:53:05Z</dcterms:created>
  <dcterms:modified xsi:type="dcterms:W3CDTF">2013-06-27T18:41:39Z</dcterms:modified>
</cp:coreProperties>
</file>