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30"/>
  </p:notesMasterIdLst>
  <p:sldIdLst>
    <p:sldId id="632" r:id="rId2"/>
    <p:sldId id="713" r:id="rId3"/>
    <p:sldId id="753" r:id="rId4"/>
    <p:sldId id="757" r:id="rId5"/>
    <p:sldId id="756" r:id="rId6"/>
    <p:sldId id="678" r:id="rId7"/>
    <p:sldId id="681" r:id="rId8"/>
    <p:sldId id="716" r:id="rId9"/>
    <p:sldId id="679" r:id="rId10"/>
    <p:sldId id="720" r:id="rId11"/>
    <p:sldId id="758" r:id="rId12"/>
    <p:sldId id="759" r:id="rId13"/>
    <p:sldId id="760" r:id="rId14"/>
    <p:sldId id="761" r:id="rId15"/>
    <p:sldId id="724" r:id="rId16"/>
    <p:sldId id="762" r:id="rId17"/>
    <p:sldId id="736" r:id="rId18"/>
    <p:sldId id="739" r:id="rId19"/>
    <p:sldId id="740" r:id="rId20"/>
    <p:sldId id="741" r:id="rId21"/>
    <p:sldId id="763" r:id="rId22"/>
    <p:sldId id="744" r:id="rId23"/>
    <p:sldId id="751" r:id="rId24"/>
    <p:sldId id="752" r:id="rId25"/>
    <p:sldId id="764" r:id="rId26"/>
    <p:sldId id="766" r:id="rId27"/>
    <p:sldId id="749" r:id="rId28"/>
    <p:sldId id="767" r:id="rId29"/>
  </p:sldIdLst>
  <p:sldSz cx="9144000" cy="6858000" type="screen4x3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FF0066"/>
    <a:srgbClr val="00CC66"/>
    <a:srgbClr val="FF66FF"/>
    <a:srgbClr val="66FFFF"/>
    <a:srgbClr val="0000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4" autoAdjust="0"/>
    <p:restoredTop sz="89341" autoAdjust="0"/>
  </p:normalViewPr>
  <p:slideViewPr>
    <p:cSldViewPr>
      <p:cViewPr>
        <p:scale>
          <a:sx n="60" d="100"/>
          <a:sy n="60" d="100"/>
        </p:scale>
        <p:origin x="-6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31" tIns="44166" rIns="88331" bIns="44166" numCol="1" anchor="t" anchorCtr="0" compatLnSpc="1">
            <a:prstTxWarp prst="textNoShape">
              <a:avLst/>
            </a:prstTxWarp>
          </a:bodyPr>
          <a:lstStyle>
            <a:lvl1pPr defTabSz="882650">
              <a:defRPr sz="1200">
                <a:latin typeface="Verdana" pitchFamily="34" charset="0"/>
                <a:ea typeface="ＭＳ ゴシック" pitchFamily="49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2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31" tIns="44166" rIns="88331" bIns="44166" numCol="1" anchor="t" anchorCtr="0" compatLnSpc="1">
            <a:prstTxWarp prst="textNoShape">
              <a:avLst/>
            </a:prstTxWarp>
          </a:bodyPr>
          <a:lstStyle>
            <a:lvl1pPr algn="r" defTabSz="882650">
              <a:defRPr sz="1200">
                <a:latin typeface="Verdana" pitchFamily="34" charset="0"/>
                <a:ea typeface="ＭＳ ゴシック" pitchFamily="49" charset="-128"/>
              </a:defRPr>
            </a:lvl1pPr>
          </a:lstStyle>
          <a:p>
            <a:pPr>
              <a:defRPr/>
            </a:pPr>
            <a:fld id="{CC0DE9DA-7977-4622-8985-6FA7CDE52B8F}" type="datetimeFigureOut">
              <a:rPr lang="ja-JP" altLang="en-US"/>
              <a:pPr>
                <a:defRPr/>
              </a:pPr>
              <a:t>2013/6/20</a:t>
            </a:fld>
            <a:endParaRPr lang="en-US" altLang="ja-JP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40" y="4721225"/>
            <a:ext cx="544353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31" tIns="44166" rIns="88331" bIns="44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0867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31" tIns="44166" rIns="88331" bIns="44166" numCol="1" anchor="b" anchorCtr="0" compatLnSpc="1">
            <a:prstTxWarp prst="textNoShape">
              <a:avLst/>
            </a:prstTxWarp>
          </a:bodyPr>
          <a:lstStyle>
            <a:lvl1pPr defTabSz="882650">
              <a:defRPr sz="1200">
                <a:latin typeface="Verdana" pitchFamily="34" charset="0"/>
                <a:ea typeface="ＭＳ ゴシック" pitchFamily="49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2" y="9440867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31" tIns="44166" rIns="88331" bIns="44166" numCol="1" anchor="b" anchorCtr="0" compatLnSpc="1">
            <a:prstTxWarp prst="textNoShape">
              <a:avLst/>
            </a:prstTxWarp>
          </a:bodyPr>
          <a:lstStyle>
            <a:lvl1pPr algn="r" defTabSz="882650">
              <a:defRPr sz="1200">
                <a:latin typeface="Verdana" pitchFamily="34" charset="0"/>
                <a:ea typeface="ＭＳ ゴシック" pitchFamily="49" charset="-128"/>
              </a:defRPr>
            </a:lvl1pPr>
          </a:lstStyle>
          <a:p>
            <a:pPr>
              <a:defRPr/>
            </a:pPr>
            <a:fld id="{F20B53FF-7060-4EE7-A0FA-4DF8F3170D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2201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3AC24-E9CA-4C42-9C34-2C198FA437D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91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3AC24-E9CA-4C42-9C34-2C198FA437D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91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スライド番号プレースホルダー 1"/>
          <p:cNvSpPr>
            <a:spLocks noGrp="1"/>
          </p:cNvSpPr>
          <p:nvPr>
            <p:ph type="sldNum" sz="quarter" idx="4"/>
          </p:nvPr>
        </p:nvSpPr>
        <p:spPr>
          <a:xfrm>
            <a:off x="6927719" y="6563633"/>
            <a:ext cx="2133600" cy="331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F4D0F-8A42-433A-A018-8E1A8A8F6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61150" y="333375"/>
            <a:ext cx="2051050" cy="584358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03238" y="333375"/>
            <a:ext cx="6005512" cy="584358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3238" y="333375"/>
            <a:ext cx="8208962" cy="8636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03238" y="1628775"/>
            <a:ext cx="3992562" cy="45481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648200" y="1628775"/>
            <a:ext cx="3992563" cy="45481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ー 1"/>
          <p:cNvSpPr>
            <a:spLocks noGrp="1"/>
          </p:cNvSpPr>
          <p:nvPr>
            <p:ph type="sldNum" sz="quarter" idx="4"/>
          </p:nvPr>
        </p:nvSpPr>
        <p:spPr>
          <a:xfrm>
            <a:off x="6927719" y="6563633"/>
            <a:ext cx="2133600" cy="331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F4D0F-8A42-433A-A018-8E1A8A8F6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スライド番号プレースホルダー 1"/>
          <p:cNvSpPr>
            <a:spLocks noGrp="1"/>
          </p:cNvSpPr>
          <p:nvPr>
            <p:ph type="sldNum" sz="quarter" idx="4"/>
          </p:nvPr>
        </p:nvSpPr>
        <p:spPr>
          <a:xfrm>
            <a:off x="6927719" y="6563633"/>
            <a:ext cx="2133600" cy="331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F4D0F-8A42-433A-A018-8E1A8A8F6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03238" y="1628775"/>
            <a:ext cx="3992562" cy="4548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992563" cy="4548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ー 1"/>
          <p:cNvSpPr>
            <a:spLocks noGrp="1"/>
          </p:cNvSpPr>
          <p:nvPr>
            <p:ph type="sldNum" sz="quarter" idx="4"/>
          </p:nvPr>
        </p:nvSpPr>
        <p:spPr>
          <a:xfrm>
            <a:off x="6927719" y="6563633"/>
            <a:ext cx="2133600" cy="331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F4D0F-8A42-433A-A018-8E1A8A8F6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6927719" y="6563633"/>
            <a:ext cx="2133600" cy="331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F4D0F-8A42-433A-A018-8E1A8A8F6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スライド番号プレースホルダー 1"/>
          <p:cNvSpPr>
            <a:spLocks noGrp="1"/>
          </p:cNvSpPr>
          <p:nvPr>
            <p:ph type="sldNum" sz="quarter" idx="4"/>
          </p:nvPr>
        </p:nvSpPr>
        <p:spPr>
          <a:xfrm>
            <a:off x="6927719" y="6563633"/>
            <a:ext cx="2133600" cy="331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F4D0F-8A42-433A-A018-8E1A8A8F6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98000" y="188640"/>
            <a:ext cx="8748000" cy="63993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0483" name="タイトル プレースホルダ 12"/>
          <p:cNvSpPr>
            <a:spLocks noGrp="1"/>
          </p:cNvSpPr>
          <p:nvPr>
            <p:ph type="title"/>
          </p:nvPr>
        </p:nvSpPr>
        <p:spPr bwMode="auto">
          <a:xfrm>
            <a:off x="503238" y="333375"/>
            <a:ext cx="8208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  <a:endParaRPr lang="en-US" dirty="0" smtClean="0"/>
          </a:p>
        </p:txBody>
      </p:sp>
      <p:sp>
        <p:nvSpPr>
          <p:cNvPr id="20484" name="テキスト プレースホルダ 3"/>
          <p:cNvSpPr>
            <a:spLocks noGrp="1"/>
          </p:cNvSpPr>
          <p:nvPr>
            <p:ph type="body" idx="1"/>
          </p:nvPr>
        </p:nvSpPr>
        <p:spPr bwMode="auto">
          <a:xfrm>
            <a:off x="503238" y="1628775"/>
            <a:ext cx="8137525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323528" y="6588000"/>
            <a:ext cx="87551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200" b="1" dirty="0" smtClean="0">
                <a:solidFill>
                  <a:srgbClr val="4D4D4D"/>
                </a:solidFill>
                <a:latin typeface="Verdana" pitchFamily="34" charset="0"/>
                <a:ea typeface="ＭＳ ゴシック" pitchFamily="49" charset="-128"/>
              </a:rPr>
              <a:t>Hiroyuki </a:t>
            </a:r>
            <a:r>
              <a:rPr lang="en-US" altLang="ja-JP" sz="1200" b="1" dirty="0" err="1" smtClean="0">
                <a:solidFill>
                  <a:srgbClr val="4D4D4D"/>
                </a:solidFill>
                <a:latin typeface="Verdana" pitchFamily="34" charset="0"/>
                <a:ea typeface="ＭＳ ゴシック" pitchFamily="49" charset="-128"/>
              </a:rPr>
              <a:t>Sekiya</a:t>
            </a:r>
            <a:r>
              <a:rPr lang="en-US" altLang="ja-JP" sz="1200" b="1" dirty="0" smtClean="0">
                <a:solidFill>
                  <a:srgbClr val="4D4D4D"/>
                </a:solidFill>
                <a:latin typeface="Verdana" pitchFamily="34" charset="0"/>
                <a:ea typeface="ＭＳ ゴシック" pitchFamily="49" charset="-128"/>
              </a:rPr>
              <a:t>                                     3rd Open</a:t>
            </a:r>
            <a:r>
              <a:rPr lang="en-US" altLang="ja-JP" sz="1200" b="1" baseline="0" dirty="0" smtClean="0">
                <a:solidFill>
                  <a:srgbClr val="4D4D4D"/>
                </a:solidFill>
                <a:latin typeface="Verdana" pitchFamily="34" charset="0"/>
                <a:ea typeface="ＭＳ ゴシック" pitchFamily="49" charset="-128"/>
              </a:rPr>
              <a:t> Hyper-K meeting  Jun 21  2013@IPMU Kashiwa</a:t>
            </a:r>
            <a:r>
              <a:rPr lang="ja-JP" altLang="en-US" sz="1200" b="1" dirty="0">
                <a:solidFill>
                  <a:srgbClr val="4D4D4D"/>
                </a:solidFill>
                <a:latin typeface="Verdana" pitchFamily="34" charset="0"/>
                <a:ea typeface="ＭＳ ゴシック" pitchFamily="49" charset="-128"/>
              </a:rPr>
              <a:t>　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>
          <a:xfrm>
            <a:off x="8460431" y="6525344"/>
            <a:ext cx="600887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F4D0F-8A42-433A-A018-8E1A8A8F611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2" r:id="rId2"/>
    <p:sldLayoutId id="2147483841" r:id="rId3"/>
    <p:sldLayoutId id="2147483840" r:id="rId4"/>
    <p:sldLayoutId id="2147483839" r:id="rId5"/>
    <p:sldLayoutId id="2147483838" r:id="rId6"/>
    <p:sldLayoutId id="2147483837" r:id="rId7"/>
    <p:sldLayoutId id="2147483836" r:id="rId8"/>
    <p:sldLayoutId id="2147483835" r:id="rId9"/>
    <p:sldLayoutId id="2147483834" r:id="rId10"/>
    <p:sldLayoutId id="2147483833" r:id="rId11"/>
    <p:sldLayoutId id="2147483832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8D3E"/>
          </a:solidFill>
          <a:latin typeface="Verdan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8D3E"/>
          </a:solidFill>
          <a:latin typeface="Verdan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8D3E"/>
          </a:solidFill>
          <a:latin typeface="Verdan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8D3E"/>
          </a:solidFill>
          <a:latin typeface="Verdan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FF8D3E"/>
          </a:solidFill>
          <a:latin typeface="Verdan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FF8D3E"/>
          </a:solidFill>
          <a:latin typeface="Verdan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FF8D3E"/>
          </a:solidFill>
          <a:latin typeface="Verdan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FF8D3E"/>
          </a:solidFill>
          <a:latin typeface="Verdana" pitchFamily="34" charset="0"/>
          <a:ea typeface="ＭＳ Ｐゴシック" pitchFamily="50" charset="-128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kumimoji="1" sz="2400">
          <a:solidFill>
            <a:schemeClr val="tx1"/>
          </a:solidFill>
          <a:latin typeface="+mn-lt"/>
          <a:ea typeface="+mn-ea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kumimoji="1" sz="2200">
          <a:solidFill>
            <a:schemeClr val="tx1"/>
          </a:solidFill>
          <a:latin typeface="+mn-lt"/>
          <a:ea typeface="+mn-ea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kumimoji="1" sz="1900">
          <a:solidFill>
            <a:schemeClr val="tx1"/>
          </a:solidFill>
          <a:latin typeface="+mn-lt"/>
          <a:ea typeface="+mn-ea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umimoji="1" sz="2000">
          <a:solidFill>
            <a:schemeClr val="tx1"/>
          </a:solidFill>
          <a:latin typeface="+mn-lt"/>
          <a:ea typeface="+mn-ea"/>
        </a:defRPr>
      </a:lvl5pPr>
      <a:lvl6pPr marL="17367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umimoji="1">
          <a:solidFill>
            <a:schemeClr val="tx1"/>
          </a:solidFill>
          <a:latin typeface="+mn-lt"/>
          <a:ea typeface="+mn-ea"/>
        </a:defRPr>
      </a:lvl6pPr>
      <a:lvl7pPr marL="21939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umimoji="1">
          <a:solidFill>
            <a:schemeClr val="tx1"/>
          </a:solidFill>
          <a:latin typeface="+mn-lt"/>
          <a:ea typeface="+mn-ea"/>
        </a:defRPr>
      </a:lvl7pPr>
      <a:lvl8pPr marL="26511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umimoji="1">
          <a:solidFill>
            <a:schemeClr val="tx1"/>
          </a:solidFill>
          <a:latin typeface="+mn-lt"/>
          <a:ea typeface="+mn-ea"/>
        </a:defRPr>
      </a:lvl8pPr>
      <a:lvl9pPr marL="31083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312215" y="260648"/>
            <a:ext cx="8508257" cy="6220941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/>
              </a:gs>
              <a:gs pos="54000">
                <a:schemeClr val="bg1">
                  <a:shade val="75000"/>
                  <a:satMod val="100000"/>
                  <a:lumMod val="82000"/>
                  <a:lumOff val="18000"/>
                  <a:alpha val="46000"/>
                </a:schemeClr>
              </a:gs>
              <a:gs pos="100000">
                <a:schemeClr val="bg2">
                  <a:lumMod val="97000"/>
                  <a:lumOff val="3000"/>
                  <a:alpha val="6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5364" name="タイトル 1"/>
          <p:cNvSpPr>
            <a:spLocks noGrp="1"/>
          </p:cNvSpPr>
          <p:nvPr>
            <p:ph type="ctrTitle" idx="4294967295"/>
          </p:nvPr>
        </p:nvSpPr>
        <p:spPr>
          <a:xfrm>
            <a:off x="738135" y="1628800"/>
            <a:ext cx="7772400" cy="2435857"/>
          </a:xfrm>
        </p:spPr>
        <p:txBody>
          <a:bodyPr lIns="45720" rIns="45720"/>
          <a:lstStyle/>
          <a:p>
            <a:pPr algn="r" eaLnBrk="1" hangingPunct="1"/>
            <a:r>
              <a:rPr lang="en-US" altLang="ja-JP" dirty="0" smtClean="0">
                <a:solidFill>
                  <a:schemeClr val="tx1"/>
                </a:solidFill>
              </a:rPr>
              <a:t>Status of 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altLang="ja-JP" dirty="0" smtClean="0">
                <a:solidFill>
                  <a:srgbClr val="0000CC"/>
                </a:solidFill>
              </a:rPr>
              <a:t>K </a:t>
            </a:r>
            <a:r>
              <a:rPr lang="en-US" altLang="ja-JP" dirty="0" smtClean="0">
                <a:solidFill>
                  <a:schemeClr val="tx1"/>
                </a:solidFill>
              </a:rPr>
              <a:t>water system and water quality</a:t>
            </a:r>
            <a:r>
              <a:rPr lang="en-US" altLang="ja-JP" dirty="0">
                <a:solidFill>
                  <a:schemeClr val="tx1"/>
                </a:solidFill>
              </a:rPr>
              <a:t/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en-US" altLang="ja-JP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3rd Open Meeting for Hyper-K June 21 2013</a:t>
            </a:r>
            <a:r>
              <a:rPr lang="ja-JP" altLang="en-US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ja-JP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スライド番号プレースホルダー 1"/>
          <p:cNvSpPr txBox="1">
            <a:spLocks/>
          </p:cNvSpPr>
          <p:nvPr/>
        </p:nvSpPr>
        <p:spPr>
          <a:xfrm>
            <a:off x="6927719" y="6553597"/>
            <a:ext cx="2133600" cy="331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fld id="{D4FF4D0F-8A42-433A-A018-8E1A8A8F6115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pic>
        <p:nvPicPr>
          <p:cNvPr id="30722" name="Picture 2" descr="C:\Users\sekiya\AppData\Roaming\Sylpheed\mimetmp\0000000a.logo-hyperk-2012060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20688"/>
            <a:ext cx="2136416" cy="157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サブタイトル 2"/>
          <p:cNvSpPr txBox="1">
            <a:spLocks/>
          </p:cNvSpPr>
          <p:nvPr/>
        </p:nvSpPr>
        <p:spPr bwMode="auto">
          <a:xfrm>
            <a:off x="1037905" y="4653136"/>
            <a:ext cx="7729538" cy="153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0" rIns="91440" bIns="45720" numCol="1" anchor="t" anchorCtr="0" compatLnSpc="1">
            <a:prstTxWarp prst="textNoShape">
              <a:avLst/>
            </a:prstTxWarp>
          </a:bodyPr>
          <a:lstStyle/>
          <a:p>
            <a:pPr marL="36513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1" lang="en-US" altLang="ja-JP" sz="2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3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lang="en-US" altLang="ja-JP" sz="2200" b="1" kern="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marL="36513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1" lang="en-US" altLang="ja-JP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Hiroyuki </a:t>
            </a:r>
            <a:r>
              <a:rPr kumimoji="1" lang="en-US" altLang="ja-JP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Sekiya</a:t>
            </a:r>
            <a:endParaRPr kumimoji="1" lang="en-US" altLang="ja-JP" sz="2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3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1" lang="en-US" altLang="ja-JP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79766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ICRR, University of Tokyo</a:t>
            </a:r>
          </a:p>
          <a:p>
            <a:pPr marL="36513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en-US" altLang="ja-JP" sz="2200" kern="0" dirty="0" smtClean="0">
                <a:solidFill>
                  <a:srgbClr val="79766F"/>
                </a:solidFill>
                <a:latin typeface="+mn-lt"/>
                <a:ea typeface="+mn-ea"/>
              </a:rPr>
              <a:t>for the Hyper-K Working Group 2</a:t>
            </a:r>
            <a:endParaRPr kumimoji="1" lang="en-US" altLang="ja-JP" sz="2200" b="0" i="0" u="none" strike="noStrike" kern="0" cap="none" spc="0" normalizeH="0" baseline="0" noProof="0" dirty="0" smtClean="0">
              <a:ln>
                <a:noFill/>
              </a:ln>
              <a:solidFill>
                <a:srgbClr val="79766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3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lang="en-US" altLang="ja-JP" sz="2200" kern="0" dirty="0">
              <a:solidFill>
                <a:srgbClr val="79766F"/>
              </a:solidFill>
              <a:latin typeface="+mn-lt"/>
              <a:ea typeface="+mn-ea"/>
            </a:endParaRPr>
          </a:p>
          <a:p>
            <a:pPr marL="36513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lang="en-US" altLang="ja-JP" sz="2400" kern="0" dirty="0" smtClean="0">
              <a:solidFill>
                <a:srgbClr val="79766F"/>
              </a:solidFill>
              <a:latin typeface="+mn-lt"/>
              <a:ea typeface="+mn-ea"/>
            </a:endParaRPr>
          </a:p>
          <a:p>
            <a:pPr marL="36513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1" lang="en-US" altLang="ja-JP" sz="2000" b="0" i="0" u="none" strike="noStrike" kern="0" cap="none" spc="0" normalizeH="0" noProof="0" dirty="0" smtClean="0">
              <a:ln>
                <a:noFill/>
              </a:ln>
              <a:solidFill>
                <a:srgbClr val="79766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93713" marR="0" lvl="0" indent="-45720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endParaRPr kumimoji="1" lang="en-US" altLang="ja-JP" sz="2400" b="0" i="0" u="none" strike="noStrike" kern="0" cap="none" spc="0" normalizeH="0" noProof="0" dirty="0" smtClean="0">
              <a:ln>
                <a:noFill/>
              </a:ln>
              <a:solidFill>
                <a:srgbClr val="79766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93713" marR="0" lvl="0" indent="-45720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endParaRPr kumimoji="1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srgbClr val="79766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3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1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srgbClr val="79766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3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9766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4941" y="4695959"/>
            <a:ext cx="1520941" cy="119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5150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With or without RO?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3238" y="1268760"/>
            <a:ext cx="8137525" cy="454818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For prolong the lifetime of UFs</a:t>
            </a:r>
          </a:p>
          <a:p>
            <a:pPr lvl="1"/>
            <a:r>
              <a:rPr lang="en-US" altLang="ja-JP" dirty="0" smtClean="0"/>
              <a:t>At the beginning of the recirculation, UFs may be clogged frequently.</a:t>
            </a:r>
            <a:endParaRPr kumimoji="1" lang="en-US" altLang="ja-JP" dirty="0" smtClean="0"/>
          </a:p>
          <a:p>
            <a:r>
              <a:rPr lang="en-US" altLang="ja-JP" dirty="0" smtClean="0"/>
              <a:t>Initial cost vs. running cost</a:t>
            </a:r>
          </a:p>
          <a:p>
            <a:pPr marL="347663" lvl="1" indent="0">
              <a:buNone/>
            </a:pPr>
            <a:endParaRPr kumimoji="1" lang="en-US" altLang="ja-JP" dirty="0" smtClean="0"/>
          </a:p>
          <a:p>
            <a:pPr marL="347663" lvl="1" indent="0">
              <a:buNone/>
            </a:pPr>
            <a:endParaRPr kumimoji="1" lang="ja-JP" altLang="en-US" dirty="0"/>
          </a:p>
        </p:txBody>
      </p:sp>
      <p:pic>
        <p:nvPicPr>
          <p:cNvPr id="4" name="コンテンツ プレースホルダー 2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5" y="3429000"/>
            <a:ext cx="8618273" cy="24599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666155" y="421179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MF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88024" y="457183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U</a:t>
            </a:r>
            <a:r>
              <a:rPr kumimoji="1" lang="en-US" altLang="ja-JP" dirty="0" smtClean="0">
                <a:solidFill>
                  <a:srgbClr val="FF0000"/>
                </a:solidFill>
              </a:rPr>
              <a:t>F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51920" y="487845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dirty="0" smtClean="0">
                <a:solidFill>
                  <a:srgbClr val="FF0000"/>
                </a:solidFill>
              </a:rPr>
              <a:t>F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76989" y="52292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RO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47664" y="551959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DI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42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</a:t>
            </a:r>
            <a:r>
              <a:rPr lang="en-US" altLang="ja-JP" dirty="0" smtClean="0"/>
              <a:t>esign </a:t>
            </a:r>
            <a:r>
              <a:rPr lang="en-US" altLang="ja-JP" dirty="0"/>
              <a:t>with RO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F4D0F-8A42-433A-A018-8E1A8A8F6115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9" b="48215"/>
          <a:stretch/>
        </p:blipFill>
        <p:spPr bwMode="auto">
          <a:xfrm>
            <a:off x="259282" y="1484784"/>
            <a:ext cx="863319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6876256" y="5013176"/>
            <a:ext cx="201622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429681" y="5301208"/>
            <a:ext cx="144016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24255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8" t="4782" r="2347" b="4412"/>
          <a:stretch/>
        </p:blipFill>
        <p:spPr bwMode="auto">
          <a:xfrm>
            <a:off x="395536" y="1023471"/>
            <a:ext cx="7786767" cy="55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3238" y="261144"/>
            <a:ext cx="8208962" cy="863600"/>
          </a:xfrm>
        </p:spPr>
        <p:txBody>
          <a:bodyPr/>
          <a:lstStyle/>
          <a:p>
            <a:r>
              <a:rPr lang="en-US" altLang="ja-JP" dirty="0" smtClean="0"/>
              <a:t>Layout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68144" y="404664"/>
            <a:ext cx="3528392" cy="864096"/>
          </a:xfrm>
        </p:spPr>
        <p:txBody>
          <a:bodyPr/>
          <a:lstStyle/>
          <a:p>
            <a:r>
              <a:rPr lang="en-US" altLang="ja-JP" dirty="0" smtClean="0"/>
              <a:t>3 stages</a:t>
            </a:r>
          </a:p>
          <a:p>
            <a:pPr lvl="1"/>
            <a:r>
              <a:rPr kumimoji="1" lang="en-US" altLang="ja-JP" dirty="0" smtClean="0"/>
              <a:t>Room for </a:t>
            </a:r>
          </a:p>
          <a:p>
            <a:pPr marL="347663" lvl="1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</a:t>
            </a:r>
            <a:r>
              <a:rPr kumimoji="1" lang="en-US" altLang="ja-JP" dirty="0" err="1" smtClean="0"/>
              <a:t>Gd</a:t>
            </a:r>
            <a:r>
              <a:rPr kumimoji="1" lang="en-US" altLang="ja-JP" dirty="0" smtClean="0"/>
              <a:t> option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F4D0F-8A42-433A-A018-8E1A8A8F611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6020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Cost estimation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F4D0F-8A42-433A-A018-8E1A8A8F6115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t="33080" r="3286" b="8943"/>
          <a:stretch/>
        </p:blipFill>
        <p:spPr bwMode="auto">
          <a:xfrm>
            <a:off x="395536" y="1196752"/>
            <a:ext cx="5626940" cy="5198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 bwMode="auto">
          <a:xfrm>
            <a:off x="6036039" y="1484784"/>
            <a:ext cx="2864939" cy="238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736725" indent="-182563" algn="l" rtl="0" fontAlgn="base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193925" indent="-182563" algn="l" rtl="0" fontAlgn="base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51125" indent="-182563" algn="l" rtl="0" fontAlgn="base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08325" indent="-182563" algn="l" rtl="0" fontAlgn="base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2000" kern="0" dirty="0" smtClean="0"/>
              <a:t>Difference from previous estimation </a:t>
            </a:r>
          </a:p>
          <a:p>
            <a:pPr lvl="1"/>
            <a:r>
              <a:rPr lang="en-US" altLang="ja-JP" kern="0" dirty="0" smtClean="0"/>
              <a:t>RO</a:t>
            </a:r>
          </a:p>
          <a:p>
            <a:pPr lvl="1"/>
            <a:r>
              <a:rPr lang="en-US" altLang="ja-JP" kern="0" dirty="0" smtClean="0"/>
              <a:t>Increased UV sterilizer</a:t>
            </a:r>
          </a:p>
          <a:p>
            <a:pPr lvl="1"/>
            <a:r>
              <a:rPr lang="en-US" altLang="ja-JP" kern="0" dirty="0" smtClean="0"/>
              <a:t>SK-type MD </a:t>
            </a:r>
          </a:p>
          <a:p>
            <a:pPr lvl="1"/>
            <a:endParaRPr lang="ja-JP" altLang="en-US" kern="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1591" y="5497355"/>
            <a:ext cx="2570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49.35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>
                <a:solidFill>
                  <a:srgbClr val="FF0000"/>
                </a:solidFill>
              </a:rPr>
              <a:t>O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ku-Yen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sekiya\Pictures\works\20120209Constructionworks\IMG_438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2091" y="3789040"/>
            <a:ext cx="2378887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3055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Consideration of running cost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F4D0F-8A42-433A-A018-8E1A8A8F6115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5670"/>
            <a:ext cx="8479393" cy="42575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  <p:sp>
        <p:nvSpPr>
          <p:cNvPr id="5" name="テキスト ボックス 4"/>
          <p:cNvSpPr txBox="1"/>
          <p:nvPr/>
        </p:nvSpPr>
        <p:spPr>
          <a:xfrm>
            <a:off x="4499992" y="1772816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w/RO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20272" y="1772816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w/o RO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71800" y="2412177"/>
            <a:ext cx="720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Initial </a:t>
            </a:r>
          </a:p>
          <a:p>
            <a:r>
              <a:rPr lang="en-US" altLang="ja-JP" sz="1600" dirty="0" smtClean="0">
                <a:solidFill>
                  <a:srgbClr val="FF0000"/>
                </a:solidFill>
              </a:rPr>
              <a:t>cost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35685" y="3023167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Running </a:t>
            </a:r>
            <a:r>
              <a:rPr lang="en-US" altLang="ja-JP" sz="1600" dirty="0" smtClean="0">
                <a:solidFill>
                  <a:srgbClr val="FF0000"/>
                </a:solidFill>
              </a:rPr>
              <a:t>cost</a:t>
            </a:r>
          </a:p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About RO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19875" y="5867980"/>
            <a:ext cx="609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After 5 years of running, w/RO system will gain cost merit.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91869" y="260663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3.5M$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94405" y="260663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dirty="0" smtClean="0">
                <a:solidFill>
                  <a:srgbClr val="FF0000"/>
                </a:solidFill>
              </a:rPr>
              <a:t>$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02588" y="321536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dirty="0" smtClean="0">
                <a:solidFill>
                  <a:srgbClr val="FF0000"/>
                </a:solidFill>
              </a:rPr>
              <a:t>.6M$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50389" y="320368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2</a:t>
            </a:r>
            <a:r>
              <a:rPr kumimoji="1" lang="en-US" altLang="ja-JP" dirty="0" smtClean="0">
                <a:solidFill>
                  <a:srgbClr val="FF0000"/>
                </a:solidFill>
              </a:rPr>
              <a:t>.3M$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706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3238" y="549176"/>
            <a:ext cx="8208962" cy="863600"/>
          </a:xfrm>
        </p:spPr>
        <p:txBody>
          <a:bodyPr/>
          <a:lstStyle/>
          <a:p>
            <a:r>
              <a:rPr lang="en-US" altLang="ja-JP" dirty="0" smtClean="0"/>
              <a:t>Plumbing </a:t>
            </a:r>
            <a:br>
              <a:rPr lang="en-US" altLang="ja-JP" dirty="0" smtClean="0"/>
            </a:br>
            <a:r>
              <a:rPr lang="en-US" altLang="ja-JP" dirty="0" smtClean="0"/>
              <a:t>from </a:t>
            </a:r>
            <a:r>
              <a:rPr lang="en-US" altLang="ja-JP" dirty="0"/>
              <a:t>water system to tanks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555668" cy="4016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51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Cost estimation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F4D0F-8A42-433A-A018-8E1A8A8F6115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6477000" cy="538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283968" y="5754154"/>
            <a:ext cx="2370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1</a:t>
            </a:r>
            <a:r>
              <a:rPr lang="en-US" altLang="ja-JP" sz="2800" dirty="0" smtClean="0">
                <a:solidFill>
                  <a:srgbClr val="FF0000"/>
                </a:solidFill>
              </a:rPr>
              <a:t>.05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>
                <a:solidFill>
                  <a:srgbClr val="FF0000"/>
                </a:solidFill>
              </a:rPr>
              <a:t>O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ku-Yen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4722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F4D0F-8A42-433A-A018-8E1A8A8F6115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8496944" cy="6169508"/>
          </a:xfrm>
          <a:prstGeom prst="roundRect">
            <a:avLst>
              <a:gd name="adj" fmla="val 337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Plumbing in the tanks</a:t>
            </a:r>
            <a:endParaRPr kumimoji="1" lang="ja-JP" altLang="en-US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 bwMode="auto">
          <a:xfrm>
            <a:off x="1794520" y="5498146"/>
            <a:ext cx="4145632" cy="88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736725" indent="-182563" algn="l" rtl="0" fontAlgn="base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193925" indent="-182563" algn="l" rtl="0" fontAlgn="base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51125" indent="-182563" algn="l" rtl="0" fontAlgn="base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08325" indent="-182563" algn="l" rtl="0" fontAlgn="base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dirty="0" smtClean="0"/>
              <a:t>Cost is already included in the TANK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827584" y="112474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400" dirty="0"/>
              <a:t>Additional inlets/</a:t>
            </a:r>
            <a:r>
              <a:rPr lang="en-US" altLang="ja-JP" sz="1400" dirty="0" err="1"/>
              <a:t>oultels</a:t>
            </a:r>
            <a:r>
              <a:rPr lang="en-US" altLang="ja-JP" sz="1400" dirty="0"/>
              <a:t> at 5 levels of side wall for: </a:t>
            </a:r>
          </a:p>
          <a:p>
            <a:pPr lvl="1"/>
            <a:r>
              <a:rPr lang="en-US" altLang="ja-JP" sz="1400" dirty="0"/>
              <a:t>future activities to prevent stagnation</a:t>
            </a:r>
          </a:p>
          <a:p>
            <a:pPr lvl="1"/>
            <a:r>
              <a:rPr lang="en-US" altLang="ja-JP" sz="1400" dirty="0"/>
              <a:t>recirculation during initial filling to prevent bacteria from growing  (180days!)</a:t>
            </a:r>
          </a:p>
        </p:txBody>
      </p:sp>
    </p:spTree>
    <p:extLst>
      <p:ext uri="{BB962C8B-B14F-4D97-AF65-F5344CB8AC3E}">
        <p14:creationId xmlns:p14="http://schemas.microsoft.com/office/powerpoint/2010/main" val="32630982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7"/>
          <a:stretch/>
        </p:blipFill>
        <p:spPr bwMode="auto">
          <a:xfrm>
            <a:off x="251520" y="2420888"/>
            <a:ext cx="3888432" cy="404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0414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Water </a:t>
            </a:r>
            <a:r>
              <a:rPr lang="en-US" altLang="ja-JP" dirty="0"/>
              <a:t>Flow </a:t>
            </a:r>
            <a:r>
              <a:rPr lang="en-US" altLang="ja-JP" dirty="0" smtClean="0"/>
              <a:t>simulation updates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9522" y="1350712"/>
            <a:ext cx="8102026" cy="1070176"/>
          </a:xfrm>
        </p:spPr>
        <p:txBody>
          <a:bodyPr/>
          <a:lstStyle/>
          <a:p>
            <a:r>
              <a:rPr kumimoji="1" lang="en-US" altLang="ja-JP" dirty="0" smtClean="0"/>
              <a:t>One compartment  for the first step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53058"/>
            <a:ext cx="4688774" cy="362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625497" y="5818187"/>
            <a:ext cx="3717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Software:</a:t>
            </a:r>
          </a:p>
          <a:p>
            <a:r>
              <a:rPr kumimoji="1" lang="en-US" altLang="ja-JP" dirty="0" smtClean="0"/>
              <a:t>ANSYS  GAMBIT2.4.1+Fluent13.0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0982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97" y="2241763"/>
            <a:ext cx="6768751" cy="415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Water </a:t>
            </a:r>
            <a:r>
              <a:rPr lang="en-US" altLang="ja-JP" sz="3200" dirty="0" smtClean="0"/>
              <a:t>inlets &amp; o</a:t>
            </a:r>
            <a:r>
              <a:rPr kumimoji="1" lang="en-US" altLang="ja-JP" sz="3200" dirty="0" smtClean="0"/>
              <a:t>utlets conditions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5959" y="1801241"/>
            <a:ext cx="8024473" cy="2587063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Equally distributed per top/bottom cross section</a:t>
            </a: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 bwMode="auto">
          <a:xfrm>
            <a:off x="611560" y="1196752"/>
            <a:ext cx="8102026" cy="107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736725" indent="-182563" algn="l" rtl="0" fontAlgn="base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193925" indent="-182563" algn="l" rtl="0" fontAlgn="base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51125" indent="-182563" algn="l" rtl="0" fontAlgn="base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08325" indent="-182563" algn="l" rtl="0" fontAlgn="base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Top and bottom pipes only 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69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Targets of WG2 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3238" y="1484784"/>
            <a:ext cx="8137525" cy="4548188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Source water </a:t>
            </a:r>
            <a:r>
              <a:rPr kumimoji="1" lang="en-US" altLang="ja-JP" dirty="0" smtClean="0"/>
              <a:t>in the mountains</a:t>
            </a:r>
          </a:p>
          <a:p>
            <a:pPr lvl="1"/>
            <a:r>
              <a:rPr lang="en-US" altLang="ja-JP" dirty="0" err="1" smtClean="0"/>
              <a:t>Tochibora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Mozumi</a:t>
            </a:r>
            <a:endParaRPr kumimoji="1" lang="en-US" altLang="ja-JP" dirty="0" smtClean="0"/>
          </a:p>
          <a:p>
            <a:r>
              <a:rPr lang="en-US" altLang="ja-JP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Ultra p</a:t>
            </a:r>
            <a:r>
              <a:rPr kumimoji="1" lang="en-US" altLang="ja-JP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ure water </a:t>
            </a:r>
            <a:r>
              <a:rPr kumimoji="1" lang="en-US" altLang="ja-JP" dirty="0" smtClean="0"/>
              <a:t>for supplying </a:t>
            </a:r>
            <a:r>
              <a:rPr lang="en-US" altLang="ja-JP" dirty="0" smtClean="0"/>
              <a:t> </a:t>
            </a:r>
          </a:p>
          <a:p>
            <a:pPr lvl="1"/>
            <a:r>
              <a:rPr lang="en-US" altLang="ja-JP" dirty="0" smtClean="0"/>
              <a:t>Water system design</a:t>
            </a:r>
          </a:p>
          <a:p>
            <a:r>
              <a:rPr lang="en-US" altLang="ja-JP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</a:t>
            </a:r>
            <a:r>
              <a:rPr kumimoji="1" lang="en-US" altLang="ja-JP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ater in the tank</a:t>
            </a:r>
          </a:p>
          <a:p>
            <a:pPr lvl="1"/>
            <a:r>
              <a:rPr lang="en-US" altLang="ja-JP" dirty="0" smtClean="0"/>
              <a:t>Water flow design</a:t>
            </a:r>
          </a:p>
          <a:p>
            <a:r>
              <a:rPr lang="en-US" altLang="ja-JP" dirty="0" err="1" smtClean="0">
                <a:solidFill>
                  <a:schemeClr val="accent6"/>
                </a:solidFill>
              </a:rPr>
              <a:t>Gd</a:t>
            </a:r>
            <a:r>
              <a:rPr lang="en-US" altLang="ja-JP" dirty="0">
                <a:solidFill>
                  <a:schemeClr val="accent6"/>
                </a:solidFill>
              </a:rPr>
              <a:t> </a:t>
            </a:r>
            <a:r>
              <a:rPr lang="en-US" altLang="ja-JP" dirty="0" smtClean="0">
                <a:solidFill>
                  <a:schemeClr val="accent6"/>
                </a:solidFill>
              </a:rPr>
              <a:t>water option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lvl="1"/>
            <a:r>
              <a:rPr lang="en-US" altLang="ja-JP" dirty="0" smtClean="0">
                <a:solidFill>
                  <a:schemeClr val="accent6"/>
                </a:solidFill>
              </a:rPr>
              <a:t>Mark’s talk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F4D0F-8A42-433A-A018-8E1A8A8F611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2897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ID &amp; OD Conditions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412776"/>
            <a:ext cx="8820472" cy="4548188"/>
          </a:xfrm>
        </p:spPr>
        <p:txBody>
          <a:bodyPr/>
          <a:lstStyle/>
          <a:p>
            <a:r>
              <a:rPr lang="en-US" altLang="ja-JP" dirty="0" smtClean="0"/>
              <a:t>ID &amp; OD </a:t>
            </a:r>
            <a:r>
              <a:rPr lang="en-US" altLang="ja-JP" dirty="0"/>
              <a:t>are dealt as </a:t>
            </a:r>
            <a:r>
              <a:rPr lang="en-US" altLang="ja-JP" dirty="0" smtClean="0"/>
              <a:t>completely separated containers.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F4D0F-8A42-433A-A018-8E1A8A8F6115}" type="slidenum">
              <a:rPr kumimoji="1" lang="ja-JP" altLang="en-US" smtClean="0"/>
              <a:t>20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869406"/>
              </p:ext>
            </p:extLst>
          </p:nvPr>
        </p:nvGraphicFramePr>
        <p:xfrm>
          <a:off x="611560" y="4653136"/>
          <a:ext cx="783714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000"/>
                <a:gridCol w="2325442"/>
                <a:gridCol w="2325699"/>
              </a:tblGrid>
              <a:tr h="324000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Inner detector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Outer detector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Volume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370,000m</a:t>
                      </a:r>
                      <a:r>
                        <a:rPr kumimoji="1" lang="en-US" altLang="ja-JP" sz="1800" baseline="30000" dirty="0" smtClean="0"/>
                        <a:t>3</a:t>
                      </a:r>
                      <a:endParaRPr kumimoji="1" lang="ja-JP" altLang="en-US" sz="1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89,000m</a:t>
                      </a:r>
                      <a:r>
                        <a:rPr kumimoji="1" lang="en-US" altLang="ja-JP" sz="1800" baseline="30000" dirty="0" smtClean="0"/>
                        <a:t>3</a:t>
                      </a:r>
                      <a:endParaRPr kumimoji="1" lang="ja-JP" altLang="en-US" sz="1800" baseline="300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Flow rate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96.7t/h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23.3t/h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Number of inlets (outlets) 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18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4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Flow rate / inlet (outlet)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5.37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5.82</a:t>
                      </a:r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naisuiso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6" r="16943"/>
          <a:stretch/>
        </p:blipFill>
        <p:spPr bwMode="auto">
          <a:xfrm>
            <a:off x="4106659" y="2278376"/>
            <a:ext cx="2049517" cy="232886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gaisuiso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9" r="14948"/>
          <a:stretch/>
        </p:blipFill>
        <p:spPr bwMode="auto">
          <a:xfrm>
            <a:off x="6323141" y="2276872"/>
            <a:ext cx="2065283" cy="231775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79512" y="2544262"/>
            <a:ext cx="35378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ja-JP" sz="2000" dirty="0"/>
              <a:t>Because of its symmetrical shape, only 1/4 volume is considered for the </a:t>
            </a:r>
            <a:r>
              <a:rPr lang="en-US" altLang="ja-JP" sz="2000" dirty="0" smtClean="0"/>
              <a:t>simulation.</a:t>
            </a:r>
          </a:p>
          <a:p>
            <a:pPr lvl="1"/>
            <a:r>
              <a:rPr lang="en-US" altLang="ja-JP" sz="2000" dirty="0" smtClean="0"/>
              <a:t>1,400,000 mesh</a:t>
            </a:r>
          </a:p>
          <a:p>
            <a:pPr lvl="1"/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xy</a:t>
            </a:r>
            <a:r>
              <a:rPr lang="en-US" altLang="ja-JP" sz="2000" dirty="0" smtClean="0"/>
              <a:t>, and </a:t>
            </a:r>
            <a:r>
              <a:rPr lang="en-US" altLang="ja-JP" sz="2000" dirty="0" err="1" smtClean="0"/>
              <a:t>yz</a:t>
            </a:r>
            <a:r>
              <a:rPr lang="en-US" altLang="ja-JP" sz="2000" dirty="0" smtClean="0"/>
              <a:t> symmetry)</a:t>
            </a:r>
            <a:endParaRPr lang="en-US" altLang="ja-JP" sz="2000" dirty="0"/>
          </a:p>
        </p:txBody>
      </p:sp>
      <p:pic>
        <p:nvPicPr>
          <p:cNvPr id="4100" name="Picture 4" descr="naisuiso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6" t="73360" r="65128" b="18099"/>
          <a:stretch/>
        </p:blipFill>
        <p:spPr bwMode="auto">
          <a:xfrm>
            <a:off x="3255321" y="3834729"/>
            <a:ext cx="851338" cy="77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83772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3238" y="549176"/>
            <a:ext cx="8208962" cy="863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Temperature condition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827584" y="2045982"/>
            <a:ext cx="6336704" cy="193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eaLnBrk="0" hangingPunct="0">
              <a:spcBef>
                <a:spcPts val="250"/>
              </a:spcBef>
              <a:buClr>
                <a:srgbClr val="31B6FD"/>
              </a:buClr>
              <a:buSzPct val="80000"/>
              <a:buFont typeface="Wingdings 2" pitchFamily="18" charset="2"/>
              <a:buChar char=""/>
            </a:pPr>
            <a:r>
              <a:rPr lang="en-US" altLang="ja-JP" sz="2800" kern="0" dirty="0">
                <a:solidFill>
                  <a:prstClr val="black"/>
                </a:solidFill>
                <a:latin typeface="Verdana"/>
                <a:ea typeface="ＭＳ Ｐゴシック"/>
              </a:rPr>
              <a:t>Cooling water  </a:t>
            </a:r>
            <a:r>
              <a:rPr lang="en-US" altLang="ja-JP" sz="2800" kern="0" dirty="0" smtClean="0">
                <a:solidFill>
                  <a:prstClr val="black"/>
                </a:solidFill>
                <a:latin typeface="Verdana"/>
                <a:ea typeface="ＭＳ Ｐゴシック"/>
              </a:rPr>
              <a:t>10.5</a:t>
            </a:r>
            <a:r>
              <a:rPr lang="en-US" altLang="ja-JP" sz="2800" kern="0" baseline="30000" dirty="0" smtClean="0">
                <a:solidFill>
                  <a:prstClr val="black"/>
                </a:solidFill>
                <a:latin typeface="Verdana"/>
                <a:ea typeface="ＭＳ Ｐゴシック"/>
              </a:rPr>
              <a:t>o</a:t>
            </a:r>
            <a:r>
              <a:rPr lang="en-US" altLang="ja-JP" sz="2800" kern="0" dirty="0" smtClean="0">
                <a:solidFill>
                  <a:prstClr val="black"/>
                </a:solidFill>
                <a:latin typeface="Verdana"/>
                <a:ea typeface="ＭＳ Ｐゴシック"/>
              </a:rPr>
              <a:t>C </a:t>
            </a:r>
          </a:p>
          <a:p>
            <a:pPr marL="265113" lvl="0" indent="-265113" eaLnBrk="0" hangingPunct="0">
              <a:spcBef>
                <a:spcPts val="250"/>
              </a:spcBef>
              <a:buClr>
                <a:srgbClr val="31B6FD"/>
              </a:buClr>
              <a:buSzPct val="80000"/>
              <a:buFont typeface="Wingdings 2" pitchFamily="18" charset="2"/>
              <a:buChar char=""/>
            </a:pPr>
            <a:r>
              <a:rPr lang="en-US" altLang="ja-JP" sz="2800" kern="0" dirty="0" smtClean="0">
                <a:solidFill>
                  <a:prstClr val="black"/>
                </a:solidFill>
                <a:latin typeface="Verdana"/>
                <a:ea typeface="ＭＳ Ｐゴシック"/>
              </a:rPr>
              <a:t>Supplying water  13.0</a:t>
            </a:r>
            <a:r>
              <a:rPr lang="en-US" altLang="ja-JP" sz="2800" kern="0" baseline="30000" dirty="0">
                <a:solidFill>
                  <a:prstClr val="black"/>
                </a:solidFill>
                <a:latin typeface="Verdana"/>
                <a:ea typeface="ＭＳ Ｐゴシック"/>
              </a:rPr>
              <a:t>o</a:t>
            </a:r>
            <a:r>
              <a:rPr lang="en-US" altLang="ja-JP" sz="2800" kern="0" dirty="0">
                <a:solidFill>
                  <a:prstClr val="black"/>
                </a:solidFill>
                <a:latin typeface="Verdana"/>
                <a:ea typeface="ＭＳ Ｐゴシック"/>
              </a:rPr>
              <a:t>C</a:t>
            </a:r>
            <a:r>
              <a:rPr lang="en-US" altLang="ja-JP" sz="2800" kern="0" dirty="0" smtClean="0">
                <a:solidFill>
                  <a:prstClr val="black"/>
                </a:solidFill>
                <a:latin typeface="Verdana"/>
                <a:ea typeface="ＭＳ Ｐゴシック"/>
              </a:rPr>
              <a:t>  </a:t>
            </a:r>
            <a:endParaRPr lang="en-US" altLang="ja-JP" sz="2800" kern="0" dirty="0">
              <a:solidFill>
                <a:prstClr val="black"/>
              </a:solidFill>
              <a:latin typeface="Verdana"/>
              <a:ea typeface="ＭＳ Ｐゴシック"/>
            </a:endParaRPr>
          </a:p>
          <a:p>
            <a:pPr marL="265113" lvl="0" indent="-265113" eaLnBrk="0" hangingPunct="0">
              <a:spcBef>
                <a:spcPts val="250"/>
              </a:spcBef>
              <a:buClr>
                <a:srgbClr val="31B6FD"/>
              </a:buClr>
              <a:buSzPct val="80000"/>
              <a:buFont typeface="Wingdings 2" pitchFamily="18" charset="2"/>
              <a:buChar char=""/>
            </a:pPr>
            <a:r>
              <a:rPr lang="en-US" altLang="ja-JP" sz="2800" kern="0" dirty="0" smtClean="0">
                <a:solidFill>
                  <a:prstClr val="black"/>
                </a:solidFill>
                <a:latin typeface="Verdana"/>
                <a:ea typeface="ＭＳ Ｐゴシック"/>
              </a:rPr>
              <a:t>Top level </a:t>
            </a:r>
            <a:r>
              <a:rPr lang="en-US" altLang="ja-JP" sz="2800" kern="0" dirty="0">
                <a:solidFill>
                  <a:prstClr val="black"/>
                </a:solidFill>
                <a:latin typeface="Verdana"/>
                <a:ea typeface="ＭＳ Ｐゴシック"/>
              </a:rPr>
              <a:t>rock   </a:t>
            </a:r>
            <a:r>
              <a:rPr lang="en-US" altLang="ja-JP" sz="2800" kern="0" dirty="0" smtClean="0">
                <a:solidFill>
                  <a:prstClr val="black"/>
                </a:solidFill>
                <a:latin typeface="Verdana"/>
                <a:ea typeface="ＭＳ Ｐゴシック"/>
              </a:rPr>
              <a:t>16.7</a:t>
            </a:r>
            <a:r>
              <a:rPr lang="en-US" altLang="ja-JP" sz="2800" kern="0" baseline="30000" dirty="0" smtClean="0">
                <a:solidFill>
                  <a:prstClr val="black"/>
                </a:solidFill>
                <a:latin typeface="Verdana"/>
                <a:ea typeface="ＭＳ Ｐゴシック"/>
              </a:rPr>
              <a:t>o</a:t>
            </a:r>
            <a:r>
              <a:rPr lang="en-US" altLang="ja-JP" sz="2800" kern="0" dirty="0" smtClean="0">
                <a:solidFill>
                  <a:prstClr val="black"/>
                </a:solidFill>
                <a:latin typeface="Verdana"/>
                <a:ea typeface="ＭＳ Ｐゴシック"/>
              </a:rPr>
              <a:t>C</a:t>
            </a:r>
          </a:p>
          <a:p>
            <a:pPr marL="265113" lvl="0" indent="-265113" eaLnBrk="0" hangingPunct="0">
              <a:spcBef>
                <a:spcPts val="250"/>
              </a:spcBef>
              <a:buClr>
                <a:srgbClr val="31B6FD"/>
              </a:buClr>
              <a:buSzPct val="80000"/>
              <a:buFont typeface="Wingdings 2" pitchFamily="18" charset="2"/>
              <a:buChar char=""/>
            </a:pPr>
            <a:r>
              <a:rPr lang="en-US" altLang="ja-JP" sz="2800" kern="0" dirty="0" smtClean="0">
                <a:solidFill>
                  <a:prstClr val="black"/>
                </a:solidFill>
                <a:latin typeface="Verdana"/>
                <a:ea typeface="ＭＳ Ｐゴシック"/>
              </a:rPr>
              <a:t>Bottom level rock 17.7</a:t>
            </a:r>
            <a:r>
              <a:rPr lang="en-US" altLang="ja-JP" sz="2800" kern="0" baseline="30000" dirty="0">
                <a:solidFill>
                  <a:prstClr val="black"/>
                </a:solidFill>
                <a:latin typeface="Verdana"/>
                <a:ea typeface="ＭＳ Ｐゴシック"/>
              </a:rPr>
              <a:t>o</a:t>
            </a:r>
            <a:r>
              <a:rPr lang="en-US" altLang="ja-JP" sz="2800" kern="0" dirty="0">
                <a:solidFill>
                  <a:prstClr val="black"/>
                </a:solidFill>
                <a:latin typeface="Verdana"/>
                <a:ea typeface="ＭＳ Ｐゴシック"/>
              </a:rPr>
              <a:t>C</a:t>
            </a:r>
            <a:endParaRPr lang="ja-JP" altLang="en-US" sz="2800" kern="0" dirty="0">
              <a:solidFill>
                <a:prstClr val="black"/>
              </a:solidFill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134996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Other h</a:t>
            </a:r>
            <a:r>
              <a:rPr kumimoji="1" lang="en-US" altLang="ja-JP" dirty="0" smtClean="0"/>
              <a:t>eat source conditions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9102" y="1628800"/>
            <a:ext cx="5184576" cy="1728192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sz="2400" dirty="0" smtClean="0"/>
              <a:t>Unlike SK, electronics(HV, </a:t>
            </a:r>
            <a:r>
              <a:rPr lang="en-US" altLang="ja-JP" sz="2400" dirty="0" err="1" smtClean="0"/>
              <a:t>QBee</a:t>
            </a:r>
            <a:r>
              <a:rPr lang="en-US" altLang="ja-JP" sz="2400" dirty="0" smtClean="0"/>
              <a:t>,..)                  are also in the tank.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The heat from compensation coil depends on the direction of the tank.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"/>
          <a:stretch/>
        </p:blipFill>
        <p:spPr bwMode="auto">
          <a:xfrm>
            <a:off x="5673678" y="1916832"/>
            <a:ext cx="3172299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8594457" cy="239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668344" y="5877272"/>
            <a:ext cx="9028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47.4kW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4653136"/>
            <a:ext cx="45397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Area</a:t>
            </a:r>
            <a:endParaRPr kumimoji="1" lang="ja-JP" altLang="en-US" sz="11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7362" y="3573016"/>
            <a:ext cx="2920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For one compartment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1868426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Full treatment simulation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4036" y="1649892"/>
            <a:ext cx="8431080" cy="4518884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This is like SK… </a:t>
            </a:r>
            <a:r>
              <a:rPr lang="en-US" altLang="ja-JP" dirty="0" err="1" smtClean="0"/>
              <a:t>LowE</a:t>
            </a:r>
            <a:r>
              <a:rPr lang="en-US" altLang="ja-JP" dirty="0" smtClean="0"/>
              <a:t> oriented tuning.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Bottom convection and top stagnation.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868144" y="2627620"/>
            <a:ext cx="138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Temperature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835696" y="2642820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ID </a:t>
            </a:r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</a:rPr>
              <a:t>¼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5122" name="Picture 2" descr="flower9-4-4-8-9-204078-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20" y="2996951"/>
            <a:ext cx="4800535" cy="36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flower9-4-4-8-9-204078-contou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05"/>
          <a:stretch/>
        </p:blipFill>
        <p:spPr bwMode="auto">
          <a:xfrm>
            <a:off x="4509836" y="2996950"/>
            <a:ext cx="3806580" cy="360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539552" y="1196752"/>
            <a:ext cx="3227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</a:rPr>
              <a:t>supply: bottom, return: top 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40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Inverse operation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71600" y="1556792"/>
            <a:ext cx="7056784" cy="3459924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This is </a:t>
            </a:r>
            <a:r>
              <a:rPr lang="en-US" altLang="ja-JP" dirty="0" err="1" smtClean="0"/>
              <a:t>atmpd</a:t>
            </a:r>
            <a:r>
              <a:rPr lang="en-US" altLang="ja-JP" dirty="0" smtClean="0"/>
              <a:t>/t2k oriented tuning.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Whole convection      uniform detector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6300193" y="2627620"/>
            <a:ext cx="138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Temperature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267745" y="2642820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ID </a:t>
            </a:r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</a:rPr>
              <a:t>¼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6146" name="Picture 2" descr="flower9-4-4-8-9-8-50000_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" y="2996952"/>
            <a:ext cx="4805163" cy="360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flower9-4-4-8-9-8-50000_contour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98"/>
          <a:stretch/>
        </p:blipFill>
        <p:spPr bwMode="auto">
          <a:xfrm>
            <a:off x="4644009" y="2996952"/>
            <a:ext cx="3844219" cy="360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539552" y="1196752"/>
            <a:ext cx="5149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00FF"/>
                </a:solidFill>
              </a:rPr>
              <a:t>Supply cold water to the top, </a:t>
            </a:r>
            <a:r>
              <a:rPr lang="en-US" altLang="ja-JP" sz="2000" dirty="0">
                <a:solidFill>
                  <a:srgbClr val="0000FF"/>
                </a:solidFill>
              </a:rPr>
              <a:t>return: </a:t>
            </a:r>
            <a:r>
              <a:rPr lang="en-US" altLang="ja-JP" sz="2000" dirty="0" smtClean="0">
                <a:solidFill>
                  <a:srgbClr val="0000FF"/>
                </a:solidFill>
              </a:rPr>
              <a:t>bottom 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4499992" y="234888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121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3" descr="countours_20day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179" y="3686928"/>
            <a:ext cx="42291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08962" cy="504056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Time evolution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F4D0F-8A42-433A-A018-8E1A8A8F6115}" type="slidenum">
              <a:rPr kumimoji="1" lang="ja-JP" altLang="en-US" smtClean="0"/>
              <a:t>25</a:t>
            </a:fld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285304" y="548680"/>
            <a:ext cx="8557517" cy="3175000"/>
            <a:chOff x="395536" y="1727984"/>
            <a:chExt cx="8557517" cy="3175000"/>
          </a:xfrm>
        </p:grpSpPr>
        <p:pic>
          <p:nvPicPr>
            <p:cNvPr id="3074" name="Picture 2" descr="flower9-4-4-8-11-21-04176-contour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728695"/>
              <a:ext cx="4229100" cy="317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 descr="flower9-4-4-8-11-21-07200-counters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30" r="25462"/>
            <a:stretch/>
          </p:blipFill>
          <p:spPr bwMode="auto">
            <a:xfrm>
              <a:off x="3217851" y="1727984"/>
              <a:ext cx="2002221" cy="317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 descr="flower9-4-4-8-11-25-12960-counters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7" r="26896"/>
            <a:stretch/>
          </p:blipFill>
          <p:spPr bwMode="auto">
            <a:xfrm>
              <a:off x="6588224" y="1727984"/>
              <a:ext cx="2364829" cy="317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 descr="flower9-4-4-8-11-23-10080-counters1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12" r="30260"/>
            <a:stretch/>
          </p:blipFill>
          <p:spPr bwMode="auto">
            <a:xfrm>
              <a:off x="5161625" y="1727984"/>
              <a:ext cx="1876098" cy="317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" descr="countours_10days_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6" r="27343"/>
          <a:stretch/>
        </p:blipFill>
        <p:spPr bwMode="auto">
          <a:xfrm>
            <a:off x="1371600" y="3713559"/>
            <a:ext cx="198645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531624" y="51479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Not yet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44961" y="342552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10 days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014974" y="339889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2</a:t>
            </a:r>
            <a:r>
              <a:rPr lang="en-US" altLang="ja-JP" dirty="0" smtClean="0">
                <a:solidFill>
                  <a:schemeClr val="bg1"/>
                </a:solidFill>
              </a:rPr>
              <a:t>0 days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84168" y="341970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30 days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956376" y="342552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4</a:t>
            </a:r>
            <a:r>
              <a:rPr lang="en-US" altLang="ja-JP" dirty="0" smtClean="0">
                <a:solidFill>
                  <a:schemeClr val="bg1"/>
                </a:solidFill>
              </a:rPr>
              <a:t>0 days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187624" y="548680"/>
            <a:ext cx="3227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supply: bottom, return: top 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5616" y="3700567"/>
            <a:ext cx="5149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Supply cold water to the top, </a:t>
            </a:r>
            <a:r>
              <a:rPr lang="en-US" altLang="ja-JP" sz="2000" dirty="0">
                <a:solidFill>
                  <a:schemeClr val="bg1"/>
                </a:solidFill>
              </a:rPr>
              <a:t>return: </a:t>
            </a:r>
            <a:r>
              <a:rPr lang="en-US" altLang="ja-JP" sz="2000" dirty="0" smtClean="0">
                <a:solidFill>
                  <a:schemeClr val="bg1"/>
                </a:solidFill>
              </a:rPr>
              <a:t>bottom 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490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Inlet pipe shape simulation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340768"/>
            <a:ext cx="6599294" cy="693449"/>
          </a:xfrm>
        </p:spPr>
        <p:txBody>
          <a:bodyPr/>
          <a:lstStyle/>
          <a:p>
            <a:r>
              <a:rPr kumimoji="1" lang="en-US" altLang="ja-JP" dirty="0" smtClean="0"/>
              <a:t>SK inlet (thickness is unknown) </a:t>
            </a:r>
          </a:p>
          <a:p>
            <a:pPr lvl="1"/>
            <a:r>
              <a:rPr lang="en-US" altLang="ja-JP" dirty="0" smtClean="0"/>
              <a:t>Very difficult…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F4D0F-8A42-433A-A018-8E1A8A8F6115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4098" name="Picture 2" descr="mod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5" r="25646"/>
          <a:stretch/>
        </p:blipFill>
        <p:spPr bwMode="auto">
          <a:xfrm>
            <a:off x="276962" y="2561431"/>
            <a:ext cx="242789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pathline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t="-597" r="14694" b="597"/>
          <a:stretch/>
        </p:blipFill>
        <p:spPr bwMode="auto">
          <a:xfrm>
            <a:off x="2704852" y="2542381"/>
            <a:ext cx="324168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pathline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2" r="22278"/>
          <a:stretch/>
        </p:blipFill>
        <p:spPr bwMode="auto">
          <a:xfrm>
            <a:off x="5946533" y="2561431"/>
            <a:ext cx="2945947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131840" y="590863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4mm thick pipe case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32240" y="590863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Thin pipe case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302326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484784"/>
            <a:ext cx="8352928" cy="4548188"/>
          </a:xfrm>
        </p:spPr>
        <p:txBody>
          <a:bodyPr/>
          <a:lstStyle/>
          <a:p>
            <a:r>
              <a:rPr kumimoji="1" lang="en-US" altLang="ja-JP" sz="2600" dirty="0" smtClean="0"/>
              <a:t>Hyper-K water system </a:t>
            </a:r>
            <a:r>
              <a:rPr lang="en-US" altLang="ja-JP" sz="2600" dirty="0" smtClean="0"/>
              <a:t>was re-designed w/RO.</a:t>
            </a:r>
          </a:p>
          <a:p>
            <a:pPr lvl="1"/>
            <a:r>
              <a:rPr lang="en-US" altLang="ja-JP" sz="2200" dirty="0" smtClean="0"/>
              <a:t>For both </a:t>
            </a:r>
            <a:r>
              <a:rPr lang="en-US" altLang="ja-JP" sz="2200" dirty="0" err="1" smtClean="0"/>
              <a:t>Mozumi</a:t>
            </a:r>
            <a:r>
              <a:rPr lang="en-US" altLang="ja-JP" sz="2200" dirty="0" smtClean="0"/>
              <a:t> and </a:t>
            </a:r>
            <a:r>
              <a:rPr lang="en-US" altLang="ja-JP" sz="2200" dirty="0" err="1" smtClean="0"/>
              <a:t>Tochibora</a:t>
            </a:r>
            <a:r>
              <a:rPr lang="en-US" altLang="ja-JP" sz="2200" dirty="0" smtClean="0"/>
              <a:t> options</a:t>
            </a:r>
          </a:p>
          <a:p>
            <a:pPr lvl="1"/>
            <a:r>
              <a:rPr lang="en-US" altLang="ja-JP" sz="2200" dirty="0" smtClean="0"/>
              <a:t>Rough cost estimations are </a:t>
            </a:r>
            <a:r>
              <a:rPr lang="en-US" altLang="ja-JP" sz="2200" dirty="0"/>
              <a:t>f</a:t>
            </a:r>
            <a:r>
              <a:rPr lang="en-US" altLang="ja-JP" sz="2200" dirty="0" smtClean="0"/>
              <a:t>inished</a:t>
            </a:r>
          </a:p>
          <a:p>
            <a:r>
              <a:rPr lang="en-US" altLang="ja-JP" sz="2600" dirty="0" smtClean="0"/>
              <a:t>Progress on the water flow simulation. </a:t>
            </a:r>
            <a:endParaRPr lang="en-US" altLang="ja-JP" sz="2600" dirty="0"/>
          </a:p>
          <a:p>
            <a:pPr lvl="1"/>
            <a:r>
              <a:rPr lang="en-US" altLang="ja-JP" sz="2200" dirty="0" smtClean="0"/>
              <a:t>Super-K flow is reproduced in Hyper-K tank.</a:t>
            </a:r>
          </a:p>
          <a:p>
            <a:pPr lvl="1"/>
            <a:r>
              <a:rPr lang="en-US" altLang="ja-JP" sz="2200" dirty="0" smtClean="0"/>
              <a:t>Started to estimate the effects of inlet </a:t>
            </a:r>
            <a:r>
              <a:rPr lang="en-US" altLang="ja-JP" sz="2200" dirty="0"/>
              <a:t>pipe </a:t>
            </a:r>
            <a:r>
              <a:rPr lang="en-US" altLang="ja-JP" sz="2200" dirty="0" smtClean="0"/>
              <a:t>shapes.</a:t>
            </a:r>
          </a:p>
          <a:p>
            <a:pPr lvl="1"/>
            <a:r>
              <a:rPr lang="en-US" altLang="ja-JP" sz="2200" dirty="0" smtClean="0"/>
              <a:t>Working on detail simulations.</a:t>
            </a:r>
          </a:p>
          <a:p>
            <a:pPr lvl="2"/>
            <a:r>
              <a:rPr lang="en-US" altLang="ja-JP" dirty="0" smtClean="0"/>
              <a:t>SK flow in SK tank? For the validation of the simulation.</a:t>
            </a:r>
          </a:p>
          <a:p>
            <a:pPr lvl="2"/>
            <a:r>
              <a:rPr lang="en-US" altLang="ja-JP" dirty="0" smtClean="0"/>
              <a:t>Using side wall inlets/outlets</a:t>
            </a:r>
          </a:p>
          <a:p>
            <a:pPr lvl="2"/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F4D0F-8A42-433A-A018-8E1A8A8F6115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904059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SK mesh for the flow simulation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F4D0F-8A42-433A-A018-8E1A8A8F6115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643813" cy="50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97772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637408"/>
            <a:ext cx="8208962" cy="863600"/>
          </a:xfrm>
        </p:spPr>
        <p:txBody>
          <a:bodyPr/>
          <a:lstStyle/>
          <a:p>
            <a:r>
              <a:rPr lang="en-US" altLang="ja-JP" dirty="0" smtClean="0"/>
              <a:t>Source Water for Hyper-K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F4D0F-8A42-433A-A018-8E1A8A8F6115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3238" y="4077073"/>
            <a:ext cx="8137525" cy="2376263"/>
          </a:xfrm>
        </p:spPr>
        <p:txBody>
          <a:bodyPr/>
          <a:lstStyle/>
          <a:p>
            <a:r>
              <a:rPr kumimoji="1" lang="en-US" altLang="ja-JP" dirty="0" err="1" smtClean="0"/>
              <a:t>Tochibora</a:t>
            </a:r>
            <a:r>
              <a:rPr kumimoji="1" lang="en-US" altLang="ja-JP" dirty="0" smtClean="0"/>
              <a:t> is already reported.</a:t>
            </a:r>
          </a:p>
          <a:p>
            <a:pPr lvl="1"/>
            <a:r>
              <a:rPr lang="en-US" altLang="ja-JP" dirty="0" smtClean="0"/>
              <a:t>Our demand (&gt;300m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/h) is filled.</a:t>
            </a:r>
          </a:p>
          <a:p>
            <a:pPr lvl="1"/>
            <a:endParaRPr kumimoji="1" lang="en-US" altLang="ja-JP" dirty="0" smtClean="0"/>
          </a:p>
          <a:p>
            <a:r>
              <a:rPr lang="en-US" altLang="ja-JP" dirty="0" err="1" smtClean="0"/>
              <a:t>Mozumi</a:t>
            </a:r>
            <a:r>
              <a:rPr lang="en-US" altLang="ja-JP" dirty="0" smtClean="0"/>
              <a:t> is not investigated officially yet.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93871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Atotsu</a:t>
            </a:r>
            <a:r>
              <a:rPr kumimoji="1" lang="en-US" altLang="ja-JP" dirty="0" smtClean="0"/>
              <a:t> water stream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F4D0F-8A42-433A-A018-8E1A8A8F6115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4659"/>
            <a:ext cx="8079205" cy="528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58446" y="1340768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1844824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2852936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3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3356992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4365104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4859868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1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6686" y="5373216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5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2566" y="5877272"/>
            <a:ext cx="3770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 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8446" y="3861048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20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7544" y="2339588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35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08690" y="1467905"/>
            <a:ext cx="1516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m</a:t>
            </a:r>
            <a:r>
              <a:rPr lang="en-US" altLang="ja-JP" sz="3200" baseline="30000" dirty="0" smtClean="0"/>
              <a:t>3</a:t>
            </a:r>
            <a:r>
              <a:rPr lang="en-US" altLang="ja-JP" sz="3200" dirty="0" smtClean="0"/>
              <a:t>/min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3635896" y="1264659"/>
            <a:ext cx="1800200" cy="2092333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93991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 addition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3239" y="1628775"/>
            <a:ext cx="3132658" cy="2088258"/>
          </a:xfrm>
        </p:spPr>
        <p:txBody>
          <a:bodyPr/>
          <a:lstStyle/>
          <a:p>
            <a:r>
              <a:rPr kumimoji="1" lang="en-US" altLang="ja-JP" dirty="0" smtClean="0"/>
              <a:t>More than 300m</a:t>
            </a:r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/h spring in KAGRA tunnel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F4D0F-8A42-433A-A018-8E1A8A8F6115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002" y="260648"/>
            <a:ext cx="5009470" cy="627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>
            <a:off x="2627784" y="3573016"/>
            <a:ext cx="5112568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5232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3357488"/>
            <a:ext cx="8208962" cy="863600"/>
          </a:xfrm>
        </p:spPr>
        <p:txBody>
          <a:bodyPr/>
          <a:lstStyle/>
          <a:p>
            <a:r>
              <a:rPr lang="en-US" altLang="ja-JP" dirty="0" smtClean="0"/>
              <a:t>Hyper</a:t>
            </a:r>
            <a:r>
              <a:rPr kumimoji="1" lang="en-US" altLang="ja-JP" dirty="0" smtClean="0"/>
              <a:t>-K water system </a:t>
            </a:r>
            <a:br>
              <a:rPr kumimoji="1" lang="en-US" altLang="ja-JP" dirty="0" smtClean="0"/>
            </a:br>
            <a:r>
              <a:rPr kumimoji="1" lang="en-US" altLang="ja-JP" dirty="0" smtClean="0"/>
              <a:t>Cost estimation of </a:t>
            </a:r>
            <a:br>
              <a:rPr kumimoji="1" lang="en-US" altLang="ja-JP" dirty="0" smtClean="0"/>
            </a:br>
            <a:r>
              <a:rPr kumimoji="1" lang="en-US" altLang="ja-JP" dirty="0" smtClean="0"/>
              <a:t>the </a:t>
            </a:r>
            <a:r>
              <a:rPr lang="en-US" altLang="ja-JP" dirty="0" smtClean="0"/>
              <a:t>Revised design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F4D0F-8A42-433A-A018-8E1A8A8F611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62365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3063" y="333375"/>
            <a:ext cx="8208962" cy="8636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3063" y="1628775"/>
            <a:ext cx="8137525" cy="4548188"/>
          </a:xfrm>
        </p:spPr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C:\Users\sekiya\hk\hyperk_blank4.pn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r="9351" b="4961"/>
          <a:stretch/>
        </p:blipFill>
        <p:spPr bwMode="auto">
          <a:xfrm>
            <a:off x="167329" y="186408"/>
            <a:ext cx="8797159" cy="643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7884368" y="1916832"/>
            <a:ext cx="0" cy="2520280"/>
          </a:xfrm>
          <a:prstGeom prst="line">
            <a:avLst/>
          </a:prstGeom>
          <a:ln w="381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6360017" y="2924944"/>
            <a:ext cx="64994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7008089" y="2906969"/>
            <a:ext cx="3740" cy="11738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>
            <a:off x="891149" y="4073328"/>
            <a:ext cx="612068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887409" y="4073328"/>
            <a:ext cx="3740" cy="11558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891149" y="5229200"/>
            <a:ext cx="600333" cy="0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97151"/>
            <a:ext cx="1532233" cy="1717159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直線コネクタ 21"/>
          <p:cNvCxnSpPr/>
          <p:nvPr/>
        </p:nvCxnSpPr>
        <p:spPr>
          <a:xfrm>
            <a:off x="7236296" y="5085184"/>
            <a:ext cx="864096" cy="1008112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>
            <a:off x="7236295" y="5301208"/>
            <a:ext cx="720081" cy="792088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407356" y="1484784"/>
            <a:ext cx="6270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 smtClean="0"/>
              <a:t>Compressor</a:t>
            </a:r>
            <a:endParaRPr kumimoji="1" lang="ja-JP" altLang="en-US" sz="7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271452" y="1484784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 smtClean="0"/>
              <a:t>Dryer</a:t>
            </a:r>
            <a:endParaRPr kumimoji="1" lang="ja-JP" altLang="en-US" sz="7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895521" y="1412776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 smtClean="0"/>
              <a:t>0.3</a:t>
            </a:r>
            <a:r>
              <a:rPr lang="en-US" altLang="ja-JP" sz="700" dirty="0" smtClean="0">
                <a:latin typeface="Symbol" pitchFamily="18" charset="2"/>
              </a:rPr>
              <a:t>m</a:t>
            </a:r>
            <a:r>
              <a:rPr lang="en-US" altLang="ja-JP" sz="700" dirty="0" smtClean="0"/>
              <a:t>m </a:t>
            </a:r>
          </a:p>
          <a:p>
            <a:r>
              <a:rPr lang="en-US" altLang="ja-JP" sz="700" dirty="0" smtClean="0"/>
              <a:t>filter</a:t>
            </a:r>
            <a:endParaRPr kumimoji="1" lang="ja-JP" altLang="en-US" sz="7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615601" y="1484784"/>
            <a:ext cx="4106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 smtClean="0"/>
              <a:t>Buffer</a:t>
            </a:r>
            <a:endParaRPr kumimoji="1" lang="ja-JP" altLang="en-US" sz="7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335681" y="1412776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 smtClean="0"/>
              <a:t>H</a:t>
            </a:r>
            <a:r>
              <a:rPr lang="en-US" altLang="ja-JP" sz="500" dirty="0" smtClean="0"/>
              <a:t>2</a:t>
            </a:r>
            <a:r>
              <a:rPr lang="en-US" altLang="ja-JP" sz="700" dirty="0"/>
              <a:t>O</a:t>
            </a:r>
            <a:r>
              <a:rPr lang="en-US" altLang="ja-JP" sz="700" dirty="0" smtClean="0"/>
              <a:t>,CO</a:t>
            </a:r>
            <a:r>
              <a:rPr lang="en-US" altLang="ja-JP" sz="500" dirty="0" smtClean="0"/>
              <a:t>2</a:t>
            </a:r>
            <a:r>
              <a:rPr lang="en-US" altLang="ja-JP" sz="700" dirty="0" smtClean="0"/>
              <a:t> </a:t>
            </a:r>
          </a:p>
          <a:p>
            <a:r>
              <a:rPr lang="en-US" altLang="ja-JP" sz="700" dirty="0" smtClean="0"/>
              <a:t>remover</a:t>
            </a:r>
            <a:endParaRPr kumimoji="1" lang="ja-JP" altLang="en-US" sz="7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487809" y="1412776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dirty="0" smtClean="0"/>
              <a:t>20</a:t>
            </a:r>
            <a:r>
              <a:rPr lang="en-US" altLang="ja-JP" sz="600" baseline="30000" dirty="0" smtClean="0"/>
              <a:t>o</a:t>
            </a:r>
            <a:r>
              <a:rPr lang="en-US" altLang="ja-JP" sz="600" dirty="0" smtClean="0"/>
              <a:t>C</a:t>
            </a:r>
          </a:p>
          <a:p>
            <a:r>
              <a:rPr lang="en-US" altLang="ja-JP" sz="600" dirty="0" smtClean="0"/>
              <a:t>Charcoal</a:t>
            </a:r>
            <a:endParaRPr kumimoji="1" lang="ja-JP" altLang="en-US" sz="6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351905" y="1412776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 smtClean="0"/>
              <a:t>0.1</a:t>
            </a:r>
            <a:r>
              <a:rPr lang="en-US" altLang="ja-JP" sz="700" dirty="0" smtClean="0">
                <a:latin typeface="Symbol" pitchFamily="18" charset="2"/>
              </a:rPr>
              <a:t>m</a:t>
            </a:r>
            <a:r>
              <a:rPr lang="en-US" altLang="ja-JP" sz="700" dirty="0" smtClean="0"/>
              <a:t>m </a:t>
            </a:r>
          </a:p>
          <a:p>
            <a:r>
              <a:rPr lang="en-US" altLang="ja-JP" sz="700" dirty="0" smtClean="0"/>
              <a:t>filter</a:t>
            </a:r>
            <a:endParaRPr kumimoji="1" lang="ja-JP" altLang="en-US" sz="7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927969" y="1412776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 smtClean="0"/>
              <a:t>0.01</a:t>
            </a:r>
            <a:r>
              <a:rPr lang="en-US" altLang="ja-JP" sz="700" dirty="0" smtClean="0">
                <a:latin typeface="Symbol" pitchFamily="18" charset="2"/>
              </a:rPr>
              <a:t>m</a:t>
            </a:r>
            <a:r>
              <a:rPr lang="en-US" altLang="ja-JP" sz="700" dirty="0" smtClean="0"/>
              <a:t>m </a:t>
            </a:r>
          </a:p>
          <a:p>
            <a:r>
              <a:rPr lang="en-US" altLang="ja-JP" sz="700" dirty="0" smtClean="0"/>
              <a:t>filter</a:t>
            </a:r>
            <a:endParaRPr kumimoji="1" lang="ja-JP" altLang="en-US" sz="7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008089" y="1412776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 smtClean="0"/>
              <a:t>0.01</a:t>
            </a:r>
            <a:r>
              <a:rPr lang="en-US" altLang="ja-JP" sz="700" dirty="0" smtClean="0">
                <a:latin typeface="Symbol" pitchFamily="18" charset="2"/>
              </a:rPr>
              <a:t>m</a:t>
            </a:r>
            <a:r>
              <a:rPr lang="en-US" altLang="ja-JP" sz="700" dirty="0" smtClean="0"/>
              <a:t>m </a:t>
            </a:r>
          </a:p>
          <a:p>
            <a:r>
              <a:rPr lang="en-US" altLang="ja-JP" sz="700" dirty="0" smtClean="0"/>
              <a:t>filter</a:t>
            </a:r>
            <a:endParaRPr kumimoji="1" lang="ja-JP" altLang="en-US" sz="7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478905" y="1423809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dirty="0" smtClean="0"/>
              <a:t>-40</a:t>
            </a:r>
            <a:r>
              <a:rPr lang="en-US" altLang="ja-JP" sz="600" baseline="30000" dirty="0" smtClean="0"/>
              <a:t>o</a:t>
            </a:r>
            <a:r>
              <a:rPr lang="en-US" altLang="ja-JP" sz="600" dirty="0" smtClean="0"/>
              <a:t>C</a:t>
            </a:r>
          </a:p>
          <a:p>
            <a:r>
              <a:rPr lang="en-US" altLang="ja-JP" sz="600" dirty="0" smtClean="0"/>
              <a:t>Charcoal</a:t>
            </a:r>
            <a:endParaRPr kumimoji="1" lang="ja-JP" altLang="en-US" sz="6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605511" y="1428745"/>
            <a:ext cx="4106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 smtClean="0"/>
              <a:t>Buffer</a:t>
            </a:r>
            <a:endParaRPr kumimoji="1" lang="ja-JP" altLang="en-US" sz="7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391465" y="3440033"/>
            <a:ext cx="88511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10</a:t>
            </a:r>
            <a:r>
              <a:rPr lang="en-US" altLang="ja-JP" sz="1200" dirty="0" smtClean="0">
                <a:latin typeface="Symbol" pitchFamily="18" charset="2"/>
              </a:rPr>
              <a:t>m</a:t>
            </a:r>
            <a:r>
              <a:rPr lang="en-US" altLang="ja-JP" sz="1200" dirty="0" smtClean="0"/>
              <a:t>m filter</a:t>
            </a:r>
            <a:endParaRPr kumimoji="1" lang="ja-JP" altLang="en-US" sz="12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399577" y="3429000"/>
            <a:ext cx="56566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Buffer</a:t>
            </a:r>
            <a:endParaRPr kumimoji="1" lang="ja-JP" altLang="en-US" sz="12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487809" y="3501008"/>
            <a:ext cx="75499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700" dirty="0" smtClean="0"/>
              <a:t>   </a:t>
            </a:r>
            <a:r>
              <a:rPr lang="en-US" altLang="ja-JP" sz="1200" dirty="0" smtClean="0"/>
              <a:t>CO2 remover</a:t>
            </a:r>
            <a:endParaRPr kumimoji="1" lang="ja-JP" altLang="en-US" sz="12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453738" y="5672281"/>
            <a:ext cx="74199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  Buffer   </a:t>
            </a:r>
            <a:endParaRPr kumimoji="1" lang="ja-JP" altLang="en-US" sz="12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752163" y="6237312"/>
            <a:ext cx="80656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1</a:t>
            </a:r>
            <a:r>
              <a:rPr lang="en-US" altLang="ja-JP" sz="1200" dirty="0" smtClean="0">
                <a:latin typeface="Symbol" pitchFamily="18" charset="2"/>
              </a:rPr>
              <a:t>m</a:t>
            </a:r>
            <a:r>
              <a:rPr lang="en-US" altLang="ja-JP" sz="1200" dirty="0" smtClean="0"/>
              <a:t>m filter</a:t>
            </a:r>
            <a:endParaRPr kumimoji="1" lang="ja-JP" altLang="en-US" sz="1200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7308304" y="6237312"/>
            <a:ext cx="108821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solidFill>
                  <a:schemeClr val="bg1"/>
                </a:solidFill>
              </a:rPr>
              <a:t>HK Tank</a:t>
            </a:r>
          </a:p>
        </p:txBody>
      </p:sp>
      <p:sp>
        <p:nvSpPr>
          <p:cNvPr id="52" name="角丸四角形 51"/>
          <p:cNvSpPr/>
          <p:nvPr/>
        </p:nvSpPr>
        <p:spPr bwMode="auto">
          <a:xfrm>
            <a:off x="251520" y="242064"/>
            <a:ext cx="4679477" cy="522640"/>
          </a:xfrm>
          <a:prstGeom prst="roundRect">
            <a:avLst/>
          </a:prstGeom>
          <a:solidFill>
            <a:srgbClr val="00B050">
              <a:alpha val="12000"/>
            </a:srgb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3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8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17995" y="260648"/>
            <a:ext cx="4858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Rn</a:t>
            </a:r>
            <a:r>
              <a:rPr kumimoji="1" lang="en-US" altLang="ja-JP" sz="2400" dirty="0" smtClean="0"/>
              <a:t> Free Air generator (400Nm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/h)</a:t>
            </a:r>
            <a:endParaRPr kumimoji="1" lang="ja-JP" altLang="en-US" sz="2400" dirty="0"/>
          </a:p>
        </p:txBody>
      </p:sp>
      <p:sp>
        <p:nvSpPr>
          <p:cNvPr id="54" name="角丸四角形 53"/>
          <p:cNvSpPr/>
          <p:nvPr/>
        </p:nvSpPr>
        <p:spPr bwMode="auto">
          <a:xfrm>
            <a:off x="251520" y="1988840"/>
            <a:ext cx="3736008" cy="522640"/>
          </a:xfrm>
          <a:prstGeom prst="roundRect">
            <a:avLst/>
          </a:prstGeom>
          <a:solidFill>
            <a:srgbClr val="0000FF">
              <a:alpha val="12000"/>
            </a:srgbClr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3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8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73241" y="2019327"/>
            <a:ext cx="3714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Water Purification System</a:t>
            </a:r>
            <a:endParaRPr kumimoji="1" lang="ja-JP" altLang="en-US" sz="2400" dirty="0"/>
          </a:p>
        </p:txBody>
      </p:sp>
      <p:sp>
        <p:nvSpPr>
          <p:cNvPr id="162" name="角丸四角形 161"/>
          <p:cNvSpPr/>
          <p:nvPr/>
        </p:nvSpPr>
        <p:spPr bwMode="auto">
          <a:xfrm>
            <a:off x="1167226" y="3890701"/>
            <a:ext cx="3162125" cy="38541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3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0.24kt/h for initial supply</a:t>
            </a:r>
            <a:endParaRPr kumimoji="1" lang="ja-JP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ＭＳ Ｐゴシック" pitchFamily="50" charset="-128"/>
            </a:endParaRPr>
          </a:p>
        </p:txBody>
      </p:sp>
      <p:sp>
        <p:nvSpPr>
          <p:cNvPr id="163" name="角丸四角形 162"/>
          <p:cNvSpPr/>
          <p:nvPr/>
        </p:nvSpPr>
        <p:spPr bwMode="auto">
          <a:xfrm>
            <a:off x="251520" y="2819642"/>
            <a:ext cx="989359" cy="85949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33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200" dirty="0" smtClean="0">
                <a:solidFill>
                  <a:srgbClr val="0000FF"/>
                </a:solidFill>
                <a:ea typeface="ＭＳ Ｐゴシック" pitchFamily="50" charset="-128"/>
              </a:rPr>
              <a:t>Mine water</a:t>
            </a:r>
            <a:endParaRPr kumimoji="1" lang="ja-JP" altLang="en-US" sz="2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ea typeface="ＭＳ Ｐゴシック" pitchFamily="50" charset="-128"/>
            </a:endParaRPr>
          </a:p>
        </p:txBody>
      </p:sp>
      <p:sp>
        <p:nvSpPr>
          <p:cNvPr id="164" name="角丸四角形 163"/>
          <p:cNvSpPr/>
          <p:nvPr/>
        </p:nvSpPr>
        <p:spPr bwMode="auto">
          <a:xfrm>
            <a:off x="3707904" y="3414713"/>
            <a:ext cx="682860" cy="37432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33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solidFill>
                  <a:srgbClr val="0000FF"/>
                </a:solidFill>
                <a:ea typeface="ＭＳ Ｐゴシック" pitchFamily="50" charset="-128"/>
              </a:rPr>
              <a:t>RO</a:t>
            </a:r>
          </a:p>
        </p:txBody>
      </p:sp>
      <p:sp>
        <p:nvSpPr>
          <p:cNvPr id="165" name="角丸四角形 164"/>
          <p:cNvSpPr/>
          <p:nvPr/>
        </p:nvSpPr>
        <p:spPr bwMode="auto">
          <a:xfrm>
            <a:off x="5314809" y="3403963"/>
            <a:ext cx="1164096" cy="38507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33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solidFill>
                  <a:srgbClr val="0000FF"/>
                </a:solidFill>
                <a:ea typeface="ＭＳ Ｐゴシック" pitchFamily="50" charset="-128"/>
              </a:rPr>
              <a:t>DI(MB)</a:t>
            </a:r>
          </a:p>
        </p:txBody>
      </p:sp>
      <p:sp>
        <p:nvSpPr>
          <p:cNvPr id="166" name="角丸四角形 165"/>
          <p:cNvSpPr/>
          <p:nvPr/>
        </p:nvSpPr>
        <p:spPr bwMode="auto">
          <a:xfrm>
            <a:off x="3322871" y="5687495"/>
            <a:ext cx="1164096" cy="38507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33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solidFill>
                  <a:srgbClr val="0000FF"/>
                </a:solidFill>
                <a:ea typeface="ＭＳ Ｐゴシック" pitchFamily="50" charset="-128"/>
              </a:rPr>
              <a:t>DI(CP)</a:t>
            </a:r>
          </a:p>
        </p:txBody>
      </p:sp>
      <p:sp>
        <p:nvSpPr>
          <p:cNvPr id="167" name="角丸四角形 166"/>
          <p:cNvSpPr/>
          <p:nvPr/>
        </p:nvSpPr>
        <p:spPr bwMode="auto">
          <a:xfrm>
            <a:off x="2508805" y="5692869"/>
            <a:ext cx="682860" cy="37432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33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solidFill>
                  <a:srgbClr val="0000FF"/>
                </a:solidFill>
                <a:ea typeface="ＭＳ Ｐゴシック" pitchFamily="50" charset="-128"/>
              </a:rPr>
              <a:t>UV</a:t>
            </a:r>
          </a:p>
        </p:txBody>
      </p:sp>
      <p:sp>
        <p:nvSpPr>
          <p:cNvPr id="168" name="角丸四角形 167"/>
          <p:cNvSpPr/>
          <p:nvPr/>
        </p:nvSpPr>
        <p:spPr bwMode="auto">
          <a:xfrm>
            <a:off x="4572000" y="5718969"/>
            <a:ext cx="682860" cy="37432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33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solidFill>
                  <a:srgbClr val="0000FF"/>
                </a:solidFill>
                <a:ea typeface="ＭＳ Ｐゴシック" pitchFamily="50" charset="-128"/>
              </a:rPr>
              <a:t>MD</a:t>
            </a:r>
          </a:p>
        </p:txBody>
      </p:sp>
      <p:sp>
        <p:nvSpPr>
          <p:cNvPr id="169" name="角丸四角形 168"/>
          <p:cNvSpPr/>
          <p:nvPr/>
        </p:nvSpPr>
        <p:spPr bwMode="auto">
          <a:xfrm>
            <a:off x="5405879" y="5700606"/>
            <a:ext cx="682860" cy="37432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33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solidFill>
                  <a:srgbClr val="0000FF"/>
                </a:solidFill>
                <a:ea typeface="ＭＳ Ｐゴシック" pitchFamily="50" charset="-128"/>
              </a:rPr>
              <a:t>UF</a:t>
            </a:r>
          </a:p>
        </p:txBody>
      </p:sp>
      <p:sp>
        <p:nvSpPr>
          <p:cNvPr id="170" name="角丸四角形 169"/>
          <p:cNvSpPr/>
          <p:nvPr/>
        </p:nvSpPr>
        <p:spPr bwMode="auto">
          <a:xfrm>
            <a:off x="6444208" y="5661248"/>
            <a:ext cx="801748" cy="37432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33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000" dirty="0" smtClean="0">
                <a:solidFill>
                  <a:srgbClr val="0000FF"/>
                </a:solidFill>
                <a:ea typeface="ＭＳ Ｐゴシック" pitchFamily="50" charset="-128"/>
              </a:rPr>
              <a:t>T controller</a:t>
            </a:r>
          </a:p>
        </p:txBody>
      </p:sp>
      <p:sp>
        <p:nvSpPr>
          <p:cNvPr id="171" name="角丸四角形 170"/>
          <p:cNvSpPr/>
          <p:nvPr/>
        </p:nvSpPr>
        <p:spPr bwMode="auto">
          <a:xfrm>
            <a:off x="2291257" y="6165304"/>
            <a:ext cx="2881531" cy="38024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3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1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.2kt/h for recirculation</a:t>
            </a:r>
            <a:endParaRPr kumimoji="1" lang="ja-JP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ＭＳ Ｐゴシック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302428" y="4602295"/>
            <a:ext cx="1168155" cy="367647"/>
          </a:xfrm>
          <a:prstGeom prst="roundRect">
            <a:avLst/>
          </a:prstGeom>
          <a:solidFill>
            <a:srgbClr val="00CC66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purge</a:t>
            </a:r>
            <a:endParaRPr kumimoji="1" lang="ja-JP" altLang="en-US" dirty="0"/>
          </a:p>
        </p:txBody>
      </p:sp>
      <p:sp>
        <p:nvSpPr>
          <p:cNvPr id="173" name="角丸四角形 172"/>
          <p:cNvSpPr/>
          <p:nvPr/>
        </p:nvSpPr>
        <p:spPr>
          <a:xfrm>
            <a:off x="4329352" y="4602295"/>
            <a:ext cx="1168155" cy="367647"/>
          </a:xfrm>
          <a:prstGeom prst="roundRect">
            <a:avLst/>
          </a:prstGeom>
          <a:solidFill>
            <a:srgbClr val="00CC66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purge</a:t>
            </a:r>
            <a:endParaRPr kumimoji="1" lang="ja-JP" altLang="en-US" dirty="0"/>
          </a:p>
        </p:txBody>
      </p:sp>
      <p:sp>
        <p:nvSpPr>
          <p:cNvPr id="174" name="角丸四角形 173"/>
          <p:cNvSpPr/>
          <p:nvPr/>
        </p:nvSpPr>
        <p:spPr>
          <a:xfrm>
            <a:off x="7478158" y="4615260"/>
            <a:ext cx="1168155" cy="367647"/>
          </a:xfrm>
          <a:prstGeom prst="roundRect">
            <a:avLst/>
          </a:prstGeom>
          <a:solidFill>
            <a:srgbClr val="00CC66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purge</a:t>
            </a:r>
            <a:endParaRPr kumimoji="1" lang="ja-JP" altLang="en-US" dirty="0"/>
          </a:p>
        </p:txBody>
      </p:sp>
      <p:cxnSp>
        <p:nvCxnSpPr>
          <p:cNvPr id="175" name="直線コネクタ 174"/>
          <p:cNvCxnSpPr/>
          <p:nvPr/>
        </p:nvCxnSpPr>
        <p:spPr>
          <a:xfrm flipV="1">
            <a:off x="2820946" y="2636912"/>
            <a:ext cx="0" cy="296315"/>
          </a:xfrm>
          <a:prstGeom prst="line">
            <a:avLst/>
          </a:prstGeom>
          <a:ln w="4445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コネクタ 175"/>
          <p:cNvCxnSpPr/>
          <p:nvPr/>
        </p:nvCxnSpPr>
        <p:spPr>
          <a:xfrm>
            <a:off x="2820946" y="2636912"/>
            <a:ext cx="4657212" cy="0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コネクタ 176"/>
          <p:cNvCxnSpPr/>
          <p:nvPr/>
        </p:nvCxnSpPr>
        <p:spPr>
          <a:xfrm>
            <a:off x="7452320" y="2636912"/>
            <a:ext cx="10642" cy="1634036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コネクタ 177"/>
          <p:cNvCxnSpPr/>
          <p:nvPr/>
        </p:nvCxnSpPr>
        <p:spPr>
          <a:xfrm>
            <a:off x="5722638" y="4259023"/>
            <a:ext cx="0" cy="970177"/>
          </a:xfrm>
          <a:prstGeom prst="line">
            <a:avLst/>
          </a:prstGeom>
          <a:ln w="4445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コネクタ 178"/>
          <p:cNvCxnSpPr/>
          <p:nvPr/>
        </p:nvCxnSpPr>
        <p:spPr>
          <a:xfrm flipV="1">
            <a:off x="5717804" y="4276118"/>
            <a:ext cx="1760354" cy="1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 flipH="1">
            <a:off x="1797030" y="4437112"/>
            <a:ext cx="6303362" cy="0"/>
          </a:xfrm>
          <a:prstGeom prst="line">
            <a:avLst/>
          </a:prstGeom>
          <a:ln w="57150">
            <a:solidFill>
              <a:srgbClr val="66CC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角丸四角形吹き出し 8"/>
          <p:cNvSpPr/>
          <p:nvPr/>
        </p:nvSpPr>
        <p:spPr>
          <a:xfrm>
            <a:off x="7596335" y="3414713"/>
            <a:ext cx="1368153" cy="861406"/>
          </a:xfrm>
          <a:prstGeom prst="wedgeRoundRectCallout">
            <a:avLst>
              <a:gd name="adj1" fmla="val -350083"/>
              <a:gd name="adj2" fmla="val 15556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05920" y="3557605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NO RO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355976" y="1929026"/>
            <a:ext cx="3521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err="1" smtClean="0">
                <a:solidFill>
                  <a:srgbClr val="0000FF"/>
                </a:solidFill>
              </a:rPr>
              <a:t>Tochibora</a:t>
            </a:r>
            <a:r>
              <a:rPr lang="en-US" altLang="ja-JP" sz="4000" dirty="0" smtClean="0">
                <a:solidFill>
                  <a:srgbClr val="0000FF"/>
                </a:solidFill>
              </a:rPr>
              <a:t> plan</a:t>
            </a:r>
            <a:endParaRPr kumimoji="1" lang="ja-JP" alt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5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3063" y="333375"/>
            <a:ext cx="8208962" cy="8636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3063" y="1628775"/>
            <a:ext cx="8137525" cy="4548188"/>
          </a:xfrm>
        </p:spPr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C:\Users\sekiya\hk\hyperk_blank4.pn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r="9351" b="4961"/>
          <a:stretch/>
        </p:blipFill>
        <p:spPr bwMode="auto">
          <a:xfrm>
            <a:off x="167329" y="186408"/>
            <a:ext cx="8797159" cy="643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7884368" y="1916832"/>
            <a:ext cx="0" cy="2520280"/>
          </a:xfrm>
          <a:prstGeom prst="line">
            <a:avLst/>
          </a:prstGeom>
          <a:ln w="381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6360017" y="2924944"/>
            <a:ext cx="64994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7008089" y="2906969"/>
            <a:ext cx="3740" cy="11738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>
            <a:off x="891149" y="4073328"/>
            <a:ext cx="612068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887409" y="4073328"/>
            <a:ext cx="3740" cy="11558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891149" y="5229200"/>
            <a:ext cx="600333" cy="0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97151"/>
            <a:ext cx="1532233" cy="1717159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直線コネクタ 21"/>
          <p:cNvCxnSpPr/>
          <p:nvPr/>
        </p:nvCxnSpPr>
        <p:spPr>
          <a:xfrm>
            <a:off x="7236296" y="5085184"/>
            <a:ext cx="864096" cy="1008112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>
            <a:off x="7236295" y="5301208"/>
            <a:ext cx="720081" cy="792088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407356" y="1484784"/>
            <a:ext cx="6270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 smtClean="0"/>
              <a:t>Compressor</a:t>
            </a:r>
            <a:endParaRPr kumimoji="1" lang="ja-JP" altLang="en-US" sz="7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271452" y="1484784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 smtClean="0"/>
              <a:t>Dryer</a:t>
            </a:r>
            <a:endParaRPr kumimoji="1" lang="ja-JP" altLang="en-US" sz="7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895521" y="1412776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 smtClean="0"/>
              <a:t>0.3</a:t>
            </a:r>
            <a:r>
              <a:rPr lang="en-US" altLang="ja-JP" sz="700" dirty="0" smtClean="0">
                <a:latin typeface="Symbol" pitchFamily="18" charset="2"/>
              </a:rPr>
              <a:t>m</a:t>
            </a:r>
            <a:r>
              <a:rPr lang="en-US" altLang="ja-JP" sz="700" dirty="0" smtClean="0"/>
              <a:t>m </a:t>
            </a:r>
          </a:p>
          <a:p>
            <a:r>
              <a:rPr lang="en-US" altLang="ja-JP" sz="700" dirty="0" smtClean="0"/>
              <a:t>filter</a:t>
            </a:r>
            <a:endParaRPr kumimoji="1" lang="ja-JP" altLang="en-US" sz="7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615601" y="1484784"/>
            <a:ext cx="4106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 smtClean="0"/>
              <a:t>Buffer</a:t>
            </a:r>
            <a:endParaRPr kumimoji="1" lang="ja-JP" altLang="en-US" sz="7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335681" y="1412776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 smtClean="0"/>
              <a:t>H</a:t>
            </a:r>
            <a:r>
              <a:rPr lang="en-US" altLang="ja-JP" sz="500" dirty="0" smtClean="0"/>
              <a:t>2</a:t>
            </a:r>
            <a:r>
              <a:rPr lang="en-US" altLang="ja-JP" sz="700" dirty="0"/>
              <a:t>O</a:t>
            </a:r>
            <a:r>
              <a:rPr lang="en-US" altLang="ja-JP" sz="700" dirty="0" smtClean="0"/>
              <a:t>,CO</a:t>
            </a:r>
            <a:r>
              <a:rPr lang="en-US" altLang="ja-JP" sz="500" dirty="0" smtClean="0"/>
              <a:t>2</a:t>
            </a:r>
            <a:r>
              <a:rPr lang="en-US" altLang="ja-JP" sz="700" dirty="0" smtClean="0"/>
              <a:t> </a:t>
            </a:r>
          </a:p>
          <a:p>
            <a:r>
              <a:rPr lang="en-US" altLang="ja-JP" sz="700" dirty="0" smtClean="0"/>
              <a:t>remover</a:t>
            </a:r>
            <a:endParaRPr kumimoji="1" lang="ja-JP" altLang="en-US" sz="7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487809" y="1412776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dirty="0" smtClean="0"/>
              <a:t>20</a:t>
            </a:r>
            <a:r>
              <a:rPr lang="en-US" altLang="ja-JP" sz="600" baseline="30000" dirty="0" smtClean="0"/>
              <a:t>o</a:t>
            </a:r>
            <a:r>
              <a:rPr lang="en-US" altLang="ja-JP" sz="600" dirty="0" smtClean="0"/>
              <a:t>C</a:t>
            </a:r>
          </a:p>
          <a:p>
            <a:r>
              <a:rPr lang="en-US" altLang="ja-JP" sz="600" dirty="0" smtClean="0"/>
              <a:t>Charcoal</a:t>
            </a:r>
            <a:endParaRPr kumimoji="1" lang="ja-JP" altLang="en-US" sz="6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351905" y="1412776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 smtClean="0"/>
              <a:t>0.1</a:t>
            </a:r>
            <a:r>
              <a:rPr lang="en-US" altLang="ja-JP" sz="700" dirty="0" smtClean="0">
                <a:latin typeface="Symbol" pitchFamily="18" charset="2"/>
              </a:rPr>
              <a:t>m</a:t>
            </a:r>
            <a:r>
              <a:rPr lang="en-US" altLang="ja-JP" sz="700" dirty="0" smtClean="0"/>
              <a:t>m </a:t>
            </a:r>
          </a:p>
          <a:p>
            <a:r>
              <a:rPr lang="en-US" altLang="ja-JP" sz="700" dirty="0" smtClean="0"/>
              <a:t>filter</a:t>
            </a:r>
            <a:endParaRPr kumimoji="1" lang="ja-JP" altLang="en-US" sz="7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927969" y="1412776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 smtClean="0"/>
              <a:t>0.01</a:t>
            </a:r>
            <a:r>
              <a:rPr lang="en-US" altLang="ja-JP" sz="700" dirty="0" smtClean="0">
                <a:latin typeface="Symbol" pitchFamily="18" charset="2"/>
              </a:rPr>
              <a:t>m</a:t>
            </a:r>
            <a:r>
              <a:rPr lang="en-US" altLang="ja-JP" sz="700" dirty="0" smtClean="0"/>
              <a:t>m </a:t>
            </a:r>
          </a:p>
          <a:p>
            <a:r>
              <a:rPr lang="en-US" altLang="ja-JP" sz="700" dirty="0" smtClean="0"/>
              <a:t>filter</a:t>
            </a:r>
            <a:endParaRPr kumimoji="1" lang="ja-JP" altLang="en-US" sz="7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008089" y="1412776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 smtClean="0"/>
              <a:t>0.01</a:t>
            </a:r>
            <a:r>
              <a:rPr lang="en-US" altLang="ja-JP" sz="700" dirty="0" smtClean="0">
                <a:latin typeface="Symbol" pitchFamily="18" charset="2"/>
              </a:rPr>
              <a:t>m</a:t>
            </a:r>
            <a:r>
              <a:rPr lang="en-US" altLang="ja-JP" sz="700" dirty="0" smtClean="0"/>
              <a:t>m </a:t>
            </a:r>
          </a:p>
          <a:p>
            <a:r>
              <a:rPr lang="en-US" altLang="ja-JP" sz="700" dirty="0" smtClean="0"/>
              <a:t>filter</a:t>
            </a:r>
            <a:endParaRPr kumimoji="1" lang="ja-JP" altLang="en-US" sz="7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478905" y="1423809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dirty="0" smtClean="0"/>
              <a:t>-40</a:t>
            </a:r>
            <a:r>
              <a:rPr lang="en-US" altLang="ja-JP" sz="600" baseline="30000" dirty="0" smtClean="0"/>
              <a:t>o</a:t>
            </a:r>
            <a:r>
              <a:rPr lang="en-US" altLang="ja-JP" sz="600" dirty="0" smtClean="0"/>
              <a:t>C</a:t>
            </a:r>
          </a:p>
          <a:p>
            <a:r>
              <a:rPr lang="en-US" altLang="ja-JP" sz="600" dirty="0" smtClean="0"/>
              <a:t>Charcoal</a:t>
            </a:r>
            <a:endParaRPr kumimoji="1" lang="ja-JP" altLang="en-US" sz="6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605511" y="1428745"/>
            <a:ext cx="4106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 smtClean="0"/>
              <a:t>Buffer</a:t>
            </a:r>
            <a:endParaRPr kumimoji="1" lang="ja-JP" altLang="en-US" sz="7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391465" y="3440033"/>
            <a:ext cx="88511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10</a:t>
            </a:r>
            <a:r>
              <a:rPr lang="en-US" altLang="ja-JP" sz="1200" dirty="0" smtClean="0">
                <a:latin typeface="Symbol" pitchFamily="18" charset="2"/>
              </a:rPr>
              <a:t>m</a:t>
            </a:r>
            <a:r>
              <a:rPr lang="en-US" altLang="ja-JP" sz="1200" dirty="0" smtClean="0"/>
              <a:t>m filter</a:t>
            </a:r>
            <a:endParaRPr kumimoji="1" lang="ja-JP" altLang="en-US" sz="12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399577" y="3429000"/>
            <a:ext cx="56566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Buffer</a:t>
            </a:r>
            <a:endParaRPr kumimoji="1" lang="ja-JP" altLang="en-US" sz="12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487809" y="3501008"/>
            <a:ext cx="75499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700" dirty="0" smtClean="0"/>
              <a:t>   </a:t>
            </a:r>
            <a:r>
              <a:rPr lang="en-US" altLang="ja-JP" sz="1200" dirty="0" smtClean="0"/>
              <a:t>CO2 remover</a:t>
            </a:r>
            <a:endParaRPr kumimoji="1" lang="ja-JP" altLang="en-US" sz="12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453738" y="5672281"/>
            <a:ext cx="74199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  Buffer   </a:t>
            </a:r>
            <a:endParaRPr kumimoji="1" lang="ja-JP" altLang="en-US" sz="12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752163" y="6237312"/>
            <a:ext cx="80656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1</a:t>
            </a:r>
            <a:r>
              <a:rPr lang="en-US" altLang="ja-JP" sz="1200" dirty="0" smtClean="0">
                <a:latin typeface="Symbol" pitchFamily="18" charset="2"/>
              </a:rPr>
              <a:t>m</a:t>
            </a:r>
            <a:r>
              <a:rPr lang="en-US" altLang="ja-JP" sz="1200" dirty="0" smtClean="0"/>
              <a:t>m filter</a:t>
            </a:r>
            <a:endParaRPr kumimoji="1" lang="ja-JP" altLang="en-US" sz="1200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7308304" y="6237312"/>
            <a:ext cx="108821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solidFill>
                  <a:schemeClr val="bg1"/>
                </a:solidFill>
              </a:rPr>
              <a:t>HK Tank</a:t>
            </a:r>
          </a:p>
        </p:txBody>
      </p:sp>
      <p:sp>
        <p:nvSpPr>
          <p:cNvPr id="52" name="角丸四角形 51"/>
          <p:cNvSpPr/>
          <p:nvPr/>
        </p:nvSpPr>
        <p:spPr bwMode="auto">
          <a:xfrm>
            <a:off x="251520" y="242064"/>
            <a:ext cx="4679477" cy="522640"/>
          </a:xfrm>
          <a:prstGeom prst="roundRect">
            <a:avLst/>
          </a:prstGeom>
          <a:solidFill>
            <a:srgbClr val="00B050">
              <a:alpha val="12000"/>
            </a:srgb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3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8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17995" y="260648"/>
            <a:ext cx="4858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Rn</a:t>
            </a:r>
            <a:r>
              <a:rPr kumimoji="1" lang="en-US" altLang="ja-JP" sz="2400" dirty="0" smtClean="0"/>
              <a:t> Free Air generator (400Nm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/h)</a:t>
            </a:r>
            <a:endParaRPr kumimoji="1" lang="ja-JP" altLang="en-US" sz="2400" dirty="0"/>
          </a:p>
        </p:txBody>
      </p:sp>
      <p:sp>
        <p:nvSpPr>
          <p:cNvPr id="54" name="角丸四角形 53"/>
          <p:cNvSpPr/>
          <p:nvPr/>
        </p:nvSpPr>
        <p:spPr bwMode="auto">
          <a:xfrm>
            <a:off x="251520" y="1988840"/>
            <a:ext cx="3736008" cy="522640"/>
          </a:xfrm>
          <a:prstGeom prst="roundRect">
            <a:avLst/>
          </a:prstGeom>
          <a:solidFill>
            <a:srgbClr val="0000FF">
              <a:alpha val="12000"/>
            </a:srgbClr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3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8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73241" y="2019327"/>
            <a:ext cx="3714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Water Purification System</a:t>
            </a:r>
            <a:endParaRPr kumimoji="1" lang="ja-JP" altLang="en-US" sz="2400" dirty="0"/>
          </a:p>
        </p:txBody>
      </p:sp>
      <p:sp>
        <p:nvSpPr>
          <p:cNvPr id="162" name="角丸四角形 161"/>
          <p:cNvSpPr/>
          <p:nvPr/>
        </p:nvSpPr>
        <p:spPr bwMode="auto">
          <a:xfrm>
            <a:off x="1167227" y="3890701"/>
            <a:ext cx="2896748" cy="38024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3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0.3kt/h for initial supply</a:t>
            </a:r>
            <a:endParaRPr kumimoji="1" lang="ja-JP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ＭＳ Ｐゴシック" pitchFamily="50" charset="-128"/>
            </a:endParaRPr>
          </a:p>
        </p:txBody>
      </p:sp>
      <p:sp>
        <p:nvSpPr>
          <p:cNvPr id="163" name="角丸四角形 162"/>
          <p:cNvSpPr/>
          <p:nvPr/>
        </p:nvSpPr>
        <p:spPr bwMode="auto">
          <a:xfrm>
            <a:off x="251520" y="2819642"/>
            <a:ext cx="989359" cy="85949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33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200" dirty="0" smtClean="0">
                <a:solidFill>
                  <a:srgbClr val="0000FF"/>
                </a:solidFill>
                <a:ea typeface="ＭＳ Ｐゴシック" pitchFamily="50" charset="-128"/>
              </a:rPr>
              <a:t>Mine water</a:t>
            </a:r>
            <a:endParaRPr kumimoji="1" lang="ja-JP" altLang="en-US" sz="2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ea typeface="ＭＳ Ｐゴシック" pitchFamily="50" charset="-128"/>
            </a:endParaRPr>
          </a:p>
        </p:txBody>
      </p:sp>
      <p:sp>
        <p:nvSpPr>
          <p:cNvPr id="164" name="角丸四角形 163"/>
          <p:cNvSpPr/>
          <p:nvPr/>
        </p:nvSpPr>
        <p:spPr bwMode="auto">
          <a:xfrm>
            <a:off x="3707904" y="3414713"/>
            <a:ext cx="682860" cy="37432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33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solidFill>
                  <a:srgbClr val="0000FF"/>
                </a:solidFill>
                <a:ea typeface="ＭＳ Ｐゴシック" pitchFamily="50" charset="-128"/>
              </a:rPr>
              <a:t>RO</a:t>
            </a:r>
          </a:p>
        </p:txBody>
      </p:sp>
      <p:sp>
        <p:nvSpPr>
          <p:cNvPr id="165" name="角丸四角形 164"/>
          <p:cNvSpPr/>
          <p:nvPr/>
        </p:nvSpPr>
        <p:spPr bwMode="auto">
          <a:xfrm>
            <a:off x="5314809" y="3403963"/>
            <a:ext cx="1164096" cy="38507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33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solidFill>
                  <a:srgbClr val="0000FF"/>
                </a:solidFill>
                <a:ea typeface="ＭＳ Ｐゴシック" pitchFamily="50" charset="-128"/>
              </a:rPr>
              <a:t>DI(MB)</a:t>
            </a:r>
          </a:p>
        </p:txBody>
      </p:sp>
      <p:sp>
        <p:nvSpPr>
          <p:cNvPr id="166" name="角丸四角形 165"/>
          <p:cNvSpPr/>
          <p:nvPr/>
        </p:nvSpPr>
        <p:spPr bwMode="auto">
          <a:xfrm>
            <a:off x="3322871" y="5687495"/>
            <a:ext cx="1164096" cy="38507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33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solidFill>
                  <a:srgbClr val="0000FF"/>
                </a:solidFill>
                <a:ea typeface="ＭＳ Ｐゴシック" pitchFamily="50" charset="-128"/>
              </a:rPr>
              <a:t>DI(CP)</a:t>
            </a:r>
          </a:p>
        </p:txBody>
      </p:sp>
      <p:sp>
        <p:nvSpPr>
          <p:cNvPr id="167" name="角丸四角形 166"/>
          <p:cNvSpPr/>
          <p:nvPr/>
        </p:nvSpPr>
        <p:spPr bwMode="auto">
          <a:xfrm>
            <a:off x="2508805" y="5692869"/>
            <a:ext cx="682860" cy="37432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33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solidFill>
                  <a:srgbClr val="0000FF"/>
                </a:solidFill>
                <a:ea typeface="ＭＳ Ｐゴシック" pitchFamily="50" charset="-128"/>
              </a:rPr>
              <a:t>UV</a:t>
            </a:r>
          </a:p>
        </p:txBody>
      </p:sp>
      <p:sp>
        <p:nvSpPr>
          <p:cNvPr id="168" name="角丸四角形 167"/>
          <p:cNvSpPr/>
          <p:nvPr/>
        </p:nvSpPr>
        <p:spPr bwMode="auto">
          <a:xfrm>
            <a:off x="4572000" y="5718969"/>
            <a:ext cx="682860" cy="37432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33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solidFill>
                  <a:srgbClr val="0000FF"/>
                </a:solidFill>
                <a:ea typeface="ＭＳ Ｐゴシック" pitchFamily="50" charset="-128"/>
              </a:rPr>
              <a:t>MD</a:t>
            </a:r>
          </a:p>
        </p:txBody>
      </p:sp>
      <p:sp>
        <p:nvSpPr>
          <p:cNvPr id="169" name="角丸四角形 168"/>
          <p:cNvSpPr/>
          <p:nvPr/>
        </p:nvSpPr>
        <p:spPr bwMode="auto">
          <a:xfrm>
            <a:off x="5405879" y="5700606"/>
            <a:ext cx="682860" cy="37432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33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solidFill>
                  <a:srgbClr val="0000FF"/>
                </a:solidFill>
                <a:ea typeface="ＭＳ Ｐゴシック" pitchFamily="50" charset="-128"/>
              </a:rPr>
              <a:t>UF</a:t>
            </a:r>
          </a:p>
        </p:txBody>
      </p:sp>
      <p:sp>
        <p:nvSpPr>
          <p:cNvPr id="170" name="角丸四角形 169"/>
          <p:cNvSpPr/>
          <p:nvPr/>
        </p:nvSpPr>
        <p:spPr bwMode="auto">
          <a:xfrm>
            <a:off x="6444208" y="5661248"/>
            <a:ext cx="801748" cy="37432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33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000" dirty="0" smtClean="0">
                <a:solidFill>
                  <a:srgbClr val="0000FF"/>
                </a:solidFill>
                <a:ea typeface="ＭＳ Ｐゴシック" pitchFamily="50" charset="-128"/>
              </a:rPr>
              <a:t>T controller</a:t>
            </a:r>
          </a:p>
        </p:txBody>
      </p:sp>
      <p:sp>
        <p:nvSpPr>
          <p:cNvPr id="171" name="角丸四角形 170"/>
          <p:cNvSpPr/>
          <p:nvPr/>
        </p:nvSpPr>
        <p:spPr bwMode="auto">
          <a:xfrm>
            <a:off x="2291257" y="6165304"/>
            <a:ext cx="2881531" cy="38024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3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1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.2kt/h for recirculation</a:t>
            </a:r>
            <a:endParaRPr kumimoji="1" lang="ja-JP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ＭＳ Ｐゴシック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302428" y="4602295"/>
            <a:ext cx="1168155" cy="367647"/>
          </a:xfrm>
          <a:prstGeom prst="roundRect">
            <a:avLst/>
          </a:prstGeom>
          <a:solidFill>
            <a:srgbClr val="00CC66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purge</a:t>
            </a:r>
            <a:endParaRPr kumimoji="1" lang="ja-JP" altLang="en-US" dirty="0"/>
          </a:p>
        </p:txBody>
      </p:sp>
      <p:sp>
        <p:nvSpPr>
          <p:cNvPr id="173" name="角丸四角形 172"/>
          <p:cNvSpPr/>
          <p:nvPr/>
        </p:nvSpPr>
        <p:spPr>
          <a:xfrm>
            <a:off x="4329352" y="4602295"/>
            <a:ext cx="1168155" cy="367647"/>
          </a:xfrm>
          <a:prstGeom prst="roundRect">
            <a:avLst/>
          </a:prstGeom>
          <a:solidFill>
            <a:srgbClr val="00CC66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purge</a:t>
            </a:r>
            <a:endParaRPr kumimoji="1" lang="ja-JP" altLang="en-US" dirty="0"/>
          </a:p>
        </p:txBody>
      </p:sp>
      <p:sp>
        <p:nvSpPr>
          <p:cNvPr id="174" name="角丸四角形 173"/>
          <p:cNvSpPr/>
          <p:nvPr/>
        </p:nvSpPr>
        <p:spPr>
          <a:xfrm>
            <a:off x="7478158" y="4615260"/>
            <a:ext cx="1168155" cy="367647"/>
          </a:xfrm>
          <a:prstGeom prst="roundRect">
            <a:avLst/>
          </a:prstGeom>
          <a:solidFill>
            <a:srgbClr val="00CC66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purge</a:t>
            </a:r>
            <a:endParaRPr kumimoji="1" lang="ja-JP" altLang="en-US" dirty="0"/>
          </a:p>
        </p:txBody>
      </p:sp>
      <p:cxnSp>
        <p:nvCxnSpPr>
          <p:cNvPr id="175" name="直線コネクタ 174"/>
          <p:cNvCxnSpPr/>
          <p:nvPr/>
        </p:nvCxnSpPr>
        <p:spPr>
          <a:xfrm flipV="1">
            <a:off x="2820946" y="2636912"/>
            <a:ext cx="0" cy="296315"/>
          </a:xfrm>
          <a:prstGeom prst="line">
            <a:avLst/>
          </a:prstGeom>
          <a:ln w="4445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コネクタ 175"/>
          <p:cNvCxnSpPr/>
          <p:nvPr/>
        </p:nvCxnSpPr>
        <p:spPr>
          <a:xfrm>
            <a:off x="2820946" y="2636912"/>
            <a:ext cx="4657212" cy="0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コネクタ 176"/>
          <p:cNvCxnSpPr/>
          <p:nvPr/>
        </p:nvCxnSpPr>
        <p:spPr>
          <a:xfrm>
            <a:off x="7452320" y="2636912"/>
            <a:ext cx="10642" cy="1634036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コネクタ 177"/>
          <p:cNvCxnSpPr/>
          <p:nvPr/>
        </p:nvCxnSpPr>
        <p:spPr>
          <a:xfrm>
            <a:off x="5722638" y="4259023"/>
            <a:ext cx="0" cy="970177"/>
          </a:xfrm>
          <a:prstGeom prst="line">
            <a:avLst/>
          </a:prstGeom>
          <a:ln w="4445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コネクタ 178"/>
          <p:cNvCxnSpPr/>
          <p:nvPr/>
        </p:nvCxnSpPr>
        <p:spPr>
          <a:xfrm flipV="1">
            <a:off x="5717804" y="4276118"/>
            <a:ext cx="1760354" cy="1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 flipH="1">
            <a:off x="1797030" y="4437112"/>
            <a:ext cx="6303362" cy="0"/>
          </a:xfrm>
          <a:prstGeom prst="line">
            <a:avLst/>
          </a:prstGeom>
          <a:ln w="57150">
            <a:solidFill>
              <a:srgbClr val="66CC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4355976" y="1929026"/>
            <a:ext cx="3094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err="1" smtClean="0">
                <a:solidFill>
                  <a:srgbClr val="0000FF"/>
                </a:solidFill>
              </a:rPr>
              <a:t>Mozumi</a:t>
            </a:r>
            <a:r>
              <a:rPr lang="en-US" altLang="ja-JP" sz="4000" dirty="0" smtClean="0">
                <a:solidFill>
                  <a:srgbClr val="0000FF"/>
                </a:solidFill>
              </a:rPr>
              <a:t> plan</a:t>
            </a:r>
            <a:endParaRPr kumimoji="1" lang="ja-JP" altLang="en-US" sz="4000" dirty="0">
              <a:solidFill>
                <a:srgbClr val="0000FF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487809" y="3501008"/>
            <a:ext cx="75499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700" dirty="0" smtClean="0"/>
              <a:t>   </a:t>
            </a:r>
            <a:r>
              <a:rPr lang="en-US" altLang="ja-JP" sz="1200" dirty="0" smtClean="0"/>
              <a:t>CO2 remover</a:t>
            </a:r>
            <a:endParaRPr kumimoji="1" lang="ja-JP" altLang="en-US" sz="1200" dirty="0"/>
          </a:p>
        </p:txBody>
      </p:sp>
      <p:sp>
        <p:nvSpPr>
          <p:cNvPr id="58" name="角丸四角形 57"/>
          <p:cNvSpPr/>
          <p:nvPr/>
        </p:nvSpPr>
        <p:spPr bwMode="auto">
          <a:xfrm>
            <a:off x="3707904" y="3414713"/>
            <a:ext cx="682860" cy="37432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33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solidFill>
                  <a:srgbClr val="0000FF"/>
                </a:solidFill>
                <a:ea typeface="ＭＳ Ｐゴシック" pitchFamily="50" charset="-128"/>
              </a:rPr>
              <a:t>RO</a:t>
            </a:r>
          </a:p>
        </p:txBody>
      </p:sp>
      <p:sp>
        <p:nvSpPr>
          <p:cNvPr id="59" name="角丸四角形 58"/>
          <p:cNvSpPr/>
          <p:nvPr/>
        </p:nvSpPr>
        <p:spPr bwMode="auto">
          <a:xfrm>
            <a:off x="5314809" y="3403963"/>
            <a:ext cx="1164096" cy="38507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33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solidFill>
                  <a:srgbClr val="0000FF"/>
                </a:solidFill>
                <a:ea typeface="ＭＳ Ｐゴシック" pitchFamily="50" charset="-128"/>
              </a:rPr>
              <a:t>DI(MB)</a:t>
            </a:r>
          </a:p>
        </p:txBody>
      </p:sp>
      <p:sp>
        <p:nvSpPr>
          <p:cNvPr id="62" name="角丸四角形 61"/>
          <p:cNvSpPr/>
          <p:nvPr/>
        </p:nvSpPr>
        <p:spPr>
          <a:xfrm>
            <a:off x="4329352" y="4602295"/>
            <a:ext cx="1168155" cy="367647"/>
          </a:xfrm>
          <a:prstGeom prst="roundRect">
            <a:avLst/>
          </a:prstGeom>
          <a:solidFill>
            <a:srgbClr val="00CC66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purge</a:t>
            </a:r>
            <a:endParaRPr kumimoji="1" lang="ja-JP" altLang="en-US" dirty="0"/>
          </a:p>
        </p:txBody>
      </p:sp>
      <p:sp>
        <p:nvSpPr>
          <p:cNvPr id="64" name="角丸四角形 63"/>
          <p:cNvSpPr/>
          <p:nvPr/>
        </p:nvSpPr>
        <p:spPr>
          <a:xfrm>
            <a:off x="7478158" y="4615260"/>
            <a:ext cx="1168155" cy="367647"/>
          </a:xfrm>
          <a:prstGeom prst="roundRect">
            <a:avLst/>
          </a:prstGeom>
          <a:solidFill>
            <a:srgbClr val="00CC66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purge</a:t>
            </a:r>
            <a:endParaRPr kumimoji="1" lang="ja-JP" altLang="en-US" dirty="0"/>
          </a:p>
        </p:txBody>
      </p:sp>
      <p:cxnSp>
        <p:nvCxnSpPr>
          <p:cNvPr id="66" name="直線コネクタ 65"/>
          <p:cNvCxnSpPr/>
          <p:nvPr/>
        </p:nvCxnSpPr>
        <p:spPr>
          <a:xfrm>
            <a:off x="5722638" y="4259023"/>
            <a:ext cx="0" cy="970177"/>
          </a:xfrm>
          <a:prstGeom prst="line">
            <a:avLst/>
          </a:prstGeom>
          <a:ln w="4445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 flipV="1">
            <a:off x="5717804" y="4276118"/>
            <a:ext cx="1760354" cy="1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角丸四角形吹き出し 67"/>
          <p:cNvSpPr/>
          <p:nvPr/>
        </p:nvSpPr>
        <p:spPr>
          <a:xfrm>
            <a:off x="7596335" y="3414713"/>
            <a:ext cx="1368153" cy="861406"/>
          </a:xfrm>
          <a:prstGeom prst="wedgeRoundRectCallout">
            <a:avLst>
              <a:gd name="adj1" fmla="val -350083"/>
              <a:gd name="adj2" fmla="val 15556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605920" y="3557605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NO RO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94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753" y="260648"/>
            <a:ext cx="9094605" cy="6331186"/>
            <a:chOff x="252753" y="260648"/>
            <a:chExt cx="9094605" cy="6331186"/>
          </a:xfrm>
        </p:grpSpPr>
        <p:sp>
          <p:nvSpPr>
            <p:cNvPr id="303" name="Line 83"/>
            <p:cNvSpPr>
              <a:spLocks noChangeShapeType="1"/>
            </p:cNvSpPr>
            <p:nvPr/>
          </p:nvSpPr>
          <p:spPr bwMode="auto">
            <a:xfrm>
              <a:off x="1619672" y="3212976"/>
              <a:ext cx="2438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426" name="Line 282"/>
            <p:cNvSpPr>
              <a:spLocks noChangeShapeType="1"/>
            </p:cNvSpPr>
            <p:nvPr/>
          </p:nvSpPr>
          <p:spPr bwMode="auto">
            <a:xfrm>
              <a:off x="4091517" y="3096693"/>
              <a:ext cx="4804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78" name="Line 55"/>
            <p:cNvSpPr>
              <a:spLocks noChangeShapeType="1"/>
            </p:cNvSpPr>
            <p:nvPr/>
          </p:nvSpPr>
          <p:spPr bwMode="auto">
            <a:xfrm flipV="1">
              <a:off x="8581890" y="4862695"/>
              <a:ext cx="2385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71" name="Line 89"/>
            <p:cNvSpPr>
              <a:spLocks noChangeShapeType="1"/>
            </p:cNvSpPr>
            <p:nvPr/>
          </p:nvSpPr>
          <p:spPr bwMode="auto">
            <a:xfrm flipH="1" flipV="1">
              <a:off x="7668344" y="3863938"/>
              <a:ext cx="0" cy="5011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60" name="AutoShape 39"/>
            <p:cNvSpPr>
              <a:spLocks noChangeArrowheads="1"/>
            </p:cNvSpPr>
            <p:nvPr/>
          </p:nvSpPr>
          <p:spPr bwMode="auto">
            <a:xfrm>
              <a:off x="8039024" y="4668206"/>
              <a:ext cx="687180" cy="344970"/>
            </a:xfrm>
            <a:prstGeom prst="can">
              <a:avLst>
                <a:gd name="adj" fmla="val 2863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04" name="Line 160"/>
            <p:cNvSpPr>
              <a:spLocks noChangeShapeType="1"/>
            </p:cNvSpPr>
            <p:nvPr/>
          </p:nvSpPr>
          <p:spPr bwMode="auto">
            <a:xfrm>
              <a:off x="2619896" y="4956447"/>
              <a:ext cx="1016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97" name="AutoShape 153"/>
            <p:cNvSpPr>
              <a:spLocks noChangeArrowheads="1"/>
            </p:cNvSpPr>
            <p:nvPr/>
          </p:nvSpPr>
          <p:spPr bwMode="auto">
            <a:xfrm>
              <a:off x="6681965" y="5704367"/>
              <a:ext cx="1307014" cy="887467"/>
            </a:xfrm>
            <a:prstGeom prst="can">
              <a:avLst>
                <a:gd name="adj" fmla="val 28846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95" name="Line 151"/>
            <p:cNvSpPr>
              <a:spLocks noChangeShapeType="1"/>
            </p:cNvSpPr>
            <p:nvPr/>
          </p:nvSpPr>
          <p:spPr bwMode="auto">
            <a:xfrm flipV="1">
              <a:off x="4571999" y="5320461"/>
              <a:ext cx="15240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89" name="Line 145"/>
            <p:cNvSpPr>
              <a:spLocks noChangeShapeType="1"/>
            </p:cNvSpPr>
            <p:nvPr/>
          </p:nvSpPr>
          <p:spPr bwMode="auto">
            <a:xfrm flipV="1">
              <a:off x="2627784" y="5075943"/>
              <a:ext cx="3011016" cy="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61" name="Line 117"/>
            <p:cNvSpPr>
              <a:spLocks noChangeShapeType="1"/>
            </p:cNvSpPr>
            <p:nvPr/>
          </p:nvSpPr>
          <p:spPr bwMode="auto">
            <a:xfrm flipV="1">
              <a:off x="1520146" y="3692768"/>
              <a:ext cx="3854" cy="7443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75" name="Line 31"/>
            <p:cNvSpPr>
              <a:spLocks noChangeShapeType="1"/>
            </p:cNvSpPr>
            <p:nvPr/>
          </p:nvSpPr>
          <p:spPr bwMode="auto">
            <a:xfrm>
              <a:off x="5689600" y="1635369"/>
              <a:ext cx="172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76" name="Line 32"/>
            <p:cNvSpPr>
              <a:spLocks noChangeShapeType="1"/>
            </p:cNvSpPr>
            <p:nvPr/>
          </p:nvSpPr>
          <p:spPr bwMode="auto">
            <a:xfrm>
              <a:off x="5689600" y="1793631"/>
              <a:ext cx="172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77" name="Line 33"/>
            <p:cNvSpPr>
              <a:spLocks noChangeShapeType="1"/>
            </p:cNvSpPr>
            <p:nvPr/>
          </p:nvSpPr>
          <p:spPr bwMode="auto">
            <a:xfrm>
              <a:off x="5689600" y="1951892"/>
              <a:ext cx="172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78" name="Line 34"/>
            <p:cNvSpPr>
              <a:spLocks noChangeShapeType="1"/>
            </p:cNvSpPr>
            <p:nvPr/>
          </p:nvSpPr>
          <p:spPr bwMode="auto">
            <a:xfrm>
              <a:off x="5689600" y="2110154"/>
              <a:ext cx="172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74" name="Line 30"/>
            <p:cNvSpPr>
              <a:spLocks noChangeShapeType="1"/>
            </p:cNvSpPr>
            <p:nvPr/>
          </p:nvSpPr>
          <p:spPr bwMode="auto">
            <a:xfrm>
              <a:off x="5689600" y="1477108"/>
              <a:ext cx="172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279288" y="1899141"/>
              <a:ext cx="533512" cy="2637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 flipV="1">
              <a:off x="508000" y="1635369"/>
              <a:ext cx="0" cy="2637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50" name="Line 6"/>
            <p:cNvSpPr>
              <a:spLocks noChangeShapeType="1"/>
            </p:cNvSpPr>
            <p:nvPr/>
          </p:nvSpPr>
          <p:spPr bwMode="auto">
            <a:xfrm>
              <a:off x="508000" y="1635369"/>
              <a:ext cx="203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>
              <a:off x="1016000" y="1635369"/>
              <a:ext cx="325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52" name="AutoShape 8"/>
            <p:cNvSpPr>
              <a:spLocks noChangeArrowheads="1"/>
            </p:cNvSpPr>
            <p:nvPr/>
          </p:nvSpPr>
          <p:spPr bwMode="auto">
            <a:xfrm>
              <a:off x="3352800" y="1529862"/>
              <a:ext cx="203200" cy="316523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53" name="AutoShape 9"/>
            <p:cNvSpPr>
              <a:spLocks noChangeArrowheads="1"/>
            </p:cNvSpPr>
            <p:nvPr/>
          </p:nvSpPr>
          <p:spPr bwMode="auto">
            <a:xfrm>
              <a:off x="3657600" y="1529862"/>
              <a:ext cx="203200" cy="316523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54" name="AutoShape 10"/>
            <p:cNvSpPr>
              <a:spLocks noChangeArrowheads="1"/>
            </p:cNvSpPr>
            <p:nvPr/>
          </p:nvSpPr>
          <p:spPr bwMode="auto">
            <a:xfrm>
              <a:off x="3962400" y="1529862"/>
              <a:ext cx="203200" cy="316523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 flipV="1">
              <a:off x="347135" y="949569"/>
              <a:ext cx="259926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>
              <a:off x="2946400" y="949569"/>
              <a:ext cx="5283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61" name="AutoShape 17"/>
            <p:cNvSpPr>
              <a:spLocks noChangeArrowheads="1"/>
            </p:cNvSpPr>
            <p:nvPr/>
          </p:nvSpPr>
          <p:spPr bwMode="auto">
            <a:xfrm>
              <a:off x="5384800" y="896815"/>
              <a:ext cx="914400" cy="105508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62" name="AutoShape 18"/>
            <p:cNvSpPr>
              <a:spLocks noChangeArrowheads="1"/>
            </p:cNvSpPr>
            <p:nvPr/>
          </p:nvSpPr>
          <p:spPr bwMode="auto">
            <a:xfrm>
              <a:off x="6604000" y="896815"/>
              <a:ext cx="914400" cy="105508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66" name="Line 22"/>
            <p:cNvSpPr>
              <a:spLocks noChangeShapeType="1"/>
            </p:cNvSpPr>
            <p:nvPr/>
          </p:nvSpPr>
          <p:spPr bwMode="auto">
            <a:xfrm>
              <a:off x="4165600" y="1635369"/>
              <a:ext cx="152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auto">
            <a:xfrm>
              <a:off x="4775200" y="1529864"/>
              <a:ext cx="406400" cy="2110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 flipV="1">
              <a:off x="5689600" y="1477108"/>
              <a:ext cx="0" cy="6330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55" name="AutoShape 11"/>
            <p:cNvSpPr>
              <a:spLocks noChangeArrowheads="1"/>
            </p:cNvSpPr>
            <p:nvPr/>
          </p:nvSpPr>
          <p:spPr bwMode="auto">
            <a:xfrm>
              <a:off x="3759200" y="791308"/>
              <a:ext cx="101600" cy="316523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69" name="Line 25"/>
            <p:cNvSpPr>
              <a:spLocks noChangeShapeType="1"/>
            </p:cNvSpPr>
            <p:nvPr/>
          </p:nvSpPr>
          <p:spPr bwMode="auto">
            <a:xfrm flipV="1">
              <a:off x="7010400" y="527538"/>
              <a:ext cx="0" cy="3692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70" name="Line 26"/>
            <p:cNvSpPr>
              <a:spLocks noChangeShapeType="1"/>
            </p:cNvSpPr>
            <p:nvPr/>
          </p:nvSpPr>
          <p:spPr bwMode="auto">
            <a:xfrm>
              <a:off x="4368800" y="527538"/>
              <a:ext cx="264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71" name="Line 27"/>
            <p:cNvSpPr>
              <a:spLocks noChangeShapeType="1"/>
            </p:cNvSpPr>
            <p:nvPr/>
          </p:nvSpPr>
          <p:spPr bwMode="auto">
            <a:xfrm flipV="1">
              <a:off x="4368800" y="527538"/>
              <a:ext cx="0" cy="42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auto">
            <a:xfrm flipV="1">
              <a:off x="5791200" y="1002323"/>
              <a:ext cx="0" cy="2637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73" name="Line 29"/>
            <p:cNvSpPr>
              <a:spLocks noChangeShapeType="1"/>
            </p:cNvSpPr>
            <p:nvPr/>
          </p:nvSpPr>
          <p:spPr bwMode="auto">
            <a:xfrm flipV="1">
              <a:off x="6604000" y="1529862"/>
              <a:ext cx="0" cy="9495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58" name="AutoShape 14"/>
            <p:cNvSpPr>
              <a:spLocks noChangeArrowheads="1"/>
            </p:cNvSpPr>
            <p:nvPr/>
          </p:nvSpPr>
          <p:spPr bwMode="auto">
            <a:xfrm flipV="1">
              <a:off x="5994400" y="1424354"/>
              <a:ext cx="1117600" cy="105508"/>
            </a:xfrm>
            <a:prstGeom prst="roundRect">
              <a:avLst>
                <a:gd name="adj" fmla="val 16667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59" name="AutoShape 15"/>
            <p:cNvSpPr>
              <a:spLocks noChangeArrowheads="1"/>
            </p:cNvSpPr>
            <p:nvPr/>
          </p:nvSpPr>
          <p:spPr bwMode="auto">
            <a:xfrm flipV="1">
              <a:off x="5994400" y="1582615"/>
              <a:ext cx="1117600" cy="105508"/>
            </a:xfrm>
            <a:prstGeom prst="roundRect">
              <a:avLst>
                <a:gd name="adj" fmla="val 16667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 flipV="1">
              <a:off x="5994400" y="1740877"/>
              <a:ext cx="1117600" cy="105508"/>
            </a:xfrm>
            <a:prstGeom prst="roundRect">
              <a:avLst>
                <a:gd name="adj" fmla="val 16667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63" name="AutoShape 19"/>
            <p:cNvSpPr>
              <a:spLocks noChangeArrowheads="1"/>
            </p:cNvSpPr>
            <p:nvPr/>
          </p:nvSpPr>
          <p:spPr bwMode="auto">
            <a:xfrm flipV="1">
              <a:off x="5994400" y="1899138"/>
              <a:ext cx="1117600" cy="105508"/>
            </a:xfrm>
            <a:prstGeom prst="roundRect">
              <a:avLst>
                <a:gd name="adj" fmla="val 16667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64" name="AutoShape 20"/>
            <p:cNvSpPr>
              <a:spLocks noChangeArrowheads="1"/>
            </p:cNvSpPr>
            <p:nvPr/>
          </p:nvSpPr>
          <p:spPr bwMode="auto">
            <a:xfrm flipV="1">
              <a:off x="5994400" y="2057400"/>
              <a:ext cx="1117600" cy="105508"/>
            </a:xfrm>
            <a:prstGeom prst="roundRect">
              <a:avLst>
                <a:gd name="adj" fmla="val 16667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79" name="Text Box 35"/>
            <p:cNvSpPr txBox="1">
              <a:spLocks noChangeArrowheads="1"/>
            </p:cNvSpPr>
            <p:nvPr/>
          </p:nvSpPr>
          <p:spPr bwMode="auto">
            <a:xfrm>
              <a:off x="5384803" y="1213339"/>
              <a:ext cx="104547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reject (drain)</a:t>
              </a:r>
            </a:p>
          </p:txBody>
        </p:sp>
        <p:sp>
          <p:nvSpPr>
            <p:cNvPr id="6180" name="Text Box 36"/>
            <p:cNvSpPr txBox="1">
              <a:spLocks noChangeArrowheads="1"/>
            </p:cNvSpPr>
            <p:nvPr/>
          </p:nvSpPr>
          <p:spPr bwMode="auto">
            <a:xfrm>
              <a:off x="6197603" y="2426678"/>
              <a:ext cx="104547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reject (drain)</a:t>
              </a:r>
            </a:p>
          </p:txBody>
        </p:sp>
        <p:sp>
          <p:nvSpPr>
            <p:cNvPr id="6181" name="Text Box 37"/>
            <p:cNvSpPr txBox="1">
              <a:spLocks noChangeArrowheads="1"/>
            </p:cNvSpPr>
            <p:nvPr/>
          </p:nvSpPr>
          <p:spPr bwMode="auto">
            <a:xfrm>
              <a:off x="252753" y="2110155"/>
              <a:ext cx="93487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mine water</a:t>
              </a:r>
            </a:p>
          </p:txBody>
        </p:sp>
        <p:sp>
          <p:nvSpPr>
            <p:cNvPr id="6182" name="Line 38"/>
            <p:cNvSpPr>
              <a:spLocks noChangeShapeType="1"/>
            </p:cNvSpPr>
            <p:nvPr/>
          </p:nvSpPr>
          <p:spPr bwMode="auto">
            <a:xfrm flipV="1">
              <a:off x="7416800" y="1477108"/>
              <a:ext cx="0" cy="6330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83" name="AutoShape 39"/>
            <p:cNvSpPr>
              <a:spLocks noChangeArrowheads="1"/>
            </p:cNvSpPr>
            <p:nvPr/>
          </p:nvSpPr>
          <p:spPr bwMode="auto">
            <a:xfrm>
              <a:off x="7655846" y="2445416"/>
              <a:ext cx="879735" cy="729212"/>
            </a:xfrm>
            <a:prstGeom prst="can">
              <a:avLst>
                <a:gd name="adj" fmla="val 3125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84" name="Line 40"/>
            <p:cNvSpPr>
              <a:spLocks noChangeShapeType="1"/>
            </p:cNvSpPr>
            <p:nvPr/>
          </p:nvSpPr>
          <p:spPr bwMode="auto">
            <a:xfrm>
              <a:off x="7416800" y="2004646"/>
              <a:ext cx="50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85" name="Line 41"/>
            <p:cNvSpPr>
              <a:spLocks noChangeShapeType="1"/>
            </p:cNvSpPr>
            <p:nvPr/>
          </p:nvSpPr>
          <p:spPr bwMode="auto">
            <a:xfrm flipV="1">
              <a:off x="7924800" y="2004647"/>
              <a:ext cx="0" cy="42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86" name="Line 42"/>
            <p:cNvSpPr>
              <a:spLocks noChangeShapeType="1"/>
            </p:cNvSpPr>
            <p:nvPr/>
          </p:nvSpPr>
          <p:spPr bwMode="auto">
            <a:xfrm flipV="1">
              <a:off x="8229600" y="1055077"/>
              <a:ext cx="0" cy="1371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87" name="Line 43"/>
            <p:cNvSpPr>
              <a:spLocks noChangeShapeType="1"/>
            </p:cNvSpPr>
            <p:nvPr/>
          </p:nvSpPr>
          <p:spPr bwMode="auto">
            <a:xfrm flipV="1">
              <a:off x="8229600" y="633047"/>
              <a:ext cx="0" cy="42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88" name="AutoShape 44"/>
            <p:cNvSpPr>
              <a:spLocks noChangeArrowheads="1"/>
            </p:cNvSpPr>
            <p:nvPr/>
          </p:nvSpPr>
          <p:spPr bwMode="auto">
            <a:xfrm>
              <a:off x="8026400" y="844064"/>
              <a:ext cx="406400" cy="21101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89" name="Text Box 45"/>
            <p:cNvSpPr txBox="1">
              <a:spLocks noChangeArrowheads="1"/>
            </p:cNvSpPr>
            <p:nvPr/>
          </p:nvSpPr>
          <p:spPr bwMode="auto">
            <a:xfrm>
              <a:off x="7924804" y="474785"/>
              <a:ext cx="52450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drain</a:t>
              </a:r>
            </a:p>
          </p:txBody>
        </p:sp>
        <p:sp>
          <p:nvSpPr>
            <p:cNvPr id="6190" name="Text Box 46"/>
            <p:cNvSpPr txBox="1">
              <a:spLocks noChangeArrowheads="1"/>
            </p:cNvSpPr>
            <p:nvPr/>
          </p:nvSpPr>
          <p:spPr bwMode="auto">
            <a:xfrm>
              <a:off x="6705602" y="260648"/>
              <a:ext cx="55976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reject</a:t>
              </a:r>
            </a:p>
          </p:txBody>
        </p:sp>
        <p:sp>
          <p:nvSpPr>
            <p:cNvPr id="6192" name="Text Box 48"/>
            <p:cNvSpPr txBox="1">
              <a:spLocks noChangeArrowheads="1"/>
            </p:cNvSpPr>
            <p:nvPr/>
          </p:nvSpPr>
          <p:spPr bwMode="auto">
            <a:xfrm>
              <a:off x="323528" y="1279793"/>
              <a:ext cx="120703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Primary pump</a:t>
              </a:r>
            </a:p>
          </p:txBody>
        </p:sp>
        <p:sp>
          <p:nvSpPr>
            <p:cNvPr id="6193" name="Text Box 49"/>
            <p:cNvSpPr txBox="1">
              <a:spLocks noChangeArrowheads="1"/>
            </p:cNvSpPr>
            <p:nvPr/>
          </p:nvSpPr>
          <p:spPr bwMode="auto">
            <a:xfrm>
              <a:off x="3454400" y="1846385"/>
              <a:ext cx="8128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b="1" dirty="0" smtClean="0">
                  <a:solidFill>
                    <a:srgbClr val="000000"/>
                  </a:solidFill>
                  <a:latin typeface="Helvetica-Narrow" pitchFamily="34" charset="0"/>
                </a:rPr>
                <a:t>filter</a:t>
              </a:r>
            </a:p>
          </p:txBody>
        </p:sp>
        <p:sp>
          <p:nvSpPr>
            <p:cNvPr id="6194" name="Text Box 50"/>
            <p:cNvSpPr txBox="1">
              <a:spLocks noChangeArrowheads="1"/>
            </p:cNvSpPr>
            <p:nvPr/>
          </p:nvSpPr>
          <p:spPr bwMode="auto">
            <a:xfrm>
              <a:off x="3556000" y="1107832"/>
              <a:ext cx="72813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b="1" smtClean="0">
                  <a:solidFill>
                    <a:srgbClr val="000000"/>
                  </a:solidFill>
                  <a:latin typeface="Helvetica-Narrow" pitchFamily="34" charset="0"/>
                </a:rPr>
                <a:t>filter</a:t>
              </a:r>
            </a:p>
          </p:txBody>
        </p:sp>
        <p:sp>
          <p:nvSpPr>
            <p:cNvPr id="6195" name="Text Box 51"/>
            <p:cNvSpPr txBox="1">
              <a:spLocks noChangeArrowheads="1"/>
            </p:cNvSpPr>
            <p:nvPr/>
          </p:nvSpPr>
          <p:spPr bwMode="auto">
            <a:xfrm>
              <a:off x="4673600" y="1740879"/>
              <a:ext cx="8128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RO-1 pump</a:t>
              </a:r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auto">
            <a:xfrm>
              <a:off x="4470400" y="844064"/>
              <a:ext cx="406400" cy="2110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97" name="Text Box 53"/>
            <p:cNvSpPr txBox="1">
              <a:spLocks noChangeArrowheads="1"/>
            </p:cNvSpPr>
            <p:nvPr/>
          </p:nvSpPr>
          <p:spPr bwMode="auto">
            <a:xfrm>
              <a:off x="4368803" y="1055079"/>
              <a:ext cx="66384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RO-2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pump</a:t>
              </a:r>
            </a:p>
          </p:txBody>
        </p:sp>
        <p:sp>
          <p:nvSpPr>
            <p:cNvPr id="6198" name="Text Box 54"/>
            <p:cNvSpPr txBox="1">
              <a:spLocks noChangeArrowheads="1"/>
            </p:cNvSpPr>
            <p:nvPr/>
          </p:nvSpPr>
          <p:spPr bwMode="auto">
            <a:xfrm>
              <a:off x="7577845" y="3181506"/>
              <a:ext cx="116730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RO water tank</a:t>
              </a:r>
            </a:p>
          </p:txBody>
        </p:sp>
        <p:sp>
          <p:nvSpPr>
            <p:cNvPr id="6199" name="Line 55"/>
            <p:cNvSpPr>
              <a:spLocks noChangeShapeType="1"/>
            </p:cNvSpPr>
            <p:nvPr/>
          </p:nvSpPr>
          <p:spPr bwMode="auto">
            <a:xfrm flipV="1">
              <a:off x="6096000" y="3054779"/>
              <a:ext cx="1559846" cy="49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00" name="Oval 56"/>
            <p:cNvSpPr>
              <a:spLocks noChangeArrowheads="1"/>
            </p:cNvSpPr>
            <p:nvPr/>
          </p:nvSpPr>
          <p:spPr bwMode="auto">
            <a:xfrm>
              <a:off x="7045920" y="2954218"/>
              <a:ext cx="406400" cy="2110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01" name="Text Box 57"/>
            <p:cNvSpPr txBox="1">
              <a:spLocks noChangeArrowheads="1"/>
            </p:cNvSpPr>
            <p:nvPr/>
          </p:nvSpPr>
          <p:spPr bwMode="auto">
            <a:xfrm>
              <a:off x="6863641" y="3140968"/>
              <a:ext cx="79220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post RO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pump</a:t>
              </a:r>
            </a:p>
          </p:txBody>
        </p:sp>
        <p:sp>
          <p:nvSpPr>
            <p:cNvPr id="6204" name="Line 60"/>
            <p:cNvSpPr>
              <a:spLocks noChangeShapeType="1"/>
            </p:cNvSpPr>
            <p:nvPr/>
          </p:nvSpPr>
          <p:spPr bwMode="auto">
            <a:xfrm flipV="1">
              <a:off x="5588000" y="2743201"/>
              <a:ext cx="0" cy="10550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05" name="Line 61"/>
            <p:cNvSpPr>
              <a:spLocks noChangeShapeType="1"/>
            </p:cNvSpPr>
            <p:nvPr/>
          </p:nvSpPr>
          <p:spPr bwMode="auto">
            <a:xfrm flipV="1">
              <a:off x="4978400" y="2743201"/>
              <a:ext cx="0" cy="10550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02" name="AutoShape 58"/>
            <p:cNvSpPr>
              <a:spLocks noChangeArrowheads="1"/>
            </p:cNvSpPr>
            <p:nvPr/>
          </p:nvSpPr>
          <p:spPr bwMode="auto">
            <a:xfrm>
              <a:off x="5384800" y="2954215"/>
              <a:ext cx="406400" cy="633046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03" name="AutoShape 59"/>
            <p:cNvSpPr>
              <a:spLocks noChangeArrowheads="1"/>
            </p:cNvSpPr>
            <p:nvPr/>
          </p:nvSpPr>
          <p:spPr bwMode="auto">
            <a:xfrm>
              <a:off x="4775200" y="2954215"/>
              <a:ext cx="406400" cy="633046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06" name="Line 62"/>
            <p:cNvSpPr>
              <a:spLocks noChangeShapeType="1"/>
            </p:cNvSpPr>
            <p:nvPr/>
          </p:nvSpPr>
          <p:spPr bwMode="auto">
            <a:xfrm flipV="1">
              <a:off x="4064000" y="3798277"/>
              <a:ext cx="152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07" name="Line 63"/>
            <p:cNvSpPr>
              <a:spLocks noChangeShapeType="1"/>
            </p:cNvSpPr>
            <p:nvPr/>
          </p:nvSpPr>
          <p:spPr bwMode="auto">
            <a:xfrm flipV="1">
              <a:off x="4978400" y="2743200"/>
              <a:ext cx="1117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08" name="Line 64"/>
            <p:cNvSpPr>
              <a:spLocks noChangeShapeType="1"/>
            </p:cNvSpPr>
            <p:nvPr/>
          </p:nvSpPr>
          <p:spPr bwMode="auto">
            <a:xfrm flipV="1">
              <a:off x="6096000" y="2743201"/>
              <a:ext cx="0" cy="3165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09" name="Text Box 65"/>
            <p:cNvSpPr txBox="1">
              <a:spLocks noChangeArrowheads="1"/>
            </p:cNvSpPr>
            <p:nvPr/>
          </p:nvSpPr>
          <p:spPr bwMode="auto">
            <a:xfrm>
              <a:off x="7010400" y="1002323"/>
              <a:ext cx="55175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b="1" smtClean="0">
                  <a:solidFill>
                    <a:srgbClr val="000000"/>
                  </a:solidFill>
                  <a:latin typeface="Helvetica-Narrow" pitchFamily="34" charset="0"/>
                </a:rPr>
                <a:t>RO-2</a:t>
              </a:r>
            </a:p>
          </p:txBody>
        </p:sp>
        <p:sp>
          <p:nvSpPr>
            <p:cNvPr id="6210" name="Text Box 66"/>
            <p:cNvSpPr txBox="1">
              <a:spLocks noChangeArrowheads="1"/>
            </p:cNvSpPr>
            <p:nvPr/>
          </p:nvSpPr>
          <p:spPr bwMode="auto">
            <a:xfrm>
              <a:off x="6486645" y="1224400"/>
              <a:ext cx="68800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b="1" dirty="0" smtClean="0">
                  <a:solidFill>
                    <a:srgbClr val="000000"/>
                  </a:solidFill>
                  <a:latin typeface="Helvetica-Narrow" pitchFamily="34" charset="0"/>
                </a:rPr>
                <a:t>RO-1-1</a:t>
              </a:r>
            </a:p>
          </p:txBody>
        </p:sp>
        <p:grpSp>
          <p:nvGrpSpPr>
            <p:cNvPr id="6213" name="Group 69"/>
            <p:cNvGrpSpPr>
              <a:grpSpLocks/>
            </p:cNvGrpSpPr>
            <p:nvPr/>
          </p:nvGrpSpPr>
          <p:grpSpPr bwMode="auto">
            <a:xfrm>
              <a:off x="4775200" y="2795954"/>
              <a:ext cx="406400" cy="105508"/>
              <a:chOff x="2016" y="2544"/>
              <a:chExt cx="192" cy="96"/>
            </a:xfrm>
          </p:grpSpPr>
          <p:sp>
            <p:nvSpPr>
              <p:cNvPr id="6211" name="AutoShape 67"/>
              <p:cNvSpPr>
                <a:spLocks noChangeArrowheads="1"/>
              </p:cNvSpPr>
              <p:nvPr/>
            </p:nvSpPr>
            <p:spPr bwMode="auto">
              <a:xfrm>
                <a:off x="2016" y="2592"/>
                <a:ext cx="192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200" smtClean="0">
                  <a:solidFill>
                    <a:srgbClr val="000000"/>
                  </a:solidFill>
                  <a:latin typeface="Helvetica-Narrow" pitchFamily="34" charset="0"/>
                </a:endParaRPr>
              </a:p>
            </p:txBody>
          </p:sp>
          <p:sp>
            <p:nvSpPr>
              <p:cNvPr id="6212" name="AutoShape 68"/>
              <p:cNvSpPr>
                <a:spLocks noChangeArrowheads="1"/>
              </p:cNvSpPr>
              <p:nvPr/>
            </p:nvSpPr>
            <p:spPr bwMode="auto">
              <a:xfrm flipV="1">
                <a:off x="2016" y="2544"/>
                <a:ext cx="192" cy="4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200" smtClean="0">
                  <a:solidFill>
                    <a:srgbClr val="000000"/>
                  </a:solidFill>
                  <a:latin typeface="Helvetica-Narrow" pitchFamily="34" charset="0"/>
                </a:endParaRPr>
              </a:p>
            </p:txBody>
          </p:sp>
        </p:grpSp>
        <p:grpSp>
          <p:nvGrpSpPr>
            <p:cNvPr id="6215" name="Group 71"/>
            <p:cNvGrpSpPr>
              <a:grpSpLocks/>
            </p:cNvGrpSpPr>
            <p:nvPr/>
          </p:nvGrpSpPr>
          <p:grpSpPr bwMode="auto">
            <a:xfrm>
              <a:off x="5384800" y="2795954"/>
              <a:ext cx="406400" cy="105508"/>
              <a:chOff x="2016" y="2544"/>
              <a:chExt cx="192" cy="96"/>
            </a:xfrm>
          </p:grpSpPr>
          <p:sp>
            <p:nvSpPr>
              <p:cNvPr id="6216" name="AutoShape 72"/>
              <p:cNvSpPr>
                <a:spLocks noChangeArrowheads="1"/>
              </p:cNvSpPr>
              <p:nvPr/>
            </p:nvSpPr>
            <p:spPr bwMode="auto">
              <a:xfrm>
                <a:off x="2016" y="2592"/>
                <a:ext cx="192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200" smtClean="0">
                  <a:solidFill>
                    <a:srgbClr val="000000"/>
                  </a:solidFill>
                  <a:latin typeface="Helvetica-Narrow" pitchFamily="34" charset="0"/>
                </a:endParaRPr>
              </a:p>
            </p:txBody>
          </p:sp>
          <p:sp>
            <p:nvSpPr>
              <p:cNvPr id="6217" name="AutoShape 73"/>
              <p:cNvSpPr>
                <a:spLocks noChangeArrowheads="1"/>
              </p:cNvSpPr>
              <p:nvPr/>
            </p:nvSpPr>
            <p:spPr bwMode="auto">
              <a:xfrm flipV="1">
                <a:off x="2016" y="2544"/>
                <a:ext cx="192" cy="4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200" smtClean="0">
                  <a:solidFill>
                    <a:srgbClr val="000000"/>
                  </a:solidFill>
                  <a:latin typeface="Helvetica-Narrow" pitchFamily="34" charset="0"/>
                </a:endParaRPr>
              </a:p>
            </p:txBody>
          </p:sp>
        </p:grpSp>
        <p:grpSp>
          <p:nvGrpSpPr>
            <p:cNvPr id="6218" name="Group 74"/>
            <p:cNvGrpSpPr>
              <a:grpSpLocks/>
            </p:cNvGrpSpPr>
            <p:nvPr/>
          </p:nvGrpSpPr>
          <p:grpSpPr bwMode="auto">
            <a:xfrm>
              <a:off x="5384800" y="3640015"/>
              <a:ext cx="406400" cy="105508"/>
              <a:chOff x="2016" y="2544"/>
              <a:chExt cx="192" cy="96"/>
            </a:xfrm>
          </p:grpSpPr>
          <p:sp>
            <p:nvSpPr>
              <p:cNvPr id="6219" name="AutoShape 75"/>
              <p:cNvSpPr>
                <a:spLocks noChangeArrowheads="1"/>
              </p:cNvSpPr>
              <p:nvPr/>
            </p:nvSpPr>
            <p:spPr bwMode="auto">
              <a:xfrm>
                <a:off x="2016" y="2592"/>
                <a:ext cx="192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200" smtClean="0">
                  <a:solidFill>
                    <a:srgbClr val="000000"/>
                  </a:solidFill>
                  <a:latin typeface="Helvetica-Narrow" pitchFamily="34" charset="0"/>
                </a:endParaRPr>
              </a:p>
            </p:txBody>
          </p:sp>
          <p:sp>
            <p:nvSpPr>
              <p:cNvPr id="6220" name="AutoShape 76"/>
              <p:cNvSpPr>
                <a:spLocks noChangeArrowheads="1"/>
              </p:cNvSpPr>
              <p:nvPr/>
            </p:nvSpPr>
            <p:spPr bwMode="auto">
              <a:xfrm flipV="1">
                <a:off x="2016" y="2544"/>
                <a:ext cx="192" cy="4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200" smtClean="0">
                  <a:solidFill>
                    <a:srgbClr val="000000"/>
                  </a:solidFill>
                  <a:latin typeface="Helvetica-Narrow" pitchFamily="34" charset="0"/>
                </a:endParaRPr>
              </a:p>
            </p:txBody>
          </p:sp>
        </p:grpSp>
        <p:grpSp>
          <p:nvGrpSpPr>
            <p:cNvPr id="6221" name="Group 77"/>
            <p:cNvGrpSpPr>
              <a:grpSpLocks/>
            </p:cNvGrpSpPr>
            <p:nvPr/>
          </p:nvGrpSpPr>
          <p:grpSpPr bwMode="auto">
            <a:xfrm>
              <a:off x="4775200" y="3640015"/>
              <a:ext cx="406400" cy="105508"/>
              <a:chOff x="2016" y="2544"/>
              <a:chExt cx="192" cy="96"/>
            </a:xfrm>
          </p:grpSpPr>
          <p:sp>
            <p:nvSpPr>
              <p:cNvPr id="6222" name="AutoShape 78"/>
              <p:cNvSpPr>
                <a:spLocks noChangeArrowheads="1"/>
              </p:cNvSpPr>
              <p:nvPr/>
            </p:nvSpPr>
            <p:spPr bwMode="auto">
              <a:xfrm>
                <a:off x="2016" y="2592"/>
                <a:ext cx="192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200" smtClean="0">
                  <a:solidFill>
                    <a:srgbClr val="000000"/>
                  </a:solidFill>
                  <a:latin typeface="Helvetica-Narrow" pitchFamily="34" charset="0"/>
                </a:endParaRPr>
              </a:p>
            </p:txBody>
          </p:sp>
          <p:sp>
            <p:nvSpPr>
              <p:cNvPr id="6223" name="AutoShape 79"/>
              <p:cNvSpPr>
                <a:spLocks noChangeArrowheads="1"/>
              </p:cNvSpPr>
              <p:nvPr/>
            </p:nvSpPr>
            <p:spPr bwMode="auto">
              <a:xfrm flipV="1">
                <a:off x="2016" y="2544"/>
                <a:ext cx="192" cy="4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200" smtClean="0">
                  <a:solidFill>
                    <a:srgbClr val="000000"/>
                  </a:solidFill>
                  <a:latin typeface="Helvetica-Narrow" pitchFamily="34" charset="0"/>
                </a:endParaRPr>
              </a:p>
            </p:txBody>
          </p:sp>
        </p:grpSp>
        <p:sp>
          <p:nvSpPr>
            <p:cNvPr id="6226" name="Line 82"/>
            <p:cNvSpPr>
              <a:spLocks noChangeShapeType="1"/>
            </p:cNvSpPr>
            <p:nvPr/>
          </p:nvSpPr>
          <p:spPr bwMode="auto">
            <a:xfrm flipV="1">
              <a:off x="4064000" y="2901464"/>
              <a:ext cx="0" cy="8968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24" name="Rectangle 80"/>
            <p:cNvSpPr>
              <a:spLocks noChangeArrowheads="1"/>
            </p:cNvSpPr>
            <p:nvPr/>
          </p:nvSpPr>
          <p:spPr bwMode="auto">
            <a:xfrm>
              <a:off x="3962400" y="3400509"/>
              <a:ext cx="203200" cy="316523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27" name="Line 83"/>
            <p:cNvSpPr>
              <a:spLocks noChangeShapeType="1"/>
            </p:cNvSpPr>
            <p:nvPr/>
          </p:nvSpPr>
          <p:spPr bwMode="auto">
            <a:xfrm>
              <a:off x="1625600" y="2901462"/>
              <a:ext cx="2438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28" name="Line 84"/>
            <p:cNvSpPr>
              <a:spLocks noChangeShapeType="1"/>
            </p:cNvSpPr>
            <p:nvPr/>
          </p:nvSpPr>
          <p:spPr bwMode="auto">
            <a:xfrm>
              <a:off x="1117600" y="3059723"/>
              <a:ext cx="1422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29" name="Line 85"/>
            <p:cNvSpPr>
              <a:spLocks noChangeShapeType="1"/>
            </p:cNvSpPr>
            <p:nvPr/>
          </p:nvSpPr>
          <p:spPr bwMode="auto">
            <a:xfrm>
              <a:off x="609600" y="3217985"/>
              <a:ext cx="1930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30" name="Line 86"/>
            <p:cNvSpPr>
              <a:spLocks noChangeShapeType="1"/>
            </p:cNvSpPr>
            <p:nvPr/>
          </p:nvSpPr>
          <p:spPr bwMode="auto">
            <a:xfrm>
              <a:off x="1117600" y="3376246"/>
              <a:ext cx="1422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31" name="Line 87"/>
            <p:cNvSpPr>
              <a:spLocks noChangeShapeType="1"/>
            </p:cNvSpPr>
            <p:nvPr/>
          </p:nvSpPr>
          <p:spPr bwMode="auto">
            <a:xfrm>
              <a:off x="1117600" y="2743200"/>
              <a:ext cx="1422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32" name="Line 88"/>
            <p:cNvSpPr>
              <a:spLocks noChangeShapeType="1"/>
            </p:cNvSpPr>
            <p:nvPr/>
          </p:nvSpPr>
          <p:spPr bwMode="auto">
            <a:xfrm flipV="1">
              <a:off x="1117600" y="2743200"/>
              <a:ext cx="0" cy="6330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33" name="Line 89"/>
            <p:cNvSpPr>
              <a:spLocks noChangeShapeType="1"/>
            </p:cNvSpPr>
            <p:nvPr/>
          </p:nvSpPr>
          <p:spPr bwMode="auto">
            <a:xfrm flipV="1">
              <a:off x="2032000" y="2795955"/>
              <a:ext cx="0" cy="10023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34" name="AutoShape 90"/>
            <p:cNvSpPr>
              <a:spLocks noChangeArrowheads="1"/>
            </p:cNvSpPr>
            <p:nvPr/>
          </p:nvSpPr>
          <p:spPr bwMode="auto">
            <a:xfrm flipV="1">
              <a:off x="1320800" y="2690446"/>
              <a:ext cx="1117600" cy="105508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35" name="AutoShape 91"/>
            <p:cNvSpPr>
              <a:spLocks noChangeArrowheads="1"/>
            </p:cNvSpPr>
            <p:nvPr/>
          </p:nvSpPr>
          <p:spPr bwMode="auto">
            <a:xfrm flipV="1">
              <a:off x="1320800" y="2848708"/>
              <a:ext cx="1117600" cy="105508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36" name="AutoShape 92"/>
            <p:cNvSpPr>
              <a:spLocks noChangeArrowheads="1"/>
            </p:cNvSpPr>
            <p:nvPr/>
          </p:nvSpPr>
          <p:spPr bwMode="auto">
            <a:xfrm flipV="1">
              <a:off x="1320800" y="3006969"/>
              <a:ext cx="1117600" cy="105508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37" name="AutoShape 93"/>
            <p:cNvSpPr>
              <a:spLocks noChangeArrowheads="1"/>
            </p:cNvSpPr>
            <p:nvPr/>
          </p:nvSpPr>
          <p:spPr bwMode="auto">
            <a:xfrm flipV="1">
              <a:off x="1320800" y="3165231"/>
              <a:ext cx="1117600" cy="105508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38" name="AutoShape 94"/>
            <p:cNvSpPr>
              <a:spLocks noChangeArrowheads="1"/>
            </p:cNvSpPr>
            <p:nvPr/>
          </p:nvSpPr>
          <p:spPr bwMode="auto">
            <a:xfrm flipV="1">
              <a:off x="1320800" y="3323492"/>
              <a:ext cx="1117600" cy="105508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39" name="Text Box 95"/>
            <p:cNvSpPr txBox="1">
              <a:spLocks noChangeArrowheads="1"/>
            </p:cNvSpPr>
            <p:nvPr/>
          </p:nvSpPr>
          <p:spPr bwMode="auto">
            <a:xfrm>
              <a:off x="827621" y="4476386"/>
              <a:ext cx="12636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b="1" smtClean="0">
                  <a:solidFill>
                    <a:srgbClr val="000000"/>
                  </a:solidFill>
                  <a:latin typeface="Helvetica-Narrow" pitchFamily="34" charset="0"/>
                </a:rPr>
                <a:t>vacuum degasifier</a:t>
              </a:r>
            </a:p>
          </p:txBody>
        </p:sp>
        <p:sp>
          <p:nvSpPr>
            <p:cNvPr id="6240" name="Line 96"/>
            <p:cNvSpPr>
              <a:spLocks noChangeShapeType="1"/>
            </p:cNvSpPr>
            <p:nvPr/>
          </p:nvSpPr>
          <p:spPr bwMode="auto">
            <a:xfrm flipV="1">
              <a:off x="2540000" y="2743200"/>
              <a:ext cx="0" cy="6330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55" name="Text Box 111"/>
            <p:cNvSpPr txBox="1">
              <a:spLocks noChangeArrowheads="1"/>
            </p:cNvSpPr>
            <p:nvPr/>
          </p:nvSpPr>
          <p:spPr bwMode="auto">
            <a:xfrm>
              <a:off x="406400" y="2743202"/>
              <a:ext cx="55175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b="1" smtClean="0">
                  <a:solidFill>
                    <a:srgbClr val="000000"/>
                  </a:solidFill>
                  <a:latin typeface="Helvetica-Narrow" pitchFamily="34" charset="0"/>
                </a:rPr>
                <a:t>RO-3</a:t>
              </a:r>
            </a:p>
          </p:txBody>
        </p:sp>
        <p:sp>
          <p:nvSpPr>
            <p:cNvPr id="6256" name="Line 112"/>
            <p:cNvSpPr>
              <a:spLocks noChangeShapeType="1"/>
            </p:cNvSpPr>
            <p:nvPr/>
          </p:nvSpPr>
          <p:spPr bwMode="auto">
            <a:xfrm>
              <a:off x="609600" y="3640015"/>
              <a:ext cx="1422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57" name="Line 113"/>
            <p:cNvSpPr>
              <a:spLocks noChangeShapeType="1"/>
            </p:cNvSpPr>
            <p:nvPr/>
          </p:nvSpPr>
          <p:spPr bwMode="auto">
            <a:xfrm>
              <a:off x="609600" y="3798277"/>
              <a:ext cx="1422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58" name="AutoShape 114"/>
            <p:cNvSpPr>
              <a:spLocks noChangeArrowheads="1"/>
            </p:cNvSpPr>
            <p:nvPr/>
          </p:nvSpPr>
          <p:spPr bwMode="auto">
            <a:xfrm flipV="1">
              <a:off x="812800" y="3587261"/>
              <a:ext cx="1117600" cy="105508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59" name="AutoShape 115"/>
            <p:cNvSpPr>
              <a:spLocks noChangeArrowheads="1"/>
            </p:cNvSpPr>
            <p:nvPr/>
          </p:nvSpPr>
          <p:spPr bwMode="auto">
            <a:xfrm flipV="1">
              <a:off x="812800" y="3745523"/>
              <a:ext cx="1117600" cy="105508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60" name="Line 116"/>
            <p:cNvSpPr>
              <a:spLocks noChangeShapeType="1"/>
            </p:cNvSpPr>
            <p:nvPr/>
          </p:nvSpPr>
          <p:spPr bwMode="auto">
            <a:xfrm flipV="1">
              <a:off x="609600" y="3217985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63" name="Text Box 119"/>
            <p:cNvSpPr txBox="1">
              <a:spLocks noChangeArrowheads="1"/>
            </p:cNvSpPr>
            <p:nvPr/>
          </p:nvSpPr>
          <p:spPr bwMode="auto">
            <a:xfrm>
              <a:off x="2032002" y="3481755"/>
              <a:ext cx="55976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reject</a:t>
              </a:r>
            </a:p>
          </p:txBody>
        </p:sp>
        <p:sp>
          <p:nvSpPr>
            <p:cNvPr id="6264" name="Oval 120"/>
            <p:cNvSpPr>
              <a:spLocks noChangeArrowheads="1"/>
            </p:cNvSpPr>
            <p:nvPr/>
          </p:nvSpPr>
          <p:spPr bwMode="auto">
            <a:xfrm>
              <a:off x="2844800" y="2795956"/>
              <a:ext cx="406400" cy="2110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65" name="Text Box 121"/>
            <p:cNvSpPr txBox="1">
              <a:spLocks noChangeArrowheads="1"/>
            </p:cNvSpPr>
            <p:nvPr/>
          </p:nvSpPr>
          <p:spPr bwMode="auto">
            <a:xfrm>
              <a:off x="2641600" y="2584940"/>
              <a:ext cx="11176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RO-3 pump</a:t>
              </a:r>
            </a:p>
          </p:txBody>
        </p:sp>
        <p:sp>
          <p:nvSpPr>
            <p:cNvPr id="6266" name="Text Box 122"/>
            <p:cNvSpPr txBox="1">
              <a:spLocks noChangeArrowheads="1"/>
            </p:cNvSpPr>
            <p:nvPr/>
          </p:nvSpPr>
          <p:spPr bwMode="auto">
            <a:xfrm>
              <a:off x="4572001" y="3800073"/>
              <a:ext cx="148470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b="1" dirty="0" smtClean="0">
                  <a:solidFill>
                    <a:srgbClr val="000000"/>
                  </a:solidFill>
                  <a:latin typeface="Helvetica-Narrow" pitchFamily="34" charset="0"/>
                </a:rPr>
                <a:t>Ion exchanger 1/2</a:t>
              </a:r>
            </a:p>
          </p:txBody>
        </p:sp>
        <p:sp>
          <p:nvSpPr>
            <p:cNvPr id="6267" name="Text Box 123"/>
            <p:cNvSpPr txBox="1">
              <a:spLocks noChangeArrowheads="1"/>
            </p:cNvSpPr>
            <p:nvPr/>
          </p:nvSpPr>
          <p:spPr bwMode="auto">
            <a:xfrm>
              <a:off x="3369486" y="3471391"/>
              <a:ext cx="77046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UV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sterilizer</a:t>
              </a:r>
            </a:p>
          </p:txBody>
        </p:sp>
        <p:sp>
          <p:nvSpPr>
            <p:cNvPr id="6268" name="AutoShape 124"/>
            <p:cNvSpPr>
              <a:spLocks noChangeArrowheads="1"/>
            </p:cNvSpPr>
            <p:nvPr/>
          </p:nvSpPr>
          <p:spPr bwMode="auto">
            <a:xfrm>
              <a:off x="406400" y="4596154"/>
              <a:ext cx="406400" cy="63304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70" name="Text Box 126"/>
            <p:cNvSpPr txBox="1">
              <a:spLocks noChangeArrowheads="1"/>
            </p:cNvSpPr>
            <p:nvPr/>
          </p:nvSpPr>
          <p:spPr bwMode="auto">
            <a:xfrm>
              <a:off x="812800" y="5802925"/>
              <a:ext cx="1422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purified water </a:t>
              </a:r>
              <a:r>
                <a:rPr lang="en-US" altLang="ja-JP" sz="1200" dirty="0">
                  <a:solidFill>
                    <a:srgbClr val="000000"/>
                  </a:solidFill>
                  <a:latin typeface="Helvetica-Narrow" pitchFamily="34" charset="0"/>
                </a:rPr>
                <a:t>s</a:t>
              </a: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upply pump A/B</a:t>
              </a:r>
            </a:p>
          </p:txBody>
        </p:sp>
        <p:sp>
          <p:nvSpPr>
            <p:cNvPr id="6272" name="Line 128"/>
            <p:cNvSpPr>
              <a:spLocks noChangeShapeType="1"/>
            </p:cNvSpPr>
            <p:nvPr/>
          </p:nvSpPr>
          <p:spPr bwMode="auto">
            <a:xfrm>
              <a:off x="609600" y="5275385"/>
              <a:ext cx="203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69" name="Oval 125"/>
            <p:cNvSpPr>
              <a:spLocks noChangeArrowheads="1"/>
            </p:cNvSpPr>
            <p:nvPr/>
          </p:nvSpPr>
          <p:spPr bwMode="auto">
            <a:xfrm>
              <a:off x="1219200" y="5169879"/>
              <a:ext cx="406400" cy="2110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A</a:t>
              </a:r>
            </a:p>
          </p:txBody>
        </p:sp>
        <p:sp>
          <p:nvSpPr>
            <p:cNvPr id="6275" name="Line 131"/>
            <p:cNvSpPr>
              <a:spLocks noChangeShapeType="1"/>
            </p:cNvSpPr>
            <p:nvPr/>
          </p:nvSpPr>
          <p:spPr bwMode="auto">
            <a:xfrm>
              <a:off x="1016000" y="5644662"/>
              <a:ext cx="812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74" name="Oval 130"/>
            <p:cNvSpPr>
              <a:spLocks noChangeArrowheads="1"/>
            </p:cNvSpPr>
            <p:nvPr/>
          </p:nvSpPr>
          <p:spPr bwMode="auto">
            <a:xfrm>
              <a:off x="1219200" y="5539156"/>
              <a:ext cx="406400" cy="2110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B</a:t>
              </a:r>
            </a:p>
          </p:txBody>
        </p:sp>
        <p:sp>
          <p:nvSpPr>
            <p:cNvPr id="6276" name="Line 132"/>
            <p:cNvSpPr>
              <a:spLocks noChangeShapeType="1"/>
            </p:cNvSpPr>
            <p:nvPr/>
          </p:nvSpPr>
          <p:spPr bwMode="auto">
            <a:xfrm flipV="1">
              <a:off x="1016000" y="5275385"/>
              <a:ext cx="0" cy="3692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77" name="Line 133"/>
            <p:cNvSpPr>
              <a:spLocks noChangeShapeType="1"/>
            </p:cNvSpPr>
            <p:nvPr/>
          </p:nvSpPr>
          <p:spPr bwMode="auto">
            <a:xfrm flipV="1">
              <a:off x="1828800" y="5275385"/>
              <a:ext cx="0" cy="3692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83" name="Line 139"/>
            <p:cNvSpPr>
              <a:spLocks noChangeShapeType="1"/>
            </p:cNvSpPr>
            <p:nvPr/>
          </p:nvSpPr>
          <p:spPr bwMode="auto">
            <a:xfrm>
              <a:off x="2606080" y="5275384"/>
              <a:ext cx="1051520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84" name="Rectangle 140"/>
            <p:cNvSpPr>
              <a:spLocks noChangeArrowheads="1"/>
            </p:cNvSpPr>
            <p:nvPr/>
          </p:nvSpPr>
          <p:spPr bwMode="auto">
            <a:xfrm>
              <a:off x="2699795" y="4899379"/>
              <a:ext cx="99484" cy="52753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85" name="Rectangle 141"/>
            <p:cNvSpPr>
              <a:spLocks noChangeArrowheads="1"/>
            </p:cNvSpPr>
            <p:nvPr/>
          </p:nvSpPr>
          <p:spPr bwMode="auto">
            <a:xfrm>
              <a:off x="2902995" y="4899379"/>
              <a:ext cx="99484" cy="52753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86" name="Rectangle 142"/>
            <p:cNvSpPr>
              <a:spLocks noChangeArrowheads="1"/>
            </p:cNvSpPr>
            <p:nvPr/>
          </p:nvSpPr>
          <p:spPr bwMode="auto">
            <a:xfrm>
              <a:off x="3106194" y="4899379"/>
              <a:ext cx="99484" cy="52753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87" name="Rectangle 143"/>
            <p:cNvSpPr>
              <a:spLocks noChangeArrowheads="1"/>
            </p:cNvSpPr>
            <p:nvPr/>
          </p:nvSpPr>
          <p:spPr bwMode="auto">
            <a:xfrm>
              <a:off x="3309395" y="4899379"/>
              <a:ext cx="99484" cy="52753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88" name="Rectangle 144"/>
            <p:cNvSpPr>
              <a:spLocks noChangeArrowheads="1"/>
            </p:cNvSpPr>
            <p:nvPr/>
          </p:nvSpPr>
          <p:spPr bwMode="auto">
            <a:xfrm>
              <a:off x="3512592" y="4899379"/>
              <a:ext cx="101600" cy="52753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90" name="Rectangle 146"/>
            <p:cNvSpPr>
              <a:spLocks noChangeArrowheads="1"/>
            </p:cNvSpPr>
            <p:nvPr/>
          </p:nvSpPr>
          <p:spPr bwMode="auto">
            <a:xfrm>
              <a:off x="4644011" y="4951185"/>
              <a:ext cx="99484" cy="422031"/>
            </a:xfrm>
            <a:prstGeom prst="rect">
              <a:avLst/>
            </a:prstGeom>
            <a:solidFill>
              <a:srgbClr val="66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91" name="Rectangle 147"/>
            <p:cNvSpPr>
              <a:spLocks noChangeArrowheads="1"/>
            </p:cNvSpPr>
            <p:nvPr/>
          </p:nvSpPr>
          <p:spPr bwMode="auto">
            <a:xfrm>
              <a:off x="4847211" y="4951185"/>
              <a:ext cx="99484" cy="422031"/>
            </a:xfrm>
            <a:prstGeom prst="rect">
              <a:avLst/>
            </a:prstGeom>
            <a:solidFill>
              <a:srgbClr val="66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92" name="Rectangle 148"/>
            <p:cNvSpPr>
              <a:spLocks noChangeArrowheads="1"/>
            </p:cNvSpPr>
            <p:nvPr/>
          </p:nvSpPr>
          <p:spPr bwMode="auto">
            <a:xfrm>
              <a:off x="5050411" y="4951185"/>
              <a:ext cx="99484" cy="422031"/>
            </a:xfrm>
            <a:prstGeom prst="rect">
              <a:avLst/>
            </a:prstGeom>
            <a:solidFill>
              <a:srgbClr val="66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93" name="Rectangle 149"/>
            <p:cNvSpPr>
              <a:spLocks noChangeArrowheads="1"/>
            </p:cNvSpPr>
            <p:nvPr/>
          </p:nvSpPr>
          <p:spPr bwMode="auto">
            <a:xfrm>
              <a:off x="5253611" y="4951185"/>
              <a:ext cx="99484" cy="422031"/>
            </a:xfrm>
            <a:prstGeom prst="rect">
              <a:avLst/>
            </a:prstGeom>
            <a:solidFill>
              <a:srgbClr val="66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94" name="Rectangle 150"/>
            <p:cNvSpPr>
              <a:spLocks noChangeArrowheads="1"/>
            </p:cNvSpPr>
            <p:nvPr/>
          </p:nvSpPr>
          <p:spPr bwMode="auto">
            <a:xfrm>
              <a:off x="5456808" y="4951185"/>
              <a:ext cx="101600" cy="422031"/>
            </a:xfrm>
            <a:prstGeom prst="rect">
              <a:avLst/>
            </a:prstGeom>
            <a:solidFill>
              <a:srgbClr val="66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96" name="Line 152"/>
            <p:cNvSpPr>
              <a:spLocks noChangeShapeType="1"/>
            </p:cNvSpPr>
            <p:nvPr/>
          </p:nvSpPr>
          <p:spPr bwMode="auto">
            <a:xfrm flipV="1">
              <a:off x="7165288" y="5034696"/>
              <a:ext cx="0" cy="13165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298" name="Text Box 154"/>
            <p:cNvSpPr txBox="1">
              <a:spLocks noChangeArrowheads="1"/>
            </p:cNvSpPr>
            <p:nvPr/>
          </p:nvSpPr>
          <p:spPr bwMode="auto">
            <a:xfrm>
              <a:off x="6084168" y="5945503"/>
              <a:ext cx="65594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 smtClean="0">
                  <a:solidFill>
                    <a:srgbClr val="000000"/>
                  </a:solidFill>
                  <a:latin typeface="Helvetica-Narrow" pitchFamily="34" charset="0"/>
                </a:rPr>
                <a:t>SK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 smtClean="0">
                  <a:solidFill>
                    <a:srgbClr val="000000"/>
                  </a:solidFill>
                  <a:latin typeface="Helvetica-Narrow" pitchFamily="34" charset="0"/>
                </a:rPr>
                <a:t>tank</a:t>
              </a:r>
            </a:p>
          </p:txBody>
        </p:sp>
        <p:sp>
          <p:nvSpPr>
            <p:cNvPr id="6299" name="Text Box 155"/>
            <p:cNvSpPr txBox="1">
              <a:spLocks noChangeArrowheads="1"/>
            </p:cNvSpPr>
            <p:nvPr/>
          </p:nvSpPr>
          <p:spPr bwMode="auto">
            <a:xfrm>
              <a:off x="2952737" y="5476347"/>
              <a:ext cx="89479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b="1" dirty="0" smtClean="0">
                  <a:solidFill>
                    <a:srgbClr val="000000"/>
                  </a:solidFill>
                  <a:latin typeface="Helvetica-Narrow" pitchFamily="34" charset="0"/>
                </a:rPr>
                <a:t>ultra filter</a:t>
              </a:r>
            </a:p>
          </p:txBody>
        </p:sp>
        <p:sp>
          <p:nvSpPr>
            <p:cNvPr id="6300" name="Text Box 156"/>
            <p:cNvSpPr txBox="1">
              <a:spLocks noChangeArrowheads="1"/>
            </p:cNvSpPr>
            <p:nvPr/>
          </p:nvSpPr>
          <p:spPr bwMode="auto">
            <a:xfrm>
              <a:off x="4638874" y="5445224"/>
              <a:ext cx="102204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b="1" dirty="0" smtClean="0">
                  <a:solidFill>
                    <a:srgbClr val="000000"/>
                  </a:solidFill>
                  <a:latin typeface="Helvetica-Narrow" pitchFamily="34" charset="0"/>
                </a:rPr>
                <a:t>membrane </a:t>
              </a:r>
              <a:r>
                <a:rPr lang="en-US" altLang="ja-JP" sz="1200" b="1" dirty="0" err="1" smtClean="0">
                  <a:solidFill>
                    <a:srgbClr val="000000"/>
                  </a:solidFill>
                  <a:latin typeface="Helvetica-Narrow" pitchFamily="34" charset="0"/>
                </a:rPr>
                <a:t>degasifier</a:t>
              </a:r>
              <a:endParaRPr lang="en-US" altLang="ja-JP" sz="1200" b="1" dirty="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02" name="Line 158"/>
            <p:cNvSpPr>
              <a:spLocks noChangeShapeType="1"/>
            </p:cNvSpPr>
            <p:nvPr/>
          </p:nvSpPr>
          <p:spPr bwMode="auto">
            <a:xfrm flipV="1">
              <a:off x="8202248" y="4558293"/>
              <a:ext cx="0" cy="1803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03" name="Text Box 159"/>
            <p:cNvSpPr txBox="1">
              <a:spLocks noChangeArrowheads="1"/>
            </p:cNvSpPr>
            <p:nvPr/>
          </p:nvSpPr>
          <p:spPr bwMode="auto">
            <a:xfrm>
              <a:off x="2688950" y="4558294"/>
              <a:ext cx="60305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reject </a:t>
              </a:r>
            </a:p>
          </p:txBody>
        </p:sp>
        <p:sp>
          <p:nvSpPr>
            <p:cNvPr id="6305" name="Rectangle 161"/>
            <p:cNvSpPr>
              <a:spLocks noChangeArrowheads="1"/>
            </p:cNvSpPr>
            <p:nvPr/>
          </p:nvSpPr>
          <p:spPr bwMode="auto">
            <a:xfrm>
              <a:off x="3594100" y="2763657"/>
              <a:ext cx="406400" cy="2637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550</a:t>
              </a:r>
            </a:p>
          </p:txBody>
        </p:sp>
        <p:sp>
          <p:nvSpPr>
            <p:cNvPr id="6306" name="Text Box 162"/>
            <p:cNvSpPr txBox="1">
              <a:spLocks noChangeArrowheads="1"/>
            </p:cNvSpPr>
            <p:nvPr/>
          </p:nvSpPr>
          <p:spPr bwMode="auto">
            <a:xfrm>
              <a:off x="3472891" y="2348880"/>
              <a:ext cx="127060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err="1" smtClean="0">
                  <a:solidFill>
                    <a:srgbClr val="000000"/>
                  </a:solidFill>
                  <a:latin typeface="Helvetica-Narrow" pitchFamily="34" charset="0"/>
                </a:rPr>
                <a:t>Rn</a:t>
              </a: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-free-air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 dissolving tank</a:t>
              </a:r>
            </a:p>
          </p:txBody>
        </p:sp>
        <p:sp>
          <p:nvSpPr>
            <p:cNvPr id="6309" name="Rectangle 165"/>
            <p:cNvSpPr>
              <a:spLocks noChangeArrowheads="1"/>
            </p:cNvSpPr>
            <p:nvPr/>
          </p:nvSpPr>
          <p:spPr bwMode="auto">
            <a:xfrm>
              <a:off x="1016000" y="1846384"/>
              <a:ext cx="406400" cy="158262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PI-1</a:t>
              </a:r>
            </a:p>
          </p:txBody>
        </p:sp>
        <p:sp>
          <p:nvSpPr>
            <p:cNvPr id="6311" name="Line 167"/>
            <p:cNvSpPr>
              <a:spLocks noChangeShapeType="1"/>
            </p:cNvSpPr>
            <p:nvPr/>
          </p:nvSpPr>
          <p:spPr bwMode="auto">
            <a:xfrm flipV="1">
              <a:off x="1219200" y="1635371"/>
              <a:ext cx="0" cy="2110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12" name="Rectangle 168"/>
            <p:cNvSpPr>
              <a:spLocks noChangeArrowheads="1"/>
            </p:cNvSpPr>
            <p:nvPr/>
          </p:nvSpPr>
          <p:spPr bwMode="auto">
            <a:xfrm>
              <a:off x="3048000" y="2162907"/>
              <a:ext cx="406400" cy="158262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PI-2</a:t>
              </a:r>
            </a:p>
          </p:txBody>
        </p:sp>
        <p:sp>
          <p:nvSpPr>
            <p:cNvPr id="6313" name="Line 169"/>
            <p:cNvSpPr>
              <a:spLocks noChangeShapeType="1"/>
            </p:cNvSpPr>
            <p:nvPr/>
          </p:nvSpPr>
          <p:spPr bwMode="auto">
            <a:xfrm flipH="1" flipV="1">
              <a:off x="3251200" y="1635369"/>
              <a:ext cx="0" cy="527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14" name="Rectangle 170"/>
            <p:cNvSpPr>
              <a:spLocks noChangeArrowheads="1"/>
            </p:cNvSpPr>
            <p:nvPr/>
          </p:nvSpPr>
          <p:spPr bwMode="auto">
            <a:xfrm>
              <a:off x="4064000" y="2162907"/>
              <a:ext cx="406400" cy="158262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PI-3</a:t>
              </a:r>
            </a:p>
          </p:txBody>
        </p:sp>
        <p:sp>
          <p:nvSpPr>
            <p:cNvPr id="6315" name="Line 171"/>
            <p:cNvSpPr>
              <a:spLocks noChangeShapeType="1"/>
            </p:cNvSpPr>
            <p:nvPr/>
          </p:nvSpPr>
          <p:spPr bwMode="auto">
            <a:xfrm flipH="1" flipV="1">
              <a:off x="4267200" y="1635369"/>
              <a:ext cx="0" cy="527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16" name="Rectangle 172"/>
            <p:cNvSpPr>
              <a:spLocks noChangeArrowheads="1"/>
            </p:cNvSpPr>
            <p:nvPr/>
          </p:nvSpPr>
          <p:spPr bwMode="auto">
            <a:xfrm>
              <a:off x="3251200" y="527538"/>
              <a:ext cx="406400" cy="158262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PI-8</a:t>
              </a:r>
            </a:p>
          </p:txBody>
        </p:sp>
        <p:sp>
          <p:nvSpPr>
            <p:cNvPr id="6317" name="Line 173"/>
            <p:cNvSpPr>
              <a:spLocks noChangeShapeType="1"/>
            </p:cNvSpPr>
            <p:nvPr/>
          </p:nvSpPr>
          <p:spPr bwMode="auto">
            <a:xfrm flipV="1">
              <a:off x="3454400" y="685802"/>
              <a:ext cx="0" cy="263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18" name="Rectangle 174"/>
            <p:cNvSpPr>
              <a:spLocks noChangeArrowheads="1"/>
            </p:cNvSpPr>
            <p:nvPr/>
          </p:nvSpPr>
          <p:spPr bwMode="auto">
            <a:xfrm>
              <a:off x="3860800" y="527538"/>
              <a:ext cx="406400" cy="158262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PI-9</a:t>
              </a:r>
            </a:p>
          </p:txBody>
        </p:sp>
        <p:sp>
          <p:nvSpPr>
            <p:cNvPr id="6319" name="Line 175"/>
            <p:cNvSpPr>
              <a:spLocks noChangeShapeType="1"/>
            </p:cNvSpPr>
            <p:nvPr/>
          </p:nvSpPr>
          <p:spPr bwMode="auto">
            <a:xfrm flipV="1">
              <a:off x="4064000" y="685802"/>
              <a:ext cx="0" cy="263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20" name="Rectangle 176"/>
            <p:cNvSpPr>
              <a:spLocks noChangeArrowheads="1"/>
            </p:cNvSpPr>
            <p:nvPr/>
          </p:nvSpPr>
          <p:spPr bwMode="auto">
            <a:xfrm>
              <a:off x="2032000" y="1582615"/>
              <a:ext cx="304800" cy="1055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21" name="Rectangle 177"/>
            <p:cNvSpPr>
              <a:spLocks noChangeArrowheads="1"/>
            </p:cNvSpPr>
            <p:nvPr/>
          </p:nvSpPr>
          <p:spPr bwMode="auto">
            <a:xfrm>
              <a:off x="1727200" y="1846384"/>
              <a:ext cx="406400" cy="158262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PI-A</a:t>
              </a:r>
            </a:p>
          </p:txBody>
        </p:sp>
        <p:sp>
          <p:nvSpPr>
            <p:cNvPr id="6322" name="Line 178"/>
            <p:cNvSpPr>
              <a:spLocks noChangeShapeType="1"/>
            </p:cNvSpPr>
            <p:nvPr/>
          </p:nvSpPr>
          <p:spPr bwMode="auto">
            <a:xfrm flipV="1">
              <a:off x="1930400" y="1635371"/>
              <a:ext cx="0" cy="2110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23" name="Rectangle 179"/>
            <p:cNvSpPr>
              <a:spLocks noChangeArrowheads="1"/>
            </p:cNvSpPr>
            <p:nvPr/>
          </p:nvSpPr>
          <p:spPr bwMode="auto">
            <a:xfrm>
              <a:off x="2336800" y="1846384"/>
              <a:ext cx="406400" cy="158262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PI-B</a:t>
              </a:r>
            </a:p>
          </p:txBody>
        </p:sp>
        <p:sp>
          <p:nvSpPr>
            <p:cNvPr id="6324" name="Line 180"/>
            <p:cNvSpPr>
              <a:spLocks noChangeShapeType="1"/>
            </p:cNvSpPr>
            <p:nvPr/>
          </p:nvSpPr>
          <p:spPr bwMode="auto">
            <a:xfrm flipV="1">
              <a:off x="2438400" y="1635371"/>
              <a:ext cx="0" cy="2110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147" name="Oval 3"/>
            <p:cNvSpPr>
              <a:spLocks noChangeArrowheads="1"/>
            </p:cNvSpPr>
            <p:nvPr/>
          </p:nvSpPr>
          <p:spPr bwMode="auto">
            <a:xfrm>
              <a:off x="711200" y="1529864"/>
              <a:ext cx="406400" cy="2110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25" name="Text Box 181"/>
            <p:cNvSpPr txBox="1">
              <a:spLocks noChangeArrowheads="1"/>
            </p:cNvSpPr>
            <p:nvPr/>
          </p:nvSpPr>
          <p:spPr bwMode="auto">
            <a:xfrm>
              <a:off x="1727204" y="1371602"/>
              <a:ext cx="102023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strainer</a:t>
              </a:r>
            </a:p>
          </p:txBody>
        </p:sp>
        <p:sp>
          <p:nvSpPr>
            <p:cNvPr id="6326" name="Rectangle 182"/>
            <p:cNvSpPr>
              <a:spLocks noChangeArrowheads="1"/>
            </p:cNvSpPr>
            <p:nvPr/>
          </p:nvSpPr>
          <p:spPr bwMode="auto">
            <a:xfrm>
              <a:off x="2438400" y="1266092"/>
              <a:ext cx="406400" cy="15826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FI-1</a:t>
              </a:r>
            </a:p>
          </p:txBody>
        </p:sp>
        <p:sp>
          <p:nvSpPr>
            <p:cNvPr id="6327" name="Line 183"/>
            <p:cNvSpPr>
              <a:spLocks noChangeShapeType="1"/>
            </p:cNvSpPr>
            <p:nvPr/>
          </p:nvSpPr>
          <p:spPr bwMode="auto">
            <a:xfrm flipV="1">
              <a:off x="2641600" y="1424356"/>
              <a:ext cx="0" cy="2110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28" name="Rectangle 184"/>
            <p:cNvSpPr>
              <a:spLocks noChangeArrowheads="1"/>
            </p:cNvSpPr>
            <p:nvPr/>
          </p:nvSpPr>
          <p:spPr bwMode="auto">
            <a:xfrm>
              <a:off x="2743200" y="527538"/>
              <a:ext cx="406400" cy="15826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FI-2</a:t>
              </a:r>
            </a:p>
          </p:txBody>
        </p:sp>
        <p:sp>
          <p:nvSpPr>
            <p:cNvPr id="6329" name="Line 185"/>
            <p:cNvSpPr>
              <a:spLocks noChangeShapeType="1"/>
            </p:cNvSpPr>
            <p:nvPr/>
          </p:nvSpPr>
          <p:spPr bwMode="auto">
            <a:xfrm flipV="1">
              <a:off x="2946400" y="685802"/>
              <a:ext cx="0" cy="263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30" name="Rectangle 186"/>
            <p:cNvSpPr>
              <a:spLocks noChangeArrowheads="1"/>
            </p:cNvSpPr>
            <p:nvPr/>
          </p:nvSpPr>
          <p:spPr bwMode="auto">
            <a:xfrm>
              <a:off x="5283200" y="2162907"/>
              <a:ext cx="406400" cy="158262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PI-5</a:t>
              </a:r>
            </a:p>
          </p:txBody>
        </p:sp>
        <p:sp>
          <p:nvSpPr>
            <p:cNvPr id="6331" name="Line 187"/>
            <p:cNvSpPr>
              <a:spLocks noChangeShapeType="1"/>
            </p:cNvSpPr>
            <p:nvPr/>
          </p:nvSpPr>
          <p:spPr bwMode="auto">
            <a:xfrm flipH="1" flipV="1">
              <a:off x="5486400" y="1635369"/>
              <a:ext cx="0" cy="527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32" name="Rectangle 188"/>
            <p:cNvSpPr>
              <a:spLocks noChangeArrowheads="1"/>
            </p:cNvSpPr>
            <p:nvPr/>
          </p:nvSpPr>
          <p:spPr bwMode="auto">
            <a:xfrm>
              <a:off x="4876800" y="633047"/>
              <a:ext cx="508000" cy="158262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PI-11</a:t>
              </a:r>
            </a:p>
          </p:txBody>
        </p:sp>
        <p:sp>
          <p:nvSpPr>
            <p:cNvPr id="6333" name="Line 189"/>
            <p:cNvSpPr>
              <a:spLocks noChangeShapeType="1"/>
            </p:cNvSpPr>
            <p:nvPr/>
          </p:nvSpPr>
          <p:spPr bwMode="auto">
            <a:xfrm flipV="1">
              <a:off x="5181600" y="791307"/>
              <a:ext cx="0" cy="158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34" name="Rectangle 190"/>
            <p:cNvSpPr>
              <a:spLocks noChangeArrowheads="1"/>
            </p:cNvSpPr>
            <p:nvPr/>
          </p:nvSpPr>
          <p:spPr bwMode="auto">
            <a:xfrm>
              <a:off x="2387600" y="5517232"/>
              <a:ext cx="508000" cy="158262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PI-18</a:t>
              </a:r>
            </a:p>
          </p:txBody>
        </p:sp>
        <p:sp>
          <p:nvSpPr>
            <p:cNvPr id="6335" name="Line 191"/>
            <p:cNvSpPr>
              <a:spLocks noChangeShapeType="1"/>
            </p:cNvSpPr>
            <p:nvPr/>
          </p:nvSpPr>
          <p:spPr bwMode="auto">
            <a:xfrm flipV="1">
              <a:off x="2555776" y="5268658"/>
              <a:ext cx="0" cy="2110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36" name="Rectangle 192"/>
            <p:cNvSpPr>
              <a:spLocks noChangeArrowheads="1"/>
            </p:cNvSpPr>
            <p:nvPr/>
          </p:nvSpPr>
          <p:spPr bwMode="auto">
            <a:xfrm>
              <a:off x="1815357" y="4653136"/>
              <a:ext cx="508000" cy="15826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FI-10</a:t>
              </a:r>
            </a:p>
          </p:txBody>
        </p:sp>
        <p:sp>
          <p:nvSpPr>
            <p:cNvPr id="6337" name="Line 193"/>
            <p:cNvSpPr>
              <a:spLocks noChangeShapeType="1"/>
            </p:cNvSpPr>
            <p:nvPr/>
          </p:nvSpPr>
          <p:spPr bwMode="auto">
            <a:xfrm flipH="1">
              <a:off x="2347385" y="4718249"/>
              <a:ext cx="294215" cy="68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38" name="Rectangle 194"/>
            <p:cNvSpPr>
              <a:spLocks noChangeArrowheads="1"/>
            </p:cNvSpPr>
            <p:nvPr/>
          </p:nvSpPr>
          <p:spPr bwMode="auto">
            <a:xfrm>
              <a:off x="3745384" y="5181456"/>
              <a:ext cx="508000" cy="15826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FI-101</a:t>
              </a:r>
            </a:p>
          </p:txBody>
        </p:sp>
        <p:sp>
          <p:nvSpPr>
            <p:cNvPr id="6339" name="Rectangle 195"/>
            <p:cNvSpPr>
              <a:spLocks noChangeArrowheads="1"/>
            </p:cNvSpPr>
            <p:nvPr/>
          </p:nvSpPr>
          <p:spPr bwMode="auto">
            <a:xfrm>
              <a:off x="3776131" y="4639118"/>
              <a:ext cx="508000" cy="158262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PI-20</a:t>
              </a:r>
            </a:p>
          </p:txBody>
        </p:sp>
        <p:sp>
          <p:nvSpPr>
            <p:cNvPr id="6340" name="Line 196"/>
            <p:cNvSpPr>
              <a:spLocks noChangeShapeType="1"/>
            </p:cNvSpPr>
            <p:nvPr/>
          </p:nvSpPr>
          <p:spPr bwMode="auto">
            <a:xfrm flipV="1">
              <a:off x="3847533" y="4810860"/>
              <a:ext cx="0" cy="2650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41" name="Line 197"/>
            <p:cNvSpPr>
              <a:spLocks noChangeShapeType="1"/>
            </p:cNvSpPr>
            <p:nvPr/>
          </p:nvSpPr>
          <p:spPr bwMode="auto">
            <a:xfrm flipV="1">
              <a:off x="3948584" y="5075947"/>
              <a:ext cx="0" cy="105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42" name="Rectangle 198"/>
            <p:cNvSpPr>
              <a:spLocks noChangeArrowheads="1"/>
            </p:cNvSpPr>
            <p:nvPr/>
          </p:nvSpPr>
          <p:spPr bwMode="auto">
            <a:xfrm>
              <a:off x="6754102" y="4735165"/>
              <a:ext cx="508000" cy="158262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TIA-2</a:t>
              </a:r>
            </a:p>
          </p:txBody>
        </p:sp>
        <p:sp>
          <p:nvSpPr>
            <p:cNvPr id="6343" name="Line 199"/>
            <p:cNvSpPr>
              <a:spLocks noChangeShapeType="1"/>
            </p:cNvSpPr>
            <p:nvPr/>
          </p:nvSpPr>
          <p:spPr bwMode="auto">
            <a:xfrm flipH="1" flipV="1">
              <a:off x="7161547" y="52292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44" name="Rectangle 200"/>
            <p:cNvSpPr>
              <a:spLocks noChangeArrowheads="1"/>
            </p:cNvSpPr>
            <p:nvPr/>
          </p:nvSpPr>
          <p:spPr bwMode="auto">
            <a:xfrm>
              <a:off x="7518400" y="527538"/>
              <a:ext cx="406400" cy="15826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FI-6</a:t>
              </a:r>
            </a:p>
          </p:txBody>
        </p:sp>
        <p:sp>
          <p:nvSpPr>
            <p:cNvPr id="6345" name="Line 201"/>
            <p:cNvSpPr>
              <a:spLocks noChangeShapeType="1"/>
            </p:cNvSpPr>
            <p:nvPr/>
          </p:nvSpPr>
          <p:spPr bwMode="auto">
            <a:xfrm flipV="1">
              <a:off x="7721600" y="685802"/>
              <a:ext cx="0" cy="263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46" name="Rectangle 202"/>
            <p:cNvSpPr>
              <a:spLocks noChangeArrowheads="1"/>
            </p:cNvSpPr>
            <p:nvPr/>
          </p:nvSpPr>
          <p:spPr bwMode="auto">
            <a:xfrm>
              <a:off x="5080000" y="1055077"/>
              <a:ext cx="406400" cy="15826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FI-7</a:t>
              </a:r>
            </a:p>
          </p:txBody>
        </p:sp>
        <p:sp>
          <p:nvSpPr>
            <p:cNvPr id="6347" name="Line 203"/>
            <p:cNvSpPr>
              <a:spLocks noChangeShapeType="1"/>
            </p:cNvSpPr>
            <p:nvPr/>
          </p:nvSpPr>
          <p:spPr bwMode="auto">
            <a:xfrm flipV="1">
              <a:off x="5486400" y="1107831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48" name="Rectangle 204"/>
            <p:cNvSpPr>
              <a:spLocks noChangeArrowheads="1"/>
            </p:cNvSpPr>
            <p:nvPr/>
          </p:nvSpPr>
          <p:spPr bwMode="auto">
            <a:xfrm>
              <a:off x="5689600" y="633047"/>
              <a:ext cx="609600" cy="15826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FI-204</a:t>
              </a:r>
            </a:p>
          </p:txBody>
        </p:sp>
        <p:sp>
          <p:nvSpPr>
            <p:cNvPr id="6349" name="Line 205"/>
            <p:cNvSpPr>
              <a:spLocks noChangeShapeType="1"/>
            </p:cNvSpPr>
            <p:nvPr/>
          </p:nvSpPr>
          <p:spPr bwMode="auto">
            <a:xfrm flipV="1">
              <a:off x="5994400" y="527538"/>
              <a:ext cx="0" cy="105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50" name="Rectangle 206"/>
            <p:cNvSpPr>
              <a:spLocks noChangeArrowheads="1"/>
            </p:cNvSpPr>
            <p:nvPr/>
          </p:nvSpPr>
          <p:spPr bwMode="auto">
            <a:xfrm>
              <a:off x="5892800" y="2215661"/>
              <a:ext cx="406400" cy="15826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FI-5</a:t>
              </a:r>
            </a:p>
          </p:txBody>
        </p:sp>
        <p:sp>
          <p:nvSpPr>
            <p:cNvPr id="6351" name="Line 207"/>
            <p:cNvSpPr>
              <a:spLocks noChangeShapeType="1"/>
            </p:cNvSpPr>
            <p:nvPr/>
          </p:nvSpPr>
          <p:spPr bwMode="auto">
            <a:xfrm flipV="1">
              <a:off x="6299200" y="2268415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52" name="Rectangle 208"/>
            <p:cNvSpPr>
              <a:spLocks noChangeArrowheads="1"/>
            </p:cNvSpPr>
            <p:nvPr/>
          </p:nvSpPr>
          <p:spPr bwMode="auto">
            <a:xfrm>
              <a:off x="7518400" y="1688124"/>
              <a:ext cx="406400" cy="15826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FI-3</a:t>
              </a:r>
            </a:p>
          </p:txBody>
        </p:sp>
        <p:sp>
          <p:nvSpPr>
            <p:cNvPr id="6353" name="Line 209"/>
            <p:cNvSpPr>
              <a:spLocks noChangeShapeType="1"/>
            </p:cNvSpPr>
            <p:nvPr/>
          </p:nvSpPr>
          <p:spPr bwMode="auto">
            <a:xfrm flipV="1">
              <a:off x="7721600" y="1846384"/>
              <a:ext cx="0" cy="158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54" name="Text Box 210"/>
            <p:cNvSpPr txBox="1">
              <a:spLocks noChangeArrowheads="1"/>
            </p:cNvSpPr>
            <p:nvPr/>
          </p:nvSpPr>
          <p:spPr bwMode="auto">
            <a:xfrm>
              <a:off x="8411637" y="762735"/>
              <a:ext cx="73236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FP-4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FP-5</a:t>
              </a:r>
            </a:p>
          </p:txBody>
        </p:sp>
        <p:sp>
          <p:nvSpPr>
            <p:cNvPr id="6357" name="Rectangle 213"/>
            <p:cNvSpPr>
              <a:spLocks noChangeArrowheads="1"/>
            </p:cNvSpPr>
            <p:nvPr/>
          </p:nvSpPr>
          <p:spPr bwMode="auto">
            <a:xfrm>
              <a:off x="711200" y="3903784"/>
              <a:ext cx="609600" cy="15826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FI-202</a:t>
              </a:r>
            </a:p>
          </p:txBody>
        </p:sp>
        <p:sp>
          <p:nvSpPr>
            <p:cNvPr id="6358" name="Line 214"/>
            <p:cNvSpPr>
              <a:spLocks noChangeShapeType="1"/>
            </p:cNvSpPr>
            <p:nvPr/>
          </p:nvSpPr>
          <p:spPr bwMode="auto">
            <a:xfrm flipH="1" flipV="1">
              <a:off x="1320800" y="3956538"/>
              <a:ext cx="203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59" name="Rectangle 215"/>
            <p:cNvSpPr>
              <a:spLocks noChangeArrowheads="1"/>
            </p:cNvSpPr>
            <p:nvPr/>
          </p:nvSpPr>
          <p:spPr bwMode="auto">
            <a:xfrm>
              <a:off x="5283204" y="2492896"/>
              <a:ext cx="51488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RT-3</a:t>
              </a:r>
              <a:endParaRPr lang="ja-JP" altLang="en-US" sz="1200" dirty="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60" name="Rectangle 216"/>
            <p:cNvSpPr>
              <a:spLocks noChangeArrowheads="1"/>
            </p:cNvSpPr>
            <p:nvPr/>
          </p:nvSpPr>
          <p:spPr bwMode="auto">
            <a:xfrm>
              <a:off x="5689604" y="3587262"/>
              <a:ext cx="51488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RT-4</a:t>
              </a: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61" name="Rectangle 217"/>
            <p:cNvSpPr>
              <a:spLocks noChangeArrowheads="1"/>
            </p:cNvSpPr>
            <p:nvPr/>
          </p:nvSpPr>
          <p:spPr bwMode="auto">
            <a:xfrm>
              <a:off x="4267204" y="3587262"/>
              <a:ext cx="51488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RT-2</a:t>
              </a: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62" name="Rectangle 218"/>
            <p:cNvSpPr>
              <a:spLocks noChangeArrowheads="1"/>
            </p:cNvSpPr>
            <p:nvPr/>
          </p:nvSpPr>
          <p:spPr bwMode="auto">
            <a:xfrm>
              <a:off x="4775204" y="2492896"/>
              <a:ext cx="51488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RT-1</a:t>
              </a:r>
              <a:endParaRPr lang="ja-JP" altLang="en-US" sz="1200" dirty="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63" name="Rectangle 219"/>
            <p:cNvSpPr>
              <a:spLocks noChangeArrowheads="1"/>
            </p:cNvSpPr>
            <p:nvPr/>
          </p:nvSpPr>
          <p:spPr bwMode="auto">
            <a:xfrm>
              <a:off x="7112000" y="2215661"/>
              <a:ext cx="609600" cy="158262"/>
            </a:xfrm>
            <a:prstGeom prst="rect">
              <a:avLst/>
            </a:prstGeom>
            <a:noFill/>
            <a:ln w="28575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CIA-1</a:t>
              </a:r>
            </a:p>
          </p:txBody>
        </p:sp>
        <p:sp>
          <p:nvSpPr>
            <p:cNvPr id="6364" name="Line 220"/>
            <p:cNvSpPr>
              <a:spLocks noChangeShapeType="1"/>
            </p:cNvSpPr>
            <p:nvPr/>
          </p:nvSpPr>
          <p:spPr bwMode="auto">
            <a:xfrm flipV="1">
              <a:off x="7518400" y="2004648"/>
              <a:ext cx="0" cy="2110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65" name="Rectangle 221"/>
            <p:cNvSpPr>
              <a:spLocks noChangeArrowheads="1"/>
            </p:cNvSpPr>
            <p:nvPr/>
          </p:nvSpPr>
          <p:spPr bwMode="auto">
            <a:xfrm>
              <a:off x="7518400" y="1160584"/>
              <a:ext cx="609600" cy="158262"/>
            </a:xfrm>
            <a:prstGeom prst="rect">
              <a:avLst/>
            </a:prstGeom>
            <a:noFill/>
            <a:ln w="28575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CIA-6</a:t>
              </a:r>
            </a:p>
          </p:txBody>
        </p:sp>
        <p:sp>
          <p:nvSpPr>
            <p:cNvPr id="6366" name="Line 222"/>
            <p:cNvSpPr>
              <a:spLocks noChangeShapeType="1"/>
            </p:cNvSpPr>
            <p:nvPr/>
          </p:nvSpPr>
          <p:spPr bwMode="auto">
            <a:xfrm flipV="1">
              <a:off x="7823200" y="949571"/>
              <a:ext cx="0" cy="2110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67" name="Rectangle 223"/>
            <p:cNvSpPr>
              <a:spLocks noChangeArrowheads="1"/>
            </p:cNvSpPr>
            <p:nvPr/>
          </p:nvSpPr>
          <p:spPr bwMode="auto">
            <a:xfrm>
              <a:off x="5618584" y="2406642"/>
              <a:ext cx="609600" cy="158262"/>
            </a:xfrm>
            <a:prstGeom prst="rect">
              <a:avLst/>
            </a:prstGeom>
            <a:noFill/>
            <a:ln w="28575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CIA-2</a:t>
              </a:r>
            </a:p>
          </p:txBody>
        </p:sp>
        <p:sp>
          <p:nvSpPr>
            <p:cNvPr id="6368" name="Line 224"/>
            <p:cNvSpPr>
              <a:spLocks noChangeShapeType="1"/>
            </p:cNvSpPr>
            <p:nvPr/>
          </p:nvSpPr>
          <p:spPr bwMode="auto">
            <a:xfrm flipV="1">
              <a:off x="5892800" y="2584938"/>
              <a:ext cx="0" cy="158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69" name="Rectangle 225"/>
            <p:cNvSpPr>
              <a:spLocks noChangeArrowheads="1"/>
            </p:cNvSpPr>
            <p:nvPr/>
          </p:nvSpPr>
          <p:spPr bwMode="auto">
            <a:xfrm>
              <a:off x="3962400" y="3933056"/>
              <a:ext cx="609600" cy="158262"/>
            </a:xfrm>
            <a:prstGeom prst="rect">
              <a:avLst/>
            </a:prstGeom>
            <a:noFill/>
            <a:ln w="28575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CIA-3</a:t>
              </a:r>
            </a:p>
          </p:txBody>
        </p:sp>
        <p:sp>
          <p:nvSpPr>
            <p:cNvPr id="6370" name="Line 226"/>
            <p:cNvSpPr>
              <a:spLocks noChangeShapeType="1"/>
            </p:cNvSpPr>
            <p:nvPr/>
          </p:nvSpPr>
          <p:spPr bwMode="auto">
            <a:xfrm flipV="1">
              <a:off x="4284131" y="3800072"/>
              <a:ext cx="1" cy="1103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71" name="Rectangle 227"/>
            <p:cNvSpPr>
              <a:spLocks noChangeArrowheads="1"/>
            </p:cNvSpPr>
            <p:nvPr/>
          </p:nvSpPr>
          <p:spPr bwMode="auto">
            <a:xfrm>
              <a:off x="3995936" y="4854914"/>
              <a:ext cx="609600" cy="158262"/>
            </a:xfrm>
            <a:prstGeom prst="rect">
              <a:avLst/>
            </a:prstGeom>
            <a:noFill/>
            <a:ln w="28575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CIA-4</a:t>
              </a:r>
            </a:p>
          </p:txBody>
        </p:sp>
        <p:sp>
          <p:nvSpPr>
            <p:cNvPr id="6372" name="Line 228"/>
            <p:cNvSpPr>
              <a:spLocks noChangeShapeType="1"/>
            </p:cNvSpPr>
            <p:nvPr/>
          </p:nvSpPr>
          <p:spPr bwMode="auto">
            <a:xfrm flipV="1">
              <a:off x="4354984" y="5013176"/>
              <a:ext cx="0" cy="62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73" name="Rectangle 229"/>
            <p:cNvSpPr>
              <a:spLocks noChangeArrowheads="1"/>
            </p:cNvSpPr>
            <p:nvPr/>
          </p:nvSpPr>
          <p:spPr bwMode="auto">
            <a:xfrm>
              <a:off x="3979333" y="5539156"/>
              <a:ext cx="609600" cy="182318"/>
            </a:xfrm>
            <a:prstGeom prst="rect">
              <a:avLst/>
            </a:prstGeom>
            <a:noFill/>
            <a:ln w="28575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TI-101</a:t>
              </a:r>
            </a:p>
          </p:txBody>
        </p:sp>
        <p:sp>
          <p:nvSpPr>
            <p:cNvPr id="6374" name="Line 230"/>
            <p:cNvSpPr>
              <a:spLocks noChangeShapeType="1"/>
            </p:cNvSpPr>
            <p:nvPr/>
          </p:nvSpPr>
          <p:spPr bwMode="auto">
            <a:xfrm flipV="1">
              <a:off x="4456584" y="5075946"/>
              <a:ext cx="0" cy="486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grpSp>
          <p:nvGrpSpPr>
            <p:cNvPr id="6375" name="Group 231"/>
            <p:cNvGrpSpPr>
              <a:grpSpLocks/>
            </p:cNvGrpSpPr>
            <p:nvPr/>
          </p:nvGrpSpPr>
          <p:grpSpPr bwMode="auto">
            <a:xfrm rot="5400000">
              <a:off x="2129695" y="5173785"/>
              <a:ext cx="211015" cy="203200"/>
              <a:chOff x="2016" y="2544"/>
              <a:chExt cx="192" cy="96"/>
            </a:xfrm>
          </p:grpSpPr>
          <p:sp>
            <p:nvSpPr>
              <p:cNvPr id="6376" name="AutoShape 232"/>
              <p:cNvSpPr>
                <a:spLocks noChangeArrowheads="1"/>
              </p:cNvSpPr>
              <p:nvPr/>
            </p:nvSpPr>
            <p:spPr bwMode="auto">
              <a:xfrm>
                <a:off x="2016" y="2592"/>
                <a:ext cx="192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200" smtClean="0">
                  <a:solidFill>
                    <a:srgbClr val="000000"/>
                  </a:solidFill>
                  <a:latin typeface="Helvetica-Narrow" pitchFamily="34" charset="0"/>
                </a:endParaRPr>
              </a:p>
            </p:txBody>
          </p:sp>
          <p:sp>
            <p:nvSpPr>
              <p:cNvPr id="6377" name="AutoShape 233"/>
              <p:cNvSpPr>
                <a:spLocks noChangeArrowheads="1"/>
              </p:cNvSpPr>
              <p:nvPr/>
            </p:nvSpPr>
            <p:spPr bwMode="auto">
              <a:xfrm flipV="1">
                <a:off x="2016" y="2544"/>
                <a:ext cx="192" cy="4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200" smtClean="0">
                  <a:solidFill>
                    <a:srgbClr val="000000"/>
                  </a:solidFill>
                  <a:latin typeface="Helvetica-Narrow" pitchFamily="34" charset="0"/>
                </a:endParaRPr>
              </a:p>
            </p:txBody>
          </p:sp>
        </p:grpSp>
        <p:sp>
          <p:nvSpPr>
            <p:cNvPr id="6378" name="Rectangle 234"/>
            <p:cNvSpPr>
              <a:spLocks noChangeArrowheads="1"/>
            </p:cNvSpPr>
            <p:nvPr/>
          </p:nvSpPr>
          <p:spPr bwMode="auto">
            <a:xfrm>
              <a:off x="2133600" y="5433646"/>
              <a:ext cx="203200" cy="527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79" name="Line 235"/>
            <p:cNvSpPr>
              <a:spLocks noChangeShapeType="1"/>
            </p:cNvSpPr>
            <p:nvPr/>
          </p:nvSpPr>
          <p:spPr bwMode="auto">
            <a:xfrm>
              <a:off x="2235200" y="5275384"/>
              <a:ext cx="0" cy="158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80" name="Text Box 236"/>
            <p:cNvSpPr txBox="1">
              <a:spLocks noChangeArrowheads="1"/>
            </p:cNvSpPr>
            <p:nvPr/>
          </p:nvSpPr>
          <p:spPr bwMode="auto">
            <a:xfrm>
              <a:off x="1930402" y="5486402"/>
              <a:ext cx="52565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CV-1</a:t>
              </a:r>
            </a:p>
          </p:txBody>
        </p:sp>
        <p:sp>
          <p:nvSpPr>
            <p:cNvPr id="6385" name="Text Box 241"/>
            <p:cNvSpPr txBox="1">
              <a:spLocks noChangeArrowheads="1"/>
            </p:cNvSpPr>
            <p:nvPr/>
          </p:nvSpPr>
          <p:spPr bwMode="auto">
            <a:xfrm>
              <a:off x="6812850" y="6113142"/>
              <a:ext cx="65434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ID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bottom</a:t>
              </a:r>
            </a:p>
          </p:txBody>
        </p:sp>
        <p:sp>
          <p:nvSpPr>
            <p:cNvPr id="6386" name="Rectangle 242"/>
            <p:cNvSpPr>
              <a:spLocks noChangeArrowheads="1"/>
            </p:cNvSpPr>
            <p:nvPr/>
          </p:nvSpPr>
          <p:spPr bwMode="auto">
            <a:xfrm>
              <a:off x="6263703" y="5567302"/>
              <a:ext cx="569383" cy="16595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FI-ID</a:t>
              </a:r>
            </a:p>
          </p:txBody>
        </p:sp>
        <p:sp>
          <p:nvSpPr>
            <p:cNvPr id="6387" name="Line 243"/>
            <p:cNvSpPr>
              <a:spLocks noChangeShapeType="1"/>
            </p:cNvSpPr>
            <p:nvPr/>
          </p:nvSpPr>
          <p:spPr bwMode="auto">
            <a:xfrm flipH="1" flipV="1">
              <a:off x="6833086" y="5661248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92" name="Line 248"/>
            <p:cNvSpPr>
              <a:spLocks noChangeShapeType="1"/>
            </p:cNvSpPr>
            <p:nvPr/>
          </p:nvSpPr>
          <p:spPr bwMode="auto">
            <a:xfrm flipH="1" flipV="1">
              <a:off x="6881190" y="4899378"/>
              <a:ext cx="1" cy="1137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390" name="Rectangle 246"/>
            <p:cNvSpPr>
              <a:spLocks noChangeArrowheads="1"/>
            </p:cNvSpPr>
            <p:nvPr/>
          </p:nvSpPr>
          <p:spPr bwMode="auto">
            <a:xfrm>
              <a:off x="7496044" y="5157192"/>
              <a:ext cx="417692" cy="158262"/>
            </a:xfrm>
            <a:prstGeom prst="rect">
              <a:avLst/>
            </a:prstGeom>
            <a:noFill/>
            <a:ln w="28575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CIA</a:t>
              </a:r>
            </a:p>
          </p:txBody>
        </p:sp>
        <p:grpSp>
          <p:nvGrpSpPr>
            <p:cNvPr id="6393" name="Group 249"/>
            <p:cNvGrpSpPr>
              <a:grpSpLocks/>
            </p:cNvGrpSpPr>
            <p:nvPr/>
          </p:nvGrpSpPr>
          <p:grpSpPr bwMode="auto">
            <a:xfrm>
              <a:off x="3851920" y="3021119"/>
              <a:ext cx="352425" cy="119849"/>
              <a:chOff x="2016" y="2544"/>
              <a:chExt cx="192" cy="96"/>
            </a:xfrm>
          </p:grpSpPr>
          <p:sp>
            <p:nvSpPr>
              <p:cNvPr id="6394" name="AutoShape 250"/>
              <p:cNvSpPr>
                <a:spLocks noChangeArrowheads="1"/>
              </p:cNvSpPr>
              <p:nvPr/>
            </p:nvSpPr>
            <p:spPr bwMode="auto">
              <a:xfrm>
                <a:off x="2016" y="2592"/>
                <a:ext cx="192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200" smtClean="0">
                  <a:solidFill>
                    <a:srgbClr val="000000"/>
                  </a:solidFill>
                  <a:latin typeface="Helvetica-Narrow" pitchFamily="34" charset="0"/>
                </a:endParaRPr>
              </a:p>
            </p:txBody>
          </p:sp>
          <p:sp>
            <p:nvSpPr>
              <p:cNvPr id="6395" name="AutoShape 251"/>
              <p:cNvSpPr>
                <a:spLocks noChangeArrowheads="1"/>
              </p:cNvSpPr>
              <p:nvPr/>
            </p:nvSpPr>
            <p:spPr bwMode="auto">
              <a:xfrm flipV="1">
                <a:off x="2016" y="2544"/>
                <a:ext cx="192" cy="4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200" smtClean="0">
                  <a:solidFill>
                    <a:srgbClr val="000000"/>
                  </a:solidFill>
                  <a:latin typeface="Helvetica-Narrow" pitchFamily="34" charset="0"/>
                </a:endParaRPr>
              </a:p>
            </p:txBody>
          </p:sp>
        </p:grpSp>
        <p:sp>
          <p:nvSpPr>
            <p:cNvPr id="6396" name="Text Box 252"/>
            <p:cNvSpPr txBox="1">
              <a:spLocks noChangeArrowheads="1"/>
            </p:cNvSpPr>
            <p:nvPr/>
          </p:nvSpPr>
          <p:spPr bwMode="auto">
            <a:xfrm>
              <a:off x="4037907" y="2769895"/>
              <a:ext cx="52565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CV-2</a:t>
              </a:r>
            </a:p>
          </p:txBody>
        </p:sp>
        <p:grpSp>
          <p:nvGrpSpPr>
            <p:cNvPr id="6397" name="Group 253"/>
            <p:cNvGrpSpPr>
              <a:grpSpLocks/>
            </p:cNvGrpSpPr>
            <p:nvPr/>
          </p:nvGrpSpPr>
          <p:grpSpPr bwMode="auto">
            <a:xfrm>
              <a:off x="520700" y="4423264"/>
              <a:ext cx="190500" cy="105508"/>
              <a:chOff x="2016" y="2544"/>
              <a:chExt cx="192" cy="96"/>
            </a:xfrm>
          </p:grpSpPr>
          <p:sp>
            <p:nvSpPr>
              <p:cNvPr id="6398" name="AutoShape 254"/>
              <p:cNvSpPr>
                <a:spLocks noChangeArrowheads="1"/>
              </p:cNvSpPr>
              <p:nvPr/>
            </p:nvSpPr>
            <p:spPr bwMode="auto">
              <a:xfrm>
                <a:off x="2016" y="2592"/>
                <a:ext cx="192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200" smtClean="0">
                  <a:solidFill>
                    <a:srgbClr val="000000"/>
                  </a:solidFill>
                  <a:latin typeface="Helvetica-Narrow" pitchFamily="34" charset="0"/>
                </a:endParaRPr>
              </a:p>
            </p:txBody>
          </p:sp>
          <p:sp>
            <p:nvSpPr>
              <p:cNvPr id="6399" name="AutoShape 255"/>
              <p:cNvSpPr>
                <a:spLocks noChangeArrowheads="1"/>
              </p:cNvSpPr>
              <p:nvPr/>
            </p:nvSpPr>
            <p:spPr bwMode="auto">
              <a:xfrm flipV="1">
                <a:off x="2016" y="2544"/>
                <a:ext cx="192" cy="4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200" smtClean="0">
                  <a:solidFill>
                    <a:srgbClr val="000000"/>
                  </a:solidFill>
                  <a:latin typeface="Helvetica-Narrow" pitchFamily="34" charset="0"/>
                </a:endParaRPr>
              </a:p>
            </p:txBody>
          </p:sp>
        </p:grpSp>
        <p:grpSp>
          <p:nvGrpSpPr>
            <p:cNvPr id="6406" name="Group 262"/>
            <p:cNvGrpSpPr>
              <a:grpSpLocks/>
            </p:cNvGrpSpPr>
            <p:nvPr/>
          </p:nvGrpSpPr>
          <p:grpSpPr bwMode="auto">
            <a:xfrm rot="5400000">
              <a:off x="2625075" y="2874593"/>
              <a:ext cx="149469" cy="95249"/>
              <a:chOff x="2016" y="2544"/>
              <a:chExt cx="192" cy="96"/>
            </a:xfrm>
          </p:grpSpPr>
          <p:sp>
            <p:nvSpPr>
              <p:cNvPr id="6407" name="AutoShape 263"/>
              <p:cNvSpPr>
                <a:spLocks noChangeArrowheads="1"/>
              </p:cNvSpPr>
              <p:nvPr/>
            </p:nvSpPr>
            <p:spPr bwMode="auto">
              <a:xfrm>
                <a:off x="2016" y="2592"/>
                <a:ext cx="192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200" smtClean="0">
                  <a:solidFill>
                    <a:srgbClr val="000000"/>
                  </a:solidFill>
                  <a:latin typeface="Helvetica-Narrow" pitchFamily="34" charset="0"/>
                </a:endParaRPr>
              </a:p>
            </p:txBody>
          </p:sp>
          <p:sp>
            <p:nvSpPr>
              <p:cNvPr id="6408" name="AutoShape 264"/>
              <p:cNvSpPr>
                <a:spLocks noChangeArrowheads="1"/>
              </p:cNvSpPr>
              <p:nvPr/>
            </p:nvSpPr>
            <p:spPr bwMode="auto">
              <a:xfrm flipV="1">
                <a:off x="2016" y="2544"/>
                <a:ext cx="192" cy="4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200" smtClean="0">
                  <a:solidFill>
                    <a:srgbClr val="000000"/>
                  </a:solidFill>
                  <a:latin typeface="Helvetica-Narrow" pitchFamily="34" charset="0"/>
                </a:endParaRPr>
              </a:p>
            </p:txBody>
          </p:sp>
        </p:grpSp>
        <p:grpSp>
          <p:nvGrpSpPr>
            <p:cNvPr id="6409" name="Group 265"/>
            <p:cNvGrpSpPr>
              <a:grpSpLocks/>
            </p:cNvGrpSpPr>
            <p:nvPr/>
          </p:nvGrpSpPr>
          <p:grpSpPr bwMode="auto">
            <a:xfrm rot="5400000">
              <a:off x="1664108" y="5250842"/>
              <a:ext cx="149469" cy="95249"/>
              <a:chOff x="2016" y="2544"/>
              <a:chExt cx="192" cy="96"/>
            </a:xfrm>
          </p:grpSpPr>
          <p:sp>
            <p:nvSpPr>
              <p:cNvPr id="6410" name="AutoShape 266"/>
              <p:cNvSpPr>
                <a:spLocks noChangeArrowheads="1"/>
              </p:cNvSpPr>
              <p:nvPr/>
            </p:nvSpPr>
            <p:spPr bwMode="auto">
              <a:xfrm>
                <a:off x="2016" y="2592"/>
                <a:ext cx="192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200" smtClean="0">
                  <a:solidFill>
                    <a:srgbClr val="000000"/>
                  </a:solidFill>
                  <a:latin typeface="Helvetica-Narrow" pitchFamily="34" charset="0"/>
                </a:endParaRPr>
              </a:p>
            </p:txBody>
          </p:sp>
          <p:sp>
            <p:nvSpPr>
              <p:cNvPr id="6411" name="AutoShape 267"/>
              <p:cNvSpPr>
                <a:spLocks noChangeArrowheads="1"/>
              </p:cNvSpPr>
              <p:nvPr/>
            </p:nvSpPr>
            <p:spPr bwMode="auto">
              <a:xfrm flipV="1">
                <a:off x="2016" y="2544"/>
                <a:ext cx="192" cy="4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200" smtClean="0">
                  <a:solidFill>
                    <a:srgbClr val="000000"/>
                  </a:solidFill>
                  <a:latin typeface="Helvetica-Narrow" pitchFamily="34" charset="0"/>
                </a:endParaRPr>
              </a:p>
            </p:txBody>
          </p:sp>
        </p:grpSp>
        <p:grpSp>
          <p:nvGrpSpPr>
            <p:cNvPr id="6412" name="Group 268"/>
            <p:cNvGrpSpPr>
              <a:grpSpLocks/>
            </p:cNvGrpSpPr>
            <p:nvPr/>
          </p:nvGrpSpPr>
          <p:grpSpPr bwMode="auto">
            <a:xfrm rot="5400000">
              <a:off x="1664108" y="5599237"/>
              <a:ext cx="149469" cy="95249"/>
              <a:chOff x="2016" y="2544"/>
              <a:chExt cx="192" cy="96"/>
            </a:xfrm>
          </p:grpSpPr>
          <p:sp>
            <p:nvSpPr>
              <p:cNvPr id="6413" name="AutoShape 269"/>
              <p:cNvSpPr>
                <a:spLocks noChangeArrowheads="1"/>
              </p:cNvSpPr>
              <p:nvPr/>
            </p:nvSpPr>
            <p:spPr bwMode="auto">
              <a:xfrm>
                <a:off x="2016" y="2592"/>
                <a:ext cx="192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200" smtClean="0">
                  <a:solidFill>
                    <a:srgbClr val="000000"/>
                  </a:solidFill>
                  <a:latin typeface="Helvetica-Narrow" pitchFamily="34" charset="0"/>
                </a:endParaRPr>
              </a:p>
            </p:txBody>
          </p:sp>
          <p:sp>
            <p:nvSpPr>
              <p:cNvPr id="6414" name="AutoShape 270"/>
              <p:cNvSpPr>
                <a:spLocks noChangeArrowheads="1"/>
              </p:cNvSpPr>
              <p:nvPr/>
            </p:nvSpPr>
            <p:spPr bwMode="auto">
              <a:xfrm flipV="1">
                <a:off x="2016" y="2544"/>
                <a:ext cx="192" cy="4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200" smtClean="0">
                  <a:solidFill>
                    <a:srgbClr val="000000"/>
                  </a:solidFill>
                  <a:latin typeface="Helvetica-Narrow" pitchFamily="34" charset="0"/>
                </a:endParaRPr>
              </a:p>
            </p:txBody>
          </p:sp>
        </p:grpSp>
        <p:grpSp>
          <p:nvGrpSpPr>
            <p:cNvPr id="6415" name="Group 271"/>
            <p:cNvGrpSpPr>
              <a:grpSpLocks/>
            </p:cNvGrpSpPr>
            <p:nvPr/>
          </p:nvGrpSpPr>
          <p:grpSpPr bwMode="auto">
            <a:xfrm rot="5400000">
              <a:off x="993124" y="5250839"/>
              <a:ext cx="149469" cy="95251"/>
              <a:chOff x="2016" y="2544"/>
              <a:chExt cx="192" cy="96"/>
            </a:xfrm>
          </p:grpSpPr>
          <p:sp>
            <p:nvSpPr>
              <p:cNvPr id="6416" name="AutoShape 272"/>
              <p:cNvSpPr>
                <a:spLocks noChangeArrowheads="1"/>
              </p:cNvSpPr>
              <p:nvPr/>
            </p:nvSpPr>
            <p:spPr bwMode="auto">
              <a:xfrm>
                <a:off x="2016" y="2592"/>
                <a:ext cx="192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200" smtClean="0">
                  <a:solidFill>
                    <a:srgbClr val="000000"/>
                  </a:solidFill>
                  <a:latin typeface="Helvetica-Narrow" pitchFamily="34" charset="0"/>
                </a:endParaRPr>
              </a:p>
            </p:txBody>
          </p:sp>
          <p:sp>
            <p:nvSpPr>
              <p:cNvPr id="6417" name="AutoShape 273"/>
              <p:cNvSpPr>
                <a:spLocks noChangeArrowheads="1"/>
              </p:cNvSpPr>
              <p:nvPr/>
            </p:nvSpPr>
            <p:spPr bwMode="auto">
              <a:xfrm flipV="1">
                <a:off x="2016" y="2544"/>
                <a:ext cx="192" cy="4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200" smtClean="0">
                  <a:solidFill>
                    <a:srgbClr val="000000"/>
                  </a:solidFill>
                  <a:latin typeface="Helvetica-Narrow" pitchFamily="34" charset="0"/>
                </a:endParaRPr>
              </a:p>
            </p:txBody>
          </p:sp>
        </p:grpSp>
        <p:grpSp>
          <p:nvGrpSpPr>
            <p:cNvPr id="6418" name="Group 274"/>
            <p:cNvGrpSpPr>
              <a:grpSpLocks/>
            </p:cNvGrpSpPr>
            <p:nvPr/>
          </p:nvGrpSpPr>
          <p:grpSpPr bwMode="auto">
            <a:xfrm rot="5400000">
              <a:off x="993124" y="5599236"/>
              <a:ext cx="149469" cy="95251"/>
              <a:chOff x="2016" y="2544"/>
              <a:chExt cx="192" cy="96"/>
            </a:xfrm>
          </p:grpSpPr>
          <p:sp>
            <p:nvSpPr>
              <p:cNvPr id="6419" name="AutoShape 275"/>
              <p:cNvSpPr>
                <a:spLocks noChangeArrowheads="1"/>
              </p:cNvSpPr>
              <p:nvPr/>
            </p:nvSpPr>
            <p:spPr bwMode="auto">
              <a:xfrm>
                <a:off x="2016" y="2592"/>
                <a:ext cx="192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200" smtClean="0">
                  <a:solidFill>
                    <a:srgbClr val="000000"/>
                  </a:solidFill>
                  <a:latin typeface="Helvetica-Narrow" pitchFamily="34" charset="0"/>
                </a:endParaRPr>
              </a:p>
            </p:txBody>
          </p:sp>
          <p:sp>
            <p:nvSpPr>
              <p:cNvPr id="6420" name="AutoShape 276"/>
              <p:cNvSpPr>
                <a:spLocks noChangeArrowheads="1"/>
              </p:cNvSpPr>
              <p:nvPr/>
            </p:nvSpPr>
            <p:spPr bwMode="auto">
              <a:xfrm flipV="1">
                <a:off x="2016" y="2544"/>
                <a:ext cx="192" cy="4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200" smtClean="0">
                  <a:solidFill>
                    <a:srgbClr val="000000"/>
                  </a:solidFill>
                  <a:latin typeface="Helvetica-Narrow" pitchFamily="34" charset="0"/>
                </a:endParaRPr>
              </a:p>
            </p:txBody>
          </p:sp>
        </p:grpSp>
        <p:sp>
          <p:nvSpPr>
            <p:cNvPr id="6421" name="Text Box 277"/>
            <p:cNvSpPr txBox="1">
              <a:spLocks noChangeArrowheads="1"/>
            </p:cNvSpPr>
            <p:nvPr/>
          </p:nvSpPr>
          <p:spPr bwMode="auto">
            <a:xfrm>
              <a:off x="1568451" y="5034696"/>
              <a:ext cx="431528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v94</a:t>
              </a:r>
            </a:p>
          </p:txBody>
        </p:sp>
        <p:sp>
          <p:nvSpPr>
            <p:cNvPr id="6423" name="Line 279"/>
            <p:cNvSpPr>
              <a:spLocks noChangeShapeType="1"/>
            </p:cNvSpPr>
            <p:nvPr/>
          </p:nvSpPr>
          <p:spPr bwMode="auto">
            <a:xfrm flipH="1">
              <a:off x="812800" y="4951033"/>
              <a:ext cx="1439333" cy="10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424" name="Line 280"/>
            <p:cNvSpPr>
              <a:spLocks noChangeShapeType="1"/>
            </p:cNvSpPr>
            <p:nvPr/>
          </p:nvSpPr>
          <p:spPr bwMode="auto">
            <a:xfrm flipH="1">
              <a:off x="2252133" y="4954171"/>
              <a:ext cx="2" cy="304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425" name="Text Box 281"/>
            <p:cNvSpPr txBox="1">
              <a:spLocks noChangeArrowheads="1"/>
            </p:cNvSpPr>
            <p:nvPr/>
          </p:nvSpPr>
          <p:spPr bwMode="auto">
            <a:xfrm>
              <a:off x="347135" y="4625855"/>
              <a:ext cx="43954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smtClean="0">
                  <a:solidFill>
                    <a:srgbClr val="000000"/>
                  </a:solidFill>
                  <a:latin typeface="Helvetica-Narrow" pitchFamily="34" charset="0"/>
                </a:rPr>
                <a:t>700</a:t>
              </a:r>
            </a:p>
          </p:txBody>
        </p:sp>
        <p:sp>
          <p:nvSpPr>
            <p:cNvPr id="6427" name="Line 283"/>
            <p:cNvSpPr>
              <a:spLocks noChangeShapeType="1"/>
            </p:cNvSpPr>
            <p:nvPr/>
          </p:nvSpPr>
          <p:spPr bwMode="auto">
            <a:xfrm flipV="1">
              <a:off x="4572000" y="2780927"/>
              <a:ext cx="0" cy="2985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6428" name="Line 284"/>
            <p:cNvSpPr>
              <a:spLocks noChangeShapeType="1"/>
            </p:cNvSpPr>
            <p:nvPr/>
          </p:nvSpPr>
          <p:spPr bwMode="auto">
            <a:xfrm flipH="1">
              <a:off x="3995935" y="2780928"/>
              <a:ext cx="576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52" name="Line 6"/>
            <p:cNvSpPr>
              <a:spLocks noChangeShapeType="1"/>
            </p:cNvSpPr>
            <p:nvPr/>
          </p:nvSpPr>
          <p:spPr bwMode="auto">
            <a:xfrm flipV="1">
              <a:off x="323528" y="944630"/>
              <a:ext cx="0" cy="9545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53" name="Text Box 48"/>
            <p:cNvSpPr txBox="1">
              <a:spLocks noChangeArrowheads="1"/>
            </p:cNvSpPr>
            <p:nvPr/>
          </p:nvSpPr>
          <p:spPr bwMode="auto">
            <a:xfrm>
              <a:off x="539751" y="404664"/>
              <a:ext cx="120703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compensation pump</a:t>
              </a:r>
            </a:p>
          </p:txBody>
        </p:sp>
        <p:sp>
          <p:nvSpPr>
            <p:cNvPr id="255" name="Rectangle 176"/>
            <p:cNvSpPr>
              <a:spLocks noChangeArrowheads="1"/>
            </p:cNvSpPr>
            <p:nvPr/>
          </p:nvSpPr>
          <p:spPr bwMode="auto">
            <a:xfrm>
              <a:off x="2248223" y="875220"/>
              <a:ext cx="304800" cy="1055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58" name="Oval 3"/>
            <p:cNvSpPr>
              <a:spLocks noChangeArrowheads="1"/>
            </p:cNvSpPr>
            <p:nvPr/>
          </p:nvSpPr>
          <p:spPr bwMode="auto">
            <a:xfrm>
              <a:off x="927423" y="836525"/>
              <a:ext cx="291777" cy="21621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59" name="Text Box 181"/>
            <p:cNvSpPr txBox="1">
              <a:spLocks noChangeArrowheads="1"/>
            </p:cNvSpPr>
            <p:nvPr/>
          </p:nvSpPr>
          <p:spPr bwMode="auto">
            <a:xfrm>
              <a:off x="1828800" y="631721"/>
              <a:ext cx="102023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strainer</a:t>
              </a:r>
            </a:p>
          </p:txBody>
        </p:sp>
        <p:sp>
          <p:nvSpPr>
            <p:cNvPr id="261" name="Text Box 54"/>
            <p:cNvSpPr txBox="1">
              <a:spLocks noChangeArrowheads="1"/>
            </p:cNvSpPr>
            <p:nvPr/>
          </p:nvSpPr>
          <p:spPr bwMode="auto">
            <a:xfrm>
              <a:off x="7811785" y="4952201"/>
              <a:ext cx="114165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UF reject tank</a:t>
              </a:r>
            </a:p>
          </p:txBody>
        </p:sp>
        <p:sp>
          <p:nvSpPr>
            <p:cNvPr id="2" name="角丸四角形 1"/>
            <p:cNvSpPr/>
            <p:nvPr/>
          </p:nvSpPr>
          <p:spPr>
            <a:xfrm>
              <a:off x="6181748" y="2861938"/>
              <a:ext cx="304262" cy="47038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254" name="Text Box 57"/>
            <p:cNvSpPr txBox="1">
              <a:spLocks noChangeArrowheads="1"/>
            </p:cNvSpPr>
            <p:nvPr/>
          </p:nvSpPr>
          <p:spPr bwMode="auto">
            <a:xfrm>
              <a:off x="6096000" y="3284984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HE1</a:t>
              </a:r>
            </a:p>
          </p:txBody>
        </p:sp>
        <p:sp>
          <p:nvSpPr>
            <p:cNvPr id="256" name="Line 139"/>
            <p:cNvSpPr>
              <a:spLocks noChangeShapeType="1"/>
            </p:cNvSpPr>
            <p:nvPr/>
          </p:nvSpPr>
          <p:spPr bwMode="auto">
            <a:xfrm flipV="1">
              <a:off x="1524000" y="4437112"/>
              <a:ext cx="685861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57" name="Line 112"/>
            <p:cNvSpPr>
              <a:spLocks noChangeShapeType="1"/>
            </p:cNvSpPr>
            <p:nvPr/>
          </p:nvSpPr>
          <p:spPr bwMode="auto">
            <a:xfrm>
              <a:off x="6677992" y="3890319"/>
              <a:ext cx="1422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62" name="Line 113"/>
            <p:cNvSpPr>
              <a:spLocks noChangeShapeType="1"/>
            </p:cNvSpPr>
            <p:nvPr/>
          </p:nvSpPr>
          <p:spPr bwMode="auto">
            <a:xfrm>
              <a:off x="6677992" y="4048581"/>
              <a:ext cx="1422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63" name="AutoShape 114"/>
            <p:cNvSpPr>
              <a:spLocks noChangeArrowheads="1"/>
            </p:cNvSpPr>
            <p:nvPr/>
          </p:nvSpPr>
          <p:spPr bwMode="auto">
            <a:xfrm flipV="1">
              <a:off x="6881192" y="3837565"/>
              <a:ext cx="1117600" cy="105508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64" name="AutoShape 115"/>
            <p:cNvSpPr>
              <a:spLocks noChangeArrowheads="1"/>
            </p:cNvSpPr>
            <p:nvPr/>
          </p:nvSpPr>
          <p:spPr bwMode="auto">
            <a:xfrm flipV="1">
              <a:off x="6881192" y="3995827"/>
              <a:ext cx="1117600" cy="105508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65" name="Text Box 119"/>
            <p:cNvSpPr txBox="1">
              <a:spLocks noChangeArrowheads="1"/>
            </p:cNvSpPr>
            <p:nvPr/>
          </p:nvSpPr>
          <p:spPr bwMode="auto">
            <a:xfrm>
              <a:off x="1561795" y="3949605"/>
              <a:ext cx="55976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reject</a:t>
              </a:r>
            </a:p>
          </p:txBody>
        </p:sp>
        <p:sp>
          <p:nvSpPr>
            <p:cNvPr id="266" name="Line 41"/>
            <p:cNvSpPr>
              <a:spLocks noChangeShapeType="1"/>
            </p:cNvSpPr>
            <p:nvPr/>
          </p:nvSpPr>
          <p:spPr bwMode="auto">
            <a:xfrm flipV="1">
              <a:off x="8388424" y="4437112"/>
              <a:ext cx="0" cy="2637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67" name="角丸四角形 266"/>
            <p:cNvSpPr/>
            <p:nvPr/>
          </p:nvSpPr>
          <p:spPr>
            <a:xfrm>
              <a:off x="463819" y="4067151"/>
              <a:ext cx="304262" cy="3019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268" name="Text Box 57"/>
            <p:cNvSpPr txBox="1">
              <a:spLocks noChangeArrowheads="1"/>
            </p:cNvSpPr>
            <p:nvPr/>
          </p:nvSpPr>
          <p:spPr bwMode="auto">
            <a:xfrm>
              <a:off x="685631" y="4171740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HE3</a:t>
              </a:r>
            </a:p>
          </p:txBody>
        </p:sp>
        <p:sp>
          <p:nvSpPr>
            <p:cNvPr id="269" name="Line 139"/>
            <p:cNvSpPr>
              <a:spLocks noChangeShapeType="1"/>
            </p:cNvSpPr>
            <p:nvPr/>
          </p:nvSpPr>
          <p:spPr bwMode="auto">
            <a:xfrm>
              <a:off x="2627784" y="4558292"/>
              <a:ext cx="556811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70" name="Line 117"/>
            <p:cNvSpPr>
              <a:spLocks noChangeShapeType="1"/>
            </p:cNvSpPr>
            <p:nvPr/>
          </p:nvSpPr>
          <p:spPr bwMode="auto">
            <a:xfrm flipH="1" flipV="1">
              <a:off x="2627784" y="4558292"/>
              <a:ext cx="2124" cy="4023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73" name="Line 41"/>
            <p:cNvSpPr>
              <a:spLocks noChangeShapeType="1"/>
            </p:cNvSpPr>
            <p:nvPr/>
          </p:nvSpPr>
          <p:spPr bwMode="auto">
            <a:xfrm flipV="1">
              <a:off x="8540824" y="4365103"/>
              <a:ext cx="0" cy="3357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74" name="Line 113"/>
            <p:cNvSpPr>
              <a:spLocks noChangeShapeType="1"/>
            </p:cNvSpPr>
            <p:nvPr/>
          </p:nvSpPr>
          <p:spPr bwMode="auto">
            <a:xfrm>
              <a:off x="7668344" y="4365104"/>
              <a:ext cx="8906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75" name="Line 25"/>
            <p:cNvSpPr>
              <a:spLocks noChangeShapeType="1"/>
            </p:cNvSpPr>
            <p:nvPr/>
          </p:nvSpPr>
          <p:spPr bwMode="auto">
            <a:xfrm flipH="1" flipV="1">
              <a:off x="6677993" y="3059725"/>
              <a:ext cx="7944" cy="10146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76" name="Text Box 119"/>
            <p:cNvSpPr txBox="1">
              <a:spLocks noChangeArrowheads="1"/>
            </p:cNvSpPr>
            <p:nvPr/>
          </p:nvSpPr>
          <p:spPr bwMode="auto">
            <a:xfrm>
              <a:off x="7051034" y="4102005"/>
              <a:ext cx="55976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reject</a:t>
              </a:r>
            </a:p>
          </p:txBody>
        </p:sp>
        <p:sp>
          <p:nvSpPr>
            <p:cNvPr id="277" name="Line 88"/>
            <p:cNvSpPr>
              <a:spLocks noChangeShapeType="1"/>
            </p:cNvSpPr>
            <p:nvPr/>
          </p:nvSpPr>
          <p:spPr bwMode="auto">
            <a:xfrm flipH="1" flipV="1">
              <a:off x="8100392" y="3890318"/>
              <a:ext cx="0" cy="1768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79" name="Line 88"/>
            <p:cNvSpPr>
              <a:spLocks noChangeShapeType="1"/>
            </p:cNvSpPr>
            <p:nvPr/>
          </p:nvSpPr>
          <p:spPr bwMode="auto">
            <a:xfrm flipH="1" flipV="1">
              <a:off x="8820472" y="3995826"/>
              <a:ext cx="0" cy="8777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80" name="Line 87"/>
            <p:cNvSpPr>
              <a:spLocks noChangeShapeType="1"/>
            </p:cNvSpPr>
            <p:nvPr/>
          </p:nvSpPr>
          <p:spPr bwMode="auto">
            <a:xfrm flipV="1">
              <a:off x="8113662" y="3982915"/>
              <a:ext cx="706810" cy="49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81" name="Oval 56"/>
            <p:cNvSpPr>
              <a:spLocks noChangeArrowheads="1"/>
            </p:cNvSpPr>
            <p:nvPr/>
          </p:nvSpPr>
          <p:spPr bwMode="auto">
            <a:xfrm>
              <a:off x="8246107" y="3860483"/>
              <a:ext cx="338700" cy="2110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82" name="Text Box 57"/>
            <p:cNvSpPr txBox="1">
              <a:spLocks noChangeArrowheads="1"/>
            </p:cNvSpPr>
            <p:nvPr/>
          </p:nvSpPr>
          <p:spPr bwMode="auto">
            <a:xfrm>
              <a:off x="7867445" y="4102855"/>
              <a:ext cx="1479913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 dirty="0" smtClean="0">
                  <a:solidFill>
                    <a:srgbClr val="000000"/>
                  </a:solidFill>
                  <a:latin typeface="Helvetica-Narrow" pitchFamily="34" charset="0"/>
                </a:rPr>
                <a:t>UF reject pump</a:t>
              </a:r>
            </a:p>
          </p:txBody>
        </p:sp>
        <p:sp>
          <p:nvSpPr>
            <p:cNvPr id="283" name="Line 25"/>
            <p:cNvSpPr>
              <a:spLocks noChangeShapeType="1"/>
            </p:cNvSpPr>
            <p:nvPr/>
          </p:nvSpPr>
          <p:spPr bwMode="auto">
            <a:xfrm flipH="1" flipV="1">
              <a:off x="6859669" y="3062462"/>
              <a:ext cx="0" cy="6033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84" name="Line 112"/>
            <p:cNvSpPr>
              <a:spLocks noChangeShapeType="1"/>
            </p:cNvSpPr>
            <p:nvPr/>
          </p:nvSpPr>
          <p:spPr bwMode="auto">
            <a:xfrm>
              <a:off x="6841666" y="3671170"/>
              <a:ext cx="2111778" cy="44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85" name="Line 88"/>
            <p:cNvSpPr>
              <a:spLocks noChangeShapeType="1"/>
            </p:cNvSpPr>
            <p:nvPr/>
          </p:nvSpPr>
          <p:spPr bwMode="auto">
            <a:xfrm flipH="1" flipV="1">
              <a:off x="8953444" y="3675658"/>
              <a:ext cx="0" cy="23580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86" name="Line 113"/>
            <p:cNvSpPr>
              <a:spLocks noChangeShapeType="1"/>
            </p:cNvSpPr>
            <p:nvPr/>
          </p:nvSpPr>
          <p:spPr bwMode="auto">
            <a:xfrm>
              <a:off x="7615320" y="6039889"/>
              <a:ext cx="1338124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87" name="Line 88"/>
            <p:cNvSpPr>
              <a:spLocks noChangeShapeType="1"/>
            </p:cNvSpPr>
            <p:nvPr/>
          </p:nvSpPr>
          <p:spPr bwMode="auto">
            <a:xfrm flipH="1" flipV="1">
              <a:off x="7336771" y="5515462"/>
              <a:ext cx="0" cy="3200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88" name="Line 113"/>
            <p:cNvSpPr>
              <a:spLocks noChangeShapeType="1"/>
            </p:cNvSpPr>
            <p:nvPr/>
          </p:nvSpPr>
          <p:spPr bwMode="auto">
            <a:xfrm>
              <a:off x="7309902" y="5539156"/>
              <a:ext cx="7904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89" name="Line 88"/>
            <p:cNvSpPr>
              <a:spLocks noChangeShapeType="1"/>
            </p:cNvSpPr>
            <p:nvPr/>
          </p:nvSpPr>
          <p:spPr bwMode="auto">
            <a:xfrm flipV="1">
              <a:off x="8095714" y="5517232"/>
              <a:ext cx="0" cy="9988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90" name="Line 113"/>
            <p:cNvSpPr>
              <a:spLocks noChangeShapeType="1"/>
            </p:cNvSpPr>
            <p:nvPr/>
          </p:nvSpPr>
          <p:spPr bwMode="auto">
            <a:xfrm>
              <a:off x="7396566" y="6525344"/>
              <a:ext cx="6991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93" name="Text Box 57"/>
            <p:cNvSpPr txBox="1">
              <a:spLocks noChangeArrowheads="1"/>
            </p:cNvSpPr>
            <p:nvPr/>
          </p:nvSpPr>
          <p:spPr bwMode="auto">
            <a:xfrm>
              <a:off x="8211298" y="6093296"/>
              <a:ext cx="69378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return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pump </a:t>
              </a:r>
            </a:p>
          </p:txBody>
        </p:sp>
        <p:sp>
          <p:nvSpPr>
            <p:cNvPr id="295" name="Oval 56"/>
            <p:cNvSpPr>
              <a:spLocks noChangeArrowheads="1"/>
            </p:cNvSpPr>
            <p:nvPr/>
          </p:nvSpPr>
          <p:spPr bwMode="auto">
            <a:xfrm>
              <a:off x="8364584" y="5938834"/>
              <a:ext cx="341994" cy="2014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96" name="Line 117"/>
            <p:cNvSpPr>
              <a:spLocks noChangeShapeType="1"/>
            </p:cNvSpPr>
            <p:nvPr/>
          </p:nvSpPr>
          <p:spPr bwMode="auto">
            <a:xfrm flipV="1">
              <a:off x="8223312" y="5781442"/>
              <a:ext cx="6288" cy="2628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97" name="Line 117"/>
            <p:cNvSpPr>
              <a:spLocks noChangeShapeType="1"/>
            </p:cNvSpPr>
            <p:nvPr/>
          </p:nvSpPr>
          <p:spPr bwMode="auto">
            <a:xfrm flipH="1" flipV="1">
              <a:off x="8777820" y="5802925"/>
              <a:ext cx="0" cy="2414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98" name="Line 87"/>
            <p:cNvSpPr>
              <a:spLocks noChangeShapeType="1"/>
            </p:cNvSpPr>
            <p:nvPr/>
          </p:nvSpPr>
          <p:spPr bwMode="auto">
            <a:xfrm>
              <a:off x="8222945" y="5792125"/>
              <a:ext cx="566475" cy="10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94" name="Oval 56"/>
            <p:cNvSpPr>
              <a:spLocks noChangeArrowheads="1"/>
            </p:cNvSpPr>
            <p:nvPr/>
          </p:nvSpPr>
          <p:spPr bwMode="auto">
            <a:xfrm>
              <a:off x="8359187" y="5680733"/>
              <a:ext cx="341994" cy="2014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99" name="Text Box 57"/>
            <p:cNvSpPr txBox="1">
              <a:spLocks noChangeArrowheads="1"/>
            </p:cNvSpPr>
            <p:nvPr/>
          </p:nvSpPr>
          <p:spPr bwMode="auto">
            <a:xfrm>
              <a:off x="5862421" y="4639118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HE4</a:t>
              </a:r>
            </a:p>
          </p:txBody>
        </p:sp>
        <p:sp>
          <p:nvSpPr>
            <p:cNvPr id="300" name="Line 151"/>
            <p:cNvSpPr>
              <a:spLocks noChangeShapeType="1"/>
            </p:cNvSpPr>
            <p:nvPr/>
          </p:nvSpPr>
          <p:spPr bwMode="auto">
            <a:xfrm>
              <a:off x="6096001" y="5013176"/>
              <a:ext cx="10692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272" name="角丸四角形 271"/>
            <p:cNvSpPr/>
            <p:nvPr/>
          </p:nvSpPr>
          <p:spPr>
            <a:xfrm>
              <a:off x="5940152" y="4902855"/>
              <a:ext cx="291940" cy="51193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301" name="Line 243"/>
            <p:cNvSpPr>
              <a:spLocks noChangeShapeType="1"/>
            </p:cNvSpPr>
            <p:nvPr/>
          </p:nvSpPr>
          <p:spPr bwMode="auto">
            <a:xfrm flipH="1" flipV="1">
              <a:off x="6876256" y="54297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sp>
          <p:nvSpPr>
            <p:cNvPr id="302" name="Rectangle 190"/>
            <p:cNvSpPr>
              <a:spLocks noChangeArrowheads="1"/>
            </p:cNvSpPr>
            <p:nvPr/>
          </p:nvSpPr>
          <p:spPr bwMode="auto">
            <a:xfrm>
              <a:off x="6372839" y="5345856"/>
              <a:ext cx="508000" cy="158262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Helvetica-Narrow" pitchFamily="34" charset="0"/>
                </a:rPr>
                <a:t>PI-C</a:t>
              </a:r>
            </a:p>
          </p:txBody>
        </p:sp>
        <p:sp>
          <p:nvSpPr>
            <p:cNvPr id="304" name="Oval 120"/>
            <p:cNvSpPr>
              <a:spLocks noChangeArrowheads="1"/>
            </p:cNvSpPr>
            <p:nvPr/>
          </p:nvSpPr>
          <p:spPr bwMode="auto">
            <a:xfrm>
              <a:off x="2849033" y="3121310"/>
              <a:ext cx="406400" cy="2110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smtClean="0">
                <a:solidFill>
                  <a:srgbClr val="000000"/>
                </a:solidFill>
                <a:latin typeface="Helvetica-Narrow" pitchFamily="34" charset="0"/>
              </a:endParaRPr>
            </a:p>
          </p:txBody>
        </p:sp>
        <p:grpSp>
          <p:nvGrpSpPr>
            <p:cNvPr id="305" name="Group 262"/>
            <p:cNvGrpSpPr>
              <a:grpSpLocks/>
            </p:cNvGrpSpPr>
            <p:nvPr/>
          </p:nvGrpSpPr>
          <p:grpSpPr bwMode="auto">
            <a:xfrm rot="5400000">
              <a:off x="2627178" y="3168078"/>
              <a:ext cx="149469" cy="95249"/>
              <a:chOff x="2016" y="2544"/>
              <a:chExt cx="192" cy="96"/>
            </a:xfrm>
          </p:grpSpPr>
          <p:sp>
            <p:nvSpPr>
              <p:cNvPr id="306" name="AutoShape 263"/>
              <p:cNvSpPr>
                <a:spLocks noChangeArrowheads="1"/>
              </p:cNvSpPr>
              <p:nvPr/>
            </p:nvSpPr>
            <p:spPr bwMode="auto">
              <a:xfrm>
                <a:off x="2016" y="2592"/>
                <a:ext cx="192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200" smtClean="0">
                  <a:solidFill>
                    <a:srgbClr val="000000"/>
                  </a:solidFill>
                  <a:latin typeface="Helvetica-Narrow" pitchFamily="34" charset="0"/>
                </a:endParaRPr>
              </a:p>
            </p:txBody>
          </p:sp>
          <p:sp>
            <p:nvSpPr>
              <p:cNvPr id="307" name="AutoShape 264"/>
              <p:cNvSpPr>
                <a:spLocks noChangeArrowheads="1"/>
              </p:cNvSpPr>
              <p:nvPr/>
            </p:nvSpPr>
            <p:spPr bwMode="auto">
              <a:xfrm flipV="1">
                <a:off x="2016" y="2544"/>
                <a:ext cx="192" cy="4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200" smtClean="0">
                  <a:solidFill>
                    <a:srgbClr val="000000"/>
                  </a:solidFill>
                  <a:latin typeface="Helvetica-Narrow" pitchFamily="34" charset="0"/>
                </a:endParaRPr>
              </a:p>
            </p:txBody>
          </p:sp>
        </p:grpSp>
        <p:sp>
          <p:nvSpPr>
            <p:cNvPr id="308" name="Text Box 66"/>
            <p:cNvSpPr txBox="1">
              <a:spLocks noChangeArrowheads="1"/>
            </p:cNvSpPr>
            <p:nvPr/>
          </p:nvSpPr>
          <p:spPr bwMode="auto">
            <a:xfrm>
              <a:off x="6530394" y="4048581"/>
              <a:ext cx="70590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b="1" dirty="0" smtClean="0">
                  <a:solidFill>
                    <a:srgbClr val="000000"/>
                  </a:solidFill>
                  <a:latin typeface="Helvetica-Narrow" pitchFamily="34" charset="0"/>
                </a:rPr>
                <a:t>RO-1-2</a:t>
              </a:r>
            </a:p>
          </p:txBody>
        </p:sp>
      </p:grpSp>
      <p:sp>
        <p:nvSpPr>
          <p:cNvPr id="309" name="タイトル 1"/>
          <p:cNvSpPr>
            <a:spLocks noGrp="1"/>
          </p:cNvSpPr>
          <p:nvPr>
            <p:ph type="title"/>
          </p:nvPr>
        </p:nvSpPr>
        <p:spPr>
          <a:xfrm>
            <a:off x="2194719" y="5517232"/>
            <a:ext cx="4009770" cy="832002"/>
          </a:xfrm>
        </p:spPr>
        <p:txBody>
          <a:bodyPr/>
          <a:lstStyle/>
          <a:p>
            <a:r>
              <a:rPr kumimoji="1" lang="en-US" altLang="ja-JP" sz="2400" dirty="0" smtClean="0"/>
              <a:t>Super-K water system</a:t>
            </a:r>
            <a:endParaRPr kumimoji="1" lang="ja-JP" altLang="en-US" sz="2400" dirty="0"/>
          </a:p>
        </p:txBody>
      </p:sp>
      <p:sp>
        <p:nvSpPr>
          <p:cNvPr id="310" name="AutoShape 10"/>
          <p:cNvSpPr>
            <a:spLocks noChangeArrowheads="1"/>
          </p:cNvSpPr>
          <p:nvPr/>
        </p:nvSpPr>
        <p:spPr bwMode="auto">
          <a:xfrm>
            <a:off x="8532440" y="3496815"/>
            <a:ext cx="203200" cy="31652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200" smtClean="0">
              <a:solidFill>
                <a:srgbClr val="000000"/>
              </a:solidFill>
              <a:latin typeface="Helvetica-Narrow" pitchFamily="34" charset="0"/>
            </a:endParaRPr>
          </a:p>
        </p:txBody>
      </p:sp>
      <p:sp>
        <p:nvSpPr>
          <p:cNvPr id="311" name="AutoShape 10"/>
          <p:cNvSpPr>
            <a:spLocks noChangeArrowheads="1"/>
          </p:cNvSpPr>
          <p:nvPr/>
        </p:nvSpPr>
        <p:spPr bwMode="auto">
          <a:xfrm>
            <a:off x="8316416" y="3501008"/>
            <a:ext cx="203200" cy="31652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200" smtClean="0">
              <a:solidFill>
                <a:srgbClr val="000000"/>
              </a:solidFill>
              <a:latin typeface="Helvetica-Narrow" pitchFamily="34" charset="0"/>
            </a:endParaRPr>
          </a:p>
        </p:txBody>
      </p:sp>
      <p:sp>
        <p:nvSpPr>
          <p:cNvPr id="312" name="AutoShape 10"/>
          <p:cNvSpPr>
            <a:spLocks noChangeArrowheads="1"/>
          </p:cNvSpPr>
          <p:nvPr/>
        </p:nvSpPr>
        <p:spPr bwMode="auto">
          <a:xfrm>
            <a:off x="8100392" y="3495146"/>
            <a:ext cx="203200" cy="31652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200" smtClean="0">
              <a:solidFill>
                <a:srgbClr val="000000"/>
              </a:solidFill>
              <a:latin typeface="Helvetica-Narrow" pitchFamily="34" charset="0"/>
            </a:endParaRPr>
          </a:p>
        </p:txBody>
      </p:sp>
      <p:sp>
        <p:nvSpPr>
          <p:cNvPr id="313" name="AutoShape 10"/>
          <p:cNvSpPr>
            <a:spLocks noChangeArrowheads="1"/>
          </p:cNvSpPr>
          <p:nvPr/>
        </p:nvSpPr>
        <p:spPr bwMode="auto">
          <a:xfrm>
            <a:off x="7897192" y="3501008"/>
            <a:ext cx="203200" cy="31652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200" smtClean="0">
              <a:solidFill>
                <a:srgbClr val="000000"/>
              </a:solidFill>
              <a:latin typeface="Helvetica-Narrow" pitchFamily="34" charset="0"/>
            </a:endParaRPr>
          </a:p>
        </p:txBody>
      </p:sp>
      <p:sp>
        <p:nvSpPr>
          <p:cNvPr id="314" name="Text Box 49"/>
          <p:cNvSpPr txBox="1">
            <a:spLocks noChangeArrowheads="1"/>
          </p:cNvSpPr>
          <p:nvPr/>
        </p:nvSpPr>
        <p:spPr bwMode="auto">
          <a:xfrm>
            <a:off x="7910016" y="3514907"/>
            <a:ext cx="812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000000"/>
                </a:solidFill>
                <a:latin typeface="Helvetica-Narrow" pitchFamily="34" charset="0"/>
              </a:rPr>
              <a:t>filter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52752" y="2426678"/>
            <a:ext cx="3361439" cy="18138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76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シック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4_シック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シック 1">
        <a:dk1>
          <a:srgbClr val="000000"/>
        </a:dk1>
        <a:lt1>
          <a:srgbClr val="FFFFFF"/>
        </a:lt1>
        <a:dk2>
          <a:srgbClr val="323232"/>
        </a:dk2>
        <a:lt2>
          <a:srgbClr val="E3DED1"/>
        </a:lt2>
        <a:accent1>
          <a:srgbClr val="F07F09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F6C0AA"/>
        </a:accent5>
        <a:accent6>
          <a:srgbClr val="902430"/>
        </a:accent6>
        <a:hlink>
          <a:srgbClr val="6B9F25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100956</TotalTime>
  <Words>838</Words>
  <Application>Microsoft Office PowerPoint</Application>
  <PresentationFormat>画面に合わせる (4:3)</PresentationFormat>
  <Paragraphs>353</Paragraphs>
  <Slides>28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4_シック</vt:lpstr>
      <vt:lpstr>Status of HK water system and water quality 3rd Open Meeting for Hyper-K June 21 2013  </vt:lpstr>
      <vt:lpstr>Targets of WG2  </vt:lpstr>
      <vt:lpstr>Source Water for Hyper-K</vt:lpstr>
      <vt:lpstr>Atotsu water stream</vt:lpstr>
      <vt:lpstr>In addition</vt:lpstr>
      <vt:lpstr>Hyper-K water system  Cost estimation of  the Revised design </vt:lpstr>
      <vt:lpstr>PowerPoint プレゼンテーション</vt:lpstr>
      <vt:lpstr>PowerPoint プレゼンテーション</vt:lpstr>
      <vt:lpstr>Super-K water system</vt:lpstr>
      <vt:lpstr>With or without RO?</vt:lpstr>
      <vt:lpstr>Design with RO</vt:lpstr>
      <vt:lpstr>Layout</vt:lpstr>
      <vt:lpstr>Cost estimation</vt:lpstr>
      <vt:lpstr>Consideration of running cost</vt:lpstr>
      <vt:lpstr>Plumbing  from water system to tanks</vt:lpstr>
      <vt:lpstr>Cost estimation</vt:lpstr>
      <vt:lpstr>  Plumbing in the tanks</vt:lpstr>
      <vt:lpstr> Water Flow simulation updates</vt:lpstr>
      <vt:lpstr>Water inlets &amp; outlets conditions</vt:lpstr>
      <vt:lpstr>ID &amp; OD Conditions</vt:lpstr>
      <vt:lpstr>Temperature condition</vt:lpstr>
      <vt:lpstr>Other heat source conditions </vt:lpstr>
      <vt:lpstr>Full treatment simulation </vt:lpstr>
      <vt:lpstr>Inverse operation </vt:lpstr>
      <vt:lpstr>Time evolution</vt:lpstr>
      <vt:lpstr>Inlet pipe shape simulation </vt:lpstr>
      <vt:lpstr>Conclusion</vt:lpstr>
      <vt:lpstr>SK mesh for the flow simulation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 large area VUV sensitive gas PMT  with GEM/uPIC MPGD2009 Jun 12 2009</dc:title>
  <dc:creator>sekiya</dc:creator>
  <cp:lastModifiedBy>sekiya</cp:lastModifiedBy>
  <cp:revision>780</cp:revision>
  <cp:lastPrinted>2012-08-21T04:52:00Z</cp:lastPrinted>
  <dcterms:modified xsi:type="dcterms:W3CDTF">2013-06-20T15:08:22Z</dcterms:modified>
</cp:coreProperties>
</file>