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355" r:id="rId4"/>
    <p:sldId id="351" r:id="rId5"/>
    <p:sldId id="345" r:id="rId6"/>
    <p:sldId id="346" r:id="rId7"/>
    <p:sldId id="347" r:id="rId8"/>
    <p:sldId id="348" r:id="rId9"/>
    <p:sldId id="349" r:id="rId10"/>
    <p:sldId id="350" r:id="rId11"/>
    <p:sldId id="354" r:id="rId12"/>
    <p:sldId id="334" r:id="rId13"/>
    <p:sldId id="337" r:id="rId14"/>
    <p:sldId id="336" r:id="rId15"/>
    <p:sldId id="335" r:id="rId16"/>
    <p:sldId id="294" r:id="rId17"/>
    <p:sldId id="295" r:id="rId18"/>
    <p:sldId id="338" r:id="rId19"/>
    <p:sldId id="309" r:id="rId20"/>
    <p:sldId id="310" r:id="rId21"/>
    <p:sldId id="311" r:id="rId22"/>
    <p:sldId id="328" r:id="rId23"/>
    <p:sldId id="313" r:id="rId24"/>
    <p:sldId id="324" r:id="rId25"/>
    <p:sldId id="314" r:id="rId26"/>
    <p:sldId id="315" r:id="rId27"/>
    <p:sldId id="316" r:id="rId28"/>
    <p:sldId id="333" r:id="rId29"/>
    <p:sldId id="320" r:id="rId30"/>
    <p:sldId id="321" r:id="rId31"/>
    <p:sldId id="330" r:id="rId32"/>
    <p:sldId id="343" r:id="rId33"/>
    <p:sldId id="344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3870" autoAdjust="0"/>
  </p:normalViewPr>
  <p:slideViewPr>
    <p:cSldViewPr>
      <p:cViewPr varScale="1">
        <p:scale>
          <a:sx n="64" d="100"/>
          <a:sy n="64" d="100"/>
        </p:scale>
        <p:origin x="-11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ackup\E\self\I\Work\Comet\bar\900-hzl\10T\Pat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Field Curve</a:t>
            </a:r>
          </a:p>
        </c:rich>
      </c:tx>
      <c:layout>
        <c:manualLayout>
          <c:xMode val="edge"/>
          <c:yMode val="edge"/>
          <c:x val="0.55142534667865184"/>
          <c:y val="0.1711398995355680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060279960688632"/>
          <c:y val="0.10365568944765884"/>
          <c:w val="0.85585659545988002"/>
          <c:h val="0.70219920786898093"/>
        </c:manualLayout>
      </c:layout>
      <c:scatterChart>
        <c:scatterStyle val="smoothMarker"/>
        <c:varyColors val="0"/>
        <c:ser>
          <c:idx val="0"/>
          <c:order val="0"/>
          <c:tx>
            <c:v>CentralMagneticField(T)</c:v>
          </c:tx>
          <c:marker>
            <c:symbol val="none"/>
          </c:marker>
          <c:xVal>
            <c:numRef>
              <c:f>Path!$S:$S</c:f>
              <c:numCache>
                <c:formatCode>General</c:formatCode>
                <c:ptCount val="1048576"/>
                <c:pt idx="0">
                  <c:v>5.8</c:v>
                </c:pt>
                <c:pt idx="1">
                  <c:v>5.7749999999999995</c:v>
                </c:pt>
                <c:pt idx="2">
                  <c:v>5.75</c:v>
                </c:pt>
                <c:pt idx="3">
                  <c:v>5.7249999999999996</c:v>
                </c:pt>
                <c:pt idx="4">
                  <c:v>5.7</c:v>
                </c:pt>
                <c:pt idx="5">
                  <c:v>5.6749999999999998</c:v>
                </c:pt>
                <c:pt idx="6">
                  <c:v>5.6499999999999995</c:v>
                </c:pt>
                <c:pt idx="7">
                  <c:v>5.625</c:v>
                </c:pt>
                <c:pt idx="8">
                  <c:v>5.6</c:v>
                </c:pt>
                <c:pt idx="9">
                  <c:v>5.5750000000000002</c:v>
                </c:pt>
                <c:pt idx="10">
                  <c:v>5.55</c:v>
                </c:pt>
                <c:pt idx="11">
                  <c:v>5.5249999999999995</c:v>
                </c:pt>
                <c:pt idx="12">
                  <c:v>5.5</c:v>
                </c:pt>
                <c:pt idx="13">
                  <c:v>5.4749999999999996</c:v>
                </c:pt>
                <c:pt idx="14">
                  <c:v>5.45</c:v>
                </c:pt>
                <c:pt idx="15">
                  <c:v>5.4249999999999998</c:v>
                </c:pt>
                <c:pt idx="16">
                  <c:v>5.3999999999999995</c:v>
                </c:pt>
                <c:pt idx="17">
                  <c:v>5.375</c:v>
                </c:pt>
                <c:pt idx="18">
                  <c:v>5.35</c:v>
                </c:pt>
                <c:pt idx="19">
                  <c:v>5.3250000000000002</c:v>
                </c:pt>
                <c:pt idx="20">
                  <c:v>5.3</c:v>
                </c:pt>
                <c:pt idx="21">
                  <c:v>5.2749999999999995</c:v>
                </c:pt>
                <c:pt idx="22">
                  <c:v>5.25</c:v>
                </c:pt>
                <c:pt idx="23">
                  <c:v>5.2249999999999996</c:v>
                </c:pt>
                <c:pt idx="24">
                  <c:v>5.2</c:v>
                </c:pt>
                <c:pt idx="25">
                  <c:v>5.1749999999999998</c:v>
                </c:pt>
                <c:pt idx="26">
                  <c:v>5.1499999999999995</c:v>
                </c:pt>
                <c:pt idx="27">
                  <c:v>5.125</c:v>
                </c:pt>
                <c:pt idx="28">
                  <c:v>5.0999999999999996</c:v>
                </c:pt>
                <c:pt idx="29">
                  <c:v>5.0750000000000002</c:v>
                </c:pt>
                <c:pt idx="30">
                  <c:v>5.05</c:v>
                </c:pt>
                <c:pt idx="31">
                  <c:v>5.0249999999999995</c:v>
                </c:pt>
                <c:pt idx="32">
                  <c:v>5</c:v>
                </c:pt>
                <c:pt idx="33">
                  <c:v>4.9749999999999996</c:v>
                </c:pt>
                <c:pt idx="34">
                  <c:v>4.95</c:v>
                </c:pt>
                <c:pt idx="35">
                  <c:v>4.9249999999999998</c:v>
                </c:pt>
                <c:pt idx="36">
                  <c:v>4.8999999999999995</c:v>
                </c:pt>
                <c:pt idx="37">
                  <c:v>4.875</c:v>
                </c:pt>
                <c:pt idx="38">
                  <c:v>4.8499999999999996</c:v>
                </c:pt>
                <c:pt idx="39">
                  <c:v>4.8250000000000002</c:v>
                </c:pt>
                <c:pt idx="40">
                  <c:v>4.8</c:v>
                </c:pt>
                <c:pt idx="41">
                  <c:v>4.7750000000000004</c:v>
                </c:pt>
                <c:pt idx="42">
                  <c:v>4.75</c:v>
                </c:pt>
                <c:pt idx="43">
                  <c:v>4.7249999999999996</c:v>
                </c:pt>
                <c:pt idx="44">
                  <c:v>4.6999999999999993</c:v>
                </c:pt>
                <c:pt idx="45">
                  <c:v>4.6749999999999998</c:v>
                </c:pt>
                <c:pt idx="46">
                  <c:v>4.6500000000000004</c:v>
                </c:pt>
                <c:pt idx="47">
                  <c:v>4.625</c:v>
                </c:pt>
                <c:pt idx="48">
                  <c:v>4.5999999999999996</c:v>
                </c:pt>
                <c:pt idx="49">
                  <c:v>4.5749999999999993</c:v>
                </c:pt>
                <c:pt idx="50">
                  <c:v>4.55</c:v>
                </c:pt>
                <c:pt idx="51">
                  <c:v>4.5250000000000004</c:v>
                </c:pt>
                <c:pt idx="52">
                  <c:v>4.5</c:v>
                </c:pt>
                <c:pt idx="53">
                  <c:v>4.4749999999999996</c:v>
                </c:pt>
                <c:pt idx="54">
                  <c:v>4.4499999999999993</c:v>
                </c:pt>
                <c:pt idx="55">
                  <c:v>4.4249999999999998</c:v>
                </c:pt>
                <c:pt idx="56">
                  <c:v>4.4000000000000004</c:v>
                </c:pt>
                <c:pt idx="57">
                  <c:v>4.375</c:v>
                </c:pt>
                <c:pt idx="58">
                  <c:v>4.3499999999999996</c:v>
                </c:pt>
                <c:pt idx="59">
                  <c:v>4.3249999999999993</c:v>
                </c:pt>
                <c:pt idx="60">
                  <c:v>4.3</c:v>
                </c:pt>
                <c:pt idx="61">
                  <c:v>4.2750000000000004</c:v>
                </c:pt>
                <c:pt idx="62">
                  <c:v>4.25</c:v>
                </c:pt>
                <c:pt idx="63">
                  <c:v>4.2249999999999996</c:v>
                </c:pt>
                <c:pt idx="64">
                  <c:v>4.1999999999999993</c:v>
                </c:pt>
                <c:pt idx="65">
                  <c:v>4.1749999999999998</c:v>
                </c:pt>
                <c:pt idx="66">
                  <c:v>4.1500000000000004</c:v>
                </c:pt>
                <c:pt idx="67">
                  <c:v>4.125</c:v>
                </c:pt>
                <c:pt idx="68">
                  <c:v>4.0999999999999996</c:v>
                </c:pt>
                <c:pt idx="69">
                  <c:v>4.0749999999999993</c:v>
                </c:pt>
                <c:pt idx="70">
                  <c:v>4.05</c:v>
                </c:pt>
                <c:pt idx="71">
                  <c:v>4.0250000000000004</c:v>
                </c:pt>
                <c:pt idx="72">
                  <c:v>4</c:v>
                </c:pt>
                <c:pt idx="73">
                  <c:v>3.9749999999999996</c:v>
                </c:pt>
                <c:pt idx="74">
                  <c:v>3.9499999999999997</c:v>
                </c:pt>
                <c:pt idx="75">
                  <c:v>3.9249999999999998</c:v>
                </c:pt>
                <c:pt idx="76">
                  <c:v>3.9</c:v>
                </c:pt>
                <c:pt idx="77">
                  <c:v>3.875</c:v>
                </c:pt>
                <c:pt idx="78">
                  <c:v>3.8499999999999996</c:v>
                </c:pt>
                <c:pt idx="79">
                  <c:v>3.8249999999999997</c:v>
                </c:pt>
                <c:pt idx="80">
                  <c:v>3.8</c:v>
                </c:pt>
                <c:pt idx="81">
                  <c:v>3.7749999999999999</c:v>
                </c:pt>
                <c:pt idx="82">
                  <c:v>3.75</c:v>
                </c:pt>
                <c:pt idx="83">
                  <c:v>3.7249999999999996</c:v>
                </c:pt>
                <c:pt idx="84">
                  <c:v>3.6999999999999997</c:v>
                </c:pt>
                <c:pt idx="85">
                  <c:v>3.6749999999999998</c:v>
                </c:pt>
                <c:pt idx="86">
                  <c:v>3.65</c:v>
                </c:pt>
                <c:pt idx="87">
                  <c:v>3.625</c:v>
                </c:pt>
                <c:pt idx="88">
                  <c:v>3.5999999999999996</c:v>
                </c:pt>
                <c:pt idx="89">
                  <c:v>3.5749999999999997</c:v>
                </c:pt>
                <c:pt idx="90">
                  <c:v>3.55</c:v>
                </c:pt>
                <c:pt idx="91">
                  <c:v>3.5249999999999999</c:v>
                </c:pt>
                <c:pt idx="92">
                  <c:v>3.5</c:v>
                </c:pt>
                <c:pt idx="93">
                  <c:v>3.4749999999999996</c:v>
                </c:pt>
                <c:pt idx="94">
                  <c:v>3.4499999999999997</c:v>
                </c:pt>
                <c:pt idx="95">
                  <c:v>3.4249999999999998</c:v>
                </c:pt>
                <c:pt idx="96">
                  <c:v>3.4</c:v>
                </c:pt>
                <c:pt idx="97">
                  <c:v>3.375</c:v>
                </c:pt>
                <c:pt idx="98">
                  <c:v>3.3499999999999996</c:v>
                </c:pt>
                <c:pt idx="99">
                  <c:v>3.3249999999999997</c:v>
                </c:pt>
                <c:pt idx="100">
                  <c:v>3.3</c:v>
                </c:pt>
                <c:pt idx="101">
                  <c:v>3.2749999999999999</c:v>
                </c:pt>
                <c:pt idx="102">
                  <c:v>3.25</c:v>
                </c:pt>
                <c:pt idx="103">
                  <c:v>3.2249999999999996</c:v>
                </c:pt>
                <c:pt idx="104">
                  <c:v>3.1999999999999997</c:v>
                </c:pt>
                <c:pt idx="105">
                  <c:v>3.1749999999999998</c:v>
                </c:pt>
                <c:pt idx="106">
                  <c:v>3.15</c:v>
                </c:pt>
                <c:pt idx="107">
                  <c:v>3.125</c:v>
                </c:pt>
                <c:pt idx="108">
                  <c:v>3.0999999999999996</c:v>
                </c:pt>
                <c:pt idx="109">
                  <c:v>3.0749999999999997</c:v>
                </c:pt>
                <c:pt idx="110">
                  <c:v>3.05</c:v>
                </c:pt>
                <c:pt idx="111">
                  <c:v>3.0249999999999999</c:v>
                </c:pt>
                <c:pt idx="112">
                  <c:v>3</c:v>
                </c:pt>
                <c:pt idx="113">
                  <c:v>2.9749999999999996</c:v>
                </c:pt>
                <c:pt idx="114">
                  <c:v>2.9499999999999997</c:v>
                </c:pt>
                <c:pt idx="115">
                  <c:v>2.9249999999999998</c:v>
                </c:pt>
                <c:pt idx="116">
                  <c:v>2.9</c:v>
                </c:pt>
                <c:pt idx="117">
                  <c:v>2.875</c:v>
                </c:pt>
                <c:pt idx="118">
                  <c:v>2.8499999999999996</c:v>
                </c:pt>
                <c:pt idx="119">
                  <c:v>2.8249999999999997</c:v>
                </c:pt>
                <c:pt idx="120">
                  <c:v>2.8</c:v>
                </c:pt>
                <c:pt idx="121">
                  <c:v>2.7749999999999999</c:v>
                </c:pt>
                <c:pt idx="122">
                  <c:v>2.75</c:v>
                </c:pt>
                <c:pt idx="123">
                  <c:v>2.7249999999999996</c:v>
                </c:pt>
                <c:pt idx="124">
                  <c:v>2.6999999999999997</c:v>
                </c:pt>
                <c:pt idx="125">
                  <c:v>2.6749999999999998</c:v>
                </c:pt>
                <c:pt idx="126">
                  <c:v>2.65</c:v>
                </c:pt>
                <c:pt idx="127">
                  <c:v>2.625</c:v>
                </c:pt>
                <c:pt idx="128">
                  <c:v>2.5999999999999996</c:v>
                </c:pt>
                <c:pt idx="129">
                  <c:v>2.5749999999999997</c:v>
                </c:pt>
                <c:pt idx="130">
                  <c:v>2.5499999999999998</c:v>
                </c:pt>
                <c:pt idx="131">
                  <c:v>2.5249999999999999</c:v>
                </c:pt>
                <c:pt idx="132">
                  <c:v>2.5</c:v>
                </c:pt>
                <c:pt idx="133">
                  <c:v>2.4749999999999996</c:v>
                </c:pt>
                <c:pt idx="134">
                  <c:v>2.4499999999999997</c:v>
                </c:pt>
                <c:pt idx="135">
                  <c:v>2.4249999999999998</c:v>
                </c:pt>
                <c:pt idx="136">
                  <c:v>2.4</c:v>
                </c:pt>
                <c:pt idx="137">
                  <c:v>2.375</c:v>
                </c:pt>
                <c:pt idx="138">
                  <c:v>2.3499999999999996</c:v>
                </c:pt>
                <c:pt idx="139">
                  <c:v>2.3249999999999997</c:v>
                </c:pt>
                <c:pt idx="140">
                  <c:v>2.2999999999999998</c:v>
                </c:pt>
                <c:pt idx="141">
                  <c:v>2.2749999999999999</c:v>
                </c:pt>
                <c:pt idx="142">
                  <c:v>2.25</c:v>
                </c:pt>
                <c:pt idx="143">
                  <c:v>2.2249999999999996</c:v>
                </c:pt>
                <c:pt idx="144">
                  <c:v>2.1999999999999997</c:v>
                </c:pt>
                <c:pt idx="145">
                  <c:v>2.1749999999999998</c:v>
                </c:pt>
                <c:pt idx="146">
                  <c:v>2.15</c:v>
                </c:pt>
                <c:pt idx="147">
                  <c:v>2.125</c:v>
                </c:pt>
                <c:pt idx="148">
                  <c:v>2.0999999999999996</c:v>
                </c:pt>
                <c:pt idx="149">
                  <c:v>2.0749999999999997</c:v>
                </c:pt>
                <c:pt idx="150">
                  <c:v>2.0499999999999998</c:v>
                </c:pt>
                <c:pt idx="151">
                  <c:v>2.0249999999999999</c:v>
                </c:pt>
                <c:pt idx="152">
                  <c:v>2</c:v>
                </c:pt>
                <c:pt idx="153">
                  <c:v>1.9749999999999996</c:v>
                </c:pt>
                <c:pt idx="154">
                  <c:v>1.9499999999999997</c:v>
                </c:pt>
                <c:pt idx="155">
                  <c:v>1.9249999999999998</c:v>
                </c:pt>
                <c:pt idx="156">
                  <c:v>1.9</c:v>
                </c:pt>
                <c:pt idx="157">
                  <c:v>1.875</c:v>
                </c:pt>
                <c:pt idx="158">
                  <c:v>1.8499999999999996</c:v>
                </c:pt>
                <c:pt idx="159">
                  <c:v>1.8249999999999997</c:v>
                </c:pt>
                <c:pt idx="160">
                  <c:v>1.7999999999999998</c:v>
                </c:pt>
                <c:pt idx="161">
                  <c:v>1.7749999999999995</c:v>
                </c:pt>
                <c:pt idx="162">
                  <c:v>1.75</c:v>
                </c:pt>
                <c:pt idx="163">
                  <c:v>1.7249999999999996</c:v>
                </c:pt>
                <c:pt idx="164">
                  <c:v>1.7000000000000002</c:v>
                </c:pt>
                <c:pt idx="165">
                  <c:v>1.6749999999999998</c:v>
                </c:pt>
                <c:pt idx="166">
                  <c:v>1.6499999999999995</c:v>
                </c:pt>
                <c:pt idx="167">
                  <c:v>1.625</c:v>
                </c:pt>
                <c:pt idx="168">
                  <c:v>1.5999999999999996</c:v>
                </c:pt>
                <c:pt idx="169">
                  <c:v>1.5750000000000002</c:v>
                </c:pt>
                <c:pt idx="170">
                  <c:v>1.5499999999999998</c:v>
                </c:pt>
                <c:pt idx="171">
                  <c:v>1.5249999999999995</c:v>
                </c:pt>
                <c:pt idx="172">
                  <c:v>1.5</c:v>
                </c:pt>
                <c:pt idx="173">
                  <c:v>1.4749999999999996</c:v>
                </c:pt>
                <c:pt idx="174">
                  <c:v>1.4500000000000002</c:v>
                </c:pt>
                <c:pt idx="175">
                  <c:v>1.4249999999999998</c:v>
                </c:pt>
                <c:pt idx="176">
                  <c:v>1.3999999999999995</c:v>
                </c:pt>
                <c:pt idx="177">
                  <c:v>1.375</c:v>
                </c:pt>
                <c:pt idx="178">
                  <c:v>1.3499999999999996</c:v>
                </c:pt>
                <c:pt idx="179">
                  <c:v>1.3250000000000002</c:v>
                </c:pt>
                <c:pt idx="180">
                  <c:v>1.2999999999999998</c:v>
                </c:pt>
                <c:pt idx="181">
                  <c:v>1.2749999999999995</c:v>
                </c:pt>
                <c:pt idx="182">
                  <c:v>1.25</c:v>
                </c:pt>
                <c:pt idx="183">
                  <c:v>1.2249999999999996</c:v>
                </c:pt>
                <c:pt idx="184">
                  <c:v>1.2000000000000002</c:v>
                </c:pt>
                <c:pt idx="185">
                  <c:v>1.1749999999999998</c:v>
                </c:pt>
                <c:pt idx="186">
                  <c:v>1.1499999999999995</c:v>
                </c:pt>
                <c:pt idx="187">
                  <c:v>1.125</c:v>
                </c:pt>
                <c:pt idx="188">
                  <c:v>1.0999999999999996</c:v>
                </c:pt>
                <c:pt idx="189">
                  <c:v>1.0750000000000002</c:v>
                </c:pt>
                <c:pt idx="190">
                  <c:v>1.0499999999999998</c:v>
                </c:pt>
                <c:pt idx="191">
                  <c:v>1.0249999999999995</c:v>
                </c:pt>
                <c:pt idx="192">
                  <c:v>1</c:v>
                </c:pt>
                <c:pt idx="193">
                  <c:v>0.97499999999999964</c:v>
                </c:pt>
                <c:pt idx="194">
                  <c:v>0.95000000000000018</c:v>
                </c:pt>
                <c:pt idx="195">
                  <c:v>0.92499999999999982</c:v>
                </c:pt>
                <c:pt idx="196">
                  <c:v>0.89999999999999947</c:v>
                </c:pt>
                <c:pt idx="197">
                  <c:v>0.875</c:v>
                </c:pt>
                <c:pt idx="198">
                  <c:v>0.84999999999999964</c:v>
                </c:pt>
                <c:pt idx="199">
                  <c:v>0.82500000000000018</c:v>
                </c:pt>
                <c:pt idx="200">
                  <c:v>0.79999999999999982</c:v>
                </c:pt>
                <c:pt idx="201">
                  <c:v>0.77499999999999947</c:v>
                </c:pt>
                <c:pt idx="202">
                  <c:v>0.75</c:v>
                </c:pt>
                <c:pt idx="203">
                  <c:v>0.72499999999999964</c:v>
                </c:pt>
                <c:pt idx="204">
                  <c:v>0.70000000000000018</c:v>
                </c:pt>
                <c:pt idx="205">
                  <c:v>0.67499999999999982</c:v>
                </c:pt>
                <c:pt idx="206">
                  <c:v>0.64999999999999947</c:v>
                </c:pt>
                <c:pt idx="207">
                  <c:v>0.625</c:v>
                </c:pt>
                <c:pt idx="208">
                  <c:v>0.59999999999999964</c:v>
                </c:pt>
                <c:pt idx="209">
                  <c:v>0.57500000000000018</c:v>
                </c:pt>
                <c:pt idx="210">
                  <c:v>0.54999999999999982</c:v>
                </c:pt>
                <c:pt idx="211">
                  <c:v>0.52499999999999947</c:v>
                </c:pt>
                <c:pt idx="212">
                  <c:v>0.5</c:v>
                </c:pt>
                <c:pt idx="213">
                  <c:v>0.47499999999999964</c:v>
                </c:pt>
                <c:pt idx="214">
                  <c:v>0.45000000000000018</c:v>
                </c:pt>
                <c:pt idx="215">
                  <c:v>0.42499999999999982</c:v>
                </c:pt>
                <c:pt idx="216">
                  <c:v>0.39999999999999947</c:v>
                </c:pt>
                <c:pt idx="217">
                  <c:v>0.375</c:v>
                </c:pt>
                <c:pt idx="218">
                  <c:v>0.34999999999999964</c:v>
                </c:pt>
                <c:pt idx="219">
                  <c:v>0.32500000000000018</c:v>
                </c:pt>
                <c:pt idx="220">
                  <c:v>0.29999999999999982</c:v>
                </c:pt>
                <c:pt idx="221">
                  <c:v>0.27499999999999947</c:v>
                </c:pt>
                <c:pt idx="222">
                  <c:v>0.25</c:v>
                </c:pt>
                <c:pt idx="223">
                  <c:v>0.22499999999999964</c:v>
                </c:pt>
                <c:pt idx="224">
                  <c:v>0.20000000000000018</c:v>
                </c:pt>
                <c:pt idx="225">
                  <c:v>0.17499999999999982</c:v>
                </c:pt>
                <c:pt idx="226">
                  <c:v>0.14999999999999947</c:v>
                </c:pt>
                <c:pt idx="227">
                  <c:v>0.125</c:v>
                </c:pt>
                <c:pt idx="228">
                  <c:v>9.9999999999999645E-2</c:v>
                </c:pt>
                <c:pt idx="229">
                  <c:v>7.5000000000000178E-2</c:v>
                </c:pt>
                <c:pt idx="230">
                  <c:v>4.9999999999999822E-2</c:v>
                </c:pt>
                <c:pt idx="231">
                  <c:v>2.4999999999999467E-2</c:v>
                </c:pt>
                <c:pt idx="232">
                  <c:v>0</c:v>
                </c:pt>
                <c:pt idx="233">
                  <c:v>-2.5000000000000355E-2</c:v>
                </c:pt>
                <c:pt idx="234">
                  <c:v>-4.9999999999999822E-2</c:v>
                </c:pt>
                <c:pt idx="235">
                  <c:v>-7.5000000000000178E-2</c:v>
                </c:pt>
                <c:pt idx="236">
                  <c:v>-0.10000000000000053</c:v>
                </c:pt>
                <c:pt idx="237">
                  <c:v>-0.125</c:v>
                </c:pt>
                <c:pt idx="238">
                  <c:v>-0.15000000000000036</c:v>
                </c:pt>
                <c:pt idx="239">
                  <c:v>-0.17499999999999982</c:v>
                </c:pt>
                <c:pt idx="240">
                  <c:v>-0.20000000000000018</c:v>
                </c:pt>
                <c:pt idx="241">
                  <c:v>-0.22500000000000053</c:v>
                </c:pt>
                <c:pt idx="242">
                  <c:v>-0.25</c:v>
                </c:pt>
                <c:pt idx="243">
                  <c:v>-0.27500000000000036</c:v>
                </c:pt>
                <c:pt idx="244">
                  <c:v>-0.29999999999999982</c:v>
                </c:pt>
                <c:pt idx="245">
                  <c:v>-0.32500000000000018</c:v>
                </c:pt>
                <c:pt idx="246">
                  <c:v>-0.35000000000000053</c:v>
                </c:pt>
                <c:pt idx="247">
                  <c:v>-0.375</c:v>
                </c:pt>
                <c:pt idx="248">
                  <c:v>-0.40000000000000036</c:v>
                </c:pt>
                <c:pt idx="249">
                  <c:v>-0.42499999999999982</c:v>
                </c:pt>
                <c:pt idx="250">
                  <c:v>-0.45000000000000018</c:v>
                </c:pt>
                <c:pt idx="251">
                  <c:v>-0.47500000000000053</c:v>
                </c:pt>
                <c:pt idx="252">
                  <c:v>-0.5</c:v>
                </c:pt>
                <c:pt idx="253">
                  <c:v>-0.52500000000000036</c:v>
                </c:pt>
                <c:pt idx="254">
                  <c:v>-0.54999999999999982</c:v>
                </c:pt>
                <c:pt idx="255">
                  <c:v>-0.57500000000000018</c:v>
                </c:pt>
                <c:pt idx="256">
                  <c:v>-0.60000000000000053</c:v>
                </c:pt>
                <c:pt idx="257">
                  <c:v>-0.625</c:v>
                </c:pt>
                <c:pt idx="258">
                  <c:v>-0.65000000000000036</c:v>
                </c:pt>
                <c:pt idx="259">
                  <c:v>-0.67499999999999982</c:v>
                </c:pt>
                <c:pt idx="260">
                  <c:v>-0.70000000000000018</c:v>
                </c:pt>
                <c:pt idx="261">
                  <c:v>-0.72500000000000053</c:v>
                </c:pt>
                <c:pt idx="262">
                  <c:v>-0.75</c:v>
                </c:pt>
                <c:pt idx="263">
                  <c:v>-0.77500000000000036</c:v>
                </c:pt>
                <c:pt idx="264">
                  <c:v>-0.79999999999999982</c:v>
                </c:pt>
                <c:pt idx="265">
                  <c:v>-0.82500000000000018</c:v>
                </c:pt>
                <c:pt idx="266">
                  <c:v>-0.85000000000000053</c:v>
                </c:pt>
                <c:pt idx="267">
                  <c:v>-0.875</c:v>
                </c:pt>
                <c:pt idx="268">
                  <c:v>-0.90000000000000036</c:v>
                </c:pt>
                <c:pt idx="269">
                  <c:v>-0.92499999999999982</c:v>
                </c:pt>
                <c:pt idx="270">
                  <c:v>-0.95000000000000018</c:v>
                </c:pt>
              </c:numCache>
            </c:numRef>
          </c:xVal>
          <c:yVal>
            <c:numRef>
              <c:f>Path!$B$1:$B$271</c:f>
              <c:numCache>
                <c:formatCode>General</c:formatCode>
                <c:ptCount val="271"/>
                <c:pt idx="0">
                  <c:v>3.133</c:v>
                </c:pt>
                <c:pt idx="1">
                  <c:v>3.1577000000000002</c:v>
                </c:pt>
                <c:pt idx="2">
                  <c:v>3.1825000000000001</c:v>
                </c:pt>
                <c:pt idx="3">
                  <c:v>3.2023000000000001</c:v>
                </c:pt>
                <c:pt idx="4">
                  <c:v>3.222</c:v>
                </c:pt>
                <c:pt idx="5">
                  <c:v>3.2368000000000001</c:v>
                </c:pt>
                <c:pt idx="6">
                  <c:v>3.2515999999999998</c:v>
                </c:pt>
                <c:pt idx="7">
                  <c:v>3.2612999999999999</c:v>
                </c:pt>
                <c:pt idx="8">
                  <c:v>3.2709000000000001</c:v>
                </c:pt>
                <c:pt idx="9">
                  <c:v>3.2749999999999999</c:v>
                </c:pt>
                <c:pt idx="10">
                  <c:v>3.2789999999999999</c:v>
                </c:pt>
                <c:pt idx="11">
                  <c:v>3.2770000000000001</c:v>
                </c:pt>
                <c:pt idx="12">
                  <c:v>3.2751000000000001</c:v>
                </c:pt>
                <c:pt idx="13">
                  <c:v>3.2673000000000001</c:v>
                </c:pt>
                <c:pt idx="14">
                  <c:v>3.2595000000000001</c:v>
                </c:pt>
                <c:pt idx="15">
                  <c:v>3.2471999999999999</c:v>
                </c:pt>
                <c:pt idx="16">
                  <c:v>3.2349000000000001</c:v>
                </c:pt>
                <c:pt idx="17">
                  <c:v>3.2202999999999999</c:v>
                </c:pt>
                <c:pt idx="18">
                  <c:v>3.2056</c:v>
                </c:pt>
                <c:pt idx="19">
                  <c:v>3.1926000000000001</c:v>
                </c:pt>
                <c:pt idx="20">
                  <c:v>3.1795</c:v>
                </c:pt>
                <c:pt idx="21">
                  <c:v>3.1709000000000001</c:v>
                </c:pt>
                <c:pt idx="22">
                  <c:v>3.1621999999999999</c:v>
                </c:pt>
                <c:pt idx="23">
                  <c:v>3.1600999999999999</c:v>
                </c:pt>
                <c:pt idx="24">
                  <c:v>3.1579000000000002</c:v>
                </c:pt>
                <c:pt idx="25">
                  <c:v>3.1627999999999998</c:v>
                </c:pt>
                <c:pt idx="26">
                  <c:v>3.1676000000000002</c:v>
                </c:pt>
                <c:pt idx="27">
                  <c:v>3.1785999999999999</c:v>
                </c:pt>
                <c:pt idx="28">
                  <c:v>3.1897000000000002</c:v>
                </c:pt>
                <c:pt idx="29">
                  <c:v>3.2050999999999998</c:v>
                </c:pt>
                <c:pt idx="30">
                  <c:v>3.2204999999999999</c:v>
                </c:pt>
                <c:pt idx="31">
                  <c:v>3.2381000000000002</c:v>
                </c:pt>
                <c:pt idx="32">
                  <c:v>3.2555999999999998</c:v>
                </c:pt>
                <c:pt idx="33">
                  <c:v>3.2728999999999999</c:v>
                </c:pt>
                <c:pt idx="34">
                  <c:v>3.2902</c:v>
                </c:pt>
                <c:pt idx="35">
                  <c:v>3.3048999999999999</c:v>
                </c:pt>
                <c:pt idx="36">
                  <c:v>3.3195000000000001</c:v>
                </c:pt>
                <c:pt idx="37">
                  <c:v>3.3285999999999998</c:v>
                </c:pt>
                <c:pt idx="38">
                  <c:v>3.3378000000000001</c:v>
                </c:pt>
                <c:pt idx="39">
                  <c:v>3.339</c:v>
                </c:pt>
                <c:pt idx="40">
                  <c:v>3.3401999999999998</c:v>
                </c:pt>
                <c:pt idx="41">
                  <c:v>3.3325</c:v>
                </c:pt>
                <c:pt idx="42">
                  <c:v>3.3247</c:v>
                </c:pt>
                <c:pt idx="43">
                  <c:v>3.3089</c:v>
                </c:pt>
                <c:pt idx="44">
                  <c:v>3.2930000000000001</c:v>
                </c:pt>
                <c:pt idx="45">
                  <c:v>3.2715999999999998</c:v>
                </c:pt>
                <c:pt idx="46">
                  <c:v>3.2501000000000002</c:v>
                </c:pt>
                <c:pt idx="47">
                  <c:v>3.2277999999999998</c:v>
                </c:pt>
                <c:pt idx="48">
                  <c:v>3.2054999999999998</c:v>
                </c:pt>
                <c:pt idx="49">
                  <c:v>3.1869000000000001</c:v>
                </c:pt>
                <c:pt idx="50">
                  <c:v>3.1682000000000001</c:v>
                </c:pt>
                <c:pt idx="51">
                  <c:v>3.1562999999999999</c:v>
                </c:pt>
                <c:pt idx="52">
                  <c:v>3.1444000000000001</c:v>
                </c:pt>
                <c:pt idx="53">
                  <c:v>3.1398000000000001</c:v>
                </c:pt>
                <c:pt idx="54">
                  <c:v>3.1352000000000002</c:v>
                </c:pt>
                <c:pt idx="55">
                  <c:v>3.137</c:v>
                </c:pt>
                <c:pt idx="56">
                  <c:v>3.1387</c:v>
                </c:pt>
                <c:pt idx="57">
                  <c:v>3.1450999999999998</c:v>
                </c:pt>
                <c:pt idx="58">
                  <c:v>3.1515</c:v>
                </c:pt>
                <c:pt idx="59">
                  <c:v>3.161</c:v>
                </c:pt>
                <c:pt idx="60">
                  <c:v>3.1703999999999999</c:v>
                </c:pt>
                <c:pt idx="61">
                  <c:v>3.1812999999999998</c:v>
                </c:pt>
                <c:pt idx="62">
                  <c:v>3.1922000000000001</c:v>
                </c:pt>
                <c:pt idx="63">
                  <c:v>3.2033</c:v>
                </c:pt>
                <c:pt idx="64">
                  <c:v>3.2145000000000001</c:v>
                </c:pt>
                <c:pt idx="65">
                  <c:v>3.2250000000000001</c:v>
                </c:pt>
                <c:pt idx="66">
                  <c:v>3.2355</c:v>
                </c:pt>
                <c:pt idx="67">
                  <c:v>3.2450000000000001</c:v>
                </c:pt>
                <c:pt idx="68">
                  <c:v>3.2544</c:v>
                </c:pt>
                <c:pt idx="69">
                  <c:v>3.2624</c:v>
                </c:pt>
                <c:pt idx="70">
                  <c:v>3.2703000000000002</c:v>
                </c:pt>
                <c:pt idx="71">
                  <c:v>3.2766999999999999</c:v>
                </c:pt>
                <c:pt idx="72">
                  <c:v>3.2829999999999999</c:v>
                </c:pt>
                <c:pt idx="73">
                  <c:v>3.2877999999999998</c:v>
                </c:pt>
                <c:pt idx="74">
                  <c:v>3.2925</c:v>
                </c:pt>
                <c:pt idx="75">
                  <c:v>3.2957999999999998</c:v>
                </c:pt>
                <c:pt idx="76">
                  <c:v>3.2991000000000001</c:v>
                </c:pt>
                <c:pt idx="77">
                  <c:v>3.3010999999999999</c:v>
                </c:pt>
                <c:pt idx="78">
                  <c:v>3.3029999999999999</c:v>
                </c:pt>
                <c:pt idx="79">
                  <c:v>3.3039000000000001</c:v>
                </c:pt>
                <c:pt idx="80">
                  <c:v>3.3048000000000002</c:v>
                </c:pt>
                <c:pt idx="81">
                  <c:v>3.3048000000000002</c:v>
                </c:pt>
                <c:pt idx="82">
                  <c:v>3.3048999999999999</c:v>
                </c:pt>
                <c:pt idx="83">
                  <c:v>3.3045</c:v>
                </c:pt>
                <c:pt idx="84">
                  <c:v>3.3041</c:v>
                </c:pt>
                <c:pt idx="85">
                  <c:v>3.3033999999999999</c:v>
                </c:pt>
                <c:pt idx="86">
                  <c:v>3.3027000000000002</c:v>
                </c:pt>
                <c:pt idx="87">
                  <c:v>3.3020999999999998</c:v>
                </c:pt>
                <c:pt idx="88">
                  <c:v>3.3014999999999999</c:v>
                </c:pt>
                <c:pt idx="89">
                  <c:v>3.3012000000000001</c:v>
                </c:pt>
                <c:pt idx="90">
                  <c:v>3.3008999999999999</c:v>
                </c:pt>
                <c:pt idx="91">
                  <c:v>3.3010999999999999</c:v>
                </c:pt>
                <c:pt idx="92">
                  <c:v>3.3014000000000001</c:v>
                </c:pt>
                <c:pt idx="93">
                  <c:v>3.3024</c:v>
                </c:pt>
                <c:pt idx="94">
                  <c:v>3.3035000000000001</c:v>
                </c:pt>
                <c:pt idx="95">
                  <c:v>3.3052999999999999</c:v>
                </c:pt>
                <c:pt idx="96">
                  <c:v>3.3071999999999999</c:v>
                </c:pt>
                <c:pt idx="97">
                  <c:v>3.3102</c:v>
                </c:pt>
                <c:pt idx="98">
                  <c:v>3.3132999999999999</c:v>
                </c:pt>
                <c:pt idx="99">
                  <c:v>3.3176000000000001</c:v>
                </c:pt>
                <c:pt idx="100">
                  <c:v>3.3218999999999999</c:v>
                </c:pt>
                <c:pt idx="101">
                  <c:v>3.3277000000000001</c:v>
                </c:pt>
                <c:pt idx="102">
                  <c:v>3.3334000000000001</c:v>
                </c:pt>
                <c:pt idx="103">
                  <c:v>3.3408000000000002</c:v>
                </c:pt>
                <c:pt idx="104">
                  <c:v>3.3481000000000001</c:v>
                </c:pt>
                <c:pt idx="105">
                  <c:v>3.3570000000000002</c:v>
                </c:pt>
                <c:pt idx="106">
                  <c:v>3.3658000000000001</c:v>
                </c:pt>
                <c:pt idx="107">
                  <c:v>3.3761000000000001</c:v>
                </c:pt>
                <c:pt idx="108">
                  <c:v>3.3864000000000001</c:v>
                </c:pt>
                <c:pt idx="109">
                  <c:v>3.3984999999999999</c:v>
                </c:pt>
                <c:pt idx="110">
                  <c:v>3.4104999999999999</c:v>
                </c:pt>
                <c:pt idx="111">
                  <c:v>3.4251</c:v>
                </c:pt>
                <c:pt idx="112">
                  <c:v>3.4396</c:v>
                </c:pt>
                <c:pt idx="113">
                  <c:v>3.4561000000000002</c:v>
                </c:pt>
                <c:pt idx="114">
                  <c:v>3.4725999999999999</c:v>
                </c:pt>
                <c:pt idx="115">
                  <c:v>3.4904999999999999</c:v>
                </c:pt>
                <c:pt idx="116">
                  <c:v>3.5084</c:v>
                </c:pt>
                <c:pt idx="117">
                  <c:v>3.5283000000000002</c:v>
                </c:pt>
                <c:pt idx="118">
                  <c:v>3.5482999999999998</c:v>
                </c:pt>
                <c:pt idx="119">
                  <c:v>3.5701999999999998</c:v>
                </c:pt>
                <c:pt idx="120">
                  <c:v>3.5920999999999998</c:v>
                </c:pt>
                <c:pt idx="121">
                  <c:v>3.6162999999999998</c:v>
                </c:pt>
                <c:pt idx="122">
                  <c:v>3.6404999999999998</c:v>
                </c:pt>
                <c:pt idx="123">
                  <c:v>3.6669999999999998</c:v>
                </c:pt>
                <c:pt idx="124">
                  <c:v>3.6934</c:v>
                </c:pt>
                <c:pt idx="125">
                  <c:v>3.7216</c:v>
                </c:pt>
                <c:pt idx="126">
                  <c:v>3.7498</c:v>
                </c:pt>
                <c:pt idx="127">
                  <c:v>3.7797000000000001</c:v>
                </c:pt>
                <c:pt idx="128">
                  <c:v>3.8096999999999999</c:v>
                </c:pt>
                <c:pt idx="129">
                  <c:v>3.8416999999999999</c:v>
                </c:pt>
                <c:pt idx="130">
                  <c:v>3.8738000000000001</c:v>
                </c:pt>
                <c:pt idx="131">
                  <c:v>3.9075000000000002</c:v>
                </c:pt>
                <c:pt idx="132">
                  <c:v>3.9411999999999998</c:v>
                </c:pt>
                <c:pt idx="133">
                  <c:v>3.9761000000000002</c:v>
                </c:pt>
                <c:pt idx="134">
                  <c:v>4.0110000000000001</c:v>
                </c:pt>
                <c:pt idx="135">
                  <c:v>4.0472999999999999</c:v>
                </c:pt>
                <c:pt idx="136">
                  <c:v>4.0835999999999997</c:v>
                </c:pt>
                <c:pt idx="137">
                  <c:v>4.1207000000000003</c:v>
                </c:pt>
                <c:pt idx="138">
                  <c:v>4.1578999999999997</c:v>
                </c:pt>
                <c:pt idx="139">
                  <c:v>4.1959999999999997</c:v>
                </c:pt>
                <c:pt idx="140">
                  <c:v>4.2340999999999998</c:v>
                </c:pt>
                <c:pt idx="141">
                  <c:v>4.2732000000000001</c:v>
                </c:pt>
                <c:pt idx="142">
                  <c:v>4.3121999999999998</c:v>
                </c:pt>
                <c:pt idx="143">
                  <c:v>4.3520000000000003</c:v>
                </c:pt>
                <c:pt idx="144">
                  <c:v>4.3917999999999999</c:v>
                </c:pt>
                <c:pt idx="145">
                  <c:v>4.4321000000000002</c:v>
                </c:pt>
                <c:pt idx="146">
                  <c:v>4.4722999999999997</c:v>
                </c:pt>
                <c:pt idx="147">
                  <c:v>4.5133000000000001</c:v>
                </c:pt>
                <c:pt idx="148">
                  <c:v>4.5541999999999998</c:v>
                </c:pt>
                <c:pt idx="149">
                  <c:v>4.5945999999999998</c:v>
                </c:pt>
                <c:pt idx="150">
                  <c:v>4.6349999999999998</c:v>
                </c:pt>
                <c:pt idx="151">
                  <c:v>4.6763000000000003</c:v>
                </c:pt>
                <c:pt idx="152">
                  <c:v>4.7176</c:v>
                </c:pt>
                <c:pt idx="153">
                  <c:v>4.7595999999999998</c:v>
                </c:pt>
                <c:pt idx="154">
                  <c:v>4.8015999999999996</c:v>
                </c:pt>
                <c:pt idx="155">
                  <c:v>4.8442999999999996</c:v>
                </c:pt>
                <c:pt idx="156">
                  <c:v>4.8868999999999998</c:v>
                </c:pt>
                <c:pt idx="157">
                  <c:v>4.9298999999999999</c:v>
                </c:pt>
                <c:pt idx="158">
                  <c:v>4.9729000000000001</c:v>
                </c:pt>
                <c:pt idx="159">
                  <c:v>5.0164999999999997</c:v>
                </c:pt>
                <c:pt idx="160">
                  <c:v>5.0602</c:v>
                </c:pt>
                <c:pt idx="161">
                  <c:v>5.1044</c:v>
                </c:pt>
                <c:pt idx="162">
                  <c:v>5.1486000000000001</c:v>
                </c:pt>
                <c:pt idx="163">
                  <c:v>5.194</c:v>
                </c:pt>
                <c:pt idx="164">
                  <c:v>5.2394999999999996</c:v>
                </c:pt>
                <c:pt idx="165">
                  <c:v>5.2870999999999997</c:v>
                </c:pt>
                <c:pt idx="166">
                  <c:v>5.3346999999999998</c:v>
                </c:pt>
                <c:pt idx="167">
                  <c:v>5.3837999999999999</c:v>
                </c:pt>
                <c:pt idx="168">
                  <c:v>5.4329999999999998</c:v>
                </c:pt>
                <c:pt idx="169">
                  <c:v>5.4842000000000004</c:v>
                </c:pt>
                <c:pt idx="170">
                  <c:v>5.5353000000000003</c:v>
                </c:pt>
                <c:pt idx="171">
                  <c:v>5.5888</c:v>
                </c:pt>
                <c:pt idx="172">
                  <c:v>5.6424000000000003</c:v>
                </c:pt>
                <c:pt idx="173">
                  <c:v>5.6986999999999997</c:v>
                </c:pt>
                <c:pt idx="174">
                  <c:v>5.7549999999999999</c:v>
                </c:pt>
                <c:pt idx="175">
                  <c:v>5.8144</c:v>
                </c:pt>
                <c:pt idx="176">
                  <c:v>5.8738000000000001</c:v>
                </c:pt>
                <c:pt idx="177">
                  <c:v>5.9366000000000003</c:v>
                </c:pt>
                <c:pt idx="178">
                  <c:v>5.9993999999999996</c:v>
                </c:pt>
                <c:pt idx="179">
                  <c:v>6.0646000000000004</c:v>
                </c:pt>
                <c:pt idx="180">
                  <c:v>6.1296999999999997</c:v>
                </c:pt>
                <c:pt idx="181">
                  <c:v>6.1976000000000004</c:v>
                </c:pt>
                <c:pt idx="182">
                  <c:v>6.2655000000000003</c:v>
                </c:pt>
                <c:pt idx="183">
                  <c:v>6.3372999999999999</c:v>
                </c:pt>
                <c:pt idx="184">
                  <c:v>6.4092000000000002</c:v>
                </c:pt>
                <c:pt idx="185">
                  <c:v>6.4873000000000003</c:v>
                </c:pt>
                <c:pt idx="186">
                  <c:v>6.5654000000000003</c:v>
                </c:pt>
                <c:pt idx="187">
                  <c:v>6.6467999999999998</c:v>
                </c:pt>
                <c:pt idx="188">
                  <c:v>6.7282999999999999</c:v>
                </c:pt>
                <c:pt idx="189">
                  <c:v>6.8135000000000003</c:v>
                </c:pt>
                <c:pt idx="190">
                  <c:v>6.8987999999999996</c:v>
                </c:pt>
                <c:pt idx="191">
                  <c:v>6.9851999999999999</c:v>
                </c:pt>
                <c:pt idx="192">
                  <c:v>7.0716000000000001</c:v>
                </c:pt>
                <c:pt idx="193">
                  <c:v>7.1626000000000003</c:v>
                </c:pt>
                <c:pt idx="194">
                  <c:v>7.2537000000000003</c:v>
                </c:pt>
                <c:pt idx="195">
                  <c:v>7.3464999999999998</c:v>
                </c:pt>
                <c:pt idx="196">
                  <c:v>7.4393000000000002</c:v>
                </c:pt>
                <c:pt idx="197">
                  <c:v>7.5316000000000001</c:v>
                </c:pt>
                <c:pt idx="198">
                  <c:v>7.6239999999999997</c:v>
                </c:pt>
                <c:pt idx="199">
                  <c:v>7.7214999999999998</c:v>
                </c:pt>
                <c:pt idx="200">
                  <c:v>7.819</c:v>
                </c:pt>
                <c:pt idx="201">
                  <c:v>7.9173999999999998</c:v>
                </c:pt>
                <c:pt idx="202">
                  <c:v>8.0158000000000005</c:v>
                </c:pt>
                <c:pt idx="203">
                  <c:v>8.1133000000000006</c:v>
                </c:pt>
                <c:pt idx="204">
                  <c:v>8.2106999999999992</c:v>
                </c:pt>
                <c:pt idx="205">
                  <c:v>8.3066999999999993</c:v>
                </c:pt>
                <c:pt idx="206">
                  <c:v>8.4026999999999994</c:v>
                </c:pt>
                <c:pt idx="207">
                  <c:v>8.4934999999999992</c:v>
                </c:pt>
                <c:pt idx="208">
                  <c:v>8.5843000000000007</c:v>
                </c:pt>
                <c:pt idx="209">
                  <c:v>8.6778999999999993</c:v>
                </c:pt>
                <c:pt idx="210">
                  <c:v>8.7715999999999994</c:v>
                </c:pt>
                <c:pt idx="211">
                  <c:v>8.8620999999999999</c:v>
                </c:pt>
                <c:pt idx="212">
                  <c:v>8.9527000000000001</c:v>
                </c:pt>
                <c:pt idx="213">
                  <c:v>9.0386000000000006</c:v>
                </c:pt>
                <c:pt idx="214">
                  <c:v>9.1243999999999996</c:v>
                </c:pt>
                <c:pt idx="215">
                  <c:v>9.2042999999999999</c:v>
                </c:pt>
                <c:pt idx="216">
                  <c:v>9.2842000000000002</c:v>
                </c:pt>
                <c:pt idx="217">
                  <c:v>9.3573000000000004</c:v>
                </c:pt>
                <c:pt idx="218">
                  <c:v>9.4305000000000003</c:v>
                </c:pt>
                <c:pt idx="219">
                  <c:v>9.4967000000000006</c:v>
                </c:pt>
                <c:pt idx="220">
                  <c:v>9.5630000000000006</c:v>
                </c:pt>
                <c:pt idx="221">
                  <c:v>9.6219999999999999</c:v>
                </c:pt>
                <c:pt idx="222">
                  <c:v>9.6808999999999994</c:v>
                </c:pt>
                <c:pt idx="223">
                  <c:v>9.7310999999999996</c:v>
                </c:pt>
                <c:pt idx="224">
                  <c:v>9.7812000000000001</c:v>
                </c:pt>
                <c:pt idx="225">
                  <c:v>9.8225999999999996</c:v>
                </c:pt>
                <c:pt idx="226">
                  <c:v>9.8640000000000008</c:v>
                </c:pt>
                <c:pt idx="227">
                  <c:v>9.8956999999999997</c:v>
                </c:pt>
                <c:pt idx="228">
                  <c:v>9.9273000000000007</c:v>
                </c:pt>
                <c:pt idx="229">
                  <c:v>9.9498999999999995</c:v>
                </c:pt>
                <c:pt idx="230">
                  <c:v>9.9724000000000004</c:v>
                </c:pt>
                <c:pt idx="231">
                  <c:v>9.9855999999999998</c:v>
                </c:pt>
                <c:pt idx="232">
                  <c:v>9.9987999999999992</c:v>
                </c:pt>
                <c:pt idx="233">
                  <c:v>10.002000000000001</c:v>
                </c:pt>
                <c:pt idx="234">
                  <c:v>10.004</c:v>
                </c:pt>
                <c:pt idx="235">
                  <c:v>9.9962999999999997</c:v>
                </c:pt>
                <c:pt idx="236">
                  <c:v>9.9883000000000006</c:v>
                </c:pt>
                <c:pt idx="237">
                  <c:v>9.9693000000000005</c:v>
                </c:pt>
                <c:pt idx="238">
                  <c:v>9.9504000000000001</c:v>
                </c:pt>
                <c:pt idx="239">
                  <c:v>9.9208999999999996</c:v>
                </c:pt>
                <c:pt idx="240">
                  <c:v>9.8914000000000009</c:v>
                </c:pt>
                <c:pt idx="241">
                  <c:v>9.8510000000000009</c:v>
                </c:pt>
                <c:pt idx="242">
                  <c:v>9.8107000000000006</c:v>
                </c:pt>
                <c:pt idx="243">
                  <c:v>9.7594999999999992</c:v>
                </c:pt>
                <c:pt idx="244">
                  <c:v>9.7082999999999995</c:v>
                </c:pt>
                <c:pt idx="245">
                  <c:v>9.6466999999999992</c:v>
                </c:pt>
                <c:pt idx="246">
                  <c:v>9.5852000000000004</c:v>
                </c:pt>
                <c:pt idx="247">
                  <c:v>9.5115999999999996</c:v>
                </c:pt>
                <c:pt idx="248">
                  <c:v>9.4380000000000006</c:v>
                </c:pt>
                <c:pt idx="249">
                  <c:v>9.3533000000000008</c:v>
                </c:pt>
                <c:pt idx="250">
                  <c:v>9.2687000000000008</c:v>
                </c:pt>
                <c:pt idx="251">
                  <c:v>9.1735000000000007</c:v>
                </c:pt>
                <c:pt idx="252">
                  <c:v>9.0783000000000005</c:v>
                </c:pt>
                <c:pt idx="253">
                  <c:v>8.9713999999999992</c:v>
                </c:pt>
                <c:pt idx="254">
                  <c:v>8.8644999999999996</c:v>
                </c:pt>
                <c:pt idx="255">
                  <c:v>8.7470999999999997</c:v>
                </c:pt>
                <c:pt idx="256">
                  <c:v>8.6296999999999997</c:v>
                </c:pt>
                <c:pt idx="257">
                  <c:v>8.5021000000000004</c:v>
                </c:pt>
                <c:pt idx="258">
                  <c:v>8.3744999999999994</c:v>
                </c:pt>
                <c:pt idx="259">
                  <c:v>8.2372999999999994</c:v>
                </c:pt>
                <c:pt idx="260">
                  <c:v>8.1000999999999994</c:v>
                </c:pt>
                <c:pt idx="261">
                  <c:v>7.9519000000000002</c:v>
                </c:pt>
                <c:pt idx="262">
                  <c:v>7.8037000000000001</c:v>
                </c:pt>
                <c:pt idx="263">
                  <c:v>7.6467000000000001</c:v>
                </c:pt>
                <c:pt idx="264">
                  <c:v>7.4896000000000003</c:v>
                </c:pt>
                <c:pt idx="265">
                  <c:v>7.3243999999999998</c:v>
                </c:pt>
                <c:pt idx="266">
                  <c:v>7.1593</c:v>
                </c:pt>
                <c:pt idx="267">
                  <c:v>6.9874999999999998</c:v>
                </c:pt>
                <c:pt idx="268">
                  <c:v>6.8156999999999996</c:v>
                </c:pt>
                <c:pt idx="269">
                  <c:v>6.6372999999999998</c:v>
                </c:pt>
                <c:pt idx="270">
                  <c:v>6.4588000000000001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150976"/>
        <c:axId val="80668160"/>
      </c:scatterChart>
      <c:valAx>
        <c:axId val="71150976"/>
        <c:scaling>
          <c:orientation val="minMax"/>
          <c:max val="6"/>
          <c:min val="-1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position along magnet axis (m)</a:t>
                </a:r>
                <a:endParaRPr lang="zh-CN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34108891730572932"/>
              <c:y val="0.92959627744506157"/>
            </c:manualLayout>
          </c:layout>
          <c:overlay val="0"/>
        </c:title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80668160"/>
        <c:crosses val="autoZero"/>
        <c:crossBetween val="midCat"/>
      </c:valAx>
      <c:valAx>
        <c:axId val="80668160"/>
        <c:scaling>
          <c:orientation val="minMax"/>
          <c:max val="11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Central magnetic  field (T)</a:t>
                </a:r>
                <a:endParaRPr lang="zh-CN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7316354060340673E-3"/>
              <c:y val="0.16076880813471059"/>
            </c:manualLayout>
          </c:layout>
          <c:overlay val="0"/>
        </c:title>
        <c:numFmt formatCode="General" sourceLinked="1"/>
        <c:majorTickMark val="in"/>
        <c:minorTickMark val="in"/>
        <c:tickLblPos val="nextTo"/>
        <c:txPr>
          <a:bodyPr/>
          <a:lstStyle/>
          <a:p>
            <a:pPr>
              <a:defRPr sz="1200"/>
            </a:pPr>
            <a:endParaRPr lang="zh-CN"/>
          </a:p>
        </c:txPr>
        <c:crossAx val="71150976"/>
        <c:crossesAt val="-1"/>
        <c:crossBetween val="midCat"/>
        <c:majorUnit val="1"/>
      </c:valAx>
      <c:spPr>
        <a:ln>
          <a:noFill/>
        </a:ln>
      </c:spPr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235F3-6699-44E1-8D52-F2A24898F849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A1677-54C9-45D4-9004-026EC49BDE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99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fld id="{AD2F2011-4F46-4978-A64B-B87AA188783F}" type="slidenum">
              <a:rPr lang="en-US" altLang="zh-CN" sz="1200" b="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8</a:t>
            </a:fld>
            <a:endParaRPr lang="en-US" altLang="zh-CN" sz="1200" b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A1677-54C9-45D4-9004-026EC49BDE65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656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9E-057D-4B8D-B4D8-18AF78C085C0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525E-2005-405A-8C90-60CA52048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68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9E-057D-4B8D-B4D8-18AF78C085C0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525E-2005-405A-8C90-60CA52048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8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9E-057D-4B8D-B4D8-18AF78C085C0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525E-2005-405A-8C90-60CA52048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46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9E-057D-4B8D-B4D8-18AF78C085C0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525E-2005-405A-8C90-60CA52048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882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9E-057D-4B8D-B4D8-18AF78C085C0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525E-2005-405A-8C90-60CA52048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44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9E-057D-4B8D-B4D8-18AF78C085C0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525E-2005-405A-8C90-60CA52048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95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9E-057D-4B8D-B4D8-18AF78C085C0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525E-2005-405A-8C90-60CA52048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656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9E-057D-4B8D-B4D8-18AF78C085C0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525E-2005-405A-8C90-60CA52048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4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9E-057D-4B8D-B4D8-18AF78C085C0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525E-2005-405A-8C90-60CA52048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19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9E-057D-4B8D-B4D8-18AF78C085C0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525E-2005-405A-8C90-60CA52048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64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9E-057D-4B8D-B4D8-18AF78C085C0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525E-2005-405A-8C90-60CA52048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32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3D29E-057D-4B8D-B4D8-18AF78C085C0}" type="datetimeFigureOut">
              <a:rPr lang="zh-CN" altLang="en-US" smtClean="0"/>
              <a:t>2013/11/12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B525E-2005-405A-8C90-60CA52048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55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Neutrino Program in China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39552" y="3645024"/>
            <a:ext cx="7304856" cy="2135088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800" dirty="0" smtClean="0"/>
              <a:t>Jingyu Tang </a:t>
            </a:r>
          </a:p>
          <a:p>
            <a:r>
              <a:rPr lang="en-US" altLang="zh-CN" sz="2800" dirty="0" smtClean="0"/>
              <a:t>Institute of High Energy Physics, CAS</a:t>
            </a:r>
          </a:p>
          <a:p>
            <a:endParaRPr lang="en-US" altLang="zh-CN" sz="2800" dirty="0" smtClean="0"/>
          </a:p>
          <a:p>
            <a:r>
              <a:rPr lang="en-US" altLang="zh-CN" sz="2800" dirty="0"/>
              <a:t>ICFA Neutrino </a:t>
            </a:r>
            <a:r>
              <a:rPr lang="en-US" altLang="zh-CN" sz="2800" dirty="0" smtClean="0"/>
              <a:t>Panel – Asian Community Meeting</a:t>
            </a:r>
          </a:p>
          <a:p>
            <a:r>
              <a:rPr lang="en-US" altLang="zh-CN" sz="2800" dirty="0" smtClean="0"/>
              <a:t>Nov.13, 2013, Kashiwa City, Chiba, Japan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8546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538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Projected Sensitivity</a:t>
            </a:r>
            <a:endParaRPr lang="zh-CN" altLang="en-US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0830" y="4143868"/>
            <a:ext cx="460851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altLang="zh-CN" smtClean="0">
                <a:solidFill>
                  <a:srgbClr val="002060"/>
                </a:solidFill>
                <a:cs typeface="Times New Roman" pitchFamily="18" charset="0"/>
              </a:rPr>
              <a:t>Dashed lines: relative measurement determines the MH to 3</a:t>
            </a:r>
            <a:r>
              <a:rPr lang="en-US" altLang="zh-CN" smtClean="0">
                <a:solidFill>
                  <a:srgbClr val="002060"/>
                </a:solidFill>
                <a:cs typeface="Times New Roman" pitchFamily="18" charset="0"/>
                <a:sym typeface="Symbol"/>
              </a:rPr>
              <a:t></a:t>
            </a:r>
            <a:r>
              <a:rPr lang="zh-CN" altLang="en-US" smtClean="0">
                <a:solidFill>
                  <a:srgbClr val="002060"/>
                </a:solidFill>
                <a:cs typeface="Times New Roman" pitchFamily="18" charset="0"/>
              </a:rPr>
              <a:t>  </a:t>
            </a:r>
            <a:r>
              <a:rPr lang="en-US" altLang="zh-CN">
                <a:solidFill>
                  <a:srgbClr val="002060"/>
                </a:solidFill>
                <a:cs typeface="Times New Roman" pitchFamily="18" charset="0"/>
              </a:rPr>
              <a:t>in 6 </a:t>
            </a:r>
            <a:r>
              <a:rPr lang="en-US" altLang="zh-CN" smtClean="0">
                <a:solidFill>
                  <a:srgbClr val="002060"/>
                </a:solidFill>
                <a:cs typeface="Times New Roman" pitchFamily="18" charset="0"/>
              </a:rPr>
              <a:t>years.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altLang="zh-CN" smtClean="0">
                <a:solidFill>
                  <a:srgbClr val="002060"/>
                </a:solidFill>
                <a:cs typeface="Times New Roman" pitchFamily="18" charset="0"/>
              </a:rPr>
              <a:t>Solid lines: with 1%</a:t>
            </a:r>
            <a:r>
              <a:rPr lang="zh-CN" altLang="en-US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zh-CN" smtClean="0">
                <a:solidFill>
                  <a:srgbClr val="002060"/>
                </a:solidFill>
                <a:cs typeface="Times New Roman" pitchFamily="18" charset="0"/>
              </a:rPr>
              <a:t>precision </a:t>
            </a:r>
            <a:r>
              <a:rPr lang="en-US" altLang="zh-CN" smtClean="0">
                <a:solidFill>
                  <a:srgbClr val="002060"/>
                </a:solidFill>
                <a:cs typeface="Times New Roman" pitchFamily="18" charset="0"/>
                <a:sym typeface="Symbol"/>
              </a:rPr>
              <a:t></a:t>
            </a:r>
            <a:r>
              <a:rPr lang="en-US" altLang="zh-CN" smtClean="0">
                <a:solidFill>
                  <a:srgbClr val="002060"/>
                </a:solidFill>
                <a:cs typeface="Times New Roman" pitchFamily="18" charset="0"/>
              </a:rPr>
              <a:t>m</a:t>
            </a:r>
            <a:r>
              <a:rPr lang="en-US" altLang="zh-CN" baseline="30000" smtClean="0">
                <a:solidFill>
                  <a:srgbClr val="002060"/>
                </a:solidFill>
                <a:cs typeface="Times New Roman" pitchFamily="18" charset="0"/>
              </a:rPr>
              <a:t>2</a:t>
            </a:r>
            <a:r>
              <a:rPr lang="el-GR" altLang="zh-CN" baseline="-25000" smtClean="0">
                <a:solidFill>
                  <a:srgbClr val="002060"/>
                </a:solidFill>
                <a:cs typeface="Times New Roman" pitchFamily="18" charset="0"/>
              </a:rPr>
              <a:t>μμ</a:t>
            </a:r>
            <a:r>
              <a:rPr lang="en-US" altLang="zh-CN" smtClean="0">
                <a:solidFill>
                  <a:srgbClr val="002060"/>
                </a:solidFill>
                <a:cs typeface="Times New Roman" pitchFamily="18" charset="0"/>
              </a:rPr>
              <a:t> measurement from T2K and Nova, sensitivity increase to 4</a:t>
            </a:r>
            <a:r>
              <a:rPr lang="en-US" altLang="zh-CN" smtClean="0">
                <a:solidFill>
                  <a:srgbClr val="002060"/>
                </a:solidFill>
                <a:cs typeface="Times New Roman" pitchFamily="18" charset="0"/>
                <a:sym typeface="Symbol"/>
              </a:rPr>
              <a:t>.</a:t>
            </a:r>
            <a:endParaRPr lang="en-US" altLang="zh-CN">
              <a:solidFill>
                <a:srgbClr val="002060"/>
              </a:solidFill>
              <a:cs typeface="Times New Roman" pitchFamily="18" charset="0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altLang="zh-CN" smtClean="0">
                <a:solidFill>
                  <a:srgbClr val="002060"/>
                </a:solidFill>
                <a:cs typeface="Times New Roman" pitchFamily="18" charset="0"/>
              </a:rPr>
              <a:t>core distribution and energy non-linearity included.</a:t>
            </a:r>
            <a:endParaRPr lang="en-US" altLang="zh-CN">
              <a:solidFill>
                <a:srgbClr val="002060"/>
              </a:solidFill>
              <a:cs typeface="Times New Roman" pitchFamily="18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rot="5400000">
            <a:off x="2374359" y="2590681"/>
            <a:ext cx="571500" cy="1587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 flipV="1">
            <a:off x="2749563" y="2513762"/>
            <a:ext cx="571500" cy="58829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91137"/>
              </p:ext>
            </p:extLst>
          </p:nvPr>
        </p:nvGraphicFramePr>
        <p:xfrm>
          <a:off x="4355976" y="1124744"/>
          <a:ext cx="4590958" cy="2377536"/>
        </p:xfrm>
        <a:graphic>
          <a:graphicData uri="http://schemas.openxmlformats.org/drawingml/2006/table">
            <a:tbl>
              <a:tblPr/>
              <a:tblGrid>
                <a:gridCol w="1566623"/>
                <a:gridCol w="1584176"/>
                <a:gridCol w="1440159"/>
              </a:tblGrid>
              <a:tr h="378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91441" marR="91441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DYB 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JUNO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8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</a:t>
                      </a: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宋体" charset="-122"/>
                        </a:rPr>
                        <a:t>D</a:t>
                      </a: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m</a:t>
                      </a:r>
                      <a:r>
                        <a:rPr kumimoji="1" lang="en-US" altLang="zh-CN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</a:t>
                      </a:r>
                      <a:r>
                        <a:rPr kumimoji="1" lang="en-US" altLang="zh-CN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12</a:t>
                      </a:r>
                    </a:p>
                  </a:txBody>
                  <a:tcPr marL="91441" marR="91441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3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%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0.6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%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8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 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宋体" charset="-122"/>
                        </a:rPr>
                        <a:t>D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m</a:t>
                      </a:r>
                      <a:r>
                        <a:rPr kumimoji="1" lang="en-US" altLang="zh-CN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</a:t>
                      </a:r>
                      <a:r>
                        <a:rPr kumimoji="1" lang="en-US" altLang="zh-CN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23</a:t>
                      </a:r>
                    </a:p>
                  </a:txBody>
                  <a:tcPr marL="91441" marR="91441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5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%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0.6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%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sin</a:t>
                      </a:r>
                      <a:r>
                        <a:rPr kumimoji="1" lang="en-US" altLang="zh-CN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</a:t>
                      </a:r>
                      <a:r>
                        <a:rPr kumimoji="1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宋体" charset="-122"/>
                        </a:rPr>
                        <a:t>q</a:t>
                      </a:r>
                      <a:r>
                        <a:rPr kumimoji="1" lang="en-US" altLang="zh-CN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12</a:t>
                      </a:r>
                    </a:p>
                  </a:txBody>
                  <a:tcPr marL="91441" marR="91441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6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%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0.7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%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8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sin</a:t>
                      </a:r>
                      <a:r>
                        <a:rPr kumimoji="1" lang="en-US" altLang="zh-CN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宋体" charset="-122"/>
                        </a:rPr>
                        <a:t>q</a:t>
                      </a:r>
                      <a:r>
                        <a:rPr kumimoji="1" lang="en-US" altLang="zh-CN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23</a:t>
                      </a:r>
                    </a:p>
                  </a:txBody>
                  <a:tcPr marL="91441" marR="91441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20</a:t>
                      </a:r>
                      <a:r>
                        <a:rPr kumimoji="1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%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N/A</a:t>
                      </a: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sin</a:t>
                      </a:r>
                      <a:r>
                        <a:rPr kumimoji="1" lang="en-US" altLang="zh-CN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2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宋体" charset="-122"/>
                        </a:rPr>
                        <a:t>q</a:t>
                      </a:r>
                      <a:r>
                        <a:rPr kumimoji="1" lang="en-US" altLang="zh-CN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13</a:t>
                      </a:r>
                    </a:p>
                  </a:txBody>
                  <a:tcPr marL="91441" marR="91441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  <a:sym typeface="Symbol" charset="2"/>
                        </a:rPr>
                        <a:t>14%</a:t>
                      </a: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  <a:sym typeface="Wingdings" charset="2"/>
                        </a:rPr>
                        <a:t> 4%</a:t>
                      </a: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宋体" charset="-122"/>
                        </a:rPr>
                        <a:t>~ 15%</a:t>
                      </a:r>
                      <a:endParaRPr kumimoji="1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宋体" charset="-122"/>
                      </a:endParaRP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5580112" y="4293096"/>
            <a:ext cx="32403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Will be more precise than CKM matrix elements </a:t>
            </a:r>
            <a:r>
              <a:rPr lang="en-US" altLang="zh-CN" sz="2000" b="1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!</a:t>
            </a:r>
          </a:p>
          <a:p>
            <a:endParaRPr lang="en-US" altLang="zh-CN" sz="2000" b="1">
              <a:solidFill>
                <a:srgbClr val="00206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000" b="1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Probing the unitarity of UPMNS to ~1% level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461" y="780026"/>
            <a:ext cx="4362242" cy="326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547664" y="6444044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黑体" pitchFamily="49" charset="-122"/>
                <a:sym typeface="Symbol"/>
              </a:rPr>
              <a:t>arXiv:</a:t>
            </a:r>
            <a:r>
              <a:rPr lang="en-US" altLang="zh-CN">
                <a:ea typeface="黑体" pitchFamily="49" charset="-122"/>
              </a:rPr>
              <a:t>1303.6733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42310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0" y="404664"/>
            <a:ext cx="9180513" cy="648816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solidFill>
                  <a:srgbClr val="FF0000"/>
                </a:solidFill>
              </a:rPr>
              <a:t>JUNO Project Planning</a:t>
            </a:r>
            <a:endParaRPr lang="zh-CN" altLang="en-US" sz="3600" dirty="0" smtClean="0">
              <a:solidFill>
                <a:srgbClr val="FF0000"/>
              </a:solidFill>
            </a:endParaRPr>
          </a:p>
        </p:txBody>
      </p:sp>
      <p:grpSp>
        <p:nvGrpSpPr>
          <p:cNvPr id="33795" name="Group 20"/>
          <p:cNvGrpSpPr>
            <a:grpSpLocks/>
          </p:cNvGrpSpPr>
          <p:nvPr/>
        </p:nvGrpSpPr>
        <p:grpSpPr bwMode="auto">
          <a:xfrm>
            <a:off x="250825" y="2997200"/>
            <a:ext cx="8893175" cy="1727200"/>
            <a:chOff x="158" y="2524"/>
            <a:chExt cx="5602" cy="1088"/>
          </a:xfrm>
        </p:grpSpPr>
        <p:sp>
          <p:nvSpPr>
            <p:cNvPr id="33803" name="AutoShape 5"/>
            <p:cNvSpPr>
              <a:spLocks noChangeArrowheads="1"/>
            </p:cNvSpPr>
            <p:nvPr/>
          </p:nvSpPr>
          <p:spPr bwMode="auto">
            <a:xfrm>
              <a:off x="158" y="2524"/>
              <a:ext cx="5602" cy="1088"/>
            </a:xfrm>
            <a:prstGeom prst="notchedRightArrow">
              <a:avLst>
                <a:gd name="adj1" fmla="val 50000"/>
                <a:gd name="adj2" fmla="val 46078"/>
              </a:avLst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3804" name="Oval 6"/>
            <p:cNvSpPr>
              <a:spLocks noChangeArrowheads="1"/>
            </p:cNvSpPr>
            <p:nvPr/>
          </p:nvSpPr>
          <p:spPr bwMode="auto">
            <a:xfrm>
              <a:off x="431" y="2931"/>
              <a:ext cx="272" cy="272"/>
            </a:xfrm>
            <a:prstGeom prst="ellipse">
              <a:avLst/>
            </a:prstGeom>
            <a:solidFill>
              <a:srgbClr val="539ABD"/>
            </a:solidFill>
            <a:ln w="9525">
              <a:solidFill>
                <a:srgbClr val="0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3805" name="Oval 13"/>
            <p:cNvSpPr>
              <a:spLocks noChangeArrowheads="1"/>
            </p:cNvSpPr>
            <p:nvPr/>
          </p:nvSpPr>
          <p:spPr bwMode="auto">
            <a:xfrm>
              <a:off x="1202" y="2931"/>
              <a:ext cx="272" cy="272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rgbClr val="00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51214" name="Oval 14"/>
            <p:cNvSpPr>
              <a:spLocks noChangeArrowheads="1"/>
            </p:cNvSpPr>
            <p:nvPr/>
          </p:nvSpPr>
          <p:spPr bwMode="auto">
            <a:xfrm>
              <a:off x="1973" y="2931"/>
              <a:ext cx="272" cy="27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51215" name="Oval 15"/>
            <p:cNvSpPr>
              <a:spLocks noChangeArrowheads="1"/>
            </p:cNvSpPr>
            <p:nvPr/>
          </p:nvSpPr>
          <p:spPr bwMode="auto">
            <a:xfrm>
              <a:off x="2699" y="2931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99FF66"/>
                </a:gs>
                <a:gs pos="100000">
                  <a:srgbClr val="33CC33"/>
                </a:gs>
              </a:gsLst>
              <a:lin ang="5400000" scaled="1"/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33808" name="Oval 16"/>
            <p:cNvSpPr>
              <a:spLocks noChangeArrowheads="1"/>
            </p:cNvSpPr>
            <p:nvPr/>
          </p:nvSpPr>
          <p:spPr bwMode="auto">
            <a:xfrm>
              <a:off x="3424" y="2931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3809" name="Oval 17"/>
            <p:cNvSpPr>
              <a:spLocks noChangeArrowheads="1"/>
            </p:cNvSpPr>
            <p:nvPr/>
          </p:nvSpPr>
          <p:spPr bwMode="auto">
            <a:xfrm>
              <a:off x="4196" y="2931"/>
              <a:ext cx="272" cy="272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99001"/>
                  </a:srgbClr>
                </a:gs>
                <a:gs pos="100000">
                  <a:srgbClr val="CC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33810" name="Oval 18"/>
            <p:cNvSpPr>
              <a:spLocks noChangeArrowheads="1"/>
            </p:cNvSpPr>
            <p:nvPr/>
          </p:nvSpPr>
          <p:spPr bwMode="auto">
            <a:xfrm>
              <a:off x="4921" y="2931"/>
              <a:ext cx="272" cy="2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121087" y="2042120"/>
            <a:ext cx="1708980" cy="1134532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smtClean="0">
                <a:latin typeface="Arial Narrow" pitchFamily="34" charset="0"/>
                <a:ea typeface="黑体" pitchFamily="49" charset="-122"/>
              </a:rPr>
              <a:t>Complete CDR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smtClean="0">
                <a:latin typeface="Arial Narrow" pitchFamily="34" charset="0"/>
                <a:ea typeface="黑体" pitchFamily="49" charset="-122"/>
              </a:rPr>
              <a:t>Start civil bidding</a:t>
            </a:r>
            <a:endParaRPr lang="en-US" altLang="zh-CN" sz="2000" dirty="0">
              <a:latin typeface="Arial Narrow" pitchFamily="34" charset="0"/>
              <a:ea typeface="黑体" pitchFamily="49" charset="-122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  <a:ea typeface="黑体" pitchFamily="49" charset="-122"/>
              </a:rPr>
              <a:t>2013</a:t>
            </a:r>
            <a:endParaRPr lang="zh-CN" alt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  <a:ea typeface="黑体" pitchFamily="49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116013" y="4244900"/>
            <a:ext cx="2216594" cy="1134532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  <a:ea typeface="黑体" pitchFamily="49" charset="-122"/>
              </a:rPr>
              <a:t>2014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smtClean="0">
                <a:latin typeface="Arial Narrow" pitchFamily="34" charset="0"/>
                <a:ea typeface="黑体" pitchFamily="49" charset="-122"/>
              </a:rPr>
              <a:t>Start civil construction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smtClean="0">
                <a:latin typeface="Arial Narrow" pitchFamily="34" charset="0"/>
                <a:ea typeface="黑体" pitchFamily="49" charset="-122"/>
              </a:rPr>
              <a:t>PMT prototype</a:t>
            </a:r>
            <a:endParaRPr lang="zh-CN" altLang="en-US" sz="2000" dirty="0">
              <a:latin typeface="Arial Narrow" pitchFamily="34" charset="0"/>
              <a:ea typeface="黑体" pitchFamily="49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843808" y="2287414"/>
            <a:ext cx="1656755" cy="1134532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smtClean="0">
                <a:latin typeface="Arial Narrow" pitchFamily="34" charset="0"/>
                <a:ea typeface="黑体" pitchFamily="49" charset="-122"/>
              </a:rPr>
              <a:t>Build PMT  production line</a:t>
            </a:r>
            <a:endParaRPr lang="en-US" altLang="zh-CN" sz="2000" dirty="0">
              <a:latin typeface="Arial Narrow" pitchFamily="34" charset="0"/>
              <a:ea typeface="黑体" pitchFamily="49" charset="-122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  <a:ea typeface="黑体" pitchFamily="49" charset="-122"/>
              </a:rPr>
              <a:t>2015</a:t>
            </a:r>
            <a:endParaRPr lang="zh-CN" alt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  <a:ea typeface="黑体" pitchFamily="49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827846" y="4284080"/>
            <a:ext cx="1823653" cy="1750085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  <a:ea typeface="黑体" pitchFamily="49" charset="-122"/>
              </a:rPr>
              <a:t>2016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smtClean="0">
                <a:latin typeface="Arial Narrow" pitchFamily="34" charset="0"/>
                <a:ea typeface="黑体" pitchFamily="49" charset="-122"/>
              </a:rPr>
              <a:t>Complete TDR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smtClean="0">
                <a:latin typeface="Arial Narrow" pitchFamily="34" charset="0"/>
                <a:ea typeface="黑体" pitchFamily="49" charset="-122"/>
              </a:rPr>
              <a:t>Start PMT mass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Arial Narrow" pitchFamily="34" charset="0"/>
                <a:ea typeface="黑体" pitchFamily="49" charset="-122"/>
              </a:rPr>
              <a:t> </a:t>
            </a:r>
            <a:r>
              <a:rPr lang="en-US" altLang="zh-CN" sz="2000" dirty="0" smtClean="0">
                <a:latin typeface="Arial Narrow" pitchFamily="34" charset="0"/>
                <a:ea typeface="黑体" pitchFamily="49" charset="-122"/>
              </a:rPr>
              <a:t>   production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smtClean="0">
                <a:latin typeface="Arial Narrow" pitchFamily="34" charset="0"/>
                <a:ea typeface="黑体" pitchFamily="49" charset="-122"/>
              </a:rPr>
              <a:t>Equipment bidding</a:t>
            </a:r>
            <a:endParaRPr lang="zh-CN" altLang="en-US" sz="2000" dirty="0">
              <a:latin typeface="Arial Narrow" pitchFamily="34" charset="0"/>
              <a:ea typeface="黑体" pitchFamily="49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4881612" y="1364196"/>
            <a:ext cx="1634604" cy="2057862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smtClean="0">
                <a:latin typeface="Arial Narrow" pitchFamily="34" charset="0"/>
                <a:ea typeface="黑体" pitchFamily="49" charset="-122"/>
              </a:rPr>
              <a:t>Complete tunnel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smtClean="0">
                <a:latin typeface="Arial Narrow" pitchFamily="34" charset="0"/>
                <a:ea typeface="黑体" pitchFamily="49" charset="-122"/>
              </a:rPr>
              <a:t>Start detector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smtClean="0">
                <a:latin typeface="Arial Narrow" pitchFamily="34" charset="0"/>
                <a:ea typeface="黑体" pitchFamily="49" charset="-122"/>
              </a:rPr>
              <a:t>Installation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smtClean="0">
                <a:latin typeface="Arial Narrow" pitchFamily="34" charset="0"/>
                <a:ea typeface="黑体" pitchFamily="49" charset="-122"/>
              </a:rPr>
              <a:t>Ready for LS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Arial Narrow" pitchFamily="34" charset="0"/>
                <a:ea typeface="黑体" pitchFamily="49" charset="-122"/>
              </a:rPr>
              <a:t> </a:t>
            </a:r>
            <a:r>
              <a:rPr lang="en-US" altLang="zh-CN" sz="2000" dirty="0" smtClean="0">
                <a:latin typeface="Arial Narrow" pitchFamily="34" charset="0"/>
                <a:ea typeface="黑体" pitchFamily="49" charset="-122"/>
              </a:rPr>
              <a:t>    production</a:t>
            </a:r>
            <a:endParaRPr lang="en-US" altLang="zh-CN" sz="2000" dirty="0">
              <a:latin typeface="Arial Narrow" pitchFamily="34" charset="0"/>
              <a:ea typeface="黑体" pitchFamily="49" charset="-122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  <a:ea typeface="黑体" pitchFamily="49" charset="-122"/>
              </a:rPr>
              <a:t>2017</a:t>
            </a:r>
            <a:endParaRPr lang="zh-CN" alt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  <a:ea typeface="黑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07347" y="4281537"/>
            <a:ext cx="1779141" cy="1365365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  <a:ea typeface="黑体" pitchFamily="49" charset="-122"/>
              </a:rPr>
              <a:t>      2018</a:t>
            </a:r>
            <a:endParaRPr lang="zh-CN" alt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  <a:ea typeface="黑体" pitchFamily="49" charset="-122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smtClean="0">
                <a:latin typeface="Arial Narrow" pitchFamily="34" charset="0"/>
                <a:ea typeface="黑体" pitchFamily="49" charset="-122"/>
              </a:rPr>
              <a:t>Complete detector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Arial Narrow" pitchFamily="34" charset="0"/>
                <a:ea typeface="黑体" pitchFamily="49" charset="-122"/>
              </a:rPr>
              <a:t> </a:t>
            </a:r>
            <a:r>
              <a:rPr lang="en-US" altLang="zh-CN" sz="2000" dirty="0" smtClean="0">
                <a:latin typeface="Arial Narrow" pitchFamily="34" charset="0"/>
                <a:ea typeface="黑体" pitchFamily="49" charset="-122"/>
              </a:rPr>
              <a:t>     installation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smtClean="0">
                <a:latin typeface="Arial Narrow" pitchFamily="34" charset="0"/>
                <a:ea typeface="黑体" pitchFamily="49" charset="-122"/>
              </a:rPr>
              <a:t>LS into tank</a:t>
            </a:r>
            <a:endParaRPr lang="en-US" altLang="zh-CN" sz="2000" dirty="0">
              <a:latin typeface="Arial Narrow" pitchFamily="34" charset="0"/>
              <a:ea typeface="黑体" pitchFamily="49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7092951" y="1772816"/>
            <a:ext cx="1943546" cy="1365365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smtClean="0">
                <a:latin typeface="Arial Narrow" pitchFamily="34" charset="0"/>
                <a:ea typeface="黑体" pitchFamily="49" charset="-122"/>
              </a:rPr>
              <a:t>Complete install.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smtClean="0">
                <a:latin typeface="Arial Narrow" pitchFamily="34" charset="0"/>
                <a:ea typeface="黑体" pitchFamily="49" charset="-122"/>
              </a:rPr>
              <a:t>Testing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smtClean="0">
                <a:latin typeface="Arial Narrow" pitchFamily="34" charset="0"/>
                <a:ea typeface="黑体" pitchFamily="49" charset="-122"/>
              </a:rPr>
              <a:t>Start data taking</a:t>
            </a:r>
            <a:endParaRPr lang="en-US" altLang="zh-CN" sz="2000" dirty="0">
              <a:latin typeface="Arial Narrow" pitchFamily="34" charset="0"/>
              <a:ea typeface="黑体" pitchFamily="49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  <a:ea typeface="黑体" pitchFamily="49" charset="-122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74530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8864" y="346646"/>
            <a:ext cx="8229600" cy="1282154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A dedicated facility for </a:t>
            </a:r>
            <a:r>
              <a:rPr lang="en-US" altLang="zh-CN" sz="3600" dirty="0">
                <a:solidFill>
                  <a:srgbClr val="FF0000"/>
                </a:solidFill>
              </a:rPr>
              <a:t>CP </a:t>
            </a:r>
            <a:r>
              <a:rPr lang="en-US" altLang="zh-CN" sz="3600" dirty="0" smtClean="0">
                <a:solidFill>
                  <a:srgbClr val="FF0000"/>
                </a:solidFill>
              </a:rPr>
              <a:t>measurements?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800" dirty="0" smtClean="0"/>
              <a:t>JUNO and other experiments</a:t>
            </a:r>
            <a:endParaRPr lang="en-US" altLang="zh-CN" sz="2800" dirty="0"/>
          </a:p>
          <a:p>
            <a:pPr lvl="1"/>
            <a:r>
              <a:rPr lang="en-US" altLang="zh-CN" dirty="0" smtClean="0"/>
              <a:t>Measurements in Mass Hierarchy and other mixed parameters</a:t>
            </a:r>
          </a:p>
          <a:p>
            <a:r>
              <a:rPr lang="en-US" altLang="zh-CN" dirty="0" smtClean="0"/>
              <a:t>It looks that CP phase measurement will be the last undetermined key property of neutrino.</a:t>
            </a:r>
          </a:p>
          <a:p>
            <a:r>
              <a:rPr lang="en-US" altLang="zh-CN" dirty="0" smtClean="0"/>
              <a:t>A good dedicated machine to measure CP phase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416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MOMENT: A </a:t>
            </a:r>
            <a:r>
              <a:rPr lang="en-US" altLang="zh-CN" sz="3600" u="sng" dirty="0" smtClean="0">
                <a:solidFill>
                  <a:srgbClr val="FF0000"/>
                </a:solidFill>
              </a:rPr>
              <a:t>m</a:t>
            </a:r>
            <a:r>
              <a:rPr lang="en-US" altLang="zh-CN" sz="3600" dirty="0" smtClean="0">
                <a:solidFill>
                  <a:srgbClr val="FF0000"/>
                </a:solidFill>
              </a:rPr>
              <a:t>u</a:t>
            </a:r>
            <a:r>
              <a:rPr lang="en-US" altLang="zh-CN" sz="3600" u="sng" dirty="0" smtClean="0">
                <a:solidFill>
                  <a:srgbClr val="FF0000"/>
                </a:solidFill>
              </a:rPr>
              <a:t>o</a:t>
            </a:r>
            <a:r>
              <a:rPr lang="en-US" altLang="zh-CN" sz="3600" dirty="0" smtClean="0">
                <a:solidFill>
                  <a:srgbClr val="FF0000"/>
                </a:solidFill>
              </a:rPr>
              <a:t>n-decay </a:t>
            </a:r>
            <a:r>
              <a:rPr lang="en-US" altLang="zh-CN" sz="3600" u="sng" dirty="0" smtClean="0">
                <a:solidFill>
                  <a:srgbClr val="FF0000"/>
                </a:solidFill>
              </a:rPr>
              <a:t>me</a:t>
            </a:r>
            <a:r>
              <a:rPr lang="en-US" altLang="zh-CN" sz="3600" dirty="0" smtClean="0">
                <a:solidFill>
                  <a:srgbClr val="FF0000"/>
                </a:solidFill>
              </a:rPr>
              <a:t>dium baseline </a:t>
            </a:r>
            <a:r>
              <a:rPr lang="en-US" altLang="zh-CN" sz="3600" u="sng" dirty="0" smtClean="0">
                <a:solidFill>
                  <a:srgbClr val="FF0000"/>
                </a:solidFill>
              </a:rPr>
              <a:t>n</a:t>
            </a:r>
            <a:r>
              <a:rPr lang="en-US" altLang="zh-CN" sz="3600" dirty="0" smtClean="0">
                <a:solidFill>
                  <a:srgbClr val="FF0000"/>
                </a:solidFill>
              </a:rPr>
              <a:t>eu</a:t>
            </a:r>
            <a:r>
              <a:rPr lang="en-US" altLang="zh-CN" sz="3600" u="sng" dirty="0" smtClean="0">
                <a:solidFill>
                  <a:srgbClr val="FF0000"/>
                </a:solidFill>
              </a:rPr>
              <a:t>t</a:t>
            </a:r>
            <a:r>
              <a:rPr lang="en-US" altLang="zh-CN" sz="3600" dirty="0" smtClean="0">
                <a:solidFill>
                  <a:srgbClr val="FF0000"/>
                </a:solidFill>
              </a:rPr>
              <a:t>rino beam facility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8512"/>
          </a:xfrm>
        </p:spPr>
        <p:txBody>
          <a:bodyPr>
            <a:normAutofit/>
          </a:bodyPr>
          <a:lstStyle/>
          <a:p>
            <a:pPr marL="0" indent="-400050"/>
            <a:r>
              <a:rPr lang="en-US" altLang="zh-CN" dirty="0" smtClean="0"/>
              <a:t>A new idea on neutrino beam</a:t>
            </a:r>
          </a:p>
          <a:p>
            <a:pPr marL="0" indent="-400050"/>
            <a:r>
              <a:rPr lang="en-US" altLang="zh-CN" dirty="0" smtClean="0"/>
              <a:t>Using a CW proton linac as the proton driver</a:t>
            </a:r>
          </a:p>
          <a:p>
            <a:pPr marL="432000" lvl="1" indent="0"/>
            <a:r>
              <a:rPr lang="en-US" altLang="zh-CN" dirty="0" smtClean="0">
                <a:sym typeface="Symbol"/>
              </a:rPr>
              <a:t>  Simplified design from the China-ADS linac</a:t>
            </a:r>
          </a:p>
          <a:p>
            <a:pPr marL="432000" lvl="1" indent="0"/>
            <a:r>
              <a:rPr lang="en-US" altLang="zh-CN" dirty="0">
                <a:sym typeface="Symbol"/>
              </a:rPr>
              <a:t> </a:t>
            </a:r>
            <a:r>
              <a:rPr lang="en-US" altLang="zh-CN" dirty="0" smtClean="0">
                <a:sym typeface="Symbol"/>
              </a:rPr>
              <a:t> 1.5 GeV, 10 mA </a:t>
            </a:r>
            <a:r>
              <a:rPr lang="en-US" altLang="zh-CN" dirty="0" smtClean="0">
                <a:sym typeface="Wingdings" pitchFamily="2" charset="2"/>
              </a:rPr>
              <a:t> 15 MW in beam power</a:t>
            </a:r>
            <a:endParaRPr lang="en-US" altLang="zh-CN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800" dirty="0" smtClean="0"/>
              <a:t>Mercury jet target in high-field SC solenoid</a:t>
            </a:r>
          </a:p>
          <a:p>
            <a:pPr lvl="1"/>
            <a:r>
              <a:rPr lang="en-US" altLang="zh-CN" dirty="0" smtClean="0"/>
              <a:t>Collection of pions and muons</a:t>
            </a:r>
          </a:p>
          <a:p>
            <a:r>
              <a:rPr lang="en-US" altLang="zh-CN" dirty="0" smtClean="0"/>
              <a:t>Muon transport and decay channel</a:t>
            </a:r>
          </a:p>
          <a:p>
            <a:pPr lvl="1"/>
            <a:r>
              <a:rPr lang="en-US" altLang="zh-CN" dirty="0" smtClean="0"/>
              <a:t>Pure </a:t>
            </a:r>
            <a:r>
              <a:rPr lang="en-US" altLang="zh-CN" dirty="0" smtClean="0">
                <a:sym typeface="Symbol"/>
              </a:rPr>
              <a:t></a:t>
            </a:r>
            <a:r>
              <a:rPr lang="en-US" altLang="zh-CN" dirty="0" smtClean="0"/>
              <a:t>+ or </a:t>
            </a:r>
            <a:r>
              <a:rPr lang="en-US" altLang="zh-CN" dirty="0" smtClean="0">
                <a:sym typeface="Symbol"/>
              </a:rPr>
              <a:t></a:t>
            </a:r>
            <a:r>
              <a:rPr lang="en-US" altLang="zh-CN" dirty="0" smtClean="0"/>
              <a:t>- decay</a:t>
            </a:r>
          </a:p>
          <a:p>
            <a:r>
              <a:rPr lang="en-US" altLang="zh-CN" dirty="0" smtClean="0"/>
              <a:t>High neutrino flux at a detector of &gt;50 km  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919756"/>
              </p:ext>
            </p:extLst>
          </p:nvPr>
        </p:nvGraphicFramePr>
        <p:xfrm>
          <a:off x="6372200" y="4151412"/>
          <a:ext cx="2228725" cy="501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3" imgW="1143000" imgH="254000" progId="Equation.DSMT4">
                  <p:embed/>
                </p:oleObj>
              </mc:Choice>
              <mc:Fallback>
                <p:oleObj name="Equation" r:id="rId3" imgW="1143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4151412"/>
                        <a:ext cx="2228725" cy="501724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25144"/>
            <a:ext cx="2228725" cy="936104"/>
          </a:xfrm>
          <a:prstGeom prst="rect">
            <a:avLst/>
          </a:prstGeom>
          <a:solidFill>
            <a:schemeClr val="tx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8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Schematic for MOMENT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323528" y="3964994"/>
            <a:ext cx="1739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rgbClr val="4614FE"/>
                </a:solidFill>
              </a:rPr>
              <a:t>D</a:t>
            </a:r>
            <a:r>
              <a:rPr lang="en-US" altLang="zh-CN" sz="2000" dirty="0" smtClean="0">
                <a:solidFill>
                  <a:srgbClr val="4614FE"/>
                </a:solidFill>
              </a:rPr>
              <a:t>etector</a:t>
            </a:r>
            <a:endParaRPr lang="zh-CN" altLang="en-US" sz="2000" dirty="0">
              <a:solidFill>
                <a:srgbClr val="4614FE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图片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12776"/>
            <a:ext cx="8964487" cy="442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5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1824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sym typeface="Symbol"/>
              </a:rPr>
              <a:t>A 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0-free neutrino beam line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3204" y="1124744"/>
            <a:ext cx="8229600" cy="500141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CN" sz="2400" dirty="0" smtClean="0"/>
              <a:t>Neutrino energy: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~ 300 MeV </a:t>
            </a:r>
            <a:r>
              <a:rPr lang="en-US" altLang="zh-CN" sz="2400" b="1" dirty="0" smtClean="0">
                <a:solidFill>
                  <a:srgbClr val="C00000"/>
                </a:solidFill>
                <a:sym typeface="Wingdings" pitchFamily="2" charset="2"/>
              </a:rPr>
              <a:t> baseline = 150 km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zh-CN" sz="2400" dirty="0" smtClean="0"/>
              <a:t>Although we loose some statistics due to the lower cross section, but we gain by being background free from </a:t>
            </a:r>
            <a:r>
              <a:rPr lang="en-US" altLang="zh-CN" sz="2400" dirty="0" smtClean="0">
                <a:latin typeface="Symbol" pitchFamily="18" charset="2"/>
              </a:rPr>
              <a:t>p</a:t>
            </a:r>
            <a:r>
              <a:rPr lang="en-US" altLang="zh-CN" sz="2400" baseline="30000" dirty="0" smtClean="0"/>
              <a:t>0</a:t>
            </a:r>
            <a:endParaRPr lang="zh-CN" altLang="en-US" sz="2400" baseline="30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6455"/>
            <a:ext cx="7272808" cy="399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下箭头 4"/>
          <p:cNvSpPr/>
          <p:nvPr/>
        </p:nvSpPr>
        <p:spPr>
          <a:xfrm>
            <a:off x="2771800" y="4797152"/>
            <a:ext cx="21602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71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P</a:t>
            </a:r>
            <a:r>
              <a:rPr lang="en-US" altLang="zh-CN" dirty="0" smtClean="0">
                <a:solidFill>
                  <a:srgbClr val="FF0000"/>
                </a:solidFill>
              </a:rPr>
              <a:t>roton Driver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A CW proton SC linac can provide the highest beam power, and selected as the proton driver for MOMENT</a:t>
            </a:r>
          </a:p>
          <a:p>
            <a:r>
              <a:rPr lang="en-US" altLang="zh-CN" dirty="0" smtClean="0"/>
              <a:t>China-ADS project was launched in beginning 2011, with a long-term goal to drive a subcritical reactor with 12-15 MW proton beam; MYRRHA is also developing a CW proton linac of lower power. And Project-X for CW RF but chopped beam.   </a:t>
            </a:r>
          </a:p>
          <a:p>
            <a:r>
              <a:rPr lang="en-US" altLang="zh-CN" dirty="0" smtClean="0"/>
              <a:t>One of the main goals in the China-ADS R&amp;D phase is to develop the relevant technologies with the SC proton linac working in CW mode</a:t>
            </a:r>
            <a:endParaRPr lang="en-US" altLang="zh-CN" dirty="0"/>
          </a:p>
          <a:p>
            <a:r>
              <a:rPr lang="en-US" altLang="zh-CN" dirty="0"/>
              <a:t>If R&amp;D successful in </a:t>
            </a:r>
            <a:r>
              <a:rPr lang="en-US" altLang="zh-CN" dirty="0" smtClean="0"/>
              <a:t>CW linac</a:t>
            </a:r>
            <a:r>
              <a:rPr lang="en-US" altLang="zh-CN" dirty="0"/>
              <a:t>, </a:t>
            </a:r>
            <a:r>
              <a:rPr lang="en-US" altLang="zh-CN" dirty="0" smtClean="0"/>
              <a:t>in early 2020, the accumulated experience will allow us to build a proton </a:t>
            </a:r>
            <a:r>
              <a:rPr lang="en-US" altLang="zh-CN" dirty="0"/>
              <a:t>driver based on the similar CW linac </a:t>
            </a:r>
            <a:r>
              <a:rPr lang="en-US" altLang="zh-CN" dirty="0" smtClean="0"/>
              <a:t>in GeV but with much lower requirement on reliability</a:t>
            </a:r>
          </a:p>
        </p:txBody>
      </p:sp>
    </p:spTree>
    <p:extLst>
      <p:ext uri="{BB962C8B-B14F-4D97-AF65-F5344CB8AC3E}">
        <p14:creationId xmlns:p14="http://schemas.microsoft.com/office/powerpoint/2010/main" val="3005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Design scheme for the proton driver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4848" y="1196752"/>
            <a:ext cx="8445624" cy="36290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Design goal:</a:t>
            </a:r>
          </a:p>
          <a:p>
            <a:pPr lvl="1"/>
            <a:r>
              <a:rPr lang="en-US" altLang="zh-CN" dirty="0" smtClean="0"/>
              <a:t>Beam energy: 1.5 GeV</a:t>
            </a:r>
          </a:p>
          <a:p>
            <a:pPr lvl="1"/>
            <a:r>
              <a:rPr lang="en-US" altLang="zh-CN" dirty="0" smtClean="0"/>
              <a:t>Beam current: 10 mA</a:t>
            </a:r>
          </a:p>
          <a:p>
            <a:r>
              <a:rPr lang="en-US" altLang="zh-CN" dirty="0" smtClean="0"/>
              <a:t>Simplified design scheme from the China-ADS design</a:t>
            </a:r>
          </a:p>
          <a:p>
            <a:pPr lvl="1"/>
            <a:r>
              <a:rPr lang="en-US" altLang="zh-CN" dirty="0" smtClean="0"/>
              <a:t>Much less redundancy </a:t>
            </a:r>
            <a:r>
              <a:rPr lang="en-US" altLang="zh-CN" dirty="0" err="1" smtClean="0"/>
              <a:t>wrt</a:t>
            </a:r>
            <a:r>
              <a:rPr lang="en-US" altLang="zh-CN" dirty="0" smtClean="0"/>
              <a:t> China-ADS</a:t>
            </a:r>
          </a:p>
          <a:p>
            <a:pPr lvl="1"/>
            <a:r>
              <a:rPr lang="en-US" altLang="zh-CN" dirty="0" smtClean="0"/>
              <a:t>3.2-MeV RFQ (room-temperature)</a:t>
            </a:r>
          </a:p>
          <a:p>
            <a:pPr lvl="1"/>
            <a:r>
              <a:rPr lang="en-US" altLang="zh-CN" dirty="0" smtClean="0"/>
              <a:t>Three sections SC spoke cavities (160 MeV)</a:t>
            </a:r>
          </a:p>
          <a:p>
            <a:pPr lvl="1"/>
            <a:r>
              <a:rPr lang="en-US" altLang="zh-CN" dirty="0" smtClean="0"/>
              <a:t>Two sections SC elliptical cavities (1.5 GeV)</a:t>
            </a:r>
          </a:p>
          <a:p>
            <a:pPr lvl="1"/>
            <a:r>
              <a:rPr lang="en-US" altLang="zh-CN" dirty="0" smtClean="0">
                <a:solidFill>
                  <a:srgbClr val="0070C0"/>
                </a:solidFill>
              </a:rPr>
              <a:t>In total, 195 SC cavities in 52 cryostats, linac length: ~ 300 m</a:t>
            </a:r>
            <a:endParaRPr lang="zh-CN" altLang="en-US" dirty="0">
              <a:solidFill>
                <a:srgbClr val="0070C0"/>
              </a:solidFill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065634"/>
              </p:ext>
            </p:extLst>
          </p:nvPr>
        </p:nvGraphicFramePr>
        <p:xfrm>
          <a:off x="439738" y="4869011"/>
          <a:ext cx="8264525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r:id="rId3" imgW="9916560" imgH="1906438" progId="Visio.Drawing.11">
                  <p:embed/>
                </p:oleObj>
              </mc:Choice>
              <mc:Fallback>
                <p:oleObj r:id="rId3" imgW="9916560" imgH="19064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4869011"/>
                        <a:ext cx="8264525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146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0000"/>
                </a:solidFill>
              </a:rPr>
              <a:t>Lattice of the linac</a:t>
            </a:r>
            <a:endParaRPr lang="en-US" altLang="zh-CN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3499-B867-401D-93B3-4C89136C0900}" type="slidenum">
              <a:rPr lang="en-US" altLang="zh-CN" smtClean="0"/>
              <a:pPr/>
              <a:t>18</a:t>
            </a:fld>
            <a:endParaRPr lang="en-US" altLang="zh-CN" dirty="0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23801"/>
              </p:ext>
            </p:extLst>
          </p:nvPr>
        </p:nvGraphicFramePr>
        <p:xfrm>
          <a:off x="798586" y="1556792"/>
          <a:ext cx="7589838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Visio" r:id="rId3" imgW="12381120" imgH="1880019" progId="Visio.Drawing.11">
                  <p:embed/>
                </p:oleObj>
              </mc:Choice>
              <mc:Fallback>
                <p:oleObj name="Visio" r:id="rId3" imgW="12381120" imgH="188001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86" y="1556792"/>
                        <a:ext cx="7589838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261318"/>
              </p:ext>
            </p:extLst>
          </p:nvPr>
        </p:nvGraphicFramePr>
        <p:xfrm>
          <a:off x="179512" y="3140968"/>
          <a:ext cx="8734803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r:id="rId5" imgW="9954491" imgH="2798750" progId="Visio.Drawing.11">
                  <p:embed/>
                </p:oleObj>
              </mc:Choice>
              <mc:Fallback>
                <p:oleObj r:id="rId5" imgW="9954491" imgH="27987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140968"/>
                        <a:ext cx="8734803" cy="24482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584" y="5733256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a</a:t>
            </a:r>
            <a:r>
              <a:rPr lang="en-US" altLang="zh-CN" sz="2400" dirty="0"/>
              <a:t>: </a:t>
            </a:r>
            <a:r>
              <a:rPr lang="en-US" altLang="zh-CN" sz="2400" dirty="0" smtClean="0"/>
              <a:t>Spoke021 section, </a:t>
            </a:r>
            <a:r>
              <a:rPr lang="en-US" altLang="zh-CN" sz="2400" dirty="0"/>
              <a:t>b: </a:t>
            </a:r>
            <a:r>
              <a:rPr lang="en-US" altLang="zh-CN" sz="2400" dirty="0" smtClean="0"/>
              <a:t>Spoke040 </a:t>
            </a:r>
            <a:r>
              <a:rPr lang="en-US" altLang="zh-CN" sz="2400" dirty="0"/>
              <a:t>section, c: </a:t>
            </a:r>
            <a:r>
              <a:rPr lang="en-US" altLang="zh-CN" sz="2400" dirty="0" smtClean="0"/>
              <a:t>Ellip063 </a:t>
            </a:r>
            <a:r>
              <a:rPr lang="en-US" altLang="zh-CN" sz="2400" dirty="0"/>
              <a:t>section, </a:t>
            </a:r>
            <a:endParaRPr lang="en-US" altLang="zh-CN" sz="2400" dirty="0" smtClean="0"/>
          </a:p>
          <a:p>
            <a:r>
              <a:rPr lang="en-US" altLang="zh-CN" sz="2400" dirty="0" smtClean="0"/>
              <a:t>d</a:t>
            </a:r>
            <a:r>
              <a:rPr lang="en-US" altLang="zh-CN" sz="2400" dirty="0"/>
              <a:t>: </a:t>
            </a:r>
            <a:r>
              <a:rPr lang="en-US" altLang="zh-CN" sz="2400" dirty="0" smtClean="0"/>
              <a:t>Ellip082 section (&lt;1 GeV), </a:t>
            </a:r>
            <a:r>
              <a:rPr lang="en-US" altLang="zh-CN" sz="2400" dirty="0"/>
              <a:t>e: </a:t>
            </a:r>
            <a:r>
              <a:rPr lang="en-US" altLang="zh-CN" sz="2400" dirty="0" smtClean="0"/>
              <a:t>Ellip082 section (&gt; 1 GeV)</a:t>
            </a:r>
            <a:endParaRPr lang="zh-CN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1203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Higher proton energy?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Study shows that neutrino yield per proton is slightly more than proportional to beam energy</a:t>
            </a:r>
          </a:p>
          <a:p>
            <a:r>
              <a:rPr lang="en-US" altLang="zh-CN" dirty="0" smtClean="0"/>
              <a:t>If beam power keeps unchanged, neutrino flux will increase slightly with increasing proton energy</a:t>
            </a:r>
          </a:p>
          <a:p>
            <a:pPr lvl="1"/>
            <a:r>
              <a:rPr lang="en-US" altLang="zh-CN" dirty="0" smtClean="0"/>
              <a:t>More benefit in the pion beam core</a:t>
            </a:r>
          </a:p>
          <a:p>
            <a:pPr lvl="1"/>
            <a:r>
              <a:rPr lang="en-US" altLang="zh-CN" dirty="0" smtClean="0"/>
              <a:t>Pion energy spectrum shifts towards higher</a:t>
            </a:r>
          </a:p>
          <a:p>
            <a:r>
              <a:rPr lang="en-US" altLang="zh-CN" dirty="0" smtClean="0"/>
              <a:t>Anyway, alternative proton driver schemes with higher energy have also been studied.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02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00808"/>
            <a:ext cx="8363272" cy="475252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Introduction to neutrino experiments in China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800" dirty="0">
                <a:solidFill>
                  <a:srgbClr val="00B0F0"/>
                </a:solidFill>
              </a:rPr>
              <a:t>Present:</a:t>
            </a:r>
            <a:r>
              <a:rPr lang="en-US" altLang="zh-CN" sz="2800" dirty="0"/>
              <a:t> </a:t>
            </a:r>
            <a:r>
              <a:rPr lang="en-US" altLang="zh-CN" sz="2800" dirty="0" err="1"/>
              <a:t>Daya</a:t>
            </a:r>
            <a:r>
              <a:rPr lang="en-US" altLang="zh-CN" sz="2800" dirty="0"/>
              <a:t> Bay Neutrino Experiment</a:t>
            </a:r>
          </a:p>
          <a:p>
            <a:r>
              <a:rPr lang="en-US" altLang="zh-CN" dirty="0">
                <a:solidFill>
                  <a:srgbClr val="00B0F0"/>
                </a:solidFill>
              </a:rPr>
              <a:t>Near future: </a:t>
            </a:r>
            <a:r>
              <a:rPr lang="en-US" altLang="zh-CN" dirty="0" err="1"/>
              <a:t>Jiangmen</a:t>
            </a:r>
            <a:r>
              <a:rPr lang="en-US" altLang="zh-CN" dirty="0"/>
              <a:t> Neutrino Experiment (JUNO)</a:t>
            </a:r>
          </a:p>
          <a:p>
            <a:r>
              <a:rPr lang="en-US" altLang="zh-CN" dirty="0">
                <a:solidFill>
                  <a:srgbClr val="00B0F0"/>
                </a:solidFill>
              </a:rPr>
              <a:t>Long term: </a:t>
            </a:r>
            <a:r>
              <a:rPr lang="en-US" altLang="zh-CN" dirty="0"/>
              <a:t>MOMENT – a muon-decay medium baseline neutrino beam</a:t>
            </a:r>
          </a:p>
          <a:p>
            <a:r>
              <a:rPr lang="en-US" altLang="zh-CN" dirty="0"/>
              <a:t>Summary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41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Target and pion/muon collection</a:t>
            </a:r>
            <a:br>
              <a:rPr lang="en-US" altLang="zh-CN" dirty="0" smtClean="0">
                <a:solidFill>
                  <a:srgbClr val="FF0000"/>
                </a:solidFill>
              </a:rPr>
            </a:br>
            <a:r>
              <a:rPr lang="en-US" altLang="zh-CN" sz="3600" dirty="0" smtClean="0"/>
              <a:t>- Target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600201"/>
            <a:ext cx="8568952" cy="2140175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Mercury jet target (similar to NF design, MERIT experiment)</a:t>
            </a:r>
          </a:p>
          <a:p>
            <a:pPr lvl="1"/>
            <a:r>
              <a:rPr lang="en-US" altLang="zh-CN" dirty="0" smtClean="0"/>
              <a:t>Higher beam power: heat load, radioactivity</a:t>
            </a:r>
          </a:p>
          <a:p>
            <a:pPr lvl="1"/>
            <a:r>
              <a:rPr lang="en-US" altLang="zh-CN" dirty="0" smtClean="0"/>
              <a:t>On the other hand, easier to some extent due to CW proton beam (no shock-wave problem)</a:t>
            </a:r>
          </a:p>
          <a:p>
            <a:r>
              <a:rPr lang="en-US" altLang="zh-CN" dirty="0" smtClean="0"/>
              <a:t>Other target solutions such as fluidized </a:t>
            </a:r>
            <a:r>
              <a:rPr lang="en-US" altLang="zh-CN" dirty="0"/>
              <a:t>tungsten-powder </a:t>
            </a:r>
            <a:r>
              <a:rPr lang="en-US" altLang="zh-CN" dirty="0" smtClean="0"/>
              <a:t>target can also been considered </a:t>
            </a:r>
            <a:endParaRPr lang="zh-CN" alt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40376"/>
            <a:ext cx="5108649" cy="293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/>
          <p:cNvSpPr/>
          <p:nvPr/>
        </p:nvSpPr>
        <p:spPr>
          <a:xfrm>
            <a:off x="5004048" y="6324228"/>
            <a:ext cx="648072" cy="27312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1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53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2908920"/>
          </a:xfrm>
        </p:spPr>
        <p:txBody>
          <a:bodyPr/>
          <a:lstStyle/>
          <a:p>
            <a:r>
              <a:rPr lang="en-US" altLang="zh-CN" dirty="0" smtClean="0"/>
              <a:t>Magnetic field of main SC solenoid: 10 T</a:t>
            </a:r>
          </a:p>
          <a:p>
            <a:r>
              <a:rPr lang="en-US" altLang="zh-CN" dirty="0" smtClean="0"/>
              <a:t>Target: radius - 4 mm, effective length – 30 cm</a:t>
            </a:r>
          </a:p>
          <a:p>
            <a:r>
              <a:rPr lang="en-US" altLang="zh-CN" dirty="0" smtClean="0"/>
              <a:t>Pion production ratio: 0.15 </a:t>
            </a:r>
            <a:r>
              <a:rPr lang="en-US" altLang="zh-CN" dirty="0" smtClean="0">
                <a:sym typeface="Symbol"/>
              </a:rPr>
              <a:t>/p @1.5 GeV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8184" y="364502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Similar field configuration as at COMET</a:t>
            </a:r>
            <a:endParaRPr lang="zh-CN" alt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90"/>
          <a:stretch/>
        </p:blipFill>
        <p:spPr bwMode="auto">
          <a:xfrm>
            <a:off x="899592" y="1983251"/>
            <a:ext cx="5343525" cy="208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val="2872502554"/>
              </p:ext>
            </p:extLst>
          </p:nvPr>
        </p:nvGraphicFramePr>
        <p:xfrm>
          <a:off x="1533395" y="4127154"/>
          <a:ext cx="4075918" cy="261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43117" y="5517232"/>
            <a:ext cx="2505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14 T capture field is under study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9843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4464496" cy="1152128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Large heat deposit and irradiation in SC solenoids</a:t>
            </a:r>
            <a:endParaRPr lang="zh-CN" altLang="en-US" sz="2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4" b="3881"/>
          <a:stretch/>
        </p:blipFill>
        <p:spPr bwMode="auto">
          <a:xfrm>
            <a:off x="5199792" y="1124744"/>
            <a:ext cx="381336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64088" y="332656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Pion energy spectrum at exit (4 m from target center)</a:t>
            </a:r>
            <a:endParaRPr lang="zh-CN" altLang="en-US" sz="2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00" y="3913977"/>
            <a:ext cx="3510150" cy="271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107504" y="1268760"/>
            <a:ext cx="5040560" cy="2085151"/>
            <a:chOff x="642938" y="1785938"/>
            <a:chExt cx="7696200" cy="3005137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38" y="1785938"/>
              <a:ext cx="7696200" cy="3005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5"/>
            <p:cNvSpPr txBox="1">
              <a:spLocks noChangeArrowheads="1"/>
            </p:cNvSpPr>
            <p:nvPr/>
          </p:nvSpPr>
          <p:spPr bwMode="auto">
            <a:xfrm>
              <a:off x="1643063" y="2034281"/>
              <a:ext cx="1199791" cy="532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dirty="0" smtClean="0"/>
                <a:t>0.8kW</a:t>
              </a:r>
              <a:endParaRPr lang="zh-CN" altLang="en-US" dirty="0"/>
            </a:p>
          </p:txBody>
        </p:sp>
        <p:sp>
          <p:nvSpPr>
            <p:cNvPr id="18" name="TextBox 6"/>
            <p:cNvSpPr txBox="1">
              <a:spLocks noChangeArrowheads="1"/>
            </p:cNvSpPr>
            <p:nvPr/>
          </p:nvSpPr>
          <p:spPr bwMode="auto">
            <a:xfrm>
              <a:off x="3214689" y="2034281"/>
              <a:ext cx="1378461" cy="532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dirty="0" smtClean="0"/>
                <a:t>0.15kW</a:t>
              </a:r>
              <a:endParaRPr lang="zh-CN" altLang="en-US" dirty="0"/>
            </a:p>
          </p:txBody>
        </p:sp>
        <p:sp>
          <p:nvSpPr>
            <p:cNvPr id="19" name="TextBox 7"/>
            <p:cNvSpPr txBox="1">
              <a:spLocks noChangeArrowheads="1"/>
            </p:cNvSpPr>
            <p:nvPr/>
          </p:nvSpPr>
          <p:spPr bwMode="auto">
            <a:xfrm>
              <a:off x="4600984" y="2034281"/>
              <a:ext cx="1378461" cy="532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dirty="0" smtClean="0"/>
                <a:t>0.06kW</a:t>
              </a:r>
              <a:endParaRPr lang="zh-CN" altLang="en-US" dirty="0"/>
            </a:p>
          </p:txBody>
        </p:sp>
        <p:sp>
          <p:nvSpPr>
            <p:cNvPr id="20" name="TextBox 8"/>
            <p:cNvSpPr txBox="1">
              <a:spLocks noChangeArrowheads="1"/>
            </p:cNvSpPr>
            <p:nvPr/>
          </p:nvSpPr>
          <p:spPr bwMode="auto">
            <a:xfrm>
              <a:off x="5810387" y="2034281"/>
              <a:ext cx="1378461" cy="532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dirty="0" smtClean="0"/>
                <a:t>0.05kW</a:t>
              </a:r>
              <a:endParaRPr lang="zh-CN" altLang="en-US" dirty="0"/>
            </a:p>
          </p:txBody>
        </p:sp>
      </p:grpSp>
      <p:pic>
        <p:nvPicPr>
          <p:cNvPr id="21" name="Picture 6" descr="http://mail.ihep.ac.cn/coremail/s?func=mbox:getComposeData&amp;sid=BAABBGvvMkMzBtWIBlvvkpMQtjflYhjU&amp;composeId=1376729719868&amp;attachId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2" y="3284984"/>
            <a:ext cx="4222409" cy="285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527" y="6237312"/>
            <a:ext cx="318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In coils: 3.1 </a:t>
            </a:r>
            <a:r>
              <a:rPr lang="en-US" altLang="zh-CN" sz="2000" dirty="0"/>
              <a:t>X </a:t>
            </a:r>
            <a:r>
              <a:rPr lang="en-US" altLang="zh-CN" sz="2000" dirty="0" smtClean="0"/>
              <a:t>10</a:t>
            </a:r>
            <a:r>
              <a:rPr lang="en-US" altLang="zh-CN" sz="2000" baseline="30000" dirty="0" smtClean="0"/>
              <a:t>15 </a:t>
            </a:r>
            <a:r>
              <a:rPr lang="en-US" altLang="zh-CN" sz="2000" dirty="0" smtClean="0"/>
              <a:t>n/m</a:t>
            </a:r>
            <a:r>
              <a:rPr lang="en-US" altLang="zh-CN" sz="2000" baseline="30000" dirty="0" smtClean="0"/>
              <a:t>2</a:t>
            </a:r>
            <a:r>
              <a:rPr lang="en-US" altLang="zh-CN" sz="2000" dirty="0" smtClean="0"/>
              <a:t>/s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6881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Pion/muon collection and transport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556792"/>
            <a:ext cx="6336704" cy="4968552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 smtClean="0"/>
              <a:t>A straight section in SC solenoids of about 50 m to match the SC solenoids at the target, and for the pions to decay into muons</a:t>
            </a:r>
          </a:p>
          <a:p>
            <a:pPr lvl="1"/>
            <a:r>
              <a:rPr lang="en-US" altLang="zh-CN" dirty="0" smtClean="0"/>
              <a:t>Adiabatic field transition from the high capture field to the lower focusing field to convert transverse momentum into longitudinal</a:t>
            </a:r>
          </a:p>
          <a:p>
            <a:pPr lvl="1"/>
            <a:r>
              <a:rPr lang="en-US" altLang="zh-CN" dirty="0" smtClean="0"/>
              <a:t>Chicane in the beginning to collect scattered protons</a:t>
            </a:r>
          </a:p>
          <a:p>
            <a:pPr lvl="1"/>
            <a:r>
              <a:rPr lang="en-US" altLang="zh-CN" dirty="0" smtClean="0"/>
              <a:t>Very large emittance and momentum spread</a:t>
            </a:r>
          </a:p>
          <a:p>
            <a:pPr lvl="1"/>
            <a:r>
              <a:rPr lang="en-US" altLang="zh-CN" dirty="0" smtClean="0"/>
              <a:t>Pions with lower energy decay faster</a:t>
            </a:r>
          </a:p>
          <a:p>
            <a:r>
              <a:rPr lang="en-US" altLang="zh-CN" dirty="0" smtClean="0"/>
              <a:t>Similar beam rigidity assures that pions and muons can be transported in the same focusing channel</a:t>
            </a:r>
          </a:p>
          <a:p>
            <a:pPr lvl="1"/>
            <a:r>
              <a:rPr lang="en-US" altLang="zh-CN" dirty="0" smtClean="0"/>
              <a:t>Momentum and emittance of pions almost preserved in muons 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16832"/>
            <a:ext cx="2275915" cy="146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45025"/>
            <a:ext cx="2627784" cy="170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48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313029"/>
              </p:ext>
            </p:extLst>
          </p:nvPr>
        </p:nvGraphicFramePr>
        <p:xfrm>
          <a:off x="5076056" y="620687"/>
          <a:ext cx="4968552" cy="3559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r:id="rId3" imgW="33413551" imgH="23612440" progId="Origin50.Graph">
                  <p:embed/>
                </p:oleObj>
              </mc:Choice>
              <mc:Fallback>
                <p:oleObj r:id="rId3" imgW="33413551" imgH="2361244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620687"/>
                        <a:ext cx="4968552" cy="35596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Collection and transport efficiency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80728"/>
            <a:ext cx="5112568" cy="3024336"/>
          </a:xfrm>
        </p:spPr>
        <p:txBody>
          <a:bodyPr>
            <a:normAutofit fontScale="850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800" dirty="0"/>
              <a:t>Modest acceptance for channels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800" dirty="0">
                <a:sym typeface="Symbol"/>
              </a:rPr>
              <a:t>About 0.0052 +/proton for about 50 mm-rad  at entrance of muon decay channel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800" dirty="0">
                <a:sym typeface="Symbol"/>
              </a:rPr>
              <a:t>Emittance limitation is acceptable</a:t>
            </a:r>
          </a:p>
          <a:p>
            <a:r>
              <a:rPr lang="en-US" altLang="zh-CN" dirty="0"/>
              <a:t>Try to transport large momentum range </a:t>
            </a:r>
            <a:r>
              <a:rPr lang="en-US" altLang="zh-CN" dirty="0">
                <a:sym typeface="Symbol"/>
              </a:rPr>
              <a:t>/</a:t>
            </a:r>
          </a:p>
          <a:p>
            <a:r>
              <a:rPr lang="en-US" altLang="zh-CN" dirty="0">
                <a:sym typeface="Symbol"/>
              </a:rPr>
              <a:t>Expected: &gt;</a:t>
            </a:r>
            <a:r>
              <a:rPr lang="en-US" altLang="zh-CN" dirty="0"/>
              <a:t>±50% centered at 300 MeV/c</a:t>
            </a:r>
            <a:endParaRPr lang="en-US" altLang="zh-CN" dirty="0">
              <a:sym typeface="Symbol"/>
            </a:endParaRPr>
          </a:p>
          <a:p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790623"/>
              </p:ext>
            </p:extLst>
          </p:nvPr>
        </p:nvGraphicFramePr>
        <p:xfrm>
          <a:off x="971600" y="4009627"/>
          <a:ext cx="7416824" cy="2227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44"/>
                <a:gridCol w="2304256"/>
                <a:gridCol w="2016224"/>
              </a:tblGrid>
              <a:tr h="6023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muon/proton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Portion</a:t>
                      </a:r>
                      <a:r>
                        <a:rPr lang="zh-CN" sz="2000" kern="100" dirty="0" smtClean="0">
                          <a:effectLst/>
                        </a:rPr>
                        <a:t>（</a:t>
                      </a:r>
                      <a:r>
                        <a:rPr lang="en-US" sz="2000" kern="100" dirty="0">
                          <a:effectLst/>
                        </a:rPr>
                        <a:t>%</a:t>
                      </a:r>
                      <a:r>
                        <a:rPr lang="zh-CN" sz="2000" kern="100" dirty="0">
                          <a:effectLst/>
                        </a:rPr>
                        <a:t>）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No limit on emittance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9.48E-03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100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Emittance:</a:t>
                      </a:r>
                      <a:r>
                        <a:rPr lang="en-US" altLang="zh-CN" sz="2000" kern="100" baseline="0" dirty="0" smtClean="0">
                          <a:effectLst/>
                        </a:rPr>
                        <a:t> </a:t>
                      </a:r>
                      <a:r>
                        <a:rPr lang="en-US" sz="2000" kern="100" dirty="0" smtClean="0">
                          <a:effectLst/>
                        </a:rPr>
                        <a:t>100 </a:t>
                      </a:r>
                      <a:r>
                        <a:rPr lang="zh-CN" sz="2000" kern="100" dirty="0" smtClean="0">
                          <a:effectLst/>
                        </a:rPr>
                        <a:t>π</a:t>
                      </a:r>
                      <a:r>
                        <a:rPr lang="en-US" sz="2000" kern="100" dirty="0" smtClean="0">
                          <a:effectLst/>
                        </a:rPr>
                        <a:t>mm-rad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8.04E-03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85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6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Emittance:</a:t>
                      </a:r>
                      <a:r>
                        <a:rPr lang="en-US" altLang="zh-CN" sz="2000" kern="100" baseline="0" dirty="0" smtClean="0">
                          <a:effectLst/>
                        </a:rPr>
                        <a:t>   </a:t>
                      </a:r>
                      <a:r>
                        <a:rPr lang="en-US" sz="2000" kern="100" dirty="0" smtClean="0">
                          <a:effectLst/>
                        </a:rPr>
                        <a:t>80 </a:t>
                      </a:r>
                      <a:r>
                        <a:rPr lang="zh-CN" sz="2000" kern="100" dirty="0">
                          <a:effectLst/>
                        </a:rPr>
                        <a:t>π</a:t>
                      </a:r>
                      <a:r>
                        <a:rPr lang="en-US" sz="2000" kern="100" dirty="0" smtClean="0">
                          <a:effectLst/>
                        </a:rPr>
                        <a:t>mm-rad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7.31E-03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77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6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</a:rPr>
                        <a:t>Emittance:</a:t>
                      </a:r>
                      <a:r>
                        <a:rPr lang="en-US" altLang="zh-CN" sz="2000" kern="100" baseline="0" dirty="0" smtClean="0">
                          <a:effectLst/>
                        </a:rPr>
                        <a:t>   </a:t>
                      </a:r>
                      <a:r>
                        <a:rPr lang="en-US" sz="2000" kern="100" dirty="0" smtClean="0">
                          <a:effectLst/>
                        </a:rPr>
                        <a:t>50 </a:t>
                      </a:r>
                      <a:r>
                        <a:rPr lang="zh-CN" sz="2000" kern="100" dirty="0">
                          <a:effectLst/>
                        </a:rPr>
                        <a:t>π</a:t>
                      </a:r>
                      <a:r>
                        <a:rPr lang="en-US" sz="2000" kern="100" dirty="0" smtClean="0">
                          <a:effectLst/>
                        </a:rPr>
                        <a:t>mm-rad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5.22E-03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55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23728" y="6279703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Emittance limit in both (X-X’) and (Y-Y’) </a:t>
            </a:r>
            <a:endParaRPr lang="zh-CN" altLang="en-US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文本框 26"/>
          <p:cNvSpPr txBox="1"/>
          <p:nvPr/>
        </p:nvSpPr>
        <p:spPr>
          <a:xfrm>
            <a:off x="5508104" y="2800350"/>
            <a:ext cx="523875" cy="41910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2000" kern="100" dirty="0" smtClean="0">
                <a:solidFill>
                  <a:srgbClr val="FFFFFF"/>
                </a:solidFill>
                <a:effectLst/>
                <a:latin typeface="Calibri"/>
                <a:ea typeface="宋体"/>
                <a:cs typeface="Times New Roman"/>
              </a:rPr>
              <a:t>7 T</a:t>
            </a:r>
            <a:endParaRPr lang="zh-CN" sz="2000" kern="100" dirty="0">
              <a:solidFill>
                <a:srgbClr val="FFFFFF"/>
              </a:solidFill>
              <a:effectLst/>
              <a:latin typeface="Calibri"/>
              <a:ea typeface="宋体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52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3630885"/>
            <a:ext cx="64198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A selection section of about 2 m (length) to select </a:t>
            </a:r>
            <a:r>
              <a:rPr lang="en-US" altLang="zh-CN" dirty="0" smtClean="0">
                <a:sym typeface="Symbol"/>
              </a:rPr>
              <a:t>+/+ from -/-, as either </a:t>
            </a:r>
            <a:r>
              <a:rPr lang="en-US" altLang="zh-CN" dirty="0">
                <a:sym typeface="Symbol"/>
              </a:rPr>
              <a:t>+ </a:t>
            </a:r>
            <a:r>
              <a:rPr lang="en-US" altLang="zh-CN" dirty="0" smtClean="0">
                <a:sym typeface="Symbol"/>
              </a:rPr>
              <a:t>beam or - beam is used for producing the required neutrinos   </a:t>
            </a:r>
          </a:p>
          <a:p>
            <a:pPr lvl="1"/>
            <a:r>
              <a:rPr lang="en-US" altLang="zh-CN" dirty="0" smtClean="0">
                <a:sym typeface="Symbol"/>
              </a:rPr>
              <a:t>For very large emittance, a group of three SC dipoles with strong gradient (similar as an DFD FFAG focusing) is used for bending (e.g., 40</a:t>
            </a:r>
            <a:r>
              <a:rPr lang="en-US" altLang="zh-CN" dirty="0">
                <a:sym typeface="Symbol"/>
              </a:rPr>
              <a:t>  </a:t>
            </a:r>
            <a:r>
              <a:rPr lang="en-US" altLang="zh-CN" dirty="0" smtClean="0">
                <a:sym typeface="Symbol"/>
              </a:rPr>
              <a:t>/-80</a:t>
            </a:r>
            <a:r>
              <a:rPr lang="en-US" altLang="zh-CN" dirty="0">
                <a:sym typeface="Symbol"/>
              </a:rPr>
              <a:t>  </a:t>
            </a:r>
            <a:r>
              <a:rPr lang="en-US" altLang="zh-CN" dirty="0" smtClean="0">
                <a:sym typeface="Symbol"/>
              </a:rPr>
              <a:t>/40</a:t>
            </a:r>
            <a:r>
              <a:rPr lang="en-US" altLang="zh-CN" dirty="0">
                <a:sym typeface="Symbol"/>
              </a:rPr>
              <a:t> </a:t>
            </a:r>
            <a:r>
              <a:rPr lang="en-US" altLang="zh-CN" dirty="0" smtClean="0">
                <a:sym typeface="Symbol"/>
              </a:rPr>
              <a:t>) and focusing</a:t>
            </a:r>
          </a:p>
          <a:p>
            <a:pPr lvl="1"/>
            <a:r>
              <a:rPr lang="en-US" altLang="zh-CN" dirty="0" smtClean="0">
                <a:sym typeface="Symbol"/>
              </a:rPr>
              <a:t>Reverse the fields when changing from </a:t>
            </a:r>
            <a:r>
              <a:rPr lang="en-US" altLang="zh-CN" dirty="0">
                <a:sym typeface="Symbol"/>
              </a:rPr>
              <a:t>+ </a:t>
            </a:r>
            <a:r>
              <a:rPr lang="en-US" altLang="zh-CN" dirty="0" smtClean="0">
                <a:sym typeface="Symbol"/>
              </a:rPr>
              <a:t>to -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840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Muon transport and decay</a:t>
            </a:r>
            <a:r>
              <a:rPr lang="en-US" altLang="zh-CN" dirty="0">
                <a:solidFill>
                  <a:srgbClr val="FF0000"/>
                </a:solidFill>
              </a:rPr>
              <a:t/>
            </a:r>
            <a:br>
              <a:rPr lang="en-US" altLang="zh-CN" dirty="0">
                <a:solidFill>
                  <a:srgbClr val="FF0000"/>
                </a:solidFill>
              </a:rPr>
            </a:br>
            <a:r>
              <a:rPr lang="en-US" altLang="zh-CN" sz="3600" dirty="0"/>
              <a:t>- </a:t>
            </a:r>
            <a:r>
              <a:rPr lang="en-US" altLang="zh-CN" sz="3600" dirty="0" smtClean="0"/>
              <a:t>Muon bending section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A bending section is required before the muon decay channel, to suppress the background of pion-decayed neutrinos at the detector by limiting the momentum acceptance when </a:t>
            </a:r>
            <a:r>
              <a:rPr lang="en-US" altLang="zh-CN" dirty="0"/>
              <a:t>needed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Bending angle is adaptable according to the general layout</a:t>
            </a:r>
          </a:p>
          <a:p>
            <a:pPr lvl="1"/>
            <a:r>
              <a:rPr lang="en-US" altLang="zh-CN" dirty="0" smtClean="0"/>
              <a:t>More energetic pions continue to decay in the section</a:t>
            </a:r>
          </a:p>
          <a:p>
            <a:r>
              <a:rPr lang="en-US" altLang="zh-CN" dirty="0" smtClean="0"/>
              <a:t>Many short SC solenoids aligned with increased angle displacement to bend and focus the beam simultaneously</a:t>
            </a:r>
          </a:p>
          <a:p>
            <a:pPr lvl="1"/>
            <a:r>
              <a:rPr lang="en-US" altLang="zh-CN" dirty="0" smtClean="0"/>
              <a:t>Short solenoids helps reduce beam centroid excursion (aperture, beam loss)  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Alternate</a:t>
            </a:r>
            <a:r>
              <a:rPr lang="en-US" altLang="zh-CN" dirty="0" smtClean="0"/>
              <a:t> reverse SC field also helps reduce the excursion, and emittance coupling</a:t>
            </a:r>
          </a:p>
          <a:p>
            <a:pPr lvl="1"/>
            <a:r>
              <a:rPr lang="en-US" altLang="zh-CN" dirty="0" smtClean="0"/>
              <a:t>A small vertical field component is also helpful to reduce the excursion and for momentum selection</a:t>
            </a:r>
          </a:p>
        </p:txBody>
      </p:sp>
    </p:spTree>
    <p:extLst>
      <p:ext uri="{BB962C8B-B14F-4D97-AF65-F5344CB8AC3E}">
        <p14:creationId xmlns:p14="http://schemas.microsoft.com/office/powerpoint/2010/main" val="15418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60649"/>
            <a:ext cx="8229600" cy="864096"/>
          </a:xfrm>
        </p:spPr>
        <p:txBody>
          <a:bodyPr/>
          <a:lstStyle/>
          <a:p>
            <a:r>
              <a:rPr lang="en-US" altLang="zh-CN" dirty="0" smtClean="0"/>
              <a:t>Beam tracking simulated by G4beamline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57" y="1052736"/>
            <a:ext cx="4320480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712" y="55892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dirty="0" smtClean="0"/>
              <a:t>Θ</a:t>
            </a:r>
            <a:r>
              <a:rPr lang="en-US" altLang="zh-CN" dirty="0" smtClean="0"/>
              <a:t>=2°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6024" y="6309320"/>
            <a:ext cx="882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Field distribution (left) and beam centroid evolution (right)</a:t>
            </a:r>
            <a:endParaRPr lang="zh-CN" altLang="en-US" sz="2000" dirty="0"/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251520" y="1340768"/>
            <a:ext cx="4248472" cy="2520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Bending section by slanted solenoids (39*2</a:t>
            </a:r>
            <a:r>
              <a:rPr lang="en-US" altLang="zh-CN" dirty="0" smtClean="0">
                <a:sym typeface="Symbol"/>
              </a:rPr>
              <a:t>=78) </a:t>
            </a:r>
            <a:r>
              <a:rPr lang="en-US" altLang="zh-CN" dirty="0" smtClean="0"/>
              <a:t>has very good momentum acceptance, </a:t>
            </a:r>
            <a:r>
              <a:rPr lang="en-US" altLang="zh-CN" dirty="0" smtClean="0">
                <a:sym typeface="Symbol"/>
              </a:rPr>
              <a:t>p/p&gt;50%</a:t>
            </a:r>
          </a:p>
          <a:p>
            <a:r>
              <a:rPr lang="en-US" altLang="zh-CN" dirty="0" smtClean="0"/>
              <a:t>Small vertical component (~0.055 T) helps</a:t>
            </a:r>
            <a:endParaRPr lang="zh-CN" altLang="en-US" dirty="0"/>
          </a:p>
        </p:txBody>
      </p:sp>
      <p:pic>
        <p:nvPicPr>
          <p:cNvPr id="13" name="图片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0" y="3994137"/>
            <a:ext cx="3203848" cy="2111772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4"/>
          <a:stretch>
            <a:fillRect/>
          </a:stretch>
        </p:blipFill>
        <p:spPr>
          <a:xfrm>
            <a:off x="5061913" y="3980404"/>
            <a:ext cx="3312368" cy="21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1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Muon transport and decay</a:t>
            </a:r>
            <a:r>
              <a:rPr lang="en-US" altLang="zh-CN" dirty="0">
                <a:solidFill>
                  <a:srgbClr val="FF0000"/>
                </a:solidFill>
              </a:rPr>
              <a:t/>
            </a:r>
            <a:br>
              <a:rPr lang="en-US" altLang="zh-CN" dirty="0">
                <a:solidFill>
                  <a:srgbClr val="FF0000"/>
                </a:solidFill>
              </a:rPr>
            </a:br>
            <a:r>
              <a:rPr lang="en-US" altLang="zh-CN" sz="3600" dirty="0"/>
              <a:t>- </a:t>
            </a:r>
            <a:r>
              <a:rPr lang="en-US" altLang="zh-CN" sz="3600" dirty="0" smtClean="0"/>
              <a:t>Muon decay channel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528392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A long decay channel of about 600 m is designed for production of neutrinos</a:t>
            </a:r>
          </a:p>
          <a:p>
            <a:pPr lvl="1"/>
            <a:r>
              <a:rPr lang="en-US" altLang="zh-CN" dirty="0" smtClean="0"/>
              <a:t>About 35% (centered momentum: ~300 MeV/c)</a:t>
            </a:r>
          </a:p>
          <a:p>
            <a:r>
              <a:rPr lang="en-US" altLang="zh-CN" dirty="0" smtClean="0"/>
              <a:t>Important to have smaller divergent angle </a:t>
            </a:r>
          </a:p>
          <a:p>
            <a:pPr lvl="1"/>
            <a:r>
              <a:rPr lang="en-US" altLang="zh-CN" dirty="0" smtClean="0"/>
              <a:t>Neutrino energy spectrum at detector related to the angle</a:t>
            </a:r>
          </a:p>
          <a:p>
            <a:pPr lvl="1"/>
            <a:r>
              <a:rPr lang="en-US" altLang="zh-CN" dirty="0" smtClean="0"/>
              <a:t>Modest beam emittance and large aperture</a:t>
            </a:r>
          </a:p>
          <a:p>
            <a:pPr lvl="1"/>
            <a:r>
              <a:rPr lang="en-US" altLang="zh-CN" dirty="0" smtClean="0"/>
              <a:t>Adiabatic matching from </a:t>
            </a:r>
            <a:r>
              <a:rPr lang="en-US" altLang="zh-CN" dirty="0" smtClean="0">
                <a:solidFill>
                  <a:srgbClr val="FF0000"/>
                </a:solidFill>
              </a:rPr>
              <a:t>3.7 T</a:t>
            </a:r>
            <a:r>
              <a:rPr lang="en-US" altLang="zh-CN" dirty="0" smtClean="0"/>
              <a:t> in the bending section to </a:t>
            </a:r>
            <a:r>
              <a:rPr lang="en-US" altLang="zh-CN" dirty="0" smtClean="0">
                <a:solidFill>
                  <a:srgbClr val="FF0000"/>
                </a:solidFill>
              </a:rPr>
              <a:t>1.0 T</a:t>
            </a:r>
            <a:r>
              <a:rPr lang="en-US" altLang="zh-CN" dirty="0" smtClean="0"/>
              <a:t> in the decay section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851344"/>
              </p:ext>
            </p:extLst>
          </p:nvPr>
        </p:nvGraphicFramePr>
        <p:xfrm>
          <a:off x="611560" y="5073744"/>
          <a:ext cx="7944904" cy="1523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4344"/>
                <a:gridCol w="5040560"/>
              </a:tblGrid>
              <a:tr h="6651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Aperture/</a:t>
                      </a:r>
                      <a:r>
                        <a:rPr lang="en-US" altLang="zh-CN" sz="24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Field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</a:rPr>
                        <a:t>Acceptance</a:t>
                      </a:r>
                      <a:r>
                        <a:rPr lang="en-US" sz="2400" kern="100" dirty="0" smtClean="0">
                          <a:effectLst/>
                        </a:rPr>
                        <a:t>  (</a:t>
                      </a:r>
                      <a:r>
                        <a:rPr lang="en-US" sz="2400" kern="100" dirty="0" smtClean="0">
                          <a:effectLst/>
                          <a:sym typeface="Symbol"/>
                        </a:rPr>
                        <a:t></a:t>
                      </a:r>
                      <a:r>
                        <a:rPr lang="en-US" sz="2400" kern="100" dirty="0" smtClean="0">
                          <a:effectLst/>
                        </a:rPr>
                        <a:t>mm-rad)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X: in mm; X’: in </a:t>
                      </a:r>
                      <a:r>
                        <a:rPr lang="en-US" altLang="zh-CN" sz="24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3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sym typeface="Symbol"/>
                        </a:rPr>
                        <a:t></a:t>
                      </a:r>
                      <a:r>
                        <a:rPr lang="en-US" sz="2400" kern="100" dirty="0" smtClean="0">
                          <a:effectLst/>
                        </a:rPr>
                        <a:t>600, 3.7 T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</a:rPr>
                        <a:t>100 (x: 280, x’: </a:t>
                      </a:r>
                      <a:r>
                        <a:rPr lang="en-US" altLang="zh-CN" sz="2400" kern="100" dirty="0" smtClean="0">
                          <a:solidFill>
                            <a:srgbClr val="FF0000"/>
                          </a:solidFill>
                          <a:effectLst/>
                        </a:rPr>
                        <a:t>357</a:t>
                      </a:r>
                      <a:r>
                        <a:rPr lang="en-US" altLang="zh-CN" sz="2400" kern="100" dirty="0" smtClean="0">
                          <a:effectLst/>
                        </a:rPr>
                        <a:t>)</a:t>
                      </a:r>
                      <a:endParaRPr lang="zh-CN" altLang="zh-CN" sz="24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sym typeface="Symbol"/>
                        </a:rPr>
                        <a:t></a:t>
                      </a:r>
                      <a:r>
                        <a:rPr lang="en-US" sz="2400" kern="100" dirty="0" smtClean="0">
                          <a:effectLst/>
                        </a:rPr>
                        <a:t>800, 1.0 T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r>
                        <a:rPr lang="en-US" altLang="zh-CN" sz="2400" kern="1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altLang="zh-CN" sz="2400" kern="100" dirty="0" smtClean="0">
                          <a:effectLst/>
                        </a:rPr>
                        <a:t>(x: 380, x’: </a:t>
                      </a:r>
                      <a:r>
                        <a:rPr lang="en-US" altLang="zh-CN" sz="2400" kern="100" dirty="0" smtClean="0">
                          <a:solidFill>
                            <a:srgbClr val="FF0000"/>
                          </a:solidFill>
                          <a:effectLst/>
                        </a:rPr>
                        <a:t>171</a:t>
                      </a:r>
                      <a:r>
                        <a:rPr lang="en-US" altLang="zh-CN" sz="2400" kern="100" dirty="0" smtClean="0">
                          <a:effectLst/>
                        </a:rPr>
                        <a:t>)</a:t>
                      </a:r>
                      <a:endParaRPr lang="zh-CN" altLang="zh-CN" sz="24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41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147092"/>
            <a:ext cx="4474840" cy="994122"/>
          </a:xfrm>
        </p:spPr>
        <p:txBody>
          <a:bodyPr>
            <a:noAutofit/>
          </a:bodyPr>
          <a:lstStyle/>
          <a:p>
            <a:pPr algn="l"/>
            <a:r>
              <a:rPr lang="en-US" altLang="zh-CN" sz="2400" dirty="0" smtClean="0"/>
              <a:t>Neutrino energy spectra</a:t>
            </a:r>
            <a:br>
              <a:rPr lang="en-US" altLang="zh-CN" sz="2400" dirty="0" smtClean="0"/>
            </a:br>
            <a:r>
              <a:rPr lang="en-US" altLang="zh-CN" sz="2400" dirty="0" smtClean="0"/>
              <a:t>dependent on muon momentum and divergent angle</a:t>
            </a:r>
            <a:endParaRPr lang="zh-CN" altLang="en-US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9" y="4077072"/>
            <a:ext cx="4016241" cy="265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354" y="4043656"/>
            <a:ext cx="4003936" cy="265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166" y="116632"/>
            <a:ext cx="3124274" cy="104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6562"/>
            <a:ext cx="4049018" cy="271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1268760"/>
            <a:ext cx="42037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22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Introduction to Neutrino Experiments in China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China started the neutrino experiment program from 2003, with IHEP as the core and the driving engine</a:t>
            </a:r>
          </a:p>
          <a:p>
            <a:r>
              <a:rPr lang="en-US" altLang="zh-CN" dirty="0" smtClean="0"/>
              <a:t>Became a very important part of high-energy physics in China</a:t>
            </a:r>
          </a:p>
          <a:p>
            <a:r>
              <a:rPr lang="en-US" altLang="zh-CN" dirty="0" smtClean="0"/>
              <a:t>Three major steps:</a:t>
            </a:r>
          </a:p>
          <a:p>
            <a:pPr lvl="1"/>
            <a:r>
              <a:rPr lang="en-US" altLang="zh-CN" dirty="0" err="1" smtClean="0"/>
              <a:t>Daya</a:t>
            </a:r>
            <a:r>
              <a:rPr lang="en-US" altLang="zh-CN" dirty="0" smtClean="0"/>
              <a:t> Bay experiment (in operation) </a:t>
            </a:r>
          </a:p>
          <a:p>
            <a:pPr lvl="1"/>
            <a:r>
              <a:rPr lang="en-US" altLang="zh-CN" dirty="0" smtClean="0"/>
              <a:t>JUNO experiment (under construction)</a:t>
            </a:r>
          </a:p>
          <a:p>
            <a:pPr lvl="1"/>
            <a:r>
              <a:rPr lang="en-US" altLang="zh-CN" dirty="0" smtClean="0"/>
              <a:t>MOMENT experiment (planning, long term)</a:t>
            </a:r>
          </a:p>
          <a:p>
            <a:r>
              <a:rPr lang="en-US" altLang="zh-CN" dirty="0" smtClean="0"/>
              <a:t>Uniting domestic researchers (universities and institutes) and attracting international collaboration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309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Neutrino flux and possible detector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84783"/>
                <a:ext cx="5112568" cy="410445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CN" dirty="0" smtClean="0"/>
                  <a:t>Suitable detector for MOMENT is still under study</a:t>
                </a:r>
              </a:p>
              <a:p>
                <a:pPr lvl="1"/>
                <a:r>
                  <a:rPr lang="en-US" altLang="zh-CN" dirty="0" smtClean="0"/>
                  <a:t>100-150 km from the target/source</a:t>
                </a:r>
              </a:p>
              <a:p>
                <a:pPr lvl="1"/>
                <a:r>
                  <a:rPr lang="en-US" altLang="zh-CN" dirty="0" smtClean="0"/>
                  <a:t>Mass: 0.1-1 </a:t>
                </a:r>
                <a:r>
                  <a:rPr lang="en-US" altLang="zh-CN" dirty="0" err="1" smtClean="0"/>
                  <a:t>Mton</a:t>
                </a:r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Simultaneous detection of all four neutrino types: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zh-CN" altLang="zh-CN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𝜇</m:t>
                        </m:r>
                      </m:sub>
                    </m:sSub>
                    <m:r>
                      <a:rPr lang="en-US" altLang="zh-CN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zh-CN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altLang="zh-CN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zh-CN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zh-CN" altLang="zh-CN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/>
                  <a:t>Flavor </a:t>
                </a:r>
                <a:r>
                  <a:rPr lang="en-US" altLang="zh-CN" dirty="0" smtClean="0"/>
                  <a:t>sensitive, charge </a:t>
                </a:r>
                <a:r>
                  <a:rPr lang="en-US" altLang="zh-CN" dirty="0"/>
                  <a:t>sensitive and NC/CC </a:t>
                </a:r>
                <a:r>
                  <a:rPr lang="en-US" altLang="zh-CN" dirty="0" smtClean="0"/>
                  <a:t>sensitive</a:t>
                </a:r>
                <a:endParaRPr lang="zh-CN" altLang="zh-CN" sz="3200" dirty="0"/>
              </a:p>
              <a:p>
                <a:pPr lvl="1"/>
                <a:r>
                  <a:rPr lang="en-US" altLang="zh-CN" dirty="0"/>
                  <a:t>One example is </a:t>
                </a:r>
                <a:r>
                  <a:rPr lang="en-US" altLang="zh-CN" dirty="0" err="1" smtClean="0"/>
                  <a:t>Gd</a:t>
                </a:r>
                <a:r>
                  <a:rPr lang="en-US" altLang="zh-CN" dirty="0" smtClean="0"/>
                  <a:t>-doped </a:t>
                </a:r>
                <a:r>
                  <a:rPr lang="en-US" altLang="zh-CN" dirty="0"/>
                  <a:t>water </a:t>
                </a:r>
                <a:r>
                  <a:rPr lang="en-US" altLang="zh-CN" dirty="0" smtClean="0"/>
                  <a:t>detector</a:t>
                </a:r>
              </a:p>
              <a:p>
                <a:r>
                  <a:rPr lang="en-US" altLang="zh-CN" dirty="0" smtClean="0"/>
                  <a:t>Neutrino spectra at the detector centered at about 250 MeV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84783"/>
                <a:ext cx="5112568" cy="4104457"/>
              </a:xfrm>
              <a:blipFill rotWithShape="1">
                <a:blip r:embed="rId3"/>
                <a:stretch>
                  <a:fillRect l="-1788" t="-2972" r="-2622" b="-1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5508104" y="1340768"/>
            <a:ext cx="3364024" cy="22682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56448" y="5877272"/>
            <a:ext cx="3652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Energy spectra of decayed muons and neutrino at detector</a:t>
            </a:r>
            <a:endParaRPr lang="zh-CN" altLang="en-US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77" y="3609019"/>
            <a:ext cx="3228351" cy="215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7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Estimate of neutrino flux</a:t>
            </a:r>
            <a:endParaRPr lang="zh-CN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639342"/>
                <a:ext cx="8352928" cy="452596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sz="2800" dirty="0" smtClean="0"/>
                  <a:t>Proton on target ( operation 5000 h): 1.125 </a:t>
                </a:r>
                <a:r>
                  <a:rPr lang="en-US" altLang="zh-CN" sz="2800" dirty="0" smtClean="0">
                    <a:sym typeface="Symbol"/>
                  </a:rPr>
                  <a:t></a:t>
                </a:r>
                <a:r>
                  <a:rPr lang="en-US" altLang="zh-CN" sz="2800" dirty="0" smtClean="0"/>
                  <a:t> 10</a:t>
                </a:r>
                <a:r>
                  <a:rPr lang="en-US" altLang="zh-CN" sz="2800" baseline="30000" dirty="0" smtClean="0"/>
                  <a:t>24</a:t>
                </a:r>
                <a:r>
                  <a:rPr lang="en-US" altLang="zh-CN" sz="2800" dirty="0" smtClean="0"/>
                  <a:t> proton/year</a:t>
                </a:r>
              </a:p>
              <a:p>
                <a:r>
                  <a:rPr lang="en-US" altLang="zh-CN" sz="2800" dirty="0" smtClean="0"/>
                  <a:t>Muon yield: 1.62</a:t>
                </a:r>
                <a:r>
                  <a:rPr lang="en-US" altLang="zh-CN" dirty="0" smtClean="0">
                    <a:sym typeface="Symbol"/>
                  </a:rPr>
                  <a:t> </a:t>
                </a:r>
                <a:r>
                  <a:rPr lang="en-US" altLang="zh-CN" dirty="0">
                    <a:sym typeface="Symbol"/>
                  </a:rPr>
                  <a:t>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10</a:t>
                </a:r>
                <a:r>
                  <a:rPr lang="en-US" altLang="zh-CN" baseline="30000" dirty="0" smtClean="0"/>
                  <a:t>-2 </a:t>
                </a:r>
                <a:r>
                  <a:rPr lang="en-US" altLang="zh-CN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latin typeface="Cambria Math"/>
                        <a:sym typeface="Symbol"/>
                      </a:rPr>
                      <m:t></m:t>
                    </m:r>
                  </m:oMath>
                </a14:m>
                <a:r>
                  <a:rPr lang="en-US" altLang="zh-CN" sz="2800" dirty="0" smtClean="0"/>
                  <a:t>/proton</a:t>
                </a:r>
              </a:p>
              <a:p>
                <a:r>
                  <a:rPr lang="en-US" altLang="zh-CN" sz="2800" dirty="0" smtClean="0"/>
                  <a:t>Muon decay probability:  0.35</a:t>
                </a:r>
              </a:p>
              <a:p>
                <a:r>
                  <a:rPr lang="en-US" altLang="zh-CN" sz="2800" dirty="0" smtClean="0"/>
                  <a:t>Total neutrino yield: 4</a:t>
                </a:r>
                <a:r>
                  <a:rPr lang="en-US" altLang="zh-CN" dirty="0" smtClean="0"/>
                  <a:t>.4</a:t>
                </a:r>
                <a:r>
                  <a:rPr lang="en-US" altLang="zh-CN" dirty="0" smtClean="0">
                    <a:sym typeface="Symbol"/>
                  </a:rPr>
                  <a:t> </a:t>
                </a:r>
                <a:r>
                  <a:rPr lang="en-US" altLang="zh-CN" dirty="0">
                    <a:sym typeface="Symbol"/>
                  </a:rPr>
                  <a:t>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10</a:t>
                </a:r>
                <a:r>
                  <a:rPr lang="en-US" altLang="zh-CN" baseline="30000" dirty="0" smtClean="0"/>
                  <a:t>-3 </a:t>
                </a:r>
                <a:r>
                  <a:rPr lang="en-US" altLang="zh-CN" dirty="0" smtClean="0"/>
                  <a:t> </a:t>
                </a:r>
                <a:r>
                  <a:rPr lang="en-US" altLang="zh-CN" dirty="0" smtClean="0">
                    <a:sym typeface="Symbol"/>
                  </a:rPr>
                  <a:t></a:t>
                </a:r>
                <a:r>
                  <a:rPr lang="en-US" altLang="zh-CN" dirty="0" smtClean="0"/>
                  <a:t>/proton (in pair)</a:t>
                </a:r>
                <a:endParaRPr lang="en-US" altLang="zh-CN" sz="2800" dirty="0" smtClean="0"/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                                     </a:t>
                </a:r>
                <a:r>
                  <a:rPr lang="en-US" altLang="zh-CN" sz="2800" dirty="0" smtClean="0"/>
                  <a:t> </a:t>
                </a:r>
                <a:r>
                  <a:rPr lang="en-US" altLang="zh-CN" dirty="0" smtClean="0"/>
                  <a:t>5.0</a:t>
                </a:r>
                <a:r>
                  <a:rPr lang="en-US" altLang="zh-CN" dirty="0" smtClean="0">
                    <a:sym typeface="Symbol"/>
                  </a:rPr>
                  <a:t> </a:t>
                </a:r>
                <a:r>
                  <a:rPr lang="en-US" altLang="zh-CN" dirty="0">
                    <a:sym typeface="Symbol"/>
                  </a:rPr>
                  <a:t>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10</a:t>
                </a:r>
                <a:r>
                  <a:rPr lang="en-US" altLang="zh-CN" baseline="30000" dirty="0" smtClean="0"/>
                  <a:t>21 </a:t>
                </a:r>
                <a:r>
                  <a:rPr lang="en-US" altLang="zh-CN" dirty="0" smtClean="0"/>
                  <a:t> </a:t>
                </a:r>
                <a:r>
                  <a:rPr lang="en-US" altLang="zh-CN" dirty="0">
                    <a:sym typeface="Symbol"/>
                  </a:rPr>
                  <a:t></a:t>
                </a:r>
                <a:r>
                  <a:rPr lang="en-US" altLang="zh-CN" dirty="0" smtClean="0"/>
                  <a:t>/year (in pair)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             (NF</a:t>
                </a:r>
                <a:r>
                  <a:rPr lang="en-US" altLang="zh-CN" dirty="0"/>
                  <a:t>: </a:t>
                </a:r>
                <a:r>
                  <a:rPr lang="en-US" altLang="zh-CN" dirty="0" smtClean="0"/>
                  <a:t>1.1</a:t>
                </a:r>
                <a:r>
                  <a:rPr lang="en-US" altLang="zh-CN" dirty="0" smtClean="0">
                    <a:sym typeface="Symbol"/>
                  </a:rPr>
                  <a:t> </a:t>
                </a:r>
                <a:r>
                  <a:rPr lang="en-US" altLang="zh-CN" dirty="0">
                    <a:sym typeface="Symbol"/>
                  </a:rPr>
                  <a:t></a:t>
                </a:r>
                <a:r>
                  <a:rPr lang="en-US" altLang="zh-CN" dirty="0"/>
                  <a:t> 10</a:t>
                </a:r>
                <a:r>
                  <a:rPr lang="en-US" altLang="zh-CN" baseline="30000" dirty="0"/>
                  <a:t>21 </a:t>
                </a:r>
                <a:r>
                  <a:rPr lang="en-US" altLang="zh-CN" dirty="0"/>
                  <a:t> </a:t>
                </a:r>
                <a:r>
                  <a:rPr lang="en-US" altLang="zh-CN" dirty="0">
                    <a:sym typeface="Symbol"/>
                  </a:rPr>
                  <a:t></a:t>
                </a:r>
                <a:r>
                  <a:rPr lang="en-US" altLang="zh-CN" dirty="0"/>
                  <a:t>/year )</a:t>
                </a:r>
              </a:p>
              <a:p>
                <a:r>
                  <a:rPr lang="en-US" altLang="zh-CN" sz="2800" dirty="0" smtClean="0"/>
                  <a:t>Neutrino flux at detector: dependent on the distance</a:t>
                </a:r>
              </a:p>
              <a:p>
                <a:pPr marL="0" indent="0">
                  <a:buNone/>
                </a:pPr>
                <a:r>
                  <a:rPr lang="en-US" altLang="zh-CN" dirty="0" smtClean="0"/>
                  <a:t>                4.6</a:t>
                </a:r>
                <a:r>
                  <a:rPr lang="en-US" altLang="zh-CN" dirty="0" smtClean="0">
                    <a:sym typeface="Symbol"/>
                  </a:rPr>
                  <a:t> </a:t>
                </a:r>
                <a:r>
                  <a:rPr lang="en-US" altLang="zh-CN" dirty="0">
                    <a:sym typeface="Symbol"/>
                  </a:rPr>
                  <a:t>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10</a:t>
                </a:r>
                <a:r>
                  <a:rPr lang="en-US" altLang="zh-CN" baseline="30000" dirty="0" smtClean="0"/>
                  <a:t>11 </a:t>
                </a:r>
                <a:r>
                  <a:rPr lang="en-US" altLang="zh-CN" dirty="0" smtClean="0"/>
                  <a:t> </a:t>
                </a:r>
                <a:r>
                  <a:rPr lang="en-US" altLang="zh-CN" dirty="0">
                    <a:sym typeface="Symbol"/>
                  </a:rPr>
                  <a:t></a:t>
                </a:r>
                <a:r>
                  <a:rPr lang="en-US" altLang="zh-CN" dirty="0" smtClean="0"/>
                  <a:t>/m</a:t>
                </a:r>
                <a:r>
                  <a:rPr lang="en-US" altLang="zh-CN" baseline="30000" dirty="0" smtClean="0"/>
                  <a:t>2</a:t>
                </a:r>
                <a:r>
                  <a:rPr lang="en-US" altLang="zh-CN" dirty="0" smtClean="0"/>
                  <a:t>/year  (@150 km)</a:t>
                </a:r>
                <a:endParaRPr lang="en-US" altLang="zh-CN" sz="2800" dirty="0" smtClean="0"/>
              </a:p>
              <a:p>
                <a:endParaRPr lang="zh-CN" altLang="en-US" dirty="0" smtClean="0"/>
              </a:p>
            </p:txBody>
          </p:sp>
        </mc:Choice>
        <mc:Fallback xmlns="">
          <p:sp>
            <p:nvSpPr>
              <p:cNvPr id="22531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39342"/>
                <a:ext cx="8352928" cy="4525962"/>
              </a:xfrm>
              <a:blipFill rotWithShape="1">
                <a:blip r:embed="rId2"/>
                <a:stretch>
                  <a:fillRect l="-1314" t="-25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36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China has well established a neutrino program into the future</a:t>
            </a:r>
          </a:p>
          <a:p>
            <a:r>
              <a:rPr lang="en-US" altLang="zh-CN" dirty="0" err="1" smtClean="0"/>
              <a:t>Daya</a:t>
            </a:r>
            <a:r>
              <a:rPr lang="en-US" altLang="zh-CN" dirty="0" smtClean="0"/>
              <a:t> Bay will continue to produce good experiment results</a:t>
            </a:r>
          </a:p>
          <a:p>
            <a:r>
              <a:rPr lang="en-US" altLang="zh-CN" dirty="0" smtClean="0"/>
              <a:t>JUNO will participate in the world competition for the measurement on mass hierarchy</a:t>
            </a:r>
          </a:p>
          <a:p>
            <a:r>
              <a:rPr lang="en-US" altLang="zh-CN" dirty="0" smtClean="0"/>
              <a:t>MOMENT is still a concept, and a far way to go; it looks competitive in the CP violation measurement </a:t>
            </a:r>
          </a:p>
          <a:p>
            <a:r>
              <a:rPr lang="en-US" altLang="zh-CN" dirty="0" smtClean="0"/>
              <a:t>Collaboration and competition with leading labs coexist at the same time, and are helpful for the neutrino community</a:t>
            </a:r>
          </a:p>
        </p:txBody>
      </p:sp>
    </p:spTree>
    <p:extLst>
      <p:ext uri="{BB962C8B-B14F-4D97-AF65-F5344CB8AC3E}">
        <p14:creationId xmlns:p14="http://schemas.microsoft.com/office/powerpoint/2010/main" val="309354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852936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for attention!</a:t>
            </a:r>
            <a:endParaRPr lang="zh-CN" alt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46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Daya</a:t>
            </a:r>
            <a:r>
              <a:rPr lang="en-US" altLang="zh-CN" dirty="0" smtClean="0"/>
              <a:t> Bay Neutrino Experiment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First neutrino experiment facility</a:t>
            </a:r>
          </a:p>
          <a:p>
            <a:pPr lvl="1"/>
            <a:r>
              <a:rPr lang="en-US" altLang="zh-CN" dirty="0" smtClean="0"/>
              <a:t>Based on </a:t>
            </a:r>
            <a:r>
              <a:rPr lang="en-US" altLang="zh-CN" dirty="0" err="1" smtClean="0"/>
              <a:t>Daya</a:t>
            </a:r>
            <a:r>
              <a:rPr lang="en-US" altLang="zh-CN" dirty="0" smtClean="0"/>
              <a:t> Bay reactor</a:t>
            </a:r>
          </a:p>
          <a:p>
            <a:r>
              <a:rPr lang="en-US" altLang="zh-CN" dirty="0" smtClean="0"/>
              <a:t>Milestones:</a:t>
            </a:r>
          </a:p>
          <a:p>
            <a:pPr lvl="1"/>
            <a:r>
              <a:rPr lang="en-US" altLang="zh-CN" dirty="0" smtClean="0"/>
              <a:t>2003: project proposed</a:t>
            </a:r>
          </a:p>
          <a:p>
            <a:pPr lvl="1"/>
            <a:r>
              <a:rPr lang="en-US" altLang="zh-CN" dirty="0" smtClean="0"/>
              <a:t>2006: project approved</a:t>
            </a:r>
          </a:p>
          <a:p>
            <a:pPr lvl="1"/>
            <a:r>
              <a:rPr lang="en-US" altLang="zh-CN" dirty="0" smtClean="0"/>
              <a:t>2007: ground breaking</a:t>
            </a:r>
          </a:p>
          <a:p>
            <a:pPr lvl="1"/>
            <a:r>
              <a:rPr lang="en-US" altLang="zh-CN" dirty="0" smtClean="0"/>
              <a:t>2011: installation completed, data taking started</a:t>
            </a:r>
          </a:p>
          <a:p>
            <a:pPr lvl="1"/>
            <a:r>
              <a:rPr lang="en-US" altLang="zh-CN" dirty="0" smtClean="0"/>
              <a:t>2012.3: announcing the discovery of new neutrino oscillation (</a:t>
            </a:r>
            <a:r>
              <a:rPr lang="en-US" altLang="zh-CN" dirty="0" smtClean="0">
                <a:sym typeface="Symbol"/>
              </a:rPr>
              <a:t>13 measured to be non-zero)</a:t>
            </a:r>
          </a:p>
          <a:p>
            <a:pPr lvl="1"/>
            <a:r>
              <a:rPr lang="en-US" altLang="zh-CN" dirty="0" smtClean="0">
                <a:sym typeface="Symbol"/>
              </a:rPr>
              <a:t>2013.8: announced the first direct measurement of</a:t>
            </a:r>
          </a:p>
          <a:p>
            <a:pPr marL="457200" lvl="1" indent="0">
              <a:buNone/>
            </a:pPr>
            <a:r>
              <a:rPr lang="en-US" altLang="zh-CN" dirty="0">
                <a:sym typeface="Symbol"/>
              </a:rPr>
              <a:t> </a:t>
            </a:r>
            <a:r>
              <a:rPr lang="en-US" altLang="zh-CN" dirty="0" smtClean="0">
                <a:sym typeface="Symbol"/>
              </a:rPr>
              <a:t>   and more precise measurement on </a:t>
            </a:r>
            <a:r>
              <a:rPr lang="en-US" altLang="zh-CN" dirty="0">
                <a:sym typeface="Symbol"/>
              </a:rPr>
              <a:t>13 </a:t>
            </a:r>
            <a:endParaRPr lang="en-US" altLang="zh-CN" dirty="0" smtClean="0">
              <a:sym typeface="Symbol"/>
            </a:endParaRPr>
          </a:p>
          <a:p>
            <a:pPr lvl="1"/>
            <a:r>
              <a:rPr lang="en-US" altLang="zh-CN" dirty="0" smtClean="0">
                <a:sym typeface="Symbol"/>
              </a:rPr>
              <a:t>Continue data taking for 4-5 years more</a:t>
            </a:r>
          </a:p>
          <a:p>
            <a:endParaRPr lang="zh-CN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19844"/>
              </p:ext>
            </p:extLst>
          </p:nvPr>
        </p:nvGraphicFramePr>
        <p:xfrm>
          <a:off x="7236296" y="4941168"/>
          <a:ext cx="610826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公式" r:id="rId3" imgW="393529" imgH="279279" progId="Equation.3">
                  <p:embed/>
                </p:oleObj>
              </mc:Choice>
              <mc:Fallback>
                <p:oleObj name="公式" r:id="rId3" imgW="393529" imgH="27927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4941168"/>
                        <a:ext cx="610826" cy="432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778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 smtClean="0"/>
              <a:t>Preliminary study of the neutrino beam MOMENT looks competitive</a:t>
            </a:r>
          </a:p>
          <a:p>
            <a:pPr lvl="1"/>
            <a:r>
              <a:rPr lang="en-US" altLang="zh-CN" dirty="0" smtClean="0"/>
              <a:t>Muon-decayed neutrinos (advantage in background</a:t>
            </a:r>
            <a:r>
              <a:rPr lang="en-US" altLang="zh-CN" dirty="0" smtClean="0">
                <a:sym typeface="Wingdings" pitchFamily="2" charset="2"/>
              </a:rPr>
              <a:t>) </a:t>
            </a:r>
            <a:r>
              <a:rPr lang="en-US" altLang="zh-CN" dirty="0" smtClean="0"/>
              <a:t> </a:t>
            </a:r>
          </a:p>
          <a:p>
            <a:pPr lvl="1"/>
            <a:r>
              <a:rPr lang="en-US" altLang="zh-CN" dirty="0" smtClean="0"/>
              <a:t>High neutrino flux with neutrino energy: 100-400 MeV</a:t>
            </a:r>
          </a:p>
          <a:p>
            <a:pPr lvl="1"/>
            <a:r>
              <a:rPr lang="en-US" altLang="zh-CN" dirty="0" smtClean="0"/>
              <a:t>Not a facility project yet, just concept study</a:t>
            </a:r>
          </a:p>
          <a:p>
            <a:r>
              <a:rPr lang="en-US" altLang="zh-CN" dirty="0" smtClean="0"/>
              <a:t>Following studies will focus on</a:t>
            </a:r>
          </a:p>
          <a:p>
            <a:pPr lvl="1"/>
            <a:r>
              <a:rPr lang="en-US" altLang="zh-CN" dirty="0" smtClean="0"/>
              <a:t>Suitable detector and baseline distance</a:t>
            </a:r>
          </a:p>
          <a:p>
            <a:pPr lvl="1"/>
            <a:r>
              <a:rPr lang="en-US" altLang="zh-CN" dirty="0" smtClean="0"/>
              <a:t>Optimization of the target station  (used protons, heat and radiation)</a:t>
            </a:r>
          </a:p>
          <a:p>
            <a:pPr lvl="1"/>
            <a:r>
              <a:rPr lang="en-US" altLang="zh-CN" dirty="0" smtClean="0"/>
              <a:t>Higher field (14 T) for the capture solenoid</a:t>
            </a:r>
          </a:p>
          <a:p>
            <a:pPr lvl="1"/>
            <a:r>
              <a:rPr lang="en-US" altLang="zh-CN" dirty="0" smtClean="0"/>
              <a:t>Optimization of transport/decay channels </a:t>
            </a:r>
          </a:p>
          <a:p>
            <a:r>
              <a:rPr lang="en-US" altLang="zh-CN" dirty="0" smtClean="0"/>
              <a:t>Technical difficulties</a:t>
            </a:r>
          </a:p>
          <a:p>
            <a:pPr lvl="1"/>
            <a:r>
              <a:rPr lang="en-US" altLang="zh-CN" dirty="0" smtClean="0"/>
              <a:t>Proton driver: to be solved by China-ADS and others</a:t>
            </a:r>
          </a:p>
          <a:p>
            <a:pPr lvl="1"/>
            <a:r>
              <a:rPr lang="en-US" altLang="zh-CN" dirty="0" smtClean="0"/>
              <a:t>Target and very </a:t>
            </a:r>
            <a:r>
              <a:rPr lang="en-US" altLang="zh-CN" dirty="0"/>
              <a:t>high field SC solenoids: </a:t>
            </a:r>
            <a:r>
              <a:rPr lang="en-US" altLang="zh-CN" dirty="0" smtClean="0"/>
              <a:t>collaboration and R&amp;D</a:t>
            </a:r>
          </a:p>
          <a:p>
            <a:pPr lvl="1"/>
            <a:r>
              <a:rPr lang="en-US" altLang="zh-CN" dirty="0" smtClean="0"/>
              <a:t>Detector: to be identified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3850"/>
            <a:ext cx="827722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29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852936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for attention!</a:t>
            </a:r>
            <a:endParaRPr lang="zh-CN" alt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323850"/>
            <a:ext cx="827722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0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A数据分析\大亚湾文章\AD Figure\DYB_8ADs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60877" y="1942886"/>
            <a:ext cx="4519635" cy="375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44624"/>
            <a:ext cx="8229600" cy="487134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sz="3600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Daya</a:t>
            </a:r>
            <a:r>
              <a:rPr lang="en-US" altLang="zh-CN" sz="36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Bay Experiment</a:t>
            </a:r>
            <a:endParaRPr lang="zh-CN" altLang="en-US" sz="360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9221" name="Picture 4" descr="20110811_1号厅水池注水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718" y="4811719"/>
            <a:ext cx="302639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4244" y="761772"/>
            <a:ext cx="3657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Completed all installations in Sep. 2012.</a:t>
            </a:r>
            <a:endParaRPr lang="zh-CN" altLang="en-US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D:\EH3_4_detector_diamond_IMG_201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57" y="1708056"/>
            <a:ext cx="2989797" cy="224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D:\IMG_205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718" y="604552"/>
            <a:ext cx="2680593" cy="201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42596" y="2975203"/>
            <a:ext cx="6480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AD8</a:t>
            </a:r>
            <a:endParaRPr lang="zh-CN" altLang="en-US" sz="15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5426" y="3592333"/>
            <a:ext cx="6480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AD7</a:t>
            </a:r>
            <a:endParaRPr lang="zh-CN" altLang="en-US" sz="15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60" y="4216395"/>
            <a:ext cx="3638659" cy="261154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</p:pic>
      <p:cxnSp>
        <p:nvCxnSpPr>
          <p:cNvPr id="15" name="直接箭头连接符 14"/>
          <p:cNvCxnSpPr/>
          <p:nvPr/>
        </p:nvCxnSpPr>
        <p:spPr bwMode="auto">
          <a:xfrm flipH="1">
            <a:off x="1331641" y="4811719"/>
            <a:ext cx="56488" cy="3723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911186" y="4441535"/>
            <a:ext cx="130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solidFill>
                  <a:srgbClr val="FF0000"/>
                </a:solidFill>
              </a:rPr>
              <a:t>8 AD run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7" name="直接箭头连接符 16"/>
          <p:cNvCxnSpPr/>
          <p:nvPr/>
        </p:nvCxnSpPr>
        <p:spPr bwMode="auto">
          <a:xfrm flipH="1">
            <a:off x="1778120" y="5445224"/>
            <a:ext cx="345608" cy="29532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2001817" y="5118516"/>
            <a:ext cx="1540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We are here</a:t>
            </a:r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18107" y="6021288"/>
            <a:ext cx="2485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/>
              <a:t>U</a:t>
            </a:r>
            <a:r>
              <a:rPr lang="en-US" altLang="zh-CN" sz="1600" smtClean="0"/>
              <a:t>ncertainty of sin</a:t>
            </a:r>
            <a:r>
              <a:rPr lang="en-US" altLang="zh-CN" sz="1600" baseline="30000" smtClean="0"/>
              <a:t>2</a:t>
            </a:r>
            <a:r>
              <a:rPr lang="en-US" altLang="zh-CN" sz="1600" smtClean="0"/>
              <a:t>2</a:t>
            </a:r>
            <a:r>
              <a:rPr lang="en-US" altLang="zh-CN" sz="1600" smtClean="0">
                <a:sym typeface="Symbol"/>
              </a:rPr>
              <a:t></a:t>
            </a:r>
            <a:r>
              <a:rPr lang="en-US" altLang="zh-CN" sz="1600" baseline="-25000" smtClean="0">
                <a:sym typeface="Symbol"/>
              </a:rPr>
              <a:t>13</a:t>
            </a:r>
            <a:endParaRPr lang="zh-CN" altLang="en-US" sz="1600" baseline="-25000"/>
          </a:p>
        </p:txBody>
      </p:sp>
    </p:spTree>
    <p:extLst>
      <p:ext uri="{BB962C8B-B14F-4D97-AF65-F5344CB8AC3E}">
        <p14:creationId xmlns:p14="http://schemas.microsoft.com/office/powerpoint/2010/main" val="279103819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20874"/>
            <a:ext cx="8229600" cy="5760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JUNO Experiment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24579" name="组合 4"/>
          <p:cNvGrpSpPr>
            <a:grpSpLocks/>
          </p:cNvGrpSpPr>
          <p:nvPr/>
        </p:nvGrpSpPr>
        <p:grpSpPr bwMode="auto">
          <a:xfrm>
            <a:off x="354844" y="1931788"/>
            <a:ext cx="4430526" cy="3701266"/>
            <a:chOff x="132770" y="1737874"/>
            <a:chExt cx="5409526" cy="4571446"/>
          </a:xfrm>
        </p:grpSpPr>
        <p:pic>
          <p:nvPicPr>
            <p:cNvPr id="24582" name="Picture 4" descr="allbaseline_dyb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770" y="2021036"/>
              <a:ext cx="5294310" cy="4288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3" name="Text Box 5"/>
            <p:cNvSpPr txBox="1">
              <a:spLocks noChangeArrowheads="1"/>
            </p:cNvSpPr>
            <p:nvPr/>
          </p:nvSpPr>
          <p:spPr bwMode="auto">
            <a:xfrm>
              <a:off x="2167034" y="1737874"/>
              <a:ext cx="1567512" cy="41814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0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0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0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0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75000"/>
                <a:buFont typeface="Wingdings" pitchFamily="2" charset="2"/>
                <a:defRPr sz="20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75000"/>
                <a:buFont typeface="Wingdings" pitchFamily="2" charset="2"/>
                <a:defRPr sz="20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75000"/>
                <a:buFont typeface="Wingdings" pitchFamily="2" charset="2"/>
                <a:defRPr sz="20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75000"/>
                <a:buFont typeface="Wingdings" pitchFamily="2" charset="2"/>
                <a:defRPr sz="20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600"/>
                <a:t>Daya Bay</a:t>
              </a:r>
              <a:endParaRPr lang="zh-CN" altLang="en-US" sz="1600"/>
            </a:p>
          </p:txBody>
        </p:sp>
        <p:sp>
          <p:nvSpPr>
            <p:cNvPr id="24584" name="Oval 7"/>
            <p:cNvSpPr>
              <a:spLocks noChangeArrowheads="1"/>
            </p:cNvSpPr>
            <p:nvPr/>
          </p:nvSpPr>
          <p:spPr bwMode="auto">
            <a:xfrm>
              <a:off x="4574161" y="4965399"/>
              <a:ext cx="142875" cy="14446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85" name="Text Box 9"/>
            <p:cNvSpPr txBox="1">
              <a:spLocks noChangeArrowheads="1"/>
            </p:cNvSpPr>
            <p:nvPr/>
          </p:nvSpPr>
          <p:spPr bwMode="auto">
            <a:xfrm>
              <a:off x="3891776" y="1737874"/>
              <a:ext cx="1650520" cy="41814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20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20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20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20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75000"/>
                <a:buFont typeface="Wingdings" pitchFamily="2" charset="2"/>
                <a:defRPr sz="20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75000"/>
                <a:buFont typeface="Wingdings" pitchFamily="2" charset="2"/>
                <a:defRPr sz="20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75000"/>
                <a:buFont typeface="Wingdings" pitchFamily="2" charset="2"/>
                <a:defRPr sz="20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75000"/>
                <a:buFont typeface="Wingdings" pitchFamily="2" charset="2"/>
                <a:defRPr sz="20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CN" sz="1600" smtClean="0"/>
                <a:t>Daya </a:t>
              </a:r>
              <a:r>
                <a:rPr lang="en-US" altLang="zh-CN" sz="1600"/>
                <a:t>Bay II</a:t>
              </a:r>
              <a:endParaRPr lang="zh-CN" altLang="en-US" sz="1600"/>
            </a:p>
          </p:txBody>
        </p:sp>
        <p:sp>
          <p:nvSpPr>
            <p:cNvPr id="24588" name="Line 11"/>
            <p:cNvSpPr>
              <a:spLocks noChangeShapeType="1"/>
            </p:cNvSpPr>
            <p:nvPr/>
          </p:nvSpPr>
          <p:spPr bwMode="auto">
            <a:xfrm>
              <a:off x="4647886" y="2308374"/>
              <a:ext cx="0" cy="25209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6325" name="内容占位符 2"/>
          <p:cNvSpPr txBox="1">
            <a:spLocks/>
          </p:cNvSpPr>
          <p:nvPr/>
        </p:nvSpPr>
        <p:spPr bwMode="auto">
          <a:xfrm>
            <a:off x="5206295" y="1844824"/>
            <a:ext cx="3633745" cy="41044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457200" indent="-457200" eaLnBrk="0" hangingPunct="0"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1pPr>
            <a:lvl2pPr marL="914400" indent="-457200" eaLnBrk="0" hangingPunct="0"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itchFamily="2" charset="2"/>
              <a:defRPr sz="20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buSzPct val="80000"/>
              <a:buFont typeface="Wingdings" pitchFamily="2" charset="2"/>
              <a:buChar char="u"/>
              <a:defRPr/>
            </a:pPr>
            <a:r>
              <a:rPr lang="en-US" altLang="zh-CN" dirty="0" smtClean="0">
                <a:cs typeface="Times New Roman" pitchFamily="18" charset="0"/>
              </a:rPr>
              <a:t>20 </a:t>
            </a:r>
            <a:r>
              <a:rPr lang="en-US" altLang="zh-CN" dirty="0" err="1" smtClean="0">
                <a:cs typeface="Times New Roman" pitchFamily="18" charset="0"/>
              </a:rPr>
              <a:t>kton</a:t>
            </a:r>
            <a:r>
              <a:rPr lang="en-US" altLang="zh-CN" dirty="0" smtClean="0">
                <a:cs typeface="Times New Roman" pitchFamily="18" charset="0"/>
              </a:rPr>
              <a:t> LS detector</a:t>
            </a:r>
          </a:p>
          <a:p>
            <a:pPr eaLnBrk="1" hangingPunct="1">
              <a:buSzPct val="80000"/>
              <a:buFont typeface="Wingdings" pitchFamily="2" charset="2"/>
              <a:buChar char="u"/>
              <a:defRPr/>
            </a:pPr>
            <a:r>
              <a:rPr lang="en-US" altLang="zh-CN" dirty="0" smtClean="0">
                <a:cs typeface="Times New Roman" pitchFamily="18" charset="0"/>
              </a:rPr>
              <a:t>3%/</a:t>
            </a:r>
            <a:r>
              <a:rPr lang="en-US" altLang="zh-CN" dirty="0" smtClean="0">
                <a:cs typeface="Times New Roman" pitchFamily="18" charset="0"/>
                <a:sym typeface="Symbol"/>
              </a:rPr>
              <a:t>E̅</a:t>
            </a:r>
            <a:r>
              <a:rPr lang="zh-CN" altLang="en-US" dirty="0" smtClean="0">
                <a:cs typeface="Times New Roman" pitchFamily="18" charset="0"/>
              </a:rPr>
              <a:t>  </a:t>
            </a:r>
            <a:r>
              <a:rPr lang="en-US" altLang="zh-CN" dirty="0" smtClean="0">
                <a:cs typeface="Times New Roman" pitchFamily="18" charset="0"/>
              </a:rPr>
              <a:t>resolution</a:t>
            </a:r>
          </a:p>
          <a:p>
            <a:pPr eaLnBrk="1" hangingPunct="1">
              <a:buSzPct val="80000"/>
              <a:buFont typeface="Wingdings" pitchFamily="2" charset="2"/>
              <a:buChar char="u"/>
              <a:defRPr/>
            </a:pPr>
            <a:r>
              <a:rPr lang="en-US" altLang="zh-CN" dirty="0" smtClean="0">
                <a:cs typeface="Times New Roman" pitchFamily="18" charset="0"/>
              </a:rPr>
              <a:t>Rich physics </a:t>
            </a:r>
          </a:p>
          <a:p>
            <a:pPr marL="720000" lvl="1" indent="-360000" eaLnBrk="1" hangingPunct="1">
              <a:buClr>
                <a:srgbClr val="CC3399"/>
              </a:buClr>
              <a:buFont typeface="Wingdings" pitchFamily="2" charset="2"/>
              <a:buChar char="ð"/>
              <a:defRPr/>
            </a:pPr>
            <a:r>
              <a:rPr lang="en-US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Mass hierarchy</a:t>
            </a:r>
          </a:p>
          <a:p>
            <a:pPr marL="720000" lvl="1" indent="-360000" eaLnBrk="1" hangingPunct="1">
              <a:buClr>
                <a:srgbClr val="CC3399"/>
              </a:buClr>
              <a:buFont typeface="Wingdings" pitchFamily="2" charset="2"/>
              <a:buChar char="ð"/>
              <a:defRPr/>
            </a:pPr>
            <a:r>
              <a:rPr lang="en-US" altLang="zh-CN" dirty="0" smtClean="0">
                <a:solidFill>
                  <a:srgbClr val="C00000"/>
                </a:solidFill>
                <a:cs typeface="Times New Roman" pitchFamily="18" charset="0"/>
              </a:rPr>
              <a:t>Precision measurement of 4 oscillation parameters to &lt;1%</a:t>
            </a:r>
          </a:p>
          <a:p>
            <a:pPr marL="720000" lvl="1" indent="-360000" eaLnBrk="1" hangingPunct="1">
              <a:buClr>
                <a:srgbClr val="CC3399"/>
              </a:buClr>
              <a:buFont typeface="Wingdings" pitchFamily="2" charset="2"/>
              <a:buChar char="ð"/>
              <a:defRPr/>
            </a:pPr>
            <a:r>
              <a:rPr lang="en-US" altLang="zh-CN" dirty="0" smtClean="0">
                <a:solidFill>
                  <a:srgbClr val="008000"/>
                </a:solidFill>
                <a:cs typeface="Times New Roman" pitchFamily="18" charset="0"/>
              </a:rPr>
              <a:t>Supernovae neutrino</a:t>
            </a:r>
          </a:p>
          <a:p>
            <a:pPr marL="720000" lvl="1" indent="-360000" eaLnBrk="1" hangingPunct="1">
              <a:buClr>
                <a:srgbClr val="CC3399"/>
              </a:buClr>
              <a:buFont typeface="Wingdings" pitchFamily="2" charset="2"/>
              <a:buChar char="ð"/>
              <a:defRPr/>
            </a:pPr>
            <a:r>
              <a:rPr lang="en-US" altLang="zh-CN" dirty="0" err="1" smtClean="0">
                <a:solidFill>
                  <a:srgbClr val="008000"/>
                </a:solidFill>
                <a:cs typeface="Times New Roman" pitchFamily="18" charset="0"/>
              </a:rPr>
              <a:t>Geoneutrino</a:t>
            </a:r>
            <a:endParaRPr lang="en-US" altLang="zh-CN" dirty="0" smtClean="0">
              <a:solidFill>
                <a:srgbClr val="008000"/>
              </a:solidFill>
              <a:cs typeface="Times New Roman" pitchFamily="18" charset="0"/>
            </a:endParaRPr>
          </a:p>
          <a:p>
            <a:pPr marL="720000" lvl="1" indent="-360000" eaLnBrk="1" hangingPunct="1">
              <a:buClr>
                <a:srgbClr val="CC3399"/>
              </a:buClr>
              <a:buFont typeface="Wingdings" pitchFamily="2" charset="2"/>
              <a:buChar char="ð"/>
              <a:defRPr/>
            </a:pPr>
            <a:r>
              <a:rPr lang="en-US" altLang="zh-CN" dirty="0" smtClean="0">
                <a:solidFill>
                  <a:srgbClr val="008000"/>
                </a:solidFill>
                <a:cs typeface="Times New Roman" pitchFamily="18" charset="0"/>
              </a:rPr>
              <a:t>Sterile neutrino</a:t>
            </a:r>
          </a:p>
          <a:p>
            <a:pPr marL="720000" lvl="1" indent="-360000" eaLnBrk="1" hangingPunct="1">
              <a:buClr>
                <a:srgbClr val="CC3399"/>
              </a:buClr>
              <a:buFont typeface="Wingdings" pitchFamily="2" charset="2"/>
              <a:buChar char="ð"/>
              <a:defRPr/>
            </a:pPr>
            <a:r>
              <a:rPr lang="en-US" altLang="zh-CN" dirty="0" smtClean="0">
                <a:solidFill>
                  <a:srgbClr val="008000"/>
                </a:solidFill>
                <a:cs typeface="Times New Roman" pitchFamily="18" charset="0"/>
              </a:rPr>
              <a:t>Atmospheric neutrinos</a:t>
            </a:r>
          </a:p>
          <a:p>
            <a:pPr marL="720000" lvl="1" indent="-360000" eaLnBrk="1" hangingPunct="1">
              <a:buClr>
                <a:srgbClr val="CC3399"/>
              </a:buClr>
              <a:buFont typeface="Wingdings" pitchFamily="2" charset="2"/>
              <a:buChar char="ð"/>
              <a:defRPr/>
            </a:pPr>
            <a:r>
              <a:rPr lang="en-US" altLang="zh-CN" dirty="0" smtClean="0">
                <a:solidFill>
                  <a:srgbClr val="008000"/>
                </a:solidFill>
                <a:cs typeface="Times New Roman" pitchFamily="18" charset="0"/>
              </a:rPr>
              <a:t>Exotic searches </a:t>
            </a:r>
          </a:p>
        </p:txBody>
      </p:sp>
      <p:sp>
        <p:nvSpPr>
          <p:cNvPr id="24581" name="矩形 12"/>
          <p:cNvSpPr>
            <a:spLocks noChangeArrowheads="1"/>
          </p:cNvSpPr>
          <p:nvPr/>
        </p:nvSpPr>
        <p:spPr bwMode="auto">
          <a:xfrm>
            <a:off x="354844" y="6144488"/>
            <a:ext cx="84851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chemeClr val="tx1"/>
                </a:solidFill>
                <a:cs typeface="Arial" pitchFamily="34" charset="0"/>
              </a:rPr>
              <a:t>Talk by </a:t>
            </a:r>
            <a:r>
              <a:rPr lang="en-US" altLang="zh-CN" sz="1400" smtClean="0">
                <a:solidFill>
                  <a:schemeClr val="tx1"/>
                </a:solidFill>
                <a:cs typeface="Arial" pitchFamily="34" charset="0"/>
              </a:rPr>
              <a:t>Y.F. Wang </a:t>
            </a:r>
            <a:r>
              <a:rPr lang="en-US" altLang="zh-CN" sz="1400">
                <a:solidFill>
                  <a:schemeClr val="tx1"/>
                </a:solidFill>
                <a:cs typeface="Arial" pitchFamily="34" charset="0"/>
              </a:rPr>
              <a:t>at ICFA seminar </a:t>
            </a:r>
            <a:r>
              <a:rPr lang="en-US" altLang="zh-CN" sz="1400" smtClean="0">
                <a:solidFill>
                  <a:schemeClr val="tx1"/>
                </a:solidFill>
                <a:cs typeface="Arial" pitchFamily="34" charset="0"/>
              </a:rPr>
              <a:t>2008...NuFact 2012;  </a:t>
            </a:r>
            <a:r>
              <a:rPr lang="en-US" altLang="zh-CN" sz="1400">
                <a:solidFill>
                  <a:schemeClr val="tx1"/>
                </a:solidFill>
                <a:cs typeface="Arial" pitchFamily="34" charset="0"/>
              </a:rPr>
              <a:t>by J. Cao at </a:t>
            </a:r>
            <a:r>
              <a:rPr lang="en-US" altLang="zh-CN" sz="1400" smtClean="0">
                <a:solidFill>
                  <a:schemeClr val="tx1"/>
                </a:solidFill>
                <a:cs typeface="Arial" pitchFamily="34" charset="0"/>
              </a:rPr>
              <a:t>Nutel 2009...NPB 2012 (ShenZhen); </a:t>
            </a:r>
            <a:endParaRPr lang="en-US" altLang="zh-CN" sz="140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zh-CN" sz="1400">
                <a:solidFill>
                  <a:schemeClr val="tx1"/>
                </a:solidFill>
              </a:rPr>
              <a:t>Paper by L. Zhan, </a:t>
            </a:r>
            <a:r>
              <a:rPr lang="en-US" altLang="zh-CN" sz="1400" smtClean="0">
                <a:solidFill>
                  <a:schemeClr val="tx1"/>
                </a:solidFill>
              </a:rPr>
              <a:t>Y.F. Wang, </a:t>
            </a:r>
            <a:r>
              <a:rPr lang="en-US" altLang="zh-CN" sz="1400">
                <a:solidFill>
                  <a:schemeClr val="tx1"/>
                </a:solidFill>
              </a:rPr>
              <a:t>J. Cao, L.J. Wen,  PRD78:111103,2008</a:t>
            </a:r>
            <a:r>
              <a:rPr lang="en-US" altLang="zh-CN" sz="1400" smtClean="0">
                <a:solidFill>
                  <a:schemeClr val="tx1"/>
                </a:solidFill>
              </a:rPr>
              <a:t>;  PRD79:073007,2009</a:t>
            </a:r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208" y="654001"/>
            <a:ext cx="871383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JUNO (DYB-II) has been approved in China in Feb. 2013 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326" y="1124744"/>
            <a:ext cx="7595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/>
              <a:t>E</a:t>
            </a:r>
            <a:r>
              <a:rPr lang="en-US" altLang="zh-CN" sz="1600" smtClean="0"/>
              <a:t>quivalent to CD1 of US DOE</a:t>
            </a:r>
          </a:p>
        </p:txBody>
      </p:sp>
    </p:spTree>
    <p:extLst>
      <p:ext uri="{BB962C8B-B14F-4D97-AF65-F5344CB8AC3E}">
        <p14:creationId xmlns:p14="http://schemas.microsoft.com/office/powerpoint/2010/main" val="19264865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2459" y="21098"/>
            <a:ext cx="8229600" cy="5995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The reactors </a:t>
            </a:r>
            <a:r>
              <a:rPr lang="en-US" altLang="zh-CN" smtClean="0"/>
              <a:t>and site</a:t>
            </a:r>
            <a:endParaRPr lang="zh-CN" altLang="en-US" dirty="0"/>
          </a:p>
        </p:txBody>
      </p:sp>
      <p:graphicFrame>
        <p:nvGraphicFramePr>
          <p:cNvPr id="14" name="内容占位符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73958"/>
              </p:ext>
            </p:extLst>
          </p:nvPr>
        </p:nvGraphicFramePr>
        <p:xfrm>
          <a:off x="198273" y="692696"/>
          <a:ext cx="88569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1440160"/>
                <a:gridCol w="1080120"/>
                <a:gridCol w="1152128"/>
                <a:gridCol w="2232248"/>
                <a:gridCol w="20882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Daya Bay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Huizhou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Lufeng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Yangjiang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Taishan</a:t>
                      </a:r>
                      <a:endParaRPr lang="zh-CN" altLang="en-US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Status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Operational</a:t>
                      </a:r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Planned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Planned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Under</a:t>
                      </a:r>
                      <a:r>
                        <a:rPr lang="en-US" altLang="zh-CN" sz="1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construction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Under</a:t>
                      </a:r>
                      <a:r>
                        <a:rPr lang="en-US" altLang="zh-CN" sz="1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construction</a:t>
                      </a:r>
                      <a:endParaRPr lang="zh-CN" altLang="en-US" sz="18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Power 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17.4 GW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17.4 GW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17.4 GW</a:t>
                      </a:r>
                      <a:endParaRPr lang="zh-CN" alt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17.4 GW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18.4 GW</a:t>
                      </a:r>
                      <a:endParaRPr lang="zh-CN" altLang="en-US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35" y="2006902"/>
            <a:ext cx="8110587" cy="459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14773" y="365625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Daya Bay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5074" y="331120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Huizhou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8148" y="316832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Lufeng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6228020"/>
            <a:ext cx="12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Yangjiang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3108" y="5727954"/>
            <a:ext cx="1039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Taishan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1034" y="4362139"/>
            <a:ext cx="1553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Hong Kong</a:t>
            </a:r>
            <a:endParaRPr lang="zh-CN" altLang="en-US" b="1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432" y="2219753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Kaipin, Jiangmeng, Guang Dong</a:t>
            </a:r>
            <a:endParaRPr lang="zh-CN" altLang="en-US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5" r="7784" b="6211"/>
          <a:stretch/>
        </p:blipFill>
        <p:spPr bwMode="auto">
          <a:xfrm>
            <a:off x="405816" y="2870429"/>
            <a:ext cx="2005943" cy="204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总平面图(修改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5684" y="5381852"/>
            <a:ext cx="2602022" cy="147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71" y="5381852"/>
            <a:ext cx="2508849" cy="147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IMG_24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259" y="5368091"/>
            <a:ext cx="2002036" cy="150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76056" y="4731471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</a:rPr>
              <a:t>Scheduled data taking ~2020</a:t>
            </a:r>
            <a:endParaRPr lang="zh-CN" altLang="en-US" sz="2000" b="1">
              <a:solidFill>
                <a:schemeClr val="bg1"/>
              </a:solidFill>
            </a:endParaRPr>
          </a:p>
          <a:p>
            <a:r>
              <a:rPr lang="en-US" altLang="zh-CN" sz="2000" b="1" smtClean="0">
                <a:solidFill>
                  <a:schemeClr val="bg1"/>
                </a:solidFill>
              </a:rPr>
              <a:t>Site survey and civil design: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8744" y="3563724"/>
            <a:ext cx="91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34.5m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1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19108</TotalTime>
  <Words>2059</Words>
  <Application>Microsoft Office PowerPoint</Application>
  <PresentationFormat>全屏显示(4:3)</PresentationFormat>
  <Paragraphs>307</Paragraphs>
  <Slides>33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33</vt:i4>
      </vt:variant>
    </vt:vector>
  </HeadingPairs>
  <TitlesOfParts>
    <vt:vector size="39" baseType="lpstr">
      <vt:lpstr>Office 主题​​</vt:lpstr>
      <vt:lpstr>公式</vt:lpstr>
      <vt:lpstr>Equation</vt:lpstr>
      <vt:lpstr>Visio.Drawing.11</vt:lpstr>
      <vt:lpstr>Visio</vt:lpstr>
      <vt:lpstr>Origin50.Graph</vt:lpstr>
      <vt:lpstr>Neutrino Program in China</vt:lpstr>
      <vt:lpstr>Outline</vt:lpstr>
      <vt:lpstr>Introduction to Neutrino Experiments in China</vt:lpstr>
      <vt:lpstr>Daya Bay Neutrino Experiment</vt:lpstr>
      <vt:lpstr>Summary</vt:lpstr>
      <vt:lpstr>PowerPoint 演示文稿</vt:lpstr>
      <vt:lpstr>Daya Bay Experiment</vt:lpstr>
      <vt:lpstr>JUNO Experiment</vt:lpstr>
      <vt:lpstr>The reactors and site</vt:lpstr>
      <vt:lpstr>Projected Sensitivity</vt:lpstr>
      <vt:lpstr>JUNO Project Planning</vt:lpstr>
      <vt:lpstr>A dedicated facility for CP measurements?</vt:lpstr>
      <vt:lpstr>MOMENT: A muon-decay medium baseline neutrino beam facility</vt:lpstr>
      <vt:lpstr>Schematic for MOMENT</vt:lpstr>
      <vt:lpstr>A 0-free neutrino beam line</vt:lpstr>
      <vt:lpstr>Proton Driver</vt:lpstr>
      <vt:lpstr>Design scheme for the proton driver</vt:lpstr>
      <vt:lpstr>Lattice of the linac</vt:lpstr>
      <vt:lpstr>Higher proton energy?</vt:lpstr>
      <vt:lpstr>Target and pion/muon collection - Target</vt:lpstr>
      <vt:lpstr>PowerPoint 演示文稿</vt:lpstr>
      <vt:lpstr>Large heat deposit and irradiation in SC solenoids</vt:lpstr>
      <vt:lpstr>Pion/muon collection and transport</vt:lpstr>
      <vt:lpstr>Collection and transport efficiency</vt:lpstr>
      <vt:lpstr>PowerPoint 演示文稿</vt:lpstr>
      <vt:lpstr>Muon transport and decay - Muon bending section</vt:lpstr>
      <vt:lpstr>PowerPoint 演示文稿</vt:lpstr>
      <vt:lpstr>Muon transport and decay - Muon decay channel</vt:lpstr>
      <vt:lpstr>Neutrino energy spectra dependent on muon momentum and divergent angle</vt:lpstr>
      <vt:lpstr>Neutrino flux and possible detector</vt:lpstr>
      <vt:lpstr>Estimate of neutrino flux</vt:lpstr>
      <vt:lpstr>Summary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Large-scale Accelerator Projects in China</dc:title>
  <dc:creator>J.Y. Tang</dc:creator>
  <cp:lastModifiedBy>J.Y.Tang</cp:lastModifiedBy>
  <cp:revision>178</cp:revision>
  <dcterms:created xsi:type="dcterms:W3CDTF">2013-07-14T00:44:14Z</dcterms:created>
  <dcterms:modified xsi:type="dcterms:W3CDTF">2013-11-12T15:33:23Z</dcterms:modified>
</cp:coreProperties>
</file>