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haansoftxls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0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1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2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3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14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15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theme/theme16.xml" ContentType="application/vnd.openxmlformats-officedocument.theme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17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18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19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0.xml" ContentType="application/vnd.openxmlformats-officedocument.theme+xml"/>
  <Override PartName="/ppt/theme/themeOverride1.xml" ContentType="application/vnd.openxmlformats-officedocument.themeOverride+xml"/>
  <Override PartName="/ppt/theme/theme21.xml" ContentType="application/vnd.openxmlformats-officedocument.them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  <p:sldMasterId id="2147485201" r:id="rId2"/>
    <p:sldMasterId id="2147485213" r:id="rId3"/>
    <p:sldMasterId id="2147485225" r:id="rId4"/>
    <p:sldMasterId id="2147485237" r:id="rId5"/>
    <p:sldMasterId id="2147485256" r:id="rId6"/>
    <p:sldMasterId id="2147485288" r:id="rId7"/>
    <p:sldMasterId id="2147485307" r:id="rId8"/>
    <p:sldMasterId id="2147485319" r:id="rId9"/>
    <p:sldMasterId id="2147485345" r:id="rId10"/>
    <p:sldMasterId id="2147485371" r:id="rId11"/>
    <p:sldMasterId id="2147485397" r:id="rId12"/>
    <p:sldMasterId id="2147485423" r:id="rId13"/>
    <p:sldMasterId id="2147485440" r:id="rId14"/>
    <p:sldMasterId id="2147485453" r:id="rId15"/>
    <p:sldMasterId id="2147485466" r:id="rId16"/>
    <p:sldMasterId id="2147485479" r:id="rId17"/>
    <p:sldMasterId id="2147485491" r:id="rId18"/>
    <p:sldMasterId id="2147485504" r:id="rId19"/>
    <p:sldMasterId id="2147485519" r:id="rId20"/>
  </p:sldMasterIdLst>
  <p:notesMasterIdLst>
    <p:notesMasterId r:id="rId69"/>
  </p:notesMasterIdLst>
  <p:sldIdLst>
    <p:sldId id="750" r:id="rId21"/>
    <p:sldId id="738" r:id="rId22"/>
    <p:sldId id="733" r:id="rId23"/>
    <p:sldId id="769" r:id="rId24"/>
    <p:sldId id="756" r:id="rId25"/>
    <p:sldId id="761" r:id="rId26"/>
    <p:sldId id="762" r:id="rId27"/>
    <p:sldId id="736" r:id="rId28"/>
    <p:sldId id="749" r:id="rId29"/>
    <p:sldId id="739" r:id="rId30"/>
    <p:sldId id="740" r:id="rId31"/>
    <p:sldId id="741" r:id="rId32"/>
    <p:sldId id="742" r:id="rId33"/>
    <p:sldId id="718" r:id="rId34"/>
    <p:sldId id="746" r:id="rId35"/>
    <p:sldId id="717" r:id="rId36"/>
    <p:sldId id="747" r:id="rId37"/>
    <p:sldId id="748" r:id="rId38"/>
    <p:sldId id="724" r:id="rId39"/>
    <p:sldId id="751" r:id="rId40"/>
    <p:sldId id="752" r:id="rId41"/>
    <p:sldId id="719" r:id="rId42"/>
    <p:sldId id="745" r:id="rId43"/>
    <p:sldId id="723" r:id="rId44"/>
    <p:sldId id="720" r:id="rId45"/>
    <p:sldId id="726" r:id="rId46"/>
    <p:sldId id="727" r:id="rId47"/>
    <p:sldId id="728" r:id="rId48"/>
    <p:sldId id="753" r:id="rId49"/>
    <p:sldId id="755" r:id="rId50"/>
    <p:sldId id="754" r:id="rId51"/>
    <p:sldId id="760" r:id="rId52"/>
    <p:sldId id="765" r:id="rId53"/>
    <p:sldId id="729" r:id="rId54"/>
    <p:sldId id="722" r:id="rId55"/>
    <p:sldId id="732" r:id="rId56"/>
    <p:sldId id="757" r:id="rId57"/>
    <p:sldId id="758" r:id="rId58"/>
    <p:sldId id="763" r:id="rId59"/>
    <p:sldId id="764" r:id="rId60"/>
    <p:sldId id="770" r:id="rId61"/>
    <p:sldId id="766" r:id="rId62"/>
    <p:sldId id="771" r:id="rId63"/>
    <p:sldId id="767" r:id="rId64"/>
    <p:sldId id="768" r:id="rId65"/>
    <p:sldId id="772" r:id="rId66"/>
    <p:sldId id="737" r:id="rId67"/>
    <p:sldId id="759" r:id="rId68"/>
  </p:sldIdLst>
  <p:sldSz cx="9144000" cy="6858000" type="screen4x3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5pPr>
    <a:lvl6pPr marL="2286000" algn="l" defTabSz="914400" rtl="0" eaLnBrk="1" latinLnBrk="1" hangingPunct="1"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6pPr>
    <a:lvl7pPr marL="2743200" algn="l" defTabSz="914400" rtl="0" eaLnBrk="1" latinLnBrk="1" hangingPunct="1"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7pPr>
    <a:lvl8pPr marL="3200400" algn="l" defTabSz="914400" rtl="0" eaLnBrk="1" latinLnBrk="1" hangingPunct="1"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8pPr>
    <a:lvl9pPr marL="3657600" algn="l" defTabSz="914400" rtl="0" eaLnBrk="1" latinLnBrk="1" hangingPunct="1">
      <a:defRPr kumimoji="1" sz="4400" kern="1200">
        <a:solidFill>
          <a:schemeClr val="tx2"/>
        </a:solidFill>
        <a:latin typeface="휴먼모음T" pitchFamily="18" charset="-127"/>
        <a:ea typeface="휴먼모음T" pitchFamily="18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600"/>
    <a:srgbClr val="99CC00"/>
    <a:srgbClr val="FFFFFF"/>
    <a:srgbClr val="DDFFDD"/>
    <a:srgbClr val="99CCFF"/>
    <a:srgbClr val="FFFF99"/>
    <a:srgbClr val="000000"/>
    <a:srgbClr val="CCFF99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0" autoAdjust="0"/>
    <p:restoredTop sz="96140" autoAdjust="0"/>
  </p:normalViewPr>
  <p:slideViewPr>
    <p:cSldViewPr>
      <p:cViewPr>
        <p:scale>
          <a:sx n="70" d="100"/>
          <a:sy n="70" d="100"/>
        </p:scale>
        <p:origin x="-486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6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61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image" Target="../media/image42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03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218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18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B124C11B-D954-4935-94E8-11395E67408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61197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096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/>
          </a:p>
        </p:txBody>
      </p:sp>
      <p:sp>
        <p:nvSpPr>
          <p:cNvPr id="680964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4EA5D7A2-F02F-4B5C-A125-71F69C0BE39F}" type="slidenum">
              <a:rPr lang="en-US" altLang="ko-KR">
                <a:solidFill>
                  <a:srgbClr val="1F497D"/>
                </a:solidFill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ko-KR">
              <a:solidFill>
                <a:srgbClr val="1F497D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9939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ko-KR" altLang="en-US" smtClean="0"/>
          </a:p>
        </p:txBody>
      </p:sp>
      <p:sp>
        <p:nvSpPr>
          <p:cNvPr id="679940" name="슬라이드 번호 개체 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</a:pPr>
            <a:fld id="{70F2FEC4-A7B6-498D-B35D-5DA9053DADEB}" type="slidenum">
              <a:rPr lang="en-US" altLang="ko-KR" smtClean="0"/>
              <a:pPr eaLnBrk="1" hangingPunct="1">
                <a:spcBef>
                  <a:spcPct val="0"/>
                </a:spcBef>
              </a:pPr>
              <a:t>39</a:t>
            </a:fld>
            <a:endParaRPr lang="en-US" altLang="ko-K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070E9522-F1C7-4BEC-A420-47F5EE569F0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085664CF-7789-4E35-971F-E369164F3E7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Y.Itow@NP02, Kyoto, 27Sep-02</a:t>
            </a:r>
            <a:endParaRPr lang="en-US" altLang="ko-KR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209DED-8D07-4A07-B5ED-D131DCC9412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Y.Itow@NP02, Kyoto, 27Sep-02</a:t>
            </a:r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7B69-82E8-4628-87ED-B2A9F9E284D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Y.Itow@NP02, Kyoto, 27Sep-02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812A6-84C1-47D9-8E92-50260CD598D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Y.Itow@NP02, Kyoto, 27Sep-02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EAF33-DE18-4843-850D-9713164BAD6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Y.Itow@NP02, Kyoto, 27Sep-02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FAC8C-A292-41D4-B36A-1736FF6F056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Y.Itow@NP02, Kyoto, 27Sep-02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C2F41-1B84-49A5-8BA0-2793B966EC5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52BB4-F0E8-4E9C-A232-5BA0A32ECAD5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CBC83-1ABF-4576-BDFB-80D1813905E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6352C-2327-4888-9412-D78DB1235271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27D3-E6E3-4FD1-8D44-1E7EEAA62A9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D5091-DB80-4097-8F48-5EA4C09D7FB6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0F7BB-DAEA-4613-B648-0B92C31F3F4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DB9E-4995-4F8E-A6E7-56A1A36FD9AF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1A277-8C85-4DB0-B5EC-7A853F2E35F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CE3A72E6-1E47-4AD0-A4CB-6652BB0284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57BCD-C743-4F77-AF7E-A1244A00C32B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F6C60-77ED-4411-8FD4-577F415A485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BBB46-1DB3-4FA4-8D3A-C229228DF1E2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0889F-431F-4770-A704-3C57255AA92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224A3-C218-4666-88F5-E153460A2862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BE0BB-B00C-464A-A673-1ADAC4B59D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67796-47C4-4E21-A409-E0B982BCB1E2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272C6-C9A6-4B1A-A61E-C17C186D1B7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7EE2-F9C5-4097-B6F8-CB860D6C1921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3E0C9-2B3F-4D8D-BB43-DD23AD5EE5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75A28-156B-4E86-98E9-B0DFEEBBDB29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4D45-3E5F-4AD3-A9C5-5DDCE9E34CD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ADEC3-C689-4E55-96AA-4B88F751C0DC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7107F-B0C1-4957-BD2A-F3EF1153E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 defTabSz="457200" latinLnBrk="0">
              <a:defRPr/>
            </a:pPr>
            <a:endParaRPr kumimoji="0" lang="ko-KR" altLang="ko-KR" sz="180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 defTabSz="457200" latinLnBrk="0">
              <a:spcBef>
                <a:spcPct val="20000"/>
              </a:spcBef>
              <a:buFontTx/>
              <a:buChar char="•"/>
              <a:defRPr/>
            </a:pPr>
            <a:endParaRPr kumimoji="0" lang="ko-KR" altLang="ko-KR" sz="320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CF1-1F5D-4616-95AC-E6BBE9180B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1FCB-C297-4A1B-ABA9-4FE74D483CA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"/>
          <p:cNvCxnSpPr/>
          <p:nvPr userDrawn="1"/>
        </p:nvCxnSpPr>
        <p:spPr>
          <a:xfrm flipV="1">
            <a:off x="301625" y="752475"/>
            <a:ext cx="8588375" cy="11113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57188" y="1138238"/>
            <a:ext cx="8453437" cy="5357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CF1-1F5D-4616-95AC-E6BBE9180B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1FCB-C297-4A1B-ABA9-4FE74D483CA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52BB4-F0E8-4E9C-A232-5BA0A32ECAD5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CBC83-1ABF-4576-BDFB-80D1813905E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6352C-2327-4888-9412-D78DB1235271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27D3-E6E3-4FD1-8D44-1E7EEAA62A9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D5091-DB80-4097-8F48-5EA4C09D7FB6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0F7BB-DAEA-4613-B648-0B92C31F3F4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DB9E-4995-4F8E-A6E7-56A1A36FD9AF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1A277-8C85-4DB0-B5EC-7A853F2E35F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57BCD-C743-4F77-AF7E-A1244A00C32B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F6C60-77ED-4411-8FD4-577F415A485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BBB46-1DB3-4FA4-8D3A-C229228DF1E2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0889F-431F-4770-A704-3C57255AA92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224A3-C218-4666-88F5-E153460A2862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BE0BB-B00C-464A-A673-1ADAC4B59D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67796-47C4-4E21-A409-E0B982BCB1E2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272C6-C9A6-4B1A-A61E-C17C186D1B7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7EE2-F9C5-4097-B6F8-CB860D6C1921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3E0C9-2B3F-4D8D-BB43-DD23AD5EE5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CF1-1F5D-4616-95AC-E6BBE9180B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1FCB-C297-4A1B-ABA9-4FE74D483CA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75A28-156B-4E86-98E9-B0DFEEBBDB29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4D45-3E5F-4AD3-A9C5-5DDCE9E34CD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ADEC3-C689-4E55-96AA-4B88F751C0DC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7107F-B0C1-4957-BD2A-F3EF1153E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 defTabSz="457200" latinLnBrk="0">
              <a:defRPr/>
            </a:pPr>
            <a:endParaRPr kumimoji="0" lang="ko-KR" altLang="ko-KR" sz="180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 defTabSz="457200" latinLnBrk="0">
              <a:spcBef>
                <a:spcPct val="20000"/>
              </a:spcBef>
              <a:buFontTx/>
              <a:buChar char="•"/>
              <a:defRPr/>
            </a:pPr>
            <a:endParaRPr kumimoji="0" lang="ko-KR" altLang="ko-KR" sz="320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"/>
          <p:cNvCxnSpPr/>
          <p:nvPr userDrawn="1"/>
        </p:nvCxnSpPr>
        <p:spPr>
          <a:xfrm flipV="1">
            <a:off x="301625" y="752475"/>
            <a:ext cx="8588375" cy="11113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57188" y="1138238"/>
            <a:ext cx="8453437" cy="5357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CF1-1F5D-4616-95AC-E6BBE9180B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1FCB-C297-4A1B-ABA9-4FE74D483CA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52BB4-F0E8-4E9C-A232-5BA0A32ECAD5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CBC83-1ABF-4576-BDFB-80D1813905E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6352C-2327-4888-9412-D78DB1235271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27D3-E6E3-4FD1-8D44-1E7EEAA62A9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D5091-DB80-4097-8F48-5EA4C09D7FB6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0F7BB-DAEA-4613-B648-0B92C31F3F4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DB9E-4995-4F8E-A6E7-56A1A36FD9AF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1A277-8C85-4DB0-B5EC-7A853F2E35F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CF1-1F5D-4616-95AC-E6BBE9180B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1FCB-C297-4A1B-ABA9-4FE74D483CA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57BCD-C743-4F77-AF7E-A1244A00C32B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F6C60-77ED-4411-8FD4-577F415A485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BBB46-1DB3-4FA4-8D3A-C229228DF1E2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0889F-431F-4770-A704-3C57255AA92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224A3-C218-4666-88F5-E153460A2862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BE0BB-B00C-464A-A673-1ADAC4B59D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67796-47C4-4E21-A409-E0B982BCB1E2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272C6-C9A6-4B1A-A61E-C17C186D1B7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7EE2-F9C5-4097-B6F8-CB860D6C1921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3E0C9-2B3F-4D8D-BB43-DD23AD5EE5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75A28-156B-4E86-98E9-B0DFEEBBDB29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4D45-3E5F-4AD3-A9C5-5DDCE9E34CD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ADEC3-C689-4E55-96AA-4B88F751C0DC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7107F-B0C1-4957-BD2A-F3EF1153E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 defTabSz="457200" latinLnBrk="0">
              <a:defRPr/>
            </a:pPr>
            <a:endParaRPr kumimoji="0" lang="ko-KR" altLang="ko-KR" sz="180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 defTabSz="457200" latinLnBrk="0">
              <a:spcBef>
                <a:spcPct val="20000"/>
              </a:spcBef>
              <a:buFontTx/>
              <a:buChar char="•"/>
              <a:defRPr/>
            </a:pPr>
            <a:endParaRPr kumimoji="0" lang="ko-KR" altLang="ko-KR" sz="320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CF1-1F5D-4616-95AC-E6BBE9180B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1FCB-C297-4A1B-ABA9-4FE74D483CA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"/>
          <p:cNvCxnSpPr/>
          <p:nvPr userDrawn="1"/>
        </p:nvCxnSpPr>
        <p:spPr>
          <a:xfrm flipV="1">
            <a:off x="301625" y="752475"/>
            <a:ext cx="8588375" cy="11113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57188" y="1138238"/>
            <a:ext cx="8453437" cy="5357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CF1-1F5D-4616-95AC-E6BBE9180B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1FCB-C297-4A1B-ABA9-4FE74D483CA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52BB4-F0E8-4E9C-A232-5BA0A32ECAD5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CBC83-1ABF-4576-BDFB-80D1813905E9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6352C-2327-4888-9412-D78DB1235271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A27D3-E6E3-4FD1-8D44-1E7EEAA62A90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D5091-DB80-4097-8F48-5EA4C09D7FB6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0F7BB-DAEA-4613-B648-0B92C31F3F4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5DB9E-4995-4F8E-A6E7-56A1A36FD9AF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1A277-8C85-4DB0-B5EC-7A853F2E35F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57BCD-C743-4F77-AF7E-A1244A00C32B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F6C60-77ED-4411-8FD4-577F415A485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BBB46-1DB3-4FA4-8D3A-C229228DF1E2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0889F-431F-4770-A704-3C57255AA92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224A3-C218-4666-88F5-E153460A2862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BE0BB-B00C-464A-A673-1ADAC4B59DE7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67796-47C4-4E21-A409-E0B982BCB1E2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272C6-C9A6-4B1A-A61E-C17C186D1B78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87EE2-F9C5-4097-B6F8-CB860D6C1921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3E0C9-2B3F-4D8D-BB43-DD23AD5EE5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CF1-1F5D-4616-95AC-E6BBE9180B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1FCB-C297-4A1B-ABA9-4FE74D483CA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75A28-156B-4E86-98E9-B0DFEEBBDB29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4D45-3E5F-4AD3-A9C5-5DDCE9E34CD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ADEC3-C689-4E55-96AA-4B88F751C0DC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7107F-B0C1-4957-BD2A-F3EF1153E096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 defTabSz="457200" latinLnBrk="0">
              <a:defRPr/>
            </a:pPr>
            <a:endParaRPr kumimoji="0" lang="ko-KR" altLang="ko-KR" sz="180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 defTabSz="457200" latinLnBrk="0">
              <a:spcBef>
                <a:spcPct val="20000"/>
              </a:spcBef>
              <a:buFontTx/>
              <a:buChar char="•"/>
              <a:defRPr/>
            </a:pPr>
            <a:endParaRPr kumimoji="0" lang="ko-KR" altLang="ko-KR" sz="320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2"/>
          <p:cNvCxnSpPr/>
          <p:nvPr userDrawn="1"/>
        </p:nvCxnSpPr>
        <p:spPr>
          <a:xfrm flipV="1">
            <a:off x="301625" y="752475"/>
            <a:ext cx="8588375" cy="11113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357188" y="1138238"/>
            <a:ext cx="8453437" cy="5357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5E209E7E-18F8-444E-8C9E-957A93AE1C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CF1-1F5D-4616-95AC-E6BBE9180B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1FCB-C297-4A1B-ABA9-4FE74D483CA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7"/>
          <p:cNvCxnSpPr/>
          <p:nvPr userDrawn="1"/>
        </p:nvCxnSpPr>
        <p:spPr>
          <a:xfrm>
            <a:off x="301625" y="752475"/>
            <a:ext cx="8577263" cy="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359" y="119070"/>
            <a:ext cx="8566978" cy="6155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/>
          <p:nvPr userDrawn="1"/>
        </p:nvCxnSpPr>
        <p:spPr>
          <a:xfrm flipV="1">
            <a:off x="357188" y="750888"/>
            <a:ext cx="8439150" cy="12700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10DB9-E0C5-47D7-BE07-1E17C0E5D20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97207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C775A-6CC4-4CF2-9C6F-D2DD4CF39AF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2375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C5A94-C3DF-4F24-BD7B-23B79821915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61902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99AD5-74EE-43E7-8030-3AB852D8797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534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CF1-1F5D-4616-95AC-E6BBE9180B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1FCB-C297-4A1B-ABA9-4FE74D483CA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B483C6-C6F2-48AA-8496-DE6CAE302B5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60736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EEBC8-9D2D-4293-8B7A-36BBEA38A0E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78393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F0D9D-32C0-4981-996E-FCC6E4F0C4E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442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049B-5963-48C8-82A8-80FFDF04D39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8466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9E4AE-DE7C-41CB-A4B3-A0581A4337E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84789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309A98-3D28-455D-811E-43DD9778BAA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391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F4C6C-9DAB-4A03-9DE6-89E827894E6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8807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80A79-135C-4F04-9762-0BDFEEDC4A84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329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제목 및 내용 2개/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69D09-060A-4F6B-B0F8-F062161CE67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3913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B8B68-8D28-49B0-B64D-1C9A8A0ACAE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30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3CF1-1F5D-4616-95AC-E6BBE9180BF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2013-11-13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E1FCB-C297-4A1B-ABA9-4FE74D483CA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제목, 텍스트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626D6-8640-4CD3-A4C3-6EB7573AA64D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252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4FF96-50A0-4A06-A5EA-6A90A97A77D9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3878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E9E64B31-40C6-4650-9B37-8EBAE159D8C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2199868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66EA4A04-3BC4-4307-A32E-59D4BF900EA3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4683328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F5279C6A-76A0-4B42-BE26-8BCF432A26C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6923801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D57CE73B-0080-4F15-B683-31045295FCFC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5133604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BC0E7C67-9B6E-471A-9DFD-E3B782CE6AEB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49026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ACC9307B-8775-4EC4-8C3C-E2474266E2C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8299088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0D995802-81E6-4313-A6C9-7EB918E59B5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361685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0F154BA0-A7A6-4572-A750-4EBE4669A3B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4191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7BC7C-581F-406B-AEDF-B5CE3DFFB05F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8ACD120D-C58F-4072-BAE7-0C1362E2F64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4768629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6194D4AB-A4AD-4717-811C-07BB33F57D8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60437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2114550" cy="6248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191250" cy="6248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latinLnBrk="1">
              <a:defRPr/>
            </a:lvl1pPr>
          </a:lstStyle>
          <a:p>
            <a:pPr>
              <a:defRPr/>
            </a:pPr>
            <a:fld id="{61611C56-F22E-4EA8-B145-9B8C8EE95A6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575489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endParaRPr lang="ko-KR" altLang="ko-KR" sz="1800" smtClean="0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  <a:defRPr/>
            </a:pPr>
            <a:endParaRPr lang="ko-KR" altLang="ko-KR" sz="3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0010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06D3FA7-0D0A-4C02-82FF-A44F90202CF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391404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140193E5-D95B-44A2-B7CB-17D1F03C6C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177603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8D825C86-D79A-4C3D-9D6A-957BAA335F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2224308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D0A8E83-D11F-4179-BCD0-8AC4AA18A6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8816830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FDA5184-1EFC-46EC-B59C-469B20FC3BE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278774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888AC45D-1B38-4730-8CCD-C2D82B4136E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72660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FDA00-6B79-4CD0-95AE-8469D7F008CB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6580E899-8A35-4ED6-950E-1A9FF6F7CEC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6346954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E04D979-9E27-4C87-9AC3-B0EA73D99D6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9192838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8D5FDB37-D908-4411-B115-4C7995FD0FB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754097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670BDF9-EDB3-4318-925C-7AA35BE580C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87382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FB9CAD3-E39B-4629-9A1E-4E8702F6AD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632721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C0A17CAF-D03C-4954-A6EB-B60863F7AC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3005092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107F99D6-527A-4D02-8904-0599844C233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3357489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71FAA078-3F10-4C36-8148-ED0F330C03B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109776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9929DEDC-CE6A-48DC-909A-D56D2B54B7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1637847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FCE06B3D-DBE5-4E74-83F4-32FB699F739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02841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83ABE7-F1CF-4AFD-88E6-967B80BFBE7E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0BE2A263-EEA6-46B2-9D24-9C34516FAB0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5709985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B2EBD11E-D1DA-4FB8-82EF-F45905FF17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1874205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53EA857F-AEA5-4A88-B1C4-3B5B7CF28FD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123703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BE32A15B-8109-48A3-8B76-E04ED37C62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3120506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3E211674-B0ED-432D-80B2-BEC3EC27C22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7060705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6CB4CCA0-1E94-4967-BBA1-CB84A1D680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598136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C075609A-F84D-4A4B-BEBE-F976CAC5E95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7712459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487B63F6-F02F-4EA3-B9BA-7663A3DE82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0103105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6201DD25-4062-40CD-A305-40F05CA2FBA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901194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2DA23E5A-9270-47BB-8684-E9F91250E90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822228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87B52-71A9-4991-A1E4-0368D64CA3C1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E62FD7D1-F7B9-434E-A94C-82CECAC9E6A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8644269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65658AF5-A486-48AE-BFAE-AB60045B758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3695883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E9CFC39A-5B75-4631-B94A-7F648C1B5A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7613503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DC8349A9-DAA9-4AB3-9BF4-B741DAFF161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4784791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55024FB8-02D0-4488-8FC3-1DE6339367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193458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99E3C846-5262-4BAC-9B13-159A02328E8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3508092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1C6F9274-3FA6-4716-A29F-2FBCD3C42E0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2103419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E06C8E0B-F044-4794-AB24-106AD6CEB9B4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C6061599-5FC3-4B66-9C58-53604ABA3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0601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D0FFF3F3-9543-4618-8196-7DE9FA9411A6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1CA5C79E-8AFD-41E1-8D8A-F7295E7DD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510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C13517DB-5E24-4D27-9687-D6D249C50317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7AA444A8-0550-4EDD-80BC-469EC3F618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71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941D25-7426-4DD0-9A21-F717B7EB99A1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795E6AA5-6075-46FA-8F50-CAA27FFA838B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33CEF596-B81E-4CDB-A565-7FEBFF9CFA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2528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A44DFAEF-A072-4C9F-A87B-DC82DBE305BB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1C828F17-EDB8-4995-B389-C8EC5B4D5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1837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40026D57-EF20-4A04-893F-ECF1A6EF414B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57A7AEE1-1700-459A-9921-C9658048D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6360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549815C6-419D-4D6B-BAC3-6BB79B5AE23A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2A9FDAFF-2009-45DF-A57F-22B95CA7B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3943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3E921CB0-5FBD-4A73-BCD0-D7630C1F6522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F63A3C31-3310-4864-9F4A-571A12FCF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4738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3C669C28-D822-4D6C-8064-38A6C618EC74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398EB7FB-9768-4206-ABCB-F55FBF557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57645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77E816E1-ED56-408C-8E05-6C1D76448D39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99A556D2-7A5C-4292-8764-E9C47156B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3770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0A432715-51CA-4192-9EE9-4D8E5B07A127}" type="datetimeFigureOut">
              <a:rPr lang="en-US"/>
              <a:pPr>
                <a:defRPr/>
              </a:pPr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 latinLnBrk="1">
              <a:spcBef>
                <a:spcPct val="0"/>
              </a:spcBef>
              <a:spcAft>
                <a:spcPct val="0"/>
              </a:spcAft>
              <a:defRPr kumimoji="1">
                <a:latin typeface="굴림" pitchFamily="50" charset="-127"/>
              </a:defRPr>
            </a:lvl1pPr>
          </a:lstStyle>
          <a:p>
            <a:pPr>
              <a:defRPr/>
            </a:pPr>
            <a:fld id="{1F6F6DED-1944-42D9-905D-DF9D06266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0268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defTabSz="4572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defTabSz="4572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defTabSz="4572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defTabSz="4572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latinLnBrk="0" hangingPunct="1">
              <a:defRPr/>
            </a:pPr>
            <a:endParaRPr kumimoji="0" lang="ko-KR" altLang="en-US" sz="1800" smtClean="0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defTabSz="4572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defTabSz="4572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defTabSz="4572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defTabSz="4572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>
              <a:spcBef>
                <a:spcPct val="20000"/>
              </a:spcBef>
              <a:buFontTx/>
              <a:buChar char="•"/>
              <a:defRPr/>
            </a:pPr>
            <a:endParaRPr kumimoji="0" lang="ko-KR" altLang="en-US" sz="32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0852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BF6FE42C-F6B5-4CDD-BB3F-5C112E663B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718392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43CE03-CC76-4EBC-AE34-786B866B3289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D87713E2-495C-4D31-9EC1-D7FE858AEA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6530581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1CC5570E-D4C0-493E-80DF-B5D6FF8AF20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9900659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5C89EC8F-C333-494F-9F63-1C166FFE8D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316181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2D4C300D-F015-41FA-9142-A827020208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981958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BC99D8E4-C919-4A86-9401-ACE7C9AEFF8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8985615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59A52AFD-20E9-475E-A085-C358ED673C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7896873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B1109508-714D-487E-B2F2-BF6E385F49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703008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8A3DEF9B-D289-46B3-82D0-6ECA7713992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891023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B22BE673-8214-4342-8D81-16DEDF2BE17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978318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2EA8240E-13F7-4646-9AAD-B460ABBE48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00446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3DB99-0DE7-4C79-8EE2-CA57F7438BB2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제목 및 내용 2개/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514C277C-EB11-4CAF-B5E1-6DBEF0AC44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8196432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D9612AF8-7106-4EB8-B23F-9EC878E6999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9513535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2BD66AD3-5E93-4027-B51D-C193A0C999B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564819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7" name="날짜 개체 틀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 defTabSz="911225">
              <a:defRPr sz="2000">
                <a:solidFill>
                  <a:srgbClr val="FFFFFF"/>
                </a:solidFill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5D6DACCF-E967-4EF5-8546-74548133B5CF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10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defTabSz="911225">
              <a:defRPr>
                <a:solidFill>
                  <a:srgbClr val="EBDDC3"/>
                </a:solidFill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 defTabSz="911225">
              <a:defRPr>
                <a:solidFill>
                  <a:srgbClr val="EBDDC3"/>
                </a:solidFill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9CED589E-2708-4869-B57C-A066D20585D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51925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 userDrawn="1"/>
        </p:nvCxnSpPr>
        <p:spPr>
          <a:xfrm>
            <a:off x="611188" y="908050"/>
            <a:ext cx="8532812" cy="0"/>
          </a:xfrm>
          <a:prstGeom prst="line">
            <a:avLst/>
          </a:prstGeom>
          <a:ln w="190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 userDrawn="1"/>
        </p:nvCxnSpPr>
        <p:spPr>
          <a:xfrm>
            <a:off x="0" y="908050"/>
            <a:ext cx="539750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슬라이드 번호 개체 틀 4"/>
          <p:cNvSpPr txBox="1">
            <a:spLocks/>
          </p:cNvSpPr>
          <p:nvPr userDrawn="1"/>
        </p:nvSpPr>
        <p:spPr>
          <a:xfrm>
            <a:off x="-9525" y="795338"/>
            <a:ext cx="533400" cy="212725"/>
          </a:xfrm>
          <a:prstGeom prst="rect">
            <a:avLst/>
          </a:prstGeom>
        </p:spPr>
        <p:txBody>
          <a:bodyPr anchor="ctr">
            <a:normAutofit fontScale="32500" lnSpcReduction="2000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fld id="{021D4FE8-348D-4339-80E5-A45E855C0AE2}" type="slidenum">
              <a:rPr kumimoji="0" lang="ko-KR" altLang="en-US" sz="2800" b="1" smtClean="0">
                <a:latin typeface="Tw Cen MT"/>
                <a:ea typeface="HY얕은샘물M"/>
                <a:cs typeface="Arial" pitchFamily="34" charset="0"/>
              </a:rPr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400" b="1" dirty="0">
              <a:latin typeface="Tw Cen MT"/>
              <a:ea typeface="HY얕은샘물M"/>
              <a:cs typeface="Arial" pitchFamily="34" charset="0"/>
            </a:endParaRPr>
          </a:p>
        </p:txBody>
      </p: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0" y="87198"/>
            <a:ext cx="9144000" cy="648093"/>
          </a:xfrm>
        </p:spPr>
        <p:txBody>
          <a:bodyPr>
            <a:noAutofit/>
          </a:bodyPr>
          <a:lstStyle>
            <a:lvl1pPr algn="ctr">
              <a:defRPr sz="3600" b="1"/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6" name="날짜 개체 틀 1"/>
          <p:cNvSpPr>
            <a:spLocks noGrp="1"/>
          </p:cNvSpPr>
          <p:nvPr>
            <p:ph type="dt" sz="half" idx="10"/>
          </p:nvPr>
        </p:nvSpPr>
        <p:spPr>
          <a:xfrm>
            <a:off x="6084888" y="6381750"/>
            <a:ext cx="2667000" cy="365125"/>
          </a:xfrm>
        </p:spPr>
        <p:txBody>
          <a:bodyPr/>
          <a:lstStyle>
            <a:lvl1pPr defTabSz="911225">
              <a:defRPr sz="1200">
                <a:latin typeface="굴림" pitchFamily="50" charset="-127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ko-KR"/>
              <a:t>2011. 4. 26</a:t>
            </a:r>
            <a:endParaRPr lang="ko-KR" altLang="en-US"/>
          </a:p>
        </p:txBody>
      </p:sp>
      <p:sp>
        <p:nvSpPr>
          <p:cNvPr id="7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611188" y="6381750"/>
            <a:ext cx="5421312" cy="365125"/>
          </a:xfrm>
        </p:spPr>
        <p:txBody>
          <a:bodyPr/>
          <a:lstStyle>
            <a:lvl1pPr defTabSz="911225">
              <a:defRPr sz="1200">
                <a:latin typeface="굴림" pitchFamily="50" charset="-127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ko-KR"/>
              <a:t>HANARO neutrino</a:t>
            </a:r>
            <a:endParaRPr lang="ko-KR" altLang="en-US"/>
          </a:p>
        </p:txBody>
      </p:sp>
      <p:sp>
        <p:nvSpPr>
          <p:cNvPr id="8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533400" cy="307975"/>
          </a:xfrm>
        </p:spPr>
        <p:txBody>
          <a:bodyPr/>
          <a:lstStyle>
            <a:lvl1pPr defTabSz="911225">
              <a:defRPr sz="1200">
                <a:solidFill>
                  <a:srgbClr val="775F55"/>
                </a:solidFill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EFB4E8CE-F0B8-45E4-AD35-1CB7983F611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997109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 userDrawn="1"/>
        </p:nvCxnSpPr>
        <p:spPr>
          <a:xfrm>
            <a:off x="611188" y="908050"/>
            <a:ext cx="8532812" cy="0"/>
          </a:xfrm>
          <a:prstGeom prst="line">
            <a:avLst/>
          </a:prstGeom>
          <a:ln w="1905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 userDrawn="1"/>
        </p:nvCxnSpPr>
        <p:spPr>
          <a:xfrm>
            <a:off x="0" y="908050"/>
            <a:ext cx="539750" cy="0"/>
          </a:xfrm>
          <a:prstGeom prst="line">
            <a:avLst/>
          </a:prstGeom>
          <a:ln w="190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슬라이드 번호 개체 틀 4"/>
          <p:cNvSpPr txBox="1">
            <a:spLocks/>
          </p:cNvSpPr>
          <p:nvPr userDrawn="1"/>
        </p:nvSpPr>
        <p:spPr>
          <a:xfrm>
            <a:off x="-9525" y="795338"/>
            <a:ext cx="533400" cy="212725"/>
          </a:xfrm>
          <a:prstGeom prst="rect">
            <a:avLst/>
          </a:prstGeom>
        </p:spPr>
        <p:txBody>
          <a:bodyPr anchor="ctr">
            <a:normAutofit fontScale="62500" lnSpcReduction="2000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fld id="{EBFCED20-4536-4A75-A335-397575D76742}" type="slidenum">
              <a:rPr kumimoji="0" lang="ko-KR" altLang="en-US" sz="1400" b="1" smtClean="0">
                <a:latin typeface="Tw Cen MT"/>
                <a:ea typeface="HY얕은샘물M"/>
                <a:cs typeface="Arial" pitchFamily="34" charset="0"/>
              </a:rPr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ko-KR" altLang="en-US" sz="1400" b="1" dirty="0">
              <a:latin typeface="Tw Cen MT"/>
              <a:ea typeface="HY얕은샘물M"/>
              <a:cs typeface="Arial" pitchFamily="34" charset="0"/>
            </a:endParaRPr>
          </a:p>
        </p:txBody>
      </p:sp>
      <p:sp>
        <p:nvSpPr>
          <p:cNvPr id="13" name="제목 1"/>
          <p:cNvSpPr>
            <a:spLocks noGrp="1"/>
          </p:cNvSpPr>
          <p:nvPr>
            <p:ph type="title"/>
          </p:nvPr>
        </p:nvSpPr>
        <p:spPr>
          <a:xfrm>
            <a:off x="0" y="87198"/>
            <a:ext cx="9144000" cy="648093"/>
          </a:xfrm>
        </p:spPr>
        <p:txBody>
          <a:bodyPr>
            <a:noAutofit/>
          </a:bodyPr>
          <a:lstStyle>
            <a:lvl1pPr algn="ctr">
              <a:defRPr sz="3600" b="1"/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  <p:sp>
        <p:nvSpPr>
          <p:cNvPr id="10" name="내용 개체 틀 7"/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8153400" cy="4495800"/>
          </a:xfrm>
        </p:spPr>
        <p:txBody>
          <a:bodyPr/>
          <a:lstStyle>
            <a:lvl1pPr>
              <a:buFont typeface="Wingdings" pitchFamily="2" charset="2"/>
              <a:buChar char="l"/>
              <a:defRPr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lvl1pPr>
            <a:lvl2pPr>
              <a:buClr>
                <a:schemeClr val="accent3"/>
              </a:buClr>
              <a:buSzPct val="100000"/>
              <a:buFont typeface="Wingdings" pitchFamily="2" charset="2"/>
              <a:buChar char="§"/>
              <a:defRPr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lvl2pPr>
            <a:lvl3pPr>
              <a:defRPr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lvl3pPr>
            <a:lvl4pPr>
              <a:defRPr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lvl4pPr>
            <a:lvl5pPr>
              <a:defRPr>
                <a:latin typeface="Arial Unicode MS" pitchFamily="50" charset="-127"/>
                <a:ea typeface="Arial Unicode MS" pitchFamily="50" charset="-127"/>
                <a:cs typeface="Arial Unicode MS" pitchFamily="50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en-US" dirty="0"/>
          </a:p>
        </p:txBody>
      </p:sp>
      <p:sp>
        <p:nvSpPr>
          <p:cNvPr id="7" name="날짜 개체 틀 1"/>
          <p:cNvSpPr>
            <a:spLocks noGrp="1"/>
          </p:cNvSpPr>
          <p:nvPr>
            <p:ph type="dt" sz="half" idx="10"/>
          </p:nvPr>
        </p:nvSpPr>
        <p:spPr>
          <a:xfrm>
            <a:off x="6084888" y="6381750"/>
            <a:ext cx="2667000" cy="365125"/>
          </a:xfrm>
        </p:spPr>
        <p:txBody>
          <a:bodyPr/>
          <a:lstStyle>
            <a:lvl1pPr defTabSz="911225">
              <a:defRPr sz="1200" b="1">
                <a:latin typeface="굴림" pitchFamily="50" charset="-127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ko-KR"/>
              <a:t>2011. 2. 18</a:t>
            </a:r>
            <a:endParaRPr lang="ko-KR" altLang="en-US"/>
          </a:p>
        </p:txBody>
      </p:sp>
      <p:sp>
        <p:nvSpPr>
          <p:cNvPr id="8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611188" y="6381750"/>
            <a:ext cx="5421312" cy="365125"/>
          </a:xfrm>
        </p:spPr>
        <p:txBody>
          <a:bodyPr/>
          <a:lstStyle>
            <a:lvl1pPr defTabSz="911225">
              <a:defRPr sz="1200" b="1">
                <a:latin typeface="굴림" pitchFamily="50" charset="-127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ko-KR"/>
              <a:t>Afterpulse Study</a:t>
            </a:r>
            <a:endParaRPr lang="ko-KR" altLang="en-US"/>
          </a:p>
        </p:txBody>
      </p:sp>
      <p:sp>
        <p:nvSpPr>
          <p:cNvPr id="9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381750"/>
            <a:ext cx="533400" cy="307975"/>
          </a:xfrm>
        </p:spPr>
        <p:txBody>
          <a:bodyPr/>
          <a:lstStyle>
            <a:lvl1pPr defTabSz="911225">
              <a:defRPr sz="1200">
                <a:solidFill>
                  <a:srgbClr val="775F55"/>
                </a:solidFill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15054394-D456-4876-83E5-04E9D2BADAAC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82025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4CCAF96F-55A3-40E6-9368-2CC58CEDFBA0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4A9D3D9D-945E-4480-AEDD-D82746D8630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6867714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7" name="날짜 개체 틀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F18307E4-B01C-449F-B9FC-23165FDC2575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8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 defTabSz="911225">
              <a:defRPr sz="2400">
                <a:solidFill>
                  <a:srgbClr val="FFFFFF"/>
                </a:solidFill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FB97D17D-3B5B-4502-A2E1-8C836582FF6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9" name="바닥글 개체 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41113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94854057-8827-4A4D-A7B7-05AC587936DA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슬라이드 번호 개체 틀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B2F7E922-01EE-4455-947F-84BEA5C77E1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7" name="바닥글 개체 틀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905564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날짜 개체 틀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CDFC0F06-655C-45A7-BF55-0D106067E5C3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8" name="슬라이드 번호 개체 틀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6602F77B-5E01-4AEF-AD74-04C79582CE82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9" name="바닥글 개체 틀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08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B4BAC532-16AF-4301-9AD2-461C6C87DE2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3BC41-5B9C-40B5-B446-5D6C1AA1201E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84920911-FC48-4077-9BAC-4D1B9E413866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4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886CFA00-3728-46F2-8C4A-A84339F6B7C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8145530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 userDrawn="1"/>
        </p:nvPicPr>
        <p:blipFill>
          <a:blip r:embed="rId2">
            <a:lum bright="70000" contrast="-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제목 7"/>
          <p:cNvSpPr>
            <a:spLocks noGrp="1"/>
          </p:cNvSpPr>
          <p:nvPr>
            <p:ph type="ctrTitle"/>
          </p:nvPr>
        </p:nvSpPr>
        <p:spPr>
          <a:xfrm>
            <a:off x="1447800" y="22860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850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59868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7357A96A-FC31-4DCF-975D-3D6141B00CE3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6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3571A6A2-7F4A-4B34-8E73-AC6F58926411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0724565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ko-KR" altLang="en-US" noProof="0" smtClean="0"/>
              <a:t>그림을 추가하려면 아이콘을 클릭하십시오</a:t>
            </a:r>
            <a:endParaRPr lang="en-US" noProof="0" dirty="0"/>
          </a:p>
        </p:txBody>
      </p:sp>
      <p:sp>
        <p:nvSpPr>
          <p:cNvPr id="9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2AA2A3D5-54DD-43F4-9992-FBBDB1CAF568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10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 defTabSz="911225">
              <a:defRPr sz="2800"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04066697-B1BA-476E-9965-22E12AEAFEA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11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467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5B6F85BA-F90F-49E7-AC57-3BF991B7DA43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5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슬라이드 번호 개체 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4D2878F8-FC40-41A4-A496-32AA9588450D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3035766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7EE56806-019D-48BE-AFEC-9F5247D950E7}" type="datetimeFigureOut">
              <a:rPr lang="en-US" altLang="ko-KR"/>
              <a:pPr>
                <a:defRPr/>
              </a:pPr>
              <a:t>11/13/2013</a:t>
            </a:fld>
            <a:endParaRPr lang="en-US" altLang="ko-KR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83C18E3B-1820-4F13-820A-12961D50A97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2434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228600" y="228600"/>
            <a:ext cx="8458200" cy="62484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fld id="{BFABEC89-E050-49DA-B39A-3B61DB1A662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31884291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0" y="1244600"/>
            <a:ext cx="4495800" cy="5262563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244600"/>
            <a:ext cx="4495800" cy="25542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951288"/>
            <a:ext cx="4495800" cy="25558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>
          <a:xfrm>
            <a:off x="0" y="6559550"/>
            <a:ext cx="1066800" cy="298450"/>
          </a:xfrm>
        </p:spPr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r>
              <a:rPr lang="de-DE" altLang="ko-KR"/>
              <a:t>March 19, 2009</a:t>
            </a:r>
            <a:endParaRPr lang="en-US" altLang="ko-KR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1"/>
          </p:nvPr>
        </p:nvSpPr>
        <p:spPr>
          <a:xfrm>
            <a:off x="3949700" y="6584950"/>
            <a:ext cx="1244600" cy="273050"/>
          </a:xfrm>
        </p:spPr>
        <p:txBody>
          <a:bodyPr/>
          <a:lstStyle>
            <a:lvl1pPr defTabSz="911225">
              <a:defRPr>
                <a:latin typeface="굴림" pitchFamily="50" charset="-127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Michel Cribier</a:t>
            </a:r>
          </a:p>
        </p:txBody>
      </p:sp>
    </p:spTree>
    <p:extLst>
      <p:ext uri="{BB962C8B-B14F-4D97-AF65-F5344CB8AC3E}">
        <p14:creationId xmlns:p14="http://schemas.microsoft.com/office/powerpoint/2010/main" val="3798817092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제목 및 텍스트/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0" y="1244600"/>
            <a:ext cx="9144000" cy="25542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0" y="3951288"/>
            <a:ext cx="9144000" cy="25558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0" y="6559550"/>
            <a:ext cx="1066800" cy="298450"/>
          </a:xfrm>
        </p:spPr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r>
              <a:rPr lang="de-DE" altLang="ko-KR"/>
              <a:t>March 19, 2009</a:t>
            </a: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949700" y="6584950"/>
            <a:ext cx="1244600" cy="273050"/>
          </a:xfrm>
        </p:spPr>
        <p:txBody>
          <a:bodyPr/>
          <a:lstStyle>
            <a:lvl1pPr defTabSz="911225">
              <a:defRPr>
                <a:latin typeface="굴림" pitchFamily="50" charset="-127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Michel Cribier</a:t>
            </a:r>
          </a:p>
        </p:txBody>
      </p:sp>
    </p:spTree>
    <p:extLst>
      <p:ext uri="{BB962C8B-B14F-4D97-AF65-F5344CB8AC3E}">
        <p14:creationId xmlns:p14="http://schemas.microsoft.com/office/powerpoint/2010/main" val="3081537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EE2E6-889D-4731-978B-0F1F036FBA4B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0" y="1244600"/>
            <a:ext cx="4495800" cy="25542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244600"/>
            <a:ext cx="4495800" cy="25542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0" y="3951288"/>
            <a:ext cx="4495800" cy="25558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8200" y="3951288"/>
            <a:ext cx="4495800" cy="25558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0" y="6559550"/>
            <a:ext cx="1066800" cy="298450"/>
          </a:xfrm>
        </p:spPr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r>
              <a:rPr lang="de-DE" altLang="ko-KR"/>
              <a:t>March 19, 2009</a:t>
            </a:r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949700" y="6584950"/>
            <a:ext cx="1244600" cy="273050"/>
          </a:xfrm>
        </p:spPr>
        <p:txBody>
          <a:bodyPr/>
          <a:lstStyle>
            <a:lvl1pPr defTabSz="911225">
              <a:defRPr>
                <a:latin typeface="굴림" pitchFamily="50" charset="-127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Michel Cribier</a:t>
            </a:r>
          </a:p>
        </p:txBody>
      </p:sp>
    </p:spTree>
    <p:extLst>
      <p:ext uri="{BB962C8B-B14F-4D97-AF65-F5344CB8AC3E}">
        <p14:creationId xmlns:p14="http://schemas.microsoft.com/office/powerpoint/2010/main" val="347681972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제목 및 내용/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0" y="1244600"/>
            <a:ext cx="9144000" cy="25542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0" y="3951288"/>
            <a:ext cx="9144000" cy="255587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0" y="6559550"/>
            <a:ext cx="1066800" cy="298450"/>
          </a:xfrm>
        </p:spPr>
        <p:txBody>
          <a:bodyPr/>
          <a:lstStyle>
            <a:lvl1pPr defTabSz="911225">
              <a:defRPr>
                <a:latin typeface="굴림" pitchFamily="50" charset="-127"/>
                <a:cs typeface="+mn-cs"/>
              </a:defRPr>
            </a:lvl1pPr>
          </a:lstStyle>
          <a:p>
            <a:pPr>
              <a:defRPr/>
            </a:pPr>
            <a:r>
              <a:rPr lang="de-DE" altLang="ko-KR"/>
              <a:t>March 19, 2009</a:t>
            </a: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949700" y="6584950"/>
            <a:ext cx="1244600" cy="273050"/>
          </a:xfrm>
        </p:spPr>
        <p:txBody>
          <a:bodyPr/>
          <a:lstStyle>
            <a:lvl1pPr defTabSz="911225">
              <a:defRPr>
                <a:latin typeface="굴림" pitchFamily="50" charset="-127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Michel Cribier</a:t>
            </a:r>
          </a:p>
        </p:txBody>
      </p:sp>
    </p:spTree>
    <p:extLst>
      <p:ext uri="{BB962C8B-B14F-4D97-AF65-F5344CB8AC3E}">
        <p14:creationId xmlns:p14="http://schemas.microsoft.com/office/powerpoint/2010/main" val="12918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00B36-8E73-4994-BFA6-BFA4F65C1C41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01CC7-450E-4EC8-A6A8-F07B724EAD94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E75C0C-C611-455C-9528-701CE7452D3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00E03E-A811-47B7-9895-C034E044C6D6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863A5F-6E32-4FC8-AFCE-E501AD1FC8C3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BF2DBB-CCA8-42B9-90B4-DAD1989EA4D4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C91AEE-230F-4B61-A974-BF1D4D3A6CF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468BD2-500E-4632-ACBB-5D61AC86231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7900682C-AD8C-4ACF-B929-7D0C5505C9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6607CF-ED98-4C8A-826A-C8CA31D0BD9F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2295E3-D232-4741-9768-2CE8E2FFA48D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BA82D5-97A2-46E3-903D-7F9492169D3F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6191728-FADB-4693-90DA-9C820CD84682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2114550" cy="6248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191250" cy="6248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A647DE-D96F-4CB6-A172-B45092EF4388}" type="slidenum">
              <a:rPr lang="ko-KR" altLang="en-US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8C650D12-1BB9-46DD-83DA-08B89637C8C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E7B49-3F20-47B9-A218-54604EF2EAA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B071-D14A-41B9-8144-30170FCAD8A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53BC9-B99C-4013-A8CD-C6136F62E18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0AF5E-E1D2-4417-973B-581DFA27065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BE671-5E30-410B-B1F0-D9B36CC6A85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60C0-C55B-45EA-8C71-3D683CB5DBF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4B505-1E95-4E9F-9815-776D9E591EB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23EC8CF4-D5EA-4B8F-9039-AB97614A0F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2F25E-8429-4B80-9281-6D3BE03DC2D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369AB-717D-4349-9F32-651EE420850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1C985-A850-49F0-8739-E75EA22CEFC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233" indent="0" algn="ctr">
              <a:buNone/>
              <a:defRPr/>
            </a:lvl2pPr>
            <a:lvl3pPr marL="912466" indent="0" algn="ctr">
              <a:buNone/>
              <a:defRPr/>
            </a:lvl3pPr>
            <a:lvl4pPr marL="1368699" indent="0" algn="ctr">
              <a:buNone/>
              <a:defRPr/>
            </a:lvl4pPr>
            <a:lvl5pPr marL="1824933" indent="0" algn="ctr">
              <a:buNone/>
              <a:defRPr/>
            </a:lvl5pPr>
            <a:lvl6pPr marL="2281163" indent="0" algn="ctr">
              <a:buNone/>
              <a:defRPr/>
            </a:lvl6pPr>
            <a:lvl7pPr marL="2737399" indent="0" algn="ctr">
              <a:buNone/>
              <a:defRPr/>
            </a:lvl7pPr>
            <a:lvl8pPr marL="3193630" indent="0" algn="ctr">
              <a:buNone/>
              <a:defRPr/>
            </a:lvl8pPr>
            <a:lvl9pPr marL="3649861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/>
            </a:lvl1pPr>
          </a:lstStyle>
          <a:p>
            <a:pPr>
              <a:defRPr/>
            </a:pPr>
            <a:fld id="{1068C39E-98AF-4C6C-9E2A-4108D19794AC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23648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C00397-DF9B-45E1-BF86-904BB6AF210B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4B000-590E-4A49-96FB-3CF871FE2687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7FAA9-53B2-4A21-A222-76F82B27BAFF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C389AD-0803-484D-94B7-C5E7F5C9A845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00ED6-F4AF-47ED-B01E-37B59C9B096D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3A5B0-4763-4988-9E6C-CDBC45CAFA61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88243658-C1A7-410D-A153-09D130D55F3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8C0D7-4A53-4F20-844D-211EC5506488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5A33A4-7977-44C8-B3C2-484FC449DC20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B34947-2EF0-464E-A4A3-E31ACCE4CEEF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D077E-D548-4A6A-8843-FC2550086C46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07336-26FB-430E-BF7B-178BF13F71B2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>
                <a:solidFill>
                  <a:srgbClr val="FFFFFF"/>
                </a:solidFill>
              </a:rPr>
              <a:t>Y.Itow@NP02, Kyoto, 27Sep-02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E3347E1-696D-4267-BABA-7D3F5736D1F0}" type="slidenum">
              <a:rPr lang="en-US" altLang="ja-JP">
                <a:solidFill>
                  <a:srgbClr val="FFFFFF"/>
                </a:solidFill>
              </a:rPr>
              <a:pPr/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38787940-BBBE-4B57-9DDE-AFE7302F5BF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ko-KR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ko-KR" altLang="ko-KR" sz="32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E7B49-3F20-47B9-A218-54604EF2EAA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AB071-D14A-41B9-8144-30170FCAD8A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53BC9-B99C-4013-A8CD-C6136F62E18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0AF5E-E1D2-4417-973B-581DFA27065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BE671-5E30-410B-B1F0-D9B36CC6A85E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960C0-C55B-45EA-8C71-3D683CB5DBF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latin typeface="휴먼모음T" pitchFamily="18" charset="-127"/>
                <a:ea typeface="휴먼모음T" pitchFamily="18" charset="-127"/>
              </a:defRPr>
            </a:lvl1pPr>
          </a:lstStyle>
          <a:p>
            <a:pPr>
              <a:defRPr/>
            </a:pPr>
            <a:fld id="{6DA7FBF0-F134-4E3D-8787-6E40E21BF4C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4B505-1E95-4E9F-9815-776D9E591EB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2F25E-8429-4B80-9281-6D3BE03DC2D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369AB-717D-4349-9F32-651EE420850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1C985-A850-49F0-8739-E75EA22CEFC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latinLnBrk="1">
              <a:defRPr>
                <a:ea typeface="굴림" pitchFamily="50" charset="-127"/>
              </a:defRPr>
            </a:lvl1pPr>
          </a:lstStyle>
          <a:p>
            <a:pPr>
              <a:defRPr/>
            </a:pPr>
            <a:fld id="{1B7FC142-66F7-4CB1-BE30-BF9C9B98302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32683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Y.Itow@NP02, Kyoto, 27Sep-02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81FF3-20A6-48B2-80A6-C5276CBF29F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Y.Itow@NP02, Kyoto, 27Sep-02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8FD83-7CC8-422F-BB31-F839E36B857B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Y.Itow@NP02, Kyoto, 27Sep-02</a:t>
            </a:r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1F296-AEEF-4440-939C-7B663BC844E4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Y.Itow@NP02, Kyoto, 27Sep-02</a:t>
            </a:r>
            <a:endParaRPr lang="en-US" altLang="ko-KR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6D6D8-9560-4528-AACA-98B56CD7761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ko-KR" altLang="en-US"/>
              <a:t>Y.Itow@NP02, Kyoto, 27Sep-02</a:t>
            </a:r>
            <a:endParaRPr lang="en-US" altLang="ko-KR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EE0BD-3B99-4B96-95B0-DB62087B5FCE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26" Type="http://schemas.openxmlformats.org/officeDocument/2006/relationships/theme" Target="../theme/theme10.xml"/><Relationship Id="rId3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5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24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23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5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26" Type="http://schemas.openxmlformats.org/officeDocument/2006/relationships/theme" Target="../theme/theme11.xml"/><Relationship Id="rId3" Type="http://schemas.openxmlformats.org/officeDocument/2006/relationships/slideLayout" Target="../slideLayouts/slideLayout158.xml"/><Relationship Id="rId21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65.xml"/><Relationship Id="rId19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slideLayout" Target="../slideLayouts/slideLayout17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slideLayout" Target="../slideLayouts/slideLayout193.xml"/><Relationship Id="rId18" Type="http://schemas.openxmlformats.org/officeDocument/2006/relationships/slideLayout" Target="../slideLayouts/slideLayout198.xml"/><Relationship Id="rId26" Type="http://schemas.openxmlformats.org/officeDocument/2006/relationships/theme" Target="../theme/theme12.xml"/><Relationship Id="rId3" Type="http://schemas.openxmlformats.org/officeDocument/2006/relationships/slideLayout" Target="../slideLayouts/slideLayout183.xml"/><Relationship Id="rId21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17" Type="http://schemas.openxmlformats.org/officeDocument/2006/relationships/slideLayout" Target="../slideLayouts/slideLayout197.xml"/><Relationship Id="rId25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196.xml"/><Relationship Id="rId20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24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5.xml"/><Relationship Id="rId23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90.xml"/><Relationship Id="rId19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slideLayout" Target="../slideLayouts/slideLayout194.xml"/><Relationship Id="rId22" Type="http://schemas.openxmlformats.org/officeDocument/2006/relationships/slideLayout" Target="../slideLayouts/slideLayout2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slideLayout" Target="../slideLayouts/slideLayout233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4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5" Type="http://schemas.openxmlformats.org/officeDocument/2006/relationships/slideLayout" Target="../slideLayouts/slideLayout238.xml"/><Relationship Id="rId10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58.xml"/><Relationship Id="rId7" Type="http://schemas.openxmlformats.org/officeDocument/2006/relationships/slideLayout" Target="../slideLayouts/slideLayout26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56.xml"/><Relationship Id="rId6" Type="http://schemas.openxmlformats.org/officeDocument/2006/relationships/slideLayout" Target="../slideLayouts/slideLayout261.xml"/><Relationship Id="rId11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60.xml"/><Relationship Id="rId10" Type="http://schemas.openxmlformats.org/officeDocument/2006/relationships/slideLayout" Target="../slideLayouts/slideLayout265.xml"/><Relationship Id="rId4" Type="http://schemas.openxmlformats.org/officeDocument/2006/relationships/slideLayout" Target="../slideLayouts/slideLayout259.xml"/><Relationship Id="rId9" Type="http://schemas.openxmlformats.org/officeDocument/2006/relationships/slideLayout" Target="../slideLayouts/slideLayout26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78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0.xml"/><Relationship Id="rId13" Type="http://schemas.openxmlformats.org/officeDocument/2006/relationships/slideLayout" Target="../slideLayouts/slideLayout305.xml"/><Relationship Id="rId18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295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17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294.xml"/><Relationship Id="rId16" Type="http://schemas.openxmlformats.org/officeDocument/2006/relationships/slideLayout" Target="../slideLayouts/slideLayout308.xml"/><Relationship Id="rId20" Type="http://schemas.openxmlformats.org/officeDocument/2006/relationships/theme" Target="../theme/theme20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5" Type="http://schemas.openxmlformats.org/officeDocument/2006/relationships/slideLayout" Target="../slideLayouts/slideLayout297.xml"/><Relationship Id="rId1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02.xml"/><Relationship Id="rId19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30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93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sz="1400">
                <a:solidFill>
                  <a:srgbClr val="FFFFFF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93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sz="1400">
                <a:solidFill>
                  <a:srgbClr val="FFFFFF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493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sz="1400">
                <a:solidFill>
                  <a:srgbClr val="FFFFFF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B51A9A6D-BAF8-4BD8-9F7A-F3B03552B9E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38" r:id="rId1"/>
    <p:sldLayoutId id="2147484739" r:id="rId2"/>
    <p:sldLayoutId id="2147484740" r:id="rId3"/>
    <p:sldLayoutId id="2147484741" r:id="rId4"/>
    <p:sldLayoutId id="2147484742" r:id="rId5"/>
    <p:sldLayoutId id="2147484743" r:id="rId6"/>
    <p:sldLayoutId id="2147484744" r:id="rId7"/>
    <p:sldLayoutId id="2147484745" r:id="rId8"/>
    <p:sldLayoutId id="2147484746" r:id="rId9"/>
    <p:sldLayoutId id="2147484747" r:id="rId10"/>
    <p:sldLayoutId id="214748474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 latinLnBrk="0">
              <a:defRPr/>
            </a:pPr>
            <a:fld id="{AA367C88-0CBB-40C7-911B-9E6258D920A5}" type="datetimeFigureOut">
              <a:rPr kumimoji="0" lang="en-US" altLang="ko-KR">
                <a:latin typeface="Calibri" pitchFamily="34" charset="0"/>
                <a:ea typeface="MS PGothic" pitchFamily="34" charset="-128"/>
              </a:rPr>
              <a:pPr defTabSz="457200" latinLnBrk="0">
                <a:defRPr/>
              </a:pPr>
              <a:t>11/13/2013</a:t>
            </a:fld>
            <a:endParaRPr kumimoji="0" lang="en-US" altLang="ko-KR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defTabSz="457200" latinLnBrk="0">
              <a:defRPr/>
            </a:pPr>
            <a:endParaRPr kumimoji="0" lang="ko-KR" altLang="ko-KR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latinLnBrk="0">
              <a:defRPr/>
            </a:pPr>
            <a:fld id="{7F995A6F-0F87-40F4-9EA3-A02693D2B33C}" type="slidenum">
              <a:rPr kumimoji="0" lang="en-US" altLang="ko-KR">
                <a:latin typeface="Calibri" pitchFamily="34" charset="0"/>
                <a:ea typeface="MS PGothic" pitchFamily="34" charset="-128"/>
              </a:rPr>
              <a:pPr defTabSz="457200" latinLnBrk="0">
                <a:defRPr/>
              </a:pPr>
              <a:t>‹#›</a:t>
            </a:fld>
            <a:endParaRPr kumimoji="0" lang="en-US" altLang="ko-KR">
              <a:latin typeface="Calibri" pitchFamily="34" charset="0"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6" r:id="rId1"/>
    <p:sldLayoutId id="2147485347" r:id="rId2"/>
    <p:sldLayoutId id="2147485348" r:id="rId3"/>
    <p:sldLayoutId id="2147485349" r:id="rId4"/>
    <p:sldLayoutId id="2147485350" r:id="rId5"/>
    <p:sldLayoutId id="2147485351" r:id="rId6"/>
    <p:sldLayoutId id="2147485352" r:id="rId7"/>
    <p:sldLayoutId id="2147485353" r:id="rId8"/>
    <p:sldLayoutId id="2147485354" r:id="rId9"/>
    <p:sldLayoutId id="2147485355" r:id="rId10"/>
    <p:sldLayoutId id="2147485356" r:id="rId11"/>
    <p:sldLayoutId id="2147485357" r:id="rId12"/>
    <p:sldLayoutId id="2147485358" r:id="rId13"/>
    <p:sldLayoutId id="2147485359" r:id="rId14"/>
    <p:sldLayoutId id="2147485360" r:id="rId15"/>
    <p:sldLayoutId id="2147485361" r:id="rId16"/>
    <p:sldLayoutId id="2147485362" r:id="rId17"/>
    <p:sldLayoutId id="2147485363" r:id="rId18"/>
    <p:sldLayoutId id="2147485364" r:id="rId19"/>
    <p:sldLayoutId id="2147485365" r:id="rId20"/>
    <p:sldLayoutId id="2147485366" r:id="rId21"/>
    <p:sldLayoutId id="2147485367" r:id="rId22"/>
    <p:sldLayoutId id="2147485368" r:id="rId23"/>
    <p:sldLayoutId id="2147485369" r:id="rId24"/>
    <p:sldLayoutId id="2147485370" r:id="rId2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 latinLnBrk="0">
              <a:defRPr/>
            </a:pPr>
            <a:fld id="{AA367C88-0CBB-40C7-911B-9E6258D920A5}" type="datetimeFigureOut">
              <a:rPr kumimoji="0" lang="en-US" altLang="ko-KR">
                <a:latin typeface="Calibri" pitchFamily="34" charset="0"/>
                <a:ea typeface="MS PGothic" pitchFamily="34" charset="-128"/>
              </a:rPr>
              <a:pPr defTabSz="457200" latinLnBrk="0">
                <a:defRPr/>
              </a:pPr>
              <a:t>11/13/2013</a:t>
            </a:fld>
            <a:endParaRPr kumimoji="0" lang="en-US" altLang="ko-KR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defTabSz="457200" latinLnBrk="0">
              <a:defRPr/>
            </a:pPr>
            <a:endParaRPr kumimoji="0" lang="ko-KR" altLang="ko-KR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latinLnBrk="0">
              <a:defRPr/>
            </a:pPr>
            <a:fld id="{7F995A6F-0F87-40F4-9EA3-A02693D2B33C}" type="slidenum">
              <a:rPr kumimoji="0" lang="en-US" altLang="ko-KR">
                <a:latin typeface="Calibri" pitchFamily="34" charset="0"/>
                <a:ea typeface="MS PGothic" pitchFamily="34" charset="-128"/>
              </a:rPr>
              <a:pPr defTabSz="457200" latinLnBrk="0">
                <a:defRPr/>
              </a:pPr>
              <a:t>‹#›</a:t>
            </a:fld>
            <a:endParaRPr kumimoji="0" lang="en-US" altLang="ko-KR">
              <a:latin typeface="Calibri" pitchFamily="34" charset="0"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2" r:id="rId1"/>
    <p:sldLayoutId id="2147485373" r:id="rId2"/>
    <p:sldLayoutId id="2147485374" r:id="rId3"/>
    <p:sldLayoutId id="2147485375" r:id="rId4"/>
    <p:sldLayoutId id="2147485376" r:id="rId5"/>
    <p:sldLayoutId id="2147485377" r:id="rId6"/>
    <p:sldLayoutId id="2147485378" r:id="rId7"/>
    <p:sldLayoutId id="2147485379" r:id="rId8"/>
    <p:sldLayoutId id="2147485380" r:id="rId9"/>
    <p:sldLayoutId id="2147485381" r:id="rId10"/>
    <p:sldLayoutId id="2147485382" r:id="rId11"/>
    <p:sldLayoutId id="2147485383" r:id="rId12"/>
    <p:sldLayoutId id="2147485384" r:id="rId13"/>
    <p:sldLayoutId id="2147485385" r:id="rId14"/>
    <p:sldLayoutId id="2147485386" r:id="rId15"/>
    <p:sldLayoutId id="2147485387" r:id="rId16"/>
    <p:sldLayoutId id="2147485388" r:id="rId17"/>
    <p:sldLayoutId id="2147485389" r:id="rId18"/>
    <p:sldLayoutId id="2147485390" r:id="rId19"/>
    <p:sldLayoutId id="2147485391" r:id="rId20"/>
    <p:sldLayoutId id="2147485392" r:id="rId21"/>
    <p:sldLayoutId id="2147485393" r:id="rId22"/>
    <p:sldLayoutId id="2147485394" r:id="rId23"/>
    <p:sldLayoutId id="2147485395" r:id="rId24"/>
    <p:sldLayoutId id="2147485396" r:id="rId2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 latinLnBrk="0">
              <a:defRPr/>
            </a:pPr>
            <a:fld id="{AA367C88-0CBB-40C7-911B-9E6258D920A5}" type="datetimeFigureOut">
              <a:rPr kumimoji="0" lang="en-US" altLang="ko-KR">
                <a:latin typeface="Calibri" pitchFamily="34" charset="0"/>
                <a:ea typeface="MS PGothic" pitchFamily="34" charset="-128"/>
              </a:rPr>
              <a:pPr defTabSz="457200" latinLnBrk="0">
                <a:defRPr/>
              </a:pPr>
              <a:t>11/13/2013</a:t>
            </a:fld>
            <a:endParaRPr kumimoji="0" lang="en-US" altLang="ko-KR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defTabSz="457200" latinLnBrk="0">
              <a:defRPr/>
            </a:pPr>
            <a:endParaRPr kumimoji="0" lang="ko-KR" altLang="ko-KR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latinLnBrk="0">
              <a:defRPr/>
            </a:pPr>
            <a:fld id="{7F995A6F-0F87-40F4-9EA3-A02693D2B33C}" type="slidenum">
              <a:rPr kumimoji="0" lang="en-US" altLang="ko-KR">
                <a:latin typeface="Calibri" pitchFamily="34" charset="0"/>
                <a:ea typeface="MS PGothic" pitchFamily="34" charset="-128"/>
              </a:rPr>
              <a:pPr defTabSz="457200" latinLnBrk="0">
                <a:defRPr/>
              </a:pPr>
              <a:t>‹#›</a:t>
            </a:fld>
            <a:endParaRPr kumimoji="0" lang="en-US" altLang="ko-KR">
              <a:latin typeface="Calibri" pitchFamily="34" charset="0"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8" r:id="rId1"/>
    <p:sldLayoutId id="2147485399" r:id="rId2"/>
    <p:sldLayoutId id="2147485400" r:id="rId3"/>
    <p:sldLayoutId id="2147485401" r:id="rId4"/>
    <p:sldLayoutId id="2147485402" r:id="rId5"/>
    <p:sldLayoutId id="2147485403" r:id="rId6"/>
    <p:sldLayoutId id="2147485404" r:id="rId7"/>
    <p:sldLayoutId id="2147485405" r:id="rId8"/>
    <p:sldLayoutId id="2147485406" r:id="rId9"/>
    <p:sldLayoutId id="2147485407" r:id="rId10"/>
    <p:sldLayoutId id="2147485408" r:id="rId11"/>
    <p:sldLayoutId id="2147485409" r:id="rId12"/>
    <p:sldLayoutId id="2147485410" r:id="rId13"/>
    <p:sldLayoutId id="2147485411" r:id="rId14"/>
    <p:sldLayoutId id="2147485412" r:id="rId15"/>
    <p:sldLayoutId id="2147485413" r:id="rId16"/>
    <p:sldLayoutId id="2147485414" r:id="rId17"/>
    <p:sldLayoutId id="2147485415" r:id="rId18"/>
    <p:sldLayoutId id="2147485416" r:id="rId19"/>
    <p:sldLayoutId id="2147485417" r:id="rId20"/>
    <p:sldLayoutId id="2147485418" r:id="rId21"/>
    <p:sldLayoutId id="2147485419" r:id="rId22"/>
    <p:sldLayoutId id="2147485420" r:id="rId23"/>
    <p:sldLayoutId id="2147485421" r:id="rId24"/>
    <p:sldLayoutId id="2147485422" r:id="rId2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E593270-57C6-463F-9FFD-556B3B2D4431}" type="slidenum">
              <a:rPr lang="en-US" altLang="ko-KR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952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4" r:id="rId1"/>
    <p:sldLayoutId id="2147485425" r:id="rId2"/>
    <p:sldLayoutId id="2147485426" r:id="rId3"/>
    <p:sldLayoutId id="2147485427" r:id="rId4"/>
    <p:sldLayoutId id="2147485428" r:id="rId5"/>
    <p:sldLayoutId id="2147485429" r:id="rId6"/>
    <p:sldLayoutId id="2147485430" r:id="rId7"/>
    <p:sldLayoutId id="2147485431" r:id="rId8"/>
    <p:sldLayoutId id="2147485432" r:id="rId9"/>
    <p:sldLayoutId id="2147485433" r:id="rId10"/>
    <p:sldLayoutId id="2147485434" r:id="rId11"/>
    <p:sldLayoutId id="2147485435" r:id="rId12"/>
    <p:sldLayoutId id="2147485436" r:id="rId13"/>
    <p:sldLayoutId id="2147485437" r:id="rId14"/>
    <p:sldLayoutId id="2147485438" r:id="rId15"/>
    <p:sldLayoutId id="2147485439" r:id="rId16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4676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200">
                <a:solidFill>
                  <a:srgbClr val="000000"/>
                </a:solidFill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ADEFF86-0E58-4130-91AE-B0AAC2FA321A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557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1" r:id="rId1"/>
    <p:sldLayoutId id="2147485442" r:id="rId2"/>
    <p:sldLayoutId id="2147485443" r:id="rId3"/>
    <p:sldLayoutId id="2147485444" r:id="rId4"/>
    <p:sldLayoutId id="2147485445" r:id="rId5"/>
    <p:sldLayoutId id="2147485446" r:id="rId6"/>
    <p:sldLayoutId id="2147485447" r:id="rId7"/>
    <p:sldLayoutId id="2147485448" r:id="rId8"/>
    <p:sldLayoutId id="2147485449" r:id="rId9"/>
    <p:sldLayoutId id="2147485450" r:id="rId10"/>
    <p:sldLayoutId id="2147485451" r:id="rId11"/>
    <p:sldLayoutId id="214748545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93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sz="1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93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sz="1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493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sz="1400">
                <a:solidFill>
                  <a:srgbClr val="FFFFFF"/>
                </a:solidFill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9772CEE-0384-4F0C-8D7C-C7EAC8831F1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782684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454" r:id="rId1"/>
    <p:sldLayoutId id="2147485455" r:id="rId2"/>
    <p:sldLayoutId id="2147485456" r:id="rId3"/>
    <p:sldLayoutId id="2147485457" r:id="rId4"/>
    <p:sldLayoutId id="2147485458" r:id="rId5"/>
    <p:sldLayoutId id="2147485459" r:id="rId6"/>
    <p:sldLayoutId id="2147485460" r:id="rId7"/>
    <p:sldLayoutId id="2147485461" r:id="rId8"/>
    <p:sldLayoutId id="2147485462" r:id="rId9"/>
    <p:sldLayoutId id="2147485463" r:id="rId10"/>
    <p:sldLayoutId id="2147485464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93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sz="1400">
                <a:solidFill>
                  <a:srgbClr val="FFFFFF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93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sz="1400">
                <a:solidFill>
                  <a:srgbClr val="FFFFFF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493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sz="1400">
                <a:solidFill>
                  <a:srgbClr val="FFFFFF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54E2D735-9461-4160-B0DD-0363067C9FA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583344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467" r:id="rId1"/>
    <p:sldLayoutId id="2147485468" r:id="rId2"/>
    <p:sldLayoutId id="2147485469" r:id="rId3"/>
    <p:sldLayoutId id="2147485470" r:id="rId4"/>
    <p:sldLayoutId id="2147485471" r:id="rId5"/>
    <p:sldLayoutId id="2147485472" r:id="rId6"/>
    <p:sldLayoutId id="2147485473" r:id="rId7"/>
    <p:sldLayoutId id="2147485474" r:id="rId8"/>
    <p:sldLayoutId id="2147485475" r:id="rId9"/>
    <p:sldLayoutId id="2147485476" r:id="rId10"/>
    <p:sldLayoutId id="214748547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49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latinLnBrk="0">
              <a:defRPr sz="1400">
                <a:solidFill>
                  <a:srgbClr val="000000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49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sz="1400">
                <a:solidFill>
                  <a:srgbClr val="000000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449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sz="1400">
                <a:solidFill>
                  <a:srgbClr val="000000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9A6E4218-A871-4E07-973E-D2DE355C94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84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80" r:id="rId1"/>
    <p:sldLayoutId id="2147485481" r:id="rId2"/>
    <p:sldLayoutId id="2147485482" r:id="rId3"/>
    <p:sldLayoutId id="2147485483" r:id="rId4"/>
    <p:sldLayoutId id="2147485484" r:id="rId5"/>
    <p:sldLayoutId id="2147485485" r:id="rId6"/>
    <p:sldLayoutId id="2147485486" r:id="rId7"/>
    <p:sldLayoutId id="2147485487" r:id="rId8"/>
    <p:sldLayoutId id="2147485488" r:id="rId9"/>
    <p:sldLayoutId id="2147485489" r:id="rId10"/>
    <p:sldLayoutId id="2147485490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378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 latinLnBrk="0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0C6BABD-D9CD-43EC-B6C1-8E97A360D005}" type="datetimeFigureOut">
              <a:rPr lang="en-US">
                <a:ea typeface="굴림" pitchFamily="50" charset="-127"/>
              </a:rPr>
              <a:pPr>
                <a:defRPr/>
              </a:pPr>
              <a:t>11/13/2013</a:t>
            </a:fld>
            <a:endParaRPr lang="en-US">
              <a:ea typeface="굴림" pitchFamily="50" charset="-127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 latinLnBrk="0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ea typeface="굴림" pitchFamily="50" charset="-127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 latinLnBrk="0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4B94F22-137A-4C12-87EC-6B9B9C2E7DE2}" type="slidenum">
              <a:rPr lang="en-US">
                <a:ea typeface="굴림" pitchFamily="50" charset="-127"/>
              </a:rPr>
              <a:pPr>
                <a:defRPr/>
              </a:pPr>
              <a:t>‹#›</a:t>
            </a:fld>
            <a:endParaRPr lang="en-US"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02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2" r:id="rId1"/>
    <p:sldLayoutId id="2147485493" r:id="rId2"/>
    <p:sldLayoutId id="2147485494" r:id="rId3"/>
    <p:sldLayoutId id="2147485495" r:id="rId4"/>
    <p:sldLayoutId id="2147485496" r:id="rId5"/>
    <p:sldLayoutId id="2147485497" r:id="rId6"/>
    <p:sldLayoutId id="2147485498" r:id="rId7"/>
    <p:sldLayoutId id="2147485499" r:id="rId8"/>
    <p:sldLayoutId id="2147485500" r:id="rId9"/>
    <p:sldLayoutId id="2147485501" r:id="rId10"/>
    <p:sldLayoutId id="2147485502" r:id="rId11"/>
    <p:sldLayoutId id="2147485503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맑은 고딕" pitchFamily="50" charset="-127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sz="1400">
                <a:solidFill>
                  <a:srgbClr val="FFFFFF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sz="1400">
                <a:solidFill>
                  <a:srgbClr val="FFFFFF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 altLang="ja-JP"/>
              <a:t>Y.Itow@NP02, Kyoto, 27Sep-02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sz="1400">
                <a:solidFill>
                  <a:srgbClr val="FFFFFF"/>
                </a:solidFill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176983E3-1532-4492-8ECB-969326597A7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705448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505" r:id="rId1"/>
    <p:sldLayoutId id="2147485506" r:id="rId2"/>
    <p:sldLayoutId id="2147485507" r:id="rId3"/>
    <p:sldLayoutId id="2147485508" r:id="rId4"/>
    <p:sldLayoutId id="2147485509" r:id="rId5"/>
    <p:sldLayoutId id="2147485510" r:id="rId6"/>
    <p:sldLayoutId id="2147485511" r:id="rId7"/>
    <p:sldLayoutId id="2147485512" r:id="rId8"/>
    <p:sldLayoutId id="2147485513" r:id="rId9"/>
    <p:sldLayoutId id="2147485514" r:id="rId10"/>
    <p:sldLayoutId id="2147485515" r:id="rId11"/>
    <p:sldLayoutId id="2147485516" r:id="rId12"/>
    <p:sldLayoutId id="2147485517" r:id="rId13"/>
    <p:sldLayoutId id="214748551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93CF1-1F5D-4616-95AC-E6BBE9180BFD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2013-11-13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9DE1FCB-C297-4A1B-ABA9-4FE74D483CA9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2" r:id="rId1"/>
    <p:sldLayoutId id="2147485203" r:id="rId2"/>
    <p:sldLayoutId id="2147485204" r:id="rId3"/>
    <p:sldLayoutId id="2147485205" r:id="rId4"/>
    <p:sldLayoutId id="2147485206" r:id="rId5"/>
    <p:sldLayoutId id="2147485207" r:id="rId6"/>
    <p:sldLayoutId id="2147485208" r:id="rId7"/>
    <p:sldLayoutId id="2147485209" r:id="rId8"/>
    <p:sldLayoutId id="2147485210" r:id="rId9"/>
    <p:sldLayoutId id="2147485211" r:id="rId10"/>
    <p:sldLayoutId id="2147485212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개체 틀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4339" name="텍스트 개체 틀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914400" latinLnBrk="0">
              <a:defRPr kumimoji="0" sz="1400">
                <a:solidFill>
                  <a:srgbClr val="775F5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7553F67-8AF4-49ED-B55B-B088BFC677E2}" type="datetimeFigureOut">
              <a:rPr lang="en-US" altLang="ko-KR">
                <a:ea typeface="굴림" pitchFamily="50" charset="-127"/>
              </a:rPr>
              <a:pPr>
                <a:defRPr/>
              </a:pPr>
              <a:t>11/13/2013</a:t>
            </a:fld>
            <a:endParaRPr lang="en-US" altLang="ko-KR">
              <a:ea typeface="굴림" pitchFamily="50" charset="-127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914400" latinLnBrk="0">
              <a:defRPr kumimoji="0" sz="1400">
                <a:solidFill>
                  <a:srgbClr val="775F5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altLang="ko-KR">
              <a:ea typeface="굴림" pitchFamily="50" charset="-127"/>
            </a:endParaRPr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latinLnBrk="0">
              <a:defRPr/>
            </a:pPr>
            <a:endParaRPr kumimoji="0" lang="en-US" altLang="ko-KR" sz="1000">
              <a:solidFill>
                <a:srgbClr val="FFFFFF"/>
              </a:solidFill>
              <a:ea typeface="굴림" pitchFamily="50" charset="-127"/>
              <a:cs typeface="Arial" pitchFamily="34" charset="0"/>
            </a:endParaRPr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defTabSz="914400" eaLnBrk="1" latinLnBrk="0" hangingPunct="1">
              <a:defRPr kumimoji="0" sz="1400" b="1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4BC0AB91-31E3-43B1-8DC2-7F6AA9A2DD59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4064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0" r:id="rId1"/>
    <p:sldLayoutId id="2147485521" r:id="rId2"/>
    <p:sldLayoutId id="2147485522" r:id="rId3"/>
    <p:sldLayoutId id="2147485523" r:id="rId4"/>
    <p:sldLayoutId id="2147485524" r:id="rId5"/>
    <p:sldLayoutId id="2147485525" r:id="rId6"/>
    <p:sldLayoutId id="2147485526" r:id="rId7"/>
    <p:sldLayoutId id="2147485527" r:id="rId8"/>
    <p:sldLayoutId id="2147485528" r:id="rId9"/>
    <p:sldLayoutId id="2147485529" r:id="rId10"/>
    <p:sldLayoutId id="2147485530" r:id="rId11"/>
    <p:sldLayoutId id="2147485531" r:id="rId12"/>
    <p:sldLayoutId id="2147485532" r:id="rId13"/>
    <p:sldLayoutId id="2147485533" r:id="rId14"/>
    <p:sldLayoutId id="2147485534" r:id="rId15"/>
    <p:sldLayoutId id="2147485535" r:id="rId16"/>
    <p:sldLayoutId id="2147485536" r:id="rId17"/>
    <p:sldLayoutId id="2147485537" r:id="rId18"/>
    <p:sldLayoutId id="2147485538" r:id="rId19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HY얕은샘물M" pitchFamily="18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HY얕은샘물M" pitchFamily="18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HY얕은샘물M" pitchFamily="18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HY얕은샘물M" pitchFamily="18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 latinLnBrk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latinLnBrk="1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latinLnBrk="1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latinLnBrk="1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latinLnBrk="1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latinLnBrk="1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93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latinLnBrk="0"/>
            <a:endParaRPr lang="en-US" altLang="ja-JP" smtClean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493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latinLnBrk="0"/>
            <a:r>
              <a:rPr lang="en-US" altLang="ja-JP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Y.Itow@NP02, Kyoto, 27Sep-02</a:t>
            </a:r>
          </a:p>
        </p:txBody>
      </p:sp>
      <p:sp>
        <p:nvSpPr>
          <p:cNvPr id="493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latinLnBrk="0"/>
            <a:fld id="{E455F60F-565E-47FE-B20F-5B4B78573A8F}" type="slidenum">
              <a:rPr lang="en-US" altLang="ja-JP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pPr latinLnBrk="0"/>
              <a:t>‹#›</a:t>
            </a:fld>
            <a:endParaRPr lang="en-US" altLang="ja-JP" smtClean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  <p:sldLayoutId id="2147485219" r:id="rId6"/>
    <p:sldLayoutId id="2147485220" r:id="rId7"/>
    <p:sldLayoutId id="2147485221" r:id="rId8"/>
    <p:sldLayoutId id="2147485222" r:id="rId9"/>
    <p:sldLayoutId id="2147485223" r:id="rId10"/>
    <p:sldLayoutId id="2147485224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7467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 latinLnBrk="0"/>
            <a:fld id="{5243FF8E-AF93-4C79-8E75-6527F290AFBB}" type="slidenum">
              <a:rPr lang="ko-KR" altLang="en-US" smtClean="0">
                <a:solidFill>
                  <a:srgbClr val="000000"/>
                </a:solidFill>
              </a:rPr>
              <a:pPr latinLnBrk="0"/>
              <a:t>‹#›</a:t>
            </a:fld>
            <a:endParaRPr lang="en-US" altLang="ko-KR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6" r:id="rId1"/>
    <p:sldLayoutId id="2147485227" r:id="rId2"/>
    <p:sldLayoutId id="2147485228" r:id="rId3"/>
    <p:sldLayoutId id="2147485229" r:id="rId4"/>
    <p:sldLayoutId id="2147485230" r:id="rId5"/>
    <p:sldLayoutId id="2147485231" r:id="rId6"/>
    <p:sldLayoutId id="2147485232" r:id="rId7"/>
    <p:sldLayoutId id="2147485233" r:id="rId8"/>
    <p:sldLayoutId id="2147485234" r:id="rId9"/>
    <p:sldLayoutId id="2147485235" r:id="rId10"/>
    <p:sldLayoutId id="2147485236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굴림" pitchFamily="50" charset="-127"/>
          <a:ea typeface="굴림" pitchFamily="50" charset="-127"/>
          <a:cs typeface="Arial" pitchFamily="34" charset="0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089F428-BFC7-4CFE-A64C-06AE091CDAF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8" r:id="rId1"/>
    <p:sldLayoutId id="2147485239" r:id="rId2"/>
    <p:sldLayoutId id="2147485240" r:id="rId3"/>
    <p:sldLayoutId id="2147485241" r:id="rId4"/>
    <p:sldLayoutId id="2147485242" r:id="rId5"/>
    <p:sldLayoutId id="2147485243" r:id="rId6"/>
    <p:sldLayoutId id="2147485244" r:id="rId7"/>
    <p:sldLayoutId id="2147485245" r:id="rId8"/>
    <p:sldLayoutId id="2147485246" r:id="rId9"/>
    <p:sldLayoutId id="2147485247" r:id="rId10"/>
    <p:sldLayoutId id="2147485248" r:id="rId11"/>
    <p:sldLayoutId id="2147485249" r:id="rId12"/>
    <p:sldLayoutId id="2147485250" r:id="rId13"/>
    <p:sldLayoutId id="2147485251" r:id="rId14"/>
    <p:sldLayoutId id="2147485252" r:id="rId15"/>
    <p:sldLayoutId id="2147485253" r:id="rId16"/>
    <p:sldLayoutId id="2147485254" r:id="rId17"/>
    <p:sldLayoutId id="2147485255" r:id="rId18"/>
    <p:sldLayoutId id="2147485478" r:id="rId19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latinLnBrk="0"/>
            <a:endParaRPr lang="en-US" altLang="ja-JP" smtClean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latinLnBrk="0"/>
            <a:r>
              <a:rPr lang="en-US" altLang="ja-JP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Y.Itow@NP02, Kyoto, 27Sep-02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latinLnBrk="0"/>
            <a:fld id="{F979E1B0-8A29-437D-84F1-431C23B65542}" type="slidenum">
              <a:rPr lang="en-US" altLang="ja-JP" smtClean="0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pPr latinLnBrk="0"/>
              <a:t>‹#›</a:t>
            </a:fld>
            <a:endParaRPr lang="en-US" altLang="ja-JP" smtClean="0">
              <a:solidFill>
                <a:srgbClr val="FFFFFF"/>
              </a:solidFill>
              <a:latin typeface="Arial" pitchFamily="34" charset="0"/>
              <a:ea typeface="MS PGothic" pitchFamily="34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57" r:id="rId1"/>
    <p:sldLayoutId id="2147485258" r:id="rId2"/>
    <p:sldLayoutId id="2147485259" r:id="rId3"/>
    <p:sldLayoutId id="2147485260" r:id="rId4"/>
    <p:sldLayoutId id="2147485261" r:id="rId5"/>
    <p:sldLayoutId id="2147485262" r:id="rId6"/>
    <p:sldLayoutId id="2147485263" r:id="rId7"/>
    <p:sldLayoutId id="2147485264" r:id="rId8"/>
    <p:sldLayoutId id="2147485265" r:id="rId9"/>
    <p:sldLayoutId id="2147485266" r:id="rId10"/>
    <p:sldLayoutId id="2147485267" r:id="rId11"/>
    <p:sldLayoutId id="21474852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089F428-BFC7-4CFE-A64C-06AE091CDAF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9" r:id="rId1"/>
    <p:sldLayoutId id="2147485290" r:id="rId2"/>
    <p:sldLayoutId id="2147485291" r:id="rId3"/>
    <p:sldLayoutId id="2147485292" r:id="rId4"/>
    <p:sldLayoutId id="2147485293" r:id="rId5"/>
    <p:sldLayoutId id="2147485294" r:id="rId6"/>
    <p:sldLayoutId id="2147485295" r:id="rId7"/>
    <p:sldLayoutId id="2147485296" r:id="rId8"/>
    <p:sldLayoutId id="2147485297" r:id="rId9"/>
    <p:sldLayoutId id="2147485298" r:id="rId10"/>
    <p:sldLayoutId id="2147485299" r:id="rId11"/>
    <p:sldLayoutId id="2147485300" r:id="rId12"/>
    <p:sldLayoutId id="2147485301" r:id="rId13"/>
    <p:sldLayoutId id="2147485302" r:id="rId14"/>
    <p:sldLayoutId id="2147485303" r:id="rId15"/>
    <p:sldLayoutId id="2147485304" r:id="rId16"/>
    <p:sldLayoutId id="2147485305" r:id="rId17"/>
    <p:sldLayoutId id="2147485306" r:id="rId18"/>
    <p:sldLayoutId id="2147485465" r:id="rId19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5457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ko-KR" altLang="en-US"/>
              <a:t>Y.Itow@NP02, Kyoto, 27Sep-02</a:t>
            </a:r>
            <a:endParaRPr lang="en-US" altLang="ko-KR"/>
          </a:p>
        </p:txBody>
      </p:sp>
      <p:sp>
        <p:nvSpPr>
          <p:cNvPr id="5457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BB825B1-910D-4DDF-9886-27BC9658E8B7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8" r:id="rId1"/>
    <p:sldLayoutId id="2147485309" r:id="rId2"/>
    <p:sldLayoutId id="2147485310" r:id="rId3"/>
    <p:sldLayoutId id="2147485311" r:id="rId4"/>
    <p:sldLayoutId id="2147485312" r:id="rId5"/>
    <p:sldLayoutId id="2147485313" r:id="rId6"/>
    <p:sldLayoutId id="2147485314" r:id="rId7"/>
    <p:sldLayoutId id="2147485315" r:id="rId8"/>
    <p:sldLayoutId id="2147485316" r:id="rId9"/>
    <p:sldLayoutId id="2147485317" r:id="rId10"/>
    <p:sldLayoutId id="2147485318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 latinLnBrk="0">
              <a:defRPr/>
            </a:pPr>
            <a:fld id="{AA367C88-0CBB-40C7-911B-9E6258D920A5}" type="datetimeFigureOut">
              <a:rPr kumimoji="0" lang="en-US" altLang="ko-KR">
                <a:latin typeface="Calibri" pitchFamily="34" charset="0"/>
                <a:ea typeface="MS PGothic" pitchFamily="34" charset="-128"/>
              </a:rPr>
              <a:pPr defTabSz="457200" latinLnBrk="0">
                <a:defRPr/>
              </a:pPr>
              <a:t>11/13/2013</a:t>
            </a:fld>
            <a:endParaRPr kumimoji="0" lang="en-US" altLang="ko-KR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 defTabSz="457200" latinLnBrk="0">
              <a:defRPr/>
            </a:pPr>
            <a:endParaRPr kumimoji="0" lang="ko-KR" altLang="ko-KR"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latinLnBrk="0">
              <a:defRPr/>
            </a:pPr>
            <a:fld id="{7F995A6F-0F87-40F4-9EA3-A02693D2B33C}" type="slidenum">
              <a:rPr kumimoji="0" lang="en-US" altLang="ko-KR">
                <a:latin typeface="Calibri" pitchFamily="34" charset="0"/>
                <a:ea typeface="MS PGothic" pitchFamily="34" charset="-128"/>
              </a:rPr>
              <a:pPr defTabSz="457200" latinLnBrk="0">
                <a:defRPr/>
              </a:pPr>
              <a:t>‹#›</a:t>
            </a:fld>
            <a:endParaRPr kumimoji="0" lang="en-US" altLang="ko-KR">
              <a:latin typeface="Calibri" pitchFamily="34" charset="0"/>
              <a:ea typeface="MS PGothic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0" r:id="rId1"/>
    <p:sldLayoutId id="2147485321" r:id="rId2"/>
    <p:sldLayoutId id="2147485322" r:id="rId3"/>
    <p:sldLayoutId id="2147485323" r:id="rId4"/>
    <p:sldLayoutId id="2147485324" r:id="rId5"/>
    <p:sldLayoutId id="2147485325" r:id="rId6"/>
    <p:sldLayoutId id="2147485326" r:id="rId7"/>
    <p:sldLayoutId id="2147485327" r:id="rId8"/>
    <p:sldLayoutId id="2147485328" r:id="rId9"/>
    <p:sldLayoutId id="2147485329" r:id="rId10"/>
    <p:sldLayoutId id="2147485330" r:id="rId11"/>
    <p:sldLayoutId id="2147485331" r:id="rId12"/>
    <p:sldLayoutId id="2147485332" r:id="rId13"/>
    <p:sldLayoutId id="2147485333" r:id="rId14"/>
    <p:sldLayoutId id="2147485334" r:id="rId15"/>
    <p:sldLayoutId id="2147485335" r:id="rId16"/>
    <p:sldLayoutId id="2147485336" r:id="rId17"/>
    <p:sldLayoutId id="2147485337" r:id="rId18"/>
    <p:sldLayoutId id="2147485338" r:id="rId19"/>
    <p:sldLayoutId id="2147485339" r:id="rId20"/>
    <p:sldLayoutId id="2147485340" r:id="rId21"/>
    <p:sldLayoutId id="2147485341" r:id="rId22"/>
    <p:sldLayoutId id="2147485342" r:id="rId23"/>
    <p:sldLayoutId id="2147485343" r:id="rId24"/>
    <p:sldLayoutId id="2147485344" r:id="rId2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Microsoft_Office_Excel_97-2003_____2222111111111111111111111111111111111111111.xls"/><Relationship Id="rId7" Type="http://schemas.openxmlformats.org/officeDocument/2006/relationships/oleObject" Target="../embeddings/oleObject8.bin"/><Relationship Id="rId12" Type="http://schemas.openxmlformats.org/officeDocument/2006/relationships/image" Target="../media/image46.w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Microsoft_Office_Excel_97-2003_____1111222222222222222222222222222222222222222.xls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8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8.png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57.wmf"/><Relationship Id="rId4" Type="http://schemas.openxmlformats.org/officeDocument/2006/relationships/image" Target="../media/image59.png"/><Relationship Id="rId9" Type="http://schemas.openxmlformats.org/officeDocument/2006/relationships/oleObject" Target="../embeddings/oleObject13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4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7" Type="http://schemas.openxmlformats.org/officeDocument/2006/relationships/image" Target="../media/image7.png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3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1.xml"/><Relationship Id="rId2" Type="http://schemas.openxmlformats.org/officeDocument/2006/relationships/vmlDrawing" Target="../drawings/vmlDrawing6.v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76.png"/><Relationship Id="rId5" Type="http://schemas.openxmlformats.org/officeDocument/2006/relationships/image" Target="../media/image75.wmf"/><Relationship Id="rId4" Type="http://schemas.openxmlformats.org/officeDocument/2006/relationships/oleObject" Target="../embeddings/oleObject14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8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0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65.xml"/><Relationship Id="rId1" Type="http://schemas.openxmlformats.org/officeDocument/2006/relationships/themeOverride" Target="../theme/themeOverride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0.xml"/><Relationship Id="rId7" Type="http://schemas.openxmlformats.org/officeDocument/2006/relationships/image" Target="../media/image92.png"/><Relationship Id="rId2" Type="http://schemas.openxmlformats.org/officeDocument/2006/relationships/vmlDrawing" Target="../drawings/vmlDrawing7.vml"/><Relationship Id="rId1" Type="http://schemas.openxmlformats.org/officeDocument/2006/relationships/themeOverride" Target="../theme/themeOverride14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93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5.png"/><Relationship Id="rId1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16.jpe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19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5" Type="http://schemas.openxmlformats.org/officeDocument/2006/relationships/image" Target="../media/image18.png"/><Relationship Id="rId10" Type="http://schemas.openxmlformats.org/officeDocument/2006/relationships/hyperlink" Target="http://reno01.snu.ac.kr/~reno/wiki/index.php/Image:Tdr_3-2.jpg" TargetMode="External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oleObject" Target="../embeddings/oleObject5.bin"/><Relationship Id="rId7" Type="http://schemas.openxmlformats.org/officeDocument/2006/relationships/image" Target="../media/image27.wmf"/><Relationship Id="rId2" Type="http://schemas.openxmlformats.org/officeDocument/2006/relationships/slideLayout" Target="../slideLayouts/slideLayout9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26.wmf"/><Relationship Id="rId9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706" name="Picture 1026" descr="ygn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4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707" name="Rectangle 1028"/>
          <p:cNvSpPr>
            <a:spLocks noChangeArrowheads="1"/>
          </p:cNvSpPr>
          <p:nvPr/>
        </p:nvSpPr>
        <p:spPr bwMode="auto">
          <a:xfrm>
            <a:off x="5292080" y="4941168"/>
            <a:ext cx="41354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ko-KR" sz="2000" b="1" dirty="0" smtClean="0">
                <a:solidFill>
                  <a:srgbClr val="FFFFFF"/>
                </a:solidFill>
                <a:ea typeface="휴먼모음T" pitchFamily="18" charset="-127"/>
              </a:rPr>
              <a:t>K.K. </a:t>
            </a:r>
            <a:r>
              <a:rPr lang="en-US" altLang="ko-KR" sz="2000" b="1" dirty="0" err="1" smtClean="0">
                <a:solidFill>
                  <a:srgbClr val="FFFFFF"/>
                </a:solidFill>
                <a:ea typeface="휴먼모음T" pitchFamily="18" charset="-127"/>
              </a:rPr>
              <a:t>Joo</a:t>
            </a:r>
            <a:endParaRPr lang="en-US" altLang="ko-KR" sz="2000" b="1" dirty="0" smtClean="0">
              <a:solidFill>
                <a:srgbClr val="FFFFFF"/>
              </a:solidFill>
              <a:ea typeface="휴먼모음T" pitchFamily="18" charset="-127"/>
            </a:endParaRPr>
          </a:p>
          <a:p>
            <a:pPr eaLnBrk="1" latinLnBrk="0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ko-KR" sz="2000" b="1" dirty="0" err="1" smtClean="0">
                <a:solidFill>
                  <a:srgbClr val="FFFFFF"/>
                </a:solidFill>
                <a:ea typeface="휴먼모음T" pitchFamily="18" charset="-127"/>
              </a:rPr>
              <a:t>Chonnam</a:t>
            </a:r>
            <a:r>
              <a:rPr lang="en-US" altLang="ko-KR" sz="2000" b="1" dirty="0" smtClean="0">
                <a:solidFill>
                  <a:srgbClr val="FFFFFF"/>
                </a:solidFill>
                <a:ea typeface="휴먼모음T" pitchFamily="18" charset="-127"/>
              </a:rPr>
              <a:t> National University</a:t>
            </a:r>
          </a:p>
          <a:p>
            <a:pPr eaLnBrk="1" latinLnBrk="0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ea typeface="휴먼모음T" pitchFamily="18" charset="-127"/>
              </a:rPr>
              <a:t>November 13, 2013</a:t>
            </a:r>
            <a:endParaRPr lang="en-US" altLang="ja-JP" sz="2000" dirty="0" smtClean="0">
              <a:solidFill>
                <a:srgbClr val="FFFFFF"/>
              </a:solidFill>
              <a:latin typeface="휴먼모음T" pitchFamily="18" charset="-127"/>
              <a:ea typeface="휴먼모음T" pitchFamily="18" charset="-127"/>
            </a:endParaRPr>
          </a:p>
        </p:txBody>
      </p:sp>
      <p:pic>
        <p:nvPicPr>
          <p:cNvPr id="584710" name="Picture 8" descr="RENO로고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1688"/>
            <a:ext cx="2571750" cy="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711" name="Picture 10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5413"/>
            <a:ext cx="257175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4713" name="Rectangle 1"/>
          <p:cNvSpPr>
            <a:spLocks noChangeArrowheads="1"/>
          </p:cNvSpPr>
          <p:nvPr/>
        </p:nvSpPr>
        <p:spPr bwMode="auto">
          <a:xfrm>
            <a:off x="5339379" y="6404156"/>
            <a:ext cx="37438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dirty="0" smtClean="0">
                <a:solidFill>
                  <a:srgbClr val="FFFFFF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2013-11-13 </a:t>
            </a:r>
            <a:r>
              <a:rPr lang="en-US" altLang="ko-KR" sz="1800" b="1" dirty="0" err="1" smtClean="0">
                <a:solidFill>
                  <a:srgbClr val="FFFFFF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Kavli</a:t>
            </a:r>
            <a:r>
              <a:rPr lang="en-US" altLang="ko-KR" sz="1800" b="1" dirty="0" smtClean="0">
                <a:solidFill>
                  <a:srgbClr val="FFFFFF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, IPMU, Japan </a:t>
            </a: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425797" y="342654"/>
            <a:ext cx="8292405" cy="1466797"/>
          </a:xfrm>
          <a:prstGeom prst="rect">
            <a:avLst/>
          </a:prstGeom>
          <a:solidFill>
            <a:srgbClr val="33CCCC"/>
          </a:solidFill>
          <a:ln w="9525">
            <a:solidFill>
              <a:srgbClr val="003300"/>
            </a:solidFill>
            <a:miter lim="800000"/>
            <a:headEnd/>
            <a:tailEnd/>
          </a:ln>
          <a:effectLst>
            <a:outerShdw dist="107763" dir="2700000" algn="ctr" rotWithShape="0">
              <a:srgbClr val="003366"/>
            </a:outerShdw>
          </a:effectLst>
        </p:spPr>
        <p:txBody>
          <a:bodyPr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Neutrino Program in Korea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(RENO/RENO-50/</a:t>
            </a:r>
            <a:r>
              <a:rPr lang="en-US" altLang="ko-KR" sz="28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AMoRE</a:t>
            </a:r>
            <a:r>
              <a:rPr lang="en-US" altLang="ko-KR" sz="28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/SBL)</a:t>
            </a:r>
            <a:r>
              <a:rPr lang="en-US" altLang="ko-KR" dirty="0" smtClean="0">
                <a:solidFill>
                  <a:schemeClr val="bg2">
                    <a:lumMod val="20000"/>
                    <a:lumOff val="80000"/>
                  </a:schemeClr>
                </a:solidFill>
                <a:cs typeface="Arial" pitchFamily="34" charset="0"/>
              </a:rPr>
              <a:t> </a:t>
            </a:r>
            <a:endParaRPr lang="en-US" altLang="ko-KR" b="1" baseline="-25000" dirty="0">
              <a:solidFill>
                <a:schemeClr val="bg2">
                  <a:lumMod val="20000"/>
                  <a:lumOff val="80000"/>
                </a:schemeClr>
              </a:solidFill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07504" y="2045082"/>
            <a:ext cx="90126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2400" b="1" dirty="0" smtClean="0">
                <a:solidFill>
                  <a:srgbClr val="FFFFFF"/>
                </a:solidFill>
                <a:latin typeface="Arial" panose="020B0604020202020204" pitchFamily="34" charset="0"/>
                <a:ea typeface="Times New Roman" pitchFamily="18" charset="0"/>
                <a:cs typeface="Arial" panose="020B0604020202020204" pitchFamily="34" charset="0"/>
              </a:rPr>
              <a:t>ICFA  Neutrino Panel (Asian Neutrino Community Meeting) </a:t>
            </a:r>
          </a:p>
        </p:txBody>
      </p:sp>
    </p:spTree>
    <p:extLst>
      <p:ext uri="{BB962C8B-B14F-4D97-AF65-F5344CB8AC3E}">
        <p14:creationId xmlns:p14="http://schemas.microsoft.com/office/powerpoint/2010/main" val="12475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그림 36" descr="Snowmass-JHewett-IntensityFrontier_페이지_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3923928" y="188640"/>
            <a:ext cx="5040560" cy="646331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1800" kern="0" dirty="0" smtClean="0">
                <a:solidFill>
                  <a:srgbClr val="000000"/>
                </a:solidFill>
                <a:latin typeface="Arial" pitchFamily="34" charset="0"/>
              </a:rPr>
              <a:t>Summary talk on Intensity Frontier by J. Hewett at Snowmass meeting (Aug. 2013)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0"/>
            <a:ext cx="3528392" cy="46166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2400" kern="0" dirty="0" smtClean="0">
                <a:solidFill>
                  <a:srgbClr val="000000"/>
                </a:solidFill>
                <a:latin typeface="Arial" pitchFamily="34" charset="0"/>
              </a:rPr>
              <a:t>RENO-50 at Snowmass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</p:txBody>
      </p:sp>
      <p:sp>
        <p:nvSpPr>
          <p:cNvPr id="5" name="직사각형 4"/>
          <p:cNvSpPr/>
          <p:nvPr/>
        </p:nvSpPr>
        <p:spPr bwMode="auto">
          <a:xfrm>
            <a:off x="2195736" y="5877272"/>
            <a:ext cx="1152128" cy="288032"/>
          </a:xfrm>
          <a:prstGeom prst="rect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Snowmass-JHewett-IntensityFrontier_페이지_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4067944" y="910461"/>
            <a:ext cx="5040560" cy="646331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1800" kern="0" dirty="0" smtClean="0">
                <a:solidFill>
                  <a:srgbClr val="000000"/>
                </a:solidFill>
                <a:latin typeface="Arial" pitchFamily="34" charset="0"/>
              </a:rPr>
              <a:t>Summary talk on Intensity Frontier by J. Hewett at Snowmass meeting (Aug. 2013)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615608" y="0"/>
            <a:ext cx="3528392" cy="46166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2400" kern="0" dirty="0" smtClean="0">
                <a:solidFill>
                  <a:srgbClr val="000000"/>
                </a:solidFill>
                <a:latin typeface="Arial" pitchFamily="34" charset="0"/>
              </a:rPr>
              <a:t>RENO-50 at Snowmass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</p:txBody>
      </p:sp>
      <p:sp>
        <p:nvSpPr>
          <p:cNvPr id="6" name="직사각형 5"/>
          <p:cNvSpPr/>
          <p:nvPr/>
        </p:nvSpPr>
        <p:spPr bwMode="auto">
          <a:xfrm>
            <a:off x="2843808" y="4149080"/>
            <a:ext cx="1080120" cy="288032"/>
          </a:xfrm>
          <a:prstGeom prst="rect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Snowmass-JHewett-IntensityFrontier_페이지_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4139952" y="1052736"/>
            <a:ext cx="5040560" cy="646331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1800" kern="0" dirty="0" smtClean="0">
                <a:solidFill>
                  <a:srgbClr val="000000"/>
                </a:solidFill>
                <a:latin typeface="Arial" pitchFamily="34" charset="0"/>
              </a:rPr>
              <a:t>Summary talk on Intensity Frontier by J. Hewett at Snowmass meeting (Aug. 2013)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615608" y="0"/>
            <a:ext cx="3528392" cy="46166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2400" kern="0" dirty="0" smtClean="0">
                <a:solidFill>
                  <a:srgbClr val="000000"/>
                </a:solidFill>
                <a:latin typeface="Arial" pitchFamily="34" charset="0"/>
              </a:rPr>
              <a:t>RENO-50 at Snowmass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</p:txBody>
      </p:sp>
      <p:sp>
        <p:nvSpPr>
          <p:cNvPr id="6" name="직사각형 5"/>
          <p:cNvSpPr/>
          <p:nvPr/>
        </p:nvSpPr>
        <p:spPr bwMode="auto">
          <a:xfrm>
            <a:off x="4716016" y="3861048"/>
            <a:ext cx="1152128" cy="360040"/>
          </a:xfrm>
          <a:prstGeom prst="rect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Snowmass-JHewett-IntensityFrontier_페이지_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3995936" y="6021288"/>
            <a:ext cx="5040560" cy="646331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1800" kern="0" dirty="0" smtClean="0">
                <a:solidFill>
                  <a:srgbClr val="000000"/>
                </a:solidFill>
                <a:latin typeface="Arial" pitchFamily="34" charset="0"/>
              </a:rPr>
              <a:t>Summary talk on Intensity Frontier by J. Hewett at Snowmass meeting (Aug. 2013)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615608" y="0"/>
            <a:ext cx="3528392" cy="46166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2400" kern="0" dirty="0" smtClean="0">
                <a:solidFill>
                  <a:srgbClr val="000000"/>
                </a:solidFill>
                <a:latin typeface="Arial" pitchFamily="34" charset="0"/>
              </a:rPr>
              <a:t>RENO-50 at Snowmass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</p:txBody>
      </p:sp>
      <p:sp>
        <p:nvSpPr>
          <p:cNvPr id="6" name="직사각형 5"/>
          <p:cNvSpPr/>
          <p:nvPr/>
        </p:nvSpPr>
        <p:spPr bwMode="auto">
          <a:xfrm>
            <a:off x="1835696" y="3429000"/>
            <a:ext cx="2592288" cy="288032"/>
          </a:xfrm>
          <a:prstGeom prst="rect">
            <a:avLst/>
          </a:prstGeom>
          <a:noFill/>
          <a:ln w="28575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4452694" y="3429000"/>
            <a:ext cx="447814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</a:rPr>
              <a:t>18</a:t>
            </a:r>
            <a:endParaRPr kumimoji="1" lang="ko-KR" alt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  <p:sp>
        <p:nvSpPr>
          <p:cNvPr id="3" name="직사각형 2"/>
          <p:cNvSpPr/>
          <p:nvPr/>
        </p:nvSpPr>
        <p:spPr bwMode="auto">
          <a:xfrm>
            <a:off x="6714824" y="2276872"/>
            <a:ext cx="2016224" cy="4320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381000" y="304800"/>
            <a:ext cx="8223448" cy="60392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algn="ctr" latinLnBrk="0"/>
            <a:r>
              <a:rPr kumimoji="0" lang="en-US" altLang="ko-KR" sz="3200" b="1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Overview of RENO-50</a:t>
            </a:r>
          </a:p>
        </p:txBody>
      </p:sp>
      <p:sp>
        <p:nvSpPr>
          <p:cNvPr id="24" name="Text Box 3092"/>
          <p:cNvSpPr txBox="1">
            <a:spLocks noChangeArrowheads="1"/>
          </p:cNvSpPr>
          <p:nvPr/>
        </p:nvSpPr>
        <p:spPr bwMode="auto">
          <a:xfrm>
            <a:off x="179512" y="1316955"/>
            <a:ext cx="8784976" cy="1138773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sz="2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RENO-50</a:t>
            </a: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kumimoji="0" lang="en-US" altLang="ko-KR" sz="2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An underground detector consisting of 18 </a:t>
            </a:r>
            <a:r>
              <a:rPr kumimoji="0" lang="en-US" altLang="ko-KR" sz="22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kton</a:t>
            </a:r>
            <a:r>
              <a:rPr kumimoji="0" lang="en-US" altLang="ko-KR" sz="2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ultra- low-radioactivity liquid scintillator &amp; 15,000 20” PMTs, at ~50 km away from the </a:t>
            </a:r>
            <a:r>
              <a:rPr kumimoji="0" lang="en-US" altLang="ko-KR" sz="22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Hanbit</a:t>
            </a:r>
            <a:r>
              <a:rPr kumimoji="0" lang="en-US" altLang="ko-KR" sz="2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kumimoji="0" lang="en-US" altLang="ko-KR" sz="22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Yonggwang</a:t>
            </a:r>
            <a:r>
              <a:rPr kumimoji="0" lang="en-US" altLang="ko-KR" sz="2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) nuclear power plant </a:t>
            </a:r>
          </a:p>
        </p:txBody>
      </p:sp>
      <p:sp>
        <p:nvSpPr>
          <p:cNvPr id="8" name="Text Box 3092"/>
          <p:cNvSpPr txBox="1">
            <a:spLocks noChangeArrowheads="1"/>
          </p:cNvSpPr>
          <p:nvPr/>
        </p:nvSpPr>
        <p:spPr bwMode="auto">
          <a:xfrm>
            <a:off x="179512" y="4615968"/>
            <a:ext cx="878497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sz="2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Budget</a:t>
            </a: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kumimoji="0" lang="en-US" altLang="ko-KR" sz="2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$ 100M for 6 year construction                           	  	        (Civil engineering: $ 15M,  Detector: $ 85M)                                            </a:t>
            </a:r>
            <a:endParaRPr kumimoji="0" lang="en-US" altLang="ko-KR" sz="2200" kern="0" dirty="0" smtClean="0">
              <a:solidFill>
                <a:srgbClr val="000000"/>
              </a:solidFill>
              <a:latin typeface="Arial" pitchFamily="34" charset="0"/>
              <a:ea typeface="굴림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9" name="Text Box 3092"/>
          <p:cNvSpPr txBox="1">
            <a:spLocks noChangeArrowheads="1"/>
          </p:cNvSpPr>
          <p:nvPr/>
        </p:nvSpPr>
        <p:spPr bwMode="auto">
          <a:xfrm>
            <a:off x="179512" y="5733256"/>
            <a:ext cx="8784976" cy="8002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sz="2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Schedule</a:t>
            </a: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:  </a:t>
            </a:r>
            <a:r>
              <a:rPr kumimoji="0" lang="en-US" altLang="ko-KR" sz="2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2013 ~ 2018 : Facility and detector construction       		  2019 ~          : Operation and experiment</a:t>
            </a:r>
            <a:endParaRPr kumimoji="0" lang="en-US" altLang="ko-KR" sz="2200" kern="0" dirty="0" smtClean="0">
              <a:solidFill>
                <a:srgbClr val="000000"/>
              </a:solidFill>
              <a:latin typeface="Arial" pitchFamily="34" charset="0"/>
              <a:ea typeface="굴림" pitchFamily="50" charset="-127"/>
              <a:cs typeface="Arial" pitchFamily="34" charset="0"/>
              <a:sym typeface="Wingdings" pitchFamily="2" charset="2"/>
            </a:endParaRPr>
          </a:p>
        </p:txBody>
      </p:sp>
      <p:sp>
        <p:nvSpPr>
          <p:cNvPr id="11" name="Text Box 3092"/>
          <p:cNvSpPr txBox="1">
            <a:spLocks noChangeArrowheads="1"/>
          </p:cNvSpPr>
          <p:nvPr/>
        </p:nvSpPr>
        <p:spPr bwMode="auto">
          <a:xfrm>
            <a:off x="179512" y="2778600"/>
            <a:ext cx="8784976" cy="14773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sz="2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Goals</a:t>
            </a: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2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altLang="ko-KR" sz="220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- Determination of neutrino  mass hierarchy                   	      </a:t>
            </a:r>
            <a:r>
              <a:rPr kumimoji="0" lang="en-US" altLang="ko-KR" sz="2200" kern="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- </a:t>
            </a:r>
            <a:r>
              <a:rPr lang="en-US" altLang="ko-KR" sz="220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High-precision measurement of </a:t>
            </a:r>
            <a:r>
              <a:rPr lang="en-US" altLang="ja-JP" sz="2200" b="1" i="1" dirty="0" smtClean="0">
                <a:solidFill>
                  <a:srgbClr val="CCCCFF">
                    <a:lumMod val="50000"/>
                  </a:srgbClr>
                </a:solidFill>
                <a:latin typeface="Symbol" pitchFamily="18" charset="2"/>
                <a:ea typeface="Osaka" pitchFamily="-110" charset="-128"/>
              </a:rPr>
              <a:t>q</a:t>
            </a:r>
            <a:r>
              <a:rPr lang="en-US" altLang="ja-JP" sz="2200" b="1" baseline="-2500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12</a:t>
            </a:r>
            <a:r>
              <a:rPr lang="en-US" altLang="ko-KR" sz="220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, </a:t>
            </a:r>
            <a:r>
              <a:rPr lang="en-US" altLang="ja-JP" sz="2200" b="1" dirty="0" smtClean="0">
                <a:solidFill>
                  <a:srgbClr val="CCCCFF">
                    <a:lumMod val="50000"/>
                  </a:srgbClr>
                </a:solidFill>
                <a:latin typeface="Symbol" pitchFamily="18" charset="2"/>
                <a:ea typeface="Osaka" pitchFamily="-110" charset="-128"/>
              </a:rPr>
              <a:t>D</a:t>
            </a:r>
            <a:r>
              <a:rPr lang="en-US" altLang="ja-JP" sz="2200" b="1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m</a:t>
            </a:r>
            <a:r>
              <a:rPr lang="en-US" altLang="ja-JP" sz="2200" b="1" baseline="3000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2</a:t>
            </a:r>
            <a:r>
              <a:rPr lang="en-US" altLang="ja-JP" sz="2200" b="1" baseline="-2500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21</a:t>
            </a:r>
            <a:r>
              <a:rPr kumimoji="0" lang="en-US" altLang="ko-KR" sz="2200" kern="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 </a:t>
            </a:r>
            <a:r>
              <a:rPr lang="en-US" altLang="ko-KR" sz="220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and </a:t>
            </a:r>
            <a:r>
              <a:rPr lang="en-US" altLang="ja-JP" sz="2200" b="1" dirty="0" smtClean="0">
                <a:solidFill>
                  <a:srgbClr val="CCCCFF">
                    <a:lumMod val="50000"/>
                  </a:srgbClr>
                </a:solidFill>
                <a:latin typeface="Symbol" pitchFamily="18" charset="2"/>
                <a:ea typeface="Osaka" pitchFamily="-110" charset="-128"/>
              </a:rPr>
              <a:t>D</a:t>
            </a:r>
            <a:r>
              <a:rPr lang="en-US" altLang="ja-JP" sz="2200" b="1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m</a:t>
            </a:r>
            <a:r>
              <a:rPr lang="en-US" altLang="ja-JP" sz="2200" b="1" baseline="3000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2</a:t>
            </a:r>
            <a:r>
              <a:rPr lang="en-US" altLang="ja-JP" sz="2200" b="1" baseline="-2500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Osaka" pitchFamily="-110" charset="-128"/>
              </a:rPr>
              <a:t>31</a:t>
            </a:r>
            <a:r>
              <a:rPr kumimoji="0" lang="en-US" altLang="ko-KR" sz="2200" kern="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 	      	</a:t>
            </a:r>
            <a:r>
              <a:rPr kumimoji="0" lang="en-US" altLang="ko-KR" sz="2200" kern="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Arial" pitchFamily="34" charset="0"/>
                <a:sym typeface="Wingdings" pitchFamily="2" charset="2"/>
              </a:rPr>
              <a:t>      - Study neutrinos from reactors, the Sun, the Earth,	  	        Supernova, and any possible stellar objects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7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3437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711891"/>
            <a:ext cx="5976663" cy="4221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251520" y="116632"/>
            <a:ext cx="8568952" cy="576064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dirty="0" smtClean="0">
                <a:solidFill>
                  <a:srgbClr val="000000"/>
                </a:solidFill>
                <a:latin typeface="Arial" pitchFamily="34" charset="0"/>
                <a:ea typeface="굴림" charset="-127"/>
                <a:cs typeface="Arial" pitchFamily="34" charset="0"/>
              </a:rPr>
              <a:t>Reactor Neutrino Oscillations</a:t>
            </a:r>
            <a:endParaRPr kumimoji="0" lang="en-US" altLang="ko-KR" sz="3200" b="1" kern="0" dirty="0">
              <a:solidFill>
                <a:srgbClr val="000000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grpSp>
        <p:nvGrpSpPr>
          <p:cNvPr id="7" name="그룹 35"/>
          <p:cNvGrpSpPr>
            <a:grpSpLocks/>
          </p:cNvGrpSpPr>
          <p:nvPr/>
        </p:nvGrpSpPr>
        <p:grpSpPr bwMode="auto">
          <a:xfrm>
            <a:off x="5980628" y="1750228"/>
            <a:ext cx="3132137" cy="4092575"/>
            <a:chOff x="107504" y="1169457"/>
            <a:chExt cx="3131840" cy="4091869"/>
          </a:xfrm>
        </p:grpSpPr>
        <p:grpSp>
          <p:nvGrpSpPr>
            <p:cNvPr id="8" name="그룹 23"/>
            <p:cNvGrpSpPr>
              <a:grpSpLocks/>
            </p:cNvGrpSpPr>
            <p:nvPr/>
          </p:nvGrpSpPr>
          <p:grpSpPr bwMode="auto">
            <a:xfrm>
              <a:off x="107504" y="1169457"/>
              <a:ext cx="3096196" cy="3168104"/>
              <a:chOff x="107504" y="1189201"/>
              <a:chExt cx="3096196" cy="3168104"/>
            </a:xfrm>
          </p:grpSpPr>
          <p:grpSp>
            <p:nvGrpSpPr>
              <p:cNvPr id="10" name="図形グループ 20"/>
              <p:cNvGrpSpPr>
                <a:grpSpLocks/>
              </p:cNvGrpSpPr>
              <p:nvPr/>
            </p:nvGrpSpPr>
            <p:grpSpPr bwMode="auto">
              <a:xfrm>
                <a:off x="107504" y="1189201"/>
                <a:ext cx="3096196" cy="3168104"/>
                <a:chOff x="3013548" y="1905000"/>
                <a:chExt cx="3430870" cy="3124200"/>
              </a:xfrm>
            </p:grpSpPr>
            <p:pic>
              <p:nvPicPr>
                <p:cNvPr id="16" name="図 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13548" y="1905000"/>
                  <a:ext cx="3430870" cy="312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7" name="図形グループ 19"/>
                <p:cNvGrpSpPr>
                  <a:grpSpLocks/>
                </p:cNvGrpSpPr>
                <p:nvPr/>
              </p:nvGrpSpPr>
              <p:grpSpPr bwMode="auto">
                <a:xfrm>
                  <a:off x="3200400" y="4875212"/>
                  <a:ext cx="1905000" cy="3176"/>
                  <a:chOff x="3200400" y="4875212"/>
                  <a:chExt cx="1905000" cy="3176"/>
                </a:xfrm>
              </p:grpSpPr>
              <p:cxnSp>
                <p:nvCxnSpPr>
                  <p:cNvPr id="18" name="直線コネクタ 9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200400" y="4875212"/>
                    <a:ext cx="381000" cy="1588"/>
                  </a:xfrm>
                  <a:prstGeom prst="lin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9" name="直線コネクタ 15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581400" y="4875212"/>
                    <a:ext cx="381000" cy="1588"/>
                  </a:xfrm>
                  <a:prstGeom prst="lin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0" name="直線コネクタ 16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3962400" y="4876800"/>
                    <a:ext cx="381000" cy="1588"/>
                  </a:xfrm>
                  <a:prstGeom prst="lin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2" name="直線コネクタ 17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343400" y="4875212"/>
                    <a:ext cx="381000" cy="1588"/>
                  </a:xfrm>
                  <a:prstGeom prst="lin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23" name="直線コネクタ 18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4724400" y="4876800"/>
                    <a:ext cx="381000" cy="1588"/>
                  </a:xfrm>
                  <a:prstGeom prst="line">
                    <a:avLst/>
                  </a:prstGeom>
                  <a:noFill/>
                  <a:ln w="9525">
                    <a:solidFill>
                      <a:srgbClr val="FF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11" name="図形グループ 50"/>
              <p:cNvGrpSpPr>
                <a:grpSpLocks/>
              </p:cNvGrpSpPr>
              <p:nvPr/>
            </p:nvGrpSpPr>
            <p:grpSpPr bwMode="auto">
              <a:xfrm>
                <a:off x="859848" y="1839068"/>
                <a:ext cx="1701190" cy="1755266"/>
                <a:chOff x="3895899" y="2264838"/>
                <a:chExt cx="1647455" cy="1647021"/>
              </a:xfrm>
            </p:grpSpPr>
            <p:sp>
              <p:nvSpPr>
                <p:cNvPr id="12" name="円/楕円 4"/>
                <p:cNvSpPr>
                  <a:spLocks noChangeArrowheads="1"/>
                </p:cNvSpPr>
                <p:nvPr/>
              </p:nvSpPr>
              <p:spPr bwMode="auto">
                <a:xfrm>
                  <a:off x="3895957" y="2264190"/>
                  <a:ext cx="1647889" cy="1647214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200" kern="0">
                    <a:solidFill>
                      <a:srgbClr val="FFFFFF"/>
                    </a:solidFill>
                    <a:latin typeface="굴림"/>
                    <a:ea typeface="굴림"/>
                  </a:endParaRPr>
                </a:p>
              </p:txBody>
            </p:sp>
            <p:cxnSp>
              <p:nvCxnSpPr>
                <p:cNvPr id="13" name="直線コネクタ 5"/>
                <p:cNvCxnSpPr>
                  <a:cxnSpLocks noChangeShapeType="1"/>
                </p:cNvCxnSpPr>
                <p:nvPr/>
              </p:nvCxnSpPr>
              <p:spPr bwMode="auto">
                <a:xfrm flipV="1">
                  <a:off x="3895957" y="3090983"/>
                  <a:ext cx="1647889" cy="2979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4" name="直線コネクタ 6"/>
                <p:cNvCxnSpPr>
                  <a:cxnSpLocks noChangeShapeType="1"/>
                </p:cNvCxnSpPr>
                <p:nvPr/>
              </p:nvCxnSpPr>
              <p:spPr bwMode="auto">
                <a:xfrm rot="16200000" flipV="1">
                  <a:off x="3898480" y="3085700"/>
                  <a:ext cx="1647454" cy="4611"/>
                </a:xfrm>
                <a:prstGeom prst="line">
                  <a:avLst/>
                </a:prstGeom>
                <a:noFill/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" name="円/楕円 7"/>
                <p:cNvSpPr>
                  <a:spLocks noChangeArrowheads="1"/>
                </p:cNvSpPr>
                <p:nvPr/>
              </p:nvSpPr>
              <p:spPr bwMode="auto">
                <a:xfrm>
                  <a:off x="4638429" y="3005883"/>
                  <a:ext cx="162944" cy="168295"/>
                </a:xfrm>
                <a:prstGeom prst="ellips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anchor="ctr"/>
                <a:lstStyle/>
                <a:p>
                  <a:pPr fontAlgn="auto" latinLnBrk="0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ja-JP" altLang="en-US" sz="1200" kern="0">
                    <a:solidFill>
                      <a:srgbClr val="FFFFFF"/>
                    </a:solidFill>
                    <a:latin typeface="굴림"/>
                    <a:ea typeface="굴림"/>
                  </a:endParaRPr>
                </a:p>
              </p:txBody>
            </p:sp>
          </p:grpSp>
        </p:grpSp>
        <p:sp>
          <p:nvSpPr>
            <p:cNvPr id="9" name="Text Box 3092"/>
            <p:cNvSpPr txBox="1">
              <a:spLocks noChangeArrowheads="1"/>
            </p:cNvSpPr>
            <p:nvPr/>
          </p:nvSpPr>
          <p:spPr bwMode="auto">
            <a:xfrm>
              <a:off x="107504" y="4337560"/>
              <a:ext cx="3131840" cy="92376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ja-JP" sz="1800" b="1" dirty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L~50km experiment could be a natural extension of current RENO </a:t>
              </a:r>
              <a:r>
                <a:rPr lang="en-US" altLang="ja-JP" sz="1800" b="1" i="1" dirty="0">
                  <a:solidFill>
                    <a:srgbClr val="000000"/>
                  </a:solidFill>
                  <a:latin typeface="Symbol" pitchFamily="18" charset="2"/>
                  <a:ea typeface="Osaka" pitchFamily="-110" charset="-128"/>
                </a:rPr>
                <a:t>q</a:t>
              </a:r>
              <a:r>
                <a:rPr lang="en-US" altLang="ja-JP" sz="1800" b="1" baseline="-25000" dirty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13</a:t>
              </a:r>
              <a:r>
                <a:rPr lang="en-US" altLang="ja-JP" sz="1800" b="1" dirty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 experiment.</a:t>
              </a:r>
            </a:p>
          </p:txBody>
        </p:sp>
      </p:grpSp>
      <p:sp>
        <p:nvSpPr>
          <p:cNvPr id="24" name="Text Box 3092"/>
          <p:cNvSpPr txBox="1">
            <a:spLocks noChangeArrowheads="1"/>
          </p:cNvSpPr>
          <p:nvPr/>
        </p:nvSpPr>
        <p:spPr bwMode="auto">
          <a:xfrm>
            <a:off x="-19730" y="6068992"/>
            <a:ext cx="9144000" cy="40011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kumimoji="0" lang="en-US" altLang="ko-KR" sz="20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000" b="1" dirty="0" smtClean="0">
                <a:solidFill>
                  <a:srgbClr val="000000"/>
                </a:solidFill>
                <a:latin typeface="Times" pitchFamily="18" charset="0"/>
                <a:ea typeface="Osaka" pitchFamily="-110" charset="-128"/>
              </a:rPr>
              <a:t>Large </a:t>
            </a:r>
            <a:r>
              <a:rPr lang="en-US" altLang="ja-JP" sz="2000" b="1" i="1" dirty="0" smtClean="0">
                <a:solidFill>
                  <a:srgbClr val="000000"/>
                </a:solidFill>
                <a:latin typeface="Symbol" pitchFamily="18" charset="2"/>
                <a:ea typeface="Osaka" pitchFamily="-110" charset="-128"/>
              </a:rPr>
              <a:t>q</a:t>
            </a:r>
            <a:r>
              <a:rPr lang="en-US" altLang="ja-JP" sz="2000" b="1" baseline="-25000" dirty="0" smtClean="0">
                <a:solidFill>
                  <a:srgbClr val="000000"/>
                </a:solidFill>
                <a:latin typeface="Times" pitchFamily="18" charset="0"/>
                <a:ea typeface="Osaka" pitchFamily="-110" charset="-128"/>
              </a:rPr>
              <a:t>12  </a:t>
            </a:r>
            <a:r>
              <a:rPr lang="en-US" altLang="ja-JP" sz="2000" b="1" dirty="0" smtClean="0">
                <a:solidFill>
                  <a:srgbClr val="000000"/>
                </a:solidFill>
                <a:latin typeface="Times" pitchFamily="18" charset="0"/>
                <a:ea typeface="Osaka" pitchFamily="-110" charset="-128"/>
              </a:rPr>
              <a:t>neutrino oscillation effect at 50km + 18kton liquid scintillator detector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47"/>
          <p:cNvGrpSpPr/>
          <p:nvPr/>
        </p:nvGrpSpPr>
        <p:grpSpPr>
          <a:xfrm>
            <a:off x="0" y="72008"/>
            <a:ext cx="9108504" cy="6701011"/>
            <a:chOff x="0" y="72008"/>
            <a:chExt cx="9108504" cy="6701011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V="1">
              <a:off x="3608901" y="72008"/>
              <a:ext cx="5499603" cy="6669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그룹 22"/>
            <p:cNvGrpSpPr/>
            <p:nvPr/>
          </p:nvGrpSpPr>
          <p:grpSpPr>
            <a:xfrm>
              <a:off x="0" y="188640"/>
              <a:ext cx="4119543" cy="2808312"/>
              <a:chOff x="0" y="188640"/>
              <a:chExt cx="4894251" cy="3456384"/>
            </a:xfrm>
          </p:grpSpPr>
          <p:pic>
            <p:nvPicPr>
              <p:cNvPr id="8" name="그림 1" descr="영광원전위성사진001.jp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0" y="188640"/>
                <a:ext cx="4894251" cy="3456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1835053" y="3113273"/>
                <a:ext cx="1800201" cy="36933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auto" latinLnBrk="0">
                  <a:spcBef>
                    <a:spcPct val="50000"/>
                  </a:spcBef>
                  <a:spcAft>
                    <a:spcPts val="0"/>
                  </a:spcAft>
                </a:pPr>
                <a:r>
                  <a:rPr kumimoji="0" lang="en-US" altLang="ko-KR" sz="1800" dirty="0">
                    <a:solidFill>
                      <a:srgbClr val="FFFFFF"/>
                    </a:solidFill>
                    <a:latin typeface="Arial" pitchFamily="34" charset="0"/>
                    <a:ea typeface="굴림" pitchFamily="50" charset="-127"/>
                  </a:rPr>
                  <a:t>Far Detector</a:t>
                </a:r>
              </a:p>
            </p:txBody>
          </p: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617262" y="3180512"/>
                <a:ext cx="186461" cy="2629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87123" y="770439"/>
                <a:ext cx="186461" cy="2629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 Box 7"/>
              <p:cNvSpPr txBox="1">
                <a:spLocks noChangeArrowheads="1"/>
              </p:cNvSpPr>
              <p:nvPr/>
            </p:nvSpPr>
            <p:spPr bwMode="auto">
              <a:xfrm>
                <a:off x="641018" y="277265"/>
                <a:ext cx="2034525" cy="369332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fontAlgn="auto" latinLnBrk="0">
                  <a:spcBef>
                    <a:spcPct val="50000"/>
                  </a:spcBef>
                  <a:spcAft>
                    <a:spcPts val="0"/>
                  </a:spcAft>
                </a:pPr>
                <a:r>
                  <a:rPr kumimoji="0" lang="en-US" altLang="ko-KR" sz="1800" dirty="0">
                    <a:solidFill>
                      <a:srgbClr val="FFFFFF"/>
                    </a:solidFill>
                    <a:latin typeface="Arial" pitchFamily="34" charset="0"/>
                    <a:ea typeface="굴림" pitchFamily="50" charset="-127"/>
                  </a:rPr>
                  <a:t>Near Detector</a:t>
                </a:r>
              </a:p>
            </p:txBody>
          </p:sp>
          <p:sp>
            <p:nvSpPr>
              <p:cNvPr id="13" name="Oval 9"/>
              <p:cNvSpPr>
                <a:spLocks noChangeArrowheads="1"/>
              </p:cNvSpPr>
              <p:nvPr/>
            </p:nvSpPr>
            <p:spPr bwMode="auto">
              <a:xfrm>
                <a:off x="1148703" y="1767710"/>
                <a:ext cx="127684" cy="124659"/>
              </a:xfrm>
              <a:prstGeom prst="ellipse">
                <a:avLst/>
              </a:prstGeom>
              <a:solidFill>
                <a:srgbClr val="FFFF00"/>
              </a:solidFill>
              <a:ln w="222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4" name="Oval 9"/>
              <p:cNvSpPr>
                <a:spLocks noChangeArrowheads="1"/>
              </p:cNvSpPr>
              <p:nvPr/>
            </p:nvSpPr>
            <p:spPr bwMode="auto">
              <a:xfrm>
                <a:off x="1489194" y="1518392"/>
                <a:ext cx="127684" cy="124659"/>
              </a:xfrm>
              <a:prstGeom prst="ellipse">
                <a:avLst/>
              </a:prstGeom>
              <a:solidFill>
                <a:srgbClr val="FFFF00"/>
              </a:solidFill>
              <a:ln w="222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5" name="Oval 9"/>
              <p:cNvSpPr>
                <a:spLocks noChangeArrowheads="1"/>
              </p:cNvSpPr>
              <p:nvPr/>
            </p:nvSpPr>
            <p:spPr bwMode="auto">
              <a:xfrm>
                <a:off x="1787123" y="1310627"/>
                <a:ext cx="127684" cy="124659"/>
              </a:xfrm>
              <a:prstGeom prst="ellipse">
                <a:avLst/>
              </a:prstGeom>
              <a:solidFill>
                <a:srgbClr val="FFFF00"/>
              </a:solidFill>
              <a:ln w="222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6" name="Oval 9"/>
              <p:cNvSpPr>
                <a:spLocks noChangeArrowheads="1"/>
              </p:cNvSpPr>
              <p:nvPr/>
            </p:nvSpPr>
            <p:spPr bwMode="auto">
              <a:xfrm>
                <a:off x="2127614" y="1061309"/>
                <a:ext cx="127684" cy="124659"/>
              </a:xfrm>
              <a:prstGeom prst="ellipse">
                <a:avLst/>
              </a:prstGeom>
              <a:solidFill>
                <a:srgbClr val="FFFF00"/>
              </a:solidFill>
              <a:ln w="222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7" name="Oval 9"/>
              <p:cNvSpPr>
                <a:spLocks noChangeArrowheads="1"/>
              </p:cNvSpPr>
              <p:nvPr/>
            </p:nvSpPr>
            <p:spPr bwMode="auto">
              <a:xfrm>
                <a:off x="2510667" y="811992"/>
                <a:ext cx="127684" cy="124659"/>
              </a:xfrm>
              <a:prstGeom prst="ellipse">
                <a:avLst/>
              </a:prstGeom>
              <a:solidFill>
                <a:srgbClr val="FFFF00"/>
              </a:solidFill>
              <a:ln w="222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sp>
            <p:nvSpPr>
              <p:cNvPr id="18" name="Oval 9"/>
              <p:cNvSpPr>
                <a:spLocks noChangeArrowheads="1"/>
              </p:cNvSpPr>
              <p:nvPr/>
            </p:nvSpPr>
            <p:spPr bwMode="auto">
              <a:xfrm>
                <a:off x="2851158" y="562674"/>
                <a:ext cx="127684" cy="124659"/>
              </a:xfrm>
              <a:prstGeom prst="ellipse">
                <a:avLst/>
              </a:prstGeom>
              <a:solidFill>
                <a:srgbClr val="FFFF00"/>
              </a:solidFill>
              <a:ln w="222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kumimoji="0" lang="ko-KR" altLang="en-US" sz="1800">
                  <a:solidFill>
                    <a:srgbClr val="000000"/>
                  </a:solidFill>
                  <a:latin typeface="맑은 고딕"/>
                  <a:ea typeface="맑은 고딕"/>
                </a:endParaRPr>
              </a:p>
            </p:txBody>
          </p:sp>
          <p:cxnSp>
            <p:nvCxnSpPr>
              <p:cNvPr id="19" name="직선 연결선 26"/>
              <p:cNvCxnSpPr>
                <a:cxnSpLocks noChangeShapeType="1"/>
              </p:cNvCxnSpPr>
              <p:nvPr/>
            </p:nvCxnSpPr>
            <p:spPr bwMode="auto">
              <a:xfrm rot="16200000" flipH="1">
                <a:off x="1609509" y="1304234"/>
                <a:ext cx="2278598" cy="1736908"/>
              </a:xfrm>
              <a:prstGeom prst="line">
                <a:avLst/>
              </a:prstGeom>
              <a:noFill/>
              <a:ln w="31750" algn="ctr">
                <a:solidFill>
                  <a:schemeClr val="bg1"/>
                </a:solidFill>
                <a:prstDash val="dash"/>
                <a:round/>
                <a:headEnd/>
                <a:tailEnd/>
              </a:ln>
            </p:spPr>
          </p:cxnSp>
        </p:grpSp>
        <p:sp>
          <p:nvSpPr>
            <p:cNvPr id="24" name="타원 23"/>
            <p:cNvSpPr/>
            <p:nvPr/>
          </p:nvSpPr>
          <p:spPr>
            <a:xfrm>
              <a:off x="4427984" y="4293096"/>
              <a:ext cx="216024" cy="2160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0" lang="ko-KR" alt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27" name="직선 연결선 26"/>
            <p:cNvCxnSpPr>
              <a:endCxn id="24" idx="2"/>
            </p:cNvCxnSpPr>
            <p:nvPr/>
          </p:nvCxnSpPr>
          <p:spPr bwMode="auto">
            <a:xfrm>
              <a:off x="216024" y="2996952"/>
              <a:ext cx="4211960" cy="140415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직선 연결선 29"/>
            <p:cNvCxnSpPr>
              <a:endCxn id="24" idx="1"/>
            </p:cNvCxnSpPr>
            <p:nvPr/>
          </p:nvCxnSpPr>
          <p:spPr bwMode="auto">
            <a:xfrm>
              <a:off x="4139952" y="2996952"/>
              <a:ext cx="319668" cy="132778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pic>
          <p:nvPicPr>
            <p:cNvPr id="33" name="Picture 7" descr="RENO로고-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04256" y="2996952"/>
              <a:ext cx="1763688" cy="668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그룹 37"/>
            <p:cNvGrpSpPr/>
            <p:nvPr/>
          </p:nvGrpSpPr>
          <p:grpSpPr>
            <a:xfrm>
              <a:off x="35496" y="4581128"/>
              <a:ext cx="3528392" cy="2191891"/>
              <a:chOff x="35496" y="4581128"/>
              <a:chExt cx="3528392" cy="2191891"/>
            </a:xfrm>
          </p:grpSpPr>
          <p:sp>
            <p:nvSpPr>
              <p:cNvPr id="34" name="Rectangle 2"/>
              <p:cNvSpPr>
                <a:spLocks noChangeArrowheads="1"/>
              </p:cNvSpPr>
              <p:nvPr/>
            </p:nvSpPr>
            <p:spPr bwMode="auto">
              <a:xfrm>
                <a:off x="539552" y="4581128"/>
                <a:ext cx="2232248" cy="531242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3000" b="1" dirty="0" smtClean="0">
                    <a:solidFill>
                      <a:srgbClr val="000000"/>
                    </a:solidFill>
                    <a:latin typeface="Arial" charset="0"/>
                    <a:ea typeface="맑은 고딕"/>
                  </a:rPr>
                  <a:t>RENO-50</a:t>
                </a:r>
                <a:endParaRPr kumimoji="0" lang="en-US" altLang="ko-KR" sz="3000" b="1" dirty="0">
                  <a:solidFill>
                    <a:srgbClr val="000000"/>
                  </a:solidFill>
                  <a:latin typeface="Arial" charset="0"/>
                  <a:ea typeface="맑은 고딕"/>
                </a:endParaRPr>
              </a:p>
            </p:txBody>
          </p:sp>
          <p:sp>
            <p:nvSpPr>
              <p:cNvPr id="36" name="Text Box 3092"/>
              <p:cNvSpPr txBox="1">
                <a:spLocks noChangeArrowheads="1"/>
              </p:cNvSpPr>
              <p:nvPr/>
            </p:nvSpPr>
            <p:spPr bwMode="auto">
              <a:xfrm>
                <a:off x="35496" y="5157192"/>
                <a:ext cx="3528392" cy="1615827"/>
              </a:xfrm>
              <a:prstGeom prst="rect">
                <a:avLst/>
              </a:prstGeom>
              <a:solidFill>
                <a:srgbClr val="3333CC">
                  <a:lumMod val="20000"/>
                  <a:lumOff val="80000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 fontAlgn="auto" latinLnBrk="0">
                  <a:spcBef>
                    <a:spcPct val="50000"/>
                  </a:spcBef>
                  <a:spcAft>
                    <a:spcPts val="0"/>
                  </a:spcAft>
                </a:pPr>
                <a:r>
                  <a:rPr kumimoji="0" lang="en-US" altLang="ja-JP" sz="2200" b="1" kern="0" dirty="0" smtClean="0">
                    <a:solidFill>
                      <a:sysClr val="windowText" lastClr="000000"/>
                    </a:solidFill>
                    <a:latin typeface="Arial" pitchFamily="34" charset="0"/>
                    <a:ea typeface="ＭＳ Ｐゴシック"/>
                    <a:cs typeface="Arial" pitchFamily="34" charset="0"/>
                  </a:rPr>
                  <a:t>18 </a:t>
                </a:r>
                <a:r>
                  <a:rPr kumimoji="0" lang="en-US" altLang="ja-JP" sz="2200" b="1" kern="0" dirty="0" err="1" smtClean="0">
                    <a:solidFill>
                      <a:sysClr val="windowText" lastClr="000000"/>
                    </a:solidFill>
                    <a:latin typeface="Arial" pitchFamily="34" charset="0"/>
                    <a:ea typeface="ＭＳ Ｐゴシック"/>
                    <a:cs typeface="Arial" pitchFamily="34" charset="0"/>
                  </a:rPr>
                  <a:t>kton</a:t>
                </a:r>
                <a:r>
                  <a:rPr kumimoji="0" lang="en-US" altLang="ja-JP" sz="2200" b="1" kern="0" dirty="0" smtClean="0">
                    <a:solidFill>
                      <a:sysClr val="windowText" lastClr="000000"/>
                    </a:solidFill>
                    <a:latin typeface="Arial" pitchFamily="34" charset="0"/>
                    <a:ea typeface="ＭＳ Ｐゴシック"/>
                    <a:cs typeface="Arial" pitchFamily="34" charset="0"/>
                  </a:rPr>
                  <a:t> LS Detector       ~47 km from YG reactors </a:t>
                </a:r>
              </a:p>
              <a:p>
                <a:pPr algn="ctr" fontAlgn="auto" latinLnBrk="0">
                  <a:spcBef>
                    <a:spcPct val="50000"/>
                  </a:spcBef>
                  <a:spcAft>
                    <a:spcPts val="0"/>
                  </a:spcAft>
                </a:pPr>
                <a:r>
                  <a:rPr kumimoji="0" lang="en-US" altLang="ja-JP" sz="22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Mt. </a:t>
                </a:r>
                <a:r>
                  <a:rPr kumimoji="0" lang="en-US" altLang="ja-JP" sz="2200" b="1" kern="0" dirty="0" err="1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Guemseong</a:t>
                </a:r>
                <a:r>
                  <a:rPr kumimoji="0" lang="en-US" altLang="ja-JP" sz="22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 (450 m) ~900 </a:t>
                </a:r>
                <a:r>
                  <a:rPr kumimoji="0" lang="en-US" altLang="ja-JP" sz="2200" b="1" kern="0" dirty="0" err="1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m.w.e</a:t>
                </a:r>
                <a:r>
                  <a:rPr kumimoji="0" lang="en-US" altLang="ja-JP" sz="2200" b="1" kern="0" dirty="0" smtClean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</a:rPr>
                  <a:t>. overburden</a:t>
                </a:r>
              </a:p>
            </p:txBody>
          </p:sp>
        </p:grpSp>
        <p:cxnSp>
          <p:nvCxnSpPr>
            <p:cNvPr id="39" name="직선 연결선 38"/>
            <p:cNvCxnSpPr/>
            <p:nvPr/>
          </p:nvCxnSpPr>
          <p:spPr bwMode="auto">
            <a:xfrm>
              <a:off x="2771800" y="4581128"/>
              <a:ext cx="2088232" cy="36004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직선 연결선 41"/>
            <p:cNvCxnSpPr/>
            <p:nvPr/>
          </p:nvCxnSpPr>
          <p:spPr bwMode="auto">
            <a:xfrm flipV="1">
              <a:off x="3635896" y="4941168"/>
              <a:ext cx="1296144" cy="172819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그림 2" descr="C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25538"/>
            <a:ext cx="82804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43"/>
          <p:cNvSpPr txBox="1">
            <a:spLocks noChangeArrowheads="1"/>
          </p:cNvSpPr>
          <p:nvPr/>
        </p:nvSpPr>
        <p:spPr bwMode="auto">
          <a:xfrm>
            <a:off x="3851647" y="5405462"/>
            <a:ext cx="2592561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latinLnBrk="0">
              <a:defRPr/>
            </a:pPr>
            <a:r>
              <a:rPr kumimoji="0" lang="en-US" altLang="ko-KR" sz="2400" b="1" dirty="0">
                <a:solidFill>
                  <a:srgbClr val="FFC000"/>
                </a:solidFill>
                <a:latin typeface="Calibri" pitchFamily="34" charset="0"/>
                <a:ea typeface="MS PGothic" pitchFamily="34" charset="-128"/>
              </a:rPr>
              <a:t>Mt. </a:t>
            </a:r>
            <a:r>
              <a:rPr kumimoji="0" lang="en-US" altLang="ko-KR" sz="2400" b="1" dirty="0" err="1" smtClean="0">
                <a:solidFill>
                  <a:srgbClr val="FFC000"/>
                </a:solidFill>
                <a:latin typeface="Calibri" pitchFamily="34" charset="0"/>
                <a:ea typeface="MS PGothic" pitchFamily="34" charset="-128"/>
              </a:rPr>
              <a:t>GuemSeong</a:t>
            </a:r>
            <a:endParaRPr kumimoji="0" lang="en-US" altLang="ko-KR" sz="2400" b="1" dirty="0">
              <a:solidFill>
                <a:srgbClr val="FFC000"/>
              </a:solidFill>
              <a:latin typeface="Calibri" pitchFamily="34" charset="0"/>
              <a:ea typeface="MS PGothic" pitchFamily="34" charset="-128"/>
            </a:endParaRPr>
          </a:p>
          <a:p>
            <a:pPr defTabSz="457200" latinLnBrk="0">
              <a:defRPr/>
            </a:pPr>
            <a:r>
              <a:rPr kumimoji="0" lang="en-US" altLang="ko-KR" sz="2400" b="1" dirty="0">
                <a:solidFill>
                  <a:srgbClr val="FFC000"/>
                </a:solidFill>
                <a:latin typeface="Calibri" pitchFamily="34" charset="0"/>
                <a:ea typeface="MS PGothic" pitchFamily="34" charset="-128"/>
              </a:rPr>
              <a:t>Altitude : 450 m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67544" y="188640"/>
            <a:ext cx="8223448" cy="60392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777777"/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RENO-50 Candidate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그림 3" descr="C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81075"/>
            <a:ext cx="8351838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타원 4"/>
          <p:cNvSpPr/>
          <p:nvPr/>
        </p:nvSpPr>
        <p:spPr>
          <a:xfrm>
            <a:off x="2915816" y="2564904"/>
            <a:ext cx="1944216" cy="187220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latinLnBrk="0">
              <a:defRPr/>
            </a:pPr>
            <a:endParaRPr kumimoji="0" lang="ko-KR" altLang="en-US" sz="1800" b="1" dirty="0">
              <a:solidFill>
                <a:srgbClr val="FF0000"/>
              </a:solidFill>
            </a:endParaRPr>
          </a:p>
        </p:txBody>
      </p:sp>
      <p:sp>
        <p:nvSpPr>
          <p:cNvPr id="70661" name="TextBox 43"/>
          <p:cNvSpPr txBox="1">
            <a:spLocks noChangeArrowheads="1"/>
          </p:cNvSpPr>
          <p:nvPr/>
        </p:nvSpPr>
        <p:spPr bwMode="auto">
          <a:xfrm>
            <a:off x="2051721" y="4581128"/>
            <a:ext cx="396044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latinLnBrk="0"/>
            <a:r>
              <a:rPr kumimoji="0" lang="en-US" altLang="ko-KR" sz="2800" b="1" dirty="0" smtClean="0">
                <a:solidFill>
                  <a:srgbClr val="FFC000"/>
                </a:solidFill>
                <a:latin typeface="Calibri" pitchFamily="34" charset="0"/>
                <a:ea typeface="MS PGothic" pitchFamily="34" charset="-128"/>
              </a:rPr>
              <a:t>RENO-50 Candidate Site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6084888" y="2924175"/>
            <a:ext cx="1295400" cy="15843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latinLnBrk="0">
              <a:defRPr/>
            </a:pPr>
            <a:endParaRPr kumimoji="0" lang="ko-KR" altLang="en-US" sz="1800">
              <a:solidFill>
                <a:prstClr val="white"/>
              </a:solidFill>
            </a:endParaRPr>
          </a:p>
        </p:txBody>
      </p:sp>
      <p:sp>
        <p:nvSpPr>
          <p:cNvPr id="12" name="TextBox 43"/>
          <p:cNvSpPr txBox="1">
            <a:spLocks noChangeArrowheads="1"/>
          </p:cNvSpPr>
          <p:nvPr/>
        </p:nvSpPr>
        <p:spPr bwMode="auto">
          <a:xfrm>
            <a:off x="5436097" y="2349500"/>
            <a:ext cx="324036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 latinLnBrk="0">
              <a:defRPr/>
            </a:pPr>
            <a:r>
              <a:rPr kumimoji="0" lang="en-US" altLang="ko-KR" sz="2800" b="1" dirty="0" err="1">
                <a:solidFill>
                  <a:srgbClr val="FFC000"/>
                </a:solidFill>
                <a:latin typeface="Calibri" pitchFamily="34" charset="0"/>
                <a:ea typeface="MS PGothic" pitchFamily="34" charset="-128"/>
              </a:rPr>
              <a:t>Dongshin</a:t>
            </a:r>
            <a:r>
              <a:rPr kumimoji="0" lang="en-US" altLang="ko-KR" sz="2800" b="1" dirty="0">
                <a:solidFill>
                  <a:srgbClr val="FFC000"/>
                </a:solidFill>
                <a:latin typeface="Calibri" pitchFamily="34" charset="0"/>
                <a:ea typeface="MS PGothic" pitchFamily="34" charset="-128"/>
              </a:rPr>
              <a:t> University</a:t>
            </a:r>
          </a:p>
        </p:txBody>
      </p:sp>
      <p:sp>
        <p:nvSpPr>
          <p:cNvPr id="8" name="TextBox 43"/>
          <p:cNvSpPr txBox="1">
            <a:spLocks noChangeArrowheads="1"/>
          </p:cNvSpPr>
          <p:nvPr/>
        </p:nvSpPr>
        <p:spPr bwMode="auto">
          <a:xfrm>
            <a:off x="2195736" y="1700808"/>
            <a:ext cx="29511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latinLnBrk="0">
              <a:defRPr/>
            </a:pPr>
            <a:r>
              <a:rPr kumimoji="0" lang="en-US" altLang="ko-KR" sz="2400" b="1" dirty="0">
                <a:solidFill>
                  <a:srgbClr val="FFC000"/>
                </a:solidFill>
                <a:latin typeface="Calibri" pitchFamily="34" charset="0"/>
                <a:ea typeface="MS PGothic" pitchFamily="34" charset="-128"/>
              </a:rPr>
              <a:t>Mt. </a:t>
            </a:r>
            <a:r>
              <a:rPr kumimoji="0" lang="en-US" altLang="ko-KR" sz="2400" b="1" dirty="0" err="1" smtClean="0">
                <a:solidFill>
                  <a:srgbClr val="FFC000"/>
                </a:solidFill>
                <a:latin typeface="Calibri" pitchFamily="34" charset="0"/>
                <a:ea typeface="MS PGothic" pitchFamily="34" charset="-128"/>
              </a:rPr>
              <a:t>GuemSeong</a:t>
            </a:r>
            <a:endParaRPr kumimoji="0" lang="en-US" altLang="ko-KR" sz="2400" b="1" dirty="0">
              <a:solidFill>
                <a:srgbClr val="FFC000"/>
              </a:solidFill>
              <a:latin typeface="Calibri" pitchFamily="34" charset="0"/>
              <a:ea typeface="MS PGothic" pitchFamily="34" charset="-128"/>
            </a:endParaRPr>
          </a:p>
          <a:p>
            <a:pPr defTabSz="457200" latinLnBrk="0">
              <a:defRPr/>
            </a:pPr>
            <a:r>
              <a:rPr kumimoji="0" lang="en-US" altLang="ko-KR" sz="2400" b="1" dirty="0">
                <a:solidFill>
                  <a:srgbClr val="FFC000"/>
                </a:solidFill>
                <a:latin typeface="Calibri" pitchFamily="34" charset="0"/>
                <a:ea typeface="MS PGothic" pitchFamily="34" charset="-128"/>
              </a:rPr>
              <a:t>Altitude : 450 m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53008" y="188640"/>
            <a:ext cx="8223448" cy="60392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777777"/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RENO-50 Candidate Site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그룹 37"/>
          <p:cNvGrpSpPr/>
          <p:nvPr/>
        </p:nvGrpSpPr>
        <p:grpSpPr>
          <a:xfrm>
            <a:off x="1907704" y="2708920"/>
            <a:ext cx="4896544" cy="3384376"/>
            <a:chOff x="3851920" y="3285718"/>
            <a:chExt cx="4896544" cy="3384376"/>
          </a:xfrm>
        </p:grpSpPr>
        <p:grpSp>
          <p:nvGrpSpPr>
            <p:cNvPr id="43" name="Group 65"/>
            <p:cNvGrpSpPr>
              <a:grpSpLocks/>
            </p:cNvGrpSpPr>
            <p:nvPr/>
          </p:nvGrpSpPr>
          <p:grpSpPr bwMode="auto">
            <a:xfrm>
              <a:off x="3851920" y="3285718"/>
              <a:ext cx="4896544" cy="3384376"/>
              <a:chOff x="4210" y="678"/>
              <a:chExt cx="2391" cy="1472"/>
            </a:xfrm>
          </p:grpSpPr>
          <p:graphicFrame>
            <p:nvGraphicFramePr>
              <p:cNvPr id="51" name="Object 40"/>
              <p:cNvGraphicFramePr>
                <a:graphicFrameLocks noChangeAspect="1"/>
              </p:cNvGraphicFramePr>
              <p:nvPr/>
            </p:nvGraphicFramePr>
            <p:xfrm>
              <a:off x="4210" y="678"/>
              <a:ext cx="2391" cy="14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2072" name="ワークシート" r:id="rId3" imgW="6565392" imgH="4038600" progId="">
                      <p:embed/>
                    </p:oleObj>
                  </mc:Choice>
                  <mc:Fallback>
                    <p:oleObj name="ワークシート" r:id="rId3" imgW="6565392" imgH="4038600" progId="">
                      <p:embed/>
                      <p:pic>
                        <p:nvPicPr>
                          <p:cNvPr id="0" name="Picture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0" y="678"/>
                            <a:ext cx="2391" cy="1472"/>
                          </a:xfrm>
                          <a:prstGeom prst="rect">
                            <a:avLst/>
                          </a:prstGeom>
                          <a:noFill/>
                          <a:ln w="12700">
                            <a:solidFill>
                              <a:srgbClr val="00FF00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2" name="右矢印 63"/>
              <p:cNvSpPr>
                <a:spLocks noChangeArrowheads="1"/>
              </p:cNvSpPr>
              <p:nvPr/>
            </p:nvSpPr>
            <p:spPr bwMode="auto">
              <a:xfrm rot="5400000">
                <a:off x="5575" y="1404"/>
                <a:ext cx="188" cy="176"/>
              </a:xfrm>
              <a:prstGeom prst="rightArrow">
                <a:avLst>
                  <a:gd name="adj1" fmla="val 50000"/>
                  <a:gd name="adj2" fmla="val 38519"/>
                </a:avLst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200" b="0" i="0" u="none" strike="noStrike" kern="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Times" pitchFamily="-29" charset="0"/>
                  <a:ea typeface="Osaka" pitchFamily="-29" charset="-128"/>
                  <a:cs typeface="Osaka" pitchFamily="-29" charset="-128"/>
                </a:endParaRPr>
              </a:p>
            </p:txBody>
          </p:sp>
        </p:grpSp>
        <p:sp>
          <p:nvSpPr>
            <p:cNvPr id="44" name="Text Box 3092"/>
            <p:cNvSpPr txBox="1">
              <a:spLocks noChangeArrowheads="1"/>
            </p:cNvSpPr>
            <p:nvPr/>
          </p:nvSpPr>
          <p:spPr bwMode="auto">
            <a:xfrm>
              <a:off x="4932040" y="3429000"/>
              <a:ext cx="2844824" cy="3385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  <a:sym typeface="Wingdings" pitchFamily="2" charset="2"/>
                </a:rPr>
                <a:t>Reactor Neutrino Oscillation</a:t>
              </a:r>
            </a:p>
          </p:txBody>
        </p:sp>
        <p:sp>
          <p:nvSpPr>
            <p:cNvPr id="45" name="Text Box 3092"/>
            <p:cNvSpPr txBox="1">
              <a:spLocks noChangeArrowheads="1"/>
            </p:cNvSpPr>
            <p:nvPr/>
          </p:nvSpPr>
          <p:spPr bwMode="auto">
            <a:xfrm>
              <a:off x="7164288" y="4653136"/>
              <a:ext cx="12241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  <a:sym typeface="Wingdings" pitchFamily="2" charset="2"/>
                </a:rPr>
                <a:t>KamLAND</a:t>
              </a:r>
              <a:endPara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  <a:sym typeface="Wingdings" pitchFamily="2" charset="2"/>
              </a:endParaRPr>
            </a:p>
          </p:txBody>
        </p:sp>
        <p:sp>
          <p:nvSpPr>
            <p:cNvPr id="46" name="타원 45"/>
            <p:cNvSpPr/>
            <p:nvPr/>
          </p:nvSpPr>
          <p:spPr bwMode="auto">
            <a:xfrm>
              <a:off x="7380312" y="4941168"/>
              <a:ext cx="216024" cy="216024"/>
            </a:xfrm>
            <a:prstGeom prst="ellipse">
              <a:avLst/>
            </a:prstGeom>
            <a:solidFill>
              <a:srgbClr val="00E700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47" name="타원 46"/>
            <p:cNvSpPr/>
            <p:nvPr/>
          </p:nvSpPr>
          <p:spPr bwMode="auto">
            <a:xfrm>
              <a:off x="6732240" y="5589240"/>
              <a:ext cx="216024" cy="216024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48" name="타원 47"/>
            <p:cNvSpPr/>
            <p:nvPr/>
          </p:nvSpPr>
          <p:spPr bwMode="auto">
            <a:xfrm>
              <a:off x="4716016" y="4365104"/>
              <a:ext cx="216024" cy="216024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49" name="Text Box 3092"/>
            <p:cNvSpPr txBox="1">
              <a:spLocks noChangeArrowheads="1"/>
            </p:cNvSpPr>
            <p:nvPr/>
          </p:nvSpPr>
          <p:spPr bwMode="auto">
            <a:xfrm>
              <a:off x="5724128" y="5610726"/>
              <a:ext cx="122413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  <a:sym typeface="Wingdings" pitchFamily="2" charset="2"/>
                </a:rPr>
                <a:t>RENO-50</a:t>
              </a:r>
            </a:p>
          </p:txBody>
        </p:sp>
        <p:sp>
          <p:nvSpPr>
            <p:cNvPr id="50" name="Text Box 3092"/>
            <p:cNvSpPr txBox="1">
              <a:spLocks noChangeArrowheads="1"/>
            </p:cNvSpPr>
            <p:nvPr/>
          </p:nvSpPr>
          <p:spPr bwMode="auto">
            <a:xfrm>
              <a:off x="4499992" y="4581128"/>
              <a:ext cx="855712" cy="351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  <a:sym typeface="Wingdings" pitchFamily="2" charset="2"/>
                </a:rPr>
                <a:t>RENO</a:t>
              </a:r>
            </a:p>
          </p:txBody>
        </p:sp>
      </p:grpSp>
      <p:sp>
        <p:nvSpPr>
          <p:cNvPr id="505905" name="Rectangle 49"/>
          <p:cNvSpPr>
            <a:spLocks noChangeArrowheads="1"/>
          </p:cNvSpPr>
          <p:nvPr/>
        </p:nvSpPr>
        <p:spPr bwMode="auto">
          <a:xfrm>
            <a:off x="179512" y="116632"/>
            <a:ext cx="8712968" cy="963612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latinLnBrk="0"/>
            <a:r>
              <a:rPr lang="en-US" altLang="ja-JP" sz="2800" b="1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1</a:t>
            </a:r>
            <a:r>
              <a:rPr lang="en-US" altLang="ja-JP" sz="2800" b="1" baseline="30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st</a:t>
            </a:r>
            <a:r>
              <a:rPr lang="en-US" altLang="ja-JP" sz="2800" b="1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 </a:t>
            </a:r>
            <a:r>
              <a:rPr lang="en-US" altLang="ja-JP" sz="2800" b="1" dirty="0" smtClean="0">
                <a:solidFill>
                  <a:srgbClr val="000000"/>
                </a:solidFill>
                <a:latin typeface="Symbol" pitchFamily="18" charset="2"/>
                <a:ea typeface="Osaka" pitchFamily="-110" charset="-128"/>
              </a:rPr>
              <a:t>D</a:t>
            </a:r>
            <a:r>
              <a:rPr lang="en-US" altLang="ja-JP" sz="2800" b="1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m</a:t>
            </a:r>
            <a:r>
              <a:rPr lang="en-US" altLang="ja-JP" sz="2800" b="1" baseline="30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2</a:t>
            </a:r>
            <a:r>
              <a:rPr lang="en-US" altLang="ko-KR" sz="2800" b="1" baseline="-25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21</a:t>
            </a:r>
            <a:r>
              <a:rPr lang="en-US" altLang="ja-JP" sz="2800" b="1" dirty="0" smtClean="0">
                <a:solidFill>
                  <a:srgbClr val="000000"/>
                </a:solidFill>
                <a:latin typeface="Comic Sans MS" pitchFamily="66" charset="0"/>
                <a:ea typeface="Osaka" pitchFamily="-110" charset="-128"/>
              </a:rPr>
              <a:t> </a:t>
            </a:r>
            <a:r>
              <a:rPr lang="en-US" altLang="ja-JP" sz="2800" b="1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Maximum (L~5</a:t>
            </a:r>
            <a:r>
              <a:rPr lang="en-US" altLang="ko-KR" sz="2800" b="1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0</a:t>
            </a:r>
            <a:r>
              <a:rPr lang="en-US" altLang="ja-JP" sz="2800" b="1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km) ;</a:t>
            </a:r>
            <a:r>
              <a:rPr lang="en-US" altLang="ja-JP" sz="2800" b="1" dirty="0" smtClean="0">
                <a:solidFill>
                  <a:srgbClr val="660066"/>
                </a:solidFill>
                <a:latin typeface="Comic Sans MS" pitchFamily="66" charset="0"/>
                <a:ea typeface="Osaka" pitchFamily="-110" charset="-128"/>
              </a:rPr>
              <a:t> </a:t>
            </a:r>
          </a:p>
          <a:p>
            <a:pPr algn="ctr" latinLnBrk="0"/>
            <a:r>
              <a:rPr lang="en-US" altLang="ko-KR" sz="2800" b="1" dirty="0" smtClean="0">
                <a:solidFill>
                  <a:srgbClr val="FFFFFF"/>
                </a:solidFill>
                <a:latin typeface="Times" pitchFamily="18" charset="0"/>
                <a:ea typeface="Osaka" pitchFamily="-110" charset="-128"/>
              </a:rPr>
              <a:t>mass hierarchy + precise value of </a:t>
            </a:r>
            <a:r>
              <a:rPr lang="en-US" altLang="ja-JP" sz="2800" b="1" i="1" dirty="0" smtClean="0">
                <a:solidFill>
                  <a:srgbClr val="FFFFFF"/>
                </a:solidFill>
                <a:latin typeface="Symbol" pitchFamily="18" charset="2"/>
                <a:ea typeface="Osaka" pitchFamily="-110" charset="-128"/>
                <a:sym typeface="Symbol" pitchFamily="18" charset="2"/>
              </a:rPr>
              <a:t></a:t>
            </a:r>
            <a:r>
              <a:rPr lang="en-US" altLang="ja-JP" sz="2800" b="1" baseline="-25000" dirty="0" smtClean="0">
                <a:solidFill>
                  <a:srgbClr val="FFFFFF"/>
                </a:solidFill>
                <a:latin typeface="Comic Sans MS" pitchFamily="66" charset="0"/>
                <a:ea typeface="Osaka" pitchFamily="-110" charset="-128"/>
              </a:rPr>
              <a:t>12</a:t>
            </a:r>
            <a:r>
              <a:rPr lang="en-US" altLang="ko-KR" sz="2800" b="1" dirty="0" smtClean="0">
                <a:solidFill>
                  <a:srgbClr val="FFFFFF"/>
                </a:solidFill>
                <a:latin typeface="Times" pitchFamily="18" charset="0"/>
                <a:ea typeface="Osaka" pitchFamily="-110" charset="-128"/>
              </a:rPr>
              <a:t>, </a:t>
            </a:r>
            <a:r>
              <a:rPr lang="en-US" altLang="ja-JP" sz="2800" b="1" dirty="0" smtClean="0">
                <a:solidFill>
                  <a:srgbClr val="FFFFFF"/>
                </a:solidFill>
                <a:latin typeface="Symbol" pitchFamily="18" charset="2"/>
                <a:ea typeface="Osaka" pitchFamily="-110" charset="-128"/>
              </a:rPr>
              <a:t>D</a:t>
            </a:r>
            <a:r>
              <a:rPr lang="en-US" altLang="ja-JP" sz="2800" b="1" dirty="0" smtClean="0">
                <a:solidFill>
                  <a:srgbClr val="FFFFFF"/>
                </a:solidFill>
                <a:latin typeface="Arial" pitchFamily="34" charset="0"/>
                <a:ea typeface="Osaka" pitchFamily="-110" charset="-128"/>
              </a:rPr>
              <a:t>m</a:t>
            </a:r>
            <a:r>
              <a:rPr lang="en-US" altLang="ja-JP" sz="2800" b="1" baseline="30000" dirty="0" smtClean="0">
                <a:solidFill>
                  <a:srgbClr val="FFFFFF"/>
                </a:solidFill>
                <a:latin typeface="Arial" pitchFamily="34" charset="0"/>
                <a:ea typeface="Osaka" pitchFamily="-110" charset="-128"/>
              </a:rPr>
              <a:t>2</a:t>
            </a:r>
            <a:r>
              <a:rPr lang="en-US" altLang="ko-KR" sz="2800" b="1" baseline="-25000" dirty="0" smtClean="0">
                <a:solidFill>
                  <a:srgbClr val="FFFFFF"/>
                </a:solidFill>
                <a:latin typeface="Arial" pitchFamily="34" charset="0"/>
                <a:ea typeface="Osaka" pitchFamily="-110" charset="-128"/>
              </a:rPr>
              <a:t>21  </a:t>
            </a:r>
            <a:r>
              <a:rPr lang="en-US" altLang="ko-KR" sz="2800" b="1" dirty="0" smtClean="0">
                <a:solidFill>
                  <a:srgbClr val="FFFFFF"/>
                </a:solidFill>
                <a:latin typeface="Times" pitchFamily="18" charset="0"/>
                <a:ea typeface="Osaka" pitchFamily="-110" charset="-128"/>
              </a:rPr>
              <a:t>&amp; </a:t>
            </a:r>
            <a:r>
              <a:rPr lang="en-US" altLang="ja-JP" sz="2800" b="1" dirty="0" smtClean="0">
                <a:solidFill>
                  <a:srgbClr val="FFFFFF"/>
                </a:solidFill>
                <a:latin typeface="Symbol" pitchFamily="18" charset="2"/>
                <a:ea typeface="Osaka" pitchFamily="-110" charset="-128"/>
              </a:rPr>
              <a:t>D</a:t>
            </a:r>
            <a:r>
              <a:rPr lang="en-US" altLang="ja-JP" sz="2800" b="1" dirty="0" smtClean="0">
                <a:solidFill>
                  <a:srgbClr val="FFFFFF"/>
                </a:solidFill>
                <a:latin typeface="Arial" pitchFamily="34" charset="0"/>
                <a:ea typeface="Osaka" pitchFamily="-110" charset="-128"/>
              </a:rPr>
              <a:t>m</a:t>
            </a:r>
            <a:r>
              <a:rPr lang="en-US" altLang="ja-JP" sz="2800" b="1" baseline="30000" dirty="0" smtClean="0">
                <a:solidFill>
                  <a:srgbClr val="FFFFFF"/>
                </a:solidFill>
                <a:latin typeface="Arial" pitchFamily="34" charset="0"/>
                <a:ea typeface="Osaka" pitchFamily="-110" charset="-128"/>
              </a:rPr>
              <a:t>2</a:t>
            </a:r>
            <a:r>
              <a:rPr lang="en-US" altLang="ja-JP" sz="2800" b="1" baseline="-25000" dirty="0" smtClean="0">
                <a:solidFill>
                  <a:srgbClr val="FFFFFF"/>
                </a:solidFill>
                <a:latin typeface="Arial" pitchFamily="34" charset="0"/>
                <a:ea typeface="Osaka" pitchFamily="-110" charset="-128"/>
              </a:rPr>
              <a:t>31</a:t>
            </a:r>
            <a:endParaRPr lang="en-US" altLang="ko-KR" sz="3000" b="1" dirty="0" smtClean="0">
              <a:solidFill>
                <a:srgbClr val="FFFFFF"/>
              </a:solidFill>
              <a:latin typeface="Times" pitchFamily="18" charset="0"/>
            </a:endParaRPr>
          </a:p>
        </p:txBody>
      </p:sp>
      <p:grpSp>
        <p:nvGrpSpPr>
          <p:cNvPr id="2" name="그룹 31"/>
          <p:cNvGrpSpPr/>
          <p:nvPr/>
        </p:nvGrpSpPr>
        <p:grpSpPr>
          <a:xfrm>
            <a:off x="1148035" y="2348880"/>
            <a:ext cx="6664325" cy="4419600"/>
            <a:chOff x="1587277" y="2317750"/>
            <a:chExt cx="6664325" cy="4419600"/>
          </a:xfrm>
        </p:grpSpPr>
        <p:grpSp>
          <p:nvGrpSpPr>
            <p:cNvPr id="3" name="図形グループ 12"/>
            <p:cNvGrpSpPr>
              <a:grpSpLocks/>
            </p:cNvGrpSpPr>
            <p:nvPr/>
          </p:nvGrpSpPr>
          <p:grpSpPr bwMode="auto">
            <a:xfrm>
              <a:off x="1587277" y="2317750"/>
              <a:ext cx="6664325" cy="4419600"/>
              <a:chOff x="1447800" y="939800"/>
              <a:chExt cx="6663820" cy="4419600"/>
            </a:xfrm>
          </p:grpSpPr>
          <p:graphicFrame>
            <p:nvGraphicFramePr>
              <p:cNvPr id="505909" name="Object 53"/>
              <p:cNvGraphicFramePr>
                <a:graphicFrameLocks noChangeAspect="1"/>
              </p:cNvGraphicFramePr>
              <p:nvPr/>
            </p:nvGraphicFramePr>
            <p:xfrm>
              <a:off x="1447800" y="939800"/>
              <a:ext cx="6663820" cy="4419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2073" name="ワークシート" r:id="rId5" imgW="18442974" imgH="12231807" progId="">
                      <p:embed/>
                    </p:oleObj>
                  </mc:Choice>
                  <mc:Fallback>
                    <p:oleObj name="ワークシート" r:id="rId5" imgW="18442974" imgH="12231807" progId="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7800" y="939800"/>
                            <a:ext cx="6663820" cy="441960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" name="ストライプ矢印 6"/>
              <p:cNvSpPr>
                <a:spLocks noChangeArrowheads="1"/>
              </p:cNvSpPr>
              <p:nvPr/>
            </p:nvSpPr>
            <p:spPr bwMode="auto">
              <a:xfrm rot="5400000">
                <a:off x="3581201" y="2311455"/>
                <a:ext cx="990600" cy="1447690"/>
              </a:xfrm>
              <a:custGeom>
                <a:avLst/>
                <a:gdLst>
                  <a:gd name="T0" fmla="*/ 495300 w 990600"/>
                  <a:gd name="T1" fmla="*/ 0 h 1447690"/>
                  <a:gd name="T2" fmla="*/ 0 w 990600"/>
                  <a:gd name="T3" fmla="*/ 723845 h 1447690"/>
                  <a:gd name="T4" fmla="*/ 495300 w 990600"/>
                  <a:gd name="T5" fmla="*/ 1447690 h 1447690"/>
                  <a:gd name="T6" fmla="*/ 990600 w 990600"/>
                  <a:gd name="T7" fmla="*/ 723845 h 1447690"/>
                  <a:gd name="T8" fmla="*/ 3 60000 65536"/>
                  <a:gd name="T9" fmla="*/ 2 60000 65536"/>
                  <a:gd name="T10" fmla="*/ 1 60000 65536"/>
                  <a:gd name="T11" fmla="*/ 0 60000 65536"/>
                  <a:gd name="T12" fmla="*/ 154781 w 990600"/>
                  <a:gd name="T13" fmla="*/ 388734 h 1447690"/>
                  <a:gd name="T14" fmla="*/ 761296 w 990600"/>
                  <a:gd name="T15" fmla="*/ 1058956 h 144769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90600" h="1447690">
                    <a:moveTo>
                      <a:pt x="0" y="388734"/>
                    </a:moveTo>
                    <a:lnTo>
                      <a:pt x="30956" y="388734"/>
                    </a:lnTo>
                    <a:lnTo>
                      <a:pt x="30956" y="1058956"/>
                    </a:lnTo>
                    <a:lnTo>
                      <a:pt x="0" y="1058956"/>
                    </a:lnTo>
                    <a:close/>
                    <a:moveTo>
                      <a:pt x="61913" y="388734"/>
                    </a:moveTo>
                    <a:lnTo>
                      <a:pt x="123825" y="388734"/>
                    </a:lnTo>
                    <a:lnTo>
                      <a:pt x="123825" y="1058956"/>
                    </a:lnTo>
                    <a:lnTo>
                      <a:pt x="61913" y="1058956"/>
                    </a:lnTo>
                    <a:close/>
                    <a:moveTo>
                      <a:pt x="154781" y="388734"/>
                    </a:moveTo>
                    <a:lnTo>
                      <a:pt x="495300" y="388734"/>
                    </a:lnTo>
                    <a:lnTo>
                      <a:pt x="495300" y="0"/>
                    </a:lnTo>
                    <a:lnTo>
                      <a:pt x="990600" y="723845"/>
                    </a:lnTo>
                    <a:lnTo>
                      <a:pt x="495300" y="1447690"/>
                    </a:lnTo>
                    <a:lnTo>
                      <a:pt x="495300" y="1058956"/>
                    </a:lnTo>
                    <a:lnTo>
                      <a:pt x="154781" y="1058956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vert="eaVert"/>
              <a:lstStyle/>
              <a:p>
                <a:pPr algn="ctr" latinLnBrk="0">
                  <a:defRPr/>
                </a:pPr>
                <a:endParaRPr lang="ja-JP" altLang="en-US" sz="1200">
                  <a:solidFill>
                    <a:srgbClr val="000000"/>
                  </a:solidFill>
                  <a:latin typeface="Times" pitchFamily="-29" charset="0"/>
                  <a:ea typeface="Osaka" pitchFamily="-29" charset="-128"/>
                  <a:cs typeface="Osaka" pitchFamily="-29" charset="-128"/>
                </a:endParaRPr>
              </a:p>
            </p:txBody>
          </p:sp>
          <p:graphicFrame>
            <p:nvGraphicFramePr>
              <p:cNvPr id="505911" name="Object 55"/>
              <p:cNvGraphicFramePr>
                <a:graphicFrameLocks noChangeAspect="1"/>
              </p:cNvGraphicFramePr>
              <p:nvPr/>
            </p:nvGraphicFramePr>
            <p:xfrm>
              <a:off x="3733800" y="2870200"/>
              <a:ext cx="609600" cy="279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2074" name="数式" r:id="rId7" imgW="520700" imgH="203200" progId="Equation.3">
                      <p:embed/>
                    </p:oleObj>
                  </mc:Choice>
                  <mc:Fallback>
                    <p:oleObj name="数式" r:id="rId7" imgW="520700" imgH="203200" progId="Equation.3">
                      <p:embed/>
                      <p:pic>
                        <p:nvPicPr>
                          <p:cNvPr id="0" name="Picture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33800" y="2870200"/>
                            <a:ext cx="609600" cy="279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05913" name="Object 57"/>
              <p:cNvGraphicFramePr>
                <a:graphicFrameLocks noChangeAspect="1"/>
              </p:cNvGraphicFramePr>
              <p:nvPr/>
            </p:nvGraphicFramePr>
            <p:xfrm>
              <a:off x="2927883" y="4207098"/>
              <a:ext cx="3024108" cy="4320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2075" name="수식" r:id="rId9" imgW="2336760" imgH="304560" progId="Equation.3">
                      <p:embed/>
                    </p:oleObj>
                  </mc:Choice>
                  <mc:Fallback>
                    <p:oleObj name="수식" r:id="rId9" imgW="2336760" imgH="304560" progId="Equation.3">
                      <p:embed/>
                      <p:pic>
                        <p:nvPicPr>
                          <p:cNvPr id="0" name="Picture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27883" y="4207098"/>
                            <a:ext cx="3024108" cy="432048"/>
                          </a:xfrm>
                          <a:prstGeom prst="rect">
                            <a:avLst/>
                          </a:prstGeom>
                          <a:solidFill>
                            <a:srgbClr val="FFFFCC"/>
                          </a:solidFill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05914" name="テキスト ボックス 19"/>
            <p:cNvSpPr txBox="1">
              <a:spLocks noChangeArrowheads="1"/>
            </p:cNvSpPr>
            <p:nvPr/>
          </p:nvSpPr>
          <p:spPr bwMode="auto">
            <a:xfrm>
              <a:off x="6086252" y="3917950"/>
              <a:ext cx="1333500" cy="454025"/>
            </a:xfrm>
            <a:prstGeom prst="rect">
              <a:avLst/>
            </a:prstGeom>
            <a:solidFill>
              <a:srgbClr val="FFFFFF"/>
            </a:solidFill>
            <a:ln w="57150" cmpd="thickThin">
              <a:solidFill>
                <a:srgbClr val="FFFF0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0"/>
              <a:r>
                <a:rPr lang="en-US" altLang="ko-KR" sz="2000" smtClean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P</a:t>
              </a:r>
              <a:r>
                <a:rPr lang="en-US" altLang="ja-JP" sz="2000" smtClean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recise</a:t>
              </a:r>
              <a:r>
                <a:rPr lang="en-US" altLang="ja-JP" sz="2000" i="1" smtClean="0">
                  <a:solidFill>
                    <a:srgbClr val="000000"/>
                  </a:solidFill>
                  <a:latin typeface="Symbol" pitchFamily="18" charset="2"/>
                  <a:ea typeface="Osaka" pitchFamily="-110" charset="-128"/>
                </a:rPr>
                <a:t> q</a:t>
              </a:r>
              <a:r>
                <a:rPr lang="en-US" altLang="ja-JP" sz="2000" baseline="-25000" smtClean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12</a:t>
              </a:r>
              <a:endParaRPr lang="en-US" altLang="ja-JP" sz="2000" smtClean="0">
                <a:solidFill>
                  <a:srgbClr val="000000"/>
                </a:solidFill>
                <a:latin typeface="Times" pitchFamily="18" charset="0"/>
                <a:ea typeface="Osaka" pitchFamily="-110" charset="-128"/>
              </a:endParaRPr>
            </a:p>
          </p:txBody>
        </p:sp>
        <p:sp>
          <p:nvSpPr>
            <p:cNvPr id="505915" name="テキスト ボックス 22"/>
            <p:cNvSpPr txBox="1">
              <a:spLocks noChangeArrowheads="1"/>
            </p:cNvSpPr>
            <p:nvPr/>
          </p:nvSpPr>
          <p:spPr bwMode="auto">
            <a:xfrm>
              <a:off x="6214840" y="4908550"/>
              <a:ext cx="1695450" cy="423863"/>
            </a:xfrm>
            <a:prstGeom prst="rect">
              <a:avLst/>
            </a:prstGeom>
            <a:solidFill>
              <a:schemeClr val="bg1"/>
            </a:solidFill>
            <a:ln w="57150" cmpd="thickThin">
              <a:solidFill>
                <a:srgbClr val="FF8000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0"/>
              <a:r>
                <a:rPr lang="en-US" altLang="ja-JP" sz="1800" smtClean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Mass Hierarchy</a:t>
              </a:r>
            </a:p>
          </p:txBody>
        </p:sp>
        <p:cxnSp>
          <p:nvCxnSpPr>
            <p:cNvPr id="505916" name="直線矢印コネクタ 21"/>
            <p:cNvCxnSpPr>
              <a:cxnSpLocks noChangeShapeType="1"/>
            </p:cNvCxnSpPr>
            <p:nvPr/>
          </p:nvCxnSpPr>
          <p:spPr bwMode="auto">
            <a:xfrm flipV="1">
              <a:off x="4635277" y="4146550"/>
              <a:ext cx="1371600" cy="152400"/>
            </a:xfrm>
            <a:prstGeom prst="straightConnector1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arrow" w="med" len="med"/>
            </a:ln>
          </p:spPr>
        </p:cxnSp>
        <p:sp>
          <p:nvSpPr>
            <p:cNvPr id="505917" name="テキスト ボックス 22"/>
            <p:cNvSpPr txBox="1">
              <a:spLocks noChangeArrowheads="1"/>
            </p:cNvSpPr>
            <p:nvPr/>
          </p:nvSpPr>
          <p:spPr bwMode="auto">
            <a:xfrm>
              <a:off x="4787677" y="3841750"/>
              <a:ext cx="998065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0"/>
              <a:r>
                <a:rPr lang="en-US" altLang="ja-JP" sz="1200" smtClean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Large Deficit</a:t>
              </a:r>
            </a:p>
          </p:txBody>
        </p:sp>
        <p:cxnSp>
          <p:nvCxnSpPr>
            <p:cNvPr id="505918" name="直線矢印コネクタ 23"/>
            <p:cNvCxnSpPr>
              <a:cxnSpLocks noChangeShapeType="1"/>
            </p:cNvCxnSpPr>
            <p:nvPr/>
          </p:nvCxnSpPr>
          <p:spPr bwMode="auto">
            <a:xfrm>
              <a:off x="5321077" y="5137150"/>
              <a:ext cx="914400" cy="1588"/>
            </a:xfrm>
            <a:prstGeom prst="straightConnector1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arrow" w="med" len="med"/>
            </a:ln>
          </p:spPr>
        </p:cxnSp>
        <p:sp>
          <p:nvSpPr>
            <p:cNvPr id="505919" name="円/楕円 26"/>
            <p:cNvSpPr>
              <a:spLocks noChangeArrowheads="1"/>
            </p:cNvSpPr>
            <p:nvPr/>
          </p:nvSpPr>
          <p:spPr bwMode="auto">
            <a:xfrm>
              <a:off x="4482877" y="4832350"/>
              <a:ext cx="838200" cy="533400"/>
            </a:xfrm>
            <a:prstGeom prst="ellipse">
              <a:avLst/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</p:spPr>
          <p:txBody>
            <a:bodyPr/>
            <a:lstStyle/>
            <a:p>
              <a:pPr algn="ctr" latinLnBrk="0"/>
              <a:endParaRPr lang="ko-KR" altLang="ko-KR" sz="1200" smtClean="0">
                <a:solidFill>
                  <a:srgbClr val="000000"/>
                </a:solidFill>
                <a:latin typeface="Times" pitchFamily="18" charset="0"/>
                <a:ea typeface="Osaka" pitchFamily="-110" charset="-128"/>
              </a:endParaRPr>
            </a:p>
          </p:txBody>
        </p:sp>
        <p:sp>
          <p:nvSpPr>
            <p:cNvPr id="505920" name="テキスト ボックス 27"/>
            <p:cNvSpPr txBox="1">
              <a:spLocks noChangeArrowheads="1"/>
            </p:cNvSpPr>
            <p:nvPr/>
          </p:nvSpPr>
          <p:spPr bwMode="auto">
            <a:xfrm>
              <a:off x="5411867" y="4756150"/>
              <a:ext cx="595010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latinLnBrk="0"/>
              <a:r>
                <a:rPr lang="en-US" altLang="ja-JP" sz="1200" smtClean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Ripple</a:t>
              </a:r>
            </a:p>
          </p:txBody>
        </p:sp>
      </p:grpSp>
      <p:grpSp>
        <p:nvGrpSpPr>
          <p:cNvPr id="4" name="그룹 30"/>
          <p:cNvGrpSpPr/>
          <p:nvPr/>
        </p:nvGrpSpPr>
        <p:grpSpPr>
          <a:xfrm>
            <a:off x="1249040" y="1268760"/>
            <a:ext cx="6563320" cy="918542"/>
            <a:chOff x="971600" y="1556792"/>
            <a:chExt cx="6563320" cy="918542"/>
          </a:xfrm>
        </p:grpSpPr>
        <p:graphicFrame>
          <p:nvGraphicFramePr>
            <p:cNvPr id="505906" name="Object 50"/>
            <p:cNvGraphicFramePr>
              <a:graphicFrameLocks noChangeAspect="1"/>
            </p:cNvGraphicFramePr>
            <p:nvPr/>
          </p:nvGraphicFramePr>
          <p:xfrm>
            <a:off x="971600" y="1556792"/>
            <a:ext cx="6563320" cy="9185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2076" name="수식" r:id="rId11" imgW="4711680" imgH="583920" progId="Equation.3">
                    <p:embed/>
                  </p:oleObj>
                </mc:Choice>
                <mc:Fallback>
                  <p:oleObj name="수식" r:id="rId11" imgW="4711680" imgH="58392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71600" y="1556792"/>
                          <a:ext cx="6563320" cy="918542"/>
                        </a:xfrm>
                        <a:prstGeom prst="rect">
                          <a:avLst/>
                        </a:prstGeom>
                        <a:solidFill>
                          <a:srgbClr val="FFFF99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타원 23"/>
            <p:cNvSpPr/>
            <p:nvPr/>
          </p:nvSpPr>
          <p:spPr bwMode="auto">
            <a:xfrm>
              <a:off x="4283968" y="1628800"/>
              <a:ext cx="432048" cy="432048"/>
            </a:xfrm>
            <a:prstGeom prst="ellipse">
              <a:avLst/>
            </a:prstGeom>
            <a:noFill/>
            <a:ln w="34925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latinLnBrk="0"/>
              <a:endParaRPr lang="ko-KR" altLang="en-US" sz="18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5" name="타원 24"/>
            <p:cNvSpPr/>
            <p:nvPr/>
          </p:nvSpPr>
          <p:spPr bwMode="auto">
            <a:xfrm>
              <a:off x="3563888" y="1556792"/>
              <a:ext cx="432048" cy="432048"/>
            </a:xfrm>
            <a:prstGeom prst="ellipse">
              <a:avLst/>
            </a:prstGeom>
            <a:noFill/>
            <a:ln w="349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latinLnBrk="0"/>
              <a:endParaRPr lang="ko-KR" altLang="en-US" sz="18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7" name="타원 26"/>
            <p:cNvSpPr/>
            <p:nvPr/>
          </p:nvSpPr>
          <p:spPr bwMode="auto">
            <a:xfrm>
              <a:off x="6228184" y="1988840"/>
              <a:ext cx="432048" cy="432048"/>
            </a:xfrm>
            <a:prstGeom prst="ellipse">
              <a:avLst/>
            </a:prstGeom>
            <a:noFill/>
            <a:ln w="34925" cap="flat" cmpd="sng" algn="ctr">
              <a:solidFill>
                <a:srgbClr val="FF66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latinLnBrk="0"/>
              <a:endParaRPr lang="ko-KR" altLang="en-US" sz="18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381000" y="260648"/>
            <a:ext cx="8223448" cy="60392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algn="ctr" latinLnBrk="0"/>
            <a:r>
              <a:rPr kumimoji="0" lang="en-US" altLang="ko-KR" sz="3200" b="1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Fundamental Questions on Neutrino</a:t>
            </a:r>
          </a:p>
        </p:txBody>
      </p:sp>
      <p:sp>
        <p:nvSpPr>
          <p:cNvPr id="24" name="Text Box 3092"/>
          <p:cNvSpPr txBox="1">
            <a:spLocks noChangeArrowheads="1"/>
          </p:cNvSpPr>
          <p:nvPr/>
        </p:nvSpPr>
        <p:spPr bwMode="auto">
          <a:xfrm>
            <a:off x="467544" y="4253026"/>
            <a:ext cx="8056512" cy="400110"/>
          </a:xfrm>
          <a:prstGeom prst="rect">
            <a:avLst/>
          </a:prstGeom>
          <a:solidFill>
            <a:srgbClr val="FFFFFF">
              <a:lumMod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Why so large neutrino mixing angles?</a:t>
            </a:r>
            <a:r>
              <a:rPr kumimoji="0" lang="en-US" altLang="ko-KR" sz="2000" b="1" kern="0" dirty="0" smtClean="0">
                <a:solidFill>
                  <a:srgbClr val="CCCC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1" name="Text Box 3092"/>
          <p:cNvSpPr txBox="1">
            <a:spLocks noChangeArrowheads="1"/>
          </p:cNvSpPr>
          <p:nvPr/>
        </p:nvSpPr>
        <p:spPr bwMode="auto">
          <a:xfrm>
            <a:off x="467544" y="2412756"/>
            <a:ext cx="8064896" cy="400110"/>
          </a:xfrm>
          <a:prstGeom prst="rect">
            <a:avLst/>
          </a:prstGeom>
          <a:solidFill>
            <a:srgbClr val="FFFFFF">
              <a:lumMod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Dirac or </a:t>
            </a:r>
            <a:r>
              <a:rPr kumimoji="0" lang="en-US" altLang="ko-KR" sz="2000" b="1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Majorana</a:t>
            </a:r>
            <a:r>
              <a:rPr kumimoji="0" lang="en-US" altLang="ko-KR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?   </a:t>
            </a:r>
            <a:r>
              <a:rPr kumimoji="0" lang="en-US" altLang="ko-KR" sz="2000" b="1" kern="0" dirty="0" smtClean="0">
                <a:solidFill>
                  <a:srgbClr val="CCCC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kumimoji="0" lang="en-US" altLang="ko-KR" sz="2000" b="1" kern="0" dirty="0" err="1" smtClean="0">
                <a:solidFill>
                  <a:srgbClr val="CCCC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Neutrinoless</a:t>
            </a:r>
            <a:r>
              <a:rPr kumimoji="0" lang="en-US" altLang="ko-KR" sz="2000" b="1" kern="0" dirty="0" smtClean="0">
                <a:solidFill>
                  <a:srgbClr val="CCCC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double beta decay?) </a:t>
            </a:r>
          </a:p>
        </p:txBody>
      </p:sp>
      <p:sp>
        <p:nvSpPr>
          <p:cNvPr id="7" name="Text Box 3092"/>
          <p:cNvSpPr txBox="1">
            <a:spLocks noChangeArrowheads="1"/>
          </p:cNvSpPr>
          <p:nvPr/>
        </p:nvSpPr>
        <p:spPr bwMode="auto">
          <a:xfrm>
            <a:off x="467544" y="1228690"/>
            <a:ext cx="8064896" cy="400110"/>
          </a:xfrm>
          <a:prstGeom prst="rect">
            <a:avLst/>
          </a:prstGeom>
          <a:solidFill>
            <a:srgbClr val="FFFFFF">
              <a:lumMod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Absolute neutrino masses?   </a:t>
            </a:r>
            <a:r>
              <a:rPr kumimoji="0" lang="en-US" altLang="ko-KR" sz="2000" b="1" kern="0" dirty="0" smtClean="0">
                <a:solidFill>
                  <a:srgbClr val="CCCC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(Why so small?)</a:t>
            </a:r>
          </a:p>
        </p:txBody>
      </p:sp>
      <p:sp>
        <p:nvSpPr>
          <p:cNvPr id="8" name="Text Box 3092"/>
          <p:cNvSpPr txBox="1">
            <a:spLocks noChangeArrowheads="1"/>
          </p:cNvSpPr>
          <p:nvPr/>
        </p:nvSpPr>
        <p:spPr bwMode="auto">
          <a:xfrm>
            <a:off x="467544" y="1836692"/>
            <a:ext cx="8064896" cy="400110"/>
          </a:xfrm>
          <a:prstGeom prst="rect">
            <a:avLst/>
          </a:prstGeom>
          <a:solidFill>
            <a:srgbClr val="FFFFFF">
              <a:lumMod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Neutrino mass ordering?   </a:t>
            </a:r>
            <a:r>
              <a:rPr kumimoji="0" lang="en-US" altLang="ko-KR" sz="2000" b="1" kern="0" dirty="0" smtClean="0">
                <a:solidFill>
                  <a:srgbClr val="CCCC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(Normal or inverted?)</a:t>
            </a:r>
            <a:r>
              <a:rPr kumimoji="0" lang="en-US" altLang="ko-KR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kumimoji="0" lang="en-US" altLang="ko-KR" sz="2000" b="1" kern="0" dirty="0" smtClean="0">
                <a:solidFill>
                  <a:srgbClr val="CCCC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Text Box 3092"/>
          <p:cNvSpPr txBox="1">
            <a:spLocks noChangeArrowheads="1"/>
          </p:cNvSpPr>
          <p:nvPr/>
        </p:nvSpPr>
        <p:spPr bwMode="auto">
          <a:xfrm>
            <a:off x="467544" y="3028890"/>
            <a:ext cx="8064896" cy="400110"/>
          </a:xfrm>
          <a:prstGeom prst="rect">
            <a:avLst/>
          </a:prstGeom>
          <a:solidFill>
            <a:srgbClr val="FFFFFF">
              <a:lumMod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b="1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Leptonic</a:t>
            </a:r>
            <a:r>
              <a:rPr kumimoji="0" lang="en-US" altLang="ko-KR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CP violating phase?  </a:t>
            </a:r>
            <a:endParaRPr kumimoji="0" lang="en-US" altLang="ko-KR" sz="2000" b="1" kern="0" dirty="0" smtClean="0">
              <a:solidFill>
                <a:srgbClr val="CCCCFF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3092"/>
          <p:cNvSpPr txBox="1">
            <a:spLocks noChangeArrowheads="1"/>
          </p:cNvSpPr>
          <p:nvPr/>
        </p:nvSpPr>
        <p:spPr bwMode="auto">
          <a:xfrm>
            <a:off x="467544" y="3676962"/>
            <a:ext cx="8064896" cy="400110"/>
          </a:xfrm>
          <a:prstGeom prst="rect">
            <a:avLst/>
          </a:prstGeom>
          <a:solidFill>
            <a:srgbClr val="FFFFFF">
              <a:lumMod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sz="20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kumimoji="0" lang="en-US" altLang="ko-KR" sz="2000" b="1" kern="0" dirty="0" smtClean="0">
                <a:solidFill>
                  <a:sysClr val="windowText" lastClr="000000"/>
                </a:solidFill>
                <a:latin typeface="Symbol" pitchFamily="18" charset="2"/>
                <a:cs typeface="Arial" pitchFamily="34" charset="0"/>
              </a:rPr>
              <a:t>n</a:t>
            </a:r>
            <a:r>
              <a:rPr kumimoji="0" lang="en-US" altLang="ko-KR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paradigm enough?    </a:t>
            </a:r>
            <a:r>
              <a:rPr kumimoji="0" lang="en-US" altLang="ko-KR" sz="2000" b="1" kern="0" dirty="0" smtClean="0">
                <a:solidFill>
                  <a:srgbClr val="CCCCFF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(Sterile neutrino?)</a:t>
            </a:r>
            <a:r>
              <a:rPr kumimoji="0" lang="en-US" altLang="ko-KR" sz="20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kumimoji="0" lang="en-US" altLang="ko-KR" sz="2000" b="1" kern="0" dirty="0" smtClean="0">
              <a:solidFill>
                <a:srgbClr val="CCCCFF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0" y="4653136"/>
            <a:ext cx="8524056" cy="1961639"/>
            <a:chOff x="0" y="4653136"/>
            <a:chExt cx="8524056" cy="1961639"/>
          </a:xfrm>
        </p:grpSpPr>
        <p:sp>
          <p:nvSpPr>
            <p:cNvPr id="11" name="Text Box 3092"/>
            <p:cNvSpPr txBox="1">
              <a:spLocks noChangeArrowheads="1"/>
            </p:cNvSpPr>
            <p:nvPr/>
          </p:nvSpPr>
          <p:spPr bwMode="auto">
            <a:xfrm>
              <a:off x="467544" y="5445224"/>
              <a:ext cx="8056512" cy="116955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</a:pPr>
              <a:r>
                <a:rPr kumimoji="0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/>
                  <a:ea typeface="굴림"/>
                  <a:cs typeface="Arial" pitchFamily="34" charset="0"/>
                </a:rPr>
                <a:t>※</a:t>
              </a:r>
              <a:r>
                <a:rPr kumimoji="0" lang="en-US" altLang="ja-JP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ko-KR" sz="2000" b="1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 High precision measurement of neutrino oscillations  </a:t>
              </a:r>
            </a:p>
            <a:p>
              <a:pPr marL="531813" indent="-531813" fontAlgn="auto" latinLnBrk="0">
                <a:spcBef>
                  <a:spcPct val="50000"/>
                </a:spcBef>
                <a:spcAft>
                  <a:spcPts val="0"/>
                </a:spcAft>
              </a:pPr>
              <a:r>
                <a:rPr kumimoji="0" lang="en-US" altLang="ko-KR" sz="2000" b="1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   →  </a:t>
              </a:r>
              <a:r>
                <a:rPr kumimoji="0" lang="en-US" altLang="ko-KR" sz="2000" b="1" kern="0" dirty="0" smtClean="0">
                  <a:solidFill>
                    <a:schemeClr val="bg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Precise values of mixing angles and mass difference are necessary for solving those fundamental problems</a:t>
              </a:r>
            </a:p>
          </p:txBody>
        </p:sp>
        <p:sp>
          <p:nvSpPr>
            <p:cNvPr id="16" name="오른쪽으로 구부러진 화살표 15"/>
            <p:cNvSpPr/>
            <p:nvPr/>
          </p:nvSpPr>
          <p:spPr bwMode="auto">
            <a:xfrm rot="10800000" flipH="1">
              <a:off x="0" y="4653136"/>
              <a:ext cx="504056" cy="864096"/>
            </a:xfrm>
            <a:prstGeom prst="curvedRightArrow">
              <a:avLst/>
            </a:prstGeom>
            <a:solidFill>
              <a:srgbClr val="99CC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10" y="737477"/>
            <a:ext cx="7596187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092"/>
          <p:cNvSpPr txBox="1">
            <a:spLocks noChangeArrowheads="1"/>
          </p:cNvSpPr>
          <p:nvPr/>
        </p:nvSpPr>
        <p:spPr bwMode="auto">
          <a:xfrm>
            <a:off x="153685" y="5647100"/>
            <a:ext cx="7273925" cy="4619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400" b="1" kern="0" dirty="0">
                <a:solidFill>
                  <a:sysClr val="windowText" lastClr="000000"/>
                </a:solidFill>
                <a:latin typeface="Arial" pitchFamily="34" charset="0"/>
              </a:rPr>
              <a:t> </a:t>
            </a:r>
            <a:r>
              <a:rPr lang="en-US" altLang="ko-KR" sz="200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Better than 3% energy resolution is required</a:t>
            </a:r>
            <a:r>
              <a:rPr lang="en-US" altLang="ko-KR" sz="2000" dirty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</a:t>
            </a:r>
          </a:p>
        </p:txBody>
      </p:sp>
      <p:sp>
        <p:nvSpPr>
          <p:cNvPr id="643077" name="직사각형 1"/>
          <p:cNvSpPr>
            <a:spLocks noChangeArrowheads="1"/>
          </p:cNvSpPr>
          <p:nvPr/>
        </p:nvSpPr>
        <p:spPr bwMode="auto">
          <a:xfrm>
            <a:off x="7235825" y="981075"/>
            <a:ext cx="1127125" cy="935038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endParaRPr lang="ko-KR" altLang="en-US" sz="1800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43078" name="직사각형 1"/>
          <p:cNvSpPr>
            <a:spLocks noChangeArrowheads="1"/>
          </p:cNvSpPr>
          <p:nvPr/>
        </p:nvSpPr>
        <p:spPr bwMode="auto">
          <a:xfrm>
            <a:off x="1084084" y="1283515"/>
            <a:ext cx="266700" cy="4287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endParaRPr lang="ko-KR" altLang="en-US" sz="1800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1520" y="53568"/>
            <a:ext cx="8568952" cy="576064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dirty="0" smtClean="0">
                <a:solidFill>
                  <a:srgbClr val="000000"/>
                </a:solidFill>
                <a:latin typeface="Arial" pitchFamily="34" charset="0"/>
                <a:ea typeface="굴림" charset="-127"/>
                <a:cs typeface="Arial" pitchFamily="34" charset="0"/>
              </a:rPr>
              <a:t>Energy Resolution for Mass Hierarchy</a:t>
            </a:r>
            <a:endParaRPr kumimoji="0" lang="en-US" altLang="ko-KR" sz="3200" b="1" kern="0" dirty="0">
              <a:solidFill>
                <a:srgbClr val="000000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7596336" y="836712"/>
            <a:ext cx="710718" cy="4778856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79388" y="6130200"/>
            <a:ext cx="8785225" cy="707886"/>
          </a:xfrm>
          <a:prstGeom prst="rect">
            <a:avLst/>
          </a:prstGeom>
          <a:solidFill>
            <a:srgbClr val="CCCC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marL="261938" indent="-261938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342900" marR="0" lvl="0" indent="-34290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굴림" pitchFamily="50" charset="-127"/>
              </a:rPr>
              <a:t>Determining the mass hierarchy is very challenging, but not impossible with very good energy resolution </a:t>
            </a:r>
          </a:p>
        </p:txBody>
      </p:sp>
    </p:spTree>
    <p:extLst>
      <p:ext uri="{BB962C8B-B14F-4D97-AF65-F5344CB8AC3E}">
        <p14:creationId xmlns:p14="http://schemas.microsoft.com/office/powerpoint/2010/main" val="33293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Text Box 3"/>
          <p:cNvSpPr txBox="1">
            <a:spLocks noChangeArrowheads="1"/>
          </p:cNvSpPr>
          <p:nvPr/>
        </p:nvSpPr>
        <p:spPr bwMode="auto">
          <a:xfrm>
            <a:off x="144463" y="809625"/>
            <a:ext cx="8748712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latinLnBrk="0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ko-KR" sz="240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 18 ktons ultra-low-radioactivity Liquid Scintillation Detector</a:t>
            </a:r>
          </a:p>
        </p:txBody>
      </p:sp>
      <p:grpSp>
        <p:nvGrpSpPr>
          <p:cNvPr id="646147" name="그룹 47"/>
          <p:cNvGrpSpPr>
            <a:grpSpLocks/>
          </p:cNvGrpSpPr>
          <p:nvPr/>
        </p:nvGrpSpPr>
        <p:grpSpPr bwMode="auto">
          <a:xfrm>
            <a:off x="1684338" y="1196975"/>
            <a:ext cx="2455862" cy="2762250"/>
            <a:chOff x="539553" y="2780928"/>
            <a:chExt cx="2455240" cy="2762204"/>
          </a:xfrm>
        </p:grpSpPr>
        <p:pic>
          <p:nvPicPr>
            <p:cNvPr id="646154" name="Picture 11" descr="RENO검출기-개요도-n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5975" y="3212976"/>
              <a:ext cx="1658818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155" name="Line 12"/>
            <p:cNvSpPr>
              <a:spLocks noChangeShapeType="1"/>
            </p:cNvSpPr>
            <p:nvPr/>
          </p:nvSpPr>
          <p:spPr bwMode="auto">
            <a:xfrm>
              <a:off x="1763688" y="4869160"/>
              <a:ext cx="7920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180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6156" name="Text Box 13"/>
            <p:cNvSpPr txBox="1">
              <a:spLocks noChangeArrowheads="1"/>
            </p:cNvSpPr>
            <p:nvPr/>
          </p:nvSpPr>
          <p:spPr bwMode="auto">
            <a:xfrm>
              <a:off x="1815821" y="4869160"/>
              <a:ext cx="955979" cy="313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eaLnBrk="1" latinLnBrk="0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en-US" altLang="ko-KR" sz="1800" smtClean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5.4 m</a:t>
              </a:r>
            </a:p>
          </p:txBody>
        </p:sp>
        <p:sp>
          <p:nvSpPr>
            <p:cNvPr id="646157" name="Line 14"/>
            <p:cNvSpPr>
              <a:spLocks noChangeShapeType="1"/>
            </p:cNvSpPr>
            <p:nvPr/>
          </p:nvSpPr>
          <p:spPr bwMode="auto">
            <a:xfrm flipH="1">
              <a:off x="1259632" y="3717031"/>
              <a:ext cx="0" cy="79208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180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6158" name="Text Box 15"/>
            <p:cNvSpPr txBox="1">
              <a:spLocks noChangeArrowheads="1"/>
            </p:cNvSpPr>
            <p:nvPr/>
          </p:nvSpPr>
          <p:spPr bwMode="auto">
            <a:xfrm rot="5400000">
              <a:off x="511157" y="4166792"/>
              <a:ext cx="1090803" cy="313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eaLnBrk="1" latinLnBrk="0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en-US" altLang="ko-KR" sz="1800" smtClean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5.8 m</a:t>
              </a:r>
            </a:p>
          </p:txBody>
        </p:sp>
        <p:sp>
          <p:nvSpPr>
            <p:cNvPr id="646159" name="Line 16"/>
            <p:cNvSpPr>
              <a:spLocks noChangeShapeType="1"/>
            </p:cNvSpPr>
            <p:nvPr/>
          </p:nvSpPr>
          <p:spPr bwMode="auto">
            <a:xfrm flipV="1">
              <a:off x="1547664" y="5229200"/>
              <a:ext cx="12241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180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6160" name="Text Box 17"/>
            <p:cNvSpPr txBox="1">
              <a:spLocks noChangeArrowheads="1"/>
            </p:cNvSpPr>
            <p:nvPr/>
          </p:nvSpPr>
          <p:spPr bwMode="auto">
            <a:xfrm>
              <a:off x="1815821" y="5229200"/>
              <a:ext cx="955979" cy="313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eaLnBrk="1" latinLnBrk="0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en-US" altLang="ko-KR" sz="1800" smtClean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8.4 m</a:t>
              </a:r>
            </a:p>
          </p:txBody>
        </p:sp>
        <p:sp>
          <p:nvSpPr>
            <p:cNvPr id="646161" name="Line 18"/>
            <p:cNvSpPr>
              <a:spLocks noChangeShapeType="1"/>
            </p:cNvSpPr>
            <p:nvPr/>
          </p:nvSpPr>
          <p:spPr bwMode="auto">
            <a:xfrm>
              <a:off x="899592" y="3429000"/>
              <a:ext cx="0" cy="13681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 sz="180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646162" name="Text Box 19"/>
            <p:cNvSpPr txBox="1">
              <a:spLocks noChangeArrowheads="1"/>
            </p:cNvSpPr>
            <p:nvPr/>
          </p:nvSpPr>
          <p:spPr bwMode="auto">
            <a:xfrm rot="5400000">
              <a:off x="151117" y="4166792"/>
              <a:ext cx="1090803" cy="313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eaLnBrk="1" latinLnBrk="0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en-US" altLang="ko-KR" sz="1800" smtClean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8.8 m</a:t>
              </a:r>
            </a:p>
          </p:txBody>
        </p:sp>
        <p:sp>
          <p:nvSpPr>
            <p:cNvPr id="646163" name="Text Box 28"/>
            <p:cNvSpPr txBox="1">
              <a:spLocks noChangeArrowheads="1"/>
            </p:cNvSpPr>
            <p:nvPr/>
          </p:nvSpPr>
          <p:spPr bwMode="auto">
            <a:xfrm>
              <a:off x="1547664" y="2780928"/>
              <a:ext cx="1079500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eaLnBrk="1" latinLnBrk="0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en-US" altLang="ko-KR" sz="2400" smtClean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RENO</a:t>
              </a:r>
            </a:p>
          </p:txBody>
        </p:sp>
      </p:grpSp>
      <p:grpSp>
        <p:nvGrpSpPr>
          <p:cNvPr id="646148" name="그룹 35"/>
          <p:cNvGrpSpPr>
            <a:grpSpLocks/>
          </p:cNvGrpSpPr>
          <p:nvPr/>
        </p:nvGrpSpPr>
        <p:grpSpPr bwMode="auto">
          <a:xfrm>
            <a:off x="0" y="3357563"/>
            <a:ext cx="4284663" cy="3503612"/>
            <a:chOff x="0" y="3356992"/>
            <a:chExt cx="4283968" cy="3504631"/>
          </a:xfrm>
        </p:grpSpPr>
        <p:pic>
          <p:nvPicPr>
            <p:cNvPr id="646152" name="Picture 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56992"/>
              <a:ext cx="2549778" cy="350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153" name="Text Box 28"/>
            <p:cNvSpPr txBox="1">
              <a:spLocks noChangeArrowheads="1"/>
            </p:cNvSpPr>
            <p:nvPr/>
          </p:nvSpPr>
          <p:spPr bwMode="auto">
            <a:xfrm>
              <a:off x="2555776" y="6473825"/>
              <a:ext cx="1728192" cy="387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defRPr>
              </a:lvl9pPr>
            </a:lstStyle>
            <a:p>
              <a:pPr eaLnBrk="1" latinLnBrk="0" hangingPunct="1">
                <a:lnSpc>
                  <a:spcPct val="80000"/>
                </a:lnSpc>
                <a:spcBef>
                  <a:spcPct val="50000"/>
                </a:spcBef>
                <a:buFontTx/>
                <a:buNone/>
              </a:pPr>
              <a:r>
                <a:rPr lang="en-US" altLang="ko-KR" sz="2400" dirty="0" err="1" smtClean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KamLAND</a:t>
              </a:r>
              <a:endParaRPr lang="en-US" altLang="ko-KR" sz="24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endParaRPr>
            </a:p>
          </p:txBody>
        </p:sp>
      </p:grpSp>
      <p:pic>
        <p:nvPicPr>
          <p:cNvPr id="64615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2565400"/>
            <a:ext cx="4649788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51" name="Text Box 3092"/>
          <p:cNvSpPr txBox="1">
            <a:spLocks noChangeArrowheads="1"/>
          </p:cNvSpPr>
          <p:nvPr/>
        </p:nvSpPr>
        <p:spPr bwMode="auto">
          <a:xfrm>
            <a:off x="5683250" y="2108200"/>
            <a:ext cx="1944688" cy="368300"/>
          </a:xfrm>
          <a:prstGeom prst="rect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ko-KR" sz="1800" smtClean="0">
                <a:solidFill>
                  <a:srgbClr val="000000"/>
                </a:solidFill>
                <a:latin typeface="Helvetica" pitchFamily="34" charset="0"/>
              </a:rPr>
              <a:t>RENO-50</a:t>
            </a:r>
            <a:endParaRPr kumimoji="0" lang="en-US" altLang="ko-KR" sz="1800" b="1" smtClean="0">
              <a:solidFill>
                <a:srgbClr val="0033CC"/>
              </a:solidFill>
              <a:latin typeface="Helvetica" pitchFamily="34" charset="0"/>
            </a:endParaRPr>
          </a:p>
        </p:txBody>
      </p:sp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611560" y="100866"/>
            <a:ext cx="8015288" cy="576064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dirty="0" smtClean="0">
                <a:solidFill>
                  <a:srgbClr val="000000"/>
                </a:solidFill>
                <a:latin typeface="Arial" pitchFamily="34" charset="0"/>
                <a:ea typeface="굴림" charset="-127"/>
                <a:cs typeface="Arial" pitchFamily="34" charset="0"/>
              </a:rPr>
              <a:t>Conceptual Design of RENO-50</a:t>
            </a:r>
            <a:endParaRPr kumimoji="0" lang="en-US" altLang="ko-KR" sz="3200" b="1" kern="0" dirty="0">
              <a:solidFill>
                <a:srgbClr val="000000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467544" y="2996952"/>
            <a:ext cx="864236" cy="38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eaLnBrk="1" latinLnBrk="0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sym typeface="Wingdings" pitchFamily="2" charset="2"/>
              </a:rPr>
              <a:t>~1kt</a:t>
            </a:r>
          </a:p>
        </p:txBody>
      </p:sp>
    </p:spTree>
    <p:extLst>
      <p:ext uri="{BB962C8B-B14F-4D97-AF65-F5344CB8AC3E}">
        <p14:creationId xmlns:p14="http://schemas.microsoft.com/office/powerpoint/2010/main" val="28901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71600" y="188640"/>
            <a:ext cx="7344816" cy="576064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 dirty="0" smtClean="0">
                <a:solidFill>
                  <a:schemeClr val="tx1"/>
                </a:solidFill>
                <a:latin typeface="Arial" charset="0"/>
              </a:rPr>
              <a:t>Technical Challenges</a:t>
            </a:r>
            <a:endParaRPr lang="en-US" altLang="ko-KR" sz="30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3" name="Text Box 3092"/>
          <p:cNvSpPr txBox="1">
            <a:spLocks noChangeArrowheads="1"/>
          </p:cNvSpPr>
          <p:nvPr/>
        </p:nvSpPr>
        <p:spPr bwMode="auto">
          <a:xfrm>
            <a:off x="179512" y="3255367"/>
            <a:ext cx="878497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24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Large detector (18 </a:t>
            </a:r>
            <a:r>
              <a:rPr lang="en-US" altLang="ko-KR" sz="2400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ktons</a:t>
            </a:r>
            <a:r>
              <a:rPr lang="en-US" altLang="ko-KR" sz="2400" dirty="0" smtClean="0">
                <a:solidFill>
                  <a:srgbClr val="0033CC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) : D=30m, H=30m</a:t>
            </a:r>
          </a:p>
        </p:txBody>
      </p:sp>
      <p:sp>
        <p:nvSpPr>
          <p:cNvPr id="14" name="Text Box 3092"/>
          <p:cNvSpPr txBox="1">
            <a:spLocks noChangeArrowheads="1"/>
          </p:cNvSpPr>
          <p:nvPr/>
        </p:nvSpPr>
        <p:spPr bwMode="auto">
          <a:xfrm>
            <a:off x="179512" y="3960346"/>
            <a:ext cx="8784976" cy="24929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2400" b="1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3% energy resolution :  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 - High transparency LS :  15 m </a:t>
            </a:r>
            <a:r>
              <a:rPr lang="en-US" altLang="ko-KR" sz="2200" dirty="0" smtClean="0">
                <a:solidFill>
                  <a:srgbClr val="000000"/>
                </a:solidFill>
                <a:latin typeface="굴림"/>
                <a:ea typeface="굴림"/>
                <a:sym typeface="Wingdings" pitchFamily="2" charset="2"/>
              </a:rPr>
              <a:t>→</a:t>
            </a:r>
            <a:r>
              <a:rPr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25 m (purification &amp; better PPO)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 - Large photocathode coverage :  34% </a:t>
            </a:r>
            <a:r>
              <a:rPr lang="en-US" altLang="ko-KR" sz="2200" dirty="0" smtClean="0">
                <a:solidFill>
                  <a:srgbClr val="000000"/>
                </a:solidFill>
                <a:latin typeface="굴림"/>
                <a:ea typeface="굴림"/>
                <a:sym typeface="Wingdings" pitchFamily="2" charset="2"/>
              </a:rPr>
              <a:t>→</a:t>
            </a:r>
            <a:r>
              <a:rPr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67% (15,000 20” PMT)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 - High QE PMT :  20% </a:t>
            </a:r>
            <a:r>
              <a:rPr lang="en-US" altLang="ko-KR" sz="2200" dirty="0" smtClean="0">
                <a:solidFill>
                  <a:srgbClr val="000000"/>
                </a:solidFill>
                <a:latin typeface="굴림"/>
                <a:ea typeface="굴림"/>
                <a:sym typeface="Wingdings" pitchFamily="2" charset="2"/>
              </a:rPr>
              <a:t>→</a:t>
            </a:r>
            <a:r>
              <a:rPr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35% (Hamamatsu 20” HQE PMT)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 - High light yield LS :   ×1.5  (1.5 g/ℓ PPO </a:t>
            </a:r>
            <a:r>
              <a:rPr lang="en-US" altLang="ko-KR" sz="2200" dirty="0" smtClean="0">
                <a:solidFill>
                  <a:srgbClr val="000000"/>
                </a:solidFill>
                <a:latin typeface="굴림"/>
                <a:ea typeface="굴림"/>
                <a:sym typeface="Wingdings" pitchFamily="2" charset="2"/>
              </a:rPr>
              <a:t>→</a:t>
            </a:r>
            <a:r>
              <a:rPr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5 g/ℓ PPO)</a:t>
            </a:r>
          </a:p>
        </p:txBody>
      </p:sp>
      <p:graphicFrame>
        <p:nvGraphicFramePr>
          <p:cNvPr id="15" name="Group 34"/>
          <p:cNvGraphicFramePr>
            <a:graphicFrameLocks noGrp="1"/>
          </p:cNvGraphicFramePr>
          <p:nvPr/>
        </p:nvGraphicFramePr>
        <p:xfrm>
          <a:off x="294455" y="1061722"/>
          <a:ext cx="8526017" cy="1921896"/>
        </p:xfrm>
        <a:graphic>
          <a:graphicData uri="http://schemas.openxmlformats.org/drawingml/2006/table">
            <a:tbl>
              <a:tblPr/>
              <a:tblGrid>
                <a:gridCol w="2557805"/>
                <a:gridCol w="2790333"/>
                <a:gridCol w="3177879"/>
              </a:tblGrid>
              <a:tr h="409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ko-K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charset="-122"/>
                        <a:cs typeface="Arial" pitchFamily="34" charset="0"/>
                      </a:endParaRPr>
                    </a:p>
                  </a:txBody>
                  <a:tcPr marL="90000" marR="90000" marT="18010" marB="144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모음T" pitchFamily="18" charset="-127"/>
                          <a:cs typeface="Arial" pitchFamily="34" charset="0"/>
                        </a:rPr>
                        <a:t>KamLAND</a:t>
                      </a:r>
                      <a:endParaRPr kumimoji="0" lang="en-US" altLang="zh-C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휴먼모음T" pitchFamily="18" charset="-127"/>
                        <a:cs typeface="Arial" pitchFamily="34" charset="0"/>
                      </a:endParaRPr>
                    </a:p>
                  </a:txBody>
                  <a:tcPr marL="90000" marR="90000" marT="18010" marB="144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모음T" pitchFamily="18" charset="-127"/>
                          <a:cs typeface="Arial" pitchFamily="34" charset="0"/>
                        </a:rPr>
                        <a:t>RENO-50</a:t>
                      </a:r>
                    </a:p>
                  </a:txBody>
                  <a:tcPr marL="90000" marR="90000" marT="18010" marB="144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816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모음T" pitchFamily="18" charset="-127"/>
                          <a:cs typeface="Arial" pitchFamily="34" charset="0"/>
                        </a:rPr>
                        <a:t>LS  mass</a:t>
                      </a:r>
                    </a:p>
                  </a:txBody>
                  <a:tcPr marL="90000" marR="90000" marT="18010" marB="144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</a:rPr>
                        <a:t>~1 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</a:rPr>
                        <a:t>kt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</a:rPr>
                        <a:t> </a:t>
                      </a:r>
                    </a:p>
                  </a:txBody>
                  <a:tcPr marL="90000" marR="90000" marT="18010" marB="144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</a:rPr>
                        <a:t>18 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</a:rPr>
                        <a:t>kt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</a:rPr>
                        <a:t> </a:t>
                      </a:r>
                    </a:p>
                  </a:txBody>
                  <a:tcPr marL="90000" marR="90000" marT="18010" marB="144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</a:tr>
              <a:tr h="3816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모음T" pitchFamily="18" charset="-127"/>
                          <a:cs typeface="Arial" pitchFamily="34" charset="0"/>
                        </a:rPr>
                        <a:t>Energy Resolution</a:t>
                      </a:r>
                    </a:p>
                  </a:txBody>
                  <a:tcPr marL="90000" marR="90000" marT="18010" marB="144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</a:rPr>
                        <a:t>6.5%/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  <a:sym typeface="Symbol" charset="2"/>
                        </a:rPr>
                        <a:t>E</a:t>
                      </a:r>
                    </a:p>
                  </a:txBody>
                  <a:tcPr marL="90000" marR="90000" marT="18010" marB="144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</a:rPr>
                        <a:t>3%/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  <a:sym typeface="Symbol" charset="2"/>
                        </a:rPr>
                        <a:t>E</a:t>
                      </a:r>
                    </a:p>
                  </a:txBody>
                  <a:tcPr marL="90000" marR="90000" marT="18010" marB="144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</a:tr>
              <a:tr h="4409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휴먼모음T" pitchFamily="18" charset="-127"/>
                          <a:cs typeface="Arial" pitchFamily="34" charset="0"/>
                        </a:rPr>
                        <a:t>Light yield</a:t>
                      </a:r>
                    </a:p>
                  </a:txBody>
                  <a:tcPr marL="90000" marR="90000" marT="18010" marB="144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</a:rPr>
                        <a:t>500 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</a:rPr>
                        <a:t>p.e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</a:rPr>
                        <a:t>./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</a:rPr>
                        <a:t>MeV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charset="-122"/>
                        <a:cs typeface="Arial" pitchFamily="34" charset="0"/>
                      </a:endParaRPr>
                    </a:p>
                  </a:txBody>
                  <a:tcPr marL="90000" marR="90000" marT="18010" marB="144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  <a:sym typeface="Wingdings" charset="2"/>
                        </a:rPr>
                        <a:t>&gt;1000 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  <a:sym typeface="Wingdings" charset="2"/>
                        </a:rPr>
                        <a:t>p.e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  <a:sym typeface="Wingdings" charset="2"/>
                        </a:rPr>
                        <a:t>./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宋体" charset="-122"/>
                          <a:cs typeface="Arial" pitchFamily="34" charset="0"/>
                          <a:sym typeface="Wingdings" charset="2"/>
                        </a:rPr>
                        <a:t>MeV</a:t>
                      </a:r>
                      <a:endParaRPr kumimoji="0" lang="en-US" altLang="zh-CN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宋体" charset="-122"/>
                        <a:cs typeface="Arial" pitchFamily="34" charset="0"/>
                        <a:sym typeface="Wingdings" charset="2"/>
                      </a:endParaRPr>
                    </a:p>
                  </a:txBody>
                  <a:tcPr marL="90000" marR="90000" marT="18010" marB="14408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3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Box 6"/>
          <p:cNvSpPr txBox="1">
            <a:spLocks noChangeArrowheads="1"/>
          </p:cNvSpPr>
          <p:nvPr/>
        </p:nvSpPr>
        <p:spPr bwMode="auto">
          <a:xfrm>
            <a:off x="4703763" y="1677988"/>
            <a:ext cx="364648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latinLnBrk="0"/>
            <a:r>
              <a:rPr kumimoji="0" lang="en-US" altLang="ko-KR" sz="1800" smtClean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Target : Acrylic, 30m*30m</a:t>
            </a:r>
          </a:p>
          <a:p>
            <a:pPr defTabSz="457200" latinLnBrk="0"/>
            <a:endParaRPr kumimoji="0" lang="en-US" altLang="ko-KR" sz="1800" smtClean="0">
              <a:solidFill>
                <a:prstClr val="black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defTabSz="457200" latinLnBrk="0"/>
            <a:r>
              <a:rPr kumimoji="0" lang="en-US" altLang="ko-KR" sz="1800" smtClean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Buffer : Stainless-Steel, 32m*32m</a:t>
            </a:r>
          </a:p>
          <a:p>
            <a:pPr defTabSz="457200" latinLnBrk="0"/>
            <a:endParaRPr kumimoji="0" lang="en-US" altLang="ko-KR" sz="1800" smtClean="0">
              <a:solidFill>
                <a:prstClr val="black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defTabSz="457200" latinLnBrk="0"/>
            <a:r>
              <a:rPr kumimoji="0" lang="en-US" altLang="ko-KR" sz="1800" smtClean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Veto   : Concrete, 37m*37m</a:t>
            </a:r>
            <a:endParaRPr kumimoji="0" lang="ko-KR" altLang="en-US" sz="1800" smtClean="0">
              <a:solidFill>
                <a:prstClr val="black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</p:txBody>
      </p:sp>
      <p:sp>
        <p:nvSpPr>
          <p:cNvPr id="50180" name="TextBox 7"/>
          <p:cNvSpPr txBox="1">
            <a:spLocks noChangeArrowheads="1"/>
          </p:cNvSpPr>
          <p:nvPr/>
        </p:nvSpPr>
        <p:spPr bwMode="auto">
          <a:xfrm>
            <a:off x="231775" y="5013325"/>
            <a:ext cx="298030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latinLnBrk="0"/>
            <a:r>
              <a:rPr kumimoji="0" lang="en-US" altLang="ko-KR" sz="1800" dirty="0" smtClean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PMT arrangement scheme.</a:t>
            </a:r>
          </a:p>
          <a:p>
            <a:pPr defTabSz="457200" latinLnBrk="0"/>
            <a:endParaRPr kumimoji="0" lang="en-US" altLang="ko-KR" sz="1800" dirty="0" smtClean="0">
              <a:solidFill>
                <a:prstClr val="black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defTabSz="457200" latinLnBrk="0"/>
            <a:r>
              <a:rPr kumimoji="0" lang="en-US" altLang="ko-KR" sz="1800" dirty="0" smtClean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Barrel : </a:t>
            </a:r>
          </a:p>
          <a:p>
            <a:pPr defTabSz="457200" latinLnBrk="0"/>
            <a:r>
              <a:rPr kumimoji="0" lang="en-US" altLang="ko-KR" sz="1800" dirty="0" smtClean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50 raw * 200 column </a:t>
            </a:r>
          </a:p>
          <a:p>
            <a:pPr defTabSz="457200" latinLnBrk="0"/>
            <a:r>
              <a:rPr kumimoji="0" lang="en-US" altLang="ko-KR" sz="1800" dirty="0" smtClean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       (9*26 for RENO)</a:t>
            </a:r>
          </a:p>
        </p:txBody>
      </p:sp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3779838" y="5567363"/>
            <a:ext cx="457041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latinLnBrk="0"/>
            <a:r>
              <a:rPr kumimoji="0" lang="en-US" altLang="ko-KR" sz="1800" smtClean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Top &amp; Bottom</a:t>
            </a:r>
          </a:p>
          <a:p>
            <a:pPr defTabSz="457200" latinLnBrk="0"/>
            <a:endParaRPr kumimoji="0" lang="en-US" altLang="ko-KR" sz="1800" smtClean="0">
              <a:solidFill>
                <a:prstClr val="black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defTabSz="457200" latinLnBrk="0"/>
            <a:r>
              <a:rPr kumimoji="0" lang="en-US" altLang="ko-KR" sz="1800" smtClean="0">
                <a:solidFill>
                  <a:prstClr val="black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2500 PMTs for each region. (60 for RENO)</a:t>
            </a:r>
          </a:p>
        </p:txBody>
      </p:sp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33450"/>
            <a:ext cx="39433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611560" y="188640"/>
            <a:ext cx="8015288" cy="576064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dirty="0" smtClean="0">
                <a:solidFill>
                  <a:srgbClr val="000000"/>
                </a:solidFill>
                <a:latin typeface="Arial" pitchFamily="34" charset="0"/>
                <a:ea typeface="굴림" charset="-127"/>
                <a:cs typeface="Arial" pitchFamily="34" charset="0"/>
              </a:rPr>
              <a:t>MC Simulation of RENO-50</a:t>
            </a:r>
            <a:endParaRPr kumimoji="0" lang="en-US" altLang="ko-KR" sz="3200" b="1" kern="0" dirty="0">
              <a:solidFill>
                <a:srgbClr val="000000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611560" y="332656"/>
            <a:ext cx="8015288" cy="576064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dirty="0" smtClean="0">
                <a:solidFill>
                  <a:srgbClr val="000000"/>
                </a:solidFill>
                <a:latin typeface="Arial" pitchFamily="34" charset="0"/>
                <a:ea typeface="굴림" charset="-127"/>
                <a:cs typeface="Arial" pitchFamily="34" charset="0"/>
              </a:rPr>
              <a:t>RENO-50 PMT Arrangement</a:t>
            </a:r>
            <a:endParaRPr kumimoji="0" lang="en-US" altLang="ko-KR" sz="3200" b="1" kern="0" dirty="0">
              <a:solidFill>
                <a:srgbClr val="000000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65" name="Text Box 3092"/>
          <p:cNvSpPr txBox="1">
            <a:spLocks noChangeArrowheads="1"/>
          </p:cNvSpPr>
          <p:nvPr/>
        </p:nvSpPr>
        <p:spPr bwMode="auto">
          <a:xfrm>
            <a:off x="1259632" y="1340768"/>
            <a:ext cx="18002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Top &amp; Bottom</a:t>
            </a:r>
            <a:endParaRPr lang="en-US" altLang="ko-KR" sz="2000" dirty="0" smtClean="0">
              <a:solidFill>
                <a:srgbClr val="0033CC"/>
              </a:solidFill>
              <a:latin typeface="Arial" pitchFamily="34" charset="0"/>
              <a:ea typeface="굴림" pitchFamily="50" charset="-127"/>
              <a:sym typeface="Wingdings" pitchFamily="2" charset="2"/>
            </a:endParaRPr>
          </a:p>
        </p:txBody>
      </p:sp>
      <p:grpSp>
        <p:nvGrpSpPr>
          <p:cNvPr id="76" name="그룹 75"/>
          <p:cNvGrpSpPr/>
          <p:nvPr/>
        </p:nvGrpSpPr>
        <p:grpSpPr>
          <a:xfrm>
            <a:off x="107504" y="1988840"/>
            <a:ext cx="4392488" cy="4392488"/>
            <a:chOff x="107504" y="1988840"/>
            <a:chExt cx="4392488" cy="4392488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107504" y="1988840"/>
              <a:ext cx="4392488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9" name="직선 화살표 연결선 58"/>
            <p:cNvCxnSpPr/>
            <p:nvPr/>
          </p:nvCxnSpPr>
          <p:spPr>
            <a:xfrm>
              <a:off x="395536" y="3542833"/>
              <a:ext cx="0" cy="606247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467544" y="3645024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55 cm</a:t>
              </a:r>
              <a:endParaRPr lang="ko-KR" alt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1" name="직선 화살표 연결선 60"/>
            <p:cNvCxnSpPr/>
            <p:nvPr/>
          </p:nvCxnSpPr>
          <p:spPr>
            <a:xfrm>
              <a:off x="683568" y="4550945"/>
              <a:ext cx="0" cy="606247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arrow"/>
              <a:tailEnd type="arrow"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251520" y="4911551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55 cm</a:t>
              </a:r>
              <a:endParaRPr lang="ko-KR" alt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8" name="Text Box 3092"/>
          <p:cNvSpPr txBox="1">
            <a:spLocks noChangeArrowheads="1"/>
          </p:cNvSpPr>
          <p:nvPr/>
        </p:nvSpPr>
        <p:spPr bwMode="auto">
          <a:xfrm>
            <a:off x="6372200" y="1340768"/>
            <a:ext cx="93610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Barrel</a:t>
            </a:r>
            <a:endParaRPr lang="en-US" altLang="ko-KR" sz="2000" dirty="0" smtClean="0">
              <a:solidFill>
                <a:srgbClr val="0033CC"/>
              </a:solidFill>
              <a:latin typeface="Arial" pitchFamily="34" charset="0"/>
              <a:ea typeface="굴림" pitchFamily="50" charset="-127"/>
              <a:sym typeface="Wingdings" pitchFamily="2" charset="2"/>
            </a:endParaRPr>
          </a:p>
        </p:txBody>
      </p:sp>
      <p:grpSp>
        <p:nvGrpSpPr>
          <p:cNvPr id="77" name="그룹 76"/>
          <p:cNvGrpSpPr/>
          <p:nvPr/>
        </p:nvGrpSpPr>
        <p:grpSpPr>
          <a:xfrm>
            <a:off x="4644008" y="1953344"/>
            <a:ext cx="4427984" cy="4427984"/>
            <a:chOff x="4644008" y="1953344"/>
            <a:chExt cx="4427984" cy="4427984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 rot="5400000">
              <a:off x="4644008" y="1953344"/>
              <a:ext cx="4427984" cy="4427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9" name="직선 화살표 연결선 68"/>
            <p:cNvCxnSpPr/>
            <p:nvPr/>
          </p:nvCxnSpPr>
          <p:spPr>
            <a:xfrm>
              <a:off x="6012160" y="4365104"/>
              <a:ext cx="0" cy="720080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arrow"/>
              <a:tailEnd type="arrow"/>
            </a:ln>
            <a:scene3d>
              <a:camera prst="orthographicFront">
                <a:rot lat="0" lon="0" rev="36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076056" y="4653136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57 cm</a:t>
              </a:r>
              <a:endParaRPr lang="ko-KR" alt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4" name="직선 화살표 연결선 73"/>
            <p:cNvCxnSpPr/>
            <p:nvPr/>
          </p:nvCxnSpPr>
          <p:spPr>
            <a:xfrm>
              <a:off x="5724128" y="3182793"/>
              <a:ext cx="0" cy="606247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4716016" y="3212976"/>
              <a:ext cx="1152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400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60 cm</a:t>
              </a:r>
              <a:endParaRPr lang="ko-KR" altLang="en-US" sz="24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71600" y="332656"/>
            <a:ext cx="7344816" cy="576064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 dirty="0" smtClean="0">
                <a:solidFill>
                  <a:schemeClr val="tx1"/>
                </a:solidFill>
                <a:latin typeface="Arial" charset="0"/>
              </a:rPr>
              <a:t>Expected Energy Resolution</a:t>
            </a:r>
            <a:endParaRPr lang="en-US" altLang="ko-KR" sz="3000" b="1" dirty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" name="그룹 6"/>
          <p:cNvGrpSpPr/>
          <p:nvPr/>
        </p:nvGrpSpPr>
        <p:grpSpPr>
          <a:xfrm>
            <a:off x="928836" y="980728"/>
            <a:ext cx="7603604" cy="5554588"/>
            <a:chOff x="1238250" y="1047750"/>
            <a:chExt cx="6667500" cy="47625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8250" y="1047750"/>
              <a:ext cx="6667500" cy="476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직사각형 8"/>
            <p:cNvSpPr/>
            <p:nvPr/>
          </p:nvSpPr>
          <p:spPr>
            <a:xfrm>
              <a:off x="1238250" y="1047750"/>
              <a:ext cx="6667500" cy="2210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83968" y="2586390"/>
            <a:ext cx="50405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ko-KR" altLang="en-US" sz="1600" dirty="0"/>
          </a:p>
        </p:txBody>
      </p:sp>
      <p:sp>
        <p:nvSpPr>
          <p:cNvPr id="53" name="Text Box 3092"/>
          <p:cNvSpPr txBox="1">
            <a:spLocks noChangeArrowheads="1"/>
          </p:cNvSpPr>
          <p:nvPr/>
        </p:nvSpPr>
        <p:spPr bwMode="auto">
          <a:xfrm>
            <a:off x="4211960" y="1628800"/>
            <a:ext cx="482453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PMT coverage : 67% (15,000  20” PMTs)</a:t>
            </a:r>
            <a:endParaRPr lang="en-US" altLang="ko-KR" sz="2000" dirty="0" smtClean="0">
              <a:solidFill>
                <a:srgbClr val="0033CC"/>
              </a:solidFill>
              <a:latin typeface="Arial" pitchFamily="34" charset="0"/>
              <a:ea typeface="굴림" pitchFamily="50" charset="-127"/>
              <a:sym typeface="Wingdings" pitchFamily="2" charset="2"/>
            </a:endParaRPr>
          </a:p>
        </p:txBody>
      </p:sp>
      <p:sp>
        <p:nvSpPr>
          <p:cNvPr id="11" name="Text Box 3092"/>
          <p:cNvSpPr txBox="1">
            <a:spLocks noChangeArrowheads="1"/>
          </p:cNvSpPr>
          <p:nvPr/>
        </p:nvSpPr>
        <p:spPr bwMode="auto">
          <a:xfrm>
            <a:off x="4211960" y="3140968"/>
            <a:ext cx="482453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PMT coverage : 67% (15,000  20” PMTs)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+ Attenuation length : 25 m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+ QE : 35%</a:t>
            </a:r>
            <a:endParaRPr lang="en-US" altLang="ko-KR" sz="2000" dirty="0" smtClean="0">
              <a:solidFill>
                <a:srgbClr val="0033CC"/>
              </a:solidFill>
              <a:latin typeface="Arial" pitchFamily="34" charset="0"/>
              <a:ea typeface="굴림" pitchFamily="50" charset="-127"/>
              <a:sym typeface="Wingdings" pitchFamily="2" charset="2"/>
            </a:endParaRPr>
          </a:p>
        </p:txBody>
      </p:sp>
      <p:cxnSp>
        <p:nvCxnSpPr>
          <p:cNvPr id="13" name="직선 연결선 12"/>
          <p:cNvCxnSpPr/>
          <p:nvPr/>
        </p:nvCxnSpPr>
        <p:spPr>
          <a:xfrm flipH="1" flipV="1">
            <a:off x="2123728" y="1412776"/>
            <a:ext cx="72008" cy="5184576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 flipH="1">
            <a:off x="899592" y="3861048"/>
            <a:ext cx="324036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589160" y="476672"/>
            <a:ext cx="8015288" cy="576064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dirty="0" smtClean="0">
                <a:solidFill>
                  <a:srgbClr val="000000"/>
                </a:solidFill>
                <a:latin typeface="Arial" pitchFamily="34" charset="0"/>
                <a:ea typeface="굴림" charset="-127"/>
                <a:cs typeface="Arial" pitchFamily="34" charset="0"/>
              </a:rPr>
              <a:t>RENO-50  vs. </a:t>
            </a:r>
            <a:r>
              <a:rPr kumimoji="0" lang="en-US" altLang="ko-KR" sz="3200" b="1" kern="0" dirty="0" err="1" smtClean="0">
                <a:solidFill>
                  <a:srgbClr val="000000"/>
                </a:solidFill>
                <a:latin typeface="Arial" pitchFamily="34" charset="0"/>
                <a:ea typeface="굴림" charset="-127"/>
                <a:cs typeface="Arial" pitchFamily="34" charset="0"/>
              </a:rPr>
              <a:t>KamLAND</a:t>
            </a:r>
            <a:endParaRPr kumimoji="0" lang="en-US" altLang="ko-KR" sz="3200" b="1" kern="0" dirty="0">
              <a:solidFill>
                <a:srgbClr val="000000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897395"/>
              </p:ext>
            </p:extLst>
          </p:nvPr>
        </p:nvGraphicFramePr>
        <p:xfrm>
          <a:off x="179511" y="1484784"/>
          <a:ext cx="871296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2161"/>
                <a:gridCol w="1500168"/>
                <a:gridCol w="1656184"/>
                <a:gridCol w="1152128"/>
                <a:gridCol w="1500166"/>
                <a:gridCol w="1452161"/>
              </a:tblGrid>
              <a:tr h="634014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Oscillation Reduction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Reactor Neutrino</a:t>
                      </a:r>
                      <a:r>
                        <a:rPr lang="en-US" altLang="ko-KR" baseline="0" dirty="0" smtClean="0">
                          <a:latin typeface="Arial" pitchFamily="34" charset="0"/>
                          <a:cs typeface="Arial" pitchFamily="34" charset="0"/>
                        </a:rPr>
                        <a:t> Flux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Detector Size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Syst. Error on </a:t>
                      </a:r>
                      <a:r>
                        <a:rPr lang="en-US" altLang="ko-KR" dirty="0" smtClean="0">
                          <a:latin typeface="Symbol" pitchFamily="18" charset="2"/>
                          <a:cs typeface="Arial" pitchFamily="34" charset="0"/>
                        </a:rPr>
                        <a:t>n </a:t>
                      </a:r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Flux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Error</a:t>
                      </a:r>
                      <a:r>
                        <a:rPr lang="en-US" altLang="ko-KR" baseline="0" dirty="0" smtClean="0">
                          <a:latin typeface="Arial" pitchFamily="34" charset="0"/>
                          <a:cs typeface="Arial" pitchFamily="34" charset="0"/>
                        </a:rPr>
                        <a:t> on</a:t>
                      </a:r>
                    </a:p>
                    <a:p>
                      <a:pPr algn="ctr" latinLnBrk="1"/>
                      <a:r>
                        <a:rPr lang="en-US" altLang="ko-KR" baseline="0" dirty="0" smtClean="0">
                          <a:latin typeface="Arial" pitchFamily="34" charset="0"/>
                          <a:cs typeface="Arial" pitchFamily="34" charset="0"/>
                        </a:rPr>
                        <a:t>sin</a:t>
                      </a:r>
                      <a:r>
                        <a:rPr lang="en-US" altLang="ko-KR" baseline="300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en-US" altLang="ko-KR" baseline="0" dirty="0" smtClean="0">
                          <a:latin typeface="Symbol" pitchFamily="18" charset="2"/>
                          <a:cs typeface="Arial" pitchFamily="34" charset="0"/>
                        </a:rPr>
                        <a:t>q</a:t>
                      </a:r>
                      <a:r>
                        <a:rPr lang="en-US" altLang="ko-KR" baseline="-250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ko-KR" altLang="en-US" baseline="-25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6340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RENO-50</a:t>
                      </a:r>
                    </a:p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(50 km)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80%</a:t>
                      </a:r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13×6×</a:t>
                      </a:r>
                      <a:r>
                        <a:rPr lang="en-US" altLang="ko-KR" sz="2000" dirty="0" smtClean="0">
                          <a:latin typeface="Symbol" pitchFamily="18" charset="2"/>
                          <a:cs typeface="Arial" pitchFamily="34" charset="0"/>
                        </a:rPr>
                        <a:t>f</a:t>
                      </a:r>
                      <a:r>
                        <a:rPr lang="en-US" altLang="ko-KR" sz="2000" baseline="-25000" dirty="0" smtClean="0">
                          <a:latin typeface="Symbol" pitchFamily="18" charset="2"/>
                          <a:cs typeface="Arial" pitchFamily="34" charset="0"/>
                        </a:rPr>
                        <a:t>0</a:t>
                      </a:r>
                    </a:p>
                    <a:p>
                      <a:pPr algn="ctr" latinLnBrk="1"/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[6 reactors]</a:t>
                      </a:r>
                      <a:endParaRPr lang="ko-KR" altLang="en-US" sz="2000" baseline="-25000" dirty="0">
                        <a:latin typeface="Symbol" pitchFamily="18" charset="2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18 </a:t>
                      </a:r>
                      <a:r>
                        <a:rPr lang="en-US" altLang="ko-KR" sz="2000" dirty="0" err="1" smtClean="0">
                          <a:latin typeface="Arial" pitchFamily="34" charset="0"/>
                          <a:cs typeface="Arial" pitchFamily="34" charset="0"/>
                        </a:rPr>
                        <a:t>kton</a:t>
                      </a:r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~ 0.3%</a:t>
                      </a:r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&lt; 1%</a:t>
                      </a:r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6340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err="1" smtClean="0">
                          <a:latin typeface="Arial" pitchFamily="34" charset="0"/>
                          <a:cs typeface="Arial" pitchFamily="34" charset="0"/>
                        </a:rPr>
                        <a:t>KamLAND</a:t>
                      </a:r>
                      <a:endParaRPr lang="en-US" altLang="ko-KR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(180 km)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40%</a:t>
                      </a:r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55×</a:t>
                      </a:r>
                      <a:r>
                        <a:rPr lang="en-US" altLang="ko-KR" sz="2000" dirty="0" smtClean="0">
                          <a:latin typeface="Symbol" pitchFamily="18" charset="2"/>
                          <a:cs typeface="Arial" pitchFamily="34" charset="0"/>
                        </a:rPr>
                        <a:t>f</a:t>
                      </a:r>
                      <a:r>
                        <a:rPr lang="en-US" altLang="ko-KR" sz="2000" baseline="-25000" dirty="0" smtClean="0">
                          <a:latin typeface="Symbol" pitchFamily="18" charset="2"/>
                          <a:cs typeface="Arial" pitchFamily="34" charset="0"/>
                        </a:rPr>
                        <a:t>0</a:t>
                      </a:r>
                    </a:p>
                    <a:p>
                      <a:pPr algn="ctr" latinLnBrk="1"/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[55 reactors]</a:t>
                      </a:r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lang="en-US" altLang="ko-KR" sz="2000" dirty="0" err="1" smtClean="0">
                          <a:latin typeface="Arial" pitchFamily="34" charset="0"/>
                          <a:cs typeface="Arial" pitchFamily="34" charset="0"/>
                        </a:rPr>
                        <a:t>kton</a:t>
                      </a:r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3%</a:t>
                      </a:r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5.4%</a:t>
                      </a:r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6340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Arial" pitchFamily="34" charset="0"/>
                          <a:cs typeface="Arial" pitchFamily="34" charset="0"/>
                        </a:rPr>
                        <a:t>Figure of Merit</a:t>
                      </a:r>
                      <a:endParaRPr lang="ko-KR" alt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×2</a:t>
                      </a:r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×1.5</a:t>
                      </a:r>
                      <a:endParaRPr lang="ko-KR" alt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/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×18</a:t>
                      </a:r>
                      <a:endParaRPr lang="ko-KR" alt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/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2000" dirty="0" smtClean="0">
                          <a:latin typeface="Arial" pitchFamily="34" charset="0"/>
                          <a:cs typeface="Arial" pitchFamily="34" charset="0"/>
                        </a:rPr>
                        <a:t>×10</a:t>
                      </a:r>
                      <a:endParaRPr lang="ko-KR" altLang="en-US" sz="20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 latinLnBrk="1"/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" name="그룹 9"/>
          <p:cNvGrpSpPr/>
          <p:nvPr/>
        </p:nvGrpSpPr>
        <p:grpSpPr>
          <a:xfrm>
            <a:off x="1619672" y="2132856"/>
            <a:ext cx="2880320" cy="3136414"/>
            <a:chOff x="1619672" y="2132856"/>
            <a:chExt cx="2880320" cy="3136414"/>
          </a:xfrm>
        </p:grpSpPr>
        <p:sp>
          <p:nvSpPr>
            <p:cNvPr id="4" name="타원 3"/>
            <p:cNvSpPr/>
            <p:nvPr/>
          </p:nvSpPr>
          <p:spPr bwMode="auto">
            <a:xfrm>
              <a:off x="3347864" y="2132856"/>
              <a:ext cx="360040" cy="360040"/>
            </a:xfrm>
            <a:prstGeom prst="ellipse">
              <a:avLst/>
            </a:prstGeom>
            <a:noFill/>
            <a:ln w="254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18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cxnSp>
          <p:nvCxnSpPr>
            <p:cNvPr id="6" name="직선 화살표 연결선 5"/>
            <p:cNvCxnSpPr>
              <a:endCxn id="4" idx="2"/>
            </p:cNvCxnSpPr>
            <p:nvPr/>
          </p:nvCxnSpPr>
          <p:spPr bwMode="auto">
            <a:xfrm flipV="1">
              <a:off x="2555776" y="2312876"/>
              <a:ext cx="792088" cy="255628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 Box 3092"/>
            <p:cNvSpPr txBox="1">
              <a:spLocks noChangeArrowheads="1"/>
            </p:cNvSpPr>
            <p:nvPr/>
          </p:nvSpPr>
          <p:spPr bwMode="auto">
            <a:xfrm>
              <a:off x="1619672" y="4869160"/>
              <a:ext cx="2880320" cy="40011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ja-JP" sz="2000" dirty="0" smtClean="0">
                  <a:solidFill>
                    <a:srgbClr val="000000"/>
                  </a:solidFill>
                  <a:latin typeface="Arial" pitchFamily="34" charset="0"/>
                  <a:ea typeface="Osaka" pitchFamily="-110" charset="-128"/>
                  <a:cs typeface="Arial" pitchFamily="34" charset="0"/>
                </a:rPr>
                <a:t> (50 km / 180 km)</a:t>
              </a:r>
              <a:r>
                <a:rPr lang="en-US" altLang="ja-JP" sz="2000" baseline="30000" dirty="0" smtClean="0">
                  <a:solidFill>
                    <a:srgbClr val="000000"/>
                  </a:solidFill>
                  <a:latin typeface="Arial" pitchFamily="34" charset="0"/>
                  <a:ea typeface="Osaka" pitchFamily="-110" charset="-128"/>
                  <a:cs typeface="Arial" pitchFamily="34" charset="0"/>
                </a:rPr>
                <a:t>2</a:t>
              </a:r>
              <a:r>
                <a:rPr lang="en-US" altLang="ja-JP" sz="2000" dirty="0" smtClean="0">
                  <a:solidFill>
                    <a:srgbClr val="000000"/>
                  </a:solidFill>
                  <a:latin typeface="Arial" pitchFamily="34" charset="0"/>
                  <a:ea typeface="Osaka" pitchFamily="-110" charset="-128"/>
                  <a:cs typeface="Arial" pitchFamily="34" charset="0"/>
                </a:rPr>
                <a:t> </a:t>
              </a:r>
              <a:r>
                <a:rPr lang="en-US" altLang="ja-JP" sz="2000" dirty="0" smtClean="0">
                  <a:solidFill>
                    <a:srgbClr val="000000"/>
                  </a:solidFill>
                  <a:latin typeface="굴림"/>
                  <a:ea typeface="굴림"/>
                  <a:cs typeface="Arial" pitchFamily="34" charset="0"/>
                </a:rPr>
                <a:t>≈</a:t>
              </a:r>
              <a:r>
                <a:rPr lang="en-US" altLang="ja-JP" sz="2000" dirty="0" smtClean="0">
                  <a:solidFill>
                    <a:srgbClr val="000000"/>
                  </a:solidFill>
                  <a:latin typeface="Arial" pitchFamily="34" charset="0"/>
                  <a:ea typeface="Osaka" pitchFamily="-110" charset="-128"/>
                  <a:cs typeface="Arial" pitchFamily="34" charset="0"/>
                </a:rPr>
                <a:t> 13</a:t>
              </a:r>
            </a:p>
          </p:txBody>
        </p:sp>
      </p:grpSp>
      <p:sp>
        <p:nvSpPr>
          <p:cNvPr id="8" name="Text Box 3092"/>
          <p:cNvSpPr txBox="1">
            <a:spLocks noChangeArrowheads="1"/>
          </p:cNvSpPr>
          <p:nvPr/>
        </p:nvSpPr>
        <p:spPr bwMode="auto">
          <a:xfrm>
            <a:off x="4860032" y="5373216"/>
            <a:ext cx="4104456" cy="10618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Observed Reactor  Neutrino Rate</a:t>
            </a:r>
          </a:p>
          <a:p>
            <a:endParaRPr lang="en-US" altLang="ja-JP" sz="300" dirty="0" smtClean="0">
              <a:solidFill>
                <a:srgbClr val="000000"/>
              </a:solidFill>
              <a:latin typeface="Arial" pitchFamily="34" charset="0"/>
              <a:ea typeface="Osaka" pitchFamily="-110" charset="-128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RENO-50 :  ~ 15 events/day</a:t>
            </a:r>
          </a:p>
          <a:p>
            <a:pPr>
              <a:buFontTx/>
              <a:buChar char="-"/>
            </a:pP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</a:t>
            </a:r>
            <a:r>
              <a:rPr lang="en-US" altLang="ja-JP" sz="2000" dirty="0" err="1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KamLAND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:   ~ 1 event /day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71600" y="260648"/>
            <a:ext cx="7344816" cy="576064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 dirty="0" smtClean="0">
                <a:solidFill>
                  <a:srgbClr val="000000"/>
                </a:solidFill>
                <a:latin typeface="Arial" charset="0"/>
              </a:rPr>
              <a:t>2012 Particle Data Book</a:t>
            </a:r>
            <a:endParaRPr lang="en-US" altLang="ko-KR" sz="3000" b="1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2" name="그룹 16"/>
          <p:cNvGrpSpPr/>
          <p:nvPr/>
        </p:nvGrpSpPr>
        <p:grpSpPr>
          <a:xfrm>
            <a:off x="0" y="1052736"/>
            <a:ext cx="4287281" cy="3024251"/>
            <a:chOff x="179512" y="1268760"/>
            <a:chExt cx="4202113" cy="2822634"/>
          </a:xfrm>
        </p:grpSpPr>
        <p:pic>
          <p:nvPicPr>
            <p:cNvPr id="25497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1268760"/>
              <a:ext cx="4202113" cy="165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441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1519" y="2420888"/>
              <a:ext cx="3960441" cy="1670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직사각형 11"/>
          <p:cNvSpPr/>
          <p:nvPr/>
        </p:nvSpPr>
        <p:spPr bwMode="auto">
          <a:xfrm>
            <a:off x="146934" y="3753036"/>
            <a:ext cx="4209042" cy="32403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 smtClean="0">
              <a:solidFill>
                <a:srgbClr val="000000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3059832" y="2339588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 smtClean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(</a:t>
            </a:r>
            <a:r>
              <a:rPr lang="en-US" altLang="ja-JP" sz="1800" b="1" dirty="0" smtClean="0">
                <a:solidFill>
                  <a:srgbClr val="0033CC"/>
                </a:solidFill>
                <a:latin typeface="굴림"/>
                <a:ea typeface="굴림"/>
              </a:rPr>
              <a:t>±</a:t>
            </a:r>
            <a:r>
              <a:rPr lang="en-US" altLang="ja-JP" sz="1800" b="1" dirty="0" smtClean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2.8%)</a:t>
            </a:r>
            <a:endParaRPr lang="ko-KR" altLang="en-US" sz="1800" dirty="0">
              <a:solidFill>
                <a:srgbClr val="000000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3814426" y="2699628"/>
            <a:ext cx="1117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ja-JP" sz="1800" b="1" dirty="0" smtClean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(</a:t>
            </a:r>
            <a:r>
              <a:rPr lang="en-US" altLang="ja-JP" sz="1800" b="1" dirty="0" smtClean="0">
                <a:solidFill>
                  <a:srgbClr val="0033CC"/>
                </a:solidFill>
                <a:latin typeface="굴림"/>
                <a:ea typeface="굴림"/>
              </a:rPr>
              <a:t>±</a:t>
            </a:r>
            <a:r>
              <a:rPr lang="en-US" altLang="ja-JP" sz="1800" b="1" dirty="0" smtClean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2.7%)</a:t>
            </a:r>
            <a:endParaRPr lang="ko-KR" altLang="en-US" sz="1800" dirty="0">
              <a:solidFill>
                <a:srgbClr val="000000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55776" y="2996952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 smtClean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(</a:t>
            </a:r>
            <a:r>
              <a:rPr lang="en-US" altLang="ja-JP" sz="1800" b="1" dirty="0" smtClean="0">
                <a:solidFill>
                  <a:srgbClr val="0033CC"/>
                </a:solidFill>
                <a:latin typeface="굴림"/>
                <a:ea typeface="굴림"/>
              </a:rPr>
              <a:t>±</a:t>
            </a:r>
            <a:r>
              <a:rPr lang="en-US" altLang="ja-JP" sz="1800" b="1" dirty="0" smtClean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3.1%)</a:t>
            </a:r>
            <a:endParaRPr lang="ko-KR" altLang="en-US" sz="1800" dirty="0">
              <a:solidFill>
                <a:srgbClr val="000000"/>
              </a:solidFill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995936" y="3356992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ja-JP" sz="1800" b="1" dirty="0" smtClean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(+5.2-3.4%)</a:t>
            </a:r>
          </a:p>
        </p:txBody>
      </p:sp>
      <p:sp>
        <p:nvSpPr>
          <p:cNvPr id="22" name="직사각형 21"/>
          <p:cNvSpPr/>
          <p:nvPr/>
        </p:nvSpPr>
        <p:spPr>
          <a:xfrm>
            <a:off x="3203848" y="3717032"/>
            <a:ext cx="1181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800" b="1" dirty="0" smtClean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(</a:t>
            </a:r>
            <a:r>
              <a:rPr lang="en-US" altLang="ja-JP" sz="1800" b="1" dirty="0" smtClean="0">
                <a:solidFill>
                  <a:srgbClr val="0033CC"/>
                </a:solidFill>
                <a:latin typeface="굴림"/>
                <a:ea typeface="굴림"/>
              </a:rPr>
              <a:t>±</a:t>
            </a:r>
            <a:r>
              <a:rPr lang="en-US" altLang="ja-JP" sz="1800" b="1" dirty="0" smtClean="0">
                <a:solidFill>
                  <a:srgbClr val="0033CC"/>
                </a:solidFill>
                <a:latin typeface="Arial" pitchFamily="34" charset="0"/>
                <a:ea typeface="MS PGothic" pitchFamily="34" charset="-128"/>
              </a:rPr>
              <a:t>13.3%)</a:t>
            </a:r>
            <a:endParaRPr lang="ko-KR" altLang="en-US" sz="1800" dirty="0">
              <a:solidFill>
                <a:srgbClr val="000000"/>
              </a:solidFill>
            </a:endParaRPr>
          </a:p>
        </p:txBody>
      </p:sp>
      <p:grpSp>
        <p:nvGrpSpPr>
          <p:cNvPr id="3" name="그룹 26"/>
          <p:cNvGrpSpPr/>
          <p:nvPr/>
        </p:nvGrpSpPr>
        <p:grpSpPr>
          <a:xfrm>
            <a:off x="4860032" y="2339588"/>
            <a:ext cx="4392488" cy="1818784"/>
            <a:chOff x="4860032" y="3491716"/>
            <a:chExt cx="4392488" cy="1818784"/>
          </a:xfrm>
        </p:grpSpPr>
        <p:sp>
          <p:nvSpPr>
            <p:cNvPr id="23" name="Text Box 3092"/>
            <p:cNvSpPr txBox="1">
              <a:spLocks noChangeArrowheads="1"/>
            </p:cNvSpPr>
            <p:nvPr/>
          </p:nvSpPr>
          <p:spPr bwMode="auto">
            <a:xfrm>
              <a:off x="5508104" y="4509120"/>
              <a:ext cx="3384376" cy="40011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</a:pPr>
              <a:r>
                <a:rPr kumimoji="0" lang="en-US" altLang="ja-JP" sz="2000" kern="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altLang="ja-JP" sz="2000" kern="0" dirty="0" smtClean="0">
                  <a:solidFill>
                    <a:srgbClr val="000000"/>
                  </a:solidFill>
                  <a:latin typeface="굴림"/>
                  <a:ea typeface="굴림"/>
                  <a:cs typeface="Arial" pitchFamily="34" charset="0"/>
                </a:rPr>
                <a:t>∆</a:t>
              </a:r>
              <a:r>
                <a:rPr lang="en-US" altLang="ja-JP" sz="20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m</a:t>
              </a:r>
              <a:r>
                <a:rPr lang="en-US" altLang="ja-JP" sz="2000" b="1" baseline="-250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21</a:t>
              </a:r>
              <a:r>
                <a:rPr lang="en-US" altLang="ja-JP" sz="2000" b="1" baseline="420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2</a:t>
              </a:r>
              <a:r>
                <a:rPr lang="en-US" altLang="ja-JP" sz="20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 / |</a:t>
              </a:r>
              <a:r>
                <a:rPr kumimoji="0" lang="en-US" altLang="ja-JP" sz="2000" kern="0" dirty="0" smtClean="0">
                  <a:solidFill>
                    <a:srgbClr val="000000"/>
                  </a:solidFill>
                  <a:latin typeface="굴림"/>
                  <a:ea typeface="굴림"/>
                  <a:cs typeface="Arial" pitchFamily="34" charset="0"/>
                </a:rPr>
                <a:t>∆</a:t>
              </a:r>
              <a:r>
                <a:rPr lang="en-US" altLang="ja-JP" sz="20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m</a:t>
              </a:r>
              <a:r>
                <a:rPr lang="en-US" altLang="ja-JP" sz="2000" b="1" baseline="-250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31(32)</a:t>
              </a:r>
              <a:r>
                <a:rPr lang="en-US" altLang="ja-JP" sz="2000" b="1" baseline="420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2</a:t>
              </a:r>
              <a:r>
                <a:rPr lang="en-US" altLang="ja-JP" sz="20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| </a:t>
              </a:r>
              <a:r>
                <a:rPr lang="en-US" altLang="ja-JP" sz="2000" b="1" dirty="0" smtClean="0">
                  <a:solidFill>
                    <a:srgbClr val="000000"/>
                  </a:solidFill>
                  <a:latin typeface="굴림"/>
                  <a:ea typeface="굴림"/>
                </a:rPr>
                <a:t>≈</a:t>
              </a:r>
              <a:r>
                <a:rPr lang="en-US" altLang="ja-JP" sz="20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  0.03 </a:t>
              </a:r>
              <a:r>
                <a:rPr lang="en-US" altLang="ja-JP" sz="20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 </a:t>
              </a:r>
              <a:endParaRPr kumimoji="0" lang="en-US" altLang="ko-KR" sz="20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직사각형 23"/>
            <p:cNvSpPr/>
            <p:nvPr/>
          </p:nvSpPr>
          <p:spPr>
            <a:xfrm>
              <a:off x="5382344" y="3491716"/>
              <a:ext cx="36541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8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sin</a:t>
              </a:r>
              <a:r>
                <a:rPr lang="en-US" altLang="ja-JP" sz="1800" b="1" baseline="420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2</a:t>
              </a:r>
              <a:r>
                <a:rPr lang="en-US" altLang="ja-JP" sz="1800" b="1" dirty="0" smtClean="0">
                  <a:solidFill>
                    <a:srgbClr val="000000"/>
                  </a:solidFill>
                  <a:latin typeface="Symbol" pitchFamily="18" charset="2"/>
                  <a:ea typeface="MS PGothic" pitchFamily="34" charset="-128"/>
                </a:rPr>
                <a:t>q</a:t>
              </a:r>
              <a:r>
                <a:rPr lang="en-US" altLang="ja-JP" sz="1800" b="1" baseline="-250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12</a:t>
              </a:r>
              <a:r>
                <a:rPr lang="en-US" altLang="ja-JP" sz="18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  = 0.312</a:t>
              </a:r>
              <a:r>
                <a:rPr lang="en-US" altLang="ja-JP" sz="1800" b="1" dirty="0" smtClean="0">
                  <a:solidFill>
                    <a:srgbClr val="000000"/>
                  </a:solidFill>
                  <a:latin typeface="굴림"/>
                  <a:ea typeface="굴림"/>
                </a:rPr>
                <a:t>±</a:t>
              </a:r>
              <a:r>
                <a:rPr lang="en-US" altLang="ja-JP" sz="18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0.017  </a:t>
              </a:r>
              <a:r>
                <a:rPr lang="en-US" altLang="ja-JP" sz="1800" b="1" dirty="0" smtClean="0">
                  <a:solidFill>
                    <a:srgbClr val="0033CC"/>
                  </a:solidFill>
                  <a:latin typeface="Arial" pitchFamily="34" charset="0"/>
                  <a:ea typeface="MS PGothic" pitchFamily="34" charset="-128"/>
                </a:rPr>
                <a:t>(</a:t>
              </a:r>
              <a:r>
                <a:rPr lang="en-US" altLang="ja-JP" sz="1800" b="1" dirty="0" smtClean="0">
                  <a:solidFill>
                    <a:srgbClr val="0033CC"/>
                  </a:solidFill>
                  <a:latin typeface="굴림"/>
                  <a:ea typeface="굴림"/>
                </a:rPr>
                <a:t>±</a:t>
              </a:r>
              <a:r>
                <a:rPr lang="en-US" altLang="ja-JP" sz="1800" b="1" dirty="0" smtClean="0">
                  <a:solidFill>
                    <a:srgbClr val="0033CC"/>
                  </a:solidFill>
                  <a:latin typeface="Arial" pitchFamily="34" charset="0"/>
                  <a:ea typeface="MS PGothic" pitchFamily="34" charset="-128"/>
                </a:rPr>
                <a:t>5.4%)</a:t>
              </a:r>
              <a:endParaRPr lang="ko-KR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4860032" y="4139788"/>
              <a:ext cx="43924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8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sin</a:t>
              </a:r>
              <a:r>
                <a:rPr lang="en-US" altLang="ja-JP" sz="1800" b="1" baseline="420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2</a:t>
              </a:r>
              <a:r>
                <a:rPr lang="en-US" altLang="ja-JP" sz="1800" b="1" dirty="0" smtClean="0">
                  <a:solidFill>
                    <a:srgbClr val="000000"/>
                  </a:solidFill>
                  <a:latin typeface="Symbol" pitchFamily="18" charset="2"/>
                  <a:ea typeface="MS PGothic" pitchFamily="34" charset="-128"/>
                </a:rPr>
                <a:t>q</a:t>
              </a:r>
              <a:r>
                <a:rPr lang="en-US" altLang="ja-JP" sz="1800" b="1" baseline="-250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23</a:t>
              </a:r>
              <a:r>
                <a:rPr lang="en-US" altLang="ja-JP" sz="18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  = 0.42</a:t>
              </a:r>
              <a:r>
                <a:rPr lang="en-US" altLang="ja-JP" sz="1800" b="1" dirty="0" smtClean="0">
                  <a:solidFill>
                    <a:srgbClr val="000000"/>
                  </a:solidFill>
                  <a:latin typeface="굴림"/>
                  <a:ea typeface="굴림"/>
                </a:rPr>
                <a:t>+</a:t>
              </a:r>
              <a:r>
                <a:rPr lang="en-US" altLang="ja-JP" sz="18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0.08−0.03  </a:t>
              </a:r>
              <a:r>
                <a:rPr lang="en-US" altLang="ja-JP" sz="1800" b="1" dirty="0" smtClean="0">
                  <a:solidFill>
                    <a:srgbClr val="0033CC"/>
                  </a:solidFill>
                  <a:latin typeface="Arial" pitchFamily="34" charset="0"/>
                  <a:ea typeface="MS PGothic" pitchFamily="34" charset="-128"/>
                </a:rPr>
                <a:t>(+19.0 -7.1%)</a:t>
              </a:r>
              <a:endParaRPr lang="ko-KR" altLang="en-US" sz="1800" dirty="0">
                <a:solidFill>
                  <a:srgbClr val="000000"/>
                </a:solidFill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5111552" y="4941168"/>
              <a:ext cx="403244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8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sin</a:t>
              </a:r>
              <a:r>
                <a:rPr lang="en-US" altLang="ja-JP" sz="1800" b="1" baseline="420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2</a:t>
              </a:r>
              <a:r>
                <a:rPr lang="en-US" altLang="ja-JP" sz="1800" b="1" dirty="0" smtClean="0">
                  <a:solidFill>
                    <a:srgbClr val="000000"/>
                  </a:solidFill>
                  <a:latin typeface="Symbol" pitchFamily="18" charset="2"/>
                  <a:ea typeface="MS PGothic" pitchFamily="34" charset="-128"/>
                </a:rPr>
                <a:t>q</a:t>
              </a:r>
              <a:r>
                <a:rPr lang="en-US" altLang="ja-JP" sz="1800" b="1" baseline="-25000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13</a:t>
              </a:r>
              <a:r>
                <a:rPr lang="en-US" altLang="ja-JP" sz="18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  = 0.0251</a:t>
              </a:r>
              <a:r>
                <a:rPr lang="en-US" altLang="ja-JP" sz="1800" b="1" dirty="0" smtClean="0">
                  <a:solidFill>
                    <a:srgbClr val="000000"/>
                  </a:solidFill>
                  <a:latin typeface="굴림"/>
                  <a:ea typeface="굴림"/>
                </a:rPr>
                <a:t>±</a:t>
              </a:r>
              <a:r>
                <a:rPr lang="en-US" altLang="ja-JP" sz="1800" b="1" dirty="0" smtClean="0">
                  <a:solidFill>
                    <a:srgbClr val="000000"/>
                  </a:solidFill>
                  <a:latin typeface="Arial" pitchFamily="34" charset="0"/>
                  <a:ea typeface="MS PGothic" pitchFamily="34" charset="-128"/>
                </a:rPr>
                <a:t>0.0034  </a:t>
              </a:r>
              <a:r>
                <a:rPr lang="en-US" altLang="ja-JP" sz="1800" b="1" dirty="0" smtClean="0">
                  <a:solidFill>
                    <a:srgbClr val="0033CC"/>
                  </a:solidFill>
                  <a:latin typeface="Arial" pitchFamily="34" charset="0"/>
                  <a:ea typeface="MS PGothic" pitchFamily="34" charset="-128"/>
                </a:rPr>
                <a:t>(</a:t>
              </a:r>
              <a:r>
                <a:rPr lang="en-US" altLang="ja-JP" sz="1800" b="1" dirty="0" smtClean="0">
                  <a:solidFill>
                    <a:srgbClr val="0033CC"/>
                  </a:solidFill>
                  <a:latin typeface="굴림"/>
                  <a:ea typeface="굴림"/>
                </a:rPr>
                <a:t>±</a:t>
              </a:r>
              <a:r>
                <a:rPr lang="en-US" altLang="ja-JP" sz="1800" b="1" dirty="0" smtClean="0">
                  <a:solidFill>
                    <a:srgbClr val="0033CC"/>
                  </a:solidFill>
                  <a:latin typeface="Arial" pitchFamily="34" charset="0"/>
                  <a:ea typeface="MS PGothic" pitchFamily="34" charset="-128"/>
                </a:rPr>
                <a:t>13.5%) </a:t>
              </a:r>
              <a:endParaRPr lang="ko-KR" altLang="en-US" sz="18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179512" y="4797152"/>
            <a:ext cx="8784976" cy="1723549"/>
            <a:chOff x="179512" y="1137518"/>
            <a:chExt cx="8784976" cy="1723549"/>
          </a:xfrm>
        </p:grpSpPr>
        <p:grpSp>
          <p:nvGrpSpPr>
            <p:cNvPr id="39" name="그룹 26"/>
            <p:cNvGrpSpPr/>
            <p:nvPr/>
          </p:nvGrpSpPr>
          <p:grpSpPr>
            <a:xfrm>
              <a:off x="179512" y="1137518"/>
              <a:ext cx="8784976" cy="1723549"/>
              <a:chOff x="179512" y="1124744"/>
              <a:chExt cx="8784976" cy="1723549"/>
            </a:xfrm>
          </p:grpSpPr>
          <p:sp>
            <p:nvSpPr>
              <p:cNvPr id="42" name="Text Box 3092"/>
              <p:cNvSpPr txBox="1">
                <a:spLocks noChangeArrowheads="1"/>
              </p:cNvSpPr>
              <p:nvPr/>
            </p:nvSpPr>
            <p:spPr bwMode="auto">
              <a:xfrm>
                <a:off x="179512" y="1124744"/>
                <a:ext cx="8784976" cy="1723549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r>
                  <a:rPr kumimoji="0" lang="en-US" altLang="ko-KR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kumimoji="0" lang="en-US" altLang="ko-KR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itchFamily="34" charset="0"/>
                    <a:ea typeface="굴림" pitchFamily="50" charset="-127"/>
                    <a:sym typeface="Wingdings" pitchFamily="2" charset="2"/>
                  </a:rPr>
                  <a:t>Precise measurement of </a:t>
                </a:r>
                <a:r>
                  <a:rPr kumimoji="0" lang="en-US" altLang="ja-JP" sz="2400" b="1" i="1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Symbol" pitchFamily="18" charset="2"/>
                    <a:ea typeface="Osaka" pitchFamily="-110" charset="-128"/>
                  </a:rPr>
                  <a:t>q</a:t>
                </a:r>
                <a:r>
                  <a:rPr kumimoji="0" lang="en-US" altLang="ja-JP" sz="2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itchFamily="34" charset="0"/>
                    <a:ea typeface="Osaka" pitchFamily="-110" charset="-128"/>
                  </a:rPr>
                  <a:t>12</a:t>
                </a:r>
                <a:r>
                  <a:rPr kumimoji="0" lang="en-US" altLang="ko-KR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itchFamily="34" charset="0"/>
                    <a:ea typeface="굴림" pitchFamily="50" charset="-127"/>
                    <a:sym typeface="Wingdings" pitchFamily="2" charset="2"/>
                  </a:rPr>
                  <a:t>, </a:t>
                </a:r>
                <a:r>
                  <a:rPr kumimoji="0" lang="en-US" altLang="ja-JP" sz="2400" b="1" kern="0" dirty="0" smtClean="0">
                    <a:solidFill>
                      <a:srgbClr val="0033CC"/>
                    </a:solidFill>
                    <a:latin typeface="Symbol" pitchFamily="18" charset="2"/>
                    <a:ea typeface="Osaka" pitchFamily="-110" charset="-128"/>
                  </a:rPr>
                  <a:t>D</a:t>
                </a:r>
                <a:r>
                  <a:rPr kumimoji="0" lang="en-US" altLang="ja-JP" sz="2400" b="1" kern="0" dirty="0" smtClean="0">
                    <a:solidFill>
                      <a:srgbClr val="0033CC"/>
                    </a:solidFill>
                    <a:latin typeface="Arial" pitchFamily="34" charset="0"/>
                    <a:ea typeface="Osaka" pitchFamily="-110" charset="-128"/>
                  </a:rPr>
                  <a:t>m</a:t>
                </a:r>
                <a:r>
                  <a:rPr kumimoji="0" lang="en-US" altLang="ja-JP" sz="2400" b="1" kern="0" baseline="30000" dirty="0" smtClean="0">
                    <a:solidFill>
                      <a:srgbClr val="0033CC"/>
                    </a:solidFill>
                    <a:latin typeface="Arial" pitchFamily="34" charset="0"/>
                    <a:ea typeface="Osaka" pitchFamily="-110" charset="-128"/>
                  </a:rPr>
                  <a:t>2</a:t>
                </a:r>
                <a:r>
                  <a:rPr kumimoji="0" lang="en-US" altLang="ja-JP" sz="2400" b="1" kern="0" baseline="-25000" dirty="0" smtClean="0">
                    <a:solidFill>
                      <a:srgbClr val="0033CC"/>
                    </a:solidFill>
                    <a:latin typeface="Arial" pitchFamily="34" charset="0"/>
                    <a:ea typeface="Osaka" pitchFamily="-110" charset="-128"/>
                  </a:rPr>
                  <a:t>21 </a:t>
                </a:r>
                <a:r>
                  <a:rPr kumimoji="0" lang="en-US" altLang="ko-KR" sz="2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itchFamily="34" charset="0"/>
                    <a:ea typeface="굴림" pitchFamily="50" charset="-127"/>
                    <a:sym typeface="Wingdings" pitchFamily="2" charset="2"/>
                  </a:rPr>
                  <a:t>and </a:t>
                </a:r>
                <a:r>
                  <a:rPr kumimoji="0" lang="en-US" altLang="ja-JP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Symbol" pitchFamily="18" charset="2"/>
                    <a:ea typeface="Osaka" pitchFamily="-110" charset="-128"/>
                  </a:rPr>
                  <a:t>D</a:t>
                </a:r>
                <a:r>
                  <a:rPr kumimoji="0" lang="en-US" altLang="ja-JP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itchFamily="34" charset="0"/>
                    <a:ea typeface="Osaka" pitchFamily="-110" charset="-128"/>
                  </a:rPr>
                  <a:t>m</a:t>
                </a:r>
                <a:r>
                  <a:rPr kumimoji="0" lang="en-US" altLang="ja-JP" sz="2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itchFamily="34" charset="0"/>
                    <a:ea typeface="Osaka" pitchFamily="-110" charset="-128"/>
                  </a:rPr>
                  <a:t>2</a:t>
                </a:r>
                <a:r>
                  <a:rPr kumimoji="0" lang="en-US" altLang="ja-JP" sz="2400" b="1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0033CC"/>
                    </a:solidFill>
                    <a:effectLst/>
                    <a:uLnTx/>
                    <a:uFillTx/>
                    <a:latin typeface="Arial" pitchFamily="34" charset="0"/>
                    <a:ea typeface="Osaka" pitchFamily="-110" charset="-128"/>
                  </a:rPr>
                  <a:t>32</a:t>
                </a:r>
                <a:r>
                  <a:rPr kumimoji="0" lang="en-US" altLang="ko-KR" sz="2400" kern="0" dirty="0" smtClean="0">
                    <a:solidFill>
                      <a:srgbClr val="0033CC"/>
                    </a:solidFill>
                    <a:latin typeface="Arial" pitchFamily="34" charset="0"/>
                    <a:ea typeface="굴림" pitchFamily="50" charset="-127"/>
                    <a:sym typeface="Wingdings" pitchFamily="2" charset="2"/>
                  </a:rPr>
                  <a:t> </a:t>
                </a:r>
                <a:endParaRPr kumimoji="0" lang="en-US" altLang="ko-KR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  <a:sym typeface="Wingdings" pitchFamily="2" charset="2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endParaRPr kumimoji="0" lang="en-US" altLang="ko-K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Char char="§"/>
                  <a:tabLst/>
                  <a:defRPr/>
                </a:pPr>
                <a:endParaRPr kumimoji="0" lang="en-US" altLang="ko-K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6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CCCFF">
                        <a:lumMod val="75000"/>
                      </a:srgbClr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   </a:t>
                </a:r>
              </a:p>
            </p:txBody>
          </p:sp>
          <p:graphicFrame>
            <p:nvGraphicFramePr>
              <p:cNvPr id="43" name="Object 33"/>
              <p:cNvGraphicFramePr>
                <a:graphicFrameLocks noChangeAspect="1"/>
              </p:cNvGraphicFramePr>
              <p:nvPr/>
            </p:nvGraphicFramePr>
            <p:xfrm>
              <a:off x="395536" y="1628279"/>
              <a:ext cx="2701925" cy="9366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4045" name="수식" r:id="rId5" imgW="1320480" imgH="457200" progId="Equation.3">
                      <p:embed/>
                    </p:oleObj>
                  </mc:Choice>
                  <mc:Fallback>
                    <p:oleObj name="수식" r:id="rId5" imgW="1320480" imgH="457200" progId="Equation.3">
                      <p:embed/>
                      <p:pic>
                        <p:nvPicPr>
                          <p:cNvPr id="0" name="Picture 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5536" y="1628279"/>
                            <a:ext cx="2701925" cy="9366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4" name="Text Box 35"/>
              <p:cNvSpPr txBox="1">
                <a:spLocks noChangeArrowheads="1"/>
              </p:cNvSpPr>
              <p:nvPr/>
            </p:nvSpPr>
            <p:spPr bwMode="auto">
              <a:xfrm>
                <a:off x="1907704" y="2348880"/>
                <a:ext cx="129614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/>
                    <a:ea typeface="굴림"/>
                    <a:sym typeface="Wingdings" pitchFamily="2" charset="2"/>
                  </a:rPr>
                  <a:t>(← </a:t>
                </a:r>
                <a:r>
                  <a:rPr kumimoji="0" lang="en-US" altLang="ko-KR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굴림" pitchFamily="50" charset="-127"/>
                    <a:sym typeface="Wingdings" pitchFamily="2" charset="2"/>
                  </a:rPr>
                  <a:t>5.4%) </a:t>
                </a:r>
              </a:p>
            </p:txBody>
          </p:sp>
          <p:graphicFrame>
            <p:nvGraphicFramePr>
              <p:cNvPr id="45" name="Object 3"/>
              <p:cNvGraphicFramePr>
                <a:graphicFrameLocks noChangeAspect="1"/>
              </p:cNvGraphicFramePr>
              <p:nvPr/>
            </p:nvGraphicFramePr>
            <p:xfrm>
              <a:off x="3491880" y="1628800"/>
              <a:ext cx="2443162" cy="857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94046" name="수식" r:id="rId7" imgW="1193760" imgH="419040" progId="Equation.3">
                      <p:embed/>
                    </p:oleObj>
                  </mc:Choice>
                  <mc:Fallback>
                    <p:oleObj name="수식" r:id="rId7" imgW="1193760" imgH="419040" progId="Equation.3">
                      <p:embed/>
                      <p:pic>
                        <p:nvPicPr>
                          <p:cNvPr id="0" name="Picture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491880" y="1628800"/>
                            <a:ext cx="2443162" cy="857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6" name="Text Box 35"/>
              <p:cNvSpPr txBox="1">
                <a:spLocks noChangeArrowheads="1"/>
              </p:cNvSpPr>
              <p:nvPr/>
            </p:nvSpPr>
            <p:spPr bwMode="auto">
              <a:xfrm>
                <a:off x="4716016" y="2348880"/>
                <a:ext cx="1296144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 typeface="Wingdings" pitchFamily="2" charset="2"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굴림"/>
                    <a:ea typeface="굴림"/>
                    <a:sym typeface="Wingdings" pitchFamily="2" charset="2"/>
                  </a:rPr>
                  <a:t>(← </a:t>
                </a:r>
                <a:r>
                  <a:rPr kumimoji="0" lang="en-US" altLang="ko-KR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굴림" pitchFamily="50" charset="-127"/>
                    <a:sym typeface="Wingdings" pitchFamily="2" charset="2"/>
                  </a:rPr>
                  <a:t>2.6%) </a:t>
                </a:r>
              </a:p>
            </p:txBody>
          </p:sp>
        </p:grpSp>
        <p:graphicFrame>
          <p:nvGraphicFramePr>
            <p:cNvPr id="40" name="Object 3"/>
            <p:cNvGraphicFramePr>
              <a:graphicFrameLocks noChangeAspect="1"/>
            </p:cNvGraphicFramePr>
            <p:nvPr/>
          </p:nvGraphicFramePr>
          <p:xfrm>
            <a:off x="6359525" y="1641029"/>
            <a:ext cx="2468563" cy="882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047" name="수식" r:id="rId9" imgW="1206360" imgH="431640" progId="Equation.3">
                    <p:embed/>
                  </p:oleObj>
                </mc:Choice>
                <mc:Fallback>
                  <p:oleObj name="수식" r:id="rId9" imgW="1206360" imgH="43164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59525" y="1641029"/>
                          <a:ext cx="2468563" cy="8826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" name="Text Box 35"/>
            <p:cNvSpPr txBox="1">
              <a:spLocks noChangeArrowheads="1"/>
            </p:cNvSpPr>
            <p:nvPr/>
          </p:nvSpPr>
          <p:spPr bwMode="auto">
            <a:xfrm>
              <a:off x="7524328" y="2361654"/>
              <a:ext cx="129614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굴림"/>
                  <a:ea typeface="굴림"/>
                  <a:sym typeface="Wingdings" pitchFamily="2" charset="2"/>
                </a:rPr>
                <a:t>(← </a:t>
              </a:r>
              <a:r>
                <a:rPr kumimoji="0" lang="en-US" altLang="ko-KR" sz="2000" kern="0" dirty="0" smtClean="0">
                  <a:solidFill>
                    <a:srgbClr val="000000"/>
                  </a:solidFill>
                  <a:latin typeface="Arial" pitchFamily="34" charset="0"/>
                  <a:ea typeface="굴림" pitchFamily="50" charset="-127"/>
                  <a:sym typeface="Wingdings" pitchFamily="2" charset="2"/>
                </a:rPr>
                <a:t>5</a:t>
              </a:r>
              <a:r>
                <a:rPr kumimoji="0" lang="en-US" altLang="ko-KR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굴림" pitchFamily="50" charset="-127"/>
                  <a:sym typeface="Wingdings" pitchFamily="2" charset="2"/>
                </a:rPr>
                <a:t>.2%)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533400" y="188640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en-US" altLang="ko-KR" sz="3200" b="1" dirty="0" smtClean="0">
                <a:solidFill>
                  <a:srgbClr val="000000"/>
                </a:solidFill>
                <a:latin typeface="Arial" pitchFamily="34" charset="0"/>
              </a:rPr>
              <a:t>Additional Physics with RENO-50</a:t>
            </a:r>
          </a:p>
        </p:txBody>
      </p:sp>
      <p:sp>
        <p:nvSpPr>
          <p:cNvPr id="25" name="Text Box 3092"/>
          <p:cNvSpPr txBox="1">
            <a:spLocks noChangeArrowheads="1"/>
          </p:cNvSpPr>
          <p:nvPr/>
        </p:nvSpPr>
        <p:spPr bwMode="auto">
          <a:xfrm>
            <a:off x="179512" y="1035893"/>
            <a:ext cx="8784976" cy="138499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smtClean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Neutrino burst from a Supernova in our Galaxy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 -  ~5,600 events  (@8 </a:t>
            </a:r>
            <a:r>
              <a:rPr lang="en-US" altLang="ko-KR" sz="2000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kpc</a:t>
            </a: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) 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 -  A long-term neutrino telescope</a:t>
            </a:r>
            <a:endParaRPr kumimoji="0" lang="en-US" altLang="ko-KR" sz="2000" b="1" kern="0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3092"/>
          <p:cNvSpPr txBox="1">
            <a:spLocks noChangeArrowheads="1"/>
          </p:cNvSpPr>
          <p:nvPr/>
        </p:nvSpPr>
        <p:spPr bwMode="auto">
          <a:xfrm>
            <a:off x="179512" y="2577678"/>
            <a:ext cx="8784976" cy="92333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Geo-neutrinos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: </a:t>
            </a:r>
            <a:r>
              <a:rPr lang="en-US" altLang="ko-KR" sz="240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~ 1,000 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geo-neutrinos for 5 years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 - Study the heat generation mechanism inside the Earth</a:t>
            </a:r>
          </a:p>
        </p:txBody>
      </p:sp>
      <p:sp>
        <p:nvSpPr>
          <p:cNvPr id="15" name="Text Box 3092"/>
          <p:cNvSpPr txBox="1">
            <a:spLocks noChangeArrowheads="1"/>
          </p:cNvSpPr>
          <p:nvPr/>
        </p:nvSpPr>
        <p:spPr bwMode="auto">
          <a:xfrm>
            <a:off x="179512" y="3700189"/>
            <a:ext cx="8784976" cy="138499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Solar neutrinos 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: with ultra low </a:t>
            </a:r>
            <a:r>
              <a:rPr lang="en-US" altLang="ko-KR" sz="2400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radioacitivity</a:t>
            </a:r>
            <a:endParaRPr lang="en-US" altLang="ko-KR" sz="2400" dirty="0" smtClean="0">
              <a:solidFill>
                <a:srgbClr val="000000"/>
              </a:solidFill>
              <a:latin typeface="Arial" pitchFamily="34" charset="0"/>
              <a:ea typeface="굴림" pitchFamily="50" charset="-127"/>
              <a:sym typeface="Wingdings" pitchFamily="2" charset="2"/>
            </a:endParaRP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 -  MSW effect on neutrino oscillation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 -  Probe the center of the Sun and test the solar models</a:t>
            </a:r>
          </a:p>
        </p:txBody>
      </p:sp>
      <p:sp>
        <p:nvSpPr>
          <p:cNvPr id="17" name="Text Box 3092"/>
          <p:cNvSpPr txBox="1">
            <a:spLocks noChangeArrowheads="1"/>
          </p:cNvSpPr>
          <p:nvPr/>
        </p:nvSpPr>
        <p:spPr bwMode="auto">
          <a:xfrm>
            <a:off x="179512" y="5271591"/>
            <a:ext cx="8784976" cy="46166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Detection of J-PARC beam 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:  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~100 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events/year  </a:t>
            </a:r>
          </a:p>
        </p:txBody>
      </p:sp>
      <p:sp>
        <p:nvSpPr>
          <p:cNvPr id="19" name="Text Box 3092"/>
          <p:cNvSpPr txBox="1">
            <a:spLocks noChangeArrowheads="1"/>
          </p:cNvSpPr>
          <p:nvPr/>
        </p:nvSpPr>
        <p:spPr bwMode="auto">
          <a:xfrm>
            <a:off x="179512" y="5899919"/>
            <a:ext cx="8784976" cy="769441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Neutrinoless</a:t>
            </a:r>
            <a:r>
              <a:rPr lang="en-US" altLang="ko-KR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double beta decay search 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: </a:t>
            </a: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possible modification like </a:t>
            </a:r>
            <a:r>
              <a:rPr lang="en-US" altLang="ko-KR" sz="2000" dirty="0" err="1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KamLAND</a:t>
            </a: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-Zen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340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773238"/>
            <a:ext cx="83169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 bwMode="auto">
          <a:xfrm>
            <a:off x="3788856" y="2309237"/>
            <a:ext cx="4696768" cy="5841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54338" name="Rectangle 2"/>
          <p:cNvSpPr>
            <a:spLocks noChangeArrowheads="1"/>
          </p:cNvSpPr>
          <p:nvPr/>
        </p:nvSpPr>
        <p:spPr bwMode="auto">
          <a:xfrm>
            <a:off x="533400" y="188913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b="1" dirty="0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</a:rPr>
              <a:t>Physics with RENO-50</a:t>
            </a:r>
          </a:p>
        </p:txBody>
      </p:sp>
      <p:sp>
        <p:nvSpPr>
          <p:cNvPr id="24" name="Text Box 3092"/>
          <p:cNvSpPr txBox="1">
            <a:spLocks noChangeArrowheads="1"/>
          </p:cNvSpPr>
          <p:nvPr/>
        </p:nvSpPr>
        <p:spPr bwMode="auto">
          <a:xfrm>
            <a:off x="179388" y="1052513"/>
            <a:ext cx="8785225" cy="461962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4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Search for </a:t>
            </a:r>
            <a:r>
              <a:rPr lang="en-US" altLang="ko-KR" sz="2400" dirty="0" err="1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neutrinoless</a:t>
            </a:r>
            <a:r>
              <a:rPr lang="en-US" altLang="ko-KR" sz="2400" dirty="0">
                <a:solidFill>
                  <a:srgbClr val="CCCCFF">
                    <a:lumMod val="50000"/>
                  </a:srgbClr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double beta decay</a:t>
            </a:r>
            <a:endParaRPr lang="en-US" altLang="ko-KR" sz="2400" dirty="0">
              <a:solidFill>
                <a:srgbClr val="000000"/>
              </a:solidFill>
              <a:latin typeface="Arial" pitchFamily="34" charset="0"/>
              <a:ea typeface="굴림" pitchFamily="50" charset="-127"/>
              <a:sym typeface="Wingdings" pitchFamily="2" charset="2"/>
            </a:endParaRPr>
          </a:p>
        </p:txBody>
      </p:sp>
      <p:sp>
        <p:nvSpPr>
          <p:cNvPr id="2" name="직사각형 1"/>
          <p:cNvSpPr/>
          <p:nvPr/>
        </p:nvSpPr>
        <p:spPr bwMode="auto">
          <a:xfrm>
            <a:off x="5892800" y="4508500"/>
            <a:ext cx="287338" cy="2889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atinLnBrk="0">
              <a:defRPr/>
            </a:pPr>
            <a:endParaRPr lang="ko-KR" altLang="en-US" sz="18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54342" name="TextBox 2"/>
          <p:cNvSpPr txBox="1">
            <a:spLocks noChangeArrowheads="1"/>
          </p:cNvSpPr>
          <p:nvPr/>
        </p:nvSpPr>
        <p:spPr bwMode="auto">
          <a:xfrm>
            <a:off x="5786438" y="4452938"/>
            <a:ext cx="450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smtClean="0">
                <a:solidFill>
                  <a:srgbClr val="000000"/>
                </a:solidFill>
              </a:rPr>
              <a:t>18</a:t>
            </a:r>
            <a:endParaRPr lang="ko-KR" altLang="en-US" sz="1800" b="1" smtClean="0">
              <a:solidFill>
                <a:srgbClr val="000000"/>
              </a:solidFill>
            </a:endParaRPr>
          </a:p>
        </p:txBody>
      </p:sp>
      <p:sp>
        <p:nvSpPr>
          <p:cNvPr id="4" name="직사각형 3"/>
          <p:cNvSpPr/>
          <p:nvPr/>
        </p:nvSpPr>
        <p:spPr bwMode="auto">
          <a:xfrm>
            <a:off x="6269038" y="4791075"/>
            <a:ext cx="422275" cy="3349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atinLnBrk="0">
              <a:defRPr/>
            </a:pPr>
            <a:endParaRPr lang="ko-KR" altLang="en-US" sz="18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654344" name="TextBox 4"/>
          <p:cNvSpPr txBox="1">
            <a:spLocks noChangeArrowheads="1"/>
          </p:cNvSpPr>
          <p:nvPr/>
        </p:nvSpPr>
        <p:spPr bwMode="auto">
          <a:xfrm>
            <a:off x="6302375" y="4797425"/>
            <a:ext cx="558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="1" smtClean="0">
                <a:solidFill>
                  <a:srgbClr val="000000"/>
                </a:solidFill>
              </a:rPr>
              <a:t>20”</a:t>
            </a:r>
            <a:endParaRPr lang="ko-KR" altLang="en-US" sz="1800" b="1" smtClean="0">
              <a:solidFill>
                <a:srgbClr val="000000"/>
              </a:solidFill>
            </a:endParaRPr>
          </a:p>
        </p:txBody>
      </p:sp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15" y="2492896"/>
            <a:ext cx="4975250" cy="415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65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197" y="4055997"/>
            <a:ext cx="2772147" cy="103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65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293471"/>
            <a:ext cx="79057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836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Text Box 2"/>
          <p:cNvSpPr txBox="1">
            <a:spLocks noChangeArrowheads="1"/>
          </p:cNvSpPr>
          <p:nvPr/>
        </p:nvSpPr>
        <p:spPr bwMode="auto">
          <a:xfrm>
            <a:off x="4394327" y="1079935"/>
            <a:ext cx="4644008" cy="46166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0"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</a:rPr>
              <a:t>Nuclear Power Plants around the World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724400" y="1676400"/>
            <a:ext cx="4114800" cy="5029200"/>
            <a:chOff x="2976" y="1056"/>
            <a:chExt cx="2592" cy="3168"/>
          </a:xfrm>
        </p:grpSpPr>
        <p:pic>
          <p:nvPicPr>
            <p:cNvPr id="396293" name="Picture 5" descr="world_map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6" y="1056"/>
              <a:ext cx="2592" cy="1466"/>
            </a:xfrm>
            <a:prstGeom prst="rect">
              <a:avLst/>
            </a:prstGeom>
            <a:noFill/>
          </p:spPr>
        </p:pic>
        <p:pic>
          <p:nvPicPr>
            <p:cNvPr id="396294" name="Picture 6" descr="south_kore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48" y="2483"/>
              <a:ext cx="1776" cy="1741"/>
            </a:xfrm>
            <a:prstGeom prst="rect">
              <a:avLst/>
            </a:prstGeom>
            <a:noFill/>
          </p:spPr>
        </p:pic>
      </p:grpSp>
      <p:sp>
        <p:nvSpPr>
          <p:cNvPr id="396297" name="Text Box 9"/>
          <p:cNvSpPr txBox="1">
            <a:spLocks noChangeArrowheads="1"/>
          </p:cNvSpPr>
          <p:nvPr/>
        </p:nvSpPr>
        <p:spPr bwMode="auto">
          <a:xfrm>
            <a:off x="609600" y="1143000"/>
            <a:ext cx="2971800" cy="466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latinLnBrk="0">
              <a:spcBef>
                <a:spcPct val="50000"/>
              </a:spcBef>
              <a:buFont typeface="Wingdings" pitchFamily="2" charset="2"/>
              <a:buNone/>
            </a:pPr>
            <a:r>
              <a:rPr lang="en-US" altLang="ko-KR" sz="2000" smtClean="0">
                <a:solidFill>
                  <a:srgbClr val="000000"/>
                </a:solidFill>
                <a:latin typeface="Arial" pitchFamily="34" charset="0"/>
              </a:rPr>
              <a:t>Reactor Neutrinos</a:t>
            </a:r>
            <a:r>
              <a:rPr lang="en-US" altLang="ko-KR" sz="2400" smtClean="0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graphicFrame>
        <p:nvGraphicFramePr>
          <p:cNvPr id="39629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104907"/>
              </p:ext>
            </p:extLst>
          </p:nvPr>
        </p:nvGraphicFramePr>
        <p:xfrm>
          <a:off x="990600" y="1976467"/>
          <a:ext cx="2133600" cy="191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428" name="비트맵 이미지" r:id="rId6" imgW="1314286" imgH="1181265" progId="PBrush">
                  <p:embed/>
                </p:oleObj>
              </mc:Choice>
              <mc:Fallback>
                <p:oleObj name="비트맵 이미지" r:id="rId6" imgW="1314286" imgH="1181265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976467"/>
                        <a:ext cx="2133600" cy="1916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6299" name="Text Box 11"/>
          <p:cNvSpPr txBox="1">
            <a:spLocks noChangeArrowheads="1"/>
          </p:cNvSpPr>
          <p:nvPr/>
        </p:nvSpPr>
        <p:spPr bwMode="auto">
          <a:xfrm>
            <a:off x="2699792" y="1772816"/>
            <a:ext cx="1728192" cy="36933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atinLnBrk="0">
              <a:spcBef>
                <a:spcPct val="50000"/>
              </a:spcBef>
            </a:pPr>
            <a:r>
              <a:rPr lang="en-US" altLang="ko-KR" sz="1800" dirty="0" smtClean="0">
                <a:solidFill>
                  <a:srgbClr val="000000"/>
                </a:solidFill>
                <a:latin typeface="Arial"/>
              </a:rPr>
              <a:t>~5×10</a:t>
            </a:r>
            <a:r>
              <a:rPr lang="en-US" altLang="ko-KR" sz="1800" baseline="42000" dirty="0" smtClean="0">
                <a:solidFill>
                  <a:srgbClr val="000000"/>
                </a:solidFill>
                <a:latin typeface="Arial"/>
                <a:ea typeface="Arial Unicode MS" pitchFamily="50" charset="-127"/>
                <a:cs typeface="Arial Unicode MS" pitchFamily="50" charset="-127"/>
              </a:rPr>
              <a:t>21 </a:t>
            </a:r>
            <a:r>
              <a:rPr lang="en-US" altLang="ko-KR" sz="1800" dirty="0" smtClean="0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lang="en-US" altLang="ko-KR" sz="1800" dirty="0" smtClean="0">
                <a:solidFill>
                  <a:srgbClr val="000000"/>
                </a:solidFill>
                <a:latin typeface="Arial Unicode MS" pitchFamily="50" charset="-127"/>
                <a:ea typeface="Arial Unicode MS" pitchFamily="50" charset="-127"/>
                <a:cs typeface="Arial Unicode MS" pitchFamily="50" charset="-127"/>
              </a:rPr>
              <a:t>/sec</a:t>
            </a:r>
            <a:endParaRPr lang="ko-KR" altLang="en-US" sz="1800" dirty="0" smtClean="0">
              <a:solidFill>
                <a:srgbClr val="000000"/>
              </a:solidFill>
            </a:endParaRPr>
          </a:p>
        </p:txBody>
      </p:sp>
      <p:sp>
        <p:nvSpPr>
          <p:cNvPr id="396300" name="Text Box 12"/>
          <p:cNvSpPr txBox="1">
            <a:spLocks noChangeArrowheads="1"/>
          </p:cNvSpPr>
          <p:nvPr/>
        </p:nvSpPr>
        <p:spPr bwMode="auto">
          <a:xfrm>
            <a:off x="251520" y="4333594"/>
            <a:ext cx="5400600" cy="75159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atinLnBrk="0">
              <a:lnSpc>
                <a:spcPct val="8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ko-KR" altLang="en-US" sz="24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</a:rPr>
              <a:t>Cost-free, intense, low-energy &amp; well-known neutrino source !</a:t>
            </a:r>
            <a:endParaRPr lang="ko-KR" altLang="en-US" sz="24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827584" y="188640"/>
            <a:ext cx="7344816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 dirty="0" smtClean="0">
                <a:solidFill>
                  <a:srgbClr val="000000"/>
                </a:solidFill>
                <a:latin typeface="Arial" charset="0"/>
              </a:rPr>
              <a:t>Reactor Neutrinos</a:t>
            </a:r>
            <a:endParaRPr lang="en-US" altLang="ko-KR" sz="3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48998" y="5229200"/>
            <a:ext cx="5403122" cy="10156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ko-KR" sz="2000" dirty="0">
                <a:solidFill>
                  <a:srgbClr val="000000"/>
                </a:solidFill>
                <a:latin typeface="Arial" pitchFamily="34" charset="0"/>
                <a:ea typeface="휴먼모음T" pitchFamily="18" charset="-127"/>
              </a:rPr>
              <a:t> 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</a:rPr>
              <a:t>In Korea, 4 nuclear reactor sites </a:t>
            </a:r>
          </a:p>
          <a:p>
            <a:pPr eaLnBrk="1" latinLnBrk="0" hangingPunct="1">
              <a:spcBef>
                <a:spcPct val="50000"/>
              </a:spcBef>
              <a:buNone/>
            </a:pP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  <a:cs typeface="Arial" panose="020B0604020202020204" pitchFamily="34" charset="0"/>
              </a:rPr>
              <a:t>  (</a:t>
            </a:r>
            <a:r>
              <a:rPr lang="en-US" altLang="ko-KR" sz="2400" dirty="0" err="1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  <a:cs typeface="Arial" panose="020B0604020202020204" pitchFamily="34" charset="0"/>
              </a:rPr>
              <a:t>Yonggwang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  <a:cs typeface="Arial" panose="020B0604020202020204" pitchFamily="34" charset="0"/>
              </a:rPr>
              <a:t>, </a:t>
            </a:r>
            <a:r>
              <a:rPr lang="en-US" altLang="ko-KR" sz="2400" dirty="0" err="1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  <a:cs typeface="Arial" panose="020B0604020202020204" pitchFamily="34" charset="0"/>
              </a:rPr>
              <a:t>Uljin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  <a:cs typeface="Arial" panose="020B0604020202020204" pitchFamily="34" charset="0"/>
              </a:rPr>
              <a:t>, </a:t>
            </a:r>
            <a:r>
              <a:rPr lang="en-US" altLang="ko-KR" sz="2400" dirty="0" err="1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  <a:cs typeface="Arial" panose="020B0604020202020204" pitchFamily="34" charset="0"/>
              </a:rPr>
              <a:t>Wolsung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  <a:cs typeface="Arial" panose="020B0604020202020204" pitchFamily="34" charset="0"/>
              </a:rPr>
              <a:t>, </a:t>
            </a:r>
            <a:r>
              <a:rPr lang="en-US" altLang="ko-KR" sz="2400" dirty="0" err="1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  <a:cs typeface="Arial" panose="020B0604020202020204" pitchFamily="34" charset="0"/>
              </a:rPr>
              <a:t>Kori</a:t>
            </a:r>
            <a:r>
              <a:rPr lang="en-US" altLang="ko-KR" sz="2400" dirty="0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  <a:cs typeface="Arial" panose="020B0604020202020204" pitchFamily="34" charset="0"/>
              </a:rPr>
              <a:t>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47511" y="132398"/>
            <a:ext cx="6834581" cy="729933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b="1" dirty="0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</a:rPr>
              <a:t>Institute of Basic Science (IBS) </a:t>
            </a:r>
          </a:p>
        </p:txBody>
      </p:sp>
      <p:cxnSp>
        <p:nvCxnSpPr>
          <p:cNvPr id="7" name="직선 화살표 연결선 6"/>
          <p:cNvCxnSpPr/>
          <p:nvPr/>
        </p:nvCxnSpPr>
        <p:spPr bwMode="auto">
          <a:xfrm flipV="1">
            <a:off x="7099088" y="4029774"/>
            <a:ext cx="288032" cy="708407"/>
          </a:xfrm>
          <a:prstGeom prst="straightConnector1">
            <a:avLst/>
          </a:prstGeom>
          <a:solidFill>
            <a:srgbClr val="33CCCC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 Box 3092"/>
          <p:cNvSpPr txBox="1">
            <a:spLocks noChangeArrowheads="1"/>
          </p:cNvSpPr>
          <p:nvPr/>
        </p:nvSpPr>
        <p:spPr bwMode="auto">
          <a:xfrm>
            <a:off x="693836" y="1556792"/>
            <a:ext cx="2070993" cy="646331"/>
          </a:xfrm>
          <a:prstGeom prst="rect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ko-KR" sz="3600" dirty="0" smtClean="0">
                <a:solidFill>
                  <a:srgbClr val="000000"/>
                </a:solidFill>
                <a:latin typeface="Helvetica" pitchFamily="34" charset="0"/>
              </a:rPr>
              <a:t>CUNPA</a:t>
            </a:r>
            <a:r>
              <a:rPr kumimoji="0" lang="en-US" altLang="ko-KR" sz="1800" dirty="0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endParaRPr kumimoji="0" lang="en-US" altLang="ko-KR" sz="1800" b="1" dirty="0" smtClean="0">
              <a:solidFill>
                <a:srgbClr val="0033CC"/>
              </a:solidFill>
              <a:latin typeface="Helvetica" pitchFamily="34" charset="0"/>
            </a:endParaRPr>
          </a:p>
        </p:txBody>
      </p:sp>
      <p:sp>
        <p:nvSpPr>
          <p:cNvPr id="5" name="직사각형 4"/>
          <p:cNvSpPr/>
          <p:nvPr/>
        </p:nvSpPr>
        <p:spPr bwMode="auto">
          <a:xfrm>
            <a:off x="2940526" y="1556792"/>
            <a:ext cx="1944216" cy="646331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5076056" y="1556792"/>
            <a:ext cx="1944216" cy="646331"/>
          </a:xfrm>
          <a:prstGeom prst="rect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6" name="타원 5"/>
          <p:cNvSpPr/>
          <p:nvPr/>
        </p:nvSpPr>
        <p:spPr bwMode="auto">
          <a:xfrm>
            <a:off x="8611062" y="1804348"/>
            <a:ext cx="180000" cy="180891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1" name="타원 10"/>
          <p:cNvSpPr/>
          <p:nvPr/>
        </p:nvSpPr>
        <p:spPr bwMode="auto">
          <a:xfrm>
            <a:off x="7776376" y="1804348"/>
            <a:ext cx="180000" cy="180891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2" name="타원 11"/>
          <p:cNvSpPr/>
          <p:nvPr/>
        </p:nvSpPr>
        <p:spPr bwMode="auto">
          <a:xfrm>
            <a:off x="8206054" y="1807949"/>
            <a:ext cx="180000" cy="180891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73232" y="1453252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+</a:t>
            </a:r>
            <a:endParaRPr lang="ko-KR" altLang="en-US" dirty="0"/>
          </a:p>
        </p:txBody>
      </p:sp>
      <p:cxnSp>
        <p:nvCxnSpPr>
          <p:cNvPr id="14" name="직선 연결선 13"/>
          <p:cNvCxnSpPr/>
          <p:nvPr/>
        </p:nvCxnSpPr>
        <p:spPr bwMode="auto">
          <a:xfrm>
            <a:off x="4572000" y="879022"/>
            <a:ext cx="0" cy="358206"/>
          </a:xfrm>
          <a:prstGeom prst="line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직선 연결선 15"/>
          <p:cNvCxnSpPr/>
          <p:nvPr/>
        </p:nvCxnSpPr>
        <p:spPr bwMode="auto">
          <a:xfrm>
            <a:off x="1747922" y="1246172"/>
            <a:ext cx="6420420" cy="0"/>
          </a:xfrm>
          <a:prstGeom prst="line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직선 연결선 17"/>
          <p:cNvCxnSpPr/>
          <p:nvPr/>
        </p:nvCxnSpPr>
        <p:spPr bwMode="auto">
          <a:xfrm>
            <a:off x="1747922" y="1214352"/>
            <a:ext cx="0" cy="358206"/>
          </a:xfrm>
          <a:prstGeom prst="line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직선 연결선 19"/>
          <p:cNvCxnSpPr/>
          <p:nvPr/>
        </p:nvCxnSpPr>
        <p:spPr bwMode="auto">
          <a:xfrm>
            <a:off x="3876630" y="1212518"/>
            <a:ext cx="0" cy="358206"/>
          </a:xfrm>
          <a:prstGeom prst="line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직선 연결선 20"/>
          <p:cNvCxnSpPr/>
          <p:nvPr/>
        </p:nvCxnSpPr>
        <p:spPr bwMode="auto">
          <a:xfrm>
            <a:off x="6018982" y="1212518"/>
            <a:ext cx="0" cy="358206"/>
          </a:xfrm>
          <a:prstGeom prst="line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직선 연결선 21"/>
          <p:cNvCxnSpPr/>
          <p:nvPr/>
        </p:nvCxnSpPr>
        <p:spPr bwMode="auto">
          <a:xfrm>
            <a:off x="8181344" y="1228284"/>
            <a:ext cx="0" cy="358206"/>
          </a:xfrm>
          <a:prstGeom prst="line">
            <a:avLst/>
          </a:prstGeom>
          <a:solidFill>
            <a:srgbClr val="33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 Box 3092"/>
          <p:cNvSpPr txBox="1">
            <a:spLocks noChangeArrowheads="1"/>
          </p:cNvSpPr>
          <p:nvPr/>
        </p:nvSpPr>
        <p:spPr bwMode="auto">
          <a:xfrm>
            <a:off x="673014" y="2353125"/>
            <a:ext cx="763880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CUNPA (Center for Underground Nuclear &amp; Particle Astrophysics) </a:t>
            </a:r>
          </a:p>
        </p:txBody>
      </p:sp>
      <p:sp>
        <p:nvSpPr>
          <p:cNvPr id="25" name="Text Box 3092"/>
          <p:cNvSpPr txBox="1">
            <a:spLocks noChangeArrowheads="1"/>
          </p:cNvSpPr>
          <p:nvPr/>
        </p:nvSpPr>
        <p:spPr bwMode="auto">
          <a:xfrm>
            <a:off x="630334" y="2930455"/>
            <a:ext cx="6317930" cy="461665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~$10M/year for next 10 years. Total ~$100M </a:t>
            </a:r>
          </a:p>
        </p:txBody>
      </p:sp>
      <p:pic>
        <p:nvPicPr>
          <p:cNvPr id="1014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43" y="3502000"/>
            <a:ext cx="65627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/>
          <p:cNvSpPr/>
          <p:nvPr/>
        </p:nvSpPr>
        <p:spPr bwMode="auto">
          <a:xfrm>
            <a:off x="205873" y="4612659"/>
            <a:ext cx="7939410" cy="950506"/>
          </a:xfrm>
          <a:prstGeom prst="ellipse">
            <a:avLst/>
          </a:prstGeom>
          <a:noFill/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en-US" sz="44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휴먼모음T" pitchFamily="18" charset="-127"/>
              <a:ea typeface="휴먼모음T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0152" y="3543399"/>
            <a:ext cx="3145413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Fully funded for 10yrs</a:t>
            </a:r>
            <a:endParaRPr lang="ko-KR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9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6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180" y="5819045"/>
            <a:ext cx="1806308" cy="9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7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2" y="4985468"/>
            <a:ext cx="4406000" cy="180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76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9" y="1753337"/>
            <a:ext cx="4331979" cy="318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092"/>
          <p:cNvSpPr txBox="1">
            <a:spLocks noChangeArrowheads="1"/>
          </p:cNvSpPr>
          <p:nvPr/>
        </p:nvSpPr>
        <p:spPr bwMode="auto">
          <a:xfrm>
            <a:off x="4733904" y="1753338"/>
            <a:ext cx="4230584" cy="10156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5 countries (Korea, Russia, 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    Ukraine, China, Germany)</a:t>
            </a:r>
          </a:p>
          <a:p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- 13 institutes, ~84 collaborators</a:t>
            </a:r>
          </a:p>
        </p:txBody>
      </p:sp>
      <p:pic>
        <p:nvPicPr>
          <p:cNvPr id="10076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96" y="3410297"/>
            <a:ext cx="2120587" cy="225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092"/>
          <p:cNvSpPr txBox="1">
            <a:spLocks noChangeArrowheads="1"/>
          </p:cNvSpPr>
          <p:nvPr/>
        </p:nvSpPr>
        <p:spPr bwMode="auto">
          <a:xfrm>
            <a:off x="179512" y="102988"/>
            <a:ext cx="8784976" cy="156966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400" dirty="0" err="1" smtClean="0">
                <a:solidFill>
                  <a:srgbClr val="FF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AMoRE</a:t>
            </a:r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(</a:t>
            </a:r>
            <a:r>
              <a:rPr lang="en-US" altLang="ko-KR" sz="2400" dirty="0" smtClean="0">
                <a:solidFill>
                  <a:srgbClr val="FF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A</a:t>
            </a:r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dvanced </a:t>
            </a:r>
            <a:r>
              <a:rPr lang="en-US" altLang="ko-KR" sz="2400" dirty="0" smtClean="0">
                <a:solidFill>
                  <a:srgbClr val="FF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Mo</a:t>
            </a:r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-based </a:t>
            </a:r>
            <a:r>
              <a:rPr lang="en-US" altLang="ko-KR" sz="2400" dirty="0" smtClean="0">
                <a:solidFill>
                  <a:srgbClr val="FF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R</a:t>
            </a:r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are process </a:t>
            </a:r>
            <a:r>
              <a:rPr lang="en-US" altLang="ko-KR" sz="2400" dirty="0" smtClean="0">
                <a:solidFill>
                  <a:srgbClr val="FF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E</a:t>
            </a:r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xperiment)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</a:t>
            </a:r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- Searching for neutrino-less double beta decay of </a:t>
            </a:r>
            <a:r>
              <a:rPr lang="en-US" altLang="ko-KR" sz="2400" baseline="30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100</a:t>
            </a:r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Mo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lang="en-US" altLang="ko-KR" sz="24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</a:t>
            </a:r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   using cryogenic </a:t>
            </a:r>
            <a:r>
              <a:rPr lang="en-US" altLang="ko-KR" sz="2400" baseline="30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40</a:t>
            </a:r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Ca</a:t>
            </a:r>
            <a:r>
              <a:rPr lang="en-US" altLang="ko-KR" sz="2400" baseline="30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100</a:t>
            </a:r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MoO</a:t>
            </a:r>
            <a:r>
              <a:rPr lang="en-US" altLang="ko-KR" sz="2400" baseline="-25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4</a:t>
            </a:r>
            <a:r>
              <a:rPr lang="en-US" altLang="ko-KR" sz="24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detectors</a:t>
            </a:r>
          </a:p>
        </p:txBody>
      </p:sp>
      <p:sp>
        <p:nvSpPr>
          <p:cNvPr id="9" name="Text Box 3092"/>
          <p:cNvSpPr txBox="1">
            <a:spLocks noChangeArrowheads="1"/>
          </p:cNvSpPr>
          <p:nvPr/>
        </p:nvSpPr>
        <p:spPr bwMode="auto">
          <a:xfrm>
            <a:off x="7088990" y="5492864"/>
            <a:ext cx="1944688" cy="368300"/>
          </a:xfrm>
          <a:prstGeom prst="rect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ko-KR" sz="1800" dirty="0" smtClean="0">
                <a:solidFill>
                  <a:srgbClr val="000000"/>
                </a:solidFill>
                <a:latin typeface="Helvetica" pitchFamily="34" charset="0"/>
              </a:rPr>
              <a:t>Weight ~300g </a:t>
            </a:r>
            <a:endParaRPr kumimoji="0" lang="en-US" altLang="ko-KR" sz="1800" b="1" dirty="0" smtClean="0">
              <a:solidFill>
                <a:srgbClr val="0033CC"/>
              </a:solidFill>
              <a:latin typeface="Helvetica" pitchFamily="34" charset="0"/>
            </a:endParaRPr>
          </a:p>
        </p:txBody>
      </p:sp>
      <p:sp>
        <p:nvSpPr>
          <p:cNvPr id="11" name="Text Box 3092"/>
          <p:cNvSpPr txBox="1">
            <a:spLocks noChangeArrowheads="1"/>
          </p:cNvSpPr>
          <p:nvPr/>
        </p:nvSpPr>
        <p:spPr bwMode="auto">
          <a:xfrm>
            <a:off x="4734358" y="2879363"/>
            <a:ext cx="4230584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Location: Y2L or new lab </a:t>
            </a:r>
          </a:p>
        </p:txBody>
      </p:sp>
      <p:pic>
        <p:nvPicPr>
          <p:cNvPr id="100762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46610"/>
            <a:ext cx="23907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3092"/>
          <p:cNvSpPr txBox="1">
            <a:spLocks noChangeArrowheads="1"/>
          </p:cNvSpPr>
          <p:nvPr/>
        </p:nvSpPr>
        <p:spPr bwMode="auto">
          <a:xfrm>
            <a:off x="4716016" y="6213286"/>
            <a:ext cx="1944688" cy="368300"/>
          </a:xfrm>
          <a:prstGeom prst="rect">
            <a:avLst/>
          </a:pr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ko-KR" sz="1800" dirty="0" err="1" smtClean="0">
                <a:solidFill>
                  <a:srgbClr val="000000"/>
                </a:solidFill>
                <a:latin typeface="Helvetica" pitchFamily="34" charset="0"/>
              </a:rPr>
              <a:t>AMoRE</a:t>
            </a:r>
            <a:r>
              <a:rPr kumimoji="0" lang="en-US" altLang="ko-KR" sz="1800" dirty="0" smtClean="0">
                <a:solidFill>
                  <a:srgbClr val="000000"/>
                </a:solidFill>
                <a:latin typeface="Helvetica" pitchFamily="34" charset="0"/>
              </a:rPr>
              <a:t> detector </a:t>
            </a:r>
            <a:endParaRPr kumimoji="0" lang="en-US" altLang="ko-KR" sz="1800" b="1" dirty="0" smtClean="0">
              <a:solidFill>
                <a:srgbClr val="0033CC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84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KKJoo\CNU-KKJoo\하나로\SBL대전회의-20120625\하나로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27" y="836712"/>
            <a:ext cx="5585891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89896" y="62944"/>
            <a:ext cx="8946600" cy="629752"/>
          </a:xfrm>
          <a:prstGeom prst="rect">
            <a:avLst/>
          </a:prstGeom>
          <a:solidFill>
            <a:srgbClr val="33CCCC"/>
          </a:solidFill>
          <a:ln w="9525">
            <a:solidFill>
              <a:srgbClr val="003300"/>
            </a:solidFill>
            <a:miter lim="800000"/>
            <a:headEnd/>
            <a:tailEnd/>
          </a:ln>
          <a:effectLst>
            <a:outerShdw dist="107763" dir="2700000" algn="ctr" rotWithShape="0">
              <a:srgbClr val="003366"/>
            </a:outerShdw>
          </a:effectLst>
        </p:spPr>
        <p:txBody>
          <a:bodyPr lIns="91248" tIns="45624" rIns="91248" bIns="45624" anchor="ctr"/>
          <a:lstStyle/>
          <a:p>
            <a:pPr algn="ctr" defTabSz="912466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Hanaro</a:t>
            </a:r>
            <a:r>
              <a:rPr kumimoji="0" lang="en-US" altLang="ko-KR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 Baseline (SBL) Neutrino Experiment in Korea</a:t>
            </a:r>
            <a:endParaRPr kumimoji="0" lang="ko-KR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12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49346"/>
            <a:ext cx="3485379" cy="239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092"/>
          <p:cNvSpPr txBox="1">
            <a:spLocks noChangeArrowheads="1"/>
          </p:cNvSpPr>
          <p:nvPr/>
        </p:nvSpPr>
        <p:spPr bwMode="auto">
          <a:xfrm>
            <a:off x="84916" y="5100950"/>
            <a:ext cx="8996020" cy="1631216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2000" b="1" kern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30MW </a:t>
            </a:r>
            <a:r>
              <a:rPr lang="en-US" altLang="ko-KR" sz="2000" dirty="0" err="1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Hanaro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research reactor in KAERI, </a:t>
            </a:r>
            <a:r>
              <a:rPr lang="en-US" altLang="ko-KR" sz="2000" dirty="0" err="1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Daejeon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, </a:t>
            </a:r>
            <a:r>
              <a:rPr lang="en-US" altLang="ko-KR" sz="2000" dirty="0" smtClean="0">
                <a:solidFill>
                  <a:schemeClr val="tx1"/>
                </a:solidFill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  <a:sym typeface="Wingdings" pitchFamily="2" charset="2"/>
              </a:rPr>
              <a:t>Korea 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is used to investigate a reactor neutrino </a:t>
            </a:r>
            <a:r>
              <a:rPr lang="en-US" altLang="ko-K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anomaly</a:t>
            </a:r>
            <a:r>
              <a:rPr lang="en-US" altLang="ko-K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ko-KR" sz="2000" dirty="0" smtClean="0">
              <a:solidFill>
                <a:schemeClr val="tx1"/>
              </a:solidFill>
              <a:latin typeface="Arial" pitchFamily="34" charset="0"/>
              <a:ea typeface="굴림" pitchFamily="50" charset="-127"/>
              <a:cs typeface="Arial" panose="020B0604020202020204" pitchFamily="34" charset="0"/>
              <a:sym typeface="Wingdings" pitchFamily="2" charset="2"/>
            </a:endParaRPr>
          </a:p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ko-KR" sz="20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Small core size: 20x40x60 cm</a:t>
            </a:r>
            <a:r>
              <a:rPr lang="en-US" altLang="ko-KR" sz="2000" baseline="30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3   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altLang="ko-KR" sz="20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 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50L prototype detector and then 500L LS (</a:t>
            </a:r>
            <a:r>
              <a:rPr lang="en-US" altLang="ko-KR" sz="2000" dirty="0" err="1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GdLS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, </a:t>
            </a:r>
            <a:r>
              <a:rPr lang="en-US" altLang="ko-KR" sz="2000" baseline="30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6</a:t>
            </a:r>
            <a:r>
              <a:rPr lang="en-US" altLang="ko-KR" sz="2000" dirty="0" smtClean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LiLS) main detector</a:t>
            </a:r>
          </a:p>
        </p:txBody>
      </p:sp>
      <p:sp>
        <p:nvSpPr>
          <p:cNvPr id="9" name="Text Box 3092"/>
          <p:cNvSpPr txBox="1">
            <a:spLocks noChangeArrowheads="1"/>
          </p:cNvSpPr>
          <p:nvPr/>
        </p:nvSpPr>
        <p:spPr bwMode="auto">
          <a:xfrm>
            <a:off x="6300192" y="3604954"/>
            <a:ext cx="2328601" cy="40011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Baseline ~6m </a:t>
            </a:r>
          </a:p>
        </p:txBody>
      </p:sp>
      <p:sp>
        <p:nvSpPr>
          <p:cNvPr id="11" name="Text Box 3092"/>
          <p:cNvSpPr txBox="1">
            <a:spLocks noChangeArrowheads="1"/>
          </p:cNvSpPr>
          <p:nvPr/>
        </p:nvSpPr>
        <p:spPr bwMode="auto">
          <a:xfrm>
            <a:off x="6012160" y="4077072"/>
            <a:ext cx="293444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   ~100 neutrinos/day</a:t>
            </a:r>
          </a:p>
        </p:txBody>
      </p:sp>
      <p:sp>
        <p:nvSpPr>
          <p:cNvPr id="8" name="Text Box 3092"/>
          <p:cNvSpPr txBox="1">
            <a:spLocks noChangeArrowheads="1"/>
          </p:cNvSpPr>
          <p:nvPr/>
        </p:nvSpPr>
        <p:spPr bwMode="auto">
          <a:xfrm>
            <a:off x="6012160" y="4581128"/>
            <a:ext cx="295232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ko-KR" sz="2000" dirty="0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Funded (~2M$) for 3 </a:t>
            </a:r>
            <a:r>
              <a:rPr lang="en-US" altLang="ko-KR" sz="2000" dirty="0" err="1">
                <a:solidFill>
                  <a:schemeClr val="tx1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yrs</a:t>
            </a:r>
            <a:endParaRPr lang="en-US" altLang="ja-JP" sz="2000" dirty="0" smtClean="0">
              <a:solidFill>
                <a:srgbClr val="000000"/>
              </a:solidFill>
              <a:latin typeface="Arial" pitchFamily="34" charset="0"/>
              <a:ea typeface="Osaka" pitchFamily="-11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17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1" y="790463"/>
            <a:ext cx="3995218" cy="3108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58970"/>
            <a:ext cx="3798521" cy="282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107504" y="62944"/>
            <a:ext cx="5256584" cy="629752"/>
          </a:xfrm>
          <a:prstGeom prst="rect">
            <a:avLst/>
          </a:prstGeom>
          <a:solidFill>
            <a:srgbClr val="33CCCC"/>
          </a:solidFill>
          <a:ln w="9525">
            <a:solidFill>
              <a:srgbClr val="003300"/>
            </a:solidFill>
            <a:miter lim="800000"/>
            <a:headEnd/>
            <a:tailEnd/>
          </a:ln>
          <a:effectLst>
            <a:outerShdw dist="107763" dir="2700000" algn="ctr" rotWithShape="0">
              <a:srgbClr val="003366"/>
            </a:outerShdw>
          </a:effectLst>
        </p:spPr>
        <p:txBody>
          <a:bodyPr lIns="91248" tIns="45624" rIns="91248" bIns="45624" anchor="ctr"/>
          <a:lstStyle/>
          <a:p>
            <a:pPr algn="ctr" defTabSz="912466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Hanaro</a:t>
            </a:r>
            <a:r>
              <a:rPr kumimoji="0" lang="en-US" altLang="ko-KR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SBL Prototype Detector </a:t>
            </a:r>
            <a:endParaRPr kumimoji="0" lang="ko-KR" altLang="en-US" sz="2400" b="1" kern="0" dirty="0">
              <a:solidFill>
                <a:schemeClr val="bg2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3092"/>
          <p:cNvSpPr txBox="1">
            <a:spLocks noChangeArrowheads="1"/>
          </p:cNvSpPr>
          <p:nvPr/>
        </p:nvSpPr>
        <p:spPr bwMode="auto">
          <a:xfrm>
            <a:off x="4150261" y="4421346"/>
            <a:ext cx="4921731" cy="20005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Target (50L) of </a:t>
            </a:r>
            <a:r>
              <a:rPr lang="en-US" altLang="ja-JP" sz="2000" dirty="0" err="1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GdLS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/</a:t>
            </a:r>
            <a:r>
              <a:rPr lang="en-US" altLang="ja-JP" sz="2000" baseline="30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6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LiLS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PMT: 6 x 8” R5912 </a:t>
            </a:r>
            <a:r>
              <a:rPr lang="en-US" altLang="ja-JP" sz="2000" dirty="0" err="1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Hammatsu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PMTs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Passive shield (10 cm thickness Lead) </a:t>
            </a:r>
          </a:p>
          <a:p>
            <a:pPr marL="342900" indent="-342900">
              <a:buFontTx/>
              <a:buChar char="-"/>
            </a:pPr>
            <a:r>
              <a:rPr lang="en-US" altLang="ja-JP" sz="2000" dirty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4</a:t>
            </a:r>
            <a:r>
              <a:rPr lang="en-US" altLang="ja-JP" sz="2400" dirty="0" smtClean="0">
                <a:solidFill>
                  <a:srgbClr val="000000"/>
                </a:solidFill>
                <a:latin typeface="Symbol" panose="05050102010706020507" pitchFamily="18" charset="2"/>
                <a:ea typeface="Osaka" pitchFamily="-110" charset="-128"/>
                <a:cs typeface="Arial" pitchFamily="34" charset="0"/>
              </a:rPr>
              <a:t>p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</a:t>
            </a:r>
            <a:r>
              <a:rPr lang="en-US" altLang="ja-JP" sz="2000" dirty="0" err="1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muon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veto</a:t>
            </a:r>
            <a:r>
              <a:rPr lang="en-US" altLang="ja-JP" sz="2000" dirty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 </a:t>
            </a:r>
            <a:endParaRPr lang="en-US" altLang="ja-JP" sz="2000" dirty="0" smtClean="0">
              <a:solidFill>
                <a:srgbClr val="000000"/>
              </a:solidFill>
              <a:latin typeface="Arial" pitchFamily="34" charset="0"/>
              <a:ea typeface="Osaka" pitchFamily="-110" charset="-128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  <a:cs typeface="Arial" pitchFamily="34" charset="0"/>
              </a:rPr>
              <a:t>Background is studied at over ground LAB  </a:t>
            </a:r>
          </a:p>
        </p:txBody>
      </p:sp>
      <p:pic>
        <p:nvPicPr>
          <p:cNvPr id="7" name="Picture 4" descr="E:\DCIM\118ND100\DSC_08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412"/>
            <a:ext cx="3403781" cy="437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092"/>
          <p:cNvSpPr txBox="1">
            <a:spLocks noChangeArrowheads="1"/>
          </p:cNvSpPr>
          <p:nvPr/>
        </p:nvSpPr>
        <p:spPr bwMode="auto">
          <a:xfrm>
            <a:off x="4150260" y="6451898"/>
            <a:ext cx="4921731" cy="368300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ko-KR" sz="1800" dirty="0" smtClean="0">
                <a:solidFill>
                  <a:srgbClr val="000000"/>
                </a:solidFill>
                <a:latin typeface="Helvetica" pitchFamily="34" charset="0"/>
              </a:rPr>
              <a:t>Deployment plan: </a:t>
            </a:r>
            <a:r>
              <a:rPr kumimoji="0" lang="en-US" altLang="ko-KR" sz="1800" dirty="0" err="1" smtClean="0">
                <a:solidFill>
                  <a:srgbClr val="000000"/>
                </a:solidFill>
                <a:latin typeface="Helvetica" pitchFamily="34" charset="0"/>
              </a:rPr>
              <a:t>Hanaro</a:t>
            </a:r>
            <a:r>
              <a:rPr kumimoji="0" lang="en-US" altLang="ko-KR" sz="1800" dirty="0" smtClean="0">
                <a:solidFill>
                  <a:srgbClr val="000000"/>
                </a:solidFill>
                <a:latin typeface="Helvetica" pitchFamily="34" charset="0"/>
              </a:rPr>
              <a:t> @6m, March 2014 </a:t>
            </a:r>
            <a:endParaRPr kumimoji="0" lang="en-US" altLang="ko-KR" sz="1800" b="1" dirty="0" smtClean="0">
              <a:solidFill>
                <a:srgbClr val="0033CC"/>
              </a:solidFill>
              <a:latin typeface="Helvetica" pitchFamily="34" charset="0"/>
            </a:endParaRPr>
          </a:p>
        </p:txBody>
      </p:sp>
      <p:sp>
        <p:nvSpPr>
          <p:cNvPr id="10" name="Text Box 3092"/>
          <p:cNvSpPr txBox="1">
            <a:spLocks noChangeArrowheads="1"/>
          </p:cNvSpPr>
          <p:nvPr/>
        </p:nvSpPr>
        <p:spPr bwMode="auto">
          <a:xfrm>
            <a:off x="4371742" y="1442436"/>
            <a:ext cx="1152128" cy="646331"/>
          </a:xfrm>
          <a:prstGeom prst="rect">
            <a:avLst/>
          </a:prstGeom>
          <a:solidFill>
            <a:srgbClr val="FF66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261938" indent="-261938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Arial" pitchFamily="34" charset="0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ko-KR" sz="1800" dirty="0" smtClean="0">
                <a:solidFill>
                  <a:srgbClr val="000000"/>
                </a:solidFill>
                <a:latin typeface="Helvetica" pitchFamily="34" charset="0"/>
              </a:rPr>
              <a:t>Target </a:t>
            </a:r>
          </a:p>
          <a:p>
            <a:pPr algn="ctr" latinLnBrk="0">
              <a:spcBef>
                <a:spcPct val="0"/>
              </a:spcBef>
              <a:buFontTx/>
              <a:buNone/>
            </a:pPr>
            <a:r>
              <a:rPr kumimoji="0" lang="en-US" altLang="ko-KR" sz="1800" dirty="0" smtClean="0">
                <a:solidFill>
                  <a:srgbClr val="000000"/>
                </a:solidFill>
                <a:latin typeface="Helvetica" pitchFamily="34" charset="0"/>
              </a:rPr>
              <a:t>(50L) </a:t>
            </a:r>
            <a:endParaRPr kumimoji="0" lang="en-US" altLang="ko-KR" sz="1800" b="1" dirty="0" smtClean="0">
              <a:solidFill>
                <a:srgbClr val="0033CC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10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1331640" y="376808"/>
            <a:ext cx="6495256" cy="531912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algn="ctr" latinLnBrk="0"/>
            <a:r>
              <a:rPr kumimoji="0" lang="en-US" altLang="ko-KR" sz="3200" b="1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J-PARC neutrino beam</a:t>
            </a:r>
          </a:p>
        </p:txBody>
      </p:sp>
      <p:sp>
        <p:nvSpPr>
          <p:cNvPr id="31" name="テキスト ボックス 77"/>
          <p:cNvSpPr txBox="1">
            <a:spLocks noChangeArrowheads="1"/>
          </p:cNvSpPr>
          <p:nvPr/>
        </p:nvSpPr>
        <p:spPr bwMode="auto">
          <a:xfrm>
            <a:off x="3995936" y="1052736"/>
            <a:ext cx="41764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  <a:latin typeface="Times" pitchFamily="18" charset="0"/>
                <a:ea typeface="Osaka" pitchFamily="-110" charset="-128"/>
              </a:rPr>
              <a:t>Dr. Okamura &amp; Prof. Hagiwara </a:t>
            </a:r>
            <a:endParaRPr lang="en-US" altLang="ja-JP" sz="2400" dirty="0">
              <a:solidFill>
                <a:srgbClr val="000000"/>
              </a:solidFill>
              <a:latin typeface="Times" pitchFamily="18" charset="0"/>
              <a:ea typeface="Osaka" pitchFamily="-110" charset="-128"/>
            </a:endParaRPr>
          </a:p>
        </p:txBody>
      </p:sp>
      <p:pic>
        <p:nvPicPr>
          <p:cNvPr id="33" name="그림 32" descr="0514t2kk-reno-Okamura_페이지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484784"/>
            <a:ext cx="7416824" cy="524402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589160" y="260648"/>
            <a:ext cx="8015288" cy="576064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dirty="0" smtClean="0">
                <a:solidFill>
                  <a:srgbClr val="000000"/>
                </a:solidFill>
                <a:latin typeface="Arial" pitchFamily="34" charset="0"/>
                <a:ea typeface="굴림" charset="-127"/>
                <a:cs typeface="Arial" pitchFamily="34" charset="0"/>
              </a:rPr>
              <a:t>RENO-50 Schedule</a:t>
            </a:r>
            <a:endParaRPr kumimoji="0" lang="en-US" altLang="ko-KR" sz="3200" b="1" kern="0" dirty="0">
              <a:solidFill>
                <a:srgbClr val="000000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sp>
        <p:nvSpPr>
          <p:cNvPr id="4" name="Text Box 3092"/>
          <p:cNvSpPr txBox="1">
            <a:spLocks noChangeArrowheads="1"/>
          </p:cNvSpPr>
          <p:nvPr/>
        </p:nvSpPr>
        <p:spPr bwMode="auto">
          <a:xfrm>
            <a:off x="179512" y="1170032"/>
            <a:ext cx="8784976" cy="53553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ja-JP" sz="2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2013             </a:t>
            </a: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Group organization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                              Detector simulation &amp; design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                              Geological  survey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2014 ~ 2015 </a:t>
            </a: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Civil engineering  for tunnel excavation 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                              Underground facility ready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                              Structure design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                              PMT evaluation and order,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                              Preparation for electronics, HV, DAQ &amp; software tools,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</a:pP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                               R&amp;D for liquid </a:t>
            </a:r>
            <a:r>
              <a:rPr kumimoji="0" lang="en-US" altLang="ko-KR" sz="2000" kern="0" dirty="0" err="1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scintillator</a:t>
            </a: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and purification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2016 ~ 2018 </a:t>
            </a: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Detector construction</a:t>
            </a:r>
          </a:p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2019 ~          </a:t>
            </a:r>
            <a:r>
              <a:rPr kumimoji="0" lang="en-US" altLang="ko-KR" sz="2400" b="1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kumimoji="0" lang="en-US" altLang="ko-KR" sz="24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Data taking &amp; analysis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39" name="Rectangle 23"/>
          <p:cNvSpPr>
            <a:spLocks noChangeArrowheads="1"/>
          </p:cNvSpPr>
          <p:nvPr/>
        </p:nvSpPr>
        <p:spPr bwMode="auto">
          <a:xfrm>
            <a:off x="539750" y="317664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2800" b="1" dirty="0" smtClean="0">
                <a:solidFill>
                  <a:srgbClr val="000000"/>
                </a:solidFill>
                <a:latin typeface="Helvetica" pitchFamily="34" charset="0"/>
                <a:ea typeface="굴림" charset="-127"/>
              </a:rPr>
              <a:t>Closing Remarks</a:t>
            </a:r>
          </a:p>
        </p:txBody>
      </p:sp>
      <p:sp>
        <p:nvSpPr>
          <p:cNvPr id="201731" name="Text Box 20"/>
          <p:cNvSpPr txBox="1">
            <a:spLocks noChangeArrowheads="1"/>
          </p:cNvSpPr>
          <p:nvPr/>
        </p:nvSpPr>
        <p:spPr bwMode="auto">
          <a:xfrm>
            <a:off x="179512" y="1232412"/>
            <a:ext cx="8820472" cy="110799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0" latinLnBrk="0" hangingPunct="0">
              <a:buFont typeface="Wingdings" pitchFamily="2" charset="2"/>
              <a:buChar char="§"/>
            </a:pPr>
            <a:r>
              <a:rPr kumimoji="0" lang="ko-KR" altLang="en-US" sz="2200" dirty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A clear disappearance of reactor antineutrinos is observed. The smallest mixing angle of</a:t>
            </a:r>
            <a:r>
              <a:rPr lang="en-US" altLang="ko-KR" sz="2200" b="1" dirty="0" smtClean="0">
                <a:solidFill>
                  <a:srgbClr val="000000"/>
                </a:solidFill>
                <a:latin typeface="Symbol" pitchFamily="18" charset="2"/>
              </a:rPr>
              <a:t> q</a:t>
            </a:r>
            <a:r>
              <a:rPr lang="en-US" altLang="ko-KR" sz="2200" b="1" baseline="-25000" dirty="0" smtClean="0">
                <a:solidFill>
                  <a:srgbClr val="000000"/>
                </a:solidFill>
                <a:latin typeface="Arial" charset="0"/>
              </a:rPr>
              <a:t>13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 is firmly (to ~10% precision) measured by the reactor experiments.</a:t>
            </a:r>
            <a:endParaRPr kumimoji="0" lang="en-US" altLang="ko-KR" sz="2200" dirty="0">
              <a:solidFill>
                <a:srgbClr val="B9B9E7">
                  <a:lumMod val="50000"/>
                </a:srgbClr>
              </a:solidFill>
              <a:latin typeface="Helvetica" pitchFamily="34" charset="0"/>
              <a:ea typeface="굴림" pitchFamily="50" charset="-127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179512" y="3851815"/>
            <a:ext cx="8784976" cy="113877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0" latinLnBrk="0" hangingPunct="0">
              <a:buFont typeface="Wingdings" pitchFamily="2" charset="2"/>
              <a:buChar char="§"/>
            </a:pPr>
            <a:r>
              <a:rPr kumimoji="0" lang="ko-KR" altLang="en-US" sz="2200" dirty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Longer baseline (~50 km) reactor experiments is under pursuit to perform high-precision measurements of </a:t>
            </a:r>
            <a:r>
              <a:rPr lang="en-US" altLang="ja-JP" sz="2000" i="1" dirty="0" smtClean="0">
                <a:solidFill>
                  <a:srgbClr val="000000"/>
                </a:solidFill>
                <a:latin typeface="Symbol" pitchFamily="18" charset="2"/>
                <a:ea typeface="Osaka" pitchFamily="-110" charset="-128"/>
              </a:rPr>
              <a:t>q</a:t>
            </a:r>
            <a:r>
              <a:rPr lang="en-US" altLang="ja-JP" sz="2000" baseline="-25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12</a:t>
            </a:r>
            <a:r>
              <a:rPr lang="en-US" altLang="ko-KR" sz="20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sym typeface="Wingdings" pitchFamily="2" charset="2"/>
              </a:rPr>
              <a:t>, </a:t>
            </a:r>
            <a:r>
              <a:rPr lang="en-US" altLang="ja-JP" sz="2000" dirty="0" smtClean="0">
                <a:solidFill>
                  <a:srgbClr val="000000"/>
                </a:solidFill>
                <a:latin typeface="Symbol" pitchFamily="18" charset="2"/>
                <a:ea typeface="Osaka" pitchFamily="-110" charset="-128"/>
              </a:rPr>
              <a:t>D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m</a:t>
            </a:r>
            <a:r>
              <a:rPr lang="en-US" altLang="ja-JP" sz="2000" baseline="30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2</a:t>
            </a:r>
            <a:r>
              <a:rPr lang="en-US" altLang="ja-JP" sz="2000" baseline="-25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21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, &amp; </a:t>
            </a:r>
            <a:r>
              <a:rPr lang="en-US" altLang="ja-JP" sz="2000" dirty="0" smtClean="0">
                <a:solidFill>
                  <a:srgbClr val="000000"/>
                </a:solidFill>
                <a:latin typeface="Symbol" pitchFamily="18" charset="2"/>
                <a:ea typeface="Osaka" pitchFamily="-110" charset="-128"/>
              </a:rPr>
              <a:t>D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m</a:t>
            </a:r>
            <a:r>
              <a:rPr lang="en-US" altLang="ja-JP" sz="2000" baseline="30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2</a:t>
            </a:r>
            <a:r>
              <a:rPr lang="en-US" altLang="ja-JP" sz="2000" baseline="-25000" dirty="0" smtClean="0">
                <a:solidFill>
                  <a:srgbClr val="000000"/>
                </a:solidFill>
                <a:latin typeface="Arial" pitchFamily="34" charset="0"/>
                <a:ea typeface="Osaka" pitchFamily="-110" charset="-128"/>
              </a:rPr>
              <a:t>31 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, and to determine the mass hierarchy.</a:t>
            </a:r>
            <a:endParaRPr kumimoji="0" lang="en-US" altLang="ko-KR" sz="2200" dirty="0">
              <a:solidFill>
                <a:srgbClr val="B9B9E7">
                  <a:lumMod val="50000"/>
                </a:srgbClr>
              </a:solidFill>
              <a:latin typeface="Helvetica" pitchFamily="34" charset="0"/>
              <a:ea typeface="굴림" pitchFamily="50" charset="-127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144016" y="2577098"/>
            <a:ext cx="8820472" cy="110799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1938" indent="-261938" eaLnBrk="0" latinLnBrk="0" hangingPunct="0">
              <a:buFont typeface="Wingdings" pitchFamily="2" charset="2"/>
              <a:buChar char="§"/>
            </a:pPr>
            <a:r>
              <a:rPr kumimoji="0" lang="ko-KR" altLang="en-US" sz="2200" dirty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The mixing angle of</a:t>
            </a:r>
            <a:r>
              <a:rPr lang="en-US" altLang="ko-KR" sz="2200" b="1" dirty="0" smtClean="0">
                <a:solidFill>
                  <a:srgbClr val="000000"/>
                </a:solidFill>
                <a:latin typeface="Symbol" pitchFamily="18" charset="2"/>
              </a:rPr>
              <a:t> q</a:t>
            </a:r>
            <a:r>
              <a:rPr lang="en-US" altLang="ko-KR" sz="2200" b="1" baseline="-25000" dirty="0" smtClean="0">
                <a:solidFill>
                  <a:srgbClr val="000000"/>
                </a:solidFill>
                <a:latin typeface="Arial" charset="0"/>
              </a:rPr>
              <a:t>13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 expects to be measured to ~5% precision within 3 years. This will provide 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the first glimpse of  </a:t>
            </a:r>
            <a:r>
              <a:rPr kumimoji="0" lang="en-US" altLang="ko-KR" sz="2000" dirty="0" smtClean="0">
                <a:solidFill>
                  <a:srgbClr val="000000"/>
                </a:solidFill>
                <a:latin typeface="Symbol" pitchFamily="18" charset="2"/>
                <a:ea typeface="굴림" pitchFamily="50" charset="-127"/>
                <a:sym typeface="Symbol" pitchFamily="18" charset="2"/>
              </a:rPr>
              <a:t></a:t>
            </a:r>
            <a:r>
              <a:rPr kumimoji="0" lang="en-US" altLang="ko-KR" sz="2000" baseline="-25000" dirty="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CP.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 if accelerator results are combined.</a:t>
            </a:r>
            <a:endParaRPr kumimoji="0" lang="en-US" altLang="ko-KR" sz="2200" dirty="0" smtClean="0">
              <a:solidFill>
                <a:srgbClr val="B9B9E7">
                  <a:lumMod val="50000"/>
                </a:srgbClr>
              </a:solidFill>
              <a:latin typeface="Helvetica" pitchFamily="34" charset="0"/>
              <a:ea typeface="굴림" pitchFamily="50" charset="-127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212725" y="5172075"/>
            <a:ext cx="8785225" cy="144655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261938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0"/>
              </a:spcBef>
              <a:buFont typeface="Wingdings" pitchFamily="2" charset="2"/>
              <a:buChar char="§"/>
            </a:pPr>
            <a:r>
              <a:rPr kumimoji="0" lang="en-US" altLang="ko-KR" sz="2200" dirty="0">
                <a:solidFill>
                  <a:srgbClr val="0000E5"/>
                </a:solidFill>
                <a:latin typeface="Helvetica" pitchFamily="34" charset="0"/>
              </a:rPr>
              <a:t>Korean reactors </a:t>
            </a:r>
            <a:r>
              <a:rPr kumimoji="0" lang="en-US" altLang="ko-KR" sz="2200" dirty="0">
                <a:solidFill>
                  <a:srgbClr val="000000"/>
                </a:solidFill>
                <a:latin typeface="Helvetica" pitchFamily="34" charset="0"/>
              </a:rPr>
              <a:t>can be used as an intense neutrino source to study the neutrino properties. </a:t>
            </a:r>
            <a:r>
              <a:rPr kumimoji="0" lang="en-US" altLang="ko-KR" sz="2200" dirty="0">
                <a:solidFill>
                  <a:srgbClr val="0000E5"/>
                </a:solidFill>
                <a:latin typeface="Arial" pitchFamily="34" charset="0"/>
                <a:cs typeface="Arial" pitchFamily="34" charset="0"/>
              </a:rPr>
              <a:t>RENO-50</a:t>
            </a:r>
            <a:r>
              <a:rPr kumimoji="0" lang="en-US" altLang="ko-KR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a multi-purpose neutrino 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detector. </a:t>
            </a:r>
            <a:r>
              <a:rPr kumimoji="0" lang="en-US" altLang="ko-KR" sz="2200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AMoRE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experiment will be carrying out for 10 </a:t>
            </a:r>
            <a:r>
              <a:rPr kumimoji="0" lang="en-US" altLang="ko-KR" sz="22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yrs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from now on. Construction for </a:t>
            </a:r>
            <a:r>
              <a:rPr kumimoji="0" lang="en-US" altLang="ko-KR" sz="22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SBL</a:t>
            </a:r>
            <a:r>
              <a:rPr kumimoji="0" lang="en-US" altLang="ko-KR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is under way. </a:t>
            </a:r>
            <a:endParaRPr kumimoji="0" lang="en-US" altLang="ko-KR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73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6866" name="Object 2"/>
          <p:cNvGraphicFramePr>
            <a:graphicFrameLocks noChangeAspect="1"/>
          </p:cNvGraphicFramePr>
          <p:nvPr/>
        </p:nvGraphicFramePr>
        <p:xfrm>
          <a:off x="1166813" y="1158875"/>
          <a:ext cx="6437312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0721" name="Equation" r:id="rId4" imgW="3937000" imgH="508000" progId="Equation.3">
                  <p:embed/>
                </p:oleObj>
              </mc:Choice>
              <mc:Fallback>
                <p:oleObj name="Equation" r:id="rId4" imgW="39370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6813" y="1158875"/>
                        <a:ext cx="6437312" cy="830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99C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6867" name="Text Box 4"/>
          <p:cNvSpPr txBox="1">
            <a:spLocks noChangeArrowheads="1"/>
          </p:cNvSpPr>
          <p:nvPr/>
        </p:nvSpPr>
        <p:spPr bwMode="auto">
          <a:xfrm>
            <a:off x="1187450" y="1916113"/>
            <a:ext cx="5267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ko-KR" altLang="en-US" sz="1800" smtClean="0">
                <a:solidFill>
                  <a:srgbClr val="FF6600"/>
                </a:solidFill>
                <a:latin typeface="Helvetica" pitchFamily="34" charset="0"/>
              </a:rPr>
              <a:t>- </a:t>
            </a:r>
            <a:r>
              <a:rPr kumimoji="0" lang="en-US" altLang="ko-KR" sz="1800" smtClean="0">
                <a:solidFill>
                  <a:srgbClr val="FF6600"/>
                </a:solidFill>
                <a:latin typeface="Helvetica" pitchFamily="34" charset="0"/>
              </a:rPr>
              <a:t>Clean measurement of </a:t>
            </a:r>
            <a:r>
              <a:rPr kumimoji="0" lang="en-US" altLang="ko-KR" sz="1800" smtClean="0">
                <a:solidFill>
                  <a:srgbClr val="FF6600"/>
                </a:solidFill>
                <a:latin typeface="Symbol" pitchFamily="18" charset="2"/>
                <a:sym typeface="Symbol" pitchFamily="18" charset="2"/>
              </a:rPr>
              <a:t></a:t>
            </a:r>
            <a:r>
              <a:rPr kumimoji="0" lang="en-US" altLang="ko-KR" sz="1800" baseline="-25000" smtClean="0">
                <a:solidFill>
                  <a:srgbClr val="FF6600"/>
                </a:solidFill>
                <a:latin typeface="Helvetica" pitchFamily="34" charset="0"/>
              </a:rPr>
              <a:t>13</a:t>
            </a:r>
            <a:r>
              <a:rPr kumimoji="0" lang="en-US" altLang="ko-KR" sz="1800" smtClean="0">
                <a:solidFill>
                  <a:srgbClr val="FF6600"/>
                </a:solidFill>
                <a:latin typeface="Helvetica" pitchFamily="34" charset="0"/>
              </a:rPr>
              <a:t> with no matter effects</a:t>
            </a:r>
          </a:p>
        </p:txBody>
      </p:sp>
      <p:sp>
        <p:nvSpPr>
          <p:cNvPr id="676868" name="Text Box 18"/>
          <p:cNvSpPr txBox="1">
            <a:spLocks noChangeArrowheads="1"/>
          </p:cNvSpPr>
          <p:nvPr/>
        </p:nvSpPr>
        <p:spPr bwMode="auto">
          <a:xfrm>
            <a:off x="301625" y="863600"/>
            <a:ext cx="1525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2400" smtClean="0">
                <a:solidFill>
                  <a:srgbClr val="000ADF"/>
                </a:solidFill>
                <a:latin typeface="Helvetica" pitchFamily="34" charset="0"/>
              </a:rPr>
              <a:t>* Reactor</a:t>
            </a:r>
            <a:r>
              <a:rPr kumimoji="0" lang="en-US" altLang="ko-KR" sz="2000" smtClean="0">
                <a:solidFill>
                  <a:srgbClr val="000ADF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676869" name="Rectangle 23"/>
          <p:cNvSpPr>
            <a:spLocks noChangeArrowheads="1"/>
          </p:cNvSpPr>
          <p:nvPr/>
        </p:nvSpPr>
        <p:spPr bwMode="auto">
          <a:xfrm>
            <a:off x="539750" y="188913"/>
            <a:ext cx="8015288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ko-KR" altLang="en-US" sz="2800" b="1" smtClean="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</a:t>
            </a:r>
            <a:r>
              <a:rPr kumimoji="0" lang="ko-KR" altLang="en-US" sz="2800" b="1" baseline="-25000" smtClean="0">
                <a:solidFill>
                  <a:srgbClr val="000000"/>
                </a:solidFill>
                <a:latin typeface="Helvetica" pitchFamily="34" charset="0"/>
              </a:rPr>
              <a:t>13</a:t>
            </a:r>
            <a:r>
              <a:rPr kumimoji="0" lang="ko-KR" altLang="en-US" sz="2800" b="1" smtClean="0">
                <a:solidFill>
                  <a:srgbClr val="000000"/>
                </a:solidFill>
                <a:latin typeface="Helvetica" pitchFamily="34" charset="0"/>
              </a:rPr>
              <a:t> </a:t>
            </a:r>
            <a:r>
              <a:rPr kumimoji="0" lang="en-US" altLang="ko-KR" sz="2800" b="1" smtClean="0">
                <a:solidFill>
                  <a:srgbClr val="000000"/>
                </a:solidFill>
                <a:latin typeface="Helvetica" pitchFamily="34" charset="0"/>
              </a:rPr>
              <a:t>from Reactor and Accelerator Experiments</a:t>
            </a:r>
          </a:p>
        </p:txBody>
      </p:sp>
      <p:grpSp>
        <p:nvGrpSpPr>
          <p:cNvPr id="2" name="그룹 9"/>
          <p:cNvGrpSpPr>
            <a:grpSpLocks/>
          </p:cNvGrpSpPr>
          <p:nvPr/>
        </p:nvGrpSpPr>
        <p:grpSpPr bwMode="auto">
          <a:xfrm>
            <a:off x="288925" y="2276475"/>
            <a:ext cx="7378700" cy="730250"/>
            <a:chOff x="288925" y="2276475"/>
            <a:chExt cx="7378700" cy="730250"/>
          </a:xfrm>
        </p:grpSpPr>
        <p:sp>
          <p:nvSpPr>
            <p:cNvPr id="676885" name="Text Box 19"/>
            <p:cNvSpPr txBox="1">
              <a:spLocks noChangeArrowheads="1"/>
            </p:cNvSpPr>
            <p:nvPr/>
          </p:nvSpPr>
          <p:spPr bwMode="auto">
            <a:xfrm>
              <a:off x="288925" y="2276475"/>
              <a:ext cx="201453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kumimoji="0" lang="en-US" altLang="ko-KR" sz="2400" smtClean="0">
                  <a:solidFill>
                    <a:srgbClr val="000ADF"/>
                  </a:solidFill>
                  <a:latin typeface="Helvetica" pitchFamily="34" charset="0"/>
                </a:rPr>
                <a:t>* Accelerator </a:t>
              </a:r>
            </a:p>
          </p:txBody>
        </p:sp>
        <p:sp>
          <p:nvSpPr>
            <p:cNvPr id="676886" name="Text Box 4"/>
            <p:cNvSpPr txBox="1">
              <a:spLocks noChangeArrowheads="1"/>
            </p:cNvSpPr>
            <p:nvPr/>
          </p:nvSpPr>
          <p:spPr bwMode="auto">
            <a:xfrm>
              <a:off x="1187450" y="2636838"/>
              <a:ext cx="64801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kumimoji="0" lang="ko-KR" altLang="en-US" sz="1800" smtClean="0">
                  <a:solidFill>
                    <a:srgbClr val="00B050"/>
                  </a:solidFill>
                  <a:latin typeface="Helvetica" pitchFamily="34" charset="0"/>
                </a:rPr>
                <a:t>- </a:t>
              </a:r>
              <a:r>
                <a:rPr kumimoji="0" lang="en-US" altLang="ko-KR" sz="1800" smtClean="0">
                  <a:solidFill>
                    <a:srgbClr val="00B050"/>
                  </a:solidFill>
                  <a:latin typeface="Helvetica" pitchFamily="34" charset="0"/>
                </a:rPr>
                <a:t>mass hierarchy  +  CP violation  +   matter effects</a:t>
              </a:r>
              <a:endParaRPr kumimoji="0" lang="en-US" altLang="ko-KR" sz="1800" smtClean="0">
                <a:solidFill>
                  <a:srgbClr val="FF0000"/>
                </a:solidFill>
                <a:latin typeface="Helvetica" pitchFamily="34" charset="0"/>
              </a:endParaRPr>
            </a:p>
          </p:txBody>
        </p:sp>
      </p:grpSp>
      <p:grpSp>
        <p:nvGrpSpPr>
          <p:cNvPr id="3" name="그룹 12"/>
          <p:cNvGrpSpPr>
            <a:grpSpLocks/>
          </p:cNvGrpSpPr>
          <p:nvPr/>
        </p:nvGrpSpPr>
        <p:grpSpPr bwMode="auto">
          <a:xfrm>
            <a:off x="55563" y="3048000"/>
            <a:ext cx="9053512" cy="3810000"/>
            <a:chOff x="55984" y="3048000"/>
            <a:chExt cx="9052520" cy="3810000"/>
          </a:xfrm>
        </p:grpSpPr>
        <p:sp>
          <p:nvSpPr>
            <p:cNvPr id="676883" name="Text Box 20"/>
            <p:cNvSpPr txBox="1">
              <a:spLocks noChangeArrowheads="1"/>
            </p:cNvSpPr>
            <p:nvPr/>
          </p:nvSpPr>
          <p:spPr bwMode="auto">
            <a:xfrm>
              <a:off x="6300341" y="3846513"/>
              <a:ext cx="2808163" cy="2246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 typeface="Wingdings" pitchFamily="2" charset="2"/>
                <a:buChar char="§"/>
              </a:pPr>
              <a:r>
                <a:rPr kumimoji="0" lang="ko-KR" altLang="en-US" sz="2000" smtClean="0">
                  <a:solidFill>
                    <a:srgbClr val="000000"/>
                  </a:solidFill>
                  <a:latin typeface="Helvetica" pitchFamily="34" charset="0"/>
                </a:rPr>
                <a:t> </a:t>
              </a:r>
              <a:r>
                <a:rPr kumimoji="0" lang="en-US" altLang="ko-KR" sz="2000" smtClean="0">
                  <a:solidFill>
                    <a:srgbClr val="000000"/>
                  </a:solidFill>
                  <a:latin typeface="Helvetica" pitchFamily="34" charset="0"/>
                </a:rPr>
                <a:t>Complementary : </a:t>
              </a:r>
            </a:p>
            <a:p>
              <a:pPr latinLnBrk="0">
                <a:spcBef>
                  <a:spcPct val="0"/>
                </a:spcBef>
                <a:buFontTx/>
                <a:buNone/>
              </a:pPr>
              <a:endParaRPr kumimoji="0" lang="en-US" altLang="ko-KR" sz="2000" smtClean="0">
                <a:solidFill>
                  <a:srgbClr val="000000"/>
                </a:solidFill>
                <a:latin typeface="Helvetica" pitchFamily="34" charset="0"/>
              </a:endParaRPr>
            </a:p>
            <a:p>
              <a:pPr latinLnBrk="0">
                <a:spcBef>
                  <a:spcPct val="0"/>
                </a:spcBef>
                <a:buFontTx/>
                <a:buNone/>
              </a:pPr>
              <a:r>
                <a:rPr kumimoji="0" lang="en-US" altLang="ko-KR" sz="2000" smtClean="0">
                  <a:solidFill>
                    <a:srgbClr val="000000"/>
                  </a:solidFill>
                  <a:latin typeface="Helvetica" pitchFamily="34" charset="0"/>
                </a:rPr>
                <a:t>Combining results from accelerator and reactor based experiments could offer the first glimpse of  </a:t>
              </a:r>
              <a:r>
                <a:rPr kumimoji="0" lang="en-US" altLang="ko-KR" sz="2000" smtClean="0">
                  <a:solidFill>
                    <a:srgbClr val="000000"/>
                  </a:solidFill>
                  <a:latin typeface="Symbol" pitchFamily="18" charset="2"/>
                  <a:sym typeface="Symbol" pitchFamily="18" charset="2"/>
                </a:rPr>
                <a:t></a:t>
              </a:r>
              <a:r>
                <a:rPr kumimoji="0" lang="en-US" altLang="ko-KR" sz="2000" baseline="-25000" smtClean="0">
                  <a:solidFill>
                    <a:srgbClr val="000000"/>
                  </a:solidFill>
                  <a:latin typeface="Helvetica" pitchFamily="34" charset="0"/>
                </a:rPr>
                <a:t>CP.</a:t>
              </a:r>
              <a:endParaRPr kumimoji="0" lang="en-US" altLang="ko-KR" sz="2000" smtClean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pic>
          <p:nvPicPr>
            <p:cNvPr id="676884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84" y="3048000"/>
              <a:ext cx="6172200" cy="381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그룹 28"/>
          <p:cNvGrpSpPr>
            <a:grpSpLocks/>
          </p:cNvGrpSpPr>
          <p:nvPr/>
        </p:nvGrpSpPr>
        <p:grpSpPr bwMode="auto">
          <a:xfrm>
            <a:off x="1258888" y="2997200"/>
            <a:ext cx="4654550" cy="3384550"/>
            <a:chOff x="1259632" y="2996952"/>
            <a:chExt cx="4653396" cy="3384376"/>
          </a:xfrm>
        </p:grpSpPr>
        <p:sp>
          <p:nvSpPr>
            <p:cNvPr id="676878" name="직사각형 18"/>
            <p:cNvSpPr>
              <a:spLocks noChangeArrowheads="1"/>
            </p:cNvSpPr>
            <p:nvPr/>
          </p:nvSpPr>
          <p:spPr bwMode="auto">
            <a:xfrm>
              <a:off x="4427984" y="3645024"/>
              <a:ext cx="72008" cy="2736304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Tx/>
                <a:buNone/>
              </a:pPr>
              <a:endParaRPr lang="ko-KR" altLang="en-US" sz="18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676879" name="직사각형 19"/>
            <p:cNvSpPr>
              <a:spLocks noChangeArrowheads="1"/>
            </p:cNvSpPr>
            <p:nvPr/>
          </p:nvSpPr>
          <p:spPr bwMode="auto">
            <a:xfrm>
              <a:off x="1259632" y="3645024"/>
              <a:ext cx="72008" cy="2736304"/>
            </a:xfrm>
            <a:prstGeom prst="rect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Tx/>
                <a:buNone/>
              </a:pPr>
              <a:endParaRPr lang="ko-KR" altLang="en-US" sz="18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627718" y="2996952"/>
              <a:ext cx="3285310" cy="369869"/>
            </a:xfrm>
            <a:prstGeom prst="rect">
              <a:avLst/>
            </a:prstGeom>
            <a:noFill/>
            <a:ln w="952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latinLnBrk="0" hangingPunct="0">
                <a:defRPr/>
              </a:pPr>
              <a:r>
                <a:rPr kumimoji="0" lang="en-US" altLang="ko-KR" sz="1800" b="1" dirty="0">
                  <a:solidFill>
                    <a:srgbClr val="CAE2FF">
                      <a:lumMod val="50000"/>
                    </a:srgbClr>
                  </a:solidFill>
                  <a:latin typeface="Helvetica" pitchFamily="34" charset="0"/>
                  <a:ea typeface="굴림" pitchFamily="50" charset="-127"/>
                </a:rPr>
                <a:t>Precise measurement of </a:t>
              </a:r>
              <a:r>
                <a:rPr kumimoji="0" lang="en-US" altLang="ko-KR" sz="1800" b="1" dirty="0">
                  <a:solidFill>
                    <a:srgbClr val="CAE2FF">
                      <a:lumMod val="50000"/>
                    </a:srgbClr>
                  </a:solidFill>
                  <a:latin typeface="Symbol" pitchFamily="18" charset="2"/>
                  <a:ea typeface="굴림" pitchFamily="50" charset="-127"/>
                  <a:sym typeface="Symbol" pitchFamily="18" charset="2"/>
                </a:rPr>
                <a:t></a:t>
              </a:r>
              <a:r>
                <a:rPr kumimoji="0" lang="en-US" altLang="ko-KR" sz="1800" b="1" baseline="-25000" dirty="0">
                  <a:solidFill>
                    <a:srgbClr val="CAE2FF">
                      <a:lumMod val="50000"/>
                    </a:srgbClr>
                  </a:solidFill>
                  <a:latin typeface="Helvetica" pitchFamily="34" charset="0"/>
                  <a:ea typeface="굴림" pitchFamily="50" charset="-127"/>
                </a:rPr>
                <a:t>13</a:t>
              </a:r>
              <a:endParaRPr kumimoji="0" lang="en-US" altLang="ko-KR" sz="1800" b="1" dirty="0">
                <a:solidFill>
                  <a:srgbClr val="CAE2FF">
                    <a:lumMod val="50000"/>
                  </a:srgbClr>
                </a:solidFill>
                <a:latin typeface="Helvetica" pitchFamily="34" charset="0"/>
                <a:ea typeface="굴림" pitchFamily="50" charset="-127"/>
              </a:endParaRPr>
            </a:p>
          </p:txBody>
        </p:sp>
        <p:cxnSp>
          <p:nvCxnSpPr>
            <p:cNvPr id="24" name="직선 화살표 연결선 23"/>
            <p:cNvCxnSpPr>
              <a:endCxn id="676879" idx="0"/>
            </p:cNvCxnSpPr>
            <p:nvPr/>
          </p:nvCxnSpPr>
          <p:spPr bwMode="auto">
            <a:xfrm flipH="1">
              <a:off x="1296135" y="3357296"/>
              <a:ext cx="1476009" cy="287322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직선 화살표 연결선 24"/>
            <p:cNvCxnSpPr>
              <a:endCxn id="676878" idx="0"/>
            </p:cNvCxnSpPr>
            <p:nvPr/>
          </p:nvCxnSpPr>
          <p:spPr bwMode="auto">
            <a:xfrm>
              <a:off x="3564111" y="3357296"/>
              <a:ext cx="899889" cy="287322"/>
            </a:xfrm>
            <a:prstGeom prst="straightConnector1">
              <a:avLst/>
            </a:prstGeom>
            <a:solidFill>
              <a:schemeClr val="accent1"/>
            </a:solidFill>
            <a:ln w="22225" cap="flat" cmpd="sng" algn="ctr">
              <a:solidFill>
                <a:schemeClr val="accent5">
                  <a:lumMod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5" name="그룹 17"/>
          <p:cNvGrpSpPr>
            <a:grpSpLocks/>
          </p:cNvGrpSpPr>
          <p:nvPr/>
        </p:nvGrpSpPr>
        <p:grpSpPr bwMode="auto">
          <a:xfrm>
            <a:off x="1116013" y="3716338"/>
            <a:ext cx="3527425" cy="1368425"/>
            <a:chOff x="1115616" y="3717032"/>
            <a:chExt cx="3528392" cy="1368152"/>
          </a:xfrm>
        </p:grpSpPr>
        <p:sp>
          <p:nvSpPr>
            <p:cNvPr id="676874" name="타원 15"/>
            <p:cNvSpPr>
              <a:spLocks noChangeArrowheads="1"/>
            </p:cNvSpPr>
            <p:nvPr/>
          </p:nvSpPr>
          <p:spPr bwMode="auto">
            <a:xfrm>
              <a:off x="1115616" y="3717032"/>
              <a:ext cx="360040" cy="36004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Tx/>
                <a:buNone/>
              </a:pPr>
              <a:endParaRPr lang="ko-KR" altLang="en-US" sz="18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676875" name="타원 13"/>
            <p:cNvSpPr>
              <a:spLocks noChangeArrowheads="1"/>
            </p:cNvSpPr>
            <p:nvPr/>
          </p:nvSpPr>
          <p:spPr bwMode="auto">
            <a:xfrm>
              <a:off x="4283968" y="3717032"/>
              <a:ext cx="360040" cy="36004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Tx/>
                <a:buNone/>
              </a:pPr>
              <a:endParaRPr lang="ko-KR" altLang="en-US" sz="18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676876" name="타원 14"/>
            <p:cNvSpPr>
              <a:spLocks noChangeArrowheads="1"/>
            </p:cNvSpPr>
            <p:nvPr/>
          </p:nvSpPr>
          <p:spPr bwMode="auto">
            <a:xfrm>
              <a:off x="4283968" y="4725144"/>
              <a:ext cx="360040" cy="36004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Tx/>
                <a:buNone/>
              </a:pPr>
              <a:endParaRPr lang="ko-KR" altLang="en-US" sz="18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  <p:sp>
          <p:nvSpPr>
            <p:cNvPr id="676877" name="타원 16"/>
            <p:cNvSpPr>
              <a:spLocks noChangeArrowheads="1"/>
            </p:cNvSpPr>
            <p:nvPr/>
          </p:nvSpPr>
          <p:spPr bwMode="auto">
            <a:xfrm>
              <a:off x="1115616" y="4581128"/>
              <a:ext cx="360040" cy="360040"/>
            </a:xfrm>
            <a:prstGeom prst="ellipse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Tx/>
                <a:buNone/>
              </a:pPr>
              <a:endParaRPr lang="ko-KR" altLang="en-US" sz="180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259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3"/>
          <p:cNvSpPr>
            <a:spLocks noChangeArrowheads="1"/>
          </p:cNvSpPr>
          <p:nvPr/>
        </p:nvSpPr>
        <p:spPr bwMode="auto">
          <a:xfrm>
            <a:off x="588963" y="233363"/>
            <a:ext cx="8015287" cy="60325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3000" b="1" baseline="30000">
                <a:solidFill>
                  <a:srgbClr val="000000"/>
                </a:solidFill>
                <a:latin typeface="Helvetica" pitchFamily="34" charset="0"/>
              </a:rPr>
              <a:t>9</a:t>
            </a:r>
            <a:r>
              <a:rPr kumimoji="0" lang="en-US" altLang="ko-KR" sz="3000" b="1">
                <a:solidFill>
                  <a:srgbClr val="000000"/>
                </a:solidFill>
                <a:latin typeface="Helvetica" pitchFamily="34" charset="0"/>
              </a:rPr>
              <a:t>Li/</a:t>
            </a:r>
            <a:r>
              <a:rPr kumimoji="0" lang="en-US" altLang="ko-KR" sz="3000" b="1" baseline="30000">
                <a:solidFill>
                  <a:srgbClr val="000000"/>
                </a:solidFill>
                <a:latin typeface="Helvetica" pitchFamily="34" charset="0"/>
              </a:rPr>
              <a:t>8</a:t>
            </a:r>
            <a:r>
              <a:rPr kumimoji="0" lang="en-US" altLang="ko-KR" sz="3000" b="1">
                <a:solidFill>
                  <a:srgbClr val="000000"/>
                </a:solidFill>
                <a:latin typeface="Helvetica" pitchFamily="34" charset="0"/>
              </a:rPr>
              <a:t>He </a:t>
            </a:r>
            <a:r>
              <a:rPr kumimoji="0" lang="en-US" altLang="ko-KR" sz="3000" b="1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kumimoji="0" lang="en-US" altLang="ko-KR" sz="3000" b="1">
                <a:solidFill>
                  <a:srgbClr val="000000"/>
                </a:solidFill>
                <a:latin typeface="Helvetica" pitchFamily="34" charset="0"/>
              </a:rPr>
              <a:t>-n Backgrounds</a:t>
            </a:r>
          </a:p>
        </p:txBody>
      </p:sp>
      <p:pic>
        <p:nvPicPr>
          <p:cNvPr id="6205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916113"/>
            <a:ext cx="6800850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092"/>
          <p:cNvSpPr txBox="1">
            <a:spLocks noChangeArrowheads="1"/>
          </p:cNvSpPr>
          <p:nvPr/>
        </p:nvSpPr>
        <p:spPr bwMode="auto">
          <a:xfrm>
            <a:off x="827088" y="1098550"/>
            <a:ext cx="7561262" cy="768350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ja-JP" sz="22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kumimoji="0" lang="en-US" altLang="ja-JP" sz="2200" kern="0" baseline="3000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kumimoji="0" lang="en-US" altLang="ja-JP" sz="2200" kern="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Li/</a:t>
            </a:r>
            <a:r>
              <a:rPr kumimoji="0" lang="en-US" altLang="ja-JP" sz="2200" kern="0" baseline="3000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8</a:t>
            </a:r>
            <a:r>
              <a:rPr kumimoji="0" lang="en-US" altLang="ja-JP" sz="2200" kern="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He are unstable isotopes emitting (</a:t>
            </a:r>
            <a:r>
              <a:rPr kumimoji="0" lang="en-US" altLang="ja-JP" sz="2200" kern="0" dirty="0" err="1">
                <a:solidFill>
                  <a:srgbClr val="000000"/>
                </a:solidFill>
                <a:latin typeface="Symbol" pitchFamily="18" charset="2"/>
                <a:ea typeface="MS PGothic" pitchFamily="34" charset="-128"/>
              </a:rPr>
              <a:t>b</a:t>
            </a:r>
            <a:r>
              <a:rPr kumimoji="0" lang="en-US" altLang="ja-JP" sz="2200" kern="0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,n</a:t>
            </a:r>
            <a:r>
              <a:rPr kumimoji="0" lang="en-US" altLang="ja-JP" sz="2200" kern="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) followers and produced when a </a:t>
            </a:r>
            <a:r>
              <a:rPr kumimoji="0" lang="en-US" altLang="ja-JP" sz="2200" kern="0" dirty="0" err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muon</a:t>
            </a:r>
            <a:r>
              <a:rPr kumimoji="0" lang="en-US" altLang="ja-JP" sz="2200" kern="0" dirty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interacts with carbon in the LS. </a:t>
            </a:r>
          </a:p>
        </p:txBody>
      </p:sp>
    </p:spTree>
    <p:extLst>
      <p:ext uri="{BB962C8B-B14F-4D97-AF65-F5344CB8AC3E}">
        <p14:creationId xmlns:p14="http://schemas.microsoft.com/office/powerpoint/2010/main" val="9167402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Text Box 4"/>
          <p:cNvSpPr txBox="1">
            <a:spLocks noChangeArrowheads="1"/>
          </p:cNvSpPr>
          <p:nvPr/>
        </p:nvSpPr>
        <p:spPr bwMode="auto">
          <a:xfrm>
            <a:off x="250825" y="1125538"/>
            <a:ext cx="4968875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r"/>
            </a:pPr>
            <a:r>
              <a:rPr lang="ko-KR" altLang="en-US" sz="20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 </a:t>
            </a:r>
            <a:r>
              <a:rPr lang="en-US" altLang="ko-KR" sz="18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Located in the west coast of southern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ko-KR" sz="18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     part of Korea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r"/>
            </a:pPr>
            <a:r>
              <a:rPr lang="en-US" altLang="ko-KR" sz="20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 </a:t>
            </a:r>
            <a:r>
              <a:rPr lang="en-US" altLang="ko-KR" sz="18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~300 km from Seoul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r"/>
            </a:pPr>
            <a:r>
              <a:rPr lang="en-US" altLang="ko-KR" sz="20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 </a:t>
            </a:r>
            <a:r>
              <a:rPr lang="en-US" altLang="ko-KR" sz="18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6 reactors are lined up in roughly equal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    distances and span ~1.3 km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r"/>
            </a:pPr>
            <a:r>
              <a:rPr lang="en-US" altLang="ko-KR" sz="20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 </a:t>
            </a:r>
            <a:r>
              <a:rPr lang="en-US" altLang="ko-KR" sz="18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Total average thermal output ~16.7GW</a:t>
            </a:r>
            <a:r>
              <a:rPr lang="en-US" altLang="ko-KR" sz="1800" baseline="-250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th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800" baseline="-250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      </a:t>
            </a:r>
            <a:r>
              <a:rPr lang="en-US" altLang="ko-KR" sz="1800" dirty="0" smtClean="0">
                <a:solidFill>
                  <a:srgbClr val="000000"/>
                </a:solidFill>
                <a:ea typeface="굴림체" pitchFamily="49" charset="-127"/>
                <a:cs typeface="Arial" pitchFamily="34" charset="0"/>
              </a:rPr>
              <a:t>(one of powerful sources  in the world)</a:t>
            </a:r>
          </a:p>
        </p:txBody>
      </p:sp>
      <p:pic>
        <p:nvPicPr>
          <p:cNvPr id="59392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2259013"/>
            <a:ext cx="3503612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24" name="Picture 6" descr="yg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9000"/>
            <a:ext cx="49403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25" name="Line 7"/>
          <p:cNvSpPr>
            <a:spLocks noChangeShapeType="1"/>
          </p:cNvSpPr>
          <p:nvPr/>
        </p:nvSpPr>
        <p:spPr bwMode="auto">
          <a:xfrm flipH="1" flipV="1">
            <a:off x="5148263" y="3429000"/>
            <a:ext cx="1079500" cy="1368425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800" smtClean="0">
              <a:solidFill>
                <a:srgbClr val="FFFFFF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93926" name="Line 8"/>
          <p:cNvSpPr>
            <a:spLocks noChangeShapeType="1"/>
          </p:cNvSpPr>
          <p:nvPr/>
        </p:nvSpPr>
        <p:spPr bwMode="auto">
          <a:xfrm flipH="1">
            <a:off x="5110163" y="4870450"/>
            <a:ext cx="1079500" cy="1655763"/>
          </a:xfrm>
          <a:prstGeom prst="line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ko-KR" altLang="en-US" sz="1800" smtClean="0">
              <a:solidFill>
                <a:srgbClr val="FFFFFF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93927" name="Rectangle 73"/>
          <p:cNvSpPr>
            <a:spLocks noChangeArrowheads="1"/>
          </p:cNvSpPr>
          <p:nvPr/>
        </p:nvSpPr>
        <p:spPr bwMode="auto">
          <a:xfrm>
            <a:off x="250825" y="115888"/>
            <a:ext cx="8640763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3000" b="1" smtClean="0">
                <a:solidFill>
                  <a:srgbClr val="000000"/>
                </a:solidFill>
                <a:ea typeface="휴먼모음T" pitchFamily="18" charset="-127"/>
              </a:rPr>
              <a:t>YongGwang Nuclear Power Plant</a:t>
            </a:r>
          </a:p>
        </p:txBody>
      </p:sp>
      <p:sp>
        <p:nvSpPr>
          <p:cNvPr id="593928" name="직사각형 8"/>
          <p:cNvSpPr>
            <a:spLocks noChangeArrowheads="1"/>
          </p:cNvSpPr>
          <p:nvPr/>
        </p:nvSpPr>
        <p:spPr bwMode="auto">
          <a:xfrm>
            <a:off x="5776913" y="885825"/>
            <a:ext cx="29527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2000" smtClean="0">
                <a:solidFill>
                  <a:srgbClr val="0070C0"/>
                </a:solidFill>
              </a:rPr>
              <a:t>YongGwang(</a:t>
            </a:r>
            <a:r>
              <a:rPr lang="ko-KR" altLang="en-US" sz="2000" smtClean="0">
                <a:solidFill>
                  <a:srgbClr val="0070C0"/>
                </a:solidFill>
                <a:ea typeface="굴림" pitchFamily="50" charset="-127"/>
              </a:rPr>
              <a:t>靈光</a:t>
            </a:r>
            <a:r>
              <a:rPr lang="en-US" altLang="ko-KR" sz="2000" smtClean="0">
                <a:solidFill>
                  <a:srgbClr val="0070C0"/>
                </a:solidFill>
              </a:rPr>
              <a:t>):</a:t>
            </a:r>
          </a:p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800" smtClean="0">
                <a:solidFill>
                  <a:srgbClr val="0070C0"/>
                </a:solidFill>
              </a:rPr>
              <a:t>= glorious[splendid] light</a:t>
            </a:r>
          </a:p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800" smtClean="0">
                <a:solidFill>
                  <a:srgbClr val="0070C0"/>
                </a:solidFill>
              </a:rPr>
              <a:t>(~spirited)  </a:t>
            </a:r>
          </a:p>
          <a:p>
            <a:pPr eaLnBrk="1" latinLnBrk="0" hangingPunct="1">
              <a:spcBef>
                <a:spcPct val="0"/>
              </a:spcBef>
              <a:buFontTx/>
              <a:buNone/>
            </a:pPr>
            <a:r>
              <a:rPr lang="en-US" altLang="ko-KR" sz="1800" smtClean="0">
                <a:solidFill>
                  <a:srgbClr val="0070C0"/>
                </a:solidFill>
              </a:rPr>
              <a:t>New name: Hanbit </a:t>
            </a:r>
            <a:br>
              <a:rPr lang="en-US" altLang="ko-KR" sz="1800" smtClean="0">
                <a:solidFill>
                  <a:srgbClr val="0070C0"/>
                </a:solidFill>
              </a:rPr>
            </a:br>
            <a:endParaRPr lang="ko-KR" altLang="en-US" sz="1800" smtClean="0">
              <a:solidFill>
                <a:srgbClr val="0070C0"/>
              </a:solidFill>
              <a:ea typeface="굴림" pitchFamily="50" charset="-127"/>
            </a:endParaRPr>
          </a:p>
        </p:txBody>
      </p:sp>
      <p:sp>
        <p:nvSpPr>
          <p:cNvPr id="593929" name="오른쪽 화살표 1"/>
          <p:cNvSpPr>
            <a:spLocks noChangeArrowheads="1"/>
          </p:cNvSpPr>
          <p:nvPr/>
        </p:nvSpPr>
        <p:spPr bwMode="auto">
          <a:xfrm>
            <a:off x="5235575" y="1779588"/>
            <a:ext cx="550863" cy="285750"/>
          </a:xfrm>
          <a:prstGeom prst="rightArrow">
            <a:avLst>
              <a:gd name="adj1" fmla="val 50000"/>
              <a:gd name="adj2" fmla="val 50042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endParaRPr lang="ko-KR" altLang="en-US" sz="18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70"/>
          <p:cNvSpPr>
            <a:spLocks noChangeArrowheads="1"/>
          </p:cNvSpPr>
          <p:nvPr/>
        </p:nvSpPr>
        <p:spPr bwMode="auto">
          <a:xfrm>
            <a:off x="611188" y="333375"/>
            <a:ext cx="8015287" cy="603250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3000" b="1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Summary of Final Data Sample</a:t>
            </a:r>
          </a:p>
        </p:txBody>
      </p:sp>
      <p:pic>
        <p:nvPicPr>
          <p:cNvPr id="6236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84313"/>
            <a:ext cx="875506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0" name="TextBox 15"/>
          <p:cNvSpPr txBox="1">
            <a:spLocks noChangeArrowheads="1"/>
          </p:cNvSpPr>
          <p:nvPr/>
        </p:nvSpPr>
        <p:spPr bwMode="auto">
          <a:xfrm>
            <a:off x="5508625" y="1125538"/>
            <a:ext cx="3240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ko-KR" sz="20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rPr>
              <a:t>(Prompt energy &lt; 10 MeV)</a:t>
            </a:r>
            <a:endParaRPr lang="ko-KR" altLang="en-US" sz="2000">
              <a:solidFill>
                <a:srgbClr val="1F497D"/>
              </a:solidFill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grpSp>
        <p:nvGrpSpPr>
          <p:cNvPr id="623621" name="그룹 25"/>
          <p:cNvGrpSpPr>
            <a:grpSpLocks/>
          </p:cNvGrpSpPr>
          <p:nvPr/>
        </p:nvGrpSpPr>
        <p:grpSpPr bwMode="auto">
          <a:xfrm>
            <a:off x="5076825" y="2133600"/>
            <a:ext cx="3887788" cy="3263900"/>
            <a:chOff x="5076056" y="2132856"/>
            <a:chExt cx="3888432" cy="3265041"/>
          </a:xfrm>
        </p:grpSpPr>
        <p:sp>
          <p:nvSpPr>
            <p:cNvPr id="623624" name="TextBox 7"/>
            <p:cNvSpPr txBox="1">
              <a:spLocks noChangeArrowheads="1"/>
            </p:cNvSpPr>
            <p:nvPr/>
          </p:nvSpPr>
          <p:spPr bwMode="auto">
            <a:xfrm>
              <a:off x="8028384" y="2132856"/>
              <a:ext cx="936104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30211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25" name="TextBox 8"/>
            <p:cNvSpPr txBox="1">
              <a:spLocks noChangeArrowheads="1"/>
            </p:cNvSpPr>
            <p:nvPr/>
          </p:nvSpPr>
          <p:spPr bwMode="auto">
            <a:xfrm>
              <a:off x="5724128" y="2132856"/>
              <a:ext cx="1224136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279787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26" name="TextBox 9"/>
            <p:cNvSpPr txBox="1">
              <a:spLocks noChangeArrowheads="1"/>
            </p:cNvSpPr>
            <p:nvPr/>
          </p:nvSpPr>
          <p:spPr bwMode="auto">
            <a:xfrm>
              <a:off x="7812360" y="3604954"/>
              <a:ext cx="1080120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402.69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27" name="TextBox 10"/>
            <p:cNvSpPr txBox="1">
              <a:spLocks noChangeArrowheads="1"/>
            </p:cNvSpPr>
            <p:nvPr/>
          </p:nvSpPr>
          <p:spPr bwMode="auto">
            <a:xfrm>
              <a:off x="5796136" y="3604954"/>
              <a:ext cx="115212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369.03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28" name="TextBox 11"/>
            <p:cNvSpPr txBox="1">
              <a:spLocks noChangeArrowheads="1"/>
            </p:cNvSpPr>
            <p:nvPr/>
          </p:nvSpPr>
          <p:spPr bwMode="auto">
            <a:xfrm>
              <a:off x="5076056" y="3908375"/>
              <a:ext cx="187220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62.0</a:t>
              </a:r>
              <a:r>
                <a:rPr lang="en-US" altLang="ko-KR" sz="1900">
                  <a:solidFill>
                    <a:srgbClr val="1F497D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rPr>
                <a:t>±</a:t>
              </a: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0.014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29" name="TextBox 12"/>
            <p:cNvSpPr txBox="1">
              <a:spLocks noChangeArrowheads="1"/>
            </p:cNvSpPr>
            <p:nvPr/>
          </p:nvSpPr>
          <p:spPr bwMode="auto">
            <a:xfrm>
              <a:off x="7020272" y="3933056"/>
              <a:ext cx="187220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71.4</a:t>
              </a:r>
              <a:r>
                <a:rPr lang="en-US" altLang="ko-KR" sz="1900">
                  <a:solidFill>
                    <a:srgbClr val="1F497D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rPr>
                <a:t>±</a:t>
              </a: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0.014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30" name="TextBox 16"/>
            <p:cNvSpPr txBox="1">
              <a:spLocks noChangeArrowheads="1"/>
            </p:cNvSpPr>
            <p:nvPr/>
          </p:nvSpPr>
          <p:spPr bwMode="auto">
            <a:xfrm>
              <a:off x="5076056" y="4700463"/>
              <a:ext cx="187220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13.73</a:t>
              </a:r>
              <a:r>
                <a:rPr lang="en-US" altLang="ko-KR" sz="1900">
                  <a:solidFill>
                    <a:srgbClr val="1F497D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rPr>
                <a:t>±</a:t>
              </a: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2.13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31" name="TextBox 14"/>
            <p:cNvSpPr txBox="1">
              <a:spLocks noChangeArrowheads="1"/>
            </p:cNvSpPr>
            <p:nvPr/>
          </p:nvSpPr>
          <p:spPr bwMode="auto">
            <a:xfrm>
              <a:off x="5076056" y="4365104"/>
              <a:ext cx="187220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3.61</a:t>
              </a:r>
              <a:r>
                <a:rPr lang="en-US" altLang="ko-KR" sz="1900">
                  <a:solidFill>
                    <a:srgbClr val="1F497D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rPr>
                <a:t>±</a:t>
              </a: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0.05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32" name="TextBox 17"/>
            <p:cNvSpPr txBox="1">
              <a:spLocks noChangeArrowheads="1"/>
            </p:cNvSpPr>
            <p:nvPr/>
          </p:nvSpPr>
          <p:spPr bwMode="auto">
            <a:xfrm>
              <a:off x="7020272" y="4365104"/>
              <a:ext cx="187220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0.60</a:t>
              </a:r>
              <a:r>
                <a:rPr lang="en-US" altLang="ko-KR" sz="1900">
                  <a:solidFill>
                    <a:srgbClr val="1F497D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rPr>
                <a:t>±</a:t>
              </a: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0.03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33" name="TextBox 18"/>
            <p:cNvSpPr txBox="1">
              <a:spLocks noChangeArrowheads="1"/>
            </p:cNvSpPr>
            <p:nvPr/>
          </p:nvSpPr>
          <p:spPr bwMode="auto">
            <a:xfrm>
              <a:off x="7020272" y="4700463"/>
              <a:ext cx="187220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3.61</a:t>
              </a:r>
              <a:r>
                <a:rPr lang="en-US" altLang="ko-KR" sz="1900">
                  <a:solidFill>
                    <a:srgbClr val="1F497D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rPr>
                <a:t>±</a:t>
              </a: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0.60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34" name="TextBox 19"/>
            <p:cNvSpPr txBox="1">
              <a:spLocks noChangeArrowheads="1"/>
            </p:cNvSpPr>
            <p:nvPr/>
          </p:nvSpPr>
          <p:spPr bwMode="auto">
            <a:xfrm>
              <a:off x="5076056" y="5013176"/>
              <a:ext cx="187220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3.14</a:t>
              </a:r>
              <a:r>
                <a:rPr lang="en-US" altLang="ko-KR" sz="1900">
                  <a:solidFill>
                    <a:srgbClr val="1F497D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rPr>
                <a:t>±</a:t>
              </a: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0.09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35" name="TextBox 20"/>
            <p:cNvSpPr txBox="1">
              <a:spLocks noChangeArrowheads="1"/>
            </p:cNvSpPr>
            <p:nvPr/>
          </p:nvSpPr>
          <p:spPr bwMode="auto">
            <a:xfrm>
              <a:off x="7020272" y="5013176"/>
              <a:ext cx="187220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0.68</a:t>
              </a:r>
              <a:r>
                <a:rPr lang="en-US" altLang="ko-KR" sz="1900">
                  <a:solidFill>
                    <a:srgbClr val="1F497D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rPr>
                <a:t>±</a:t>
              </a: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0.04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36" name="TextBox 21"/>
            <p:cNvSpPr txBox="1">
              <a:spLocks noChangeArrowheads="1"/>
            </p:cNvSpPr>
            <p:nvPr/>
          </p:nvSpPr>
          <p:spPr bwMode="auto">
            <a:xfrm>
              <a:off x="5076056" y="2468215"/>
              <a:ext cx="187220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20.48</a:t>
              </a:r>
              <a:r>
                <a:rPr lang="en-US" altLang="ko-KR" sz="1900">
                  <a:solidFill>
                    <a:srgbClr val="1F497D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rPr>
                <a:t>±</a:t>
              </a: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2.13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37" name="TextBox 22"/>
            <p:cNvSpPr txBox="1">
              <a:spLocks noChangeArrowheads="1"/>
            </p:cNvSpPr>
            <p:nvPr/>
          </p:nvSpPr>
          <p:spPr bwMode="auto">
            <a:xfrm>
              <a:off x="7020272" y="2468215"/>
              <a:ext cx="187220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4.89</a:t>
              </a:r>
              <a:r>
                <a:rPr lang="en-US" altLang="ko-KR" sz="1900">
                  <a:solidFill>
                    <a:srgbClr val="1F497D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rPr>
                <a:t>±</a:t>
              </a: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0.60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38" name="TextBox 23"/>
            <p:cNvSpPr txBox="1">
              <a:spLocks noChangeArrowheads="1"/>
            </p:cNvSpPr>
            <p:nvPr/>
          </p:nvSpPr>
          <p:spPr bwMode="auto">
            <a:xfrm>
              <a:off x="5076056" y="2828255"/>
              <a:ext cx="187220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737.69</a:t>
              </a:r>
              <a:r>
                <a:rPr lang="en-US" altLang="ko-KR" sz="1900">
                  <a:solidFill>
                    <a:srgbClr val="1F497D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rPr>
                <a:t>±</a:t>
              </a: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2.58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  <p:sp>
          <p:nvSpPr>
            <p:cNvPr id="623639" name="TextBox 24"/>
            <p:cNvSpPr txBox="1">
              <a:spLocks noChangeArrowheads="1"/>
            </p:cNvSpPr>
            <p:nvPr/>
          </p:nvSpPr>
          <p:spPr bwMode="auto">
            <a:xfrm>
              <a:off x="7020272" y="2852936"/>
              <a:ext cx="1872208" cy="3847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70.13</a:t>
              </a:r>
              <a:r>
                <a:rPr lang="en-US" altLang="ko-KR" sz="1900">
                  <a:solidFill>
                    <a:srgbClr val="1F497D"/>
                  </a:solidFill>
                  <a:latin typeface="굴림" pitchFamily="50" charset="-127"/>
                  <a:ea typeface="굴림" pitchFamily="50" charset="-127"/>
                  <a:cs typeface="Arial" pitchFamily="34" charset="0"/>
                </a:rPr>
                <a:t>±</a:t>
              </a:r>
              <a:r>
                <a:rPr lang="en-US" altLang="ko-KR" sz="1900">
                  <a:solidFill>
                    <a:srgbClr val="1F497D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0.75</a:t>
              </a:r>
              <a:endParaRPr lang="ko-KR" altLang="en-US" sz="1900">
                <a:solidFill>
                  <a:srgbClr val="1F497D"/>
                </a:solidFill>
                <a:latin typeface="Arial" pitchFamily="34" charset="0"/>
                <a:ea typeface="굴림" pitchFamily="50" charset="-127"/>
                <a:cs typeface="Arial" pitchFamily="34" charset="0"/>
              </a:endParaRPr>
            </a:p>
          </p:txBody>
        </p:sp>
      </p:grpSp>
      <p:sp>
        <p:nvSpPr>
          <p:cNvPr id="623622" name="직사각형 6"/>
          <p:cNvSpPr>
            <a:spLocks noChangeArrowheads="1"/>
          </p:cNvSpPr>
          <p:nvPr/>
        </p:nvSpPr>
        <p:spPr bwMode="auto">
          <a:xfrm>
            <a:off x="5057775" y="2852738"/>
            <a:ext cx="3960813" cy="360362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eaLnBrk="1" latinLnBrk="0" hangingPunct="1">
              <a:spcBef>
                <a:spcPct val="0"/>
              </a:spcBef>
              <a:buFontTx/>
              <a:buNone/>
            </a:pPr>
            <a:endParaRPr lang="ko-KR" altLang="en-US" sz="180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623623" name="Picture 7" descr="RENO로고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6246813"/>
            <a:ext cx="1611312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94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746" name="그룹 9"/>
          <p:cNvGrpSpPr>
            <a:grpSpLocks/>
          </p:cNvGrpSpPr>
          <p:nvPr/>
        </p:nvGrpSpPr>
        <p:grpSpPr bwMode="auto">
          <a:xfrm>
            <a:off x="566738" y="80963"/>
            <a:ext cx="8010525" cy="6696075"/>
            <a:chOff x="566738" y="80963"/>
            <a:chExt cx="8010525" cy="6696075"/>
          </a:xfrm>
        </p:grpSpPr>
        <p:pic>
          <p:nvPicPr>
            <p:cNvPr id="28775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38" y="80963"/>
              <a:ext cx="8010525" cy="669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755" name="TextBox 2"/>
            <p:cNvSpPr txBox="1">
              <a:spLocks noChangeArrowheads="1"/>
            </p:cNvSpPr>
            <p:nvPr/>
          </p:nvSpPr>
          <p:spPr bwMode="auto">
            <a:xfrm>
              <a:off x="7239000" y="3276600"/>
              <a:ext cx="133562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/>
              <a:r>
                <a:rPr kumimoji="0" lang="en-US" altLang="ko-KR" sz="1200" b="1" smtClean="0">
                  <a:solidFill>
                    <a:srgbClr val="FF0000"/>
                  </a:solidFill>
                  <a:latin typeface="Arial" pitchFamily="34" charset="0"/>
                  <a:ea typeface="HY얕은샘물M" pitchFamily="18" charset="-127"/>
                  <a:cs typeface="Arial" pitchFamily="34" charset="0"/>
                </a:rPr>
                <a:t>KAMLAND Data</a:t>
              </a:r>
              <a:endParaRPr kumimoji="0" lang="ko-KR" altLang="en-US" sz="1200" b="1" smtClean="0">
                <a:solidFill>
                  <a:srgbClr val="FF0000"/>
                </a:solidFill>
                <a:latin typeface="Arial" pitchFamily="34" charset="0"/>
                <a:ea typeface="HY얕은샘물M" pitchFamily="18" charset="-127"/>
                <a:cs typeface="Arial" pitchFamily="34" charset="0"/>
              </a:endParaRPr>
            </a:p>
          </p:txBody>
        </p:sp>
        <p:cxnSp>
          <p:nvCxnSpPr>
            <p:cNvPr id="5" name="직선 화살표 연결선 4"/>
            <p:cNvCxnSpPr/>
            <p:nvPr/>
          </p:nvCxnSpPr>
          <p:spPr>
            <a:xfrm rot="5400000">
              <a:off x="7631906" y="3825082"/>
              <a:ext cx="576263" cy="215900"/>
            </a:xfrm>
            <a:prstGeom prst="straightConnector1">
              <a:avLst/>
            </a:prstGeom>
            <a:ln w="412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화살표 연결선 6"/>
            <p:cNvCxnSpPr/>
            <p:nvPr/>
          </p:nvCxnSpPr>
          <p:spPr>
            <a:xfrm rot="10800000" flipV="1">
              <a:off x="5508625" y="1123950"/>
              <a:ext cx="503238" cy="360363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758" name="TextBox 8"/>
            <p:cNvSpPr txBox="1">
              <a:spLocks noChangeArrowheads="1"/>
            </p:cNvSpPr>
            <p:nvPr/>
          </p:nvSpPr>
          <p:spPr bwMode="auto">
            <a:xfrm>
              <a:off x="6129754" y="949370"/>
              <a:ext cx="159678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itchFamily="50" charset="-127"/>
                  <a:ea typeface="굴림" pitchFamily="50" charset="-127"/>
                </a:defRPr>
              </a:lvl9pPr>
            </a:lstStyle>
            <a:p>
              <a:pPr eaLnBrk="1" latinLnBrk="0" hangingPunct="1"/>
              <a:r>
                <a:rPr kumimoji="0" lang="en-US" altLang="ko-KR" sz="1000" b="1" smtClean="0">
                  <a:solidFill>
                    <a:srgbClr val="000000"/>
                  </a:solidFill>
                  <a:latin typeface="Arial" pitchFamily="34" charset="0"/>
                  <a:ea typeface="HY얕은샘물M" pitchFamily="18" charset="-127"/>
                  <a:cs typeface="Arial" pitchFamily="34" charset="0"/>
                </a:rPr>
                <a:t>CHOOZ Data</a:t>
              </a:r>
              <a:endParaRPr kumimoji="0" lang="ko-KR" altLang="en-US" sz="1000" b="1" smtClean="0">
                <a:solidFill>
                  <a:srgbClr val="000000"/>
                </a:solidFill>
                <a:latin typeface="Arial" pitchFamily="34" charset="0"/>
                <a:ea typeface="HY얕은샘물M" pitchFamily="18" charset="-127"/>
                <a:cs typeface="Arial" pitchFamily="34" charset="0"/>
              </a:endParaRPr>
            </a:p>
          </p:txBody>
        </p:sp>
      </p:grpSp>
      <p:sp>
        <p:nvSpPr>
          <p:cNvPr id="287747" name="TextBox 7"/>
          <p:cNvSpPr txBox="1">
            <a:spLocks noChangeArrowheads="1"/>
          </p:cNvSpPr>
          <p:nvPr/>
        </p:nvSpPr>
        <p:spPr bwMode="auto">
          <a:xfrm>
            <a:off x="4800600" y="3048000"/>
            <a:ext cx="1963738" cy="862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/>
            <a:r>
              <a:rPr kumimoji="0" lang="ko-KR" altLang="en-US" sz="1400" b="1" smtClean="0">
                <a:solidFill>
                  <a:srgbClr val="FF0000"/>
                </a:solidFill>
                <a:latin typeface="Arial" pitchFamily="34" charset="0"/>
                <a:ea typeface="HY얕은샘물M" pitchFamily="18" charset="-127"/>
                <a:cs typeface="Arial" pitchFamily="34" charset="0"/>
              </a:rPr>
              <a:t>실험</a:t>
            </a:r>
            <a:endParaRPr kumimoji="0" lang="en-US" altLang="ko-KR" sz="1400" b="1" smtClean="0">
              <a:solidFill>
                <a:srgbClr val="FF0000"/>
              </a:solidFill>
              <a:latin typeface="Arial" pitchFamily="34" charset="0"/>
              <a:ea typeface="HY얕은샘물M" pitchFamily="18" charset="-127"/>
              <a:cs typeface="Arial" pitchFamily="34" charset="0"/>
            </a:endParaRPr>
          </a:p>
          <a:p>
            <a:pPr eaLnBrk="1" latinLnBrk="0" hangingPunct="1"/>
            <a:r>
              <a:rPr kumimoji="0" lang="en-US" altLang="ko-KR" sz="1200" b="1" smtClean="0">
                <a:solidFill>
                  <a:srgbClr val="FF0000"/>
                </a:solidFill>
                <a:latin typeface="Arial" pitchFamily="34" charset="0"/>
                <a:ea typeface="HY얕은샘물M" pitchFamily="18" charset="-127"/>
                <a:cs typeface="Arial" pitchFamily="34" charset="0"/>
              </a:rPr>
              <a:t>Double Chooz(FRANCE)</a:t>
            </a:r>
          </a:p>
          <a:p>
            <a:pPr eaLnBrk="1" latinLnBrk="0" hangingPunct="1"/>
            <a:r>
              <a:rPr kumimoji="0" lang="en-US" altLang="ko-KR" sz="1200" b="1" smtClean="0">
                <a:solidFill>
                  <a:srgbClr val="FF0000"/>
                </a:solidFill>
                <a:latin typeface="Arial" pitchFamily="34" charset="0"/>
                <a:ea typeface="HY얕은샘물M" pitchFamily="18" charset="-127"/>
                <a:cs typeface="Arial" pitchFamily="34" charset="0"/>
              </a:rPr>
              <a:t>Daya Bay(China)</a:t>
            </a:r>
          </a:p>
          <a:p>
            <a:pPr eaLnBrk="1" latinLnBrk="0" hangingPunct="1"/>
            <a:r>
              <a:rPr kumimoji="0" lang="en-US" altLang="ko-KR" sz="1200" b="1" smtClean="0">
                <a:solidFill>
                  <a:srgbClr val="FF0000"/>
                </a:solidFill>
                <a:latin typeface="Arial" pitchFamily="34" charset="0"/>
                <a:ea typeface="HY얕은샘물M" pitchFamily="18" charset="-127"/>
                <a:cs typeface="Arial" pitchFamily="34" charset="0"/>
              </a:rPr>
              <a:t>RENO(KOREA)</a:t>
            </a:r>
            <a:endParaRPr kumimoji="0" lang="ko-KR" altLang="en-US" sz="1200" b="1" smtClean="0">
              <a:solidFill>
                <a:srgbClr val="FF0000"/>
              </a:solidFill>
              <a:latin typeface="Arial" pitchFamily="34" charset="0"/>
              <a:ea typeface="HY얕은샘물M" pitchFamily="18" charset="-127"/>
              <a:cs typeface="Arial" pitchFamily="34" charset="0"/>
            </a:endParaRPr>
          </a:p>
        </p:txBody>
      </p:sp>
      <p:sp>
        <p:nvSpPr>
          <p:cNvPr id="287748" name="TextBox 9"/>
          <p:cNvSpPr txBox="1">
            <a:spLocks noChangeArrowheads="1"/>
          </p:cNvSpPr>
          <p:nvPr/>
        </p:nvSpPr>
        <p:spPr bwMode="auto">
          <a:xfrm>
            <a:off x="5095875" y="515938"/>
            <a:ext cx="357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/>
            <a:r>
              <a:rPr kumimoji="0" lang="ko-KR" altLang="en-US" sz="2000" smtClean="0">
                <a:solidFill>
                  <a:srgbClr val="FF0000"/>
                </a:solidFill>
                <a:latin typeface="Arial" pitchFamily="34" charset="0"/>
                <a:ea typeface="HY얕은샘물M" pitchFamily="18" charset="-127"/>
                <a:cs typeface="Arial" pitchFamily="34" charset="0"/>
              </a:rPr>
              <a:t>전체 원자로 측정실험 의 측정거리에 따른 정리 </a:t>
            </a:r>
          </a:p>
        </p:txBody>
      </p:sp>
      <p:cxnSp>
        <p:nvCxnSpPr>
          <p:cNvPr id="11" name="직선 연결선 10"/>
          <p:cNvCxnSpPr/>
          <p:nvPr/>
        </p:nvCxnSpPr>
        <p:spPr>
          <a:xfrm>
            <a:off x="1328738" y="1425575"/>
            <a:ext cx="6726237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7750" name="TextBox 12"/>
          <p:cNvSpPr txBox="1">
            <a:spLocks noChangeArrowheads="1"/>
          </p:cNvSpPr>
          <p:nvPr/>
        </p:nvSpPr>
        <p:spPr bwMode="auto">
          <a:xfrm>
            <a:off x="8181975" y="1295400"/>
            <a:ext cx="962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/>
            <a:r>
              <a:rPr kumimoji="0" lang="en-US" altLang="ko-KR" sz="1400" b="1" smtClean="0">
                <a:solidFill>
                  <a:srgbClr val="FF0000"/>
                </a:solidFill>
                <a:latin typeface="Arial" pitchFamily="34" charset="0"/>
                <a:ea typeface="HY얕은샘물M" pitchFamily="18" charset="-127"/>
                <a:cs typeface="Arial" pitchFamily="34" charset="0"/>
              </a:rPr>
              <a:t>2009</a:t>
            </a:r>
            <a:r>
              <a:rPr kumimoji="0" lang="ko-KR" altLang="en-US" sz="1400" b="1" smtClean="0">
                <a:solidFill>
                  <a:srgbClr val="FF0000"/>
                </a:solidFill>
                <a:latin typeface="Arial" pitchFamily="34" charset="0"/>
                <a:ea typeface="HY얕은샘물M" pitchFamily="18" charset="-127"/>
                <a:cs typeface="Arial" pitchFamily="34" charset="0"/>
              </a:rPr>
              <a:t>년 이전</a:t>
            </a:r>
          </a:p>
        </p:txBody>
      </p:sp>
      <p:sp>
        <p:nvSpPr>
          <p:cNvPr id="287751" name="TextBox 14"/>
          <p:cNvSpPr txBox="1">
            <a:spLocks noChangeArrowheads="1"/>
          </p:cNvSpPr>
          <p:nvPr/>
        </p:nvSpPr>
        <p:spPr bwMode="auto">
          <a:xfrm>
            <a:off x="6096000" y="1447800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/>
            <a:r>
              <a:rPr kumimoji="0" lang="en-US" altLang="ko-KR" sz="1600" smtClean="0">
                <a:solidFill>
                  <a:srgbClr val="0000FF"/>
                </a:solidFill>
                <a:latin typeface="Arial" pitchFamily="34" charset="0"/>
                <a:ea typeface="HY얕은샘물M" pitchFamily="18" charset="-127"/>
                <a:cs typeface="Arial" pitchFamily="34" charset="0"/>
              </a:rPr>
              <a:t>2009</a:t>
            </a:r>
            <a:r>
              <a:rPr kumimoji="0" lang="ko-KR" altLang="en-US" sz="1600" smtClean="0">
                <a:solidFill>
                  <a:srgbClr val="0000FF"/>
                </a:solidFill>
                <a:latin typeface="Arial" pitchFamily="34" charset="0"/>
                <a:ea typeface="HY얕은샘물M" pitchFamily="18" charset="-127"/>
                <a:cs typeface="Arial" pitchFamily="34" charset="0"/>
              </a:rPr>
              <a:t>년 원자로 중성미자 스펙트럼을 수정</a:t>
            </a:r>
            <a:r>
              <a:rPr kumimoji="0" lang="en-US" altLang="ko-KR" sz="1600" smtClean="0">
                <a:solidFill>
                  <a:srgbClr val="0000FF"/>
                </a:solidFill>
                <a:latin typeface="Arial" pitchFamily="34" charset="0"/>
                <a:ea typeface="HY얕은샘물M" pitchFamily="18" charset="-127"/>
                <a:cs typeface="Arial" pitchFamily="34" charset="0"/>
                <a:sym typeface="Wingdings" pitchFamily="2" charset="2"/>
              </a:rPr>
              <a:t> </a:t>
            </a:r>
            <a:r>
              <a:rPr kumimoji="0" lang="ko-KR" altLang="en-US" sz="1600" smtClean="0">
                <a:solidFill>
                  <a:srgbClr val="0000FF"/>
                </a:solidFill>
                <a:latin typeface="Arial" pitchFamily="34" charset="0"/>
                <a:ea typeface="HY얕은샘물M" pitchFamily="18" charset="-127"/>
                <a:cs typeface="Arial" pitchFamily="34" charset="0"/>
                <a:sym typeface="Wingdings" pitchFamily="2" charset="2"/>
              </a:rPr>
              <a:t>이전실험들의 데이터가 약 </a:t>
            </a:r>
            <a:r>
              <a:rPr kumimoji="0" lang="en-US" altLang="ko-KR" sz="1600" smtClean="0">
                <a:solidFill>
                  <a:srgbClr val="0000FF"/>
                </a:solidFill>
                <a:latin typeface="Arial" pitchFamily="34" charset="0"/>
                <a:ea typeface="HY얕은샘물M" pitchFamily="18" charset="-127"/>
                <a:cs typeface="Arial" pitchFamily="34" charset="0"/>
                <a:sym typeface="Wingdings" pitchFamily="2" charset="2"/>
              </a:rPr>
              <a:t>6% </a:t>
            </a:r>
            <a:r>
              <a:rPr kumimoji="0" lang="ko-KR" altLang="en-US" sz="1600" smtClean="0">
                <a:solidFill>
                  <a:srgbClr val="0000FF"/>
                </a:solidFill>
                <a:latin typeface="Arial" pitchFamily="34" charset="0"/>
                <a:ea typeface="HY얕은샘물M" pitchFamily="18" charset="-127"/>
                <a:cs typeface="Arial" pitchFamily="34" charset="0"/>
                <a:sym typeface="Wingdings" pitchFamily="2" charset="2"/>
              </a:rPr>
              <a:t>정도 작음</a:t>
            </a:r>
            <a:r>
              <a:rPr kumimoji="0" lang="en-US" altLang="ko-KR" sz="1600" smtClean="0">
                <a:solidFill>
                  <a:srgbClr val="0000FF"/>
                </a:solidFill>
                <a:latin typeface="Arial" pitchFamily="34" charset="0"/>
                <a:ea typeface="HY얕은샘물M" pitchFamily="18" charset="-127"/>
                <a:cs typeface="Arial" pitchFamily="34" charset="0"/>
                <a:sym typeface="Wingdings" pitchFamily="2" charset="2"/>
              </a:rPr>
              <a:t>.</a:t>
            </a:r>
            <a:endParaRPr kumimoji="0" lang="ko-KR" altLang="en-US" sz="1600" smtClean="0">
              <a:solidFill>
                <a:srgbClr val="0000FF"/>
              </a:solidFill>
              <a:latin typeface="Arial" pitchFamily="34" charset="0"/>
              <a:ea typeface="HY얕은샘물M" pitchFamily="18" charset="-127"/>
              <a:cs typeface="Arial" pitchFamily="34" charset="0"/>
            </a:endParaRPr>
          </a:p>
        </p:txBody>
      </p:sp>
      <p:sp>
        <p:nvSpPr>
          <p:cNvPr id="287752" name="Rectangle 2"/>
          <p:cNvSpPr>
            <a:spLocks noChangeArrowheads="1"/>
          </p:cNvSpPr>
          <p:nvPr/>
        </p:nvSpPr>
        <p:spPr bwMode="auto">
          <a:xfrm>
            <a:off x="4608513" y="-14288"/>
            <a:ext cx="4548187" cy="530226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91248" tIns="45624" rIns="91248" bIns="45624" anchor="ctr"/>
          <a:lstStyle/>
          <a:p>
            <a:pPr algn="ctr" defTabSz="911225"/>
            <a:r>
              <a:rPr lang="en-US" altLang="ko-KR" sz="2800" smtClean="0">
                <a:solidFill>
                  <a:prstClr val="black"/>
                </a:solidFill>
              </a:rPr>
              <a:t>Reactor Neutrino Anomaly</a:t>
            </a:r>
            <a:endParaRPr lang="en-US" altLang="ko-KR" sz="2600" b="1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877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5805488"/>
            <a:ext cx="41529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94" y="594673"/>
            <a:ext cx="72199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64990"/>
            <a:ext cx="719137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56" y="3754206"/>
            <a:ext cx="34671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91" y="71045"/>
            <a:ext cx="37147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484" y="3892580"/>
            <a:ext cx="36480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90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61" y="602537"/>
            <a:ext cx="5219555" cy="588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238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7774"/>
            <a:ext cx="8877223" cy="666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24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8884"/>
            <a:ext cx="8568951" cy="64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38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85" y="260648"/>
            <a:ext cx="8498479" cy="6230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88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Snowmass-JHewett-IntensityFrontier_페이지_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539750" y="188913"/>
            <a:ext cx="8015288" cy="576262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200" b="1" kern="0" dirty="0">
                <a:solidFill>
                  <a:srgbClr val="000000"/>
                </a:solidFill>
                <a:latin typeface="Arial" pitchFamily="34" charset="0"/>
                <a:ea typeface="굴림" charset="-127"/>
                <a:cs typeface="Arial" pitchFamily="34" charset="0"/>
              </a:rPr>
              <a:t>RENO-50  vs. </a:t>
            </a:r>
            <a:r>
              <a:rPr kumimoji="0" lang="en-US" altLang="ko-KR" sz="3200" b="1" kern="0" dirty="0" err="1">
                <a:solidFill>
                  <a:srgbClr val="000000"/>
                </a:solidFill>
                <a:latin typeface="Arial" pitchFamily="34" charset="0"/>
                <a:ea typeface="굴림" charset="-127"/>
                <a:cs typeface="Arial" pitchFamily="34" charset="0"/>
              </a:rPr>
              <a:t>KamLAND</a:t>
            </a:r>
            <a:endParaRPr kumimoji="0" lang="en-US" altLang="ko-KR" sz="3200" b="1" kern="0" dirty="0">
              <a:solidFill>
                <a:srgbClr val="000000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  <p:grpSp>
        <p:nvGrpSpPr>
          <p:cNvPr id="641027" name="그룹 55"/>
          <p:cNvGrpSpPr>
            <a:grpSpLocks/>
          </p:cNvGrpSpPr>
          <p:nvPr/>
        </p:nvGrpSpPr>
        <p:grpSpPr bwMode="auto">
          <a:xfrm>
            <a:off x="47298" y="1268413"/>
            <a:ext cx="4427538" cy="5180012"/>
            <a:chOff x="72008" y="1268760"/>
            <a:chExt cx="4427984" cy="5179352"/>
          </a:xfrm>
        </p:grpSpPr>
        <p:grpSp>
          <p:nvGrpSpPr>
            <p:cNvPr id="641036" name="그룹 54"/>
            <p:cNvGrpSpPr>
              <a:grpSpLocks/>
            </p:cNvGrpSpPr>
            <p:nvPr/>
          </p:nvGrpSpPr>
          <p:grpSpPr bwMode="auto">
            <a:xfrm>
              <a:off x="97793" y="1268760"/>
              <a:ext cx="4330191" cy="3024336"/>
              <a:chOff x="97793" y="1052736"/>
              <a:chExt cx="4330191" cy="3024336"/>
            </a:xfrm>
          </p:grpSpPr>
          <p:pic>
            <p:nvPicPr>
              <p:cNvPr id="641038" name="Picture 52" descr="YG-map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793" y="1052736"/>
                <a:ext cx="4330191" cy="30243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1039" name="Text Box 29"/>
              <p:cNvSpPr txBox="1">
                <a:spLocks noChangeArrowheads="1"/>
              </p:cNvSpPr>
              <p:nvPr/>
            </p:nvSpPr>
            <p:spPr bwMode="auto">
              <a:xfrm>
                <a:off x="107504" y="3573016"/>
                <a:ext cx="1584176" cy="384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굴림" pitchFamily="50" charset="-127"/>
                    <a:ea typeface="굴림" pitchFamily="50" charset="-127"/>
                  </a:defRPr>
                </a:lvl9pPr>
              </a:lstStyle>
              <a:p>
                <a:pPr eaLnBrk="1" latinLnBrk="0" hangingPunct="1">
                  <a:lnSpc>
                    <a:spcPct val="80000"/>
                  </a:lnSpc>
                  <a:spcBef>
                    <a:spcPct val="50000"/>
                  </a:spcBef>
                  <a:buFontTx/>
                  <a:buNone/>
                </a:pPr>
                <a:r>
                  <a:rPr lang="en-US" altLang="ko-KR" sz="2400" b="1" smtClean="0">
                    <a:solidFill>
                      <a:srgbClr val="000000"/>
                    </a:solidFill>
                    <a:latin typeface="Arial" pitchFamily="34" charset="0"/>
                    <a:sym typeface="Wingdings" pitchFamily="2" charset="2"/>
                  </a:rPr>
                  <a:t>RENO-50</a:t>
                </a:r>
              </a:p>
            </p:txBody>
          </p:sp>
          <p:sp>
            <p:nvSpPr>
              <p:cNvPr id="52" name="Line 4"/>
              <p:cNvSpPr>
                <a:spLocks noChangeShapeType="1"/>
              </p:cNvSpPr>
              <p:nvPr/>
            </p:nvSpPr>
            <p:spPr bwMode="auto">
              <a:xfrm flipV="1">
                <a:off x="970624" y="2852732"/>
                <a:ext cx="793830" cy="720633"/>
              </a:xfrm>
              <a:prstGeom prst="line">
                <a:avLst/>
              </a:prstGeom>
              <a:noFill/>
              <a:ln w="45720">
                <a:solidFill>
                  <a:srgbClr val="0000CC"/>
                </a:solidFill>
                <a:round/>
                <a:headEnd/>
                <a:tailEnd type="oval" w="med" len="med"/>
              </a:ln>
            </p:spPr>
            <p:txBody>
              <a:bodyPr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3" name="Text Box 3092"/>
            <p:cNvSpPr txBox="1">
              <a:spLocks noChangeArrowheads="1"/>
            </p:cNvSpPr>
            <p:nvPr/>
          </p:nvSpPr>
          <p:spPr bwMode="auto">
            <a:xfrm>
              <a:off x="72008" y="4508434"/>
              <a:ext cx="4427984" cy="193967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Char char="§"/>
                <a:defRPr/>
              </a:pPr>
              <a:r>
                <a:rPr lang="en-US" altLang="ja-JP" sz="2000" b="1" dirty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 RENO-50 is dedicated to the YG         power plant. (negligible contribution    from the other nuclear power plants)</a:t>
              </a:r>
            </a:p>
            <a:p>
              <a:pPr>
                <a:buFont typeface="Wingdings" pitchFamily="2" charset="2"/>
                <a:buChar char="§"/>
                <a:defRPr/>
              </a:pPr>
              <a:r>
                <a:rPr lang="en-US" altLang="ja-JP" sz="2000" b="1" dirty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 RENO can be used as near detectors.</a:t>
              </a:r>
            </a:p>
            <a:p>
              <a:pPr>
                <a:buFont typeface="Wingdings" pitchFamily="2" charset="2"/>
                <a:buChar char="§"/>
                <a:defRPr/>
              </a:pPr>
              <a:r>
                <a:rPr lang="en-US" altLang="ja-JP" sz="2000" b="1" dirty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 Precise reactor neutrino fluxes :</a:t>
              </a:r>
            </a:p>
            <a:p>
              <a:pPr>
                <a:defRPr/>
              </a:pPr>
              <a:r>
                <a:rPr lang="en-US" altLang="ja-JP" sz="2000" b="1" dirty="0">
                  <a:solidFill>
                    <a:srgbClr val="000000"/>
                  </a:solidFill>
                  <a:latin typeface="Times" pitchFamily="18" charset="0"/>
                  <a:ea typeface="Osaka" pitchFamily="-110" charset="-128"/>
                </a:rPr>
                <a:t>    systematic error from ~3% to ~0.1%</a:t>
              </a:r>
            </a:p>
          </p:txBody>
        </p:sp>
      </p:grpSp>
      <p:sp>
        <p:nvSpPr>
          <p:cNvPr id="54" name="Text Box 3092"/>
          <p:cNvSpPr txBox="1">
            <a:spLocks noChangeArrowheads="1"/>
          </p:cNvSpPr>
          <p:nvPr/>
        </p:nvSpPr>
        <p:spPr bwMode="auto">
          <a:xfrm>
            <a:off x="4643438" y="5732463"/>
            <a:ext cx="4321175" cy="7080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altLang="ja-JP" sz="2000" b="1" dirty="0">
                <a:solidFill>
                  <a:srgbClr val="000000"/>
                </a:solidFill>
                <a:latin typeface="Times" pitchFamily="18" charset="0"/>
                <a:ea typeface="Osaka" pitchFamily="-110" charset="-128"/>
              </a:rPr>
              <a:t> </a:t>
            </a:r>
            <a:r>
              <a:rPr lang="en-US" altLang="ja-JP" sz="2000" b="1" dirty="0" err="1">
                <a:solidFill>
                  <a:srgbClr val="000000"/>
                </a:solidFill>
                <a:latin typeface="Times" pitchFamily="18" charset="0"/>
                <a:ea typeface="Osaka" pitchFamily="-110" charset="-128"/>
              </a:rPr>
              <a:t>KamLAND</a:t>
            </a:r>
            <a:r>
              <a:rPr lang="en-US" altLang="ja-JP" sz="2000" b="1" dirty="0">
                <a:solidFill>
                  <a:srgbClr val="000000"/>
                </a:solidFill>
                <a:latin typeface="Times" pitchFamily="18" charset="0"/>
                <a:ea typeface="Osaka" pitchFamily="-110" charset="-128"/>
              </a:rPr>
              <a:t> uses the entire Japanese nuclear power plants as a source.</a:t>
            </a:r>
          </a:p>
        </p:txBody>
      </p:sp>
      <p:grpSp>
        <p:nvGrpSpPr>
          <p:cNvPr id="641029" name="그룹 15"/>
          <p:cNvGrpSpPr>
            <a:grpSpLocks/>
          </p:cNvGrpSpPr>
          <p:nvPr/>
        </p:nvGrpSpPr>
        <p:grpSpPr bwMode="auto">
          <a:xfrm>
            <a:off x="4573588" y="981075"/>
            <a:ext cx="4535487" cy="4649788"/>
            <a:chOff x="4572964" y="980728"/>
            <a:chExt cx="4535540" cy="4649787"/>
          </a:xfrm>
        </p:grpSpPr>
        <p:grpSp>
          <p:nvGrpSpPr>
            <p:cNvPr id="641030" name="그룹 44"/>
            <p:cNvGrpSpPr>
              <a:grpSpLocks/>
            </p:cNvGrpSpPr>
            <p:nvPr/>
          </p:nvGrpSpPr>
          <p:grpSpPr bwMode="auto">
            <a:xfrm>
              <a:off x="4572964" y="980728"/>
              <a:ext cx="4535540" cy="4649787"/>
              <a:chOff x="2211388" y="760413"/>
              <a:chExt cx="4535540" cy="4649787"/>
            </a:xfrm>
          </p:grpSpPr>
          <p:pic>
            <p:nvPicPr>
              <p:cNvPr id="641033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1388" y="760413"/>
                <a:ext cx="4348162" cy="4633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Line 4"/>
              <p:cNvSpPr>
                <a:spLocks noChangeShapeType="1"/>
              </p:cNvSpPr>
              <p:nvPr/>
            </p:nvSpPr>
            <p:spPr bwMode="auto">
              <a:xfrm flipH="1" flipV="1">
                <a:off x="4327550" y="3644900"/>
                <a:ext cx="892185" cy="504825"/>
              </a:xfrm>
              <a:prstGeom prst="line">
                <a:avLst/>
              </a:prstGeom>
              <a:noFill/>
              <a:ln w="45720">
                <a:solidFill>
                  <a:srgbClr val="0000CC"/>
                </a:solidFill>
                <a:round/>
                <a:headEnd/>
                <a:tailEnd type="oval" w="med" len="med"/>
              </a:ln>
            </p:spPr>
            <p:txBody>
              <a:bodyPr/>
              <a:lstStyle/>
              <a:p>
                <a:pPr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ko-KR" altLang="en-US" sz="1800" kern="0">
                  <a:solidFill>
                    <a:sysClr val="windowText" lastClr="000000"/>
                  </a:solidFill>
                </a:endParaRPr>
              </a:p>
            </p:txBody>
          </p:sp>
          <p:graphicFrame>
            <p:nvGraphicFramePr>
              <p:cNvPr id="641035" name="Object 2"/>
              <p:cNvGraphicFramePr>
                <a:graphicFrameLocks noChangeAspect="1"/>
              </p:cNvGraphicFramePr>
              <p:nvPr/>
            </p:nvGraphicFramePr>
            <p:xfrm>
              <a:off x="5220072" y="3933056"/>
              <a:ext cx="1526856" cy="1477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11746" name="Clip" r:id="rId6" imgW="2657143" imgH="2609524" progId="">
                      <p:embed/>
                    </p:oleObj>
                  </mc:Choice>
                  <mc:Fallback>
                    <p:oleObj name="Clip" r:id="rId6" imgW="2657143" imgH="2609524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20072" y="3933056"/>
                            <a:ext cx="1526856" cy="1477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4" name="TextBox 13"/>
            <p:cNvSpPr txBox="1"/>
            <p:nvPr/>
          </p:nvSpPr>
          <p:spPr>
            <a:xfrm>
              <a:off x="5868379" y="2709516"/>
              <a:ext cx="576269" cy="2603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endParaRPr lang="ko-KR" alt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7279" y="2709516"/>
              <a:ext cx="576270" cy="2603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endParaRPr lang="ko-KR" altLang="en-US" sz="11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0618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946" name="Group 1037"/>
          <p:cNvGrpSpPr>
            <a:grpSpLocks/>
          </p:cNvGrpSpPr>
          <p:nvPr/>
        </p:nvGrpSpPr>
        <p:grpSpPr bwMode="auto">
          <a:xfrm>
            <a:off x="179388" y="115888"/>
            <a:ext cx="8777287" cy="2233612"/>
            <a:chOff x="0" y="1162"/>
            <a:chExt cx="5529" cy="1361"/>
          </a:xfrm>
        </p:grpSpPr>
        <p:pic>
          <p:nvPicPr>
            <p:cNvPr id="594961" name="Picture 1038" descr="20070207-0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1162"/>
              <a:ext cx="5416" cy="1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962" name="Line 1039"/>
            <p:cNvSpPr>
              <a:spLocks noChangeShapeType="1"/>
            </p:cNvSpPr>
            <p:nvPr/>
          </p:nvSpPr>
          <p:spPr bwMode="auto">
            <a:xfrm>
              <a:off x="449" y="1978"/>
              <a:ext cx="38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4963" name="Text Box 1040"/>
            <p:cNvSpPr txBox="1">
              <a:spLocks noChangeArrowheads="1"/>
            </p:cNvSpPr>
            <p:nvPr/>
          </p:nvSpPr>
          <p:spPr bwMode="auto">
            <a:xfrm>
              <a:off x="401" y="1978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ko-KR" altLang="en-US" sz="1800" b="1">
                  <a:solidFill>
                    <a:srgbClr val="00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100</a:t>
              </a:r>
              <a:r>
                <a:rPr lang="en-US" altLang="ko-KR" sz="1800" b="1">
                  <a:solidFill>
                    <a:srgbClr val="00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</a:t>
              </a:r>
            </a:p>
          </p:txBody>
        </p:sp>
        <p:sp>
          <p:nvSpPr>
            <p:cNvPr id="594964" name="Line 1041"/>
            <p:cNvSpPr>
              <a:spLocks noChangeShapeType="1"/>
            </p:cNvSpPr>
            <p:nvPr/>
          </p:nvSpPr>
          <p:spPr bwMode="auto">
            <a:xfrm>
              <a:off x="3473" y="1978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4965" name="Text Box 1042"/>
            <p:cNvSpPr txBox="1">
              <a:spLocks noChangeArrowheads="1"/>
            </p:cNvSpPr>
            <p:nvPr/>
          </p:nvSpPr>
          <p:spPr bwMode="auto">
            <a:xfrm>
              <a:off x="3665" y="1978"/>
              <a:ext cx="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ko-KR" sz="1800" b="1">
                  <a:solidFill>
                    <a:srgbClr val="00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300m</a:t>
              </a:r>
            </a:p>
          </p:txBody>
        </p:sp>
        <p:sp>
          <p:nvSpPr>
            <p:cNvPr id="594966" name="Text Box 1043"/>
            <p:cNvSpPr txBox="1">
              <a:spLocks noChangeArrowheads="1"/>
            </p:cNvSpPr>
            <p:nvPr/>
          </p:nvSpPr>
          <p:spPr bwMode="auto">
            <a:xfrm>
              <a:off x="545" y="1498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ko-KR" altLang="en-US" sz="1800" b="1">
                  <a:solidFill>
                    <a:srgbClr val="00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70</a:t>
              </a:r>
              <a:r>
                <a:rPr lang="en-US" altLang="ko-KR" sz="1800" b="1">
                  <a:solidFill>
                    <a:srgbClr val="00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 high</a:t>
              </a:r>
            </a:p>
          </p:txBody>
        </p:sp>
        <p:sp>
          <p:nvSpPr>
            <p:cNvPr id="594967" name="Text Box 1044"/>
            <p:cNvSpPr txBox="1">
              <a:spLocks noChangeArrowheads="1"/>
            </p:cNvSpPr>
            <p:nvPr/>
          </p:nvSpPr>
          <p:spPr bwMode="auto">
            <a:xfrm>
              <a:off x="3953" y="1162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ko-KR" altLang="en-US" sz="1800" b="1">
                  <a:solidFill>
                    <a:srgbClr val="00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200</a:t>
              </a:r>
              <a:r>
                <a:rPr lang="en-US" altLang="ko-KR" sz="1800" b="1">
                  <a:solidFill>
                    <a:srgbClr val="00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m high</a:t>
              </a:r>
            </a:p>
          </p:txBody>
        </p:sp>
        <p:graphicFrame>
          <p:nvGraphicFramePr>
            <p:cNvPr id="594968" name="Object 1045"/>
            <p:cNvGraphicFramePr>
              <a:graphicFrameLocks noChangeAspect="1"/>
            </p:cNvGraphicFramePr>
            <p:nvPr/>
          </p:nvGraphicFramePr>
          <p:xfrm>
            <a:off x="4379" y="1690"/>
            <a:ext cx="870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9771" name="비트맵 이미지" r:id="rId4" imgW="1380952" imgH="285866" progId="Paint.Picture">
                    <p:embed/>
                  </p:oleObj>
                </mc:Choice>
                <mc:Fallback>
                  <p:oleObj name="비트맵 이미지" r:id="rId4" imgW="1380952" imgH="285866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9" y="1690"/>
                          <a:ext cx="870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4969" name="Object 1046"/>
            <p:cNvGraphicFramePr>
              <a:graphicFrameLocks noChangeAspect="1"/>
            </p:cNvGraphicFramePr>
            <p:nvPr/>
          </p:nvGraphicFramePr>
          <p:xfrm>
            <a:off x="3905" y="1762"/>
            <a:ext cx="600" cy="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9772" name="비트맵 이미지" r:id="rId6" imgW="952633" imgH="114467" progId="Paint.Picture">
                    <p:embed/>
                  </p:oleObj>
                </mc:Choice>
                <mc:Fallback>
                  <p:oleObj name="비트맵 이미지" r:id="rId6" imgW="952633" imgH="114467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5" y="1762"/>
                          <a:ext cx="600" cy="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94970" name="Object 1047"/>
            <p:cNvGraphicFramePr>
              <a:graphicFrameLocks noChangeAspect="1"/>
            </p:cNvGraphicFramePr>
            <p:nvPr/>
          </p:nvGraphicFramePr>
          <p:xfrm>
            <a:off x="3683" y="1768"/>
            <a:ext cx="414" cy="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09773" name="비트맵 이미지" r:id="rId8" imgW="657317" imgH="104762" progId="Paint.Picture">
                    <p:embed/>
                  </p:oleObj>
                </mc:Choice>
                <mc:Fallback>
                  <p:oleObj name="비트맵 이미지" r:id="rId8" imgW="657317" imgH="10476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3" y="1768"/>
                          <a:ext cx="414" cy="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4971" name="Line 1048"/>
            <p:cNvSpPr>
              <a:spLocks noChangeShapeType="1"/>
            </p:cNvSpPr>
            <p:nvPr/>
          </p:nvSpPr>
          <p:spPr bwMode="auto">
            <a:xfrm>
              <a:off x="1409" y="2218"/>
              <a:ext cx="28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4972" name="Line 1049"/>
            <p:cNvSpPr>
              <a:spLocks noChangeShapeType="1"/>
            </p:cNvSpPr>
            <p:nvPr/>
          </p:nvSpPr>
          <p:spPr bwMode="auto">
            <a:xfrm>
              <a:off x="785" y="2218"/>
              <a:ext cx="62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4973" name="Text Box 1050"/>
            <p:cNvSpPr txBox="1">
              <a:spLocks noChangeArrowheads="1"/>
            </p:cNvSpPr>
            <p:nvPr/>
          </p:nvSpPr>
          <p:spPr bwMode="auto">
            <a:xfrm>
              <a:off x="2513" y="2218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ko-KR" sz="1800" b="1">
                  <a:solidFill>
                    <a:srgbClr val="00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1,380m</a:t>
              </a:r>
            </a:p>
          </p:txBody>
        </p:sp>
        <p:sp>
          <p:nvSpPr>
            <p:cNvPr id="594974" name="Text Box 1051"/>
            <p:cNvSpPr txBox="1">
              <a:spLocks noChangeArrowheads="1"/>
            </p:cNvSpPr>
            <p:nvPr/>
          </p:nvSpPr>
          <p:spPr bwMode="auto">
            <a:xfrm>
              <a:off x="881" y="2218"/>
              <a:ext cx="6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ko-KR" sz="1800" b="1">
                  <a:solidFill>
                    <a:srgbClr val="00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290m</a:t>
              </a:r>
            </a:p>
          </p:txBody>
        </p:sp>
        <p:sp>
          <p:nvSpPr>
            <p:cNvPr id="594975" name="Line 1052"/>
            <p:cNvSpPr>
              <a:spLocks noChangeShapeType="1"/>
            </p:cNvSpPr>
            <p:nvPr/>
          </p:nvSpPr>
          <p:spPr bwMode="auto">
            <a:xfrm>
              <a:off x="431" y="1616"/>
              <a:ext cx="408" cy="1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4976" name="Line 1053"/>
            <p:cNvSpPr>
              <a:spLocks noChangeShapeType="1"/>
            </p:cNvSpPr>
            <p:nvPr/>
          </p:nvSpPr>
          <p:spPr bwMode="auto">
            <a:xfrm flipH="1" flipV="1">
              <a:off x="4289" y="1882"/>
              <a:ext cx="480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594977" name="Text Box 1054"/>
            <p:cNvSpPr txBox="1">
              <a:spLocks noChangeArrowheads="1"/>
            </p:cNvSpPr>
            <p:nvPr/>
          </p:nvSpPr>
          <p:spPr bwMode="auto">
            <a:xfrm>
              <a:off x="3833" y="2251"/>
              <a:ext cx="10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ko-KR" sz="1800" b="1">
                  <a:solidFill>
                    <a:srgbClr val="00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Far Detector</a:t>
              </a:r>
            </a:p>
          </p:txBody>
        </p:sp>
        <p:sp>
          <p:nvSpPr>
            <p:cNvPr id="594978" name="Text Box 1055"/>
            <p:cNvSpPr txBox="1">
              <a:spLocks noChangeArrowheads="1"/>
            </p:cNvSpPr>
            <p:nvPr/>
          </p:nvSpPr>
          <p:spPr bwMode="auto">
            <a:xfrm>
              <a:off x="476" y="1253"/>
              <a:ext cx="10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ko-KR" sz="1800" b="1">
                  <a:solidFill>
                    <a:srgbClr val="00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Near Detector</a:t>
              </a:r>
            </a:p>
          </p:txBody>
        </p:sp>
        <p:pic>
          <p:nvPicPr>
            <p:cNvPr id="594979" name="Picture 1056" descr="300px-Tdr_3-2">
              <a:hlinkClick r:id="rId10" tooltip="Tdr 3-2.jpg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62"/>
              <a:ext cx="467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980" name="Picture 1057" descr="300px-Tdr_3-2">
              <a:hlinkClick r:id="rId10" tooltip="Tdr 3-2.jpg"/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" y="1933"/>
              <a:ext cx="467" cy="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981" name="Text Box 1058"/>
            <p:cNvSpPr txBox="1">
              <a:spLocks noChangeArrowheads="1"/>
            </p:cNvSpPr>
            <p:nvPr/>
          </p:nvSpPr>
          <p:spPr bwMode="auto">
            <a:xfrm>
              <a:off x="1791" y="1434"/>
              <a:ext cx="8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ko-KR" sz="1800" b="1">
                  <a:solidFill>
                    <a:srgbClr val="000000"/>
                  </a:solidFill>
                  <a:latin typeface="Arial Unicode MS" pitchFamily="50" charset="-127"/>
                  <a:ea typeface="Arial Unicode MS" pitchFamily="50" charset="-127"/>
                  <a:cs typeface="Arial Unicode MS" pitchFamily="50" charset="-127"/>
                </a:rPr>
                <a:t>Reactors</a:t>
              </a:r>
            </a:p>
          </p:txBody>
        </p:sp>
        <p:sp>
          <p:nvSpPr>
            <p:cNvPr id="594982" name="Line 1059"/>
            <p:cNvSpPr>
              <a:spLocks noChangeShapeType="1"/>
            </p:cNvSpPr>
            <p:nvPr/>
          </p:nvSpPr>
          <p:spPr bwMode="auto">
            <a:xfrm flipH="1">
              <a:off x="1474" y="1570"/>
              <a:ext cx="363" cy="18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ko-KR" altLang="en-US"/>
            </a:p>
          </p:txBody>
        </p:sp>
      </p:grpSp>
      <p:pic>
        <p:nvPicPr>
          <p:cNvPr id="594947" name="Picture 1060" descr="YG-map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313" y="4797425"/>
            <a:ext cx="29606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948" name="Picture 7" descr="RENO로고-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492375"/>
            <a:ext cx="2700337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949" name="Picture 106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63309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950" name="Text Box 1062"/>
          <p:cNvSpPr txBox="1">
            <a:spLocks noChangeArrowheads="1"/>
          </p:cNvSpPr>
          <p:nvPr/>
        </p:nvSpPr>
        <p:spPr bwMode="auto">
          <a:xfrm>
            <a:off x="0" y="4724400"/>
            <a:ext cx="5473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FontTx/>
              <a:buNone/>
            </a:pPr>
            <a:r>
              <a:rPr lang="en-US" altLang="ko-KR" sz="2400" b="1">
                <a:solidFill>
                  <a:srgbClr val="FFFFFF"/>
                </a:solidFill>
                <a:ea typeface="굴림" pitchFamily="50" charset="-127"/>
              </a:rPr>
              <a:t>YongGwang Nuclear Power Plant</a:t>
            </a:r>
          </a:p>
        </p:txBody>
      </p:sp>
      <p:sp>
        <p:nvSpPr>
          <p:cNvPr id="378917" name="Line 1061"/>
          <p:cNvSpPr>
            <a:spLocks noChangeShapeType="1"/>
          </p:cNvSpPr>
          <p:nvPr/>
        </p:nvSpPr>
        <p:spPr bwMode="auto">
          <a:xfrm flipH="1" flipV="1">
            <a:off x="5867400" y="5732463"/>
            <a:ext cx="1296988" cy="142875"/>
          </a:xfrm>
          <a:prstGeom prst="line">
            <a:avLst/>
          </a:prstGeom>
          <a:noFill/>
          <a:ln w="44450">
            <a:solidFill>
              <a:schemeClr val="accent3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pPr algn="ctr" latinLnBrk="0">
              <a:defRPr/>
            </a:pPr>
            <a:endParaRPr lang="ko-KR" alt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94952" name="Picture 6" descr="센터로고-짙은색깔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716338"/>
            <a:ext cx="27003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7"/>
          <p:cNvSpPr txBox="1">
            <a:spLocks noChangeArrowheads="1"/>
          </p:cNvSpPr>
          <p:nvPr/>
        </p:nvSpPr>
        <p:spPr bwMode="auto">
          <a:xfrm rot="3180000">
            <a:off x="4000500" y="5475288"/>
            <a:ext cx="949325" cy="307975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latinLnBrk="0">
              <a:spcBef>
                <a:spcPct val="50000"/>
              </a:spcBef>
              <a:defRPr/>
            </a:pPr>
            <a:r>
              <a:rPr lang="en-US" altLang="ko-KR" sz="1400" dirty="0">
                <a:solidFill>
                  <a:srgbClr val="000000"/>
                </a:solidFill>
                <a:latin typeface="Arial" charset="0"/>
              </a:rPr>
              <a:t>1380m</a:t>
            </a:r>
          </a:p>
        </p:txBody>
      </p:sp>
      <p:pic>
        <p:nvPicPr>
          <p:cNvPr id="59495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6251575"/>
            <a:ext cx="3159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95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982913"/>
            <a:ext cx="315913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 Box 7"/>
          <p:cNvSpPr txBox="1">
            <a:spLocks noChangeArrowheads="1"/>
          </p:cNvSpPr>
          <p:nvPr/>
        </p:nvSpPr>
        <p:spPr bwMode="auto">
          <a:xfrm rot="3180000">
            <a:off x="1583531" y="3301207"/>
            <a:ext cx="701675" cy="277812"/>
          </a:xfrm>
          <a:prstGeom prst="rect">
            <a:avLst/>
          </a:prstGeom>
          <a:solidFill>
            <a:schemeClr val="accent3">
              <a:lumMod val="95000"/>
            </a:schemeClr>
          </a:solidFill>
          <a:ln w="190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latinLnBrk="0">
              <a:spcBef>
                <a:spcPct val="50000"/>
              </a:spcBef>
              <a:defRPr/>
            </a:pPr>
            <a:r>
              <a:rPr lang="en-US" altLang="ko-KR" sz="1200" dirty="0">
                <a:solidFill>
                  <a:srgbClr val="000000"/>
                </a:solidFill>
                <a:latin typeface="Arial" charset="0"/>
              </a:rPr>
              <a:t>290m</a:t>
            </a:r>
          </a:p>
        </p:txBody>
      </p:sp>
      <p:cxnSp>
        <p:nvCxnSpPr>
          <p:cNvPr id="594957" name="직선 연결선 26"/>
          <p:cNvCxnSpPr>
            <a:cxnSpLocks noChangeShapeType="1"/>
          </p:cNvCxnSpPr>
          <p:nvPr/>
        </p:nvCxnSpPr>
        <p:spPr bwMode="auto">
          <a:xfrm>
            <a:off x="2508250" y="3438525"/>
            <a:ext cx="2232025" cy="2952750"/>
          </a:xfrm>
          <a:prstGeom prst="line">
            <a:avLst/>
          </a:prstGeom>
          <a:noFill/>
          <a:ln w="31750" algn="ctr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4958" name="Text Box 16"/>
          <p:cNvSpPr txBox="1">
            <a:spLocks noChangeArrowheads="1"/>
          </p:cNvSpPr>
          <p:nvPr/>
        </p:nvSpPr>
        <p:spPr bwMode="auto">
          <a:xfrm>
            <a:off x="2678113" y="92075"/>
            <a:ext cx="3455987" cy="28892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7338" indent="-287338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latinLnBrk="0" hangingPunct="1">
              <a:spcBef>
                <a:spcPct val="50000"/>
              </a:spcBef>
              <a:buFontTx/>
              <a:buNone/>
            </a:pPr>
            <a:r>
              <a:rPr lang="en-US" altLang="ko-KR" sz="1200" b="1">
                <a:solidFill>
                  <a:srgbClr val="000000"/>
                </a:solidFill>
                <a:ea typeface="휴먼모음T" pitchFamily="18" charset="-127"/>
              </a:rPr>
              <a:t>Google Satellite View of Experimental Site</a:t>
            </a:r>
          </a:p>
        </p:txBody>
      </p:sp>
      <p:pic>
        <p:nvPicPr>
          <p:cNvPr id="594959" name="Picture 4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627313"/>
            <a:ext cx="1038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960" name="Picture 4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6375400"/>
            <a:ext cx="9048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31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Text Box 42"/>
          <p:cNvSpPr txBox="1">
            <a:spLocks noChangeArrowheads="1"/>
          </p:cNvSpPr>
          <p:nvPr/>
        </p:nvSpPr>
        <p:spPr bwMode="auto">
          <a:xfrm>
            <a:off x="7053263" y="6527800"/>
            <a:ext cx="1938337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latinLnBrk="0">
              <a:spcBef>
                <a:spcPct val="50000"/>
              </a:spcBef>
              <a:buFontTx/>
              <a:buNone/>
            </a:pPr>
            <a:r>
              <a:rPr kumimoji="0" lang="en-US" altLang="ko-KR" sz="1800" b="1" smtClean="0">
                <a:solidFill>
                  <a:srgbClr val="FF6600"/>
                </a:solidFill>
              </a:rPr>
              <a:t>total ~460 tons</a:t>
            </a:r>
            <a:endParaRPr kumimoji="0" lang="ko-KR" altLang="en-US" sz="1800" b="1" smtClean="0">
              <a:solidFill>
                <a:srgbClr val="FF6600"/>
              </a:solidFill>
            </a:endParaRPr>
          </a:p>
        </p:txBody>
      </p:sp>
      <p:pic>
        <p:nvPicPr>
          <p:cNvPr id="595971" name="Picture 43" descr="0915-0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284288"/>
            <a:ext cx="401637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Group 557"/>
          <p:cNvGraphicFramePr>
            <a:graphicFrameLocks noGrp="1"/>
          </p:cNvGraphicFramePr>
          <p:nvPr/>
        </p:nvGraphicFramePr>
        <p:xfrm>
          <a:off x="4076700" y="3614738"/>
          <a:ext cx="4953000" cy="2909888"/>
        </p:xfrm>
        <a:graphic>
          <a:graphicData uri="http://schemas.openxmlformats.org/drawingml/2006/table">
            <a:tbl>
              <a:tblPr/>
              <a:tblGrid>
                <a:gridCol w="914400"/>
                <a:gridCol w="838200"/>
                <a:gridCol w="1143000"/>
                <a:gridCol w="1143000"/>
                <a:gridCol w="914400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Thick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(cm)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vessel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Material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Mass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(tons)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휴먼모음T" pitchFamily="18" charset="-127"/>
                          <a:cs typeface="Arial" pitchFamily="34" charset="0"/>
                        </a:rPr>
                        <a:t>Target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140</a:t>
                      </a:r>
                      <a:endParaRPr kumimoji="0" lang="en-US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Acrylic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(</a:t>
                      </a: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1</a:t>
                      </a: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0mm)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Gd(0.1%) +LS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15.4</a:t>
                      </a:r>
                      <a:endParaRPr kumimoji="0" lang="ko-KR" alt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Comic Sans MS" pitchFamily="66" charset="0"/>
                          <a:ea typeface="휴먼모음T" pitchFamily="18" charset="-127"/>
                          <a:cs typeface="Arial" pitchFamily="34" charset="0"/>
                        </a:rPr>
                        <a:t>Gamma catcher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60</a:t>
                      </a:r>
                      <a:endParaRPr kumimoji="0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Acrylic (15mm)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LS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27.5</a:t>
                      </a:r>
                      <a:endParaRPr kumimoji="0" lang="ko-KR" altLang="en-US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휴먼모음T" pitchFamily="18" charset="-127"/>
                          <a:cs typeface="Arial" pitchFamily="34" charset="0"/>
                        </a:rPr>
                        <a:t>Buffer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70</a:t>
                      </a:r>
                      <a:endParaRPr kumimoji="0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SUS(5mm)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Mineral oil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59.2</a:t>
                      </a:r>
                      <a:endParaRPr kumimoji="0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CC00"/>
                          </a:solidFill>
                          <a:effectLst/>
                          <a:latin typeface="Comic Sans MS" pitchFamily="66" charset="0"/>
                          <a:ea typeface="휴먼모음T" pitchFamily="18" charset="-127"/>
                          <a:cs typeface="Arial" pitchFamily="34" charset="0"/>
                        </a:rPr>
                        <a:t>Veto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150</a:t>
                      </a:r>
                      <a:endParaRPr kumimoji="0" lang="en-US" altLang="ko-K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Steel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(</a:t>
                      </a:r>
                      <a:r>
                        <a:rPr kumimoji="0" lang="ko-KR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15</a:t>
                      </a: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mm)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water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굴림" pitchFamily="50" charset="-127"/>
                          <a:cs typeface="Arial" pitchFamily="34" charset="0"/>
                        </a:rPr>
                        <a:t>354.7</a:t>
                      </a:r>
                      <a:endParaRPr kumimoji="0" lang="en-US" altLang="ko-K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굴림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96010" name="Text Box 479"/>
          <p:cNvSpPr txBox="1">
            <a:spLocks noChangeArrowheads="1"/>
          </p:cNvSpPr>
          <p:nvPr/>
        </p:nvSpPr>
        <p:spPr bwMode="auto">
          <a:xfrm>
            <a:off x="209550" y="5695950"/>
            <a:ext cx="35052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latinLnBrk="0" hangingPunct="1">
              <a:lnSpc>
                <a:spcPct val="120000"/>
              </a:lnSpc>
              <a:spcBef>
                <a:spcPct val="0"/>
              </a:spcBef>
            </a:pPr>
            <a:r>
              <a:rPr lang="en-US" altLang="ko-KR" sz="1600" b="1" smtClean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altLang="ko-KR" sz="1600" b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Inner PMTs: 354 10” PMTs</a:t>
            </a:r>
          </a:p>
          <a:p>
            <a:pPr lvl="1" eaLnBrk="1" latinLnBrk="0" hangingPunct="1">
              <a:lnSpc>
                <a:spcPct val="120000"/>
              </a:lnSpc>
              <a:spcBef>
                <a:spcPct val="0"/>
              </a:spcBef>
              <a:buFontTx/>
              <a:buChar char="•"/>
            </a:pPr>
            <a:r>
              <a:rPr lang="en-US" altLang="ko-KR" sz="160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solid angle coverage = ~14%</a:t>
            </a:r>
          </a:p>
          <a:p>
            <a:pPr eaLnBrk="1" latinLnBrk="0" hangingPunct="1">
              <a:lnSpc>
                <a:spcPct val="120000"/>
              </a:lnSpc>
              <a:spcBef>
                <a:spcPct val="0"/>
              </a:spcBef>
            </a:pPr>
            <a:r>
              <a:rPr lang="en-US" altLang="ko-KR" sz="1600" b="1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Outer PMTs: ~ 67 10” PMTs</a:t>
            </a:r>
          </a:p>
        </p:txBody>
      </p:sp>
      <p:sp>
        <p:nvSpPr>
          <p:cNvPr id="596011" name="Rectangle 8"/>
          <p:cNvSpPr>
            <a:spLocks noChangeArrowheads="1"/>
          </p:cNvSpPr>
          <p:nvPr/>
        </p:nvSpPr>
        <p:spPr bwMode="auto">
          <a:xfrm>
            <a:off x="73025" y="304800"/>
            <a:ext cx="3960813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3000" b="1" smtClean="0">
                <a:solidFill>
                  <a:srgbClr val="000000"/>
                </a:solidFill>
                <a:latin typeface="Arial" pitchFamily="34" charset="0"/>
                <a:ea typeface="휴먼모음T" pitchFamily="18" charset="-127"/>
              </a:rPr>
              <a:t>RENO Detector </a:t>
            </a:r>
            <a:endParaRPr lang="ko-KR" altLang="en-US" sz="3000" b="1" smtClean="0">
              <a:solidFill>
                <a:srgbClr val="000000"/>
              </a:solidFill>
              <a:latin typeface="Arial" pitchFamily="34" charset="0"/>
              <a:ea typeface="휴먼모음T" pitchFamily="18" charset="-127"/>
            </a:endParaRPr>
          </a:p>
        </p:txBody>
      </p:sp>
      <p:pic>
        <p:nvPicPr>
          <p:cNvPr id="5960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87313"/>
            <a:ext cx="4824412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716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23"/>
          <p:cNvSpPr>
            <a:spLocks noChangeArrowheads="1"/>
          </p:cNvSpPr>
          <p:nvPr/>
        </p:nvSpPr>
        <p:spPr bwMode="auto">
          <a:xfrm>
            <a:off x="900113" y="188913"/>
            <a:ext cx="7416800" cy="673100"/>
          </a:xfrm>
          <a:prstGeom prst="rect">
            <a:avLst/>
          </a:prstGeom>
          <a:solidFill>
            <a:srgbClr val="93DB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algn="ctr" eaLnBrk="1" latinLnBrk="0" hangingPunct="1">
              <a:spcBef>
                <a:spcPct val="0"/>
              </a:spcBef>
              <a:buFontTx/>
              <a:buNone/>
            </a:pPr>
            <a:r>
              <a:rPr kumimoji="0" lang="en-US" altLang="ko-KR" sz="4000" b="1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RENO Data Taking Status</a:t>
            </a:r>
          </a:p>
        </p:txBody>
      </p:sp>
      <p:sp>
        <p:nvSpPr>
          <p:cNvPr id="609283" name="Text Box 3092"/>
          <p:cNvSpPr txBox="1">
            <a:spLocks noChangeArrowheads="1"/>
          </p:cNvSpPr>
          <p:nvPr/>
        </p:nvSpPr>
        <p:spPr bwMode="auto">
          <a:xfrm>
            <a:off x="107950" y="1074738"/>
            <a:ext cx="4392613" cy="954087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latinLnBrk="0">
              <a:spcBef>
                <a:spcPct val="0"/>
              </a:spcBef>
              <a:buFont typeface="Wingdings" pitchFamily="2" charset="2"/>
              <a:buChar char="§"/>
            </a:pPr>
            <a:r>
              <a:rPr kumimoji="0" lang="ko-KR" altLang="en-US" sz="1800" smtClean="0">
                <a:solidFill>
                  <a:srgbClr val="0000E5"/>
                </a:solidFill>
                <a:latin typeface="Helvetica" pitchFamily="34" charset="0"/>
                <a:ea typeface="굴림" pitchFamily="50" charset="-127"/>
              </a:rPr>
              <a:t> </a:t>
            </a:r>
            <a:r>
              <a:rPr kumimoji="0" lang="en-US" altLang="ko-KR" sz="1800" smtClean="0">
                <a:solidFill>
                  <a:srgbClr val="0000E5"/>
                </a:solidFill>
                <a:latin typeface="Helvetica" pitchFamily="34" charset="0"/>
                <a:ea typeface="굴림" pitchFamily="50" charset="-127"/>
              </a:rPr>
              <a:t>Data taking began on Aug. 1, 2011 with both near and far detectors. 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800" smtClean="0">
                <a:solidFill>
                  <a:srgbClr val="0000E5"/>
                </a:solidFill>
                <a:latin typeface="Helvetica" pitchFamily="34" charset="0"/>
                <a:ea typeface="굴림" pitchFamily="50" charset="-127"/>
              </a:rPr>
              <a:t>    (</a:t>
            </a:r>
            <a:r>
              <a:rPr kumimoji="0" lang="en-US" altLang="ko-KR" sz="180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DAQ efficiency : ~95%)</a:t>
            </a:r>
            <a:endParaRPr kumimoji="0" lang="en-US" altLang="ko-KR" sz="1800" smtClean="0">
              <a:solidFill>
                <a:srgbClr val="0000E5"/>
              </a:solidFill>
              <a:latin typeface="Helvetica" pitchFamily="34" charset="0"/>
              <a:ea typeface="굴림" pitchFamily="50" charset="-127"/>
            </a:endParaRPr>
          </a:p>
        </p:txBody>
      </p:sp>
      <p:sp>
        <p:nvSpPr>
          <p:cNvPr id="609284" name="Text Box 3092"/>
          <p:cNvSpPr txBox="1">
            <a:spLocks noChangeArrowheads="1"/>
          </p:cNvSpPr>
          <p:nvPr/>
        </p:nvSpPr>
        <p:spPr bwMode="auto">
          <a:xfrm>
            <a:off x="107950" y="2163763"/>
            <a:ext cx="4392613" cy="9239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latinLnBrk="0">
              <a:spcBef>
                <a:spcPct val="0"/>
              </a:spcBef>
              <a:buFont typeface="Wingdings" pitchFamily="2" charset="2"/>
              <a:buChar char="§"/>
            </a:pPr>
            <a:r>
              <a:rPr kumimoji="0" lang="en-US" altLang="ko-KR" sz="1800" b="1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A</a:t>
            </a:r>
            <a:r>
              <a:rPr kumimoji="0" lang="en-US" altLang="ko-KR" sz="180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(220 days) : </a:t>
            </a:r>
            <a:r>
              <a:rPr kumimoji="0" lang="en-US" altLang="ko-KR" sz="1800" b="1" smtClean="0">
                <a:solidFill>
                  <a:srgbClr val="FF6600"/>
                </a:solidFill>
                <a:latin typeface="Helvetica" pitchFamily="34" charset="0"/>
                <a:ea typeface="굴림" pitchFamily="50" charset="-127"/>
              </a:rPr>
              <a:t>First </a:t>
            </a:r>
            <a:r>
              <a:rPr kumimoji="0" lang="en-US" altLang="ja-JP" sz="1800" b="1" smtClean="0">
                <a:solidFill>
                  <a:srgbClr val="FF6600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kumimoji="0" lang="en-US" altLang="ja-JP" sz="1800" b="1" baseline="-25000" smtClean="0">
                <a:solidFill>
                  <a:srgbClr val="FF6600"/>
                </a:solidFill>
                <a:latin typeface="Arial" pitchFamily="34" charset="0"/>
                <a:ea typeface="MS PGothic" pitchFamily="34" charset="-128"/>
              </a:rPr>
              <a:t>13</a:t>
            </a:r>
            <a:r>
              <a:rPr kumimoji="0" lang="en-US" altLang="ko-KR" sz="1800" b="1" smtClean="0">
                <a:solidFill>
                  <a:srgbClr val="FF6600"/>
                </a:solidFill>
                <a:latin typeface="Helvetica" pitchFamily="34" charset="0"/>
                <a:ea typeface="굴림" pitchFamily="50" charset="-127"/>
              </a:rPr>
              <a:t> result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80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   [11 Aug, 2011~26 Mar, 2012]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80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   PRL 108, 191802 (2012)</a:t>
            </a:r>
          </a:p>
        </p:txBody>
      </p:sp>
      <p:sp>
        <p:nvSpPr>
          <p:cNvPr id="609285" name="Text Box 3092"/>
          <p:cNvSpPr txBox="1">
            <a:spLocks noChangeArrowheads="1"/>
          </p:cNvSpPr>
          <p:nvPr/>
        </p:nvSpPr>
        <p:spPr bwMode="auto">
          <a:xfrm>
            <a:off x="107950" y="4324350"/>
            <a:ext cx="4392613" cy="954088"/>
          </a:xfrm>
          <a:prstGeom prst="rect">
            <a:avLst/>
          </a:prstGeom>
          <a:solidFill>
            <a:srgbClr val="D6D6F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latinLnBrk="0">
              <a:spcBef>
                <a:spcPct val="0"/>
              </a:spcBef>
              <a:buFont typeface="Wingdings" pitchFamily="2" charset="2"/>
              <a:buChar char="§"/>
            </a:pPr>
            <a:r>
              <a:rPr kumimoji="0" lang="en-US" altLang="ko-KR" sz="200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</a:t>
            </a:r>
            <a:r>
              <a:rPr kumimoji="0" lang="en-US" altLang="ko-KR" sz="1800" b="1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C</a:t>
            </a:r>
            <a:r>
              <a:rPr kumimoji="0" lang="en-US" altLang="ko-KR" sz="180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(~700 days) : </a:t>
            </a:r>
            <a:r>
              <a:rPr kumimoji="0" lang="en-US" altLang="ko-KR" sz="1800" b="1" smtClean="0">
                <a:solidFill>
                  <a:srgbClr val="FF6600"/>
                </a:solidFill>
                <a:latin typeface="Helvetica" pitchFamily="34" charset="0"/>
                <a:ea typeface="굴림" pitchFamily="50" charset="-127"/>
              </a:rPr>
              <a:t>Shape+rate analysis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800" b="1" smtClean="0">
                <a:solidFill>
                  <a:srgbClr val="FF6600"/>
                </a:solidFill>
                <a:latin typeface="Helvetica" pitchFamily="34" charset="0"/>
                <a:ea typeface="굴림" pitchFamily="50" charset="-127"/>
              </a:rPr>
              <a:t>              </a:t>
            </a:r>
            <a:r>
              <a:rPr kumimoji="0" lang="en-US" altLang="ko-KR" sz="180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                (in progress)</a:t>
            </a:r>
            <a:endParaRPr kumimoji="0" lang="en-US" altLang="ko-KR" sz="1800" b="1" smtClean="0">
              <a:solidFill>
                <a:srgbClr val="0033CC"/>
              </a:solidFill>
              <a:latin typeface="Helvetica" pitchFamily="34" charset="0"/>
              <a:ea typeface="굴림" pitchFamily="50" charset="-127"/>
            </a:endParaRPr>
          </a:p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80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   [11 Aug, 2011~31 Jul, 2013]</a:t>
            </a:r>
          </a:p>
        </p:txBody>
      </p:sp>
      <p:sp>
        <p:nvSpPr>
          <p:cNvPr id="609286" name="Text Box 3092"/>
          <p:cNvSpPr txBox="1">
            <a:spLocks noChangeArrowheads="1"/>
          </p:cNvSpPr>
          <p:nvPr/>
        </p:nvSpPr>
        <p:spPr bwMode="auto">
          <a:xfrm>
            <a:off x="107950" y="3243263"/>
            <a:ext cx="4392613" cy="92392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latinLnBrk="0">
              <a:spcBef>
                <a:spcPct val="0"/>
              </a:spcBef>
              <a:buFont typeface="Wingdings" pitchFamily="2" charset="2"/>
              <a:buChar char="§"/>
            </a:pPr>
            <a:r>
              <a:rPr kumimoji="0" lang="en-US" altLang="ko-KR" sz="1800" b="1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B</a:t>
            </a:r>
            <a:r>
              <a:rPr kumimoji="0" lang="en-US" altLang="ko-KR" sz="180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(403 days) : </a:t>
            </a:r>
            <a:r>
              <a:rPr kumimoji="0" lang="en-US" altLang="ko-KR" sz="1800" b="1" smtClean="0">
                <a:solidFill>
                  <a:srgbClr val="FF6600"/>
                </a:solidFill>
                <a:latin typeface="Helvetica" pitchFamily="34" charset="0"/>
                <a:ea typeface="굴림" pitchFamily="50" charset="-127"/>
              </a:rPr>
              <a:t>Improved </a:t>
            </a:r>
            <a:r>
              <a:rPr kumimoji="0" lang="en-US" altLang="ja-JP" sz="1800" b="1" smtClean="0">
                <a:solidFill>
                  <a:srgbClr val="FF6600"/>
                </a:solidFill>
                <a:latin typeface="Symbol" pitchFamily="18" charset="2"/>
                <a:ea typeface="MS PGothic" pitchFamily="34" charset="-128"/>
              </a:rPr>
              <a:t>q</a:t>
            </a:r>
            <a:r>
              <a:rPr kumimoji="0" lang="en-US" altLang="ja-JP" sz="1800" b="1" baseline="-25000" smtClean="0">
                <a:solidFill>
                  <a:srgbClr val="FF6600"/>
                </a:solidFill>
                <a:latin typeface="Arial" pitchFamily="34" charset="0"/>
                <a:ea typeface="MS PGothic" pitchFamily="34" charset="-128"/>
              </a:rPr>
              <a:t>13</a:t>
            </a:r>
            <a:r>
              <a:rPr kumimoji="0" lang="en-US" altLang="ko-KR" sz="1800" b="1" smtClean="0">
                <a:solidFill>
                  <a:srgbClr val="FF6600"/>
                </a:solidFill>
                <a:latin typeface="Helvetica" pitchFamily="34" charset="0"/>
                <a:ea typeface="굴림" pitchFamily="50" charset="-127"/>
              </a:rPr>
              <a:t> result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80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   [11 Aug, 2011~13 Oct, 2012]</a:t>
            </a:r>
          </a:p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80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    NuTel 2013</a:t>
            </a:r>
          </a:p>
        </p:txBody>
      </p:sp>
      <p:sp>
        <p:nvSpPr>
          <p:cNvPr id="609287" name="Text Box 3092"/>
          <p:cNvSpPr txBox="1">
            <a:spLocks noChangeArrowheads="1"/>
          </p:cNvSpPr>
          <p:nvPr/>
        </p:nvSpPr>
        <p:spPr bwMode="auto">
          <a:xfrm>
            <a:off x="107950" y="5457825"/>
            <a:ext cx="4392613" cy="923925"/>
          </a:xfrm>
          <a:prstGeom prst="rect">
            <a:avLst/>
          </a:prstGeom>
          <a:solidFill>
            <a:srgbClr val="D6D6F5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61938" indent="-261938" defTabSz="4572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1pPr>
            <a:lvl2pPr marL="742950" indent="-28575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2pPr>
            <a:lvl3pPr marL="1143000" indent="-228600" defTabSz="4572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3pPr>
            <a:lvl4pPr marL="1600200" indent="-228600" defTabSz="4572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4pPr>
            <a:lvl5pPr marL="2057400" indent="-228600" defTabSz="4572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맑은 고딕" pitchFamily="50" charset="-127"/>
              </a:defRPr>
            </a:lvl9pPr>
          </a:lstStyle>
          <a:p>
            <a:pPr latinLnBrk="0">
              <a:spcBef>
                <a:spcPct val="0"/>
              </a:spcBef>
              <a:buFont typeface="Wingdings" pitchFamily="2" charset="2"/>
              <a:buChar char="§"/>
            </a:pPr>
            <a:r>
              <a:rPr kumimoji="0" lang="en-US" altLang="ko-KR" sz="1800" smtClean="0">
                <a:solidFill>
                  <a:srgbClr val="000000"/>
                </a:solidFill>
                <a:latin typeface="Helvetica" pitchFamily="34" charset="0"/>
                <a:ea typeface="굴림" pitchFamily="50" charset="-127"/>
              </a:rPr>
              <a:t>Absolute reactor neutrino flux measurement in progress</a:t>
            </a:r>
            <a:endParaRPr kumimoji="0" lang="en-US" altLang="ko-KR" sz="1800" b="1" smtClean="0">
              <a:solidFill>
                <a:srgbClr val="0033CC"/>
              </a:solidFill>
              <a:latin typeface="Helvetica" pitchFamily="34" charset="0"/>
              <a:ea typeface="굴림" pitchFamily="50" charset="-127"/>
            </a:endParaRPr>
          </a:p>
          <a:p>
            <a:pPr latinLnBrk="0">
              <a:spcBef>
                <a:spcPct val="0"/>
              </a:spcBef>
              <a:buFontTx/>
              <a:buNone/>
            </a:pPr>
            <a:r>
              <a:rPr kumimoji="0" lang="en-US" altLang="ko-KR" sz="1800" smtClean="0">
                <a:solidFill>
                  <a:srgbClr val="FF6600"/>
                </a:solidFill>
                <a:latin typeface="Helvetica" pitchFamily="34" charset="0"/>
                <a:ea typeface="굴림" pitchFamily="50" charset="-127"/>
              </a:rPr>
              <a:t>    [reactor anomaly &amp; sterile neutrinos]</a:t>
            </a:r>
          </a:p>
        </p:txBody>
      </p:sp>
      <p:grpSp>
        <p:nvGrpSpPr>
          <p:cNvPr id="609288" name="그룹 23"/>
          <p:cNvGrpSpPr>
            <a:grpSpLocks/>
          </p:cNvGrpSpPr>
          <p:nvPr/>
        </p:nvGrpSpPr>
        <p:grpSpPr bwMode="auto">
          <a:xfrm>
            <a:off x="4643438" y="981075"/>
            <a:ext cx="4321175" cy="5876925"/>
            <a:chOff x="4644008" y="980728"/>
            <a:chExt cx="4320480" cy="5877272"/>
          </a:xfrm>
        </p:grpSpPr>
        <p:pic>
          <p:nvPicPr>
            <p:cNvPr id="60928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2437" y="980728"/>
              <a:ext cx="4302051" cy="2916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929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3918355"/>
              <a:ext cx="4320480" cy="2939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09291" name="직선 연결선 56"/>
            <p:cNvCxnSpPr>
              <a:cxnSpLocks noChangeShapeType="1"/>
            </p:cNvCxnSpPr>
            <p:nvPr/>
          </p:nvCxnSpPr>
          <p:spPr bwMode="auto">
            <a:xfrm>
              <a:off x="6300192" y="1484784"/>
              <a:ext cx="0" cy="5184576"/>
            </a:xfrm>
            <a:prstGeom prst="line">
              <a:avLst/>
            </a:prstGeom>
            <a:noFill/>
            <a:ln w="38100" algn="ctr">
              <a:solidFill>
                <a:srgbClr val="0033CC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9292" name="Text Box 3092"/>
            <p:cNvSpPr txBox="1">
              <a:spLocks noChangeArrowheads="1"/>
            </p:cNvSpPr>
            <p:nvPr/>
          </p:nvSpPr>
          <p:spPr bwMode="auto">
            <a:xfrm>
              <a:off x="5220072" y="1124744"/>
              <a:ext cx="792088" cy="400110"/>
            </a:xfrm>
            <a:prstGeom prst="rect">
              <a:avLst/>
            </a:prstGeom>
            <a:solidFill>
              <a:srgbClr val="FFFC9E"/>
            </a:solidFill>
            <a:ln w="9525">
              <a:solidFill>
                <a:srgbClr val="FFFC9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177800" indent="-177800"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9pPr>
            </a:lstStyle>
            <a:p>
              <a:pPr eaLnBrk="1" latinLnBrk="0" hangingPunct="1">
                <a:spcBef>
                  <a:spcPct val="50000"/>
                </a:spcBef>
                <a:buFontTx/>
                <a:buNone/>
              </a:pPr>
              <a:r>
                <a:rPr kumimoji="0" lang="en-US" altLang="ko-KR" sz="2000" smtClean="0">
                  <a:solidFill>
                    <a:srgbClr val="000000"/>
                  </a:solidFill>
                  <a:latin typeface="Helvetica" pitchFamily="34" charset="0"/>
                  <a:ea typeface="굴림" pitchFamily="50" charset="-127"/>
                </a:rPr>
                <a:t>Near                                </a:t>
              </a:r>
            </a:p>
          </p:txBody>
        </p:sp>
        <p:sp>
          <p:nvSpPr>
            <p:cNvPr id="609293" name="Text Box 3092"/>
            <p:cNvSpPr txBox="1">
              <a:spLocks noChangeArrowheads="1"/>
            </p:cNvSpPr>
            <p:nvPr/>
          </p:nvSpPr>
          <p:spPr bwMode="auto">
            <a:xfrm>
              <a:off x="5292080" y="4077072"/>
              <a:ext cx="576064" cy="400110"/>
            </a:xfrm>
            <a:prstGeom prst="rect">
              <a:avLst/>
            </a:prstGeom>
            <a:solidFill>
              <a:srgbClr val="FFFC9E"/>
            </a:solidFill>
            <a:ln w="9525">
              <a:solidFill>
                <a:srgbClr val="FFFC9E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marL="177800" indent="-177800"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9pPr>
            </a:lstStyle>
            <a:p>
              <a:pPr eaLnBrk="1" latinLnBrk="0" hangingPunct="1">
                <a:spcBef>
                  <a:spcPct val="50000"/>
                </a:spcBef>
                <a:buFontTx/>
                <a:buNone/>
              </a:pPr>
              <a:r>
                <a:rPr kumimoji="0" lang="en-US" altLang="ko-KR" sz="2000" smtClean="0">
                  <a:solidFill>
                    <a:srgbClr val="000000"/>
                  </a:solidFill>
                  <a:latin typeface="Helvetica" pitchFamily="34" charset="0"/>
                  <a:ea typeface="굴림" pitchFamily="50" charset="-127"/>
                </a:rPr>
                <a:t>Far                                </a:t>
              </a:r>
            </a:p>
          </p:txBody>
        </p:sp>
        <p:cxnSp>
          <p:nvCxnSpPr>
            <p:cNvPr id="609294" name="직선 연결선 60"/>
            <p:cNvCxnSpPr>
              <a:cxnSpLocks noChangeShapeType="1"/>
            </p:cNvCxnSpPr>
            <p:nvPr/>
          </p:nvCxnSpPr>
          <p:spPr bwMode="auto">
            <a:xfrm flipV="1">
              <a:off x="5148064" y="2708920"/>
              <a:ext cx="1152128" cy="8384"/>
            </a:xfrm>
            <a:prstGeom prst="line">
              <a:avLst/>
            </a:prstGeom>
            <a:noFill/>
            <a:ln w="38100" algn="ctr">
              <a:solidFill>
                <a:srgbClr val="0033CC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9295" name="TextBox 63"/>
            <p:cNvSpPr txBox="1">
              <a:spLocks noChangeArrowheads="1"/>
            </p:cNvSpPr>
            <p:nvPr/>
          </p:nvSpPr>
          <p:spPr bwMode="auto">
            <a:xfrm>
              <a:off x="5508104" y="2276872"/>
              <a:ext cx="5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Tx/>
                <a:buNone/>
              </a:pPr>
              <a:r>
                <a:rPr kumimoji="0" lang="en-US" altLang="ko-KR" sz="2400" b="1" smtClean="0">
                  <a:solidFill>
                    <a:srgbClr val="0033CC"/>
                  </a:solidFill>
                  <a:latin typeface="Arial" pitchFamily="34" charset="0"/>
                  <a:cs typeface="Arial" pitchFamily="34" charset="0"/>
                </a:rPr>
                <a:t>A</a:t>
              </a:r>
              <a:endParaRPr kumimoji="0" lang="ko-KR" altLang="en-US" sz="2400" b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09296" name="직선 연결선 65"/>
            <p:cNvCxnSpPr>
              <a:cxnSpLocks noChangeShapeType="1"/>
            </p:cNvCxnSpPr>
            <p:nvPr/>
          </p:nvCxnSpPr>
          <p:spPr bwMode="auto">
            <a:xfrm>
              <a:off x="7380312" y="1484784"/>
              <a:ext cx="0" cy="5184576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9297" name="직선 연결선 66"/>
            <p:cNvCxnSpPr>
              <a:cxnSpLocks noChangeShapeType="1"/>
            </p:cNvCxnSpPr>
            <p:nvPr/>
          </p:nvCxnSpPr>
          <p:spPr bwMode="auto">
            <a:xfrm>
              <a:off x="5076056" y="5085184"/>
              <a:ext cx="2304256" cy="0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9298" name="TextBox 68"/>
            <p:cNvSpPr txBox="1">
              <a:spLocks noChangeArrowheads="1"/>
            </p:cNvSpPr>
            <p:nvPr/>
          </p:nvSpPr>
          <p:spPr bwMode="auto">
            <a:xfrm>
              <a:off x="5724128" y="4623519"/>
              <a:ext cx="5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Tx/>
                <a:buNone/>
              </a:pPr>
              <a:r>
                <a:rPr kumimoji="0" lang="en-US" altLang="ko-KR" sz="24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B</a:t>
              </a:r>
              <a:endParaRPr kumimoji="0" lang="ko-KR" altLang="en-US" sz="2400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09299" name="직선 연결선 69"/>
            <p:cNvCxnSpPr>
              <a:cxnSpLocks noChangeShapeType="1"/>
            </p:cNvCxnSpPr>
            <p:nvPr/>
          </p:nvCxnSpPr>
          <p:spPr bwMode="auto">
            <a:xfrm>
              <a:off x="8676456" y="1484784"/>
              <a:ext cx="0" cy="5184576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9300" name="직선 연결선 70"/>
            <p:cNvCxnSpPr>
              <a:cxnSpLocks noChangeShapeType="1"/>
            </p:cNvCxnSpPr>
            <p:nvPr/>
          </p:nvCxnSpPr>
          <p:spPr bwMode="auto">
            <a:xfrm flipV="1">
              <a:off x="5076056" y="5949280"/>
              <a:ext cx="3600400" cy="8384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9301" name="TextBox 73"/>
            <p:cNvSpPr txBox="1">
              <a:spLocks noChangeArrowheads="1"/>
            </p:cNvSpPr>
            <p:nvPr/>
          </p:nvSpPr>
          <p:spPr bwMode="auto">
            <a:xfrm>
              <a:off x="7092280" y="5487615"/>
              <a:ext cx="5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1pPr>
              <a:lvl2pPr marL="742950" indent="-28575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2pPr>
              <a:lvl3pPr marL="1143000" indent="-228600" defTabSz="4572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3pPr>
              <a:lvl4pPr marL="1600200" indent="-228600" defTabSz="4572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4pPr>
              <a:lvl5pPr marL="2057400" indent="-228600" defTabSz="4572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맑은 고딕" pitchFamily="50" charset="-127"/>
                </a:defRPr>
              </a:lvl9pPr>
            </a:lstStyle>
            <a:p>
              <a:pPr eaLnBrk="1" latinLnBrk="0" hangingPunct="1">
                <a:spcBef>
                  <a:spcPct val="0"/>
                </a:spcBef>
                <a:buFontTx/>
                <a:buNone/>
              </a:pPr>
              <a:r>
                <a:rPr kumimoji="0" lang="en-US" altLang="ko-KR" sz="2400" b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endParaRPr kumimoji="0" lang="ko-KR" alt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07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70" name="Rectangle 70"/>
          <p:cNvSpPr>
            <a:spLocks noChangeArrowheads="1"/>
          </p:cNvSpPr>
          <p:nvPr/>
        </p:nvSpPr>
        <p:spPr bwMode="auto">
          <a:xfrm>
            <a:off x="179512" y="260350"/>
            <a:ext cx="8784976" cy="603250"/>
          </a:xfrm>
          <a:prstGeom prst="rect">
            <a:avLst/>
          </a:prstGeom>
          <a:solidFill>
            <a:srgbClr val="33CC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altLang="ko-KR" sz="3000" b="1" dirty="0" smtClean="0">
                <a:solidFill>
                  <a:srgbClr val="000000"/>
                </a:solidFill>
                <a:latin typeface="Arial" charset="0"/>
              </a:rPr>
              <a:t>RENO’s Projected Sensitivity of </a:t>
            </a:r>
            <a:r>
              <a:rPr lang="en-US" altLang="ko-KR" sz="3000" b="1" dirty="0" smtClean="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altLang="ko-KR" sz="3000" b="1" baseline="-25000" dirty="0" smtClean="0">
                <a:solidFill>
                  <a:srgbClr val="000000"/>
                </a:solidFill>
                <a:latin typeface="Arial" charset="0"/>
              </a:rPr>
              <a:t>13</a:t>
            </a:r>
            <a:r>
              <a:rPr lang="en-US" altLang="ko-KR" sz="3000" b="1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altLang="ko-KR" sz="3000" b="1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206850" name="Object 2"/>
          <p:cNvGraphicFramePr>
            <a:graphicFrameLocks noChangeAspect="1"/>
          </p:cNvGraphicFramePr>
          <p:nvPr/>
        </p:nvGraphicFramePr>
        <p:xfrm>
          <a:off x="1689992" y="1160506"/>
          <a:ext cx="7202488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690" name="수식" r:id="rId3" imgW="2755800" imgH="241200" progId="Equation.3">
                  <p:embed/>
                </p:oleObj>
              </mc:Choice>
              <mc:Fallback>
                <p:oleObj name="수식" r:id="rId3" imgW="2755800" imgH="2412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992" y="1160506"/>
                        <a:ext cx="7202488" cy="630238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타원 15"/>
          <p:cNvSpPr/>
          <p:nvPr/>
        </p:nvSpPr>
        <p:spPr bwMode="auto">
          <a:xfrm>
            <a:off x="6746849" y="1142438"/>
            <a:ext cx="2088232" cy="720080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atinLnBrk="0"/>
            <a:endParaRPr lang="ko-KR" altLang="en-US" sz="1800" smtClean="0">
              <a:solidFill>
                <a:srgbClr val="000000"/>
              </a:solidFill>
              <a:latin typeface="Arial" charset="0"/>
              <a:ea typeface="MS PGothic" pitchFamily="34" charset="-128"/>
            </a:endParaRPr>
          </a:p>
        </p:txBody>
      </p:sp>
      <p:pic>
        <p:nvPicPr>
          <p:cNvPr id="30" name="Picture 7" descr="RENO로고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113" y="1124744"/>
            <a:ext cx="1481913" cy="561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" name="Object 1"/>
          <p:cNvGraphicFramePr>
            <a:graphicFrameLocks noChangeAspect="1"/>
          </p:cNvGraphicFramePr>
          <p:nvPr/>
        </p:nvGraphicFramePr>
        <p:xfrm>
          <a:off x="1714054" y="1813248"/>
          <a:ext cx="1754188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691" name="수식" r:id="rId6" imgW="863280" imgH="177480" progId="Equation.3">
                  <p:embed/>
                </p:oleObj>
              </mc:Choice>
              <mc:Fallback>
                <p:oleObj name="수식" r:id="rId6" imgW="863280" imgH="177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054" y="1813248"/>
                        <a:ext cx="1754188" cy="361950"/>
                      </a:xfrm>
                      <a:prstGeom prst="rect">
                        <a:avLst/>
                      </a:prstGeom>
                      <a:solidFill>
                        <a:srgbClr val="FFCC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3092"/>
          <p:cNvSpPr txBox="1">
            <a:spLocks noChangeArrowheads="1"/>
          </p:cNvSpPr>
          <p:nvPr/>
        </p:nvSpPr>
        <p:spPr bwMode="auto">
          <a:xfrm>
            <a:off x="3455368" y="1772816"/>
            <a:ext cx="900608" cy="400110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(6.4 </a:t>
            </a: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Symbol" pitchFamily="18" charset="2"/>
                <a:cs typeface="Arial" pitchFamily="34" charset="0"/>
              </a:rPr>
              <a:t> </a:t>
            </a: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1" name="Text Box 3092"/>
          <p:cNvSpPr txBox="1">
            <a:spLocks noChangeArrowheads="1"/>
          </p:cNvSpPr>
          <p:nvPr/>
        </p:nvSpPr>
        <p:spPr bwMode="auto">
          <a:xfrm>
            <a:off x="143000" y="1804754"/>
            <a:ext cx="1512168" cy="40011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(402 days)</a:t>
            </a:r>
          </a:p>
        </p:txBody>
      </p:sp>
      <p:grpSp>
        <p:nvGrpSpPr>
          <p:cNvPr id="2" name="그룹 26"/>
          <p:cNvGrpSpPr/>
          <p:nvPr/>
        </p:nvGrpSpPr>
        <p:grpSpPr>
          <a:xfrm>
            <a:off x="4644008" y="1804754"/>
            <a:ext cx="4248472" cy="832158"/>
            <a:chOff x="4644008" y="1948770"/>
            <a:chExt cx="3955474" cy="832158"/>
          </a:xfrm>
        </p:grpSpPr>
        <p:grpSp>
          <p:nvGrpSpPr>
            <p:cNvPr id="3" name="그룹 31"/>
            <p:cNvGrpSpPr/>
            <p:nvPr/>
          </p:nvGrpSpPr>
          <p:grpSpPr>
            <a:xfrm>
              <a:off x="4644008" y="1948770"/>
              <a:ext cx="3955474" cy="400110"/>
              <a:chOff x="4644008" y="1948770"/>
              <a:chExt cx="3955474" cy="400110"/>
            </a:xfrm>
          </p:grpSpPr>
          <p:grpSp>
            <p:nvGrpSpPr>
              <p:cNvPr id="4" name="그룹 19"/>
              <p:cNvGrpSpPr/>
              <p:nvPr/>
            </p:nvGrpSpPr>
            <p:grpSpPr>
              <a:xfrm>
                <a:off x="4644008" y="1980708"/>
                <a:ext cx="1471575" cy="361996"/>
                <a:chOff x="4572000" y="1628800"/>
                <a:chExt cx="1471575" cy="361996"/>
              </a:xfrm>
            </p:grpSpPr>
            <p:sp>
              <p:nvSpPr>
                <p:cNvPr id="17" name="오른쪽 화살표 16"/>
                <p:cNvSpPr/>
                <p:nvPr/>
              </p:nvSpPr>
              <p:spPr bwMode="auto">
                <a:xfrm>
                  <a:off x="4572000" y="1628800"/>
                  <a:ext cx="288032" cy="360040"/>
                </a:xfrm>
                <a:prstGeom prst="rightArrow">
                  <a:avLst/>
                </a:prstGeom>
                <a:solidFill>
                  <a:srgbClr val="CCFF99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atinLnBrk="0"/>
                  <a:endParaRPr lang="ko-KR" altLang="en-US" sz="1800" smtClean="0">
                    <a:solidFill>
                      <a:srgbClr val="000000"/>
                    </a:solidFill>
                    <a:latin typeface="Arial" charset="0"/>
                    <a:ea typeface="MS PGothic" pitchFamily="34" charset="-128"/>
                  </a:endParaRPr>
                </a:p>
              </p:txBody>
            </p:sp>
            <p:graphicFrame>
              <p:nvGraphicFramePr>
                <p:cNvPr id="232454" name="Object 6"/>
                <p:cNvGraphicFramePr>
                  <a:graphicFrameLocks noChangeAspect="1"/>
                </p:cNvGraphicFramePr>
                <p:nvPr/>
              </p:nvGraphicFramePr>
              <p:xfrm>
                <a:off x="5010440" y="1628846"/>
                <a:ext cx="1033135" cy="3619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005692" name="수식" r:id="rId8" imgW="507960" imgH="177480" progId="Equation.3">
                        <p:embed/>
                      </p:oleObj>
                    </mc:Choice>
                    <mc:Fallback>
                      <p:oleObj name="수식" r:id="rId8" imgW="507960" imgH="177480" progId="Equation.3">
                        <p:embed/>
                        <p:pic>
                          <p:nvPicPr>
                            <p:cNvPr id="0" name="Picture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5010440" y="1628846"/>
                              <a:ext cx="1033135" cy="361950"/>
                            </a:xfrm>
                            <a:prstGeom prst="rect">
                              <a:avLst/>
                            </a:prstGeom>
                            <a:solidFill>
                              <a:srgbClr val="FFCC00"/>
                            </a:solidFill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28" name="Text Box 3092"/>
              <p:cNvSpPr txBox="1">
                <a:spLocks noChangeArrowheads="1"/>
              </p:cNvSpPr>
              <p:nvPr/>
            </p:nvSpPr>
            <p:spPr bwMode="auto">
              <a:xfrm>
                <a:off x="7303338" y="1948770"/>
                <a:ext cx="1296144" cy="400110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fontAlgn="auto" latinLnBrk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2000" kern="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 (5 years)</a:t>
                </a:r>
              </a:p>
            </p:txBody>
          </p:sp>
          <p:sp>
            <p:nvSpPr>
              <p:cNvPr id="18" name="Text Box 3092"/>
              <p:cNvSpPr txBox="1">
                <a:spLocks noChangeArrowheads="1"/>
              </p:cNvSpPr>
              <p:nvPr/>
            </p:nvSpPr>
            <p:spPr bwMode="auto">
              <a:xfrm>
                <a:off x="6106515" y="1948770"/>
                <a:ext cx="1152128" cy="400110"/>
              </a:xfrm>
              <a:prstGeom prst="rect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fontAlgn="auto" latinLnBrk="0"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2000" kern="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(~ 13 </a:t>
                </a:r>
                <a:r>
                  <a:rPr kumimoji="0" lang="en-US" altLang="ko-KR" sz="2000" kern="0" dirty="0" smtClean="0">
                    <a:solidFill>
                      <a:sysClr val="windowText" lastClr="000000"/>
                    </a:solidFill>
                    <a:latin typeface="Symbol" pitchFamily="18" charset="2"/>
                    <a:cs typeface="Arial" pitchFamily="34" charset="0"/>
                  </a:rPr>
                  <a:t>s</a:t>
                </a:r>
                <a:r>
                  <a:rPr kumimoji="0" lang="en-US" altLang="ko-KR" sz="2000" kern="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r>
                  <a:rPr kumimoji="0" lang="en-US" altLang="ko-KR" sz="2000" kern="0" dirty="0" smtClean="0">
                    <a:solidFill>
                      <a:sysClr val="windowText" lastClr="000000"/>
                    </a:solidFill>
                    <a:latin typeface="Symbol" pitchFamily="18" charset="2"/>
                    <a:cs typeface="Arial" pitchFamily="34" charset="0"/>
                  </a:rPr>
                  <a:t> </a:t>
                </a:r>
                <a:r>
                  <a:rPr kumimoji="0" lang="en-US" altLang="ko-KR" sz="2000" kern="0" dirty="0" smtClean="0">
                    <a:solidFill>
                      <a:sysClr val="windowText" lastClr="00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p:grpSp>
        <p:sp>
          <p:nvSpPr>
            <p:cNvPr id="24" name="Text Box 3092"/>
            <p:cNvSpPr txBox="1">
              <a:spLocks noChangeArrowheads="1"/>
            </p:cNvSpPr>
            <p:nvPr/>
          </p:nvSpPr>
          <p:spPr bwMode="auto">
            <a:xfrm>
              <a:off x="5220072" y="2411596"/>
              <a:ext cx="1872208" cy="3693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ko-KR" sz="1800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(7 % precision)</a:t>
              </a:r>
              <a:r>
                <a:rPr kumimoji="0" lang="en-US" altLang="ko-KR" sz="1800" kern="0" dirty="0" smtClean="0">
                  <a:solidFill>
                    <a:sysClr val="windowText" lastClr="000000"/>
                  </a:solidFill>
                  <a:latin typeface="Symbol" pitchFamily="18" charset="2"/>
                  <a:cs typeface="Arial" pitchFamily="34" charset="0"/>
                </a:rPr>
                <a:t> </a:t>
              </a:r>
              <a:r>
                <a:rPr kumimoji="0" lang="en-US" altLang="ko-KR" sz="1800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</p:grpSp>
      <p:grpSp>
        <p:nvGrpSpPr>
          <p:cNvPr id="5" name="그룹 44"/>
          <p:cNvGrpSpPr/>
          <p:nvPr/>
        </p:nvGrpSpPr>
        <p:grpSpPr>
          <a:xfrm>
            <a:off x="0" y="2463771"/>
            <a:ext cx="4932040" cy="4421613"/>
            <a:chOff x="0" y="2463771"/>
            <a:chExt cx="4932040" cy="4421613"/>
          </a:xfrm>
        </p:grpSpPr>
        <p:grpSp>
          <p:nvGrpSpPr>
            <p:cNvPr id="6" name="그룹 41"/>
            <p:cNvGrpSpPr/>
            <p:nvPr/>
          </p:nvGrpSpPr>
          <p:grpSpPr>
            <a:xfrm>
              <a:off x="0" y="2463771"/>
              <a:ext cx="4932040" cy="4421613"/>
              <a:chOff x="0" y="2463771"/>
              <a:chExt cx="4932040" cy="4421613"/>
            </a:xfrm>
          </p:grpSpPr>
          <p:grpSp>
            <p:nvGrpSpPr>
              <p:cNvPr id="7" name="그룹 36"/>
              <p:cNvGrpSpPr/>
              <p:nvPr/>
            </p:nvGrpSpPr>
            <p:grpSpPr>
              <a:xfrm>
                <a:off x="0" y="2463771"/>
                <a:ext cx="4932040" cy="4421613"/>
                <a:chOff x="0" y="2463771"/>
                <a:chExt cx="4932040" cy="4421613"/>
              </a:xfrm>
            </p:grpSpPr>
            <p:pic>
              <p:nvPicPr>
                <p:cNvPr id="498694" name="Picture 6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0" y="2463771"/>
                  <a:ext cx="4932040" cy="44216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" name="타원 34"/>
                <p:cNvSpPr/>
                <p:nvPr/>
              </p:nvSpPr>
              <p:spPr bwMode="auto">
                <a:xfrm>
                  <a:off x="1907704" y="4437112"/>
                  <a:ext cx="144016" cy="144016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latinLnBrk="0"/>
                  <a:endParaRPr lang="ko-KR" altLang="en-US" sz="1800" smtClean="0">
                    <a:solidFill>
                      <a:srgbClr val="000000"/>
                    </a:solidFill>
                    <a:latin typeface="Arial" charset="0"/>
                    <a:ea typeface="MS PGothic" pitchFamily="34" charset="-128"/>
                  </a:endParaRPr>
                </a:p>
              </p:txBody>
            </p:sp>
            <p:sp>
              <p:nvSpPr>
                <p:cNvPr id="36" name="Text Box 3092"/>
                <p:cNvSpPr txBox="1">
                  <a:spLocks noChangeArrowheads="1"/>
                </p:cNvSpPr>
                <p:nvPr/>
              </p:nvSpPr>
              <p:spPr bwMode="auto">
                <a:xfrm>
                  <a:off x="1475656" y="4005064"/>
                  <a:ext cx="1008112" cy="36933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fontAlgn="auto" latinLnBrk="0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kumimoji="0" lang="en-US" altLang="ko-KR" sz="1800" kern="0" dirty="0" smtClean="0">
                      <a:solidFill>
                        <a:sysClr val="windowText" lastClr="000000"/>
                      </a:solidFill>
                      <a:latin typeface="Arial" pitchFamily="34" charset="0"/>
                      <a:cs typeface="Arial" pitchFamily="34" charset="0"/>
                    </a:rPr>
                    <a:t>2013. 3 </a:t>
                  </a:r>
                </a:p>
              </p:txBody>
            </p:sp>
          </p:grpSp>
          <p:sp>
            <p:nvSpPr>
              <p:cNvPr id="33" name="타원 32"/>
              <p:cNvSpPr/>
              <p:nvPr/>
            </p:nvSpPr>
            <p:spPr bwMode="auto">
              <a:xfrm>
                <a:off x="1187624" y="3933056"/>
                <a:ext cx="144016" cy="144016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latinLnBrk="0"/>
                <a:endParaRPr lang="ko-KR" altLang="en-US" sz="1800" smtClean="0">
                  <a:solidFill>
                    <a:srgbClr val="000000"/>
                  </a:solidFill>
                  <a:latin typeface="Arial" charset="0"/>
                  <a:ea typeface="MS PGothic" pitchFamily="34" charset="-128"/>
                </a:endParaRPr>
              </a:p>
            </p:txBody>
          </p:sp>
        </p:grpSp>
        <p:sp>
          <p:nvSpPr>
            <p:cNvPr id="32" name="타원 31"/>
            <p:cNvSpPr/>
            <p:nvPr/>
          </p:nvSpPr>
          <p:spPr bwMode="auto">
            <a:xfrm>
              <a:off x="2267744" y="4653136"/>
              <a:ext cx="144016" cy="144016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1800" smtClean="0">
                <a:solidFill>
                  <a:srgbClr val="000000"/>
                </a:solidFill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34" name="Text Box 3092"/>
            <p:cNvSpPr txBox="1">
              <a:spLocks noChangeArrowheads="1"/>
            </p:cNvSpPr>
            <p:nvPr/>
          </p:nvSpPr>
          <p:spPr bwMode="auto">
            <a:xfrm>
              <a:off x="2483768" y="4581128"/>
              <a:ext cx="1008112" cy="369332"/>
            </a:xfrm>
            <a:prstGeom prst="rect">
              <a:avLst/>
            </a:prstGeom>
            <a:solidFill>
              <a:srgbClr val="DDFFD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ko-KR" sz="1800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2013. 9 </a:t>
              </a:r>
            </a:p>
          </p:txBody>
        </p:sp>
        <p:sp>
          <p:nvSpPr>
            <p:cNvPr id="44" name="Text Box 3092"/>
            <p:cNvSpPr txBox="1">
              <a:spLocks noChangeArrowheads="1"/>
            </p:cNvSpPr>
            <p:nvPr/>
          </p:nvSpPr>
          <p:spPr bwMode="auto">
            <a:xfrm>
              <a:off x="467544" y="3068960"/>
              <a:ext cx="1008112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ko-KR" sz="1800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2012. 4 </a:t>
              </a:r>
            </a:p>
          </p:txBody>
        </p:sp>
      </p:grpSp>
      <p:grpSp>
        <p:nvGrpSpPr>
          <p:cNvPr id="8" name="그룹 39"/>
          <p:cNvGrpSpPr/>
          <p:nvPr/>
        </p:nvGrpSpPr>
        <p:grpSpPr>
          <a:xfrm>
            <a:off x="3563888" y="3719934"/>
            <a:ext cx="5472608" cy="1941314"/>
            <a:chOff x="3563888" y="3719934"/>
            <a:chExt cx="5472608" cy="1941314"/>
          </a:xfrm>
        </p:grpSpPr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3563888" y="3719934"/>
              <a:ext cx="5472608" cy="1077218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61938" indent="-261938" eaLnBrk="0" fontAlgn="auto" latinLnBrk="0" hangingPunct="0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r>
                <a:rPr kumimoji="0" lang="en-US" altLang="ko-KR" sz="2200" kern="0" dirty="0" smtClean="0">
                  <a:solidFill>
                    <a:srgbClr val="000000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5 years of data : </a:t>
              </a:r>
              <a:r>
                <a:rPr kumimoji="0" lang="en-US" altLang="ko-KR" sz="2200" kern="0" dirty="0" smtClean="0">
                  <a:solidFill>
                    <a:srgbClr val="FF6600"/>
                  </a:solidFill>
                  <a:latin typeface="굴림"/>
                  <a:ea typeface="굴림"/>
                  <a:cs typeface="Arial" pitchFamily="34" charset="0"/>
                </a:rPr>
                <a:t>±</a:t>
              </a:r>
              <a:r>
                <a:rPr kumimoji="0" lang="en-US" altLang="ko-KR" sz="2200" kern="0" dirty="0" smtClean="0">
                  <a:solidFill>
                    <a:srgbClr val="FF6600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0.007</a:t>
              </a:r>
              <a:r>
                <a:rPr kumimoji="0" lang="en-US" altLang="ko-KR" sz="2200" kern="0" dirty="0" smtClean="0">
                  <a:solidFill>
                    <a:srgbClr val="000000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(7% precision)    </a:t>
              </a:r>
            </a:p>
            <a:p>
              <a:pPr latinLnBrk="0"/>
              <a:r>
                <a:rPr kumimoji="0" lang="en-US" altLang="ko-KR" sz="2200" kern="0" dirty="0" smtClean="0">
                  <a:solidFill>
                    <a:srgbClr val="000000"/>
                  </a:solidFill>
                  <a:latin typeface="Arial" pitchFamily="34" charset="0"/>
                  <a:ea typeface="굴림" pitchFamily="50" charset="-127"/>
                  <a:cs typeface="Arial" pitchFamily="34" charset="0"/>
                </a:rPr>
                <a:t>   </a:t>
              </a:r>
              <a:r>
                <a:rPr lang="en-US" altLang="ko-KR" sz="2000" b="1" dirty="0" smtClean="0">
                  <a:solidFill>
                    <a:srgbClr val="0033CC"/>
                  </a:solidFill>
                  <a:latin typeface="Arial" pitchFamily="34" charset="0"/>
                  <a:ea typeface="굴림" pitchFamily="50" charset="-127"/>
                </a:rPr>
                <a:t>- statistical error :  </a:t>
              </a:r>
              <a:r>
                <a:rPr lang="en-US" altLang="ko-KR" sz="2000" b="1" dirty="0" smtClean="0">
                  <a:solidFill>
                    <a:srgbClr val="0033CC"/>
                  </a:solidFill>
                  <a:latin typeface="굴림"/>
                  <a:ea typeface="굴림"/>
                </a:rPr>
                <a:t>±</a:t>
              </a:r>
              <a:r>
                <a:rPr lang="en-US" altLang="ko-KR" sz="2000" b="1" dirty="0" smtClean="0">
                  <a:solidFill>
                    <a:srgbClr val="0033CC"/>
                  </a:solidFill>
                  <a:latin typeface="Arial" pitchFamily="34" charset="0"/>
                  <a:ea typeface="굴림" pitchFamily="50" charset="-127"/>
                </a:rPr>
                <a:t>0.010 </a:t>
              </a:r>
              <a:r>
                <a:rPr lang="en-US" altLang="ko-KR" sz="2000" b="1" dirty="0" smtClean="0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rPr>
                <a:t>→  </a:t>
              </a:r>
              <a:r>
                <a:rPr lang="en-US" altLang="ko-KR" sz="2000" b="1" dirty="0" smtClean="0">
                  <a:solidFill>
                    <a:srgbClr val="FF6600"/>
                  </a:solidFill>
                  <a:latin typeface="굴림"/>
                  <a:ea typeface="굴림"/>
                </a:rPr>
                <a:t>±</a:t>
              </a:r>
              <a:r>
                <a:rPr lang="en-US" altLang="ko-KR" sz="2000" b="1" dirty="0" smtClean="0">
                  <a:solidFill>
                    <a:srgbClr val="FF6600"/>
                  </a:solidFill>
                  <a:latin typeface="Arial" pitchFamily="34" charset="0"/>
                  <a:ea typeface="굴림" pitchFamily="50" charset="-127"/>
                </a:rPr>
                <a:t>0.005</a:t>
              </a:r>
            </a:p>
            <a:p>
              <a:pPr latinLnBrk="0"/>
              <a:r>
                <a:rPr lang="en-US" altLang="ko-KR" sz="2000" b="1" dirty="0" smtClean="0">
                  <a:solidFill>
                    <a:srgbClr val="0033CC"/>
                  </a:solidFill>
                  <a:latin typeface="Arial" pitchFamily="34" charset="0"/>
                  <a:ea typeface="굴림" pitchFamily="50" charset="-127"/>
                </a:rPr>
                <a:t>   - systematic error :  </a:t>
              </a:r>
              <a:r>
                <a:rPr lang="en-US" altLang="ko-KR" sz="2000" b="1" dirty="0" smtClean="0">
                  <a:solidFill>
                    <a:srgbClr val="0033CC"/>
                  </a:solidFill>
                  <a:latin typeface="굴림"/>
                  <a:ea typeface="굴림"/>
                </a:rPr>
                <a:t>±</a:t>
              </a:r>
              <a:r>
                <a:rPr lang="en-US" altLang="ko-KR" sz="2000" b="1" dirty="0" smtClean="0">
                  <a:solidFill>
                    <a:srgbClr val="0033CC"/>
                  </a:solidFill>
                  <a:latin typeface="Arial" pitchFamily="34" charset="0"/>
                  <a:ea typeface="굴림" pitchFamily="50" charset="-127"/>
                </a:rPr>
                <a:t>0.012  </a:t>
              </a:r>
              <a:r>
                <a:rPr lang="en-US" altLang="ko-KR" sz="2000" b="1" dirty="0" smtClean="0">
                  <a:solidFill>
                    <a:srgbClr val="0033CC"/>
                  </a:solidFill>
                  <a:latin typeface="굴림" pitchFamily="50" charset="-127"/>
                  <a:ea typeface="굴림" pitchFamily="50" charset="-127"/>
                </a:rPr>
                <a:t>→ </a:t>
              </a:r>
              <a:r>
                <a:rPr lang="en-US" altLang="ko-KR" sz="2000" b="1" dirty="0" smtClean="0">
                  <a:solidFill>
                    <a:srgbClr val="FF6600"/>
                  </a:solidFill>
                  <a:latin typeface="굴림"/>
                  <a:ea typeface="굴림"/>
                </a:rPr>
                <a:t>±</a:t>
              </a:r>
              <a:r>
                <a:rPr lang="en-US" altLang="ko-KR" sz="2000" b="1" dirty="0" smtClean="0">
                  <a:solidFill>
                    <a:srgbClr val="FF6600"/>
                  </a:solidFill>
                  <a:latin typeface="Arial" pitchFamily="34" charset="0"/>
                  <a:ea typeface="굴림" pitchFamily="50" charset="-127"/>
                </a:rPr>
                <a:t>0.005 </a:t>
              </a:r>
              <a:endParaRPr lang="en-US" altLang="ko-KR" sz="2000" b="1" dirty="0" smtClean="0">
                <a:solidFill>
                  <a:srgbClr val="0033CC"/>
                </a:solidFill>
                <a:latin typeface="Arial" pitchFamily="34" charset="0"/>
                <a:ea typeface="굴림" pitchFamily="50" charset="-127"/>
              </a:endParaRPr>
            </a:p>
          </p:txBody>
        </p:sp>
        <p:sp>
          <p:nvSpPr>
            <p:cNvPr id="39" name="Text Box 3092"/>
            <p:cNvSpPr txBox="1">
              <a:spLocks noChangeArrowheads="1"/>
            </p:cNvSpPr>
            <p:nvPr/>
          </p:nvSpPr>
          <p:spPr bwMode="auto">
            <a:xfrm>
              <a:off x="4067944" y="5085184"/>
              <a:ext cx="1872208" cy="3693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 latinLnBrk="0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0" lang="en-US" altLang="ko-KR" sz="1800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(7 % precision)</a:t>
              </a:r>
              <a:r>
                <a:rPr kumimoji="0" lang="en-US" altLang="ko-KR" sz="1800" kern="0" dirty="0" smtClean="0">
                  <a:solidFill>
                    <a:sysClr val="windowText" lastClr="000000"/>
                  </a:solidFill>
                  <a:latin typeface="Symbol" pitchFamily="18" charset="2"/>
                  <a:cs typeface="Arial" pitchFamily="34" charset="0"/>
                </a:rPr>
                <a:t> </a:t>
              </a:r>
              <a:r>
                <a:rPr kumimoji="0" lang="en-US" altLang="ko-KR" sz="1800" kern="0" dirty="0" smtClea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29" name="타원 28"/>
            <p:cNvSpPr/>
            <p:nvPr/>
          </p:nvSpPr>
          <p:spPr bwMode="auto">
            <a:xfrm>
              <a:off x="4572000" y="5517232"/>
              <a:ext cx="144016" cy="144016"/>
            </a:xfrm>
            <a:prstGeom prst="ellipse">
              <a:avLst/>
            </a:prstGeom>
            <a:solidFill>
              <a:srgbClr val="0033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latinLnBrk="0"/>
              <a:endParaRPr lang="ko-KR" altLang="en-US" sz="1800" smtClean="0">
                <a:solidFill>
                  <a:srgbClr val="000000"/>
                </a:solidFill>
                <a:latin typeface="Arial" charset="0"/>
                <a:ea typeface="MS PGothic" pitchFamily="34" charset="-128"/>
              </a:endParaRPr>
            </a:p>
          </p:txBody>
        </p:sp>
      </p:grpSp>
      <p:sp>
        <p:nvSpPr>
          <p:cNvPr id="25" name="Text Box 3092"/>
          <p:cNvSpPr txBox="1">
            <a:spLocks noChangeArrowheads="1"/>
          </p:cNvSpPr>
          <p:nvPr/>
        </p:nvSpPr>
        <p:spPr bwMode="auto">
          <a:xfrm>
            <a:off x="2483768" y="2204864"/>
            <a:ext cx="1872208" cy="369332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 latinLnBrk="0">
              <a:spcBef>
                <a:spcPct val="50000"/>
              </a:spcBef>
              <a:spcAft>
                <a:spcPts val="0"/>
              </a:spcAft>
              <a:defRPr/>
            </a:pPr>
            <a:r>
              <a:rPr kumimoji="0" lang="en-US" altLang="ko-KR" sz="18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(16 % precision)</a:t>
            </a:r>
            <a:r>
              <a:rPr kumimoji="0" lang="en-US" altLang="ko-KR" sz="1800" kern="0" dirty="0" smtClean="0">
                <a:solidFill>
                  <a:sysClr val="windowText" lastClr="000000"/>
                </a:solidFill>
                <a:latin typeface="Symbol" pitchFamily="18" charset="2"/>
                <a:cs typeface="Arial" pitchFamily="34" charset="0"/>
              </a:rPr>
              <a:t> </a:t>
            </a:r>
            <a:r>
              <a:rPr kumimoji="0" lang="en-US" altLang="ko-KR" sz="18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Rectangle 2"/>
          <p:cNvSpPr>
            <a:spLocks noChangeArrowheads="1"/>
          </p:cNvSpPr>
          <p:nvPr/>
        </p:nvSpPr>
        <p:spPr bwMode="auto">
          <a:xfrm>
            <a:off x="395536" y="160784"/>
            <a:ext cx="8223448" cy="603920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anchor="ctr"/>
          <a:lstStyle/>
          <a:p>
            <a:pPr algn="ctr" latinLnBrk="0"/>
            <a:r>
              <a:rPr kumimoji="0" lang="en-US" altLang="ko-KR" sz="3200" b="1" dirty="0" smtClean="0">
                <a:solidFill>
                  <a:srgbClr val="000000"/>
                </a:solidFill>
                <a:latin typeface="Arial" pitchFamily="34" charset="0"/>
                <a:ea typeface="굴림" pitchFamily="50" charset="-127"/>
              </a:rPr>
              <a:t>International Workshop on RENO-50</a:t>
            </a:r>
          </a:p>
        </p:txBody>
      </p:sp>
      <p:pic>
        <p:nvPicPr>
          <p:cNvPr id="7" name="그림 6" descr="IMGP8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8032" y="1052736"/>
            <a:ext cx="8604448" cy="5736299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364088" y="1052736"/>
            <a:ext cx="3528392" cy="461665"/>
          </a:xfrm>
          <a:prstGeom prst="rect">
            <a:avLst/>
          </a:pr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2400" kern="0" noProof="0" dirty="0" smtClean="0">
                <a:solidFill>
                  <a:srgbClr val="000000"/>
                </a:solidFill>
                <a:latin typeface="Arial" pitchFamily="34" charset="0"/>
              </a:rPr>
              <a:t>Seoul, June 13-14, 2013</a:t>
            </a:r>
            <a:r>
              <a:rPr kumimoji="0" lang="en-US" altLang="ko-K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標準デザイン">
  <a:themeElements>
    <a:clrScheme name="1_標準デザイン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1_標準デザイン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2_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_기본 디자인">
  <a:themeElements>
    <a:clrScheme name="1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기본 디자인">
      <a:majorFont>
        <a:latin typeface="굴림"/>
        <a:ea typeface="굴림"/>
        <a:cs typeface="Arial"/>
      </a:majorFont>
      <a:minorFont>
        <a:latin typeface="굴림"/>
        <a:ea typeface="굴림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標準デザイン">
  <a:themeElements>
    <a:clrScheme name="1_標準デザイン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1_標準デザイン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標準デザイン">
  <a:themeElements>
    <a:clrScheme name="1_標準デザイン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1_標準デザイン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標準デザイン">
  <a:themeElements>
    <a:clrScheme name="1_標準デザイン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1_標準デザイン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6_標準デザイン">
  <a:themeElements>
    <a:clrScheme name="標準デザイン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標準デザイン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8_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가을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標準デザイン">
  <a:themeElements>
    <a:clrScheme name="1_標準デザイン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1_標準デザイン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기본 디자인">
  <a:themeElements>
    <a:clrScheme name="1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기본 디자인">
      <a:majorFont>
        <a:latin typeface="굴림"/>
        <a:ea typeface="굴림"/>
        <a:cs typeface="Arial"/>
      </a:majorFont>
      <a:minorFont>
        <a:latin typeface="굴림"/>
        <a:ea typeface="굴림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휴먼모음T" pitchFamily="18" charset="-127"/>
            <a:ea typeface="휴먼모음T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휴먼모음T" pitchFamily="18" charset="-127"/>
            <a:ea typeface="휴먼모음T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標準デザイン">
  <a:themeElements>
    <a:clrScheme name="標準デザイン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標準デザイン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휴먼모음T" pitchFamily="18" charset="-127"/>
            <a:ea typeface="휴먼모음T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CCCC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휴먼모음T" pitchFamily="18" charset="-127"/>
            <a:ea typeface="휴먼모음T" pitchFamily="18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가을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CCCCFF"/>
    </a:lt1>
    <a:dk2>
      <a:srgbClr val="000000"/>
    </a:dk2>
    <a:lt2>
      <a:srgbClr val="777777"/>
    </a:lt2>
    <a:accent1>
      <a:srgbClr val="3366CC"/>
    </a:accent1>
    <a:accent2>
      <a:srgbClr val="00FF00"/>
    </a:accent2>
    <a:accent3>
      <a:srgbClr val="E2E2FF"/>
    </a:accent3>
    <a:accent4>
      <a:srgbClr val="000000"/>
    </a:accent4>
    <a:accent5>
      <a:srgbClr val="ADB8E2"/>
    </a:accent5>
    <a:accent6>
      <a:srgbClr val="00E700"/>
    </a:accent6>
    <a:hlink>
      <a:srgbClr val="66CCFF"/>
    </a:hlink>
    <a:folHlink>
      <a:srgbClr val="FFE701"/>
    </a:folHlink>
  </a:clrScheme>
</a:themeOverride>
</file>

<file path=ppt/theme/themeOverride11.xml><?xml version="1.0" encoding="utf-8"?>
<a:themeOverride xmlns:a="http://schemas.openxmlformats.org/drawingml/2006/main">
  <a:clrScheme name="1_標準デザイン 3">
    <a:dk1>
      <a:srgbClr val="000000"/>
    </a:dk1>
    <a:lt1>
      <a:srgbClr val="FFFFFF"/>
    </a:lt1>
    <a:dk2>
      <a:srgbClr val="000000"/>
    </a:dk2>
    <a:lt2>
      <a:srgbClr val="808080"/>
    </a:lt2>
    <a:accent1>
      <a:srgbClr val="99CCFF"/>
    </a:accent1>
    <a:accent2>
      <a:srgbClr val="CCCCFF"/>
    </a:accent2>
    <a:accent3>
      <a:srgbClr val="FFFFFF"/>
    </a:accent3>
    <a:accent4>
      <a:srgbClr val="000000"/>
    </a:accent4>
    <a:accent5>
      <a:srgbClr val="CAE2FF"/>
    </a:accent5>
    <a:accent6>
      <a:srgbClr val="B9B9E7"/>
    </a:accent6>
    <a:hlink>
      <a:srgbClr val="3333CC"/>
    </a:hlink>
    <a:folHlink>
      <a:srgbClr val="AF67FF"/>
    </a:folHlink>
  </a:clrScheme>
</a:themeOverride>
</file>

<file path=ppt/theme/themeOverride12.xml><?xml version="1.0" encoding="utf-8"?>
<a:themeOverride xmlns:a="http://schemas.openxmlformats.org/drawingml/2006/main">
  <a:clrScheme name="1_標準デザイン 3">
    <a:dk1>
      <a:srgbClr val="000000"/>
    </a:dk1>
    <a:lt1>
      <a:srgbClr val="FFFFFF"/>
    </a:lt1>
    <a:dk2>
      <a:srgbClr val="000000"/>
    </a:dk2>
    <a:lt2>
      <a:srgbClr val="808080"/>
    </a:lt2>
    <a:accent1>
      <a:srgbClr val="99CCFF"/>
    </a:accent1>
    <a:accent2>
      <a:srgbClr val="CCCCFF"/>
    </a:accent2>
    <a:accent3>
      <a:srgbClr val="FFFFFF"/>
    </a:accent3>
    <a:accent4>
      <a:srgbClr val="000000"/>
    </a:accent4>
    <a:accent5>
      <a:srgbClr val="CAE2FF"/>
    </a:accent5>
    <a:accent6>
      <a:srgbClr val="B9B9E7"/>
    </a:accent6>
    <a:hlink>
      <a:srgbClr val="3333CC"/>
    </a:hlink>
    <a:folHlink>
      <a:srgbClr val="AF67FF"/>
    </a:folHlink>
  </a:clrScheme>
</a:themeOverride>
</file>

<file path=ppt/theme/themeOverride13.xml><?xml version="1.0" encoding="utf-8"?>
<a:themeOverride xmlns:a="http://schemas.openxmlformats.org/drawingml/2006/main">
  <a:clrScheme name="標準デザイン 3">
    <a:dk1>
      <a:srgbClr val="000000"/>
    </a:dk1>
    <a:lt1>
      <a:srgbClr val="FFFFFF"/>
    </a:lt1>
    <a:dk2>
      <a:srgbClr val="000000"/>
    </a:dk2>
    <a:lt2>
      <a:srgbClr val="808080"/>
    </a:lt2>
    <a:accent1>
      <a:srgbClr val="99CCFF"/>
    </a:accent1>
    <a:accent2>
      <a:srgbClr val="CCCCFF"/>
    </a:accent2>
    <a:accent3>
      <a:srgbClr val="FFFFFF"/>
    </a:accent3>
    <a:accent4>
      <a:srgbClr val="000000"/>
    </a:accent4>
    <a:accent5>
      <a:srgbClr val="CAE2FF"/>
    </a:accent5>
    <a:accent6>
      <a:srgbClr val="B9B9E7"/>
    </a:accent6>
    <a:hlink>
      <a:srgbClr val="3333CC"/>
    </a:hlink>
    <a:folHlink>
      <a:srgbClr val="AF67FF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CCCCFF"/>
    </a:lt1>
    <a:dk2>
      <a:srgbClr val="000000"/>
    </a:dk2>
    <a:lt2>
      <a:srgbClr val="777777"/>
    </a:lt2>
    <a:accent1>
      <a:srgbClr val="3366CC"/>
    </a:accent1>
    <a:accent2>
      <a:srgbClr val="00FF00"/>
    </a:accent2>
    <a:accent3>
      <a:srgbClr val="E2E2FF"/>
    </a:accent3>
    <a:accent4>
      <a:srgbClr val="000000"/>
    </a:accent4>
    <a:accent5>
      <a:srgbClr val="ADB8E2"/>
    </a:accent5>
    <a:accent6>
      <a:srgbClr val="00E700"/>
    </a:accent6>
    <a:hlink>
      <a:srgbClr val="66CCFF"/>
    </a:hlink>
    <a:folHlink>
      <a:srgbClr val="FFE701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CCCCFF"/>
    </a:lt1>
    <a:dk2>
      <a:srgbClr val="000000"/>
    </a:dk2>
    <a:lt2>
      <a:srgbClr val="777777"/>
    </a:lt2>
    <a:accent1>
      <a:srgbClr val="3366CC"/>
    </a:accent1>
    <a:accent2>
      <a:srgbClr val="00FF00"/>
    </a:accent2>
    <a:accent3>
      <a:srgbClr val="E2E2FF"/>
    </a:accent3>
    <a:accent4>
      <a:srgbClr val="000000"/>
    </a:accent4>
    <a:accent5>
      <a:srgbClr val="ADB8E2"/>
    </a:accent5>
    <a:accent6>
      <a:srgbClr val="00E700"/>
    </a:accent6>
    <a:hlink>
      <a:srgbClr val="66CCFF"/>
    </a:hlink>
    <a:folHlink>
      <a:srgbClr val="FFE701"/>
    </a:folHlink>
  </a:clrScheme>
</a:themeOverride>
</file>

<file path=ppt/theme/themeOverride3.xml><?xml version="1.0" encoding="utf-8"?>
<a:themeOverride xmlns:a="http://schemas.openxmlformats.org/drawingml/2006/main">
  <a:clrScheme name="標準デザイン 3">
    <a:dk1>
      <a:srgbClr val="000000"/>
    </a:dk1>
    <a:lt1>
      <a:srgbClr val="FFFFFF"/>
    </a:lt1>
    <a:dk2>
      <a:srgbClr val="000000"/>
    </a:dk2>
    <a:lt2>
      <a:srgbClr val="808080"/>
    </a:lt2>
    <a:accent1>
      <a:srgbClr val="99CCFF"/>
    </a:accent1>
    <a:accent2>
      <a:srgbClr val="CCCCFF"/>
    </a:accent2>
    <a:accent3>
      <a:srgbClr val="FFFFFF"/>
    </a:accent3>
    <a:accent4>
      <a:srgbClr val="000000"/>
    </a:accent4>
    <a:accent5>
      <a:srgbClr val="CAE2FF"/>
    </a:accent5>
    <a:accent6>
      <a:srgbClr val="B9B9E7"/>
    </a:accent6>
    <a:hlink>
      <a:srgbClr val="3333CC"/>
    </a:hlink>
    <a:folHlink>
      <a:srgbClr val="AF67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CCCCFF"/>
    </a:lt1>
    <a:dk2>
      <a:srgbClr val="000000"/>
    </a:dk2>
    <a:lt2>
      <a:srgbClr val="777777"/>
    </a:lt2>
    <a:accent1>
      <a:srgbClr val="3366CC"/>
    </a:accent1>
    <a:accent2>
      <a:srgbClr val="00FF00"/>
    </a:accent2>
    <a:accent3>
      <a:srgbClr val="E2E2FF"/>
    </a:accent3>
    <a:accent4>
      <a:srgbClr val="000000"/>
    </a:accent4>
    <a:accent5>
      <a:srgbClr val="ADB8E2"/>
    </a:accent5>
    <a:accent6>
      <a:srgbClr val="00E700"/>
    </a:accent6>
    <a:hlink>
      <a:srgbClr val="66CCFF"/>
    </a:hlink>
    <a:folHlink>
      <a:srgbClr val="FFE701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CCCCFF"/>
    </a:lt1>
    <a:dk2>
      <a:srgbClr val="000000"/>
    </a:dk2>
    <a:lt2>
      <a:srgbClr val="777777"/>
    </a:lt2>
    <a:accent1>
      <a:srgbClr val="3366CC"/>
    </a:accent1>
    <a:accent2>
      <a:srgbClr val="00FF00"/>
    </a:accent2>
    <a:accent3>
      <a:srgbClr val="E2E2FF"/>
    </a:accent3>
    <a:accent4>
      <a:srgbClr val="000000"/>
    </a:accent4>
    <a:accent5>
      <a:srgbClr val="ADB8E2"/>
    </a:accent5>
    <a:accent6>
      <a:srgbClr val="00E700"/>
    </a:accent6>
    <a:hlink>
      <a:srgbClr val="66CCFF"/>
    </a:hlink>
    <a:folHlink>
      <a:srgbClr val="FFE701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CCCCFF"/>
    </a:lt1>
    <a:dk2>
      <a:srgbClr val="000000"/>
    </a:dk2>
    <a:lt2>
      <a:srgbClr val="777777"/>
    </a:lt2>
    <a:accent1>
      <a:srgbClr val="3366CC"/>
    </a:accent1>
    <a:accent2>
      <a:srgbClr val="00FF00"/>
    </a:accent2>
    <a:accent3>
      <a:srgbClr val="E2E2FF"/>
    </a:accent3>
    <a:accent4>
      <a:srgbClr val="000000"/>
    </a:accent4>
    <a:accent5>
      <a:srgbClr val="ADB8E2"/>
    </a:accent5>
    <a:accent6>
      <a:srgbClr val="00E700"/>
    </a:accent6>
    <a:hlink>
      <a:srgbClr val="66CCFF"/>
    </a:hlink>
    <a:folHlink>
      <a:srgbClr val="FFE701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CCCCFF"/>
    </a:lt1>
    <a:dk2>
      <a:srgbClr val="000000"/>
    </a:dk2>
    <a:lt2>
      <a:srgbClr val="777777"/>
    </a:lt2>
    <a:accent1>
      <a:srgbClr val="3366CC"/>
    </a:accent1>
    <a:accent2>
      <a:srgbClr val="00FF00"/>
    </a:accent2>
    <a:accent3>
      <a:srgbClr val="E2E2FF"/>
    </a:accent3>
    <a:accent4>
      <a:srgbClr val="000000"/>
    </a:accent4>
    <a:accent5>
      <a:srgbClr val="ADB8E2"/>
    </a:accent5>
    <a:accent6>
      <a:srgbClr val="00E700"/>
    </a:accent6>
    <a:hlink>
      <a:srgbClr val="66CCFF"/>
    </a:hlink>
    <a:folHlink>
      <a:srgbClr val="FFE701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CCCCFF"/>
    </a:lt1>
    <a:dk2>
      <a:srgbClr val="000000"/>
    </a:dk2>
    <a:lt2>
      <a:srgbClr val="777777"/>
    </a:lt2>
    <a:accent1>
      <a:srgbClr val="3366CC"/>
    </a:accent1>
    <a:accent2>
      <a:srgbClr val="00FF00"/>
    </a:accent2>
    <a:accent3>
      <a:srgbClr val="E2E2FF"/>
    </a:accent3>
    <a:accent4>
      <a:srgbClr val="000000"/>
    </a:accent4>
    <a:accent5>
      <a:srgbClr val="ADB8E2"/>
    </a:accent5>
    <a:accent6>
      <a:srgbClr val="00E700"/>
    </a:accent6>
    <a:hlink>
      <a:srgbClr val="66CCFF"/>
    </a:hlink>
    <a:folHlink>
      <a:srgbClr val="FFE701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CCCCFF"/>
    </a:lt1>
    <a:dk2>
      <a:srgbClr val="000000"/>
    </a:dk2>
    <a:lt2>
      <a:srgbClr val="777777"/>
    </a:lt2>
    <a:accent1>
      <a:srgbClr val="3366CC"/>
    </a:accent1>
    <a:accent2>
      <a:srgbClr val="00FF00"/>
    </a:accent2>
    <a:accent3>
      <a:srgbClr val="E2E2FF"/>
    </a:accent3>
    <a:accent4>
      <a:srgbClr val="000000"/>
    </a:accent4>
    <a:accent5>
      <a:srgbClr val="ADB8E2"/>
    </a:accent5>
    <a:accent6>
      <a:srgbClr val="00E700"/>
    </a:accent6>
    <a:hlink>
      <a:srgbClr val="66CCFF"/>
    </a:hlink>
    <a:folHlink>
      <a:srgbClr val="FFE70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47606</TotalTime>
  <Words>2026</Words>
  <Application>Microsoft Office PowerPoint</Application>
  <PresentationFormat>화면 슬라이드 쇼(4:3)</PresentationFormat>
  <Paragraphs>376</Paragraphs>
  <Slides>48</Slides>
  <Notes>2</Notes>
  <HiddenSlides>0</HiddenSlides>
  <MMClips>0</MMClips>
  <ScaleCrop>false</ScaleCrop>
  <HeadingPairs>
    <vt:vector size="6" baseType="variant">
      <vt:variant>
        <vt:lpstr>테마</vt:lpstr>
      </vt:variant>
      <vt:variant>
        <vt:i4>20</vt:i4>
      </vt:variant>
      <vt:variant>
        <vt:lpstr>포함된 OLE 서버</vt:lpstr>
      </vt:variant>
      <vt:variant>
        <vt:i4>6</vt:i4>
      </vt:variant>
      <vt:variant>
        <vt:lpstr>슬라이드 제목</vt:lpstr>
      </vt:variant>
      <vt:variant>
        <vt:i4>48</vt:i4>
      </vt:variant>
    </vt:vector>
  </HeadingPairs>
  <TitlesOfParts>
    <vt:vector size="74" baseType="lpstr">
      <vt:lpstr>1_標準デザイン</vt:lpstr>
      <vt:lpstr>Office 테마</vt:lpstr>
      <vt:lpstr>4_標準デザイン</vt:lpstr>
      <vt:lpstr>10_기본 디자인</vt:lpstr>
      <vt:lpstr>11_기본 디자인</vt:lpstr>
      <vt:lpstr>3_標準デザイン</vt:lpstr>
      <vt:lpstr>1_기본 디자인</vt:lpstr>
      <vt:lpstr>3_기본 디자인</vt:lpstr>
      <vt:lpstr>Office Theme</vt:lpstr>
      <vt:lpstr>1_Office Theme</vt:lpstr>
      <vt:lpstr>2_Office Theme</vt:lpstr>
      <vt:lpstr>3_Office Theme</vt:lpstr>
      <vt:lpstr>2_기본 디자인</vt:lpstr>
      <vt:lpstr>4_기본 디자인</vt:lpstr>
      <vt:lpstr>5_標準デザイン</vt:lpstr>
      <vt:lpstr>2_標準デザイン</vt:lpstr>
      <vt:lpstr>8_標準デザイン</vt:lpstr>
      <vt:lpstr>4_Office Theme</vt:lpstr>
      <vt:lpstr>6_標準デザイン</vt:lpstr>
      <vt:lpstr>8_가을</vt:lpstr>
      <vt:lpstr>비트맵 이미지</vt:lpstr>
      <vt:lpstr>수식</vt:lpstr>
      <vt:lpstr>Clip</vt:lpstr>
      <vt:lpstr>ワークシート</vt:lpstr>
      <vt:lpstr>数式</vt:lpstr>
      <vt:lpstr>Equation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ksb</dc:creator>
  <cp:lastModifiedBy>user</cp:lastModifiedBy>
  <cp:revision>531</cp:revision>
  <dcterms:created xsi:type="dcterms:W3CDTF">2005-06-13T13:59:41Z</dcterms:created>
  <dcterms:modified xsi:type="dcterms:W3CDTF">2013-11-13T04:03:13Z</dcterms:modified>
</cp:coreProperties>
</file>