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632" r:id="rId2"/>
    <p:sldId id="781" r:id="rId3"/>
    <p:sldId id="784" r:id="rId4"/>
    <p:sldId id="739" r:id="rId5"/>
    <p:sldId id="741" r:id="rId6"/>
    <p:sldId id="740" r:id="rId7"/>
    <p:sldId id="744" r:id="rId8"/>
    <p:sldId id="751" r:id="rId9"/>
    <p:sldId id="752" r:id="rId10"/>
    <p:sldId id="764" r:id="rId11"/>
    <p:sldId id="771" r:id="rId12"/>
    <p:sldId id="772" r:id="rId13"/>
    <p:sldId id="773" r:id="rId14"/>
    <p:sldId id="774" r:id="rId15"/>
    <p:sldId id="775" r:id="rId16"/>
    <p:sldId id="776" r:id="rId17"/>
    <p:sldId id="777" r:id="rId18"/>
    <p:sldId id="783" r:id="rId19"/>
    <p:sldId id="786" r:id="rId20"/>
    <p:sldId id="749" r:id="rId21"/>
    <p:sldId id="787" r:id="rId22"/>
    <p:sldId id="785" r:id="rId23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0099"/>
    <a:srgbClr val="FF0066"/>
    <a:srgbClr val="00CC66"/>
    <a:srgbClr val="FF66FF"/>
    <a:srgbClr val="66FFFF"/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89341" autoAdjust="0"/>
  </p:normalViewPr>
  <p:slideViewPr>
    <p:cSldViewPr>
      <p:cViewPr>
        <p:scale>
          <a:sx n="60" d="100"/>
          <a:sy n="6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fld id="{CC0DE9DA-7977-4622-8985-6FA7CDE52B8F}" type="datetimeFigureOut">
              <a:rPr lang="ja-JP" altLang="en-US"/>
              <a:pPr>
                <a:defRPr/>
              </a:pPr>
              <a:t>2014/1/26</a:t>
            </a:fld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867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0867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Verdana" pitchFamily="34" charset="0"/>
                <a:ea typeface="ＭＳ ゴシック" pitchFamily="49" charset="-128"/>
              </a:defRPr>
            </a:lvl1pPr>
          </a:lstStyle>
          <a:p>
            <a:pPr>
              <a:defRPr/>
            </a:pPr>
            <a:fld id="{F20B53FF-7060-4EE7-A0FA-4DF8F3170D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22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B53FF-7060-4EE7-A0FA-4DF8F3170D8D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083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1150" y="333375"/>
            <a:ext cx="2051050" cy="58435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3238" y="333375"/>
            <a:ext cx="6005512" cy="58435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33375"/>
            <a:ext cx="8208962" cy="863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3238" y="1628775"/>
            <a:ext cx="3992562" cy="4548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3992563" cy="4548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3238" y="1628775"/>
            <a:ext cx="3992562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92563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98000" y="188640"/>
            <a:ext cx="8748000" cy="63993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0483" name="タイトル プレースホルダ 12"/>
          <p:cNvSpPr>
            <a:spLocks noGrp="1"/>
          </p:cNvSpPr>
          <p:nvPr>
            <p:ph type="title"/>
          </p:nvPr>
        </p:nvSpPr>
        <p:spPr bwMode="auto">
          <a:xfrm>
            <a:off x="503238" y="333375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  <a:endParaRPr lang="en-US" dirty="0" smtClean="0"/>
          </a:p>
        </p:txBody>
      </p:sp>
      <p:sp>
        <p:nvSpPr>
          <p:cNvPr id="20484" name="テキスト プレースホルダ 3"/>
          <p:cNvSpPr>
            <a:spLocks noGrp="1"/>
          </p:cNvSpPr>
          <p:nvPr>
            <p:ph type="body" idx="1"/>
          </p:nvPr>
        </p:nvSpPr>
        <p:spPr bwMode="auto">
          <a:xfrm>
            <a:off x="503238" y="1628775"/>
            <a:ext cx="813752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23528" y="6588000"/>
            <a:ext cx="8755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b="1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Hiroyuki </a:t>
            </a:r>
            <a:r>
              <a:rPr lang="en-US" altLang="ja-JP" sz="1200" b="1" dirty="0" err="1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Sekiya</a:t>
            </a:r>
            <a:r>
              <a:rPr lang="en-US" altLang="ja-JP" sz="1200" b="1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                                     4th Open</a:t>
            </a:r>
            <a:r>
              <a:rPr lang="en-US" altLang="ja-JP" sz="1200" b="1" baseline="0" dirty="0" smtClean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 Hyper-K meeting  Jan 28  2014@IPMU Kashiwa</a:t>
            </a:r>
            <a:r>
              <a:rPr lang="ja-JP" altLang="en-US" sz="1200" b="1" dirty="0">
                <a:solidFill>
                  <a:srgbClr val="4D4D4D"/>
                </a:solidFill>
                <a:latin typeface="Verdana" pitchFamily="34" charset="0"/>
                <a:ea typeface="ＭＳ ゴシック" pitchFamily="49" charset="-128"/>
              </a:rPr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8460431" y="6525344"/>
            <a:ext cx="600887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4D0F-8A42-433A-A018-8E1A8A8F611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  <p:sldLayoutId id="214748383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FF8D3E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kumimoji="1" sz="2400">
          <a:solidFill>
            <a:schemeClr val="tx1"/>
          </a:solidFill>
          <a:latin typeface="+mn-lt"/>
          <a:ea typeface="+mn-ea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kumimoji="1" sz="2200">
          <a:solidFill>
            <a:schemeClr val="tx1"/>
          </a:solidFill>
          <a:latin typeface="+mn-lt"/>
          <a:ea typeface="+mn-ea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kumimoji="1" sz="1900">
          <a:solidFill>
            <a:schemeClr val="tx1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 sz="2000">
          <a:solidFill>
            <a:schemeClr val="tx1"/>
          </a:solidFill>
          <a:latin typeface="+mn-lt"/>
          <a:ea typeface="+mn-ea"/>
        </a:defRPr>
      </a:lvl5pPr>
      <a:lvl6pPr marL="17367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6pPr>
      <a:lvl7pPr marL="21939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7pPr>
      <a:lvl8pPr marL="26511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8pPr>
      <a:lvl9pPr marL="31083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8.jpeg"/><Relationship Id="rId7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21.jpeg"/><Relationship Id="rId4" Type="http://schemas.openxmlformats.org/officeDocument/2006/relationships/image" Target="../media/image29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1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5.jpeg"/><Relationship Id="rId10" Type="http://schemas.openxmlformats.org/officeDocument/2006/relationships/image" Target="../media/image21.jpeg"/><Relationship Id="rId4" Type="http://schemas.openxmlformats.org/officeDocument/2006/relationships/image" Target="../media/image34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32" y="1268760"/>
            <a:ext cx="877500" cy="7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312215" y="260648"/>
            <a:ext cx="8508257" cy="622094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/>
              </a:gs>
              <a:gs pos="54000">
                <a:schemeClr val="bg1">
                  <a:shade val="75000"/>
                  <a:satMod val="100000"/>
                  <a:lumMod val="82000"/>
                  <a:lumOff val="18000"/>
                  <a:alpha val="46000"/>
                </a:schemeClr>
              </a:gs>
              <a:gs pos="100000">
                <a:schemeClr val="bg2">
                  <a:lumMod val="97000"/>
                  <a:lumOff val="3000"/>
                  <a:alpha val="6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364" name="タイトル 1"/>
          <p:cNvSpPr>
            <a:spLocks noGrp="1"/>
          </p:cNvSpPr>
          <p:nvPr>
            <p:ph type="ctrTitle" idx="4294967295"/>
          </p:nvPr>
        </p:nvSpPr>
        <p:spPr>
          <a:xfrm>
            <a:off x="738135" y="1628800"/>
            <a:ext cx="7772400" cy="2435857"/>
          </a:xfrm>
        </p:spPr>
        <p:txBody>
          <a:bodyPr lIns="45720" rIns="45720"/>
          <a:lstStyle/>
          <a:p>
            <a:pPr algn="r" eaLnBrk="1" hangingPunct="1"/>
            <a:r>
              <a:rPr lang="en-US" altLang="ja-JP" dirty="0" smtClean="0">
                <a:solidFill>
                  <a:schemeClr val="tx1"/>
                </a:solidFill>
              </a:rPr>
              <a:t>Status of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altLang="ja-JP" dirty="0" smtClean="0">
                <a:solidFill>
                  <a:srgbClr val="0000CC"/>
                </a:solidFill>
              </a:rPr>
              <a:t>K </a:t>
            </a:r>
            <a:r>
              <a:rPr lang="en-US" altLang="ja-JP" dirty="0">
                <a:solidFill>
                  <a:schemeClr val="tx1"/>
                </a:solidFill>
              </a:rPr>
              <a:t>W</a:t>
            </a:r>
            <a:r>
              <a:rPr lang="en-US" altLang="ja-JP" dirty="0" smtClean="0">
                <a:solidFill>
                  <a:schemeClr val="tx1"/>
                </a:solidFill>
              </a:rPr>
              <a:t>ater 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4th Open Meeting for Hyper-K January 28 2014</a:t>
            </a:r>
            <a:r>
              <a:rPr lang="ja-JP" alt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6927719" y="6553597"/>
            <a:ext cx="2133600" cy="331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D4FF4D0F-8A42-433A-A018-8E1A8A8F611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30722" name="Picture 2" descr="C:\Users\sekiya\AppData\Roaming\Sylpheed\mimetmp\0000000a.logo-hyperk-2012060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2136416" cy="15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サブタイトル 2"/>
          <p:cNvSpPr txBox="1">
            <a:spLocks/>
          </p:cNvSpPr>
          <p:nvPr/>
        </p:nvSpPr>
        <p:spPr bwMode="auto">
          <a:xfrm>
            <a:off x="1037905" y="4653136"/>
            <a:ext cx="7729538" cy="153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0" rIns="91440" bIns="45720" numCol="1" anchor="t" anchorCtr="0" compatLnSpc="1">
            <a:prstTxWarp prst="textNoShape">
              <a:avLst/>
            </a:prstTxWarp>
          </a:bodyPr>
          <a:lstStyle/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200" b="1" kern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Hiroyuki </a:t>
            </a:r>
            <a:r>
              <a:rPr kumimoji="1" lang="en-US" altLang="ja-JP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Sekiya</a:t>
            </a:r>
            <a:endParaRPr kumimoji="1" lang="en-US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797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ICRR, University of Tokyo</a:t>
            </a: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altLang="ja-JP" sz="2200" kern="0" dirty="0" smtClean="0">
                <a:solidFill>
                  <a:srgbClr val="79766F"/>
                </a:solidFill>
                <a:latin typeface="+mn-lt"/>
                <a:ea typeface="+mn-ea"/>
              </a:rPr>
              <a:t>for the Hyper-K Working Group 2</a:t>
            </a:r>
            <a:endParaRPr kumimoji="1" lang="en-US" altLang="ja-JP" sz="22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200" kern="0" dirty="0">
              <a:solidFill>
                <a:srgbClr val="79766F"/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n-US" altLang="ja-JP" sz="2400" kern="0" dirty="0" smtClean="0">
              <a:solidFill>
                <a:srgbClr val="79766F"/>
              </a:solidFill>
              <a:latin typeface="+mn-lt"/>
              <a:ea typeface="+mn-ea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000" b="0" i="0" u="none" strike="noStrike" kern="0" cap="none" spc="0" normalizeH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3713" marR="0" lvl="0" indent="-45720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1" lang="en-US" altLang="ja-JP" sz="2400" b="0" i="0" u="none" strike="noStrike" kern="0" cap="none" spc="0" normalizeH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3713" marR="0" lvl="0" indent="-45720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rgbClr val="797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3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97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4941" y="4695959"/>
            <a:ext cx="1520941" cy="119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150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08962" cy="504056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Water replacement efficiency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35645" y="686048"/>
            <a:ext cx="8557517" cy="3175000"/>
            <a:chOff x="395536" y="1727984"/>
            <a:chExt cx="8557517" cy="3175000"/>
          </a:xfrm>
        </p:grpSpPr>
        <p:pic>
          <p:nvPicPr>
            <p:cNvPr id="3074" name="Picture 2" descr="flower9-4-4-8-11-21-04176-contou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28695"/>
              <a:ext cx="4229100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 descr="flower9-4-4-8-11-21-07200-counters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0" r="25462"/>
            <a:stretch/>
          </p:blipFill>
          <p:spPr bwMode="auto">
            <a:xfrm>
              <a:off x="3217851" y="1727984"/>
              <a:ext cx="2002221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flower9-4-4-8-11-25-12960-counters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26896"/>
            <a:stretch/>
          </p:blipFill>
          <p:spPr bwMode="auto">
            <a:xfrm>
              <a:off x="6588224" y="1727984"/>
              <a:ext cx="2364829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flower9-4-4-8-11-23-10080-counters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2" r="30260"/>
            <a:stretch/>
          </p:blipFill>
          <p:spPr bwMode="auto">
            <a:xfrm>
              <a:off x="5161625" y="1727984"/>
              <a:ext cx="1876098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2344961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10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14974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84168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30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56376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4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87624" y="548680"/>
            <a:ext cx="3542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supply: bottom, return: top 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15616" y="3710758"/>
            <a:ext cx="7727205" cy="3102618"/>
            <a:chOff x="1115616" y="3645024"/>
            <a:chExt cx="7727205" cy="3102618"/>
          </a:xfrm>
        </p:grpSpPr>
        <p:pic>
          <p:nvPicPr>
            <p:cNvPr id="11" name="Picture 3" descr="countours_20days_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43"/>
            <a:stretch/>
          </p:blipFill>
          <p:spPr bwMode="auto">
            <a:xfrm>
              <a:off x="1994179" y="3713559"/>
              <a:ext cx="4229100" cy="30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ountours_10days_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6" r="27343" b="4343"/>
            <a:stretch/>
          </p:blipFill>
          <p:spPr bwMode="auto">
            <a:xfrm>
              <a:off x="1371600" y="3713559"/>
              <a:ext cx="1986455" cy="30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531624" y="51479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Not yet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countours_30days_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8" r="27831" b="4343"/>
            <a:stretch/>
          </p:blipFill>
          <p:spPr bwMode="auto">
            <a:xfrm>
              <a:off x="4932040" y="3713559"/>
              <a:ext cx="2025354" cy="30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ountours_40days_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4" r="26256" b="4343"/>
            <a:stretch/>
          </p:blipFill>
          <p:spPr bwMode="auto">
            <a:xfrm>
              <a:off x="6927490" y="3713560"/>
              <a:ext cx="1915331" cy="303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1115616" y="3645024"/>
              <a:ext cx="55627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</a:rPr>
                <a:t>s</a:t>
              </a:r>
              <a:r>
                <a:rPr lang="en-US" altLang="ja-JP" sz="2000" b="1" dirty="0" smtClean="0">
                  <a:solidFill>
                    <a:schemeClr val="bg1"/>
                  </a:solidFill>
                </a:rPr>
                <a:t>upply cold water to the top, return: bottom </a:t>
              </a:r>
              <a:endParaRPr lang="ja-JP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994178" y="522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30%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30357" y="522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5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52120" y="522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65%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52320" y="522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0521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1433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60%</a:t>
            </a:r>
            <a:endParaRPr kumimoji="1" lang="ja-JP" altLang="en-US" sz="2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25652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75%</a:t>
            </a:r>
            <a:endParaRPr kumimoji="1" lang="ja-JP" altLang="en-US" sz="20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29997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8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72000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15%</a:t>
            </a:r>
            <a:endParaRPr kumimoji="1" lang="ja-JP" altLang="en-US" sz="2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14333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30557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55%</a:t>
            </a:r>
            <a:endParaRPr kumimoji="1" lang="ja-JP" altLang="en-US" sz="20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08304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88224" y="487125"/>
            <a:ext cx="256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w/ Time evolution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9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47145" y="2420889"/>
            <a:ext cx="8449383" cy="360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765200"/>
            <a:ext cx="8208962" cy="863600"/>
          </a:xfrm>
        </p:spPr>
        <p:txBody>
          <a:bodyPr/>
          <a:lstStyle/>
          <a:p>
            <a:r>
              <a:rPr kumimoji="1" lang="en-US" altLang="ja-JP" dirty="0" smtClean="0"/>
              <a:t>Try to maximize the efficiency</a:t>
            </a:r>
            <a:br>
              <a:rPr kumimoji="1" lang="en-US" altLang="ja-JP" dirty="0" smtClean="0"/>
            </a:br>
            <a:r>
              <a:rPr lang="en-US" altLang="ja-JP" dirty="0" smtClean="0"/>
              <a:t>using the side wall pipes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9" y="1772791"/>
            <a:ext cx="5868962" cy="792113"/>
          </a:xfrm>
        </p:spPr>
        <p:txBody>
          <a:bodyPr/>
          <a:lstStyle/>
          <a:p>
            <a:r>
              <a:rPr kumimoji="1" lang="en-US" altLang="ja-JP" dirty="0" smtClean="0"/>
              <a:t>Two more cases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9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2708920"/>
            <a:ext cx="42291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>
            <a:off x="1907704" y="2492896"/>
            <a:ext cx="288032" cy="43204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flipV="1">
            <a:off x="1907704" y="5157192"/>
            <a:ext cx="288032" cy="4285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flipV="1">
            <a:off x="2346786" y="5157191"/>
            <a:ext cx="288032" cy="4285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flipV="1">
            <a:off x="2370509" y="2492896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5400000" flipV="1">
            <a:off x="3490144" y="4080545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9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3869"/>
            <a:ext cx="42291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下矢印 13"/>
          <p:cNvSpPr/>
          <p:nvPr/>
        </p:nvSpPr>
        <p:spPr>
          <a:xfrm flipV="1">
            <a:off x="5794207" y="5157192"/>
            <a:ext cx="288032" cy="4285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flipV="1">
            <a:off x="6280645" y="5157192"/>
            <a:ext cx="288032" cy="4285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6280645" y="2487845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5400000" flipV="1">
            <a:off x="7400280" y="4075494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5854414" y="2496369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3600000" flipV="1">
            <a:off x="7277859" y="3374570"/>
            <a:ext cx="288032" cy="428575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135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1" name="Picture 5" descr="40day-contours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31166"/>
          <a:stretch/>
        </p:blipFill>
        <p:spPr bwMode="auto">
          <a:xfrm>
            <a:off x="6804248" y="3645024"/>
            <a:ext cx="191533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0day-contours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2324"/>
          <a:stretch/>
        </p:blipFill>
        <p:spPr bwMode="auto">
          <a:xfrm>
            <a:off x="5001734" y="3645024"/>
            <a:ext cx="2320392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0day-contours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27617"/>
          <a:stretch/>
        </p:blipFill>
        <p:spPr bwMode="auto">
          <a:xfrm>
            <a:off x="3216166" y="3672000"/>
            <a:ext cx="184401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10day-contours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672" r="25161" b="-672"/>
          <a:stretch/>
        </p:blipFill>
        <p:spPr bwMode="auto">
          <a:xfrm>
            <a:off x="1187623" y="3711972"/>
            <a:ext cx="228296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model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30271"/>
          <a:stretch/>
        </p:blipFill>
        <p:spPr bwMode="auto">
          <a:xfrm>
            <a:off x="0" y="4521120"/>
            <a:ext cx="1381300" cy="23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92" y="-99392"/>
            <a:ext cx="8208962" cy="863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Comparison with </a:t>
            </a:r>
            <a:r>
              <a:rPr kumimoji="1" lang="en-US" altLang="ja-JP" sz="3400" dirty="0" smtClean="0">
                <a:solidFill>
                  <a:schemeClr val="bg1"/>
                </a:solidFill>
              </a:rPr>
              <a:t>“</a:t>
            </a:r>
            <a:r>
              <a:rPr lang="en-US" altLang="ja-JP" sz="3200" dirty="0" smtClean="0">
                <a:solidFill>
                  <a:schemeClr val="bg1"/>
                </a:solidFill>
              </a:rPr>
              <a:t>SK operation</a:t>
            </a:r>
            <a:r>
              <a:rPr kumimoji="1" lang="en-US" altLang="ja-JP" sz="3400" dirty="0" smtClean="0">
                <a:solidFill>
                  <a:schemeClr val="bg1"/>
                </a:solidFill>
              </a:rPr>
              <a:t>”</a:t>
            </a:r>
            <a:endParaRPr kumimoji="1" lang="ja-JP" altLang="en-US" sz="34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3" y="686048"/>
            <a:ext cx="7605539" cy="3175000"/>
            <a:chOff x="1347514" y="1727984"/>
            <a:chExt cx="7605539" cy="3175000"/>
          </a:xfrm>
        </p:grpSpPr>
        <p:pic>
          <p:nvPicPr>
            <p:cNvPr id="6" name="Picture 2" descr="flower9-4-4-8-11-21-04176-contour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0"/>
            <a:stretch/>
          </p:blipFill>
          <p:spPr bwMode="auto">
            <a:xfrm>
              <a:off x="1347514" y="1728695"/>
              <a:ext cx="3277121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flower9-4-4-8-11-21-07200-counters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0" r="25462"/>
            <a:stretch/>
          </p:blipFill>
          <p:spPr bwMode="auto">
            <a:xfrm>
              <a:off x="3217851" y="1727984"/>
              <a:ext cx="2002221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flower9-4-4-8-11-25-12960-counters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26896"/>
            <a:stretch/>
          </p:blipFill>
          <p:spPr bwMode="auto">
            <a:xfrm>
              <a:off x="6588224" y="1727984"/>
              <a:ext cx="2364829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flower9-4-4-8-11-23-10080-counters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2" r="30260"/>
            <a:stretch/>
          </p:blipFill>
          <p:spPr bwMode="auto">
            <a:xfrm>
              <a:off x="5161625" y="1727984"/>
              <a:ext cx="1876098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2344961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10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4974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30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56376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4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70521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1433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60%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25652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75%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9997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8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72000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15%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4333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0557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55%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08304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pic>
        <p:nvPicPr>
          <p:cNvPr id="23" name="Picture 9" descr="model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30271"/>
          <a:stretch/>
        </p:blipFill>
        <p:spPr bwMode="auto">
          <a:xfrm>
            <a:off x="0" y="1551741"/>
            <a:ext cx="1381300" cy="23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下矢印 23"/>
          <p:cNvSpPr/>
          <p:nvPr/>
        </p:nvSpPr>
        <p:spPr>
          <a:xfrm flipV="1">
            <a:off x="189205" y="3310744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flipV="1">
            <a:off x="539552" y="3310744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5400000" flipV="1">
            <a:off x="1246064" y="5538467"/>
            <a:ext cx="209709" cy="27461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flipV="1">
            <a:off x="179512" y="1388776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flipV="1">
            <a:off x="539552" y="1388776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539551" y="6274477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flipV="1">
            <a:off x="200925" y="6273371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539550" y="4365104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 rot="10800000" flipV="1">
            <a:off x="179511" y="4738309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58149" y="6021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30%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856024" y="41932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30%</a:t>
            </a:r>
            <a:endParaRPr kumimoji="1" lang="ja-JP" altLang="en-US" sz="20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56023" y="489856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25%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6341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45%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63888" y="6021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5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90969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60%</a:t>
            </a:r>
            <a:endParaRPr kumimoji="1" lang="ja-JP" altLang="en-US" sz="20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90969" y="60041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96956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75%</a:t>
            </a:r>
            <a:endParaRPr kumimoji="1" lang="ja-JP" altLang="en-US" sz="20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413099" y="60041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80%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23611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5" name="Picture 5" descr="40day-contours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6" r="26081"/>
          <a:stretch/>
        </p:blipFill>
        <p:spPr bwMode="auto">
          <a:xfrm>
            <a:off x="7031420" y="3645024"/>
            <a:ext cx="1939159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0day-contours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r="29491"/>
          <a:stretch/>
        </p:blipFill>
        <p:spPr bwMode="auto">
          <a:xfrm>
            <a:off x="5140603" y="3645024"/>
            <a:ext cx="189081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0day-contours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r="32251"/>
          <a:stretch/>
        </p:blipFill>
        <p:spPr bwMode="auto">
          <a:xfrm>
            <a:off x="3057960" y="3661925"/>
            <a:ext cx="1797819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10day-contours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26727"/>
          <a:stretch/>
        </p:blipFill>
        <p:spPr bwMode="auto">
          <a:xfrm>
            <a:off x="1257549" y="3661925"/>
            <a:ext cx="2142974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model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30271"/>
          <a:stretch/>
        </p:blipFill>
        <p:spPr bwMode="auto">
          <a:xfrm>
            <a:off x="0" y="4521120"/>
            <a:ext cx="1381300" cy="23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3" y="686048"/>
            <a:ext cx="7605539" cy="3175000"/>
            <a:chOff x="1347514" y="1727984"/>
            <a:chExt cx="7605539" cy="3175000"/>
          </a:xfrm>
        </p:grpSpPr>
        <p:pic>
          <p:nvPicPr>
            <p:cNvPr id="6" name="Picture 2" descr="flower9-4-4-8-11-21-04176-contour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0"/>
            <a:stretch/>
          </p:blipFill>
          <p:spPr bwMode="auto">
            <a:xfrm>
              <a:off x="1347514" y="1728695"/>
              <a:ext cx="3277121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flower9-4-4-8-11-21-07200-counters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0" r="25462"/>
            <a:stretch/>
          </p:blipFill>
          <p:spPr bwMode="auto">
            <a:xfrm>
              <a:off x="3217851" y="1727984"/>
              <a:ext cx="2002221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flower9-4-4-8-11-25-12960-counters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7" r="26896"/>
            <a:stretch/>
          </p:blipFill>
          <p:spPr bwMode="auto">
            <a:xfrm>
              <a:off x="6588224" y="1727984"/>
              <a:ext cx="2364829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flower9-4-4-8-11-23-10080-counters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2" r="30260"/>
            <a:stretch/>
          </p:blipFill>
          <p:spPr bwMode="auto">
            <a:xfrm>
              <a:off x="5161625" y="1727984"/>
              <a:ext cx="1876098" cy="317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2344961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10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4974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2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30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56376" y="342900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4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0 days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70521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1433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60%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25652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75%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99973" y="2952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8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72000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15%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4333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4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0557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55%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08304" y="1260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pic>
        <p:nvPicPr>
          <p:cNvPr id="23" name="Picture 9" descr="model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30271"/>
          <a:stretch/>
        </p:blipFill>
        <p:spPr bwMode="auto">
          <a:xfrm>
            <a:off x="0" y="1551741"/>
            <a:ext cx="1381300" cy="23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下矢印 23"/>
          <p:cNvSpPr/>
          <p:nvPr/>
        </p:nvSpPr>
        <p:spPr>
          <a:xfrm flipV="1">
            <a:off x="189205" y="3310744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flipV="1">
            <a:off x="539552" y="3310744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5400000" flipV="1">
            <a:off x="1246064" y="5538467"/>
            <a:ext cx="209709" cy="27461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flipV="1">
            <a:off x="179512" y="1388776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 flipV="1">
            <a:off x="539552" y="1388776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539551" y="6274477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flipV="1">
            <a:off x="200925" y="6273371"/>
            <a:ext cx="184557" cy="312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539550" y="4365104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58149" y="6021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35%</a:t>
            </a:r>
            <a:endParaRPr kumimoji="1" lang="ja-JP" altLang="en-US" sz="20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856024" y="419329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2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6341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40%</a:t>
            </a:r>
            <a:endParaRPr kumimoji="1" lang="ja-JP" altLang="en-US" sz="20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63888" y="6021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5</a:t>
            </a:r>
            <a:r>
              <a:rPr lang="en-US" altLang="ja-JP" sz="2000" b="1" dirty="0" smtClean="0"/>
              <a:t>5%</a:t>
            </a:r>
            <a:endParaRPr kumimoji="1"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90969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60%</a:t>
            </a:r>
            <a:endParaRPr kumimoji="1" lang="ja-JP" altLang="en-US" sz="20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590969" y="60041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7</a:t>
            </a:r>
            <a:r>
              <a:rPr lang="en-US" altLang="ja-JP" sz="2000" b="1" dirty="0" smtClean="0"/>
              <a:t>0%</a:t>
            </a:r>
            <a:endParaRPr kumimoji="1" lang="ja-JP" altLang="en-US" sz="20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96956" y="41570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70%</a:t>
            </a:r>
            <a:endParaRPr kumimoji="1" lang="ja-JP" altLang="en-US" sz="20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413099" y="60041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80%</a:t>
            </a:r>
            <a:endParaRPr kumimoji="1" lang="ja-JP" altLang="en-US" sz="2000" b="1" dirty="0"/>
          </a:p>
        </p:txBody>
      </p:sp>
      <p:sp>
        <p:nvSpPr>
          <p:cNvPr id="50" name="下矢印 49"/>
          <p:cNvSpPr/>
          <p:nvPr/>
        </p:nvSpPr>
        <p:spPr>
          <a:xfrm flipV="1">
            <a:off x="210979" y="4365104"/>
            <a:ext cx="184557" cy="31203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rot="3600000" flipV="1">
            <a:off x="1182100" y="5076450"/>
            <a:ext cx="209709" cy="274612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タイトル 1"/>
          <p:cNvSpPr>
            <a:spLocks noGrp="1"/>
          </p:cNvSpPr>
          <p:nvPr>
            <p:ph type="title"/>
          </p:nvPr>
        </p:nvSpPr>
        <p:spPr>
          <a:xfrm>
            <a:off x="33692" y="-99392"/>
            <a:ext cx="8208962" cy="863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Comparison with </a:t>
            </a:r>
            <a:r>
              <a:rPr kumimoji="1" lang="en-US" altLang="ja-JP" sz="3400" dirty="0" smtClean="0">
                <a:solidFill>
                  <a:schemeClr val="bg1"/>
                </a:solidFill>
              </a:rPr>
              <a:t>“</a:t>
            </a:r>
            <a:r>
              <a:rPr lang="en-US" altLang="ja-JP" sz="3200" dirty="0" smtClean="0">
                <a:solidFill>
                  <a:schemeClr val="bg1"/>
                </a:solidFill>
              </a:rPr>
              <a:t>SK operation</a:t>
            </a:r>
            <a:r>
              <a:rPr kumimoji="1" lang="en-US" altLang="ja-JP" sz="3400" dirty="0" smtClean="0">
                <a:solidFill>
                  <a:schemeClr val="bg1"/>
                </a:solidFill>
              </a:rPr>
              <a:t>”</a:t>
            </a:r>
            <a:endParaRPr kumimoji="1" lang="ja-JP" alt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48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347145" y="2420888"/>
            <a:ext cx="8449383" cy="40014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12-56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47556"/>
            <a:ext cx="4240213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12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7556"/>
            <a:ext cx="424021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Milder temperature gradient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6879" y="1268760"/>
            <a:ext cx="7813178" cy="720105"/>
          </a:xfrm>
        </p:spPr>
        <p:txBody>
          <a:bodyPr/>
          <a:lstStyle/>
          <a:p>
            <a:r>
              <a:rPr lang="en-US" altLang="ja-JP" dirty="0" smtClean="0"/>
              <a:t>Suppresses the bottom convection region and enlarges lowest energy FV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563888" y="2561300"/>
            <a:ext cx="1381300" cy="2472272"/>
            <a:chOff x="0" y="1388776"/>
            <a:chExt cx="1381300" cy="2472272"/>
          </a:xfrm>
        </p:grpSpPr>
        <p:pic>
          <p:nvPicPr>
            <p:cNvPr id="6" name="Picture 9" descr="model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7" r="30271"/>
            <a:stretch/>
          </p:blipFill>
          <p:spPr bwMode="auto">
            <a:xfrm>
              <a:off x="0" y="1551741"/>
              <a:ext cx="1381300" cy="230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下矢印 6"/>
            <p:cNvSpPr/>
            <p:nvPr/>
          </p:nvSpPr>
          <p:spPr>
            <a:xfrm flipV="1">
              <a:off x="189205" y="3310744"/>
              <a:ext cx="184557" cy="31203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下矢印 7"/>
            <p:cNvSpPr/>
            <p:nvPr/>
          </p:nvSpPr>
          <p:spPr>
            <a:xfrm flipV="1">
              <a:off x="539552" y="3310744"/>
              <a:ext cx="184557" cy="31203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 flipV="1">
              <a:off x="179512" y="1388776"/>
              <a:ext cx="184557" cy="31203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下矢印 10"/>
            <p:cNvSpPr/>
            <p:nvPr/>
          </p:nvSpPr>
          <p:spPr>
            <a:xfrm flipV="1">
              <a:off x="539552" y="1388776"/>
              <a:ext cx="184557" cy="31203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308304" y="2564904"/>
            <a:ext cx="1488225" cy="2465323"/>
            <a:chOff x="0" y="4365104"/>
            <a:chExt cx="1488225" cy="2465323"/>
          </a:xfrm>
        </p:grpSpPr>
        <p:pic>
          <p:nvPicPr>
            <p:cNvPr id="5" name="Picture 9" descr="model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7" r="30271"/>
            <a:stretch/>
          </p:blipFill>
          <p:spPr bwMode="auto">
            <a:xfrm>
              <a:off x="0" y="4521120"/>
              <a:ext cx="1381300" cy="2309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下矢印 8"/>
            <p:cNvSpPr/>
            <p:nvPr/>
          </p:nvSpPr>
          <p:spPr>
            <a:xfrm rot="5400000" flipV="1">
              <a:off x="1246064" y="5538467"/>
              <a:ext cx="209709" cy="27461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下矢印 11"/>
            <p:cNvSpPr/>
            <p:nvPr/>
          </p:nvSpPr>
          <p:spPr>
            <a:xfrm flipV="1">
              <a:off x="539551" y="6274477"/>
              <a:ext cx="184557" cy="31203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下矢印 12"/>
            <p:cNvSpPr/>
            <p:nvPr/>
          </p:nvSpPr>
          <p:spPr>
            <a:xfrm flipV="1">
              <a:off x="200925" y="6273371"/>
              <a:ext cx="184557" cy="312032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下矢印 13"/>
            <p:cNvSpPr/>
            <p:nvPr/>
          </p:nvSpPr>
          <p:spPr>
            <a:xfrm flipV="1">
              <a:off x="539550" y="4365104"/>
              <a:ext cx="184557" cy="31203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下矢印 14"/>
            <p:cNvSpPr/>
            <p:nvPr/>
          </p:nvSpPr>
          <p:spPr>
            <a:xfrm flipV="1">
              <a:off x="210979" y="4365104"/>
              <a:ext cx="184557" cy="31203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 rot="3600000" flipV="1">
              <a:off x="1182100" y="5076450"/>
              <a:ext cx="209709" cy="274612"/>
            </a:xfrm>
            <a:prstGeom prst="downArrow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4707756" y="4941168"/>
            <a:ext cx="368300" cy="1408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87648" y="3360713"/>
            <a:ext cx="368300" cy="2988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60611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286.1K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568" y="465313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286.2K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1719" y="326526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286.3K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23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90 days to fill a tank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167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</p:spPr>
        <p:txBody>
          <a:bodyPr/>
          <a:lstStyle/>
          <a:p>
            <a:fld id="{D4FF4D0F-8A42-433A-A018-8E1A8A8F61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221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477168"/>
            <a:ext cx="8208962" cy="863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60 days filling without recirculation caused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6989" y="1497780"/>
            <a:ext cx="8137525" cy="4548188"/>
          </a:xfrm>
        </p:spPr>
        <p:txBody>
          <a:bodyPr/>
          <a:lstStyle/>
          <a:p>
            <a:r>
              <a:rPr kumimoji="1" lang="en-US" altLang="ja-JP" sz="2400" dirty="0" smtClean="0"/>
              <a:t>2 </a:t>
            </a:r>
            <a:r>
              <a:rPr lang="en-US" altLang="ja-JP" sz="2400" dirty="0" smtClean="0"/>
              <a:t>months </a:t>
            </a:r>
            <a:r>
              <a:rPr kumimoji="1" lang="en-US" altLang="ja-JP" sz="2400" dirty="0" smtClean="0"/>
              <a:t>dead  + 2 months bad  (for </a:t>
            </a:r>
            <a:r>
              <a:rPr kumimoji="1" lang="en-US" altLang="ja-JP" sz="2400" dirty="0" err="1" smtClean="0"/>
              <a:t>lowE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2050" name="Picture 2" descr="https://www-sk.icrr.u-tokyo.ac.jp/~water/trans/tr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04448" cy="42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59071" y="5276527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SK-I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2160" y="5276527"/>
            <a:ext cx="1338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SK-III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803763" y="3830578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Water transparency   [ m ]</a:t>
            </a:r>
            <a:endParaRPr kumimoji="1" lang="ja-JP" altLang="en-US" dirty="0"/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</p:spPr>
        <p:txBody>
          <a:bodyPr/>
          <a:lstStyle/>
          <a:p>
            <a:fld id="{D4FF4D0F-8A42-433A-A018-8E1A8A8F61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911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32656"/>
            <a:ext cx="8208962" cy="863600"/>
          </a:xfrm>
        </p:spPr>
        <p:txBody>
          <a:bodyPr/>
          <a:lstStyle/>
          <a:p>
            <a:r>
              <a:rPr lang="en-US" altLang="ja-JP" dirty="0" smtClean="0"/>
              <a:t>HK has </a:t>
            </a:r>
            <a:r>
              <a:rPr lang="en-US" altLang="ja-JP" dirty="0"/>
              <a:t>2</a:t>
            </a:r>
            <a:r>
              <a:rPr lang="en-US" altLang="ja-JP" dirty="0" smtClean="0"/>
              <a:t> recirculation systems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210" y="1268760"/>
            <a:ext cx="8229600" cy="4525963"/>
          </a:xfrm>
        </p:spPr>
        <p:txBody>
          <a:bodyPr/>
          <a:lstStyle/>
          <a:p>
            <a:r>
              <a:rPr kumimoji="1" lang="en-US" altLang="ja-JP" sz="2600" dirty="0" smtClean="0"/>
              <a:t>One is used for the filling, the other can be used for the purification of the filled water!</a:t>
            </a:r>
            <a:endParaRPr kumimoji="1" lang="ja-JP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6927719" y="6563633"/>
            <a:ext cx="2133600" cy="331787"/>
          </a:xfrm>
        </p:spPr>
        <p:txBody>
          <a:bodyPr/>
          <a:lstStyle/>
          <a:p>
            <a:fld id="{D4FF4D0F-8A42-433A-A018-8E1A8A8F611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704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6927719" y="6553597"/>
            <a:ext cx="2133600" cy="331787"/>
          </a:xfrm>
        </p:spPr>
        <p:txBody>
          <a:bodyPr/>
          <a:lstStyle/>
          <a:p>
            <a:fld id="{D4FF4D0F-8A42-433A-A018-8E1A8A8F6115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89076"/>
              </p:ext>
            </p:extLst>
          </p:nvPr>
        </p:nvGraphicFramePr>
        <p:xfrm>
          <a:off x="684213" y="764704"/>
          <a:ext cx="8064500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Acrobat Document" r:id="rId3" imgW="6415955" imgH="4533804" progId="AcroExch.Document.7">
                  <p:embed/>
                </p:oleObj>
              </mc:Choice>
              <mc:Fallback>
                <p:oleObj name="Acrobat Document" r:id="rId3" imgW="6415955" imgH="4533804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4704"/>
                        <a:ext cx="8064500" cy="569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11"/>
          <p:cNvSpPr>
            <a:spLocks noChangeShapeType="1"/>
          </p:cNvSpPr>
          <p:nvPr/>
        </p:nvSpPr>
        <p:spPr bwMode="auto">
          <a:xfrm rot="10800000">
            <a:off x="958850" y="2350105"/>
            <a:ext cx="15573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211"/>
          <p:cNvSpPr>
            <a:spLocks noChangeShapeType="1"/>
          </p:cNvSpPr>
          <p:nvPr/>
        </p:nvSpPr>
        <p:spPr bwMode="auto">
          <a:xfrm>
            <a:off x="2771800" y="2132856"/>
            <a:ext cx="572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211"/>
          <p:cNvSpPr>
            <a:spLocks noChangeShapeType="1"/>
          </p:cNvSpPr>
          <p:nvPr/>
        </p:nvSpPr>
        <p:spPr bwMode="auto">
          <a:xfrm flipV="1">
            <a:off x="2741613" y="5371118"/>
            <a:ext cx="557053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211"/>
          <p:cNvSpPr>
            <a:spLocks noChangeShapeType="1"/>
          </p:cNvSpPr>
          <p:nvPr/>
        </p:nvSpPr>
        <p:spPr bwMode="auto">
          <a:xfrm rot="5400000">
            <a:off x="1143000" y="3783618"/>
            <a:ext cx="321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83569" y="3276173"/>
            <a:ext cx="1478606" cy="1448971"/>
          </a:xfrm>
          <a:prstGeom prst="wedgeRoundRectCallout">
            <a:avLst>
              <a:gd name="adj1" fmla="val 66787"/>
              <a:gd name="adj2" fmla="val 79504"/>
              <a:gd name="adj3" fmla="val 16667"/>
            </a:avLst>
          </a:prstGeom>
          <a:gradFill rotWithShape="0">
            <a:gsLst>
              <a:gs pos="0">
                <a:srgbClr val="CCFF99"/>
              </a:gs>
              <a:gs pos="5000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5400000" scaled="1"/>
          </a:gradFill>
          <a:ln w="2222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ea typeface="ＭＳ Ｐゴシック" pitchFamily="50" charset="-128"/>
              </a:rPr>
              <a:t>Pump for  circulation during  the filling  period</a:t>
            </a:r>
            <a:endParaRPr lang="en-US" altLang="ja-JP" sz="2000" b="1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12" name="Line 211"/>
          <p:cNvSpPr>
            <a:spLocks noChangeShapeType="1"/>
          </p:cNvSpPr>
          <p:nvPr/>
        </p:nvSpPr>
        <p:spPr bwMode="auto">
          <a:xfrm rot="5400000">
            <a:off x="1092994" y="3763774"/>
            <a:ext cx="28463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Oval 57"/>
          <p:cNvSpPr>
            <a:spLocks noChangeArrowheads="1"/>
          </p:cNvSpPr>
          <p:nvPr/>
        </p:nvSpPr>
        <p:spPr bwMode="auto">
          <a:xfrm>
            <a:off x="2528888" y="5139343"/>
            <a:ext cx="136525" cy="223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4" name="Rectangle 192"/>
          <p:cNvSpPr>
            <a:spLocks noChangeArrowheads="1"/>
          </p:cNvSpPr>
          <p:nvPr/>
        </p:nvSpPr>
        <p:spPr bwMode="auto">
          <a:xfrm>
            <a:off x="893763" y="2469168"/>
            <a:ext cx="10080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/>
              <a:t>To 2</a:t>
            </a:r>
            <a:r>
              <a:rPr lang="en-US" altLang="ja-JP" sz="1200" baseline="30000" dirty="0" smtClean="0"/>
              <a:t>nd</a:t>
            </a:r>
            <a:r>
              <a:rPr lang="en-US" altLang="ja-JP" sz="1200" dirty="0" smtClean="0"/>
              <a:t> stage</a:t>
            </a:r>
            <a:endParaRPr lang="ja-JP" altLang="en-US" sz="1200" dirty="0"/>
          </a:p>
        </p:txBody>
      </p:sp>
      <p:sp>
        <p:nvSpPr>
          <p:cNvPr id="15" name="Rectangle 192"/>
          <p:cNvSpPr>
            <a:spLocks noChangeArrowheads="1"/>
          </p:cNvSpPr>
          <p:nvPr/>
        </p:nvSpPr>
        <p:spPr bwMode="auto">
          <a:xfrm>
            <a:off x="877888" y="1916718"/>
            <a:ext cx="1284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/>
              <a:t>From 2</a:t>
            </a:r>
            <a:r>
              <a:rPr lang="en-US" altLang="ja-JP" sz="1200" baseline="30000" dirty="0" smtClean="0"/>
              <a:t>nd</a:t>
            </a:r>
            <a:r>
              <a:rPr lang="en-US" altLang="ja-JP" sz="1200" dirty="0" smtClean="0"/>
              <a:t> stage</a:t>
            </a:r>
            <a:endParaRPr lang="ja-JP" altLang="en-US" sz="1200" dirty="0"/>
          </a:p>
        </p:txBody>
      </p:sp>
      <p:sp>
        <p:nvSpPr>
          <p:cNvPr id="16" name="Line 211"/>
          <p:cNvSpPr>
            <a:spLocks noChangeShapeType="1"/>
          </p:cNvSpPr>
          <p:nvPr/>
        </p:nvSpPr>
        <p:spPr bwMode="auto">
          <a:xfrm>
            <a:off x="1011238" y="2240568"/>
            <a:ext cx="3252787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211"/>
          <p:cNvSpPr>
            <a:spLocks noChangeShapeType="1"/>
          </p:cNvSpPr>
          <p:nvPr/>
        </p:nvSpPr>
        <p:spPr bwMode="auto">
          <a:xfrm rot="5400000">
            <a:off x="2723357" y="3766949"/>
            <a:ext cx="3059112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211"/>
          <p:cNvSpPr>
            <a:spLocks noChangeShapeType="1"/>
          </p:cNvSpPr>
          <p:nvPr/>
        </p:nvSpPr>
        <p:spPr bwMode="auto">
          <a:xfrm>
            <a:off x="2892425" y="5301268"/>
            <a:ext cx="2722563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9" name="グループ化 3"/>
          <p:cNvGrpSpPr>
            <a:grpSpLocks/>
          </p:cNvGrpSpPr>
          <p:nvPr/>
        </p:nvGrpSpPr>
        <p:grpSpPr bwMode="auto">
          <a:xfrm>
            <a:off x="3300413" y="4991705"/>
            <a:ext cx="431800" cy="304800"/>
            <a:chOff x="2411760" y="4052515"/>
            <a:chExt cx="432048" cy="304800"/>
          </a:xfrm>
        </p:grpSpPr>
        <p:sp>
          <p:nvSpPr>
            <p:cNvPr id="20" name="Line 191"/>
            <p:cNvSpPr>
              <a:spLocks noChangeShapeType="1"/>
            </p:cNvSpPr>
            <p:nvPr/>
          </p:nvSpPr>
          <p:spPr bwMode="auto">
            <a:xfrm rot="10800000">
              <a:off x="2411760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91"/>
            <p:cNvSpPr>
              <a:spLocks noChangeShapeType="1"/>
            </p:cNvSpPr>
            <p:nvPr/>
          </p:nvSpPr>
          <p:spPr bwMode="auto">
            <a:xfrm rot="10800000">
              <a:off x="2627784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91"/>
            <p:cNvSpPr>
              <a:spLocks noChangeShapeType="1"/>
            </p:cNvSpPr>
            <p:nvPr/>
          </p:nvSpPr>
          <p:spPr bwMode="auto">
            <a:xfrm rot="10800000">
              <a:off x="2843808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グループ化 41"/>
          <p:cNvGrpSpPr>
            <a:grpSpLocks/>
          </p:cNvGrpSpPr>
          <p:nvPr/>
        </p:nvGrpSpPr>
        <p:grpSpPr bwMode="auto">
          <a:xfrm>
            <a:off x="5003800" y="5015518"/>
            <a:ext cx="431800" cy="304800"/>
            <a:chOff x="2411760" y="4052515"/>
            <a:chExt cx="432048" cy="304800"/>
          </a:xfrm>
        </p:grpSpPr>
        <p:sp>
          <p:nvSpPr>
            <p:cNvPr id="24" name="Line 191"/>
            <p:cNvSpPr>
              <a:spLocks noChangeShapeType="1"/>
            </p:cNvSpPr>
            <p:nvPr/>
          </p:nvSpPr>
          <p:spPr bwMode="auto">
            <a:xfrm rot="10800000">
              <a:off x="2411760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91"/>
            <p:cNvSpPr>
              <a:spLocks noChangeShapeType="1"/>
            </p:cNvSpPr>
            <p:nvPr/>
          </p:nvSpPr>
          <p:spPr bwMode="auto">
            <a:xfrm rot="10800000">
              <a:off x="2627784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191"/>
            <p:cNvSpPr>
              <a:spLocks noChangeShapeType="1"/>
            </p:cNvSpPr>
            <p:nvPr/>
          </p:nvSpPr>
          <p:spPr bwMode="auto">
            <a:xfrm rot="10800000">
              <a:off x="2843808" y="4052515"/>
              <a:ext cx="0" cy="3048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" name="Line 211"/>
          <p:cNvSpPr>
            <a:spLocks noChangeShapeType="1"/>
          </p:cNvSpPr>
          <p:nvPr/>
        </p:nvSpPr>
        <p:spPr bwMode="auto">
          <a:xfrm>
            <a:off x="3035300" y="3645505"/>
            <a:ext cx="2513013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11"/>
          <p:cNvSpPr>
            <a:spLocks noChangeShapeType="1"/>
          </p:cNvSpPr>
          <p:nvPr/>
        </p:nvSpPr>
        <p:spPr bwMode="auto">
          <a:xfrm>
            <a:off x="3257550" y="3721705"/>
            <a:ext cx="6096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11"/>
          <p:cNvSpPr>
            <a:spLocks noChangeShapeType="1"/>
          </p:cNvSpPr>
          <p:nvPr/>
        </p:nvSpPr>
        <p:spPr bwMode="auto">
          <a:xfrm>
            <a:off x="3367088" y="3791555"/>
            <a:ext cx="38893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3859213" y="2310418"/>
            <a:ext cx="18415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1" name="Line 211"/>
          <p:cNvSpPr>
            <a:spLocks noChangeShapeType="1"/>
          </p:cNvSpPr>
          <p:nvPr/>
        </p:nvSpPr>
        <p:spPr bwMode="auto">
          <a:xfrm rot="5400000">
            <a:off x="3948113" y="4596418"/>
            <a:ext cx="1339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11"/>
          <p:cNvSpPr>
            <a:spLocks noChangeShapeType="1"/>
          </p:cNvSpPr>
          <p:nvPr/>
        </p:nvSpPr>
        <p:spPr bwMode="auto">
          <a:xfrm>
            <a:off x="3057525" y="3926493"/>
            <a:ext cx="2376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211"/>
          <p:cNvSpPr>
            <a:spLocks noChangeShapeType="1"/>
          </p:cNvSpPr>
          <p:nvPr/>
        </p:nvSpPr>
        <p:spPr bwMode="auto">
          <a:xfrm>
            <a:off x="2794000" y="5252055"/>
            <a:ext cx="20653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7178524" y="2792998"/>
            <a:ext cx="1728192" cy="1094581"/>
          </a:xfrm>
          <a:prstGeom prst="wedgeRoundRectCallout">
            <a:avLst>
              <a:gd name="adj1" fmla="val -146179"/>
              <a:gd name="adj2" fmla="val 47301"/>
              <a:gd name="adj3" fmla="val 16667"/>
            </a:avLst>
          </a:prstGeom>
          <a:gradFill rotWithShape="0">
            <a:gsLst>
              <a:gs pos="0">
                <a:srgbClr val="CCFF99"/>
              </a:gs>
              <a:gs pos="5000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5400000" scaled="1"/>
          </a:gradFill>
          <a:ln w="2222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ea typeface="ＭＳ Ｐゴシック" pitchFamily="50" charset="-128"/>
              </a:rPr>
              <a:t>Side wall outlets for this level</a:t>
            </a:r>
            <a:endParaRPr lang="en-US" altLang="ja-JP" sz="2000" b="1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35" name="Line 211"/>
          <p:cNvSpPr>
            <a:spLocks noChangeShapeType="1"/>
          </p:cNvSpPr>
          <p:nvPr/>
        </p:nvSpPr>
        <p:spPr bwMode="auto">
          <a:xfrm>
            <a:off x="2609850" y="5252055"/>
            <a:ext cx="1714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405160"/>
            <a:ext cx="8208962" cy="863600"/>
          </a:xfrm>
        </p:spPr>
        <p:txBody>
          <a:bodyPr/>
          <a:lstStyle/>
          <a:p>
            <a:r>
              <a:rPr lang="en-US" altLang="ja-JP" dirty="0"/>
              <a:t>New </a:t>
            </a:r>
            <a:r>
              <a:rPr lang="en-US" altLang="ja-JP" dirty="0" smtClean="0"/>
              <a:t>bottom pump 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78524" y="3985900"/>
            <a:ext cx="15361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HK Tank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38682" y="3276173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Water level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5668918" y="2224573"/>
            <a:ext cx="1728192" cy="547291"/>
          </a:xfrm>
          <a:prstGeom prst="wedgeRoundRectCallout">
            <a:avLst>
              <a:gd name="adj1" fmla="val -148004"/>
              <a:gd name="adj2" fmla="val -21834"/>
              <a:gd name="adj3" fmla="val 16667"/>
            </a:avLst>
          </a:prstGeom>
          <a:gradFill rotWithShape="0">
            <a:gsLst>
              <a:gs pos="0">
                <a:srgbClr val="CCFF99"/>
              </a:gs>
              <a:gs pos="50000">
                <a:srgbClr val="CCFF99">
                  <a:gamma/>
                  <a:tint val="0"/>
                  <a:invGamma/>
                </a:srgbClr>
              </a:gs>
              <a:gs pos="100000">
                <a:srgbClr val="CCFF99"/>
              </a:gs>
            </a:gsLst>
            <a:lin ang="5400000" scaled="1"/>
          </a:gradFill>
          <a:ln w="2222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ea typeface="ＭＳ Ｐゴシック" pitchFamily="50" charset="-128"/>
              </a:rPr>
              <a:t>Main return pump</a:t>
            </a:r>
            <a:endParaRPr lang="en-US" altLang="ja-JP" sz="2000" b="1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912866" y="5733256"/>
            <a:ext cx="7747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2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Additional pumps </a:t>
            </a:r>
            <a:r>
              <a:rPr lang="en-US" altLang="ja-JP" sz="2200" kern="0" dirty="0">
                <a:solidFill>
                  <a:prstClr val="black"/>
                </a:solidFill>
                <a:latin typeface="Verdana"/>
                <a:ea typeface="ＭＳ Ｐゴシック"/>
              </a:rPr>
              <a:t>should be installed at the bottom </a:t>
            </a:r>
          </a:p>
        </p:txBody>
      </p:sp>
    </p:spTree>
    <p:extLst>
      <p:ext uri="{BB962C8B-B14F-4D97-AF65-F5344CB8AC3E}">
        <p14:creationId xmlns:p14="http://schemas.microsoft.com/office/powerpoint/2010/main" val="5677207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Now pump rooms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238" y="1257076"/>
            <a:ext cx="8137525" cy="947788"/>
          </a:xfrm>
        </p:spPr>
        <p:txBody>
          <a:bodyPr/>
          <a:lstStyle/>
          <a:p>
            <a:r>
              <a:rPr lang="ja-JP" altLang="en-US" dirty="0"/>
              <a:t>　</a:t>
            </a:r>
            <a:r>
              <a:rPr lang="en-US" altLang="ja-JP" dirty="0" smtClean="0"/>
              <a:t>L3.4m </a:t>
            </a:r>
            <a:r>
              <a:rPr lang="en-US" altLang="ja-JP" dirty="0"/>
              <a:t>x W3.7m x 6 </a:t>
            </a:r>
            <a:r>
              <a:rPr lang="en-US" altLang="ja-JP" dirty="0" smtClean="0"/>
              <a:t>must be allocated somewhere near the tanks.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" y="2373805"/>
            <a:ext cx="8246172" cy="386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>
            <a:off x="5436096" y="3816975"/>
            <a:ext cx="10801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6948264" y="3822731"/>
            <a:ext cx="10801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7740352" y="3822731"/>
            <a:ext cx="10801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0244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7844"/>
            <a:ext cx="8496944" cy="6169508"/>
          </a:xfrm>
          <a:prstGeom prst="roundRect">
            <a:avLst>
              <a:gd name="adj" fmla="val 33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Plumbing in the tanks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11560" y="115784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Additional </a:t>
            </a:r>
            <a:r>
              <a:rPr lang="en-US" altLang="ja-JP" sz="1600" dirty="0" smtClean="0"/>
              <a:t>inlets/outlets </a:t>
            </a:r>
            <a:r>
              <a:rPr lang="en-US" altLang="ja-JP" sz="1600" dirty="0"/>
              <a:t>at 5 levels of side wall for: </a:t>
            </a:r>
          </a:p>
          <a:p>
            <a:pPr lvl="1"/>
            <a:r>
              <a:rPr lang="en-US" altLang="ja-JP" sz="1600" dirty="0" smtClean="0"/>
              <a:t>*future </a:t>
            </a:r>
            <a:r>
              <a:rPr lang="en-US" altLang="ja-JP" sz="1600" dirty="0"/>
              <a:t>activities to prevent stagnation</a:t>
            </a:r>
          </a:p>
          <a:p>
            <a:pPr lvl="1"/>
            <a:r>
              <a:rPr lang="en-US" altLang="ja-JP" sz="1600" dirty="0" smtClean="0"/>
              <a:t>*recirculation </a:t>
            </a:r>
            <a:r>
              <a:rPr lang="en-US" altLang="ja-JP" sz="1600" dirty="0"/>
              <a:t>during initial filling to prevent bacteria from growing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704" y="5877272"/>
            <a:ext cx="41472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Slide from the last </a:t>
            </a:r>
            <a:r>
              <a:rPr lang="en-US" altLang="ja-JP" b="1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pen HK meeting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067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3816424"/>
          </a:xfrm>
        </p:spPr>
        <p:txBody>
          <a:bodyPr/>
          <a:lstStyle/>
          <a:p>
            <a:r>
              <a:rPr lang="en-US" altLang="ja-JP" dirty="0" smtClean="0"/>
              <a:t>Progress on the water flow simulation. </a:t>
            </a:r>
            <a:endParaRPr lang="en-US" altLang="ja-JP" dirty="0"/>
          </a:p>
          <a:p>
            <a:pPr lvl="1"/>
            <a:r>
              <a:rPr lang="en-US" altLang="ja-JP" dirty="0" smtClean="0"/>
              <a:t>Using side wall inlets/outlets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Started designing the recirculation mode during the initial filling</a:t>
            </a:r>
          </a:p>
          <a:p>
            <a:pPr lvl="1"/>
            <a:r>
              <a:rPr lang="en-US" altLang="ja-JP" dirty="0" smtClean="0"/>
              <a:t>Additional pump rooms should be caverned</a:t>
            </a:r>
          </a:p>
          <a:p>
            <a:pPr lvl="2"/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04059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8208962" cy="863600"/>
          </a:xfrm>
        </p:spPr>
        <p:txBody>
          <a:bodyPr/>
          <a:lstStyle/>
          <a:p>
            <a:r>
              <a:rPr lang="ja-JP" altLang="en-US" dirty="0"/>
              <a:t>おまけ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347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549176"/>
            <a:ext cx="8208962" cy="863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But there is no pump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that can suck 48m of water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Pumps should be installed at the bottom </a:t>
            </a:r>
          </a:p>
          <a:p>
            <a:pPr marL="0" indent="0">
              <a:buNone/>
            </a:pPr>
            <a:r>
              <a:rPr lang="en-US" altLang="ja-JP" dirty="0" smtClean="0"/>
              <a:t>  L</a:t>
            </a:r>
            <a:r>
              <a:rPr kumimoji="1" lang="en-US" altLang="ja-JP" dirty="0" smtClean="0"/>
              <a:t>ike LBNE CDR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022178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47664" y="537321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: 1204.2295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4987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Topic of this talk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204839"/>
            <a:ext cx="8208912" cy="2808337"/>
          </a:xfrm>
        </p:spPr>
        <p:txBody>
          <a:bodyPr/>
          <a:lstStyle/>
          <a:p>
            <a:r>
              <a:rPr lang="en-US" altLang="ja-JP" dirty="0" smtClean="0"/>
              <a:t>Make the most</a:t>
            </a:r>
            <a:r>
              <a:rPr kumimoji="1" lang="en-US" altLang="ja-JP" dirty="0" smtClean="0"/>
              <a:t> of the side wall inlets and outlets to go beyond SK water quality</a:t>
            </a:r>
          </a:p>
          <a:p>
            <a:pPr lvl="1"/>
            <a:r>
              <a:rPr lang="en-US" altLang="ja-JP" dirty="0" smtClean="0"/>
              <a:t>Current activity to prevent stagnation</a:t>
            </a:r>
          </a:p>
          <a:p>
            <a:pPr lvl="2"/>
            <a:r>
              <a:rPr lang="en-US" altLang="ja-JP" dirty="0" smtClean="0"/>
              <a:t> is </a:t>
            </a:r>
            <a:r>
              <a:rPr lang="en-US" altLang="ja-JP" dirty="0"/>
              <a:t>w</a:t>
            </a:r>
            <a:r>
              <a:rPr kumimoji="1" lang="en-US" altLang="ja-JP" dirty="0" smtClean="0"/>
              <a:t>ater flow simulations</a:t>
            </a:r>
          </a:p>
          <a:p>
            <a:pPr lvl="1"/>
            <a:r>
              <a:rPr lang="en-US" altLang="ja-JP" dirty="0" smtClean="0"/>
              <a:t>Recirculation during initial filling </a:t>
            </a:r>
            <a:endParaRPr lang="en-US" altLang="ja-JP" dirty="0"/>
          </a:p>
          <a:p>
            <a:pPr lvl="2"/>
            <a:r>
              <a:rPr lang="en-US" altLang="ja-JP" dirty="0" smtClean="0"/>
              <a:t> requires additional bottom pumps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2463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"/>
          <a:stretch/>
        </p:blipFill>
        <p:spPr bwMode="auto">
          <a:xfrm>
            <a:off x="251520" y="2420888"/>
            <a:ext cx="3888432" cy="404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41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Water </a:t>
            </a:r>
            <a:r>
              <a:rPr lang="en-US" altLang="ja-JP" dirty="0"/>
              <a:t>Flow </a:t>
            </a:r>
            <a:r>
              <a:rPr lang="en-US" altLang="ja-JP" dirty="0" smtClean="0"/>
              <a:t>simulation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522" y="1350712"/>
            <a:ext cx="8102026" cy="1070176"/>
          </a:xfrm>
        </p:spPr>
        <p:txBody>
          <a:bodyPr/>
          <a:lstStyle/>
          <a:p>
            <a:r>
              <a:rPr kumimoji="1" lang="en-US" altLang="ja-JP" dirty="0" smtClean="0"/>
              <a:t>One compartment  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3058"/>
            <a:ext cx="4688774" cy="36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25497" y="5818187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Software updates: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ANSYS  GAMBIT2.4.6+Fluent14.5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82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 &amp; OD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548188"/>
          </a:xfrm>
        </p:spPr>
        <p:txBody>
          <a:bodyPr/>
          <a:lstStyle/>
          <a:p>
            <a:r>
              <a:rPr lang="en-US" altLang="ja-JP" dirty="0" smtClean="0"/>
              <a:t>ID &amp; OD </a:t>
            </a:r>
            <a:r>
              <a:rPr lang="en-US" altLang="ja-JP" dirty="0"/>
              <a:t>are dealt as </a:t>
            </a:r>
            <a:r>
              <a:rPr lang="en-US" altLang="ja-JP" dirty="0" smtClean="0"/>
              <a:t>completely separated containers.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FF4D0F-8A42-433A-A018-8E1A8A8F6115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16002"/>
              </p:ext>
            </p:extLst>
          </p:nvPr>
        </p:nvGraphicFramePr>
        <p:xfrm>
          <a:off x="611560" y="4653136"/>
          <a:ext cx="783714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00"/>
                <a:gridCol w="2325442"/>
                <a:gridCol w="2325699"/>
              </a:tblGrid>
              <a:tr h="32400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Inner detector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Outer detector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Volume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370,000m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89,000m</a:t>
                      </a:r>
                      <a:r>
                        <a:rPr kumimoji="1" lang="en-US" altLang="ja-JP" sz="1800" baseline="30000" dirty="0" smtClean="0"/>
                        <a:t>3</a:t>
                      </a:r>
                      <a:endParaRPr kumimoji="1" lang="ja-JP" altLang="en-US" sz="1800" baseline="300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Flow rate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96.7t/h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23.3t/h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Number of inlets (outlets)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Flow rate / inlet (outlet)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5.37t/h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5.82t/h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naisuiso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r="16943"/>
          <a:stretch/>
        </p:blipFill>
        <p:spPr bwMode="auto">
          <a:xfrm>
            <a:off x="4106659" y="2278376"/>
            <a:ext cx="2049517" cy="23288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gaisuiso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r="14948"/>
          <a:stretch/>
        </p:blipFill>
        <p:spPr bwMode="auto">
          <a:xfrm>
            <a:off x="6323141" y="2276872"/>
            <a:ext cx="2065283" cy="23177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2544262"/>
            <a:ext cx="3537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000" dirty="0"/>
              <a:t>Because of its symmetrical shape, only 1/4 volume is considered for the </a:t>
            </a:r>
            <a:r>
              <a:rPr lang="en-US" altLang="ja-JP" sz="2000" dirty="0" smtClean="0"/>
              <a:t>simulation.</a:t>
            </a:r>
          </a:p>
          <a:p>
            <a:pPr lvl="1"/>
            <a:r>
              <a:rPr lang="en-US" altLang="ja-JP" sz="2000" dirty="0" smtClean="0"/>
              <a:t>1,400,000 mesh</a:t>
            </a:r>
          </a:p>
          <a:p>
            <a:pPr lvl="1"/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xy</a:t>
            </a:r>
            <a:r>
              <a:rPr lang="en-US" altLang="ja-JP" sz="2000" dirty="0" smtClean="0"/>
              <a:t>, and </a:t>
            </a:r>
            <a:r>
              <a:rPr lang="en-US" altLang="ja-JP" sz="2000" dirty="0" err="1" smtClean="0"/>
              <a:t>yz</a:t>
            </a:r>
            <a:r>
              <a:rPr lang="en-US" altLang="ja-JP" sz="2000" dirty="0" smtClean="0"/>
              <a:t> symmetry)</a:t>
            </a:r>
            <a:endParaRPr lang="en-US" altLang="ja-JP" sz="2000" dirty="0"/>
          </a:p>
        </p:txBody>
      </p:sp>
      <p:pic>
        <p:nvPicPr>
          <p:cNvPr id="4100" name="Picture 4" descr="naisuiso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73360" r="65128" b="18099"/>
          <a:stretch/>
        </p:blipFill>
        <p:spPr bwMode="auto">
          <a:xfrm>
            <a:off x="3255321" y="3834729"/>
            <a:ext cx="851338" cy="7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97800" y="18864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Reminder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377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7" y="2241763"/>
            <a:ext cx="6768751" cy="415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Water </a:t>
            </a:r>
            <a:r>
              <a:rPr lang="en-US" altLang="ja-JP" sz="3200" dirty="0" smtClean="0"/>
              <a:t>inlets &amp; o</a:t>
            </a:r>
            <a:r>
              <a:rPr kumimoji="1" lang="en-US" altLang="ja-JP" sz="3200" dirty="0" smtClean="0"/>
              <a:t>utlets conditions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5959" y="1801241"/>
            <a:ext cx="8024473" cy="25870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Equally distributed per top/bottom cross section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611560" y="1196752"/>
            <a:ext cx="8102026" cy="10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ED3742"/>
              </a:buClr>
              <a:buSzPct val="100000"/>
              <a:buFont typeface="Wingdings 2" pitchFamily="18" charset="2"/>
              <a:buChar char="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ED3742"/>
              </a:buClr>
              <a:buSzPct val="112000"/>
              <a:buFont typeface="Verdan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7367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1939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511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08325" indent="-182563" algn="l" rtl="0" fontAlgn="base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Top and bottom 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800" y="18864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Reminder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6422" y="62104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621041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6569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eat source conditions 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"/>
          <a:stretch/>
        </p:blipFill>
        <p:spPr bwMode="auto">
          <a:xfrm>
            <a:off x="5673678" y="1916832"/>
            <a:ext cx="3172299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594457" cy="239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668344" y="5877272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47.4kW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653136"/>
            <a:ext cx="45397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Area</a:t>
            </a:r>
            <a:endParaRPr kumimoji="1" lang="ja-JP" altLang="en-US" sz="1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7362" y="3573016"/>
            <a:ext cx="29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one compartment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755575" y="1412776"/>
            <a:ext cx="65042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250"/>
              </a:spcBef>
              <a:buClr>
                <a:srgbClr val="31B6FD"/>
              </a:buClr>
              <a:buSzPct val="80000"/>
            </a:pP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Base on measured </a:t>
            </a:r>
            <a:r>
              <a:rPr lang="en-US" altLang="ja-JP" sz="2400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Tochibora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temperature</a:t>
            </a: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Cooling </a:t>
            </a:r>
            <a:r>
              <a:rPr lang="en-US" altLang="ja-JP" sz="2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water  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10.5</a:t>
            </a:r>
            <a:r>
              <a:rPr lang="en-US" altLang="ja-JP" sz="2400" kern="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 </a:t>
            </a: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Supplying water  13.0</a:t>
            </a:r>
            <a:r>
              <a:rPr lang="en-US" altLang="ja-JP" sz="2400" kern="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en-US" altLang="ja-JP" sz="2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 </a:t>
            </a:r>
            <a:endParaRPr lang="en-US" altLang="ja-JP" sz="2400" kern="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Top level </a:t>
            </a:r>
            <a:r>
              <a:rPr lang="en-US" altLang="ja-JP" sz="2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rock   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16.7</a:t>
            </a:r>
            <a:r>
              <a:rPr lang="en-US" altLang="ja-JP" sz="2400" kern="0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</a:t>
            </a:r>
          </a:p>
          <a:p>
            <a:pPr marL="265113" lvl="0" indent="-265113" eaLnBrk="0" hangingPunct="0">
              <a:spcBef>
                <a:spcPts val="250"/>
              </a:spcBef>
              <a:buClr>
                <a:srgbClr val="31B6FD"/>
              </a:buClr>
              <a:buSzPct val="80000"/>
              <a:buFont typeface="Wingdings 2" pitchFamily="18" charset="2"/>
              <a:buChar char=""/>
            </a:pPr>
            <a:r>
              <a:rPr lang="en-US" altLang="ja-JP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Bottom level rock 17.7</a:t>
            </a:r>
            <a:r>
              <a:rPr lang="en-US" altLang="ja-JP" sz="2400" kern="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</a:t>
            </a:r>
            <a:r>
              <a:rPr lang="en-US" altLang="ja-JP" sz="2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</a:t>
            </a:r>
            <a:endParaRPr lang="ja-JP" altLang="en-US" sz="2400" kern="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7800" y="18864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Reminder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42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6464656" y="260648"/>
            <a:ext cx="1851760" cy="17692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SK-like operation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4854" y="1412776"/>
            <a:ext cx="8629964" cy="450756"/>
          </a:xfrm>
        </p:spPr>
        <p:txBody>
          <a:bodyPr/>
          <a:lstStyle/>
          <a:p>
            <a:pPr lvl="1"/>
            <a:r>
              <a:rPr lang="en-US" altLang="ja-JP" dirty="0" smtClean="0"/>
              <a:t>Reproduces SK</a:t>
            </a:r>
          </a:p>
          <a:p>
            <a:pPr lvl="2"/>
            <a:r>
              <a:rPr lang="en-US" altLang="ja-JP" dirty="0" smtClean="0"/>
              <a:t> bottom convection </a:t>
            </a:r>
            <a:r>
              <a:rPr lang="en-US" altLang="ja-JP" dirty="0"/>
              <a:t>&amp;</a:t>
            </a:r>
            <a:r>
              <a:rPr lang="en-US" altLang="ja-JP" dirty="0" smtClean="0"/>
              <a:t> </a:t>
            </a:r>
            <a:r>
              <a:rPr lang="en-US" altLang="ja-JP" dirty="0"/>
              <a:t>t</a:t>
            </a:r>
            <a:r>
              <a:rPr lang="en-US" altLang="ja-JP" dirty="0" smtClean="0"/>
              <a:t>op stagnation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868144" y="2194881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Temperature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221008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ID 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¼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 descr="flower9-4-4-8-9-204078-v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0" y="2564212"/>
            <a:ext cx="4800535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lower9-4-4-8-9-204078-contou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5"/>
          <a:stretch/>
        </p:blipFill>
        <p:spPr bwMode="auto">
          <a:xfrm>
            <a:off x="4509836" y="2564211"/>
            <a:ext cx="3806580" cy="36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992907" y="1124744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supply: bottom, return: top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800" y="188640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Reminder 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static solutions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9" descr="model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r="25109"/>
          <a:stretch/>
        </p:blipFill>
        <p:spPr bwMode="auto">
          <a:xfrm>
            <a:off x="6745356" y="408184"/>
            <a:ext cx="1175786" cy="16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下矢印 10"/>
          <p:cNvSpPr/>
          <p:nvPr/>
        </p:nvSpPr>
        <p:spPr>
          <a:xfrm flipV="1">
            <a:off x="6988534" y="1545360"/>
            <a:ext cx="185978" cy="2776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flipV="1">
            <a:off x="7189931" y="1545360"/>
            <a:ext cx="185978" cy="2776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7204558" y="291520"/>
            <a:ext cx="185978" cy="264021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flipV="1">
            <a:off x="6988534" y="277875"/>
            <a:ext cx="185978" cy="277666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68020" y="6159047"/>
            <a:ext cx="3892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250"/>
              </a:spcBef>
              <a:buClr>
                <a:srgbClr val="31B6FD"/>
              </a:buClr>
              <a:buSzPct val="80000"/>
            </a:pPr>
            <a:r>
              <a:rPr lang="ja-JP" altLang="en-US" sz="24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→</a:t>
            </a:r>
            <a:r>
              <a:rPr lang="en-US" altLang="ja-JP" sz="2400" kern="0" dirty="0" err="1" smtClean="0">
                <a:solidFill>
                  <a:prstClr val="black"/>
                </a:solidFill>
                <a:latin typeface="Verdana"/>
                <a:ea typeface="ＭＳ Ｐゴシック"/>
              </a:rPr>
              <a:t>LowE</a:t>
            </a:r>
            <a:r>
              <a:rPr lang="en-US" altLang="ja-JP" sz="24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 </a:t>
            </a:r>
            <a:r>
              <a:rPr lang="en-US" altLang="ja-JP" sz="2400" kern="0" dirty="0">
                <a:solidFill>
                  <a:prstClr val="black"/>
                </a:solidFill>
                <a:latin typeface="Verdana"/>
                <a:ea typeface="ＭＳ Ｐゴシック"/>
              </a:rPr>
              <a:t>oriented tuning.</a:t>
            </a:r>
          </a:p>
        </p:txBody>
      </p:sp>
    </p:spTree>
    <p:extLst>
      <p:ext uri="{BB962C8B-B14F-4D97-AF65-F5344CB8AC3E}">
        <p14:creationId xmlns:p14="http://schemas.microsoft.com/office/powerpoint/2010/main" val="3819640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Inverse operation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3215" y="1376003"/>
            <a:ext cx="7056784" cy="1544106"/>
          </a:xfrm>
        </p:spPr>
        <p:txBody>
          <a:bodyPr/>
          <a:lstStyle/>
          <a:p>
            <a:pPr lvl="1"/>
            <a:r>
              <a:rPr lang="en-US" altLang="ja-JP" dirty="0" smtClean="0"/>
              <a:t>Whole convection</a:t>
            </a:r>
          </a:p>
          <a:p>
            <a:pPr lvl="2"/>
            <a:r>
              <a:rPr lang="en-US" altLang="ja-JP" dirty="0" smtClean="0"/>
              <a:t>uniform detector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300193" y="2132856"/>
            <a:ext cx="138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Temperature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5" y="214805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ID 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¼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 descr="flower9-4-4-8-9-8-50000_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" y="2502188"/>
            <a:ext cx="4805163" cy="36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flower9-4-4-8-9-8-50000_contour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8"/>
          <a:stretch/>
        </p:blipFill>
        <p:spPr bwMode="auto">
          <a:xfrm>
            <a:off x="4644009" y="2502188"/>
            <a:ext cx="3844219" cy="36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223033" y="1124744"/>
            <a:ext cx="514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Supply cold water to the top, </a:t>
            </a:r>
            <a:r>
              <a:rPr lang="en-US" altLang="ja-JP" sz="2000" dirty="0">
                <a:solidFill>
                  <a:srgbClr val="0000FF"/>
                </a:solidFill>
              </a:rPr>
              <a:t>return: </a:t>
            </a:r>
            <a:r>
              <a:rPr lang="en-US" altLang="ja-JP" sz="2000" dirty="0" smtClean="0">
                <a:solidFill>
                  <a:srgbClr val="0000FF"/>
                </a:solidFill>
              </a:rPr>
              <a:t>bottom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464656" y="260648"/>
            <a:ext cx="1851760" cy="17692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9" descr="model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r="25109"/>
          <a:stretch/>
        </p:blipFill>
        <p:spPr bwMode="auto">
          <a:xfrm>
            <a:off x="6745356" y="264168"/>
            <a:ext cx="1175786" cy="16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下矢印 17"/>
          <p:cNvSpPr/>
          <p:nvPr/>
        </p:nvSpPr>
        <p:spPr>
          <a:xfrm rot="10800000" flipV="1">
            <a:off x="6914116" y="351733"/>
            <a:ext cx="185978" cy="2776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10800000" flipV="1">
            <a:off x="7168404" y="351733"/>
            <a:ext cx="185978" cy="27766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10800000" flipV="1">
            <a:off x="7168404" y="1700808"/>
            <a:ext cx="185978" cy="264021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10800000" flipV="1">
            <a:off x="6914116" y="1711174"/>
            <a:ext cx="185978" cy="277666"/>
          </a:xfrm>
          <a:prstGeom prst="downArrow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568020" y="6159047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ts val="250"/>
              </a:spcBef>
              <a:buClr>
                <a:srgbClr val="31B6FD"/>
              </a:buClr>
              <a:buSzPct val="80000"/>
            </a:pPr>
            <a:r>
              <a:rPr lang="ja-JP" altLang="en-US" sz="24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→</a:t>
            </a:r>
            <a:r>
              <a:rPr lang="en-US" altLang="ja-JP" sz="2400" kern="0" dirty="0" smtClean="0">
                <a:solidFill>
                  <a:prstClr val="black"/>
                </a:solidFill>
                <a:latin typeface="Verdana"/>
                <a:ea typeface="ＭＳ Ｐゴシック"/>
              </a:rPr>
              <a:t>T2HK </a:t>
            </a:r>
            <a:r>
              <a:rPr lang="en-US" altLang="ja-JP" sz="2400" kern="0" dirty="0">
                <a:solidFill>
                  <a:prstClr val="black"/>
                </a:solidFill>
                <a:latin typeface="Verdana"/>
                <a:ea typeface="ＭＳ Ｐゴシック"/>
              </a:rPr>
              <a:t>oriented tuning.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7800" y="188640"/>
            <a:ext cx="353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Reminder 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static solutions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1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シック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4_シック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シック 1">
        <a:dk1>
          <a:srgbClr val="000000"/>
        </a:dk1>
        <a:lt1>
          <a:srgbClr val="FFFFFF"/>
        </a:lt1>
        <a:dk2>
          <a:srgbClr val="323232"/>
        </a:dk2>
        <a:lt2>
          <a:srgbClr val="E3DED1"/>
        </a:lt2>
        <a:accent1>
          <a:srgbClr val="F07F09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108012</TotalTime>
  <Words>597</Words>
  <Application>Microsoft Office PowerPoint</Application>
  <PresentationFormat>画面に合わせる (4:3)</PresentationFormat>
  <Paragraphs>198</Paragraphs>
  <Slides>22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4_シック</vt:lpstr>
      <vt:lpstr>Acrobat Document</vt:lpstr>
      <vt:lpstr>Status of HK Water  4th Open Meeting for Hyper-K January 28 2014  </vt:lpstr>
      <vt:lpstr>  Plumbing in the tanks</vt:lpstr>
      <vt:lpstr>Topic of this talk</vt:lpstr>
      <vt:lpstr> Water Flow simulation </vt:lpstr>
      <vt:lpstr>ID &amp; OD Conditions</vt:lpstr>
      <vt:lpstr>Water inlets &amp; outlets conditions</vt:lpstr>
      <vt:lpstr>Heat source conditions </vt:lpstr>
      <vt:lpstr>SK-like operation </vt:lpstr>
      <vt:lpstr>Inverse operation </vt:lpstr>
      <vt:lpstr>Water replacement efficiency</vt:lpstr>
      <vt:lpstr>Try to maximize the efficiency using the side wall pipes</vt:lpstr>
      <vt:lpstr>Comparison with “SK operation”</vt:lpstr>
      <vt:lpstr>Comparison with “SK operation”</vt:lpstr>
      <vt:lpstr>Milder temperature gradient</vt:lpstr>
      <vt:lpstr>90 days to fill a tank</vt:lpstr>
      <vt:lpstr>60 days filling without recirculation caused</vt:lpstr>
      <vt:lpstr>HK has 2 recirculation systems</vt:lpstr>
      <vt:lpstr>New bottom pump </vt:lpstr>
      <vt:lpstr>Now pump rooms</vt:lpstr>
      <vt:lpstr>Conclusion</vt:lpstr>
      <vt:lpstr>おまけ</vt:lpstr>
      <vt:lpstr>But there is no pump  that can suck 48m of 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4thHK open meeting</dc:title>
  <dc:creator>sekiya</dc:creator>
  <cp:lastModifiedBy>sekiya</cp:lastModifiedBy>
  <cp:revision>838</cp:revision>
  <cp:lastPrinted>2012-08-21T04:52:00Z</cp:lastPrinted>
  <dcterms:modified xsi:type="dcterms:W3CDTF">2014-01-26T09:12:22Z</dcterms:modified>
</cp:coreProperties>
</file>