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52" r:id="rId3"/>
    <p:sldId id="353" r:id="rId4"/>
    <p:sldId id="354" r:id="rId5"/>
    <p:sldId id="355" r:id="rId6"/>
    <p:sldId id="357" r:id="rId7"/>
    <p:sldId id="359" r:id="rId8"/>
    <p:sldId id="358" r:id="rId9"/>
    <p:sldId id="356" r:id="rId10"/>
    <p:sldId id="362" r:id="rId11"/>
    <p:sldId id="361" r:id="rId12"/>
    <p:sldId id="363" r:id="rId13"/>
    <p:sldId id="364" r:id="rId14"/>
    <p:sldId id="365" r:id="rId15"/>
    <p:sldId id="3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00FF00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2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2AC7E-EC0B-4C6C-A713-679DC4A566D9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BAC3F1-2E9E-4075-A06F-36B5482AFEC5}">
      <dgm:prSet phldrT="[Text]" custT="1"/>
      <dgm:spPr/>
      <dgm:t>
        <a:bodyPr/>
        <a:lstStyle/>
        <a:p>
          <a:r>
            <a:rPr lang="en-US" sz="2400" dirty="0" smtClean="0"/>
            <a:t>Analog shaper</a:t>
          </a:r>
          <a:endParaRPr lang="en-US" sz="2400" dirty="0"/>
        </a:p>
      </dgm:t>
    </dgm:pt>
    <dgm:pt modelId="{B8C3FCAE-0155-43FA-8047-6C3823296964}" type="parTrans" cxnId="{4F293FDF-D845-4A38-AC10-D52F764A230B}">
      <dgm:prSet/>
      <dgm:spPr/>
      <dgm:t>
        <a:bodyPr/>
        <a:lstStyle/>
        <a:p>
          <a:endParaRPr lang="en-US"/>
        </a:p>
      </dgm:t>
    </dgm:pt>
    <dgm:pt modelId="{D8CDE4EB-4E12-4A98-AC76-CA79CE9E6F89}" type="sibTrans" cxnId="{4F293FDF-D845-4A38-AC10-D52F764A230B}">
      <dgm:prSet/>
      <dgm:spPr/>
      <dgm:t>
        <a:bodyPr/>
        <a:lstStyle/>
        <a:p>
          <a:endParaRPr lang="en-US"/>
        </a:p>
      </dgm:t>
    </dgm:pt>
    <dgm:pt modelId="{89FD6AF0-D4BA-40A7-BBFF-DCC96A80AD29}">
      <dgm:prSet phldrT="[Text]" custT="1"/>
      <dgm:spPr/>
      <dgm:t>
        <a:bodyPr/>
        <a:lstStyle/>
        <a:p>
          <a:r>
            <a:rPr lang="en-US" sz="2400" dirty="0" smtClean="0"/>
            <a:t>Flash ADC</a:t>
          </a:r>
          <a:endParaRPr lang="en-US" sz="2400" dirty="0"/>
        </a:p>
      </dgm:t>
    </dgm:pt>
    <dgm:pt modelId="{71AEBBB0-0CFC-46D6-A407-667E3AFA8C71}" type="parTrans" cxnId="{D60C5381-D4FD-4898-A4ED-139AA85AC959}">
      <dgm:prSet/>
      <dgm:spPr/>
      <dgm:t>
        <a:bodyPr/>
        <a:lstStyle/>
        <a:p>
          <a:endParaRPr lang="en-US"/>
        </a:p>
      </dgm:t>
    </dgm:pt>
    <dgm:pt modelId="{AC873ABB-3A3D-4318-B0A6-6839D97B05B8}" type="sibTrans" cxnId="{D60C5381-D4FD-4898-A4ED-139AA85AC959}">
      <dgm:prSet/>
      <dgm:spPr/>
      <dgm:t>
        <a:bodyPr/>
        <a:lstStyle/>
        <a:p>
          <a:endParaRPr lang="en-US"/>
        </a:p>
      </dgm:t>
    </dgm:pt>
    <dgm:pt modelId="{907B37C3-2678-4569-8AF1-E3840444D2E7}">
      <dgm:prSet phldrT="[Text]" custT="1"/>
      <dgm:spPr/>
      <dgm:t>
        <a:bodyPr/>
        <a:lstStyle/>
        <a:p>
          <a:r>
            <a:rPr lang="en-US" sz="2400" dirty="0" smtClean="0"/>
            <a:t>FPGA</a:t>
          </a:r>
          <a:endParaRPr lang="en-US" sz="2400" dirty="0"/>
        </a:p>
      </dgm:t>
    </dgm:pt>
    <dgm:pt modelId="{83633578-5702-429F-A0D9-59D81A94AA94}" type="parTrans" cxnId="{E2309909-05A1-4EE8-B5F2-6D63F6EA7B6C}">
      <dgm:prSet/>
      <dgm:spPr/>
      <dgm:t>
        <a:bodyPr/>
        <a:lstStyle/>
        <a:p>
          <a:endParaRPr lang="en-US"/>
        </a:p>
      </dgm:t>
    </dgm:pt>
    <dgm:pt modelId="{988BF861-FA5B-435D-A378-53A5AD6B6643}" type="sibTrans" cxnId="{E2309909-05A1-4EE8-B5F2-6D63F6EA7B6C}">
      <dgm:prSet/>
      <dgm:spPr/>
      <dgm:t>
        <a:bodyPr/>
        <a:lstStyle/>
        <a:p>
          <a:endParaRPr lang="en-US"/>
        </a:p>
      </dgm:t>
    </dgm:pt>
    <dgm:pt modelId="{B2B52497-8FB3-4B2D-A765-642E6589784C}">
      <dgm:prSet phldrT="[Text]" custT="1"/>
      <dgm:spPr/>
      <dgm:t>
        <a:bodyPr/>
        <a:lstStyle/>
        <a:p>
          <a:r>
            <a:rPr lang="en-US" sz="2400" dirty="0" smtClean="0"/>
            <a:t>PMT</a:t>
          </a:r>
          <a:endParaRPr lang="en-US" sz="2400" dirty="0"/>
        </a:p>
      </dgm:t>
    </dgm:pt>
    <dgm:pt modelId="{80C42E23-69F7-41CE-AE23-C590A442BD62}" type="sibTrans" cxnId="{2D2D181E-7E74-4A4D-8724-F4519E932EC6}">
      <dgm:prSet/>
      <dgm:spPr/>
      <dgm:t>
        <a:bodyPr/>
        <a:lstStyle/>
        <a:p>
          <a:endParaRPr lang="en-US"/>
        </a:p>
      </dgm:t>
    </dgm:pt>
    <dgm:pt modelId="{2EF999CB-CF00-4809-B6A2-F7E2178114D1}" type="parTrans" cxnId="{2D2D181E-7E74-4A4D-8724-F4519E932EC6}">
      <dgm:prSet/>
      <dgm:spPr/>
      <dgm:t>
        <a:bodyPr/>
        <a:lstStyle/>
        <a:p>
          <a:endParaRPr lang="en-US"/>
        </a:p>
      </dgm:t>
    </dgm:pt>
    <dgm:pt modelId="{9FD329AB-9DE8-40D1-944A-9038996F06E8}">
      <dgm:prSet phldrT="[Text]" custT="1"/>
      <dgm:spPr/>
      <dgm:t>
        <a:bodyPr/>
        <a:lstStyle/>
        <a:p>
          <a:r>
            <a:rPr lang="en-US" sz="1600" dirty="0" smtClean="0"/>
            <a:t>Adjust the pulse shape to match FADC digitization frequency</a:t>
          </a:r>
          <a:endParaRPr lang="en-US" sz="1600" dirty="0"/>
        </a:p>
      </dgm:t>
    </dgm:pt>
    <dgm:pt modelId="{02E6848C-EEA4-4890-A280-292A6984CC5C}" type="parTrans" cxnId="{90A202C0-EB51-455D-BDFC-DB394A823648}">
      <dgm:prSet/>
      <dgm:spPr/>
      <dgm:t>
        <a:bodyPr/>
        <a:lstStyle/>
        <a:p>
          <a:endParaRPr lang="en-US"/>
        </a:p>
      </dgm:t>
    </dgm:pt>
    <dgm:pt modelId="{95B17604-B526-42DC-B861-82FFBA0CE298}" type="sibTrans" cxnId="{90A202C0-EB51-455D-BDFC-DB394A823648}">
      <dgm:prSet/>
      <dgm:spPr/>
      <dgm:t>
        <a:bodyPr/>
        <a:lstStyle/>
        <a:p>
          <a:endParaRPr lang="en-US"/>
        </a:p>
      </dgm:t>
    </dgm:pt>
    <dgm:pt modelId="{C862A425-C914-4733-B7A8-1734E3494452}">
      <dgm:prSet phldrT="[Text]" custT="1"/>
      <dgm:spPr/>
      <dgm:t>
        <a:bodyPr/>
        <a:lstStyle/>
        <a:p>
          <a:r>
            <a:rPr lang="en-US" sz="1600" dirty="0" smtClean="0"/>
            <a:t>Produce waveforms</a:t>
          </a:r>
          <a:endParaRPr lang="en-US" sz="1600" dirty="0"/>
        </a:p>
      </dgm:t>
    </dgm:pt>
    <dgm:pt modelId="{B4683540-27D9-465F-AC25-727380E35D8F}" type="parTrans" cxnId="{FDE44043-02E3-4472-9B32-B5D8D0B717F3}">
      <dgm:prSet/>
      <dgm:spPr/>
      <dgm:t>
        <a:bodyPr/>
        <a:lstStyle/>
        <a:p>
          <a:endParaRPr lang="en-US"/>
        </a:p>
      </dgm:t>
    </dgm:pt>
    <dgm:pt modelId="{2A7F87F4-1CCE-4082-AB78-5189E8879D29}" type="sibTrans" cxnId="{FDE44043-02E3-4472-9B32-B5D8D0B717F3}">
      <dgm:prSet/>
      <dgm:spPr/>
      <dgm:t>
        <a:bodyPr/>
        <a:lstStyle/>
        <a:p>
          <a:endParaRPr lang="en-US"/>
        </a:p>
      </dgm:t>
    </dgm:pt>
    <dgm:pt modelId="{ABF5A6B2-21F7-49B4-AA43-3B28E48A090A}">
      <dgm:prSet phldrT="[Text]" custT="1"/>
      <dgm:spPr/>
      <dgm:t>
        <a:bodyPr/>
        <a:lstStyle/>
        <a:p>
          <a:r>
            <a:rPr lang="en-US" sz="1600" dirty="0" smtClean="0"/>
            <a:t>Determine if pulses fit single PE template</a:t>
          </a:r>
          <a:endParaRPr lang="en-US" sz="1600" dirty="0"/>
        </a:p>
      </dgm:t>
    </dgm:pt>
    <dgm:pt modelId="{FB6E2EE2-68BD-40C2-A81C-24FB44E98E70}" type="parTrans" cxnId="{DFA2B314-AE27-4FDA-AC22-F56F36060759}">
      <dgm:prSet/>
      <dgm:spPr/>
      <dgm:t>
        <a:bodyPr/>
        <a:lstStyle/>
        <a:p>
          <a:endParaRPr lang="en-US"/>
        </a:p>
      </dgm:t>
    </dgm:pt>
    <dgm:pt modelId="{876F590C-3DA6-4844-AB5B-031AD17C36ED}" type="sibTrans" cxnId="{DFA2B314-AE27-4FDA-AC22-F56F36060759}">
      <dgm:prSet/>
      <dgm:spPr/>
      <dgm:t>
        <a:bodyPr/>
        <a:lstStyle/>
        <a:p>
          <a:endParaRPr lang="en-US"/>
        </a:p>
      </dgm:t>
    </dgm:pt>
    <dgm:pt modelId="{7931EB59-8ED0-43D7-BD76-48B6D02809F8}">
      <dgm:prSet phldrT="[Text]" custT="1"/>
      <dgm:spPr/>
      <dgm:t>
        <a:bodyPr/>
        <a:lstStyle/>
        <a:p>
          <a:r>
            <a:rPr lang="en-US" sz="1600" dirty="0" smtClean="0"/>
            <a:t>If yes, extract time and charge</a:t>
          </a:r>
          <a:endParaRPr lang="en-US" sz="1600" dirty="0"/>
        </a:p>
      </dgm:t>
    </dgm:pt>
    <dgm:pt modelId="{989C7AAE-51D6-4462-9A16-642CB13BE800}" type="parTrans" cxnId="{15234AD6-4C9D-41C4-ABBC-B6FEDEF71292}">
      <dgm:prSet/>
      <dgm:spPr/>
      <dgm:t>
        <a:bodyPr/>
        <a:lstStyle/>
        <a:p>
          <a:endParaRPr lang="en-US"/>
        </a:p>
      </dgm:t>
    </dgm:pt>
    <dgm:pt modelId="{79227946-BED2-4E59-A73E-7166CB453EF6}" type="sibTrans" cxnId="{15234AD6-4C9D-41C4-ABBC-B6FEDEF71292}">
      <dgm:prSet/>
      <dgm:spPr/>
      <dgm:t>
        <a:bodyPr/>
        <a:lstStyle/>
        <a:p>
          <a:endParaRPr lang="en-US"/>
        </a:p>
      </dgm:t>
    </dgm:pt>
    <dgm:pt modelId="{1A89F503-49FC-41E3-9E9B-47A87510CEA5}">
      <dgm:prSet phldrT="[Text]" custT="1"/>
      <dgm:spPr/>
      <dgm:t>
        <a:bodyPr/>
        <a:lstStyle/>
        <a:p>
          <a:r>
            <a:rPr lang="en-US" sz="1600" dirty="0" smtClean="0"/>
            <a:t>If not, save waveform fragment</a:t>
          </a:r>
          <a:endParaRPr lang="en-US" sz="1600" dirty="0"/>
        </a:p>
      </dgm:t>
    </dgm:pt>
    <dgm:pt modelId="{D2F7BF46-7AE6-49BA-8117-4CC4D4A06163}" type="parTrans" cxnId="{3806FB80-D80C-48C2-BD86-340F4AF71619}">
      <dgm:prSet/>
      <dgm:spPr/>
      <dgm:t>
        <a:bodyPr/>
        <a:lstStyle/>
        <a:p>
          <a:endParaRPr lang="en-US"/>
        </a:p>
      </dgm:t>
    </dgm:pt>
    <dgm:pt modelId="{D277E44D-1F8B-4F75-A4F5-582717196FCF}" type="sibTrans" cxnId="{3806FB80-D80C-48C2-BD86-340F4AF71619}">
      <dgm:prSet/>
      <dgm:spPr/>
      <dgm:t>
        <a:bodyPr/>
        <a:lstStyle/>
        <a:p>
          <a:endParaRPr lang="en-US"/>
        </a:p>
      </dgm:t>
    </dgm:pt>
    <dgm:pt modelId="{4A9364C5-9A74-43B0-B2B6-B77F25014E42}" type="pres">
      <dgm:prSet presAssocID="{29C2AC7E-EC0B-4C6C-A713-679DC4A566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76DBC60-FFC9-46D9-AB4C-C41FCBD78B88}" type="pres">
      <dgm:prSet presAssocID="{907B37C3-2678-4569-8AF1-E3840444D2E7}" presName="boxAndChildren" presStyleCnt="0"/>
      <dgm:spPr/>
    </dgm:pt>
    <dgm:pt modelId="{27AA3A2B-5263-4204-98A6-EAA3CD5BED57}" type="pres">
      <dgm:prSet presAssocID="{907B37C3-2678-4569-8AF1-E3840444D2E7}" presName="parentTextBox" presStyleLbl="node1" presStyleIdx="0" presStyleCnt="4"/>
      <dgm:spPr/>
      <dgm:t>
        <a:bodyPr/>
        <a:lstStyle/>
        <a:p>
          <a:endParaRPr lang="en-CA"/>
        </a:p>
      </dgm:t>
    </dgm:pt>
    <dgm:pt modelId="{13473698-A962-4E09-B0B5-41448E1830B6}" type="pres">
      <dgm:prSet presAssocID="{907B37C3-2678-4569-8AF1-E3840444D2E7}" presName="entireBox" presStyleLbl="node1" presStyleIdx="0" presStyleCnt="4"/>
      <dgm:spPr/>
      <dgm:t>
        <a:bodyPr/>
        <a:lstStyle/>
        <a:p>
          <a:endParaRPr lang="en-CA"/>
        </a:p>
      </dgm:t>
    </dgm:pt>
    <dgm:pt modelId="{42777F83-222B-43CD-823E-B551D125E384}" type="pres">
      <dgm:prSet presAssocID="{907B37C3-2678-4569-8AF1-E3840444D2E7}" presName="descendantBox" presStyleCnt="0"/>
      <dgm:spPr/>
    </dgm:pt>
    <dgm:pt modelId="{C1A31886-2CA3-43BF-B306-920BE7FA0450}" type="pres">
      <dgm:prSet presAssocID="{ABF5A6B2-21F7-49B4-AA43-3B28E48A090A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124FAD-04F1-40E5-A05C-06C8234A2988}" type="pres">
      <dgm:prSet presAssocID="{7931EB59-8ED0-43D7-BD76-48B6D02809F8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BE1DBCC-8244-488C-817E-467906D075FE}" type="pres">
      <dgm:prSet presAssocID="{1A89F503-49FC-41E3-9E9B-47A87510CEA5}" presName="childTextBox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DDC0C-19EF-42CD-BE65-3FF9F7415964}" type="pres">
      <dgm:prSet presAssocID="{AC873ABB-3A3D-4318-B0A6-6839D97B05B8}" presName="sp" presStyleCnt="0"/>
      <dgm:spPr/>
    </dgm:pt>
    <dgm:pt modelId="{A40F7E2A-98A8-4940-84FE-A0E6B8068F00}" type="pres">
      <dgm:prSet presAssocID="{89FD6AF0-D4BA-40A7-BBFF-DCC96A80AD29}" presName="arrowAndChildren" presStyleCnt="0"/>
      <dgm:spPr/>
    </dgm:pt>
    <dgm:pt modelId="{22F55821-87BC-468D-B88F-6CDFBE52EB93}" type="pres">
      <dgm:prSet presAssocID="{89FD6AF0-D4BA-40A7-BBFF-DCC96A80AD29}" presName="parentTextArrow" presStyleLbl="node1" presStyleIdx="0" presStyleCnt="4"/>
      <dgm:spPr/>
      <dgm:t>
        <a:bodyPr/>
        <a:lstStyle/>
        <a:p>
          <a:endParaRPr lang="en-CA"/>
        </a:p>
      </dgm:t>
    </dgm:pt>
    <dgm:pt modelId="{9717A593-0C8F-4D63-9BAB-FBAC652DA9A2}" type="pres">
      <dgm:prSet presAssocID="{89FD6AF0-D4BA-40A7-BBFF-DCC96A80AD29}" presName="arrow" presStyleLbl="node1" presStyleIdx="1" presStyleCnt="4"/>
      <dgm:spPr/>
      <dgm:t>
        <a:bodyPr/>
        <a:lstStyle/>
        <a:p>
          <a:endParaRPr lang="en-CA"/>
        </a:p>
      </dgm:t>
    </dgm:pt>
    <dgm:pt modelId="{F1EE188A-B3B6-4977-AF6C-DCD0D28C5F0D}" type="pres">
      <dgm:prSet presAssocID="{89FD6AF0-D4BA-40A7-BBFF-DCC96A80AD29}" presName="descendantArrow" presStyleCnt="0"/>
      <dgm:spPr/>
    </dgm:pt>
    <dgm:pt modelId="{9EA6ECDF-AF9E-49A2-BEA8-F2869C431C1B}" type="pres">
      <dgm:prSet presAssocID="{C862A425-C914-4733-B7A8-1734E3494452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EB95E-C629-4435-83D7-621F4C792715}" type="pres">
      <dgm:prSet presAssocID="{D8CDE4EB-4E12-4A98-AC76-CA79CE9E6F89}" presName="sp" presStyleCnt="0"/>
      <dgm:spPr/>
    </dgm:pt>
    <dgm:pt modelId="{4283729F-4118-4CEB-A05C-C894C495ED74}" type="pres">
      <dgm:prSet presAssocID="{58BAC3F1-2E9E-4075-A06F-36B5482AFEC5}" presName="arrowAndChildren" presStyleCnt="0"/>
      <dgm:spPr/>
    </dgm:pt>
    <dgm:pt modelId="{DB4600DA-FDFC-497E-9C73-EA3D37BB6FB5}" type="pres">
      <dgm:prSet presAssocID="{58BAC3F1-2E9E-4075-A06F-36B5482AFEC5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5ACDF34A-ACEA-4259-9C5F-0E5F8EF4FDEE}" type="pres">
      <dgm:prSet presAssocID="{58BAC3F1-2E9E-4075-A06F-36B5482AFEC5}" presName="arrow" presStyleLbl="node1" presStyleIdx="2" presStyleCnt="4"/>
      <dgm:spPr/>
      <dgm:t>
        <a:bodyPr/>
        <a:lstStyle/>
        <a:p>
          <a:endParaRPr lang="en-US"/>
        </a:p>
      </dgm:t>
    </dgm:pt>
    <dgm:pt modelId="{8152FCFD-D9D4-4EFD-92FD-4EA63CFA9B8F}" type="pres">
      <dgm:prSet presAssocID="{58BAC3F1-2E9E-4075-A06F-36B5482AFEC5}" presName="descendantArrow" presStyleCnt="0"/>
      <dgm:spPr/>
    </dgm:pt>
    <dgm:pt modelId="{BD297FA0-4D54-4A76-B323-129632596F35}" type="pres">
      <dgm:prSet presAssocID="{9FD329AB-9DE8-40D1-944A-9038996F06E8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EA9257-212A-4BD9-9C76-6F7BC6053FB7}" type="pres">
      <dgm:prSet presAssocID="{80C42E23-69F7-41CE-AE23-C590A442BD62}" presName="sp" presStyleCnt="0"/>
      <dgm:spPr/>
    </dgm:pt>
    <dgm:pt modelId="{7EDDFC5C-72F1-401C-999E-972AE4E735EF}" type="pres">
      <dgm:prSet presAssocID="{B2B52497-8FB3-4B2D-A765-642E6589784C}" presName="arrowAndChildren" presStyleCnt="0"/>
      <dgm:spPr/>
    </dgm:pt>
    <dgm:pt modelId="{F16EA294-8F7C-4630-B503-F469CBF3CE0B}" type="pres">
      <dgm:prSet presAssocID="{B2B52497-8FB3-4B2D-A765-642E6589784C}" presName="parentTextArrow" presStyleLbl="node1" presStyleIdx="3" presStyleCnt="4"/>
      <dgm:spPr/>
      <dgm:t>
        <a:bodyPr/>
        <a:lstStyle/>
        <a:p>
          <a:endParaRPr lang="en-CA"/>
        </a:p>
      </dgm:t>
    </dgm:pt>
  </dgm:ptLst>
  <dgm:cxnLst>
    <dgm:cxn modelId="{7C1B4883-485E-49A7-918A-525A5E0B0E4C}" type="presOf" srcId="{ABF5A6B2-21F7-49B4-AA43-3B28E48A090A}" destId="{C1A31886-2CA3-43BF-B306-920BE7FA0450}" srcOrd="0" destOrd="0" presId="urn:microsoft.com/office/officeart/2005/8/layout/process4"/>
    <dgm:cxn modelId="{FDE44043-02E3-4472-9B32-B5D8D0B717F3}" srcId="{89FD6AF0-D4BA-40A7-BBFF-DCC96A80AD29}" destId="{C862A425-C914-4733-B7A8-1734E3494452}" srcOrd="0" destOrd="0" parTransId="{B4683540-27D9-465F-AC25-727380E35D8F}" sibTransId="{2A7F87F4-1CCE-4082-AB78-5189E8879D29}"/>
    <dgm:cxn modelId="{2258D4E1-C152-42D3-BFCF-D15263775AF8}" type="presOf" srcId="{9FD329AB-9DE8-40D1-944A-9038996F06E8}" destId="{BD297FA0-4D54-4A76-B323-129632596F35}" srcOrd="0" destOrd="0" presId="urn:microsoft.com/office/officeart/2005/8/layout/process4"/>
    <dgm:cxn modelId="{DF434DF2-BC77-423B-BBB0-61E159E1338E}" type="presOf" srcId="{907B37C3-2678-4569-8AF1-E3840444D2E7}" destId="{13473698-A962-4E09-B0B5-41448E1830B6}" srcOrd="1" destOrd="0" presId="urn:microsoft.com/office/officeart/2005/8/layout/process4"/>
    <dgm:cxn modelId="{00B0BAB9-470D-4713-8ACF-DD3D71E5EE10}" type="presOf" srcId="{89FD6AF0-D4BA-40A7-BBFF-DCC96A80AD29}" destId="{9717A593-0C8F-4D63-9BAB-FBAC652DA9A2}" srcOrd="1" destOrd="0" presId="urn:microsoft.com/office/officeart/2005/8/layout/process4"/>
    <dgm:cxn modelId="{D60C5381-D4FD-4898-A4ED-139AA85AC959}" srcId="{29C2AC7E-EC0B-4C6C-A713-679DC4A566D9}" destId="{89FD6AF0-D4BA-40A7-BBFF-DCC96A80AD29}" srcOrd="2" destOrd="0" parTransId="{71AEBBB0-0CFC-46D6-A407-667E3AFA8C71}" sibTransId="{AC873ABB-3A3D-4318-B0A6-6839D97B05B8}"/>
    <dgm:cxn modelId="{C992BFFA-13FE-4433-A68A-14E3C93C5A8B}" type="presOf" srcId="{1A89F503-49FC-41E3-9E9B-47A87510CEA5}" destId="{3BE1DBCC-8244-488C-817E-467906D075FE}" srcOrd="0" destOrd="0" presId="urn:microsoft.com/office/officeart/2005/8/layout/process4"/>
    <dgm:cxn modelId="{DFA2B314-AE27-4FDA-AC22-F56F36060759}" srcId="{907B37C3-2678-4569-8AF1-E3840444D2E7}" destId="{ABF5A6B2-21F7-49B4-AA43-3B28E48A090A}" srcOrd="0" destOrd="0" parTransId="{FB6E2EE2-68BD-40C2-A81C-24FB44E98E70}" sibTransId="{876F590C-3DA6-4844-AB5B-031AD17C36ED}"/>
    <dgm:cxn modelId="{D7564291-14F1-48EA-8405-2C90A0E252A2}" type="presOf" srcId="{89FD6AF0-D4BA-40A7-BBFF-DCC96A80AD29}" destId="{22F55821-87BC-468D-B88F-6CDFBE52EB93}" srcOrd="0" destOrd="0" presId="urn:microsoft.com/office/officeart/2005/8/layout/process4"/>
    <dgm:cxn modelId="{19C80193-EAA5-43C2-B5E7-9A48072FD4D4}" type="presOf" srcId="{58BAC3F1-2E9E-4075-A06F-36B5482AFEC5}" destId="{5ACDF34A-ACEA-4259-9C5F-0E5F8EF4FDEE}" srcOrd="1" destOrd="0" presId="urn:microsoft.com/office/officeart/2005/8/layout/process4"/>
    <dgm:cxn modelId="{B0C9DBCF-0C6C-4429-AE0F-2C907E24E2E6}" type="presOf" srcId="{907B37C3-2678-4569-8AF1-E3840444D2E7}" destId="{27AA3A2B-5263-4204-98A6-EAA3CD5BED57}" srcOrd="0" destOrd="0" presId="urn:microsoft.com/office/officeart/2005/8/layout/process4"/>
    <dgm:cxn modelId="{7DD3C2E9-1A15-4397-9C47-124AFAB1C8EE}" type="presOf" srcId="{C862A425-C914-4733-B7A8-1734E3494452}" destId="{9EA6ECDF-AF9E-49A2-BEA8-F2869C431C1B}" srcOrd="0" destOrd="0" presId="urn:microsoft.com/office/officeart/2005/8/layout/process4"/>
    <dgm:cxn modelId="{78CE7B5A-82C9-4ED7-8E65-DEF5B1D8CF43}" type="presOf" srcId="{58BAC3F1-2E9E-4075-A06F-36B5482AFEC5}" destId="{DB4600DA-FDFC-497E-9C73-EA3D37BB6FB5}" srcOrd="0" destOrd="0" presId="urn:microsoft.com/office/officeart/2005/8/layout/process4"/>
    <dgm:cxn modelId="{90A202C0-EB51-455D-BDFC-DB394A823648}" srcId="{58BAC3F1-2E9E-4075-A06F-36B5482AFEC5}" destId="{9FD329AB-9DE8-40D1-944A-9038996F06E8}" srcOrd="0" destOrd="0" parTransId="{02E6848C-EEA4-4890-A280-292A6984CC5C}" sibTransId="{95B17604-B526-42DC-B861-82FFBA0CE298}"/>
    <dgm:cxn modelId="{4F293FDF-D845-4A38-AC10-D52F764A230B}" srcId="{29C2AC7E-EC0B-4C6C-A713-679DC4A566D9}" destId="{58BAC3F1-2E9E-4075-A06F-36B5482AFEC5}" srcOrd="1" destOrd="0" parTransId="{B8C3FCAE-0155-43FA-8047-6C3823296964}" sibTransId="{D8CDE4EB-4E12-4A98-AC76-CA79CE9E6F89}"/>
    <dgm:cxn modelId="{71D5F655-AC51-4C15-B06D-2338FF6142BA}" type="presOf" srcId="{7931EB59-8ED0-43D7-BD76-48B6D02809F8}" destId="{E7124FAD-04F1-40E5-A05C-06C8234A2988}" srcOrd="0" destOrd="0" presId="urn:microsoft.com/office/officeart/2005/8/layout/process4"/>
    <dgm:cxn modelId="{BCC09A3D-423C-4C9F-B5CE-EBDBE5A13EC1}" type="presOf" srcId="{B2B52497-8FB3-4B2D-A765-642E6589784C}" destId="{F16EA294-8F7C-4630-B503-F469CBF3CE0B}" srcOrd="0" destOrd="0" presId="urn:microsoft.com/office/officeart/2005/8/layout/process4"/>
    <dgm:cxn modelId="{E2309909-05A1-4EE8-B5F2-6D63F6EA7B6C}" srcId="{29C2AC7E-EC0B-4C6C-A713-679DC4A566D9}" destId="{907B37C3-2678-4569-8AF1-E3840444D2E7}" srcOrd="3" destOrd="0" parTransId="{83633578-5702-429F-A0D9-59D81A94AA94}" sibTransId="{988BF861-FA5B-435D-A378-53A5AD6B6643}"/>
    <dgm:cxn modelId="{15234AD6-4C9D-41C4-ABBC-B6FEDEF71292}" srcId="{907B37C3-2678-4569-8AF1-E3840444D2E7}" destId="{7931EB59-8ED0-43D7-BD76-48B6D02809F8}" srcOrd="1" destOrd="0" parTransId="{989C7AAE-51D6-4462-9A16-642CB13BE800}" sibTransId="{79227946-BED2-4E59-A73E-7166CB453EF6}"/>
    <dgm:cxn modelId="{3806FB80-D80C-48C2-BD86-340F4AF71619}" srcId="{907B37C3-2678-4569-8AF1-E3840444D2E7}" destId="{1A89F503-49FC-41E3-9E9B-47A87510CEA5}" srcOrd="2" destOrd="0" parTransId="{D2F7BF46-7AE6-49BA-8117-4CC4D4A06163}" sibTransId="{D277E44D-1F8B-4F75-A4F5-582717196FCF}"/>
    <dgm:cxn modelId="{83623386-4991-45FB-B6C7-2BD9B0C8599C}" type="presOf" srcId="{29C2AC7E-EC0B-4C6C-A713-679DC4A566D9}" destId="{4A9364C5-9A74-43B0-B2B6-B77F25014E42}" srcOrd="0" destOrd="0" presId="urn:microsoft.com/office/officeart/2005/8/layout/process4"/>
    <dgm:cxn modelId="{2D2D181E-7E74-4A4D-8724-F4519E932EC6}" srcId="{29C2AC7E-EC0B-4C6C-A713-679DC4A566D9}" destId="{B2B52497-8FB3-4B2D-A765-642E6589784C}" srcOrd="0" destOrd="0" parTransId="{2EF999CB-CF00-4809-B6A2-F7E2178114D1}" sibTransId="{80C42E23-69F7-41CE-AE23-C590A442BD62}"/>
    <dgm:cxn modelId="{88820A56-B7E6-4E85-BC7F-F3D5D813E496}" type="presParOf" srcId="{4A9364C5-9A74-43B0-B2B6-B77F25014E42}" destId="{C76DBC60-FFC9-46D9-AB4C-C41FCBD78B88}" srcOrd="0" destOrd="0" presId="urn:microsoft.com/office/officeart/2005/8/layout/process4"/>
    <dgm:cxn modelId="{2F78F1B7-E95A-4FFB-99C6-A465FDF9D688}" type="presParOf" srcId="{C76DBC60-FFC9-46D9-AB4C-C41FCBD78B88}" destId="{27AA3A2B-5263-4204-98A6-EAA3CD5BED57}" srcOrd="0" destOrd="0" presId="urn:microsoft.com/office/officeart/2005/8/layout/process4"/>
    <dgm:cxn modelId="{5A3E745B-0D01-4991-9A2C-CDD7FD922091}" type="presParOf" srcId="{C76DBC60-FFC9-46D9-AB4C-C41FCBD78B88}" destId="{13473698-A962-4E09-B0B5-41448E1830B6}" srcOrd="1" destOrd="0" presId="urn:microsoft.com/office/officeart/2005/8/layout/process4"/>
    <dgm:cxn modelId="{8B811EB5-AA58-46FE-98E8-386036436B4D}" type="presParOf" srcId="{C76DBC60-FFC9-46D9-AB4C-C41FCBD78B88}" destId="{42777F83-222B-43CD-823E-B551D125E384}" srcOrd="2" destOrd="0" presId="urn:microsoft.com/office/officeart/2005/8/layout/process4"/>
    <dgm:cxn modelId="{028E00AD-68EB-456C-A7EB-B15D2EFCF334}" type="presParOf" srcId="{42777F83-222B-43CD-823E-B551D125E384}" destId="{C1A31886-2CA3-43BF-B306-920BE7FA0450}" srcOrd="0" destOrd="0" presId="urn:microsoft.com/office/officeart/2005/8/layout/process4"/>
    <dgm:cxn modelId="{8D8F63CE-6D48-4FAB-A246-3D19BC560AEC}" type="presParOf" srcId="{42777F83-222B-43CD-823E-B551D125E384}" destId="{E7124FAD-04F1-40E5-A05C-06C8234A2988}" srcOrd="1" destOrd="0" presId="urn:microsoft.com/office/officeart/2005/8/layout/process4"/>
    <dgm:cxn modelId="{536A5045-DE62-4D66-A267-8EED9D5B3942}" type="presParOf" srcId="{42777F83-222B-43CD-823E-B551D125E384}" destId="{3BE1DBCC-8244-488C-817E-467906D075FE}" srcOrd="2" destOrd="0" presId="urn:microsoft.com/office/officeart/2005/8/layout/process4"/>
    <dgm:cxn modelId="{8B62CFA3-81F8-45A6-BE2C-B1F53E705B51}" type="presParOf" srcId="{4A9364C5-9A74-43B0-B2B6-B77F25014E42}" destId="{333DDC0C-19EF-42CD-BE65-3FF9F7415964}" srcOrd="1" destOrd="0" presId="urn:microsoft.com/office/officeart/2005/8/layout/process4"/>
    <dgm:cxn modelId="{B11A99DB-527D-4B49-A1F2-6FC52A63CACD}" type="presParOf" srcId="{4A9364C5-9A74-43B0-B2B6-B77F25014E42}" destId="{A40F7E2A-98A8-4940-84FE-A0E6B8068F00}" srcOrd="2" destOrd="0" presId="urn:microsoft.com/office/officeart/2005/8/layout/process4"/>
    <dgm:cxn modelId="{9DF28BF7-80CB-40AA-9E47-4BBE9C39F9B2}" type="presParOf" srcId="{A40F7E2A-98A8-4940-84FE-A0E6B8068F00}" destId="{22F55821-87BC-468D-B88F-6CDFBE52EB93}" srcOrd="0" destOrd="0" presId="urn:microsoft.com/office/officeart/2005/8/layout/process4"/>
    <dgm:cxn modelId="{9162E7EB-7E5C-4CF3-B13B-60F26E987CBA}" type="presParOf" srcId="{A40F7E2A-98A8-4940-84FE-A0E6B8068F00}" destId="{9717A593-0C8F-4D63-9BAB-FBAC652DA9A2}" srcOrd="1" destOrd="0" presId="urn:microsoft.com/office/officeart/2005/8/layout/process4"/>
    <dgm:cxn modelId="{F46A90A3-1BBD-4E31-A54B-68036B34D9DB}" type="presParOf" srcId="{A40F7E2A-98A8-4940-84FE-A0E6B8068F00}" destId="{F1EE188A-B3B6-4977-AF6C-DCD0D28C5F0D}" srcOrd="2" destOrd="0" presId="urn:microsoft.com/office/officeart/2005/8/layout/process4"/>
    <dgm:cxn modelId="{A39F887E-2E79-4428-A254-745AC140A241}" type="presParOf" srcId="{F1EE188A-B3B6-4977-AF6C-DCD0D28C5F0D}" destId="{9EA6ECDF-AF9E-49A2-BEA8-F2869C431C1B}" srcOrd="0" destOrd="0" presId="urn:microsoft.com/office/officeart/2005/8/layout/process4"/>
    <dgm:cxn modelId="{B7750784-5E2B-4C69-A382-8FF460515EE5}" type="presParOf" srcId="{4A9364C5-9A74-43B0-B2B6-B77F25014E42}" destId="{8C1EB95E-C629-4435-83D7-621F4C792715}" srcOrd="3" destOrd="0" presId="urn:microsoft.com/office/officeart/2005/8/layout/process4"/>
    <dgm:cxn modelId="{0ED341E7-C487-4C95-83EC-A39B8A4A4AE4}" type="presParOf" srcId="{4A9364C5-9A74-43B0-B2B6-B77F25014E42}" destId="{4283729F-4118-4CEB-A05C-C894C495ED74}" srcOrd="4" destOrd="0" presId="urn:microsoft.com/office/officeart/2005/8/layout/process4"/>
    <dgm:cxn modelId="{5736DF58-D600-4AE4-8273-31834D85A474}" type="presParOf" srcId="{4283729F-4118-4CEB-A05C-C894C495ED74}" destId="{DB4600DA-FDFC-497E-9C73-EA3D37BB6FB5}" srcOrd="0" destOrd="0" presId="urn:microsoft.com/office/officeart/2005/8/layout/process4"/>
    <dgm:cxn modelId="{A70897E3-BCDA-443C-A5B4-9881B6D5D629}" type="presParOf" srcId="{4283729F-4118-4CEB-A05C-C894C495ED74}" destId="{5ACDF34A-ACEA-4259-9C5F-0E5F8EF4FDEE}" srcOrd="1" destOrd="0" presId="urn:microsoft.com/office/officeart/2005/8/layout/process4"/>
    <dgm:cxn modelId="{76EF9B3A-81E3-4702-BB60-D1378DC523A0}" type="presParOf" srcId="{4283729F-4118-4CEB-A05C-C894C495ED74}" destId="{8152FCFD-D9D4-4EFD-92FD-4EA63CFA9B8F}" srcOrd="2" destOrd="0" presId="urn:microsoft.com/office/officeart/2005/8/layout/process4"/>
    <dgm:cxn modelId="{37128E37-4896-48F2-983A-A85F55D1DE59}" type="presParOf" srcId="{8152FCFD-D9D4-4EFD-92FD-4EA63CFA9B8F}" destId="{BD297FA0-4D54-4A76-B323-129632596F35}" srcOrd="0" destOrd="0" presId="urn:microsoft.com/office/officeart/2005/8/layout/process4"/>
    <dgm:cxn modelId="{284322FC-9DA7-40EA-94F4-E4FF54E60158}" type="presParOf" srcId="{4A9364C5-9A74-43B0-B2B6-B77F25014E42}" destId="{6EEA9257-212A-4BD9-9C76-6F7BC6053FB7}" srcOrd="5" destOrd="0" presId="urn:microsoft.com/office/officeart/2005/8/layout/process4"/>
    <dgm:cxn modelId="{96D5478C-D535-4985-BA9D-78E8789A947D}" type="presParOf" srcId="{4A9364C5-9A74-43B0-B2B6-B77F25014E42}" destId="{7EDDFC5C-72F1-401C-999E-972AE4E735EF}" srcOrd="6" destOrd="0" presId="urn:microsoft.com/office/officeart/2005/8/layout/process4"/>
    <dgm:cxn modelId="{94AC2EA7-D9AC-4C7B-BBA9-7D3A1C560712}" type="presParOf" srcId="{7EDDFC5C-72F1-401C-999E-972AE4E735EF}" destId="{F16EA294-8F7C-4630-B503-F469CBF3CE0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473698-A962-4E09-B0B5-41448E1830B6}">
      <dsp:nvSpPr>
        <dsp:cNvPr id="0" name=""/>
        <dsp:cNvSpPr/>
      </dsp:nvSpPr>
      <dsp:spPr>
        <a:xfrm>
          <a:off x="0" y="3712270"/>
          <a:ext cx="8229600" cy="8121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FPGA</a:t>
          </a:r>
          <a:endParaRPr lang="en-US" sz="2400" kern="1200" dirty="0"/>
        </a:p>
      </dsp:txBody>
      <dsp:txXfrm>
        <a:off x="0" y="3712270"/>
        <a:ext cx="8229600" cy="438563"/>
      </dsp:txXfrm>
    </dsp:sp>
    <dsp:sp modelId="{C1A31886-2CA3-43BF-B306-920BE7FA0450}">
      <dsp:nvSpPr>
        <dsp:cNvPr id="0" name=""/>
        <dsp:cNvSpPr/>
      </dsp:nvSpPr>
      <dsp:spPr>
        <a:xfrm>
          <a:off x="4018" y="4134590"/>
          <a:ext cx="2740521" cy="3735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Determine if pulses fit single PE template</a:t>
          </a:r>
          <a:endParaRPr lang="en-US" sz="1600" kern="1200" dirty="0"/>
        </a:p>
      </dsp:txBody>
      <dsp:txXfrm>
        <a:off x="4018" y="4134590"/>
        <a:ext cx="2740521" cy="373590"/>
      </dsp:txXfrm>
    </dsp:sp>
    <dsp:sp modelId="{E7124FAD-04F1-40E5-A05C-06C8234A2988}">
      <dsp:nvSpPr>
        <dsp:cNvPr id="0" name=""/>
        <dsp:cNvSpPr/>
      </dsp:nvSpPr>
      <dsp:spPr>
        <a:xfrm>
          <a:off x="2744539" y="4134590"/>
          <a:ext cx="2740521" cy="3735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yes, extract time and charge</a:t>
          </a:r>
          <a:endParaRPr lang="en-US" sz="1600" kern="1200" dirty="0"/>
        </a:p>
      </dsp:txBody>
      <dsp:txXfrm>
        <a:off x="2744539" y="4134590"/>
        <a:ext cx="2740521" cy="373590"/>
      </dsp:txXfrm>
    </dsp:sp>
    <dsp:sp modelId="{3BE1DBCC-8244-488C-817E-467906D075FE}">
      <dsp:nvSpPr>
        <dsp:cNvPr id="0" name=""/>
        <dsp:cNvSpPr/>
      </dsp:nvSpPr>
      <dsp:spPr>
        <a:xfrm>
          <a:off x="5485060" y="4134590"/>
          <a:ext cx="2740521" cy="3735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not, save waveform fragment</a:t>
          </a:r>
          <a:endParaRPr lang="en-US" sz="1600" kern="1200" dirty="0"/>
        </a:p>
      </dsp:txBody>
      <dsp:txXfrm>
        <a:off x="5485060" y="4134590"/>
        <a:ext cx="2740521" cy="373590"/>
      </dsp:txXfrm>
    </dsp:sp>
    <dsp:sp modelId="{9717A593-0C8F-4D63-9BAB-FBAC652DA9A2}">
      <dsp:nvSpPr>
        <dsp:cNvPr id="0" name=""/>
        <dsp:cNvSpPr/>
      </dsp:nvSpPr>
      <dsp:spPr>
        <a:xfrm rot="10800000">
          <a:off x="0" y="2475359"/>
          <a:ext cx="8229600" cy="124909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Flash ADC</a:t>
          </a:r>
          <a:endParaRPr lang="en-US" sz="2400" kern="1200" dirty="0"/>
        </a:p>
      </dsp:txBody>
      <dsp:txXfrm>
        <a:off x="0" y="2475359"/>
        <a:ext cx="8229600" cy="438431"/>
      </dsp:txXfrm>
    </dsp:sp>
    <dsp:sp modelId="{9EA6ECDF-AF9E-49A2-BEA8-F2869C431C1B}">
      <dsp:nvSpPr>
        <dsp:cNvPr id="0" name=""/>
        <dsp:cNvSpPr/>
      </dsp:nvSpPr>
      <dsp:spPr>
        <a:xfrm>
          <a:off x="0" y="2913791"/>
          <a:ext cx="8229600" cy="3734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Produce waveforms</a:t>
          </a:r>
          <a:endParaRPr lang="en-US" sz="1600" kern="1200" dirty="0"/>
        </a:p>
      </dsp:txBody>
      <dsp:txXfrm>
        <a:off x="0" y="2913791"/>
        <a:ext cx="8229600" cy="373478"/>
      </dsp:txXfrm>
    </dsp:sp>
    <dsp:sp modelId="{5ACDF34A-ACEA-4259-9C5F-0E5F8EF4FDEE}">
      <dsp:nvSpPr>
        <dsp:cNvPr id="0" name=""/>
        <dsp:cNvSpPr/>
      </dsp:nvSpPr>
      <dsp:spPr>
        <a:xfrm rot="10800000">
          <a:off x="0" y="1238449"/>
          <a:ext cx="8229600" cy="124909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Analog shaper</a:t>
          </a:r>
          <a:endParaRPr lang="en-US" sz="2400" kern="1200" dirty="0"/>
        </a:p>
      </dsp:txBody>
      <dsp:txXfrm>
        <a:off x="0" y="1238449"/>
        <a:ext cx="8229600" cy="438431"/>
      </dsp:txXfrm>
    </dsp:sp>
    <dsp:sp modelId="{BD297FA0-4D54-4A76-B323-129632596F35}">
      <dsp:nvSpPr>
        <dsp:cNvPr id="0" name=""/>
        <dsp:cNvSpPr/>
      </dsp:nvSpPr>
      <dsp:spPr>
        <a:xfrm>
          <a:off x="0" y="1676880"/>
          <a:ext cx="8229600" cy="3734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Adjust the pulse shape to match FADC digitization frequency</a:t>
          </a:r>
          <a:endParaRPr lang="en-US" sz="1600" kern="1200" dirty="0"/>
        </a:p>
      </dsp:txBody>
      <dsp:txXfrm>
        <a:off x="0" y="1676880"/>
        <a:ext cx="8229600" cy="373478"/>
      </dsp:txXfrm>
    </dsp:sp>
    <dsp:sp modelId="{F16EA294-8F7C-4630-B503-F469CBF3CE0B}">
      <dsp:nvSpPr>
        <dsp:cNvPr id="0" name=""/>
        <dsp:cNvSpPr/>
      </dsp:nvSpPr>
      <dsp:spPr>
        <a:xfrm rot="10800000">
          <a:off x="0" y="1538"/>
          <a:ext cx="8229600" cy="124909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PMT</a:t>
          </a:r>
          <a:endParaRPr lang="en-US" sz="2400" kern="1200" dirty="0"/>
        </a:p>
      </dsp:txBody>
      <dsp:txXfrm rot="10800000">
        <a:off x="0" y="1538"/>
        <a:ext cx="8229600" cy="1249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E4A77-24DB-42CF-84C4-306F680A0470}" type="datetimeFigureOut">
              <a:rPr lang="en-CA" smtClean="0"/>
              <a:pPr/>
              <a:t>21/07/2014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E22D-E6CF-4A62-9653-1C6B5C17213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9283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5588" cy="13641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 descr="TRIUMF_logo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88957" cy="4365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9145588" cy="13641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 descr="TRIUMF_logo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88957" cy="4365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B9E41-B15B-480F-9CC3-74F1D61E9F3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.youtube.com/watch?v=SLuMxaAzK0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556" y="2130425"/>
            <a:ext cx="7992888" cy="1470025"/>
          </a:xfrm>
        </p:spPr>
        <p:txBody>
          <a:bodyPr>
            <a:normAutofit/>
          </a:bodyPr>
          <a:lstStyle/>
          <a:p>
            <a:r>
              <a:rPr lang="en-CA" dirty="0" smtClean="0"/>
              <a:t>DAQ (</a:t>
            </a:r>
            <a:r>
              <a:rPr lang="en-CA" dirty="0" err="1" smtClean="0"/>
              <a:t>i.e</a:t>
            </a:r>
            <a:r>
              <a:rPr lang="en-CA" dirty="0" smtClean="0"/>
              <a:t> electronics) R&amp;D status in Canada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err="1" smtClean="0"/>
              <a:t>F.Retiere</a:t>
            </a:r>
            <a:r>
              <a:rPr lang="en-CA" dirty="0" smtClean="0"/>
              <a:t>, </a:t>
            </a:r>
            <a:r>
              <a:rPr lang="en-CA" dirty="0" err="1" smtClean="0"/>
              <a:t>T.Lindner</a:t>
            </a:r>
            <a:r>
              <a:rPr lang="en-CA" dirty="0" smtClean="0"/>
              <a:t>, C. </a:t>
            </a:r>
            <a:r>
              <a:rPr lang="en-CA" dirty="0" err="1" smtClean="0"/>
              <a:t>Rethmeier</a:t>
            </a:r>
            <a:r>
              <a:rPr lang="en-CA" dirty="0" smtClean="0"/>
              <a:t> (undergrad. Student), P-A. </a:t>
            </a:r>
            <a:r>
              <a:rPr lang="en-CA" dirty="0" err="1" smtClean="0"/>
              <a:t>Amaudruz</a:t>
            </a:r>
            <a:r>
              <a:rPr lang="en-CA" dirty="0" smtClean="0"/>
              <a:t>, D. Bishop and 4 UBC eng. students</a:t>
            </a:r>
            <a:endParaRPr lang="en-CA" dirty="0"/>
          </a:p>
        </p:txBody>
      </p:sp>
      <p:pic>
        <p:nvPicPr>
          <p:cNvPr id="4" name="Picture 3" descr="TRIUMF_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5877272"/>
            <a:ext cx="2882868" cy="79208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Timing resolution </a:t>
            </a:r>
            <a:r>
              <a:rPr lang="en-CA" dirty="0" err="1" smtClean="0"/>
              <a:t>vs</a:t>
            </a:r>
            <a:r>
              <a:rPr lang="en-CA" dirty="0" smtClean="0"/>
              <a:t> S/N</a:t>
            </a:r>
            <a:endParaRPr lang="en-CA" dirty="0"/>
          </a:p>
        </p:txBody>
      </p:sp>
      <p:pic>
        <p:nvPicPr>
          <p:cNvPr id="6" name="Content Placeholder 5" descr="finalAllAmplitudeOverNoi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7240" y="1683861"/>
            <a:ext cx="7589520" cy="435864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10</a:t>
            </a:fld>
            <a:endParaRPr lang="en-CA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03748" y="3104964"/>
            <a:ext cx="0" cy="1332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83768" y="2924944"/>
            <a:ext cx="5009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Main difference likely due to fitting scheme:</a:t>
            </a:r>
          </a:p>
          <a:p>
            <a:r>
              <a:rPr lang="en-CA" dirty="0" smtClean="0"/>
              <a:t>Full waveform for AWG, only rise time for PMT+SCB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1007604" y="1556792"/>
            <a:ext cx="6457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Good news: speed does  not matter much... If rise time is the same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t</a:t>
            </a:r>
            <a:r>
              <a:rPr lang="en-US" dirty="0" smtClean="0"/>
              <a:t>est </a:t>
            </a:r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Using AWG in next 2 months</a:t>
            </a:r>
          </a:p>
          <a:p>
            <a:pPr lvl="1"/>
            <a:r>
              <a:rPr lang="en-US" dirty="0" smtClean="0"/>
              <a:t>Compare 500MHz, 250MHz and 100MHz FADC</a:t>
            </a:r>
          </a:p>
          <a:p>
            <a:pPr lvl="1"/>
            <a:r>
              <a:rPr lang="en-US" dirty="0" smtClean="0"/>
              <a:t>Investigate scaling with signal to noise and rise time</a:t>
            </a:r>
          </a:p>
          <a:p>
            <a:pPr lvl="1"/>
            <a:r>
              <a:rPr lang="en-US" dirty="0" smtClean="0"/>
              <a:t>Write a paper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Build shapers optimized for 500MHz, 250MHz and </a:t>
            </a:r>
            <a:r>
              <a:rPr lang="en-US" dirty="0" smtClean="0"/>
              <a:t>100MHz and 12-14-16 bits</a:t>
            </a:r>
            <a:endParaRPr lang="en-US" dirty="0" smtClean="0"/>
          </a:p>
          <a:p>
            <a:pPr lvl="1"/>
            <a:r>
              <a:rPr lang="en-US" dirty="0" smtClean="0"/>
              <a:t>Investigate performances</a:t>
            </a:r>
          </a:p>
          <a:p>
            <a:pPr lvl="2"/>
            <a:r>
              <a:rPr lang="en-US" dirty="0" smtClean="0"/>
              <a:t>Especially noise</a:t>
            </a:r>
          </a:p>
          <a:p>
            <a:pPr lvl="1"/>
            <a:r>
              <a:rPr lang="en-US" dirty="0" smtClean="0"/>
              <a:t>Identify a compelling solution for HK prototype</a:t>
            </a:r>
          </a:p>
          <a:p>
            <a:pPr lvl="2"/>
            <a:r>
              <a:rPr lang="en-US" dirty="0" smtClean="0"/>
              <a:t>500MHz is not a valid solution because it is too expensive and power hungry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2195736" y="6417332"/>
            <a:ext cx="3472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in collaboration with Warsaw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532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Implementation in HK prototype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Build on a mezzanine</a:t>
            </a:r>
          </a:p>
          <a:p>
            <a:pPr lvl="1"/>
            <a:r>
              <a:rPr lang="en-CA" dirty="0" smtClean="0"/>
              <a:t>Interface with carrier board</a:t>
            </a:r>
          </a:p>
          <a:p>
            <a:pPr lvl="2"/>
            <a:r>
              <a:rPr lang="en-CA" dirty="0" smtClean="0"/>
              <a:t>Interface specifications to be written by T2K collaboration</a:t>
            </a:r>
          </a:p>
          <a:p>
            <a:pPr lvl="2"/>
            <a:r>
              <a:rPr lang="en-CA" dirty="0" smtClean="0"/>
              <a:t>Carrier board hardware should be fleshed out</a:t>
            </a:r>
          </a:p>
          <a:p>
            <a:r>
              <a:rPr lang="en-CA" dirty="0" smtClean="0"/>
              <a:t>Start design work in March 2015</a:t>
            </a:r>
          </a:p>
          <a:p>
            <a:pPr lvl="1"/>
            <a:r>
              <a:rPr lang="en-CA" dirty="0" smtClean="0"/>
              <a:t>Mezzanine hardware</a:t>
            </a:r>
          </a:p>
          <a:p>
            <a:pPr lvl="1"/>
            <a:r>
              <a:rPr lang="en-CA" dirty="0" smtClean="0"/>
              <a:t>Firmware</a:t>
            </a:r>
          </a:p>
          <a:p>
            <a:pPr lvl="2"/>
            <a:r>
              <a:rPr lang="en-CA" dirty="0" smtClean="0"/>
              <a:t>Step 1 shipping raw waveforms</a:t>
            </a:r>
          </a:p>
          <a:p>
            <a:pPr lvl="2"/>
            <a:r>
              <a:rPr lang="en-CA" dirty="0" smtClean="0"/>
              <a:t>Step 2 with online suppression</a:t>
            </a:r>
          </a:p>
          <a:p>
            <a:pPr lvl="1"/>
            <a:r>
              <a:rPr lang="en-CA" dirty="0" smtClean="0"/>
              <a:t>Also investigating the option of having CAEN provide the mezzanine</a:t>
            </a:r>
          </a:p>
          <a:p>
            <a:pPr lvl="2"/>
            <a:r>
              <a:rPr lang="en-CA" dirty="0" smtClean="0"/>
              <a:t>Repackaging existing mezzanine used in VME modules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Rapid-IO for communication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Set up a project with UBC engineering students</a:t>
            </a:r>
          </a:p>
          <a:p>
            <a:pPr lvl="1"/>
            <a:r>
              <a:rPr lang="en-CA" dirty="0" smtClean="0"/>
              <a:t>Entertaining summary </a:t>
            </a:r>
            <a:r>
              <a:rPr lang="en-CA" dirty="0" smtClean="0"/>
              <a:t>here </a:t>
            </a:r>
            <a:r>
              <a:rPr lang="en-CA" dirty="0" smtClean="0">
                <a:hlinkClick r:id="rId2"/>
              </a:rPr>
              <a:t>http</a:t>
            </a:r>
            <a:r>
              <a:rPr lang="en-CA" dirty="0" smtClean="0">
                <a:hlinkClick r:id="rId2"/>
              </a:rPr>
              <a:t>://</a:t>
            </a:r>
            <a:r>
              <a:rPr lang="en-CA" dirty="0" smtClean="0">
                <a:hlinkClick r:id="rId2"/>
              </a:rPr>
              <a:t>m.youtube.com/watch?v=SLuMxaAzK0s</a:t>
            </a:r>
            <a:endParaRPr lang="en-CA" dirty="0" smtClean="0"/>
          </a:p>
          <a:p>
            <a:r>
              <a:rPr lang="en-CA" dirty="0" smtClean="0"/>
              <a:t>Goal was to develop a fail-safe mesh network exploring various options</a:t>
            </a:r>
          </a:p>
          <a:p>
            <a:pPr lvl="1"/>
            <a:r>
              <a:rPr lang="en-CA" dirty="0" smtClean="0"/>
              <a:t>Student focused on </a:t>
            </a:r>
            <a:r>
              <a:rPr lang="en-CA" dirty="0" err="1" smtClean="0"/>
              <a:t>rapidIO</a:t>
            </a:r>
            <a:r>
              <a:rPr lang="en-CA" dirty="0" smtClean="0"/>
              <a:t> (as suggested)</a:t>
            </a:r>
          </a:p>
          <a:p>
            <a:pPr lvl="1"/>
            <a:r>
              <a:rPr lang="en-CA" dirty="0" smtClean="0"/>
              <a:t>Did not investigate other options thoroughly</a:t>
            </a:r>
          </a:p>
          <a:p>
            <a:r>
              <a:rPr lang="en-CA" dirty="0" smtClean="0"/>
              <a:t>Development on </a:t>
            </a:r>
            <a:r>
              <a:rPr lang="en-CA" dirty="0" err="1" smtClean="0"/>
              <a:t>Altera</a:t>
            </a:r>
            <a:r>
              <a:rPr lang="en-CA" dirty="0" smtClean="0"/>
              <a:t> evaluation boards</a:t>
            </a:r>
          </a:p>
          <a:p>
            <a:pPr lvl="1"/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RapidIO</a:t>
            </a:r>
            <a:r>
              <a:rPr lang="en-CA" dirty="0" smtClean="0"/>
              <a:t> communication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What we learned:</a:t>
            </a:r>
          </a:p>
          <a:p>
            <a:pPr lvl="1"/>
            <a:r>
              <a:rPr lang="en-CA" dirty="0" smtClean="0"/>
              <a:t>Multi-layer systems with a lot of build-in </a:t>
            </a:r>
            <a:r>
              <a:rPr lang="en-CA" dirty="0" err="1" smtClean="0"/>
              <a:t>fonctionality</a:t>
            </a:r>
            <a:endParaRPr lang="en-CA" dirty="0" smtClean="0"/>
          </a:p>
          <a:p>
            <a:pPr lvl="1"/>
            <a:r>
              <a:rPr lang="en-CA" dirty="0" smtClean="0"/>
              <a:t>Very good monitoring and error checking capabilities</a:t>
            </a:r>
          </a:p>
          <a:p>
            <a:pPr lvl="1"/>
            <a:r>
              <a:rPr lang="en-CA" dirty="0" smtClean="0"/>
              <a:t>Students achieved 900Mbps so ~90% efficiency with fix routine</a:t>
            </a:r>
          </a:p>
          <a:p>
            <a:pPr lvl="1"/>
            <a:r>
              <a:rPr lang="en-CA" dirty="0" smtClean="0"/>
              <a:t>Students developed on the fly routing capabilities but efficiency only 50%</a:t>
            </a:r>
          </a:p>
          <a:p>
            <a:pPr lvl="2"/>
            <a:r>
              <a:rPr lang="en-CA" dirty="0" smtClean="0"/>
              <a:t>And on the fly re-routing is probably not desirable</a:t>
            </a:r>
          </a:p>
          <a:p>
            <a:r>
              <a:rPr lang="en-CA" dirty="0" smtClean="0"/>
              <a:t>Overall promising solutions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Promising results with flash ADC</a:t>
            </a:r>
          </a:p>
          <a:p>
            <a:pPr lvl="1"/>
            <a:r>
              <a:rPr lang="en-CA" dirty="0" smtClean="0"/>
              <a:t>Will start specific implementation for HK in 2014</a:t>
            </a:r>
          </a:p>
          <a:p>
            <a:pPr lvl="2"/>
            <a:r>
              <a:rPr lang="en-CA" dirty="0" smtClean="0"/>
              <a:t>Start with shaper and use commercial FADC	</a:t>
            </a:r>
          </a:p>
          <a:p>
            <a:pPr lvl="2"/>
            <a:r>
              <a:rPr lang="en-CA" dirty="0" smtClean="0"/>
              <a:t>In collaboration with Warsaw group</a:t>
            </a:r>
          </a:p>
          <a:p>
            <a:pPr lvl="1"/>
            <a:r>
              <a:rPr lang="en-CA" dirty="0" smtClean="0"/>
              <a:t>Design and build mezzanine prototype in 2015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Will also investigate added value of flash ADC regarding physics</a:t>
            </a:r>
          </a:p>
          <a:p>
            <a:r>
              <a:rPr lang="en-CA" dirty="0" smtClean="0"/>
              <a:t>Promising results with </a:t>
            </a:r>
            <a:r>
              <a:rPr lang="en-CA" dirty="0" err="1" smtClean="0"/>
              <a:t>rapidIO</a:t>
            </a:r>
            <a:r>
              <a:rPr lang="en-CA" dirty="0" smtClean="0"/>
              <a:t> protocol</a:t>
            </a:r>
          </a:p>
          <a:p>
            <a:pPr lvl="1"/>
            <a:r>
              <a:rPr lang="en-CA" dirty="0" smtClean="0"/>
              <a:t>Flexible routing scheme and error checking</a:t>
            </a:r>
          </a:p>
          <a:p>
            <a:pPr lvl="1"/>
            <a:r>
              <a:rPr lang="en-CA" dirty="0" smtClean="0"/>
              <a:t>Development to continue in house</a:t>
            </a:r>
          </a:p>
          <a:p>
            <a:pPr lvl="2"/>
            <a:r>
              <a:rPr lang="en-CA" dirty="0" smtClean="0"/>
              <a:t>Mostly driven by other projects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Explore flash ADC solution</a:t>
            </a:r>
          </a:p>
          <a:p>
            <a:pPr lvl="1"/>
            <a:r>
              <a:rPr lang="en-CA" dirty="0" smtClean="0"/>
              <a:t>Requirement</a:t>
            </a:r>
          </a:p>
          <a:p>
            <a:pPr lvl="1"/>
            <a:r>
              <a:rPr lang="en-CA" dirty="0" smtClean="0"/>
              <a:t>Strategy</a:t>
            </a:r>
          </a:p>
          <a:p>
            <a:pPr lvl="1"/>
            <a:r>
              <a:rPr lang="en-CA" dirty="0" smtClean="0"/>
              <a:t>Test setup</a:t>
            </a:r>
          </a:p>
          <a:p>
            <a:pPr lvl="1"/>
            <a:r>
              <a:rPr lang="en-CA" dirty="0" smtClean="0"/>
              <a:t>Test results</a:t>
            </a:r>
          </a:p>
          <a:p>
            <a:r>
              <a:rPr lang="en-CA" dirty="0" smtClean="0"/>
              <a:t>Front end electronics communication protocol</a:t>
            </a:r>
          </a:p>
          <a:p>
            <a:pPr lvl="1"/>
            <a:r>
              <a:rPr lang="en-CA" dirty="0" smtClean="0"/>
              <a:t>Investigate using </a:t>
            </a:r>
            <a:r>
              <a:rPr lang="en-CA" dirty="0" err="1" smtClean="0"/>
              <a:t>rapi</a:t>
            </a:r>
            <a:r>
              <a:rPr lang="en-CA" dirty="0" err="1" smtClean="0"/>
              <a:t>dIO</a:t>
            </a:r>
            <a:r>
              <a:rPr lang="en-CA" dirty="0" smtClean="0"/>
              <a:t> </a:t>
            </a:r>
            <a:r>
              <a:rPr lang="en-CA" dirty="0" smtClean="0"/>
              <a:t>protocol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Electronics requirement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62500" lnSpcReduction="20000"/>
          </a:bodyPr>
          <a:lstStyle/>
          <a:p>
            <a:r>
              <a:rPr lang="en-CA" dirty="0" smtClean="0"/>
              <a:t>Timing resolution </a:t>
            </a:r>
            <a:r>
              <a:rPr lang="en-CA" dirty="0" smtClean="0">
                <a:latin typeface="Symbol" pitchFamily="18" charset="2"/>
              </a:rPr>
              <a:t>s</a:t>
            </a:r>
            <a:r>
              <a:rPr lang="en-CA" dirty="0" smtClean="0"/>
              <a:t>≤0.5ns for 1 photo-electron</a:t>
            </a:r>
          </a:p>
          <a:p>
            <a:r>
              <a:rPr lang="en-CA" dirty="0" smtClean="0"/>
              <a:t>Noise ≤0.1PE</a:t>
            </a:r>
          </a:p>
          <a:p>
            <a:r>
              <a:rPr lang="en-CA" dirty="0" smtClean="0"/>
              <a:t>Dynamic range</a:t>
            </a:r>
          </a:p>
          <a:p>
            <a:pPr lvl="1"/>
            <a:r>
              <a:rPr lang="en-CA" dirty="0" smtClean="0"/>
              <a:t>1,000 PE over 1ms</a:t>
            </a:r>
          </a:p>
          <a:p>
            <a:pPr lvl="2"/>
            <a:r>
              <a:rPr lang="en-CA" dirty="0" smtClean="0"/>
              <a:t>What is it over 50ns, 250?</a:t>
            </a:r>
          </a:p>
          <a:p>
            <a:pPr lvl="1"/>
            <a:r>
              <a:rPr lang="en-CA" dirty="0" smtClean="0"/>
              <a:t>Maintain PMT linearity, i.e. use low gain?</a:t>
            </a:r>
          </a:p>
          <a:p>
            <a:r>
              <a:rPr lang="en-CA" dirty="0" smtClean="0"/>
              <a:t>Power dissipation ~1W/channel</a:t>
            </a:r>
            <a:endParaRPr lang="en-CA" dirty="0" smtClean="0"/>
          </a:p>
          <a:p>
            <a:r>
              <a:rPr lang="en-CA" dirty="0" smtClean="0"/>
              <a:t>Readout scheme</a:t>
            </a:r>
          </a:p>
          <a:p>
            <a:pPr lvl="1"/>
            <a:r>
              <a:rPr lang="en-CA" dirty="0" smtClean="0"/>
              <a:t>Dark noise </a:t>
            </a:r>
            <a:r>
              <a:rPr lang="en-CA" dirty="0" smtClean="0"/>
              <a:t>dominated ~5kHz/PMT</a:t>
            </a:r>
            <a:endParaRPr lang="en-CA" dirty="0" smtClean="0"/>
          </a:p>
          <a:p>
            <a:pPr lvl="2"/>
            <a:r>
              <a:rPr lang="en-CA" dirty="0" smtClean="0"/>
              <a:t>Only send time </a:t>
            </a:r>
            <a:r>
              <a:rPr lang="en-CA" dirty="0" smtClean="0"/>
              <a:t>(~TDC</a:t>
            </a:r>
            <a:r>
              <a:rPr lang="en-CA" dirty="0" smtClean="0"/>
              <a:t>) and charge </a:t>
            </a:r>
            <a:r>
              <a:rPr lang="en-CA" dirty="0" smtClean="0"/>
              <a:t>(~QDC</a:t>
            </a:r>
            <a:r>
              <a:rPr lang="en-CA" dirty="0" smtClean="0"/>
              <a:t>) for single PE</a:t>
            </a:r>
          </a:p>
          <a:p>
            <a:pPr lvl="2"/>
            <a:r>
              <a:rPr lang="en-CA" dirty="0"/>
              <a:t>Could send more data for &gt;1PE pulses</a:t>
            </a:r>
          </a:p>
          <a:p>
            <a:pPr lvl="1"/>
            <a:r>
              <a:rPr lang="en-CA" dirty="0" smtClean="0"/>
              <a:t>Trigger less front end. Send information to backend for all pulses</a:t>
            </a:r>
          </a:p>
          <a:p>
            <a:pPr lvl="2"/>
            <a:r>
              <a:rPr lang="en-CA" dirty="0" smtClean="0"/>
              <a:t>Data suppression occur in backend</a:t>
            </a:r>
          </a:p>
          <a:p>
            <a:pPr lvl="1"/>
            <a:r>
              <a:rPr lang="en-CA" dirty="0" smtClean="0"/>
              <a:t>Daisy-chained in-water front end boards</a:t>
            </a:r>
          </a:p>
          <a:p>
            <a:pPr lvl="2"/>
            <a:r>
              <a:rPr lang="en-CA" dirty="0" smtClean="0"/>
              <a:t>Need fail-safe communication </a:t>
            </a:r>
            <a:r>
              <a:rPr lang="en-CA" dirty="0" smtClean="0"/>
              <a:t>system</a:t>
            </a:r>
          </a:p>
          <a:p>
            <a:r>
              <a:rPr lang="en-CA" dirty="0" smtClean="0"/>
              <a:t>Desirable features:</a:t>
            </a:r>
          </a:p>
          <a:p>
            <a:pPr lvl="1"/>
            <a:r>
              <a:rPr lang="en-CA" dirty="0" err="1" smtClean="0"/>
              <a:t>Deadtime</a:t>
            </a:r>
            <a:r>
              <a:rPr lang="en-CA" dirty="0" smtClean="0"/>
              <a:t>-less</a:t>
            </a:r>
          </a:p>
          <a:p>
            <a:pPr lvl="1"/>
            <a:r>
              <a:rPr lang="en-CA" dirty="0" smtClean="0"/>
              <a:t>Ability to identify and time </a:t>
            </a:r>
            <a:r>
              <a:rPr lang="en-CA" dirty="0" smtClean="0"/>
              <a:t>stamp </a:t>
            </a:r>
            <a:r>
              <a:rPr lang="en-CA" dirty="0" smtClean="0"/>
              <a:t>every phot</a:t>
            </a:r>
            <a:r>
              <a:rPr lang="en-CA" dirty="0" smtClean="0"/>
              <a:t>o-electrons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Our digitization strategy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84231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Measuring time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FPGA based (eventually)</a:t>
            </a:r>
          </a:p>
          <a:p>
            <a:pPr lvl="1"/>
            <a:r>
              <a:rPr lang="en-US" dirty="0" smtClean="0"/>
              <a:t>Digital CFD</a:t>
            </a:r>
          </a:p>
          <a:p>
            <a:pPr lvl="1"/>
            <a:r>
              <a:rPr lang="en-US" dirty="0" smtClean="0"/>
              <a:t>Template matching</a:t>
            </a:r>
          </a:p>
          <a:p>
            <a:pPr lvl="1"/>
            <a:r>
              <a:rPr lang="en-US" dirty="0" smtClean="0"/>
              <a:t>Some smart interpolation</a:t>
            </a:r>
          </a:p>
          <a:p>
            <a:r>
              <a:rPr lang="en-US" dirty="0" smtClean="0"/>
              <a:t>Analysis offline for now</a:t>
            </a:r>
          </a:p>
          <a:p>
            <a:pPr lvl="1"/>
            <a:r>
              <a:rPr lang="en-US" dirty="0" smtClean="0"/>
              <a:t>Use fit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Performance </a:t>
            </a:r>
            <a:r>
              <a:rPr lang="en-US" dirty="0" smtClean="0"/>
              <a:t>expectation</a:t>
            </a:r>
          </a:p>
          <a:p>
            <a:pPr lvl="1"/>
            <a:r>
              <a:rPr lang="en-US" dirty="0" smtClean="0"/>
              <a:t>Resolution scales by rise time over signal to noise</a:t>
            </a:r>
          </a:p>
          <a:p>
            <a:pPr lvl="1"/>
            <a:r>
              <a:rPr lang="en-US" dirty="0" smtClean="0"/>
              <a:t>Crank the PMT gain yield better time but worse dynamic range / linearity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2240868"/>
            <a:ext cx="4893506" cy="276208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7649354" y="4920855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(2ns/bin)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3492153" y="3507679"/>
            <a:ext cx="2457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(~0.1mV/bin)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Signal</a:t>
            </a:r>
          </a:p>
          <a:p>
            <a:pPr lvl="1"/>
            <a:r>
              <a:rPr lang="en-US" dirty="0" smtClean="0"/>
              <a:t>PMT + shaper</a:t>
            </a:r>
          </a:p>
          <a:p>
            <a:pPr lvl="2"/>
            <a:r>
              <a:rPr lang="en-US" dirty="0" smtClean="0"/>
              <a:t>R5912 PMT (8”) but Transit Time Spread ~ 3ns and</a:t>
            </a:r>
            <a:r>
              <a:rPr lang="en-US" dirty="0"/>
              <a:t> </a:t>
            </a:r>
            <a:r>
              <a:rPr lang="en-US" dirty="0" smtClean="0"/>
              <a:t>R9875P </a:t>
            </a:r>
            <a:r>
              <a:rPr lang="en-US" dirty="0" smtClean="0"/>
              <a:t>with TTS&lt;0.5ns but very fast pulse </a:t>
            </a:r>
          </a:p>
          <a:p>
            <a:pPr lvl="2"/>
            <a:r>
              <a:rPr lang="en-US" dirty="0" smtClean="0"/>
              <a:t>Shaping using DEAP signal conditioning board. Not optimized for timing resolution</a:t>
            </a:r>
          </a:p>
          <a:p>
            <a:pPr lvl="1"/>
            <a:r>
              <a:rPr lang="en-US" dirty="0" smtClean="0"/>
              <a:t>Arbitrary waveform generator</a:t>
            </a:r>
          </a:p>
          <a:p>
            <a:pPr lvl="2"/>
            <a:r>
              <a:rPr lang="en-US" dirty="0" smtClean="0"/>
              <a:t>Allow changing pulse shape, and amplitude</a:t>
            </a:r>
          </a:p>
          <a:p>
            <a:r>
              <a:rPr lang="en-US" dirty="0" smtClean="0"/>
              <a:t>Digitizers</a:t>
            </a:r>
          </a:p>
          <a:p>
            <a:pPr lvl="1"/>
            <a:r>
              <a:rPr lang="en-US" dirty="0" smtClean="0"/>
              <a:t>500MHZ, </a:t>
            </a:r>
            <a:r>
              <a:rPr lang="en-US" dirty="0" smtClean="0"/>
              <a:t>14bits, CAEN </a:t>
            </a:r>
            <a:r>
              <a:rPr lang="en-US" dirty="0" smtClean="0"/>
              <a:t>V1730</a:t>
            </a:r>
          </a:p>
          <a:p>
            <a:pPr lvl="1"/>
            <a:r>
              <a:rPr lang="en-US" dirty="0" smtClean="0"/>
              <a:t>250MHz, </a:t>
            </a:r>
            <a:r>
              <a:rPr lang="en-US" dirty="0" smtClean="0"/>
              <a:t>12bits, CAEN </a:t>
            </a:r>
            <a:r>
              <a:rPr lang="en-US" dirty="0" smtClean="0"/>
              <a:t>V1720</a:t>
            </a:r>
          </a:p>
          <a:p>
            <a:pPr lvl="1"/>
            <a:r>
              <a:rPr lang="en-US" dirty="0" smtClean="0"/>
              <a:t>100MHz, TRIUMF custom FADC for GRIFFIN experiment</a:t>
            </a:r>
          </a:p>
          <a:p>
            <a:r>
              <a:rPr lang="en-US" dirty="0" smtClean="0"/>
              <a:t>Pulse analysis offline analysis for now</a:t>
            </a:r>
          </a:p>
          <a:p>
            <a:pPr lvl="1"/>
            <a:r>
              <a:rPr lang="en-US" dirty="0" smtClean="0"/>
              <a:t>Test CAEN digital CFD later this year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09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PMT+SCB vs </a:t>
            </a:r>
            <a:r>
              <a:rPr lang="en-US" dirty="0" err="1" smtClean="0"/>
              <a:t>Arbirtrary</a:t>
            </a:r>
            <a:r>
              <a:rPr lang="en-US" dirty="0" smtClean="0"/>
              <a:t> waveform generator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743" y="1600200"/>
            <a:ext cx="8018513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 rot="16200000">
            <a:off x="-324271" y="3716759"/>
            <a:ext cx="2457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(~0.1mV/bin)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91775" y="5949280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(2ns/bin)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654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finalAllP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7240" y="1683861"/>
            <a:ext cx="7589520" cy="435864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resolution vs 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935596" y="1547244"/>
            <a:ext cx="4214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 is not a well defined quantity however…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844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finalAllAmplitud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2132856"/>
            <a:ext cx="7589520" cy="435864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Timing resolution vs amplitude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21, 2014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9E41-B15B-480F-9CC3-74F1D61E9F33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611560" y="1432181"/>
            <a:ext cx="8756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Cranking up the PMT gain helps but compromise dynamic range.</a:t>
            </a:r>
          </a:p>
          <a:p>
            <a:r>
              <a:rPr lang="en-US" dirty="0" smtClean="0"/>
              <a:t>Single PE </a:t>
            </a:r>
            <a:r>
              <a:rPr lang="en-US" dirty="0" smtClean="0"/>
              <a:t>amplitudes </a:t>
            </a:r>
            <a:r>
              <a:rPr lang="en-US" dirty="0" smtClean="0"/>
              <a:t>should be </a:t>
            </a:r>
            <a:r>
              <a:rPr lang="en-US" dirty="0" smtClean="0"/>
              <a:t>~20ADC </a:t>
            </a:r>
            <a:r>
              <a:rPr lang="en-US" dirty="0" smtClean="0"/>
              <a:t>for 12 bits ADC and </a:t>
            </a:r>
            <a:r>
              <a:rPr lang="en-US" dirty="0" smtClean="0"/>
              <a:t>8</a:t>
            </a:r>
            <a:r>
              <a:rPr lang="en-US" dirty="0" smtClean="0"/>
              <a:t>0ADC </a:t>
            </a:r>
            <a:r>
              <a:rPr lang="en-US" dirty="0" smtClean="0"/>
              <a:t>for 14 bits </a:t>
            </a:r>
            <a:r>
              <a:rPr lang="en-US" dirty="0" smtClean="0"/>
              <a:t>ADC</a:t>
            </a:r>
          </a:p>
          <a:p>
            <a:r>
              <a:rPr lang="en-US" dirty="0" smtClean="0"/>
              <a:t>So inferred SPE resolution is 0.55ns for 12bits/250MHz ADC, 0.42ns for 14bits/500MHz ADC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31303</TotalTime>
  <Words>809</Words>
  <Application>Microsoft Office PowerPoint</Application>
  <PresentationFormat>On-screen Show (4:3)</PresentationFormat>
  <Paragraphs>156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DAQ (i.e electronics) R&amp;D status in Canada</vt:lpstr>
      <vt:lpstr>Outline</vt:lpstr>
      <vt:lpstr>Electronics requirement recap</vt:lpstr>
      <vt:lpstr>Our digitization strategy</vt:lpstr>
      <vt:lpstr>Measuring time</vt:lpstr>
      <vt:lpstr>Test setup</vt:lpstr>
      <vt:lpstr>PMT+SCB vs Arbirtrary waveform generator</vt:lpstr>
      <vt:lpstr>Timing resolution vs PE</vt:lpstr>
      <vt:lpstr>Timing resolution vs amplitude</vt:lpstr>
      <vt:lpstr>Timing resolution vs S/N</vt:lpstr>
      <vt:lpstr>Future test plans</vt:lpstr>
      <vt:lpstr>Implementation in HK prototype</vt:lpstr>
      <vt:lpstr>Rapid-IO for communication</vt:lpstr>
      <vt:lpstr>RapidIO communication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fretiere</dc:creator>
  <cp:lastModifiedBy>fretiere</cp:lastModifiedBy>
  <cp:revision>38</cp:revision>
  <dcterms:created xsi:type="dcterms:W3CDTF">2012-08-20T15:35:29Z</dcterms:created>
  <dcterms:modified xsi:type="dcterms:W3CDTF">2014-07-21T19:41:32Z</dcterms:modified>
</cp:coreProperties>
</file>