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481" r:id="rId2"/>
    <p:sldId id="781" r:id="rId3"/>
    <p:sldId id="782" r:id="rId4"/>
    <p:sldId id="783" r:id="rId5"/>
    <p:sldId id="258" r:id="rId6"/>
    <p:sldId id="778" r:id="rId7"/>
    <p:sldId id="779" r:id="rId8"/>
    <p:sldId id="780" r:id="rId9"/>
    <p:sldId id="784" r:id="rId10"/>
    <p:sldId id="257" r:id="rId11"/>
    <p:sldId id="788" r:id="rId12"/>
    <p:sldId id="790" r:id="rId13"/>
    <p:sldId id="789" r:id="rId14"/>
    <p:sldId id="791" r:id="rId15"/>
    <p:sldId id="792" r:id="rId16"/>
    <p:sldId id="785" r:id="rId17"/>
    <p:sldId id="793" r:id="rId18"/>
    <p:sldId id="794" r:id="rId19"/>
    <p:sldId id="796" r:id="rId20"/>
    <p:sldId id="804" r:id="rId21"/>
    <p:sldId id="787" r:id="rId22"/>
    <p:sldId id="803" r:id="rId23"/>
    <p:sldId id="799" r:id="rId24"/>
    <p:sldId id="801" r:id="rId25"/>
    <p:sldId id="800" r:id="rId26"/>
    <p:sldId id="802" r:id="rId27"/>
    <p:sldId id="797" r:id="rId28"/>
    <p:sldId id="806" r:id="rId29"/>
    <p:sldId id="805" r:id="rId30"/>
    <p:sldId id="807" r:id="rId31"/>
    <p:sldId id="811" r:id="rId32"/>
    <p:sldId id="812" r:id="rId33"/>
    <p:sldId id="80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7"/>
    <p:restoredTop sz="94733"/>
  </p:normalViewPr>
  <p:slideViewPr>
    <p:cSldViewPr snapToGrid="0" snapToObjects="1">
      <p:cViewPr>
        <p:scale>
          <a:sx n="71" d="100"/>
          <a:sy n="71" d="100"/>
        </p:scale>
        <p:origin x="840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4-12T13:13:25.936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378.5488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7-12-06T16:42:55.7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24910 5727 212 0,'-20'17'82'0,"4"-20"-44"0,-8-20-135 16,8 0-28-16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AF496-C176-6548-AA06-0DD62200EEF7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FA304-1CC1-AA44-94B3-5E969470E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500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84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31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85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57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121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9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26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20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777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5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98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FA304-1CC1-AA44-94B3-5E969470EF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0EEAC-8319-BF47-9D0D-5BCFDE1FB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FB963-A971-8A44-ADA8-37BE2E608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452CF-9E18-F143-A4AA-30815D81C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FFB78-8F71-5A42-96FB-1D2CE8C4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46223-FA9E-8145-ACA2-1F3F9171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73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A7B31-DA9D-5B42-ACF7-CB765758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76148-7621-994E-9794-D04F8D366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6CF62-9E3D-6645-A0E1-5CAF2CDE2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86BD4-5682-9F4D-AC64-F9E72345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08923-C271-DC48-A94F-AA5FFF699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5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98B4C9-ABA4-A744-8183-8B999C0A5B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0E1A5-18BC-E94B-B872-5C8D5737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7DA77-08AD-8D4F-8644-83F67E34E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19662-CC44-8B4E-8C21-7B8757D5B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87FD08-F418-514D-AB27-2C8AE7D04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55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7355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16034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B06B8-5545-5A4C-AD63-6542BC6C6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1907A-F838-724C-8FC1-0F0E294E0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D28A9-96D2-ED45-B991-407C65FDB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A441DD-4B46-3E48-8989-06C1E5CC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15571A-F879-2143-B86C-169D3A44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08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A16BA-C887-B64E-B33C-4B0AE703C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C95B0-D9A3-8144-9076-01328812C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332DA-75E5-EC4C-9EFE-B7E3F127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222D3-09BE-784B-8097-6FA559B8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0633-A7FB-C942-B6ED-04C881E8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99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E009-0ABF-1644-93DE-4DE73800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49F9C-93B5-A64D-A8C6-8DF17E81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E72DE-A474-AA4F-91D9-DF59F7E06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B82F0-2F31-E246-98A0-7C7234B4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32E105-CDEC-3842-9441-CE1C3D43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7D093-85DA-5A4C-A7D4-982EF5F0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08CE7-6AC9-7345-B89F-1FC6800D5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88670D-04FE-4749-8A5C-6990231EF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A9CE1-692D-6A4E-AD37-AFA005BF9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9572E-6424-E543-946F-7CE1E3EECC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57958B-46B8-CD4E-AF1F-AD54E85CB4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E71C0-BE89-7F4A-94DC-DFBE167CF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F67022-527E-524E-9335-67A0652B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5FDB90-E8DE-8441-A5F5-720F4573F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27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69642-9F5B-2E4B-BF16-35ACBF19D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6BAAD0-0E7D-3441-8E17-7CC1CFF1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E8212C-724A-2B47-BCBA-B7062FEA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72AD2-7545-FF4E-9DA7-597F40DC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03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134C8C-62C3-F04B-BE12-0AE9ADB2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C0894D-159F-E24A-AA14-141EA7E8F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A4232-C767-514B-B8FF-6E59F4E1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1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CB3DA-FED4-E140-8D69-1030828C7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39316-4BA8-D94E-A9D4-F315DB5AC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73D230-87EB-DF4F-9999-7FC79264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2715B-F955-C241-AF13-F546ADE4E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5C4290-1631-1A49-B59F-1B9427CC0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876602-1E88-2949-8C91-0B1864D4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4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481E-17E7-9747-B9DE-E11BAC7A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66A6A1-124E-6C4C-8EE0-E5AB9359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1E8FE-82F0-3A47-8344-AF40CF36D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949151-2588-DF41-A973-5479B29F5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11D3C9-E9F3-6145-BA3E-A90916411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7D549-AB27-6C45-89A0-880D004AB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5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9027D-C634-0542-9E36-727F025A3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C5D26-5AF3-444D-9C69-E37C04C03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5017C-B30D-BA48-913B-FD990D72C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34B99-5B84-314C-B87A-1CCC6052590F}" type="datetimeFigureOut">
              <a:rPr lang="en-US" smtClean="0"/>
              <a:t>9/26/21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589EE-FF5C-4243-8100-D41CED8D7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96D81-9303-8E47-800A-25269B679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7F6F5-4D4E-4543-A0A5-C9058D2958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0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eugene.a.lim@gmail.com" TargetMode="External"/><Relationship Id="rId3" Type="http://schemas.openxmlformats.org/officeDocument/2006/relationships/image" Target="../media/image1.tiff"/><Relationship Id="rId7" Type="http://schemas.openxmlformats.org/officeDocument/2006/relationships/hyperlink" Target="mailto:j.c.aurrekoetxea@gmail.com" TargetMode="Externa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Thomashelfer@live.de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tiff"/><Relationship Id="rId4" Type="http://schemas.openxmlformats.org/officeDocument/2006/relationships/customXml" Target="../ink/ink1.xml"/><Relationship Id="rId9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9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video" Target="../media/media1.mp4"/><Relationship Id="rId7" Type="http://schemas.openxmlformats.org/officeDocument/2006/relationships/video" Target="../media/media3.mp4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1" Type="http://schemas.openxmlformats.org/officeDocument/2006/relationships/tags" Target="../tags/tag1.xml"/><Relationship Id="rId6" Type="http://schemas.microsoft.com/office/2007/relationships/media" Target="../media/media3.mp4"/><Relationship Id="rId11" Type="http://schemas.openxmlformats.org/officeDocument/2006/relationships/video" Target="../media/media5.mp4"/><Relationship Id="rId5" Type="http://schemas.openxmlformats.org/officeDocument/2006/relationships/video" Target="../media/media2.mp4"/><Relationship Id="rId15" Type="http://schemas.openxmlformats.org/officeDocument/2006/relationships/image" Target="../media/image9.jpeg"/><Relationship Id="rId10" Type="http://schemas.microsoft.com/office/2007/relationships/media" Target="../media/media5.mp4"/><Relationship Id="rId4" Type="http://schemas.microsoft.com/office/2007/relationships/media" Target="../media/media2.mp4"/><Relationship Id="rId9" Type="http://schemas.openxmlformats.org/officeDocument/2006/relationships/video" Target="../media/media4.mp4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2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18" Type="http://schemas.openxmlformats.org/officeDocument/2006/relationships/image" Target="../media/image30.jpeg"/><Relationship Id="rId3" Type="http://schemas.openxmlformats.org/officeDocument/2006/relationships/image" Target="../media/image15.jpeg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24" Type="http://schemas.openxmlformats.org/officeDocument/2006/relationships/image" Target="../media/image36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23" Type="http://schemas.openxmlformats.org/officeDocument/2006/relationships/image" Target="../media/image35.jpeg"/><Relationship Id="rId10" Type="http://schemas.openxmlformats.org/officeDocument/2006/relationships/image" Target="../media/image22.jpeg"/><Relationship Id="rId19" Type="http://schemas.openxmlformats.org/officeDocument/2006/relationships/image" Target="../media/image31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jpeg"/><Relationship Id="rId22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8D04293-8CBD-764C-AF1D-7A6633083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208" y="-136469"/>
            <a:ext cx="12614415" cy="7183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0E4D2-B138-4C66-82FC-4A165052F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1192" y="478330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Dynamical friction</a:t>
            </a:r>
            <a:endParaRPr lang="en-GB" sz="5062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F6D15-8399-471B-B153-6692B21C6EE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>
                <a:solidFill>
                  <a:schemeClr val="tx1"/>
                </a:solidFill>
              </a:rPr>
              <a:t>1</a:t>
            </a:fld>
            <a:endParaRPr lang="en-GB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EACB3EB-2AA3-47B7-B5EF-5E7503864598}"/>
                  </a:ext>
                </a:extLst>
              </p14:cNvPr>
              <p14:cNvContentPartPr/>
              <p14:nvPr/>
            </p14:nvContentPartPr>
            <p14:xfrm>
              <a:off x="3235984" y="4214003"/>
              <a:ext cx="253" cy="25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EACB3EB-2AA3-47B7-B5EF-5E75038645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3334" y="4201353"/>
                <a:ext cx="25300" cy="2530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1EE9351-76AC-48F9-BBF3-E40B30714018}"/>
              </a:ext>
            </a:extLst>
          </p:cNvPr>
          <p:cNvSpPr txBox="1"/>
          <p:nvPr/>
        </p:nvSpPr>
        <p:spPr>
          <a:xfrm>
            <a:off x="2007245" y="3304639"/>
            <a:ext cx="7987098" cy="95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12" b="1" dirty="0">
                <a:solidFill>
                  <a:schemeClr val="bg1"/>
                </a:solidFill>
              </a:rPr>
              <a:t>Dina </a:t>
            </a:r>
            <a:r>
              <a:rPr lang="en-GB" sz="2812" b="1" dirty="0" err="1">
                <a:solidFill>
                  <a:schemeClr val="bg1"/>
                </a:solidFill>
              </a:rPr>
              <a:t>Traykova</a:t>
            </a:r>
            <a:r>
              <a:rPr lang="en-GB" sz="2812" b="1" dirty="0">
                <a:solidFill>
                  <a:schemeClr val="bg1"/>
                </a:solidFill>
              </a:rPr>
              <a:t>, Katy Clough, Thomas Helfer, Pedro G. Ferreira, Emanuele </a:t>
            </a:r>
            <a:r>
              <a:rPr lang="en-GB" sz="2812" b="1" dirty="0" err="1">
                <a:solidFill>
                  <a:schemeClr val="bg1"/>
                </a:solidFill>
              </a:rPr>
              <a:t>Berti</a:t>
            </a:r>
            <a:r>
              <a:rPr lang="en-GB" sz="2812" b="1" dirty="0">
                <a:solidFill>
                  <a:schemeClr val="bg1"/>
                </a:solidFill>
              </a:rPr>
              <a:t>, Lam Hui</a:t>
            </a:r>
            <a:endParaRPr lang="en-GB" sz="2812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860533-5578-47F2-99AB-536F908C9130}"/>
              </a:ext>
            </a:extLst>
          </p:cNvPr>
          <p:cNvSpPr txBox="1"/>
          <p:nvPr/>
        </p:nvSpPr>
        <p:spPr>
          <a:xfrm>
            <a:off x="2495395" y="5555819"/>
            <a:ext cx="5030419" cy="871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66" dirty="0">
                <a:hlinkClick r:id="rId6"/>
              </a:rPr>
              <a:t>Thomashelfer@live.de</a:t>
            </a:r>
            <a:endParaRPr lang="en-GB" sz="1266" dirty="0"/>
          </a:p>
          <a:p>
            <a:r>
              <a:rPr lang="en-GB" sz="1266" dirty="0">
                <a:hlinkClick r:id="rId7"/>
              </a:rPr>
              <a:t>j.c.aurrekoetxea@gmail.com</a:t>
            </a:r>
            <a:endParaRPr lang="en-GB" sz="1266" dirty="0"/>
          </a:p>
          <a:p>
            <a:r>
              <a:rPr lang="en-GB" sz="1266" dirty="0">
                <a:hlinkClick r:id="rId8"/>
              </a:rPr>
              <a:t>eugene.a.lim@gmail.com</a:t>
            </a:r>
            <a:endParaRPr lang="en-GB" sz="1266" dirty="0"/>
          </a:p>
          <a:p>
            <a:endParaRPr lang="en-GB" sz="1266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3DF2894-683B-4D3B-ACF8-75BE02C7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814" y="5071779"/>
            <a:ext cx="1427955" cy="859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72760B-1FBD-4971-A567-FB5B2B946341}"/>
              </a:ext>
            </a:extLst>
          </p:cNvPr>
          <p:cNvSpPr txBox="1"/>
          <p:nvPr/>
        </p:nvSpPr>
        <p:spPr>
          <a:xfrm>
            <a:off x="3390990" y="1767697"/>
            <a:ext cx="521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from scalar dark matter in the relativistic regime</a:t>
            </a:r>
            <a:endParaRPr lang="en-GB" sz="1758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B67FCE-750B-3840-BF08-1273F0E3B8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6968" y="5075744"/>
            <a:ext cx="1338768" cy="859629"/>
          </a:xfrm>
          <a:prstGeom prst="rect">
            <a:avLst/>
          </a:prstGeom>
        </p:spPr>
      </p:pic>
      <p:pic>
        <p:nvPicPr>
          <p:cNvPr id="7" name="Picture 2" descr="University of Oxford Logo Vector (.EPS) Free Download">
            <a:extLst>
              <a:ext uri="{FF2B5EF4-FFF2-40B4-BE49-F238E27FC236}">
                <a16:creationId xmlns:a16="http://schemas.microsoft.com/office/drawing/2014/main" id="{2B5A662E-3CB4-7B4F-9D21-FDBC3E410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884" y="5071779"/>
            <a:ext cx="890665" cy="8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lumbia University's Program to Introduce Young Women of Color to the  Music Industry : The Journal of Blacks in Higher Education">
            <a:extLst>
              <a:ext uri="{FF2B5EF4-FFF2-40B4-BE49-F238E27FC236}">
                <a16:creationId xmlns:a16="http://schemas.microsoft.com/office/drawing/2014/main" id="{7153888A-9CE3-4640-8202-21C5462D7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591" y="5050379"/>
            <a:ext cx="890665" cy="8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8457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562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4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2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214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7385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7B7A78A-AF1B-9240-A06C-BEC14D53EECA}"/>
              </a:ext>
            </a:extLst>
          </p:cNvPr>
          <p:cNvSpPr/>
          <p:nvPr/>
        </p:nvSpPr>
        <p:spPr>
          <a:xfrm>
            <a:off x="963499" y="2207031"/>
            <a:ext cx="6287281" cy="3399919"/>
          </a:xfrm>
          <a:prstGeom prst="roundRect">
            <a:avLst>
              <a:gd name="adj" fmla="val 7391"/>
            </a:avLst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2749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8491BC-2DD8-7C4E-9739-CF8FD7AF9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Dynamic friction</a:t>
            </a:r>
          </a:p>
        </p:txBody>
      </p:sp>
      <p:pic>
        <p:nvPicPr>
          <p:cNvPr id="3" name="rho_norm_mu05_v05 (1)" descr="rho_norm_mu05_v05 (1)">
            <a:hlinkClick r:id="" action="ppaction://media"/>
            <a:extLst>
              <a:ext uri="{FF2B5EF4-FFF2-40B4-BE49-F238E27FC236}">
                <a16:creationId xmlns:a16="http://schemas.microsoft.com/office/drawing/2014/main" id="{1B60FFF9-1E76-FC4B-A7B0-0E1BEB98D3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20996" y="707525"/>
            <a:ext cx="6274296" cy="544295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76BF3D8-84EF-E547-A3FD-B49426B18258}"/>
              </a:ext>
            </a:extLst>
          </p:cNvPr>
          <p:cNvSpPr/>
          <p:nvPr/>
        </p:nvSpPr>
        <p:spPr>
          <a:xfrm>
            <a:off x="8308897" y="5687011"/>
            <a:ext cx="48393" cy="49958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1503BB-4F80-934E-B6E1-B092390CA4FB}"/>
              </a:ext>
            </a:extLst>
          </p:cNvPr>
          <p:cNvCxnSpPr>
            <a:cxnSpLocks/>
          </p:cNvCxnSpPr>
          <p:nvPr/>
        </p:nvCxnSpPr>
        <p:spPr>
          <a:xfrm flipV="1">
            <a:off x="7019108" y="5782023"/>
            <a:ext cx="1220120" cy="7402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8413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7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6942-C923-D347-B9B3-04455052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modification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955279A-6DF4-C348-8D87-F3233321B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1" y="1434220"/>
            <a:ext cx="7971971" cy="5252122"/>
          </a:xfrm>
        </p:spPr>
      </p:pic>
    </p:spTree>
    <p:extLst>
      <p:ext uri="{BB962C8B-B14F-4D97-AF65-F5344CB8AC3E}">
        <p14:creationId xmlns:p14="http://schemas.microsoft.com/office/powerpoint/2010/main" val="1277916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6942-C923-D347-B9B3-04455052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modification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955279A-6DF4-C348-8D87-F3233321B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1" y="1434220"/>
            <a:ext cx="7971971" cy="5252122"/>
          </a:xfr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AF578F8-86C8-924C-AD42-9556A397A19B}"/>
              </a:ext>
            </a:extLst>
          </p:cNvPr>
          <p:cNvSpPr/>
          <p:nvPr/>
        </p:nvSpPr>
        <p:spPr>
          <a:xfrm rot="16200000">
            <a:off x="5297806" y="1434066"/>
            <a:ext cx="377588" cy="1417717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D2B01-6DB2-574D-ACD9-1D34B535811D}"/>
              </a:ext>
            </a:extLst>
          </p:cNvPr>
          <p:cNvSpPr txBox="1"/>
          <p:nvPr/>
        </p:nvSpPr>
        <p:spPr>
          <a:xfrm>
            <a:off x="4360746" y="1249554"/>
            <a:ext cx="225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Relativistic correction</a:t>
            </a:r>
          </a:p>
        </p:txBody>
      </p:sp>
    </p:spTree>
    <p:extLst>
      <p:ext uri="{BB962C8B-B14F-4D97-AF65-F5344CB8AC3E}">
        <p14:creationId xmlns:p14="http://schemas.microsoft.com/office/powerpoint/2010/main" val="3799243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06942-C923-D347-B9B3-044550520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modification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6955279A-6DF4-C348-8D87-F3233321B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801" y="1434220"/>
            <a:ext cx="7971971" cy="5252122"/>
          </a:xfr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BAF578F8-86C8-924C-AD42-9556A397A19B}"/>
              </a:ext>
            </a:extLst>
          </p:cNvPr>
          <p:cNvSpPr/>
          <p:nvPr/>
        </p:nvSpPr>
        <p:spPr>
          <a:xfrm rot="16200000">
            <a:off x="5297806" y="1434066"/>
            <a:ext cx="377588" cy="1417717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D2B01-6DB2-574D-ACD9-1D34B535811D}"/>
              </a:ext>
            </a:extLst>
          </p:cNvPr>
          <p:cNvSpPr txBox="1"/>
          <p:nvPr/>
        </p:nvSpPr>
        <p:spPr>
          <a:xfrm>
            <a:off x="4360746" y="1249554"/>
            <a:ext cx="2251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Relativistic correction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E02D5F8-73EA-8D41-BC85-827C799EAB52}"/>
              </a:ext>
            </a:extLst>
          </p:cNvPr>
          <p:cNvSpPr/>
          <p:nvPr/>
        </p:nvSpPr>
        <p:spPr>
          <a:xfrm rot="16200000">
            <a:off x="7132517" y="1862130"/>
            <a:ext cx="377588" cy="1417717"/>
          </a:xfrm>
          <a:prstGeom prst="righ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F416E1-9F6E-D345-9190-B0746A154DB1}"/>
              </a:ext>
            </a:extLst>
          </p:cNvPr>
          <p:cNvSpPr txBox="1"/>
          <p:nvPr/>
        </p:nvSpPr>
        <p:spPr>
          <a:xfrm>
            <a:off x="6269951" y="1962387"/>
            <a:ext cx="2004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Pressure correction</a:t>
            </a:r>
          </a:p>
        </p:txBody>
      </p:sp>
    </p:spTree>
    <p:extLst>
      <p:ext uri="{BB962C8B-B14F-4D97-AF65-F5344CB8AC3E}">
        <p14:creationId xmlns:p14="http://schemas.microsoft.com/office/powerpoint/2010/main" val="1965147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01A9A-D2F1-456A-BC47-9D508718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845" y="1604983"/>
            <a:ext cx="6162962" cy="1106255"/>
          </a:xfrm>
        </p:spPr>
        <p:txBody>
          <a:bodyPr>
            <a:normAutofit/>
          </a:bodyPr>
          <a:lstStyle/>
          <a:p>
            <a:r>
              <a:rPr lang="en-GB" sz="4500" dirty="0" err="1">
                <a:latin typeface="+mn-lt"/>
              </a:rPr>
              <a:t>GRChombo</a:t>
            </a:r>
            <a:r>
              <a:rPr lang="en-GB" sz="4500" dirty="0">
                <a:latin typeface="+mn-lt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49C64-27ED-40F8-91B5-51F7D8E5B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2090" y="2711238"/>
            <a:ext cx="6437268" cy="3545078"/>
          </a:xfrm>
        </p:spPr>
        <p:txBody>
          <a:bodyPr/>
          <a:lstStyle/>
          <a:p>
            <a:r>
              <a:rPr lang="en-GB" sz="2200" dirty="0"/>
              <a:t>Numerical GR code with Adaptive Mesh Refinement</a:t>
            </a:r>
          </a:p>
          <a:p>
            <a:r>
              <a:rPr lang="en-GB" sz="2200" dirty="0"/>
              <a:t>Open Source </a:t>
            </a:r>
            <a:r>
              <a:rPr lang="en-GB" sz="2200" dirty="0" err="1">
                <a:solidFill>
                  <a:schemeClr val="accent1"/>
                </a:solidFill>
              </a:rPr>
              <a:t>www.grchombo.org</a:t>
            </a:r>
            <a:endParaRPr lang="en-GB" sz="2200" dirty="0">
              <a:solidFill>
                <a:schemeClr val="accent1"/>
              </a:solidFill>
            </a:endParaRPr>
          </a:p>
          <a:p>
            <a:r>
              <a:rPr lang="en-GB" sz="2200" dirty="0"/>
              <a:t>Focus on flexibility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813C1-D3E0-4917-AAED-D84021EFB7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9835601-54FC-4E52-B279-5D7CC3B4D80F}"/>
                  </a:ext>
                </a:extLst>
              </p14:cNvPr>
              <p14:cNvContentPartPr/>
              <p14:nvPr/>
            </p14:nvContentPartPr>
            <p14:xfrm>
              <a:off x="7381580" y="1938411"/>
              <a:ext cx="27527" cy="18035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9835601-54FC-4E52-B279-5D7CC3B4D80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72285" y="1929033"/>
                <a:ext cx="46117" cy="367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8562602"/>
      </p:ext>
    </p:extLst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/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𝑛𝑜𝑛𝑟𝑒𝑙</m:t>
                              </m:r>
                            </m:sub>
                          </m:s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~ 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𝐶h𝑎𝑛𝑑𝑟𝑎</m:t>
                          </m:r>
                          <m:r>
                            <a:rPr lang="en-GB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A12A9051-96E5-8F47-89EE-120CA89E31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406" y="3310345"/>
                <a:ext cx="2100516" cy="381515"/>
              </a:xfrm>
              <a:prstGeom prst="rect">
                <a:avLst/>
              </a:prstGeom>
              <a:blipFill>
                <a:blip r:embed="rId7"/>
                <a:stretch>
                  <a:fillRect l="-592" r="-3550" b="-5882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/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→1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8DD39226-AB95-4745-A0A0-AA107FBCF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933" y="2386636"/>
                <a:ext cx="1256101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/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GB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FE887D2-F37F-6A4A-9D9E-90F049697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323" y="2391606"/>
                <a:ext cx="1256101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7B7A78A-AF1B-9240-A06C-BEC14D53EECA}"/>
              </a:ext>
            </a:extLst>
          </p:cNvPr>
          <p:cNvSpPr/>
          <p:nvPr/>
        </p:nvSpPr>
        <p:spPr>
          <a:xfrm>
            <a:off x="963499" y="2207031"/>
            <a:ext cx="6287281" cy="3399919"/>
          </a:xfrm>
          <a:prstGeom prst="roundRect">
            <a:avLst>
              <a:gd name="adj" fmla="val 7391"/>
            </a:avLst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9031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74F8794-DE72-A846-9064-4EEB47D7C167}"/>
              </a:ext>
            </a:extLst>
          </p:cNvPr>
          <p:cNvSpPr/>
          <p:nvPr/>
        </p:nvSpPr>
        <p:spPr>
          <a:xfrm>
            <a:off x="963499" y="2207031"/>
            <a:ext cx="6287281" cy="3399919"/>
          </a:xfrm>
          <a:prstGeom prst="roundRect">
            <a:avLst>
              <a:gd name="adj" fmla="val 7391"/>
            </a:avLst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D36760C-9774-7C44-A6CA-66C6AC068926}"/>
              </a:ext>
            </a:extLst>
          </p:cNvPr>
          <p:cNvSpPr/>
          <p:nvPr/>
        </p:nvSpPr>
        <p:spPr>
          <a:xfrm>
            <a:off x="914967" y="734671"/>
            <a:ext cx="10285272" cy="2258470"/>
          </a:xfrm>
          <a:prstGeom prst="roundRect">
            <a:avLst>
              <a:gd name="adj" fmla="val 110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                                    </a:t>
            </a:r>
          </a:p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/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Relativistic and pressure correction  </a:t>
                </a:r>
                <a:endParaRPr lang="en-GB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𝑛𝑜𝑛𝑟𝑒𝑙</m:t>
                        </m:r>
                      </m:sub>
                    </m:sSub>
                    <m:sSup>
                      <m:sSup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blipFill>
                <a:blip r:embed="rId4"/>
                <a:stretch>
                  <a:fillRect l="-789" t="-1493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26812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74F8794-DE72-A846-9064-4EEB47D7C167}"/>
              </a:ext>
            </a:extLst>
          </p:cNvPr>
          <p:cNvSpPr/>
          <p:nvPr/>
        </p:nvSpPr>
        <p:spPr>
          <a:xfrm>
            <a:off x="963499" y="2207031"/>
            <a:ext cx="6287281" cy="3399919"/>
          </a:xfrm>
          <a:prstGeom prst="roundRect">
            <a:avLst>
              <a:gd name="adj" fmla="val 7391"/>
            </a:avLst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D36760C-9774-7C44-A6CA-66C6AC068926}"/>
              </a:ext>
            </a:extLst>
          </p:cNvPr>
          <p:cNvSpPr/>
          <p:nvPr/>
        </p:nvSpPr>
        <p:spPr>
          <a:xfrm>
            <a:off x="914967" y="734671"/>
            <a:ext cx="10285272" cy="2258470"/>
          </a:xfrm>
          <a:prstGeom prst="roundRect">
            <a:avLst>
              <a:gd name="adj" fmla="val 110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                                    </a:t>
            </a:r>
          </a:p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/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Relativistic and pressure correction  </a:t>
                </a:r>
                <a:endParaRPr lang="en-GB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𝑛𝑜𝑛𝑟𝑒𝑙</m:t>
                        </m:r>
                      </m:sub>
                    </m:sSub>
                    <m:sSup>
                      <m:sSup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blipFill>
                <a:blip r:embed="rId4"/>
                <a:stretch>
                  <a:fillRect l="-789" t="-1493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rame 39">
            <a:extLst>
              <a:ext uri="{FF2B5EF4-FFF2-40B4-BE49-F238E27FC236}">
                <a16:creationId xmlns:a16="http://schemas.microsoft.com/office/drawing/2014/main" id="{CCD3FB21-61E3-D444-B2EC-B15E2D21C565}"/>
              </a:ext>
            </a:extLst>
          </p:cNvPr>
          <p:cNvSpPr/>
          <p:nvPr/>
        </p:nvSpPr>
        <p:spPr>
          <a:xfrm>
            <a:off x="4444098" y="1786560"/>
            <a:ext cx="3787514" cy="2715072"/>
          </a:xfrm>
          <a:prstGeom prst="frame">
            <a:avLst>
              <a:gd name="adj1" fmla="val 197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dk1">
                <a:shade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4319" dir="19639959" sx="92880" sy="92880" algn="ctr" rotWithShape="0">
              <a:srgbClr val="000000">
                <a:alpha val="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59B1AE-BD6D-4C44-BABC-55DFD0084731}"/>
              </a:ext>
            </a:extLst>
          </p:cNvPr>
          <p:cNvSpPr txBox="1"/>
          <p:nvPr/>
        </p:nvSpPr>
        <p:spPr>
          <a:xfrm>
            <a:off x="4488922" y="1850698"/>
            <a:ext cx="217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CEA3BD-E6B9-544E-A3B0-264193A81C0E}"/>
              </a:ext>
            </a:extLst>
          </p:cNvPr>
          <p:cNvCxnSpPr>
            <a:cxnSpLocks/>
          </p:cNvCxnSpPr>
          <p:nvPr/>
        </p:nvCxnSpPr>
        <p:spPr>
          <a:xfrm flipH="1">
            <a:off x="4488922" y="1843574"/>
            <a:ext cx="1717744" cy="18485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4BB9C8-32DA-5D4C-B07C-65D4A2B3FAFD}"/>
              </a:ext>
            </a:extLst>
          </p:cNvPr>
          <p:cNvCxnSpPr>
            <a:cxnSpLocks/>
          </p:cNvCxnSpPr>
          <p:nvPr/>
        </p:nvCxnSpPr>
        <p:spPr>
          <a:xfrm flipH="1">
            <a:off x="4454748" y="1826763"/>
            <a:ext cx="2349489" cy="24875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8403E96-44DA-7D46-A6B6-DE623B8EE1EB}"/>
              </a:ext>
            </a:extLst>
          </p:cNvPr>
          <p:cNvCxnSpPr>
            <a:cxnSpLocks/>
          </p:cNvCxnSpPr>
          <p:nvPr/>
        </p:nvCxnSpPr>
        <p:spPr>
          <a:xfrm flipH="1">
            <a:off x="4913119" y="1826763"/>
            <a:ext cx="2462541" cy="26559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AB6A3F9-CF69-374A-AB3A-252BF59390E9}"/>
              </a:ext>
            </a:extLst>
          </p:cNvPr>
          <p:cNvCxnSpPr>
            <a:cxnSpLocks/>
          </p:cNvCxnSpPr>
          <p:nvPr/>
        </p:nvCxnSpPr>
        <p:spPr>
          <a:xfrm flipH="1">
            <a:off x="5471632" y="1824569"/>
            <a:ext cx="2459501" cy="26648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47CDFCC9-35E1-2E4D-8C53-1CB8100667BC}"/>
              </a:ext>
            </a:extLst>
          </p:cNvPr>
          <p:cNvCxnSpPr>
            <a:cxnSpLocks/>
          </p:cNvCxnSpPr>
          <p:nvPr/>
        </p:nvCxnSpPr>
        <p:spPr>
          <a:xfrm flipH="1">
            <a:off x="6165989" y="2241987"/>
            <a:ext cx="2053365" cy="22406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55586A-0F2C-614A-BD7D-E814030AD3F0}"/>
              </a:ext>
            </a:extLst>
          </p:cNvPr>
          <p:cNvCxnSpPr>
            <a:cxnSpLocks/>
          </p:cNvCxnSpPr>
          <p:nvPr/>
        </p:nvCxnSpPr>
        <p:spPr>
          <a:xfrm flipH="1">
            <a:off x="6912277" y="3083459"/>
            <a:ext cx="1284125" cy="1415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82412EA-FFEB-2442-BB35-270230B4D425}"/>
              </a:ext>
            </a:extLst>
          </p:cNvPr>
          <p:cNvCxnSpPr>
            <a:cxnSpLocks/>
          </p:cNvCxnSpPr>
          <p:nvPr/>
        </p:nvCxnSpPr>
        <p:spPr>
          <a:xfrm flipH="1">
            <a:off x="7590727" y="3791448"/>
            <a:ext cx="605676" cy="6623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83894F1-5DDA-A344-AE19-8DCE9961DA99}"/>
              </a:ext>
            </a:extLst>
          </p:cNvPr>
          <p:cNvCxnSpPr>
            <a:cxnSpLocks/>
          </p:cNvCxnSpPr>
          <p:nvPr/>
        </p:nvCxnSpPr>
        <p:spPr>
          <a:xfrm flipH="1">
            <a:off x="4465304" y="2248363"/>
            <a:ext cx="725410" cy="7717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246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82E53C-FCE8-CA44-93F7-D6A62732DB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Energydensity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82E53C-FCE8-CA44-93F7-D6A62732DB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5763F-8F05-754C-B1FD-F68C669C6B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0.05</m:t>
                    </m:r>
                  </m:oMath>
                </a14:m>
                <a:endParaRPr lang="en-GB" b="0" dirty="0"/>
              </a:p>
              <a:p>
                <a:r>
                  <a:rPr lang="en-GB" b="0" dirty="0"/>
                  <a:t> v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=0.5</m:t>
                    </m:r>
                  </m:oMath>
                </a14:m>
                <a:endParaRPr lang="en-GB" b="0" dirty="0"/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 … scalar field mass</a:t>
                </a:r>
                <a:endParaRPr lang="en-GB" b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b="0" dirty="0"/>
                  <a:t> … mass black hole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5763F-8F05-754C-B1FD-F68C669C6B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86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rho_norm_mu005_v05 (1)" descr="rho_norm_mu005_v05 (1)">
            <a:hlinkClick r:id="" action="ppaction://media"/>
            <a:extLst>
              <a:ext uri="{FF2B5EF4-FFF2-40B4-BE49-F238E27FC236}">
                <a16:creationId xmlns:a16="http://schemas.microsoft.com/office/drawing/2014/main" id="{A87FCD03-1D93-F241-A1C7-21454FCE85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80015" y="813957"/>
            <a:ext cx="6421981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3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22587ECF-85E9-4393-9D87-8EB6F3F6C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9A5C42-7422-A24B-A629-03C64084A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-358144"/>
            <a:ext cx="4783697" cy="1942810"/>
          </a:xfrm>
        </p:spPr>
        <p:txBody>
          <a:bodyPr anchor="b">
            <a:normAutofit/>
          </a:bodyPr>
          <a:lstStyle/>
          <a:p>
            <a:r>
              <a:rPr lang="en-US" sz="4000" dirty="0"/>
              <a:t>Results</a:t>
            </a:r>
          </a:p>
        </p:txBody>
      </p:sp>
      <p:pic>
        <p:nvPicPr>
          <p:cNvPr id="13" name="Content Placeholder 12" descr="Shape&#10;&#10;Description automatically generated">
            <a:extLst>
              <a:ext uri="{FF2B5EF4-FFF2-40B4-BE49-F238E27FC236}">
                <a16:creationId xmlns:a16="http://schemas.microsoft.com/office/drawing/2014/main" id="{D11990BB-EB88-F341-A0B5-262BA1B51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001" y="1986332"/>
            <a:ext cx="6117158" cy="3786812"/>
          </a:xfrm>
        </p:spPr>
      </p:pic>
      <p:pic>
        <p:nvPicPr>
          <p:cNvPr id="20" name="Picture 19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360A19C8-8215-AB44-BCFE-C502F804C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279" y="5727520"/>
            <a:ext cx="5988713" cy="7278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7D14C77-2AF4-994F-97EF-FDAB8304C44E}"/>
              </a:ext>
            </a:extLst>
          </p:cNvPr>
          <p:cNvSpPr txBox="1"/>
          <p:nvPr/>
        </p:nvSpPr>
        <p:spPr>
          <a:xfrm>
            <a:off x="3084815" y="374447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8D44B7-D1B7-BE4A-8EB5-E5D7EC992FBD}"/>
              </a:ext>
            </a:extLst>
          </p:cNvPr>
          <p:cNvSpPr txBox="1"/>
          <p:nvPr/>
        </p:nvSpPr>
        <p:spPr>
          <a:xfrm>
            <a:off x="6220311" y="6271668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629079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B69C8-5217-BE41-B327-5B7B46744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Bondi accretion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E6139F-2DB9-244B-B38E-36EDED1764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0E6139F-2DB9-244B-B38E-36EDED1764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8BED081-00EF-594F-B365-F70E73E4EAD4}"/>
              </a:ext>
            </a:extLst>
          </p:cNvPr>
          <p:cNvGrpSpPr/>
          <p:nvPr/>
        </p:nvGrpSpPr>
        <p:grpSpPr>
          <a:xfrm>
            <a:off x="921893" y="2700621"/>
            <a:ext cx="3600000" cy="3600000"/>
            <a:chOff x="177676" y="2605985"/>
            <a:chExt cx="1704787" cy="164603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99BF5B-3BA6-614B-9470-6B0FFAC9F880}"/>
                </a:ext>
              </a:extLst>
            </p:cNvPr>
            <p:cNvSpPr/>
            <p:nvPr/>
          </p:nvSpPr>
          <p:spPr>
            <a:xfrm>
              <a:off x="386093" y="2817000"/>
              <a:ext cx="1224000" cy="1224000"/>
            </a:xfrm>
            <a:prstGeom prst="ellipse">
              <a:avLst/>
            </a:prstGeom>
            <a:solidFill>
              <a:schemeClr val="accent2">
                <a:alpha val="251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>
                    <a:alpha val="24348"/>
                  </a:schemeClr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0C84DD1-DD88-394A-93B6-48085CD71960}"/>
                </a:ext>
              </a:extLst>
            </p:cNvPr>
            <p:cNvSpPr/>
            <p:nvPr/>
          </p:nvSpPr>
          <p:spPr>
            <a:xfrm>
              <a:off x="548093" y="2979000"/>
              <a:ext cx="900000" cy="900000"/>
            </a:xfrm>
            <a:prstGeom prst="ellipse">
              <a:avLst/>
            </a:prstGeom>
            <a:solidFill>
              <a:schemeClr val="accent2">
                <a:alpha val="50113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>
                    <a:alpha val="50000"/>
                  </a:schemeClr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ED2655C-4BFD-F24D-AE2F-EE324EEAD147}"/>
                </a:ext>
              </a:extLst>
            </p:cNvPr>
            <p:cNvSpPr/>
            <p:nvPr/>
          </p:nvSpPr>
          <p:spPr>
            <a:xfrm>
              <a:off x="712029" y="3147542"/>
              <a:ext cx="572129" cy="5629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C92DD61-752C-CF44-8A02-BA9F72365148}"/>
                </a:ext>
              </a:extLst>
            </p:cNvPr>
            <p:cNvSpPr/>
            <p:nvPr/>
          </p:nvSpPr>
          <p:spPr>
            <a:xfrm>
              <a:off x="638093" y="3069000"/>
              <a:ext cx="720000" cy="720000"/>
            </a:xfrm>
            <a:prstGeom prst="ellipse">
              <a:avLst/>
            </a:prstGeom>
            <a:solidFill>
              <a:schemeClr val="accent2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0A085DA-7E9C-7A4D-B715-44F25EECC9AB}"/>
                </a:ext>
              </a:extLst>
            </p:cNvPr>
            <p:cNvSpPr/>
            <p:nvPr/>
          </p:nvSpPr>
          <p:spPr>
            <a:xfrm>
              <a:off x="841646" y="3276094"/>
              <a:ext cx="312897" cy="30581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5278D4E-FC86-184B-BE27-353B1221A352}"/>
                </a:ext>
              </a:extLst>
            </p:cNvPr>
            <p:cNvCxnSpPr>
              <a:cxnSpLocks/>
            </p:cNvCxnSpPr>
            <p:nvPr/>
          </p:nvCxnSpPr>
          <p:spPr>
            <a:xfrm>
              <a:off x="1005586" y="2605985"/>
              <a:ext cx="0" cy="2110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D58B416-2954-3C4A-BFB1-A9A64C5AC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4863" y="3427411"/>
              <a:ext cx="2076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6DB12EC-91B0-8A44-AC82-351B3D0556F4}"/>
                </a:ext>
              </a:extLst>
            </p:cNvPr>
            <p:cNvCxnSpPr>
              <a:cxnSpLocks/>
            </p:cNvCxnSpPr>
            <p:nvPr/>
          </p:nvCxnSpPr>
          <p:spPr>
            <a:xfrm>
              <a:off x="177676" y="3439887"/>
              <a:ext cx="20841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A03CB98-3CED-AA4B-AFB0-EAEC7D918D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4710" y="4050047"/>
              <a:ext cx="0" cy="2019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1358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74F8794-DE72-A846-9064-4EEB47D7C167}"/>
              </a:ext>
            </a:extLst>
          </p:cNvPr>
          <p:cNvSpPr/>
          <p:nvPr/>
        </p:nvSpPr>
        <p:spPr>
          <a:xfrm>
            <a:off x="963499" y="2207031"/>
            <a:ext cx="6287281" cy="3399919"/>
          </a:xfrm>
          <a:prstGeom prst="roundRect">
            <a:avLst>
              <a:gd name="adj" fmla="val 7391"/>
            </a:avLst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D36760C-9774-7C44-A6CA-66C6AC068926}"/>
              </a:ext>
            </a:extLst>
          </p:cNvPr>
          <p:cNvSpPr/>
          <p:nvPr/>
        </p:nvSpPr>
        <p:spPr>
          <a:xfrm>
            <a:off x="914967" y="734671"/>
            <a:ext cx="10285272" cy="2258470"/>
          </a:xfrm>
          <a:prstGeom prst="roundRect">
            <a:avLst>
              <a:gd name="adj" fmla="val 110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                                    </a:t>
            </a:r>
          </a:p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/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Relativistic and pressure correction  </a:t>
                </a:r>
                <a:endParaRPr lang="en-GB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𝑛𝑜𝑛𝑟𝑒𝑙</m:t>
                        </m:r>
                      </m:sub>
                    </m:sSub>
                    <m:sSup>
                      <m:sSup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blipFill>
                <a:blip r:embed="rId4"/>
                <a:stretch>
                  <a:fillRect l="-789" t="-1493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Frame 39">
            <a:extLst>
              <a:ext uri="{FF2B5EF4-FFF2-40B4-BE49-F238E27FC236}">
                <a16:creationId xmlns:a16="http://schemas.microsoft.com/office/drawing/2014/main" id="{515535BB-CF9E-CD4E-BD48-6107EBA4456C}"/>
              </a:ext>
            </a:extLst>
          </p:cNvPr>
          <p:cNvSpPr/>
          <p:nvPr/>
        </p:nvSpPr>
        <p:spPr>
          <a:xfrm>
            <a:off x="4444098" y="1786560"/>
            <a:ext cx="3787514" cy="2715072"/>
          </a:xfrm>
          <a:prstGeom prst="frame">
            <a:avLst>
              <a:gd name="adj1" fmla="val 197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dk1">
                <a:shade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4319" dir="19639959" sx="92880" sy="92880" algn="ctr" rotWithShape="0">
              <a:srgbClr val="000000">
                <a:alpha val="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CEB2D1-64A6-DF45-A60F-F542404DBDE8}"/>
              </a:ext>
            </a:extLst>
          </p:cNvPr>
          <p:cNvSpPr txBox="1"/>
          <p:nvPr/>
        </p:nvSpPr>
        <p:spPr>
          <a:xfrm>
            <a:off x="4488922" y="1850698"/>
            <a:ext cx="217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F3EB31F-ABB0-0946-9C72-BA99AFFD7108}"/>
              </a:ext>
            </a:extLst>
          </p:cNvPr>
          <p:cNvCxnSpPr>
            <a:cxnSpLocks/>
          </p:cNvCxnSpPr>
          <p:nvPr/>
        </p:nvCxnSpPr>
        <p:spPr>
          <a:xfrm flipH="1">
            <a:off x="4488922" y="1843574"/>
            <a:ext cx="1717744" cy="18485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10762E0-BF00-5544-A280-6D33CA1A5D66}"/>
              </a:ext>
            </a:extLst>
          </p:cNvPr>
          <p:cNvCxnSpPr>
            <a:cxnSpLocks/>
          </p:cNvCxnSpPr>
          <p:nvPr/>
        </p:nvCxnSpPr>
        <p:spPr>
          <a:xfrm flipH="1">
            <a:off x="4454748" y="1826763"/>
            <a:ext cx="2349489" cy="24875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AE871ED-D6FD-834C-B59F-66F2A902E730}"/>
              </a:ext>
            </a:extLst>
          </p:cNvPr>
          <p:cNvCxnSpPr>
            <a:cxnSpLocks/>
          </p:cNvCxnSpPr>
          <p:nvPr/>
        </p:nvCxnSpPr>
        <p:spPr>
          <a:xfrm flipH="1">
            <a:off x="4913119" y="1826763"/>
            <a:ext cx="2462541" cy="26559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A2063E0-F68D-4F4A-B995-5CF50D84FB47}"/>
              </a:ext>
            </a:extLst>
          </p:cNvPr>
          <p:cNvCxnSpPr>
            <a:cxnSpLocks/>
          </p:cNvCxnSpPr>
          <p:nvPr/>
        </p:nvCxnSpPr>
        <p:spPr>
          <a:xfrm flipH="1">
            <a:off x="5471632" y="1824569"/>
            <a:ext cx="2459501" cy="26648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E4DCCF-F396-994A-91F7-1E50C2E69009}"/>
              </a:ext>
            </a:extLst>
          </p:cNvPr>
          <p:cNvCxnSpPr>
            <a:cxnSpLocks/>
          </p:cNvCxnSpPr>
          <p:nvPr/>
        </p:nvCxnSpPr>
        <p:spPr>
          <a:xfrm flipH="1">
            <a:off x="6165989" y="2241987"/>
            <a:ext cx="2053365" cy="22406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E0167B-D98B-E345-948F-D80D651AE1E5}"/>
              </a:ext>
            </a:extLst>
          </p:cNvPr>
          <p:cNvCxnSpPr>
            <a:cxnSpLocks/>
          </p:cNvCxnSpPr>
          <p:nvPr/>
        </p:nvCxnSpPr>
        <p:spPr>
          <a:xfrm flipH="1">
            <a:off x="6912277" y="3083459"/>
            <a:ext cx="1284125" cy="1415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4198AD5-7DC1-6840-B845-BBE28D417E54}"/>
              </a:ext>
            </a:extLst>
          </p:cNvPr>
          <p:cNvCxnSpPr>
            <a:cxnSpLocks/>
          </p:cNvCxnSpPr>
          <p:nvPr/>
        </p:nvCxnSpPr>
        <p:spPr>
          <a:xfrm flipH="1">
            <a:off x="7590727" y="3791448"/>
            <a:ext cx="605676" cy="6623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61562E4-48F2-4C46-AD8B-EF625E3F7D7C}"/>
              </a:ext>
            </a:extLst>
          </p:cNvPr>
          <p:cNvCxnSpPr>
            <a:cxnSpLocks/>
          </p:cNvCxnSpPr>
          <p:nvPr/>
        </p:nvCxnSpPr>
        <p:spPr>
          <a:xfrm flipH="1">
            <a:off x="4465304" y="2248363"/>
            <a:ext cx="725410" cy="7717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63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A6B26F2-2321-A94B-BB78-0B2B3C279522}"/>
              </a:ext>
            </a:extLst>
          </p:cNvPr>
          <p:cNvCxnSpPr>
            <a:cxnSpLocks/>
          </p:cNvCxnSpPr>
          <p:nvPr/>
        </p:nvCxnSpPr>
        <p:spPr>
          <a:xfrm flipV="1">
            <a:off x="850954" y="179462"/>
            <a:ext cx="0" cy="596021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8F3BF8D-6438-FE41-A832-1F5B6D25B9E0}"/>
              </a:ext>
            </a:extLst>
          </p:cNvPr>
          <p:cNvSpPr txBox="1"/>
          <p:nvPr/>
        </p:nvSpPr>
        <p:spPr>
          <a:xfrm rot="16200000">
            <a:off x="-196375" y="3548007"/>
            <a:ext cx="908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velocity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/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E9C351-31CB-D848-9427-970571A64F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794" y="6251138"/>
                <a:ext cx="1105495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74F8794-DE72-A846-9064-4EEB47D7C167}"/>
              </a:ext>
            </a:extLst>
          </p:cNvPr>
          <p:cNvSpPr/>
          <p:nvPr/>
        </p:nvSpPr>
        <p:spPr>
          <a:xfrm>
            <a:off x="963499" y="2207031"/>
            <a:ext cx="6287281" cy="3399919"/>
          </a:xfrm>
          <a:prstGeom prst="roundRect">
            <a:avLst>
              <a:gd name="adj" fmla="val 7391"/>
            </a:avLst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15D2ECD-D8FB-D94F-A4B8-581BB94CD376}"/>
              </a:ext>
            </a:extLst>
          </p:cNvPr>
          <p:cNvCxnSpPr>
            <a:cxnSpLocks/>
          </p:cNvCxnSpPr>
          <p:nvPr/>
        </p:nvCxnSpPr>
        <p:spPr>
          <a:xfrm>
            <a:off x="876432" y="692299"/>
            <a:ext cx="10476869" cy="9285"/>
          </a:xfrm>
          <a:prstGeom prst="line">
            <a:avLst/>
          </a:prstGeom>
          <a:ln w="762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F2801AB-75C8-3642-B34C-2D4BFB9A9630}"/>
              </a:ext>
            </a:extLst>
          </p:cNvPr>
          <p:cNvSpPr txBox="1"/>
          <p:nvPr/>
        </p:nvSpPr>
        <p:spPr>
          <a:xfrm>
            <a:off x="455960" y="47766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152" name="Rounded Rectangle 151">
            <a:extLst>
              <a:ext uri="{FF2B5EF4-FFF2-40B4-BE49-F238E27FC236}">
                <a16:creationId xmlns:a16="http://schemas.microsoft.com/office/drawing/2014/main" id="{2DBCC80E-E742-4B4A-8AA7-6FE765D5ED60}"/>
              </a:ext>
            </a:extLst>
          </p:cNvPr>
          <p:cNvSpPr/>
          <p:nvPr/>
        </p:nvSpPr>
        <p:spPr>
          <a:xfrm>
            <a:off x="7292257" y="2250337"/>
            <a:ext cx="3907981" cy="3399919"/>
          </a:xfrm>
          <a:prstGeom prst="roundRect">
            <a:avLst>
              <a:gd name="adj" fmla="val 7391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			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D36760C-9774-7C44-A6CA-66C6AC068926}"/>
              </a:ext>
            </a:extLst>
          </p:cNvPr>
          <p:cNvSpPr/>
          <p:nvPr/>
        </p:nvSpPr>
        <p:spPr>
          <a:xfrm>
            <a:off x="914967" y="734671"/>
            <a:ext cx="10285272" cy="2258470"/>
          </a:xfrm>
          <a:prstGeom prst="roundRect">
            <a:avLst>
              <a:gd name="adj" fmla="val 1107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                                           </a:t>
            </a:r>
          </a:p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FB2128-C158-E74B-AD10-0D1D827C4880}"/>
              </a:ext>
            </a:extLst>
          </p:cNvPr>
          <p:cNvSpPr/>
          <p:nvPr/>
        </p:nvSpPr>
        <p:spPr>
          <a:xfrm>
            <a:off x="7252255" y="2955415"/>
            <a:ext cx="4083078" cy="3043678"/>
          </a:xfrm>
          <a:prstGeom prst="roundRect">
            <a:avLst>
              <a:gd name="adj" fmla="val 6620"/>
            </a:avLst>
          </a:prstGeom>
          <a:noFill/>
          <a:ln w="31750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635397"/>
                      <a:gd name="connsiteY0" fmla="*/ 191622 h 2894589"/>
                      <a:gd name="connsiteX1" fmla="*/ 191622 w 3635397"/>
                      <a:gd name="connsiteY1" fmla="*/ 0 h 2894589"/>
                      <a:gd name="connsiteX2" fmla="*/ 3443775 w 3635397"/>
                      <a:gd name="connsiteY2" fmla="*/ 0 h 2894589"/>
                      <a:gd name="connsiteX3" fmla="*/ 3635397 w 3635397"/>
                      <a:gd name="connsiteY3" fmla="*/ 191622 h 2894589"/>
                      <a:gd name="connsiteX4" fmla="*/ 3635397 w 3635397"/>
                      <a:gd name="connsiteY4" fmla="*/ 2702967 h 2894589"/>
                      <a:gd name="connsiteX5" fmla="*/ 3443775 w 3635397"/>
                      <a:gd name="connsiteY5" fmla="*/ 2894589 h 2894589"/>
                      <a:gd name="connsiteX6" fmla="*/ 191622 w 3635397"/>
                      <a:gd name="connsiteY6" fmla="*/ 2894589 h 2894589"/>
                      <a:gd name="connsiteX7" fmla="*/ 0 w 3635397"/>
                      <a:gd name="connsiteY7" fmla="*/ 2702967 h 2894589"/>
                      <a:gd name="connsiteX8" fmla="*/ 0 w 3635397"/>
                      <a:gd name="connsiteY8" fmla="*/ 191622 h 28945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635397" h="2894589" fill="none" extrusionOk="0">
                        <a:moveTo>
                          <a:pt x="0" y="191622"/>
                        </a:moveTo>
                        <a:cubicBezTo>
                          <a:pt x="-10059" y="84165"/>
                          <a:pt x="87280" y="1217"/>
                          <a:pt x="191622" y="0"/>
                        </a:cubicBezTo>
                        <a:cubicBezTo>
                          <a:pt x="1238168" y="130954"/>
                          <a:pt x="2345618" y="43574"/>
                          <a:pt x="3443775" y="0"/>
                        </a:cubicBezTo>
                        <a:cubicBezTo>
                          <a:pt x="3556435" y="10520"/>
                          <a:pt x="3642113" y="94018"/>
                          <a:pt x="3635397" y="191622"/>
                        </a:cubicBezTo>
                        <a:cubicBezTo>
                          <a:pt x="3484958" y="1389253"/>
                          <a:pt x="3721276" y="2193410"/>
                          <a:pt x="3635397" y="2702967"/>
                        </a:cubicBezTo>
                        <a:cubicBezTo>
                          <a:pt x="3621455" y="2811086"/>
                          <a:pt x="3537321" y="2886113"/>
                          <a:pt x="3443775" y="2894589"/>
                        </a:cubicBezTo>
                        <a:cubicBezTo>
                          <a:pt x="2973945" y="3049786"/>
                          <a:pt x="1785047" y="3057609"/>
                          <a:pt x="191622" y="2894589"/>
                        </a:cubicBezTo>
                        <a:cubicBezTo>
                          <a:pt x="86596" y="2883717"/>
                          <a:pt x="-8703" y="2813879"/>
                          <a:pt x="0" y="2702967"/>
                        </a:cubicBezTo>
                        <a:cubicBezTo>
                          <a:pt x="64656" y="2154152"/>
                          <a:pt x="-17807" y="858667"/>
                          <a:pt x="0" y="191622"/>
                        </a:cubicBezTo>
                        <a:close/>
                      </a:path>
                      <a:path w="3635397" h="2894589" stroke="0" extrusionOk="0">
                        <a:moveTo>
                          <a:pt x="0" y="191622"/>
                        </a:moveTo>
                        <a:cubicBezTo>
                          <a:pt x="-13481" y="77477"/>
                          <a:pt x="78750" y="2643"/>
                          <a:pt x="191622" y="0"/>
                        </a:cubicBezTo>
                        <a:cubicBezTo>
                          <a:pt x="622834" y="132882"/>
                          <a:pt x="2560230" y="-84951"/>
                          <a:pt x="3443775" y="0"/>
                        </a:cubicBezTo>
                        <a:cubicBezTo>
                          <a:pt x="3540173" y="9211"/>
                          <a:pt x="3631911" y="105061"/>
                          <a:pt x="3635397" y="191622"/>
                        </a:cubicBezTo>
                        <a:cubicBezTo>
                          <a:pt x="3655584" y="639527"/>
                          <a:pt x="3787877" y="1999757"/>
                          <a:pt x="3635397" y="2702967"/>
                        </a:cubicBezTo>
                        <a:cubicBezTo>
                          <a:pt x="3655372" y="2811167"/>
                          <a:pt x="3551258" y="2891186"/>
                          <a:pt x="3443775" y="2894589"/>
                        </a:cubicBezTo>
                        <a:cubicBezTo>
                          <a:pt x="2880083" y="2982228"/>
                          <a:pt x="1282922" y="2821910"/>
                          <a:pt x="191622" y="2894589"/>
                        </a:cubicBezTo>
                        <a:cubicBezTo>
                          <a:pt x="84515" y="2882412"/>
                          <a:pt x="-5596" y="2816574"/>
                          <a:pt x="0" y="2702967"/>
                        </a:cubicBezTo>
                        <a:cubicBezTo>
                          <a:pt x="-38581" y="1851061"/>
                          <a:pt x="63341" y="1103800"/>
                          <a:pt x="0" y="191622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331FE64D-5226-F74E-8F97-918D33040567}"/>
              </a:ext>
            </a:extLst>
          </p:cNvPr>
          <p:cNvSpPr/>
          <p:nvPr/>
        </p:nvSpPr>
        <p:spPr>
          <a:xfrm>
            <a:off x="4444098" y="1786560"/>
            <a:ext cx="3787514" cy="2715072"/>
          </a:xfrm>
          <a:prstGeom prst="frame">
            <a:avLst>
              <a:gd name="adj1" fmla="val 1977"/>
            </a:avLst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dk1">
                <a:shade val="5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94319" dir="19639959" sx="92880" sy="92880" algn="ctr" rotWithShape="0">
              <a:srgbClr val="000000">
                <a:alpha val="0"/>
              </a:srgb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DBC16B9-F37B-594C-BB79-BE0A540E8BFF}"/>
              </a:ext>
            </a:extLst>
          </p:cNvPr>
          <p:cNvSpPr txBox="1"/>
          <p:nvPr/>
        </p:nvSpPr>
        <p:spPr>
          <a:xfrm>
            <a:off x="4488922" y="1850698"/>
            <a:ext cx="217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SIMULATIONS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2913D6-B650-9A49-9759-406A5EFAF07C}"/>
              </a:ext>
            </a:extLst>
          </p:cNvPr>
          <p:cNvSpPr txBox="1"/>
          <p:nvPr/>
        </p:nvSpPr>
        <p:spPr>
          <a:xfrm>
            <a:off x="2074911" y="6271200"/>
            <a:ext cx="173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wave-like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EFEFB31-AA22-F840-9716-2C7974683AA6}"/>
              </a:ext>
            </a:extLst>
          </p:cNvPr>
          <p:cNvCxnSpPr/>
          <p:nvPr/>
        </p:nvCxnSpPr>
        <p:spPr>
          <a:xfrm flipH="1">
            <a:off x="1162228" y="6455866"/>
            <a:ext cx="828940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2A3A877-D799-FA48-B0E0-DF6108C30DD6}"/>
              </a:ext>
            </a:extLst>
          </p:cNvPr>
          <p:cNvCxnSpPr>
            <a:cxnSpLocks/>
          </p:cNvCxnSpPr>
          <p:nvPr/>
        </p:nvCxnSpPr>
        <p:spPr>
          <a:xfrm>
            <a:off x="10703300" y="6455866"/>
            <a:ext cx="90938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C5BF65-3685-054F-9C20-2F7D280C3E93}"/>
              </a:ext>
            </a:extLst>
          </p:cNvPr>
          <p:cNvSpPr txBox="1"/>
          <p:nvPr/>
        </p:nvSpPr>
        <p:spPr>
          <a:xfrm>
            <a:off x="8752862" y="6271200"/>
            <a:ext cx="4377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particle-like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2D32549-7815-3D43-BFAC-E9A229B574E7}"/>
              </a:ext>
            </a:extLst>
          </p:cNvPr>
          <p:cNvSpPr/>
          <p:nvPr/>
        </p:nvSpPr>
        <p:spPr>
          <a:xfrm>
            <a:off x="9383998" y="4938279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664A693-2467-9040-8308-4C6E75820610}"/>
              </a:ext>
            </a:extLst>
          </p:cNvPr>
          <p:cNvCxnSpPr>
            <a:cxnSpLocks/>
          </p:cNvCxnSpPr>
          <p:nvPr/>
        </p:nvCxnSpPr>
        <p:spPr>
          <a:xfrm flipH="1">
            <a:off x="9802742" y="50033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A4A0693-639E-D646-930F-8A7FA72C089B}"/>
              </a:ext>
            </a:extLst>
          </p:cNvPr>
          <p:cNvCxnSpPr>
            <a:cxnSpLocks/>
          </p:cNvCxnSpPr>
          <p:nvPr/>
        </p:nvCxnSpPr>
        <p:spPr>
          <a:xfrm flipH="1" flipV="1">
            <a:off x="9802742" y="5090499"/>
            <a:ext cx="467519" cy="64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03695B8-4619-F84F-8A0C-46B374B7AAD0}"/>
              </a:ext>
            </a:extLst>
          </p:cNvPr>
          <p:cNvCxnSpPr>
            <a:cxnSpLocks/>
          </p:cNvCxnSpPr>
          <p:nvPr/>
        </p:nvCxnSpPr>
        <p:spPr>
          <a:xfrm flipH="1">
            <a:off x="9802742" y="5174533"/>
            <a:ext cx="467519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Freeform 69">
            <a:extLst>
              <a:ext uri="{FF2B5EF4-FFF2-40B4-BE49-F238E27FC236}">
                <a16:creationId xmlns:a16="http://schemas.microsoft.com/office/drawing/2014/main" id="{FA509535-6D6B-9442-AED0-DAE268ABDC54}"/>
              </a:ext>
            </a:extLst>
          </p:cNvPr>
          <p:cNvSpPr/>
          <p:nvPr/>
        </p:nvSpPr>
        <p:spPr>
          <a:xfrm>
            <a:off x="1514464" y="4634952"/>
            <a:ext cx="367538" cy="825575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70">
            <a:extLst>
              <a:ext uri="{FF2B5EF4-FFF2-40B4-BE49-F238E27FC236}">
                <a16:creationId xmlns:a16="http://schemas.microsoft.com/office/drawing/2014/main" id="{369F56CA-EE95-BC43-A288-B857D292667E}"/>
              </a:ext>
            </a:extLst>
          </p:cNvPr>
          <p:cNvSpPr/>
          <p:nvPr/>
        </p:nvSpPr>
        <p:spPr>
          <a:xfrm>
            <a:off x="1779364" y="4639317"/>
            <a:ext cx="367538" cy="816843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C7ABE811-72F8-7048-96F6-1B87140EC139}"/>
              </a:ext>
            </a:extLst>
          </p:cNvPr>
          <p:cNvCxnSpPr>
            <a:cxnSpLocks/>
          </p:cNvCxnSpPr>
          <p:nvPr/>
        </p:nvCxnSpPr>
        <p:spPr>
          <a:xfrm flipH="1">
            <a:off x="1333166" y="4480084"/>
            <a:ext cx="487063" cy="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096BABC-FA26-1F4E-BF57-A49E05139F3E}"/>
              </a:ext>
            </a:extLst>
          </p:cNvPr>
          <p:cNvCxnSpPr>
            <a:cxnSpLocks/>
          </p:cNvCxnSpPr>
          <p:nvPr/>
        </p:nvCxnSpPr>
        <p:spPr>
          <a:xfrm>
            <a:off x="812854" y="6139679"/>
            <a:ext cx="10917382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Freeform 75">
            <a:extLst>
              <a:ext uri="{FF2B5EF4-FFF2-40B4-BE49-F238E27FC236}">
                <a16:creationId xmlns:a16="http://schemas.microsoft.com/office/drawing/2014/main" id="{D7132EEE-F74D-6840-B5A8-69AB5322581D}"/>
              </a:ext>
            </a:extLst>
          </p:cNvPr>
          <p:cNvSpPr/>
          <p:nvPr/>
        </p:nvSpPr>
        <p:spPr>
          <a:xfrm>
            <a:off x="5950362" y="4917434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E6BF0366-84B2-2240-B963-0F00071A256B}"/>
              </a:ext>
            </a:extLst>
          </p:cNvPr>
          <p:cNvSpPr/>
          <p:nvPr/>
        </p:nvSpPr>
        <p:spPr>
          <a:xfrm>
            <a:off x="6096353" y="4916613"/>
            <a:ext cx="175685" cy="331779"/>
          </a:xfrm>
          <a:custGeom>
            <a:avLst/>
            <a:gdLst>
              <a:gd name="connsiteX0" fmla="*/ 0 w 406400"/>
              <a:gd name="connsiteY0" fmla="*/ 0 h 1136073"/>
              <a:gd name="connsiteX1" fmla="*/ 360218 w 406400"/>
              <a:gd name="connsiteY1" fmla="*/ 424873 h 1136073"/>
              <a:gd name="connsiteX2" fmla="*/ 83127 w 406400"/>
              <a:gd name="connsiteY2" fmla="*/ 822036 h 1136073"/>
              <a:gd name="connsiteX3" fmla="*/ 406400 w 406400"/>
              <a:gd name="connsiteY3" fmla="*/ 1136073 h 113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" h="1136073">
                <a:moveTo>
                  <a:pt x="0" y="0"/>
                </a:moveTo>
                <a:cubicBezTo>
                  <a:pt x="173182" y="143933"/>
                  <a:pt x="346364" y="287867"/>
                  <a:pt x="360218" y="424873"/>
                </a:cubicBezTo>
                <a:cubicBezTo>
                  <a:pt x="374072" y="561879"/>
                  <a:pt x="75430" y="703503"/>
                  <a:pt x="83127" y="822036"/>
                </a:cubicBezTo>
                <a:cubicBezTo>
                  <a:pt x="90824" y="940569"/>
                  <a:pt x="366376" y="1063722"/>
                  <a:pt x="406400" y="1136073"/>
                </a:cubicBezTo>
              </a:path>
            </a:pathLst>
          </a:cu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60E19AE-7F17-274C-AB77-81AF65564558}"/>
              </a:ext>
            </a:extLst>
          </p:cNvPr>
          <p:cNvCxnSpPr>
            <a:cxnSpLocks/>
          </p:cNvCxnSpPr>
          <p:nvPr/>
        </p:nvCxnSpPr>
        <p:spPr>
          <a:xfrm flipH="1" flipV="1">
            <a:off x="5737322" y="4767165"/>
            <a:ext cx="426079" cy="8830"/>
          </a:xfrm>
          <a:prstGeom prst="straightConnector1">
            <a:avLst/>
          </a:prstGeom>
          <a:ln w="19050">
            <a:solidFill>
              <a:srgbClr val="C0000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/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Relativistic and pressure correction  </a:t>
                </a:r>
                <a:endParaRPr lang="en-GB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r>
                  <a:rPr lang="en-GB" i="1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𝑛𝑜𝑛𝑟𝑒𝑙</m:t>
                        </m:r>
                      </m:sub>
                    </m:sSub>
                    <m:sSup>
                      <m:sSup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p>
                                <m:r>
                                  <a:rPr lang="en-GB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9CA6EA38-F9D9-1346-90C1-551C8D0E80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211" y="846998"/>
                <a:ext cx="4777402" cy="808042"/>
              </a:xfrm>
              <a:prstGeom prst="rect">
                <a:avLst/>
              </a:prstGeom>
              <a:blipFill>
                <a:blip r:embed="rId4"/>
                <a:stretch>
                  <a:fillRect l="-789" t="-1493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/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GB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𝑛𝑜𝑛𝑟𝑒𝑙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68F68B8A-9295-444A-8E7F-10A4E0A49F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327" y="3239592"/>
                <a:ext cx="1097280" cy="381515"/>
              </a:xfrm>
              <a:prstGeom prst="rect">
                <a:avLst/>
              </a:prstGeom>
              <a:blipFill>
                <a:blip r:embed="rId5"/>
                <a:stretch>
                  <a:fillRect b="-5882"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8768AB30-563F-E04D-88E4-A331F202141C}"/>
              </a:ext>
            </a:extLst>
          </p:cNvPr>
          <p:cNvCxnSpPr>
            <a:cxnSpLocks/>
          </p:cNvCxnSpPr>
          <p:nvPr/>
        </p:nvCxnSpPr>
        <p:spPr>
          <a:xfrm flipH="1">
            <a:off x="4488922" y="1843574"/>
            <a:ext cx="1717744" cy="184851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97E7278-BB52-AC4A-9593-5655A7C09AC7}"/>
              </a:ext>
            </a:extLst>
          </p:cNvPr>
          <p:cNvCxnSpPr>
            <a:cxnSpLocks/>
          </p:cNvCxnSpPr>
          <p:nvPr/>
        </p:nvCxnSpPr>
        <p:spPr>
          <a:xfrm flipH="1">
            <a:off x="4454748" y="1826763"/>
            <a:ext cx="2349489" cy="2487526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/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bg1"/>
                    </a:solidFill>
                  </a:rPr>
                  <a:t>Bondi accretion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Relevant (small r)</a:t>
                </a:r>
              </a:p>
              <a:p>
                <a:r>
                  <a:rPr lang="en-GB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GB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𝐵𝑜𝑛𝑑𝑖</m:t>
                        </m:r>
                      </m:sub>
                    </m:sSub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34C8EAC-72EE-5F44-A1EC-B33947EC12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2530" y="1144518"/>
                <a:ext cx="1923220" cy="923330"/>
              </a:xfrm>
              <a:prstGeom prst="rect">
                <a:avLst/>
              </a:prstGeom>
              <a:blipFill>
                <a:blip r:embed="rId6"/>
                <a:stretch>
                  <a:fillRect l="-1282" t="-1299"/>
                </a:stretch>
              </a:blipFill>
              <a:ln w="3810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D4B5CCFE-8484-C64E-81A4-7E7D634CA0C8}"/>
              </a:ext>
            </a:extLst>
          </p:cNvPr>
          <p:cNvCxnSpPr>
            <a:cxnSpLocks/>
          </p:cNvCxnSpPr>
          <p:nvPr/>
        </p:nvCxnSpPr>
        <p:spPr>
          <a:xfrm flipH="1">
            <a:off x="4913119" y="1826763"/>
            <a:ext cx="2462541" cy="2655903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DFD66A1-0362-F84E-9916-2E043CFE49DE}"/>
              </a:ext>
            </a:extLst>
          </p:cNvPr>
          <p:cNvCxnSpPr>
            <a:cxnSpLocks/>
          </p:cNvCxnSpPr>
          <p:nvPr/>
        </p:nvCxnSpPr>
        <p:spPr>
          <a:xfrm flipH="1">
            <a:off x="5471632" y="1824569"/>
            <a:ext cx="2459501" cy="26648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F38C361E-8039-9745-A37F-650313C184D4}"/>
              </a:ext>
            </a:extLst>
          </p:cNvPr>
          <p:cNvCxnSpPr>
            <a:cxnSpLocks/>
          </p:cNvCxnSpPr>
          <p:nvPr/>
        </p:nvCxnSpPr>
        <p:spPr>
          <a:xfrm flipH="1">
            <a:off x="6165989" y="2241987"/>
            <a:ext cx="2053365" cy="22406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657BD537-AF05-864A-97BC-7B4FFEF85B0E}"/>
              </a:ext>
            </a:extLst>
          </p:cNvPr>
          <p:cNvCxnSpPr>
            <a:cxnSpLocks/>
          </p:cNvCxnSpPr>
          <p:nvPr/>
        </p:nvCxnSpPr>
        <p:spPr>
          <a:xfrm flipH="1">
            <a:off x="6912277" y="3083459"/>
            <a:ext cx="1284125" cy="141597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0451434-3525-C145-AF80-ED6268777E18}"/>
              </a:ext>
            </a:extLst>
          </p:cNvPr>
          <p:cNvCxnSpPr>
            <a:cxnSpLocks/>
          </p:cNvCxnSpPr>
          <p:nvPr/>
        </p:nvCxnSpPr>
        <p:spPr>
          <a:xfrm flipH="1">
            <a:off x="7590727" y="3791448"/>
            <a:ext cx="605676" cy="66232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57CD78D-82D1-134F-B08D-140251E75BB6}"/>
              </a:ext>
            </a:extLst>
          </p:cNvPr>
          <p:cNvCxnSpPr>
            <a:cxnSpLocks/>
          </p:cNvCxnSpPr>
          <p:nvPr/>
        </p:nvCxnSpPr>
        <p:spPr>
          <a:xfrm flipH="1">
            <a:off x="4465304" y="2248363"/>
            <a:ext cx="725410" cy="771709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Down Arrow 26">
            <a:extLst>
              <a:ext uri="{FF2B5EF4-FFF2-40B4-BE49-F238E27FC236}">
                <a16:creationId xmlns:a16="http://schemas.microsoft.com/office/drawing/2014/main" id="{6AB4C6E4-8099-BE41-9B5E-1283D951AD2C}"/>
              </a:ext>
            </a:extLst>
          </p:cNvPr>
          <p:cNvSpPr/>
          <p:nvPr/>
        </p:nvSpPr>
        <p:spPr>
          <a:xfrm>
            <a:off x="9218534" y="2149347"/>
            <a:ext cx="414261" cy="56864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A049444-C3D3-4B4D-B45F-1F2C0791556F}"/>
              </a:ext>
            </a:extLst>
          </p:cNvPr>
          <p:cNvSpPr txBox="1"/>
          <p:nvPr/>
        </p:nvSpPr>
        <p:spPr>
          <a:xfrm>
            <a:off x="445684" y="595501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496915-3781-6B42-A0FA-5EAD8A1C22D8}"/>
              </a:ext>
            </a:extLst>
          </p:cNvPr>
          <p:cNvCxnSpPr/>
          <p:nvPr/>
        </p:nvCxnSpPr>
        <p:spPr>
          <a:xfrm>
            <a:off x="728154" y="613967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9C3330E-BC3A-8844-844B-5AA86F82B851}"/>
              </a:ext>
            </a:extLst>
          </p:cNvPr>
          <p:cNvCxnSpPr/>
          <p:nvPr/>
        </p:nvCxnSpPr>
        <p:spPr>
          <a:xfrm>
            <a:off x="728154" y="694119"/>
            <a:ext cx="169400" cy="0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0DD37B58-805A-7E4E-84C9-BC43740073AC}"/>
              </a:ext>
            </a:extLst>
          </p:cNvPr>
          <p:cNvSpPr/>
          <p:nvPr/>
        </p:nvSpPr>
        <p:spPr>
          <a:xfrm>
            <a:off x="5478745" y="4939704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BB5C885-AFCD-3649-BAF2-1F5A9C3A91F2}"/>
              </a:ext>
            </a:extLst>
          </p:cNvPr>
          <p:cNvSpPr/>
          <p:nvPr/>
        </p:nvSpPr>
        <p:spPr>
          <a:xfrm>
            <a:off x="1144907" y="4944773"/>
            <a:ext cx="333286" cy="30444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15E364A-6C3E-654A-A1A3-8550C93CD671}"/>
              </a:ext>
            </a:extLst>
          </p:cNvPr>
          <p:cNvGrpSpPr/>
          <p:nvPr/>
        </p:nvGrpSpPr>
        <p:grpSpPr>
          <a:xfrm>
            <a:off x="9068662" y="4118348"/>
            <a:ext cx="1421051" cy="769232"/>
            <a:chOff x="9069724" y="4063208"/>
            <a:chExt cx="1421051" cy="769232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5EC1EE2-3155-224B-B8F0-84454E3D93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D0002C3B-1D3D-474F-BDAD-9F4B607193AC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DC3EC1C-31C7-FE40-B3AD-78812B1D3C3D}"/>
                </a:ext>
              </a:extLst>
            </p:cNvPr>
            <p:cNvCxnSpPr>
              <a:cxnSpLocks/>
            </p:cNvCxnSpPr>
            <p:nvPr/>
          </p:nvCxnSpPr>
          <p:spPr>
            <a:xfrm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16D269-2EE2-BB43-87E4-7E09D0ED3B2B}"/>
              </a:ext>
            </a:extLst>
          </p:cNvPr>
          <p:cNvGrpSpPr/>
          <p:nvPr/>
        </p:nvGrpSpPr>
        <p:grpSpPr>
          <a:xfrm flipV="1">
            <a:off x="9069724" y="5286425"/>
            <a:ext cx="1421051" cy="766391"/>
            <a:chOff x="9069724" y="4063208"/>
            <a:chExt cx="1421051" cy="769232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07C7B16-0442-3F49-B0C3-9D81D2515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69724" y="4541514"/>
              <a:ext cx="227360" cy="16633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Arc 72">
              <a:extLst>
                <a:ext uri="{FF2B5EF4-FFF2-40B4-BE49-F238E27FC236}">
                  <a16:creationId xmlns:a16="http://schemas.microsoft.com/office/drawing/2014/main" id="{DA5A59FB-9C1A-0341-B33A-0D47CF34CB84}"/>
                </a:ext>
              </a:extLst>
            </p:cNvPr>
            <p:cNvSpPr/>
            <p:nvPr/>
          </p:nvSpPr>
          <p:spPr>
            <a:xfrm flipH="1" flipV="1">
              <a:off x="9114663" y="4063208"/>
              <a:ext cx="1376112" cy="769232"/>
            </a:xfrm>
            <a:prstGeom prst="arc">
              <a:avLst>
                <a:gd name="adj1" fmla="val 16200000"/>
                <a:gd name="adj2" fmla="val 19964021"/>
              </a:avLst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5BC1C548-C7D5-734D-8982-2AF19A3FCF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02265" y="4832440"/>
              <a:ext cx="46799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06382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82E53C-FCE8-CA44-93F7-D6A62732DB8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Energydensity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282E53C-FCE8-CA44-93F7-D6A62732DB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4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5763F-8F05-754C-B1FD-F68C669C6B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en-GB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GB" b="0" dirty="0"/>
              </a:p>
              <a:p>
                <a:r>
                  <a:rPr lang="en-GB" b="0" dirty="0"/>
                  <a:t> v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=0.5</m:t>
                    </m:r>
                  </m:oMath>
                </a14:m>
                <a:endParaRPr lang="en-GB" b="0" dirty="0"/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/>
                  <a:t> … scalar field mass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GB" dirty="0"/>
                  <a:t> … mass black hole</a:t>
                </a:r>
              </a:p>
              <a:p>
                <a:pPr marL="0" indent="0">
                  <a:buNone/>
                </a:pPr>
                <a:endParaRPr lang="en-GB" b="0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005763F-8F05-754C-B1FD-F68C669C6B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086" t="-1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rho_norm_mu1_v05 (1)" descr="rho_norm_mu1_v05 (1)">
            <a:hlinkClick r:id="" action="ppaction://media"/>
            <a:extLst>
              <a:ext uri="{FF2B5EF4-FFF2-40B4-BE49-F238E27FC236}">
                <a16:creationId xmlns:a16="http://schemas.microsoft.com/office/drawing/2014/main" id="{4CB14005-FB70-044B-A54F-23154BCDDC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7663" y="681037"/>
            <a:ext cx="6543331" cy="567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8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3E923-0949-D940-BC4B-0386EDFF3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Bondi Accretion</a:t>
            </a:r>
          </a:p>
        </p:txBody>
      </p:sp>
      <p:pic>
        <p:nvPicPr>
          <p:cNvPr id="8" name="Content Placeholder 7" descr="Chart, histogram&#10;&#10;Description automatically generated">
            <a:extLst>
              <a:ext uri="{FF2B5EF4-FFF2-40B4-BE49-F238E27FC236}">
                <a16:creationId xmlns:a16="http://schemas.microsoft.com/office/drawing/2014/main" id="{550BF827-3936-414A-8D36-6E5B244B0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2103" y="1931194"/>
            <a:ext cx="6396446" cy="482694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75F786-75D7-F74C-8EDF-9258879F4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066" y="1341488"/>
            <a:ext cx="4547140" cy="46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7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Very Thin Black Ring - Gregory-Laflamme Instability (1)">
            <a:hlinkClick r:id="" action="ppaction://media"/>
            <a:extLst>
              <a:ext uri="{FF2B5EF4-FFF2-40B4-BE49-F238E27FC236}">
                <a16:creationId xmlns:a16="http://schemas.microsoft.com/office/drawing/2014/main" id="{C28863DA-6B39-1D46-B81A-055A3167DE1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7404" y="1497280"/>
            <a:ext cx="4227110" cy="2240507"/>
          </a:xfrm>
          <a:prstGeom prst="rect">
            <a:avLst/>
          </a:prstGeom>
        </p:spPr>
      </p:pic>
      <p:pic>
        <p:nvPicPr>
          <p:cNvPr id="19" name="SFF N2 phi0 0013 phi (1)">
            <a:hlinkClick r:id="" action="ppaction://media"/>
            <a:extLst>
              <a:ext uri="{FF2B5EF4-FFF2-40B4-BE49-F238E27FC236}">
                <a16:creationId xmlns:a16="http://schemas.microsoft.com/office/drawing/2014/main" id="{3ECE3AB8-1116-DE4E-9947-2883A5D44B5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99628" y="1087395"/>
            <a:ext cx="2156427" cy="210292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484E46-9578-46D8-A143-0D15589B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pic>
        <p:nvPicPr>
          <p:cNvPr id="33" name="Picture 2" descr="Image result for Google ad symbol">
            <a:extLst>
              <a:ext uri="{FF2B5EF4-FFF2-40B4-BE49-F238E27FC236}">
                <a16:creationId xmlns:a16="http://schemas.microsoft.com/office/drawing/2014/main" id="{F649B9FE-E19E-4CB5-9590-856F1C8EA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06" y="5535410"/>
            <a:ext cx="242384" cy="1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CFD34C3-E002-8E46-BB6B-35025F9EA347}"/>
              </a:ext>
            </a:extLst>
          </p:cNvPr>
          <p:cNvGrpSpPr/>
          <p:nvPr/>
        </p:nvGrpSpPr>
        <p:grpSpPr>
          <a:xfrm>
            <a:off x="1790865" y="760897"/>
            <a:ext cx="8241955" cy="2922784"/>
            <a:chOff x="2333539" y="1258976"/>
            <a:chExt cx="7218241" cy="236164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0A82F6-20E2-DB4E-856D-3E370B632C9F}"/>
                </a:ext>
              </a:extLst>
            </p:cNvPr>
            <p:cNvSpPr txBox="1"/>
            <p:nvPr/>
          </p:nvSpPr>
          <p:spPr>
            <a:xfrm>
              <a:off x="2479379" y="1494466"/>
              <a:ext cx="18302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Higher Dim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40AC179-228B-FB4F-B626-929F1176FB14}"/>
                </a:ext>
              </a:extLst>
            </p:cNvPr>
            <p:cNvSpPr txBox="1"/>
            <p:nvPr/>
          </p:nvSpPr>
          <p:spPr>
            <a:xfrm>
              <a:off x="5243797" y="1258976"/>
              <a:ext cx="18302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Cosmic Strings 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742D7FE-8F2C-BD4E-A7F0-75BBE4745592}"/>
                </a:ext>
              </a:extLst>
            </p:cNvPr>
            <p:cNvSpPr txBox="1"/>
            <p:nvPr/>
          </p:nvSpPr>
          <p:spPr>
            <a:xfrm>
              <a:off x="7721538" y="1309729"/>
              <a:ext cx="18302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Inflation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0871708-ABDE-CF48-94AB-366902C5D25F}"/>
                </a:ext>
              </a:extLst>
            </p:cNvPr>
            <p:cNvSpPr txBox="1"/>
            <p:nvPr/>
          </p:nvSpPr>
          <p:spPr>
            <a:xfrm>
              <a:off x="2333539" y="3260160"/>
              <a:ext cx="183024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Black Holes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FCDB282-BC65-A944-9456-FDD4C600675D}"/>
                </a:ext>
              </a:extLst>
            </p:cNvPr>
            <p:cNvSpPr txBox="1"/>
            <p:nvPr/>
          </p:nvSpPr>
          <p:spPr>
            <a:xfrm>
              <a:off x="4763289" y="3320542"/>
              <a:ext cx="279126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Dynamic Friction of scalar fields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708500D-0D60-BD44-BB8C-F05ADC85B6BA}"/>
              </a:ext>
            </a:extLst>
          </p:cNvPr>
          <p:cNvSpPr txBox="1"/>
          <p:nvPr/>
        </p:nvSpPr>
        <p:spPr>
          <a:xfrm>
            <a:off x="6546689" y="6356351"/>
            <a:ext cx="3124562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33" dirty="0"/>
              <a:t>Special thanks to Markus </a:t>
            </a:r>
            <a:r>
              <a:rPr lang="en-US" sz="633" dirty="0" err="1"/>
              <a:t>Kunesch</a:t>
            </a:r>
            <a:r>
              <a:rPr lang="en-US" sz="633" dirty="0"/>
              <a:t>, Saran </a:t>
            </a:r>
            <a:r>
              <a:rPr lang="en-US" sz="633" dirty="0" err="1"/>
              <a:t>Tunyasuvunakool</a:t>
            </a:r>
            <a:r>
              <a:rPr lang="en-US" sz="633" dirty="0"/>
              <a:t>, Pau </a:t>
            </a:r>
            <a:r>
              <a:rPr lang="en-US" sz="633" dirty="0" err="1"/>
              <a:t>Figuras</a:t>
            </a:r>
            <a:r>
              <a:rPr lang="en-US" sz="633" dirty="0"/>
              <a:t>, Katy Clough, Dina </a:t>
            </a:r>
            <a:r>
              <a:rPr lang="en-US" sz="633" dirty="0" err="1"/>
              <a:t>Traykova</a:t>
            </a:r>
            <a:r>
              <a:rPr lang="en-US" sz="633" dirty="0"/>
              <a:t>  for providing movies</a:t>
            </a:r>
          </a:p>
        </p:txBody>
      </p:sp>
      <p:pic>
        <p:nvPicPr>
          <p:cNvPr id="18" name="aout">
            <a:hlinkClick r:id="" action="ppaction://media"/>
            <a:extLst>
              <a:ext uri="{FF2B5EF4-FFF2-40B4-BE49-F238E27FC236}">
                <a16:creationId xmlns:a16="http://schemas.microsoft.com/office/drawing/2014/main" id="{1D16E722-4663-3444-9939-C743302927A9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46740" y="1395155"/>
            <a:ext cx="1815994" cy="1795166"/>
          </a:xfrm>
          <a:prstGeom prst="rect">
            <a:avLst/>
          </a:prstGeom>
        </p:spPr>
      </p:pic>
      <p:pic>
        <p:nvPicPr>
          <p:cNvPr id="20" name="Ring of black holes collapsing to single black hole" descr="Ring of black holes collapsing to single black hole">
            <a:hlinkClick r:id="" action="ppaction://media"/>
            <a:extLst>
              <a:ext uri="{FF2B5EF4-FFF2-40B4-BE49-F238E27FC236}">
                <a16:creationId xmlns:a16="http://schemas.microsoft.com/office/drawing/2014/main" id="{DCF67B15-1C56-1445-BBC2-F757F2D5A29D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90864" y="3737785"/>
            <a:ext cx="1979661" cy="1931151"/>
          </a:xfrm>
          <a:prstGeom prst="rect">
            <a:avLst/>
          </a:prstGeom>
        </p:spPr>
      </p:pic>
      <p:pic>
        <p:nvPicPr>
          <p:cNvPr id="21" name="Evolution of the density profile of a scalar dark matter field around a moving black hole 2" descr="Evolution of the density profile of a scalar dark matter field around a moving black hole 2">
            <a:hlinkClick r:id="" action="ppaction://media"/>
            <a:extLst>
              <a:ext uri="{FF2B5EF4-FFF2-40B4-BE49-F238E27FC236}">
                <a16:creationId xmlns:a16="http://schemas.microsoft.com/office/drawing/2014/main" id="{4F7DDE7F-FF22-6B47-BEF2-6195405B8E42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36440" y="3702734"/>
            <a:ext cx="2236594" cy="2102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5278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24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5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video>
              <p:cMediaNode vol="80000">
                <p:cTn id="26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7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96EA-EC3E-FB42-B14E-CAC40F69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1CDE-018F-8445-8D88-920E7BCAF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Simulated scalar field dynamic friction for the first time </a:t>
            </a:r>
          </a:p>
          <a:p>
            <a:r>
              <a:rPr lang="en-US" dirty="0"/>
              <a:t>Introduced new corrections that can account for different regimes</a:t>
            </a:r>
          </a:p>
        </p:txBody>
      </p:sp>
    </p:spTree>
    <p:extLst>
      <p:ext uri="{BB962C8B-B14F-4D97-AF65-F5344CB8AC3E}">
        <p14:creationId xmlns:p14="http://schemas.microsoft.com/office/powerpoint/2010/main" val="3278152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0154-9982-4E26-A9C9-1FA69816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750" y="-13329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Visualisation – Not Science ! :)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7DF76-3DA0-40E6-AB0A-61602DE065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4509F-6E3B-4D51-9C89-BA184B265B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31</a:t>
            </a:fld>
            <a:endParaRPr lang="en-GB"/>
          </a:p>
        </p:txBody>
      </p:sp>
      <p:pic>
        <p:nvPicPr>
          <p:cNvPr id="5" name="UnityCosmicStrings_Trim2">
            <a:hlinkClick r:id="" action="ppaction://media"/>
            <a:extLst>
              <a:ext uri="{FF2B5EF4-FFF2-40B4-BE49-F238E27FC236}">
                <a16:creationId xmlns:a16="http://schemas.microsoft.com/office/drawing/2014/main" id="{D103AFDF-FC2E-4517-86E1-1F5BFAD94A6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59044" y="-1089829"/>
            <a:ext cx="19349663" cy="10884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281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396EA-EC3E-FB42-B14E-CAC40F69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1CDE-018F-8445-8D88-920E7BCAF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Simulated scalar field dynamic friction for the first time </a:t>
            </a:r>
          </a:p>
          <a:p>
            <a:r>
              <a:rPr lang="en-US" dirty="0"/>
              <a:t>Introduced new corrections that can account for different regimes</a:t>
            </a:r>
          </a:p>
        </p:txBody>
      </p:sp>
    </p:spTree>
    <p:extLst>
      <p:ext uri="{BB962C8B-B14F-4D97-AF65-F5344CB8AC3E}">
        <p14:creationId xmlns:p14="http://schemas.microsoft.com/office/powerpoint/2010/main" val="24025170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8EF2963B-B02F-C843-8BCE-4A9BB5C9D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932" y="1027905"/>
            <a:ext cx="7965408" cy="560839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002E3-DAA0-D548-93B7-6F63C5407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 over time </a:t>
            </a:r>
          </a:p>
        </p:txBody>
      </p:sp>
    </p:spTree>
    <p:extLst>
      <p:ext uri="{BB962C8B-B14F-4D97-AF65-F5344CB8AC3E}">
        <p14:creationId xmlns:p14="http://schemas.microsoft.com/office/powerpoint/2010/main" val="3290697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9C340-A823-4FDD-BE11-33324640540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5195455" y="1602302"/>
            <a:ext cx="5290085" cy="453730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84D84-AC3B-49EF-A3AB-C9625B370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151" y="574029"/>
            <a:ext cx="8018449" cy="1028273"/>
          </a:xfrm>
        </p:spPr>
        <p:txBody>
          <a:bodyPr/>
          <a:lstStyle/>
          <a:p>
            <a:r>
              <a:rPr lang="en-GB" dirty="0"/>
              <a:t>Adaptive mesh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DEB9D3-0E1A-4D01-BE24-F5870B6F73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93868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75FD0-72D1-441E-A45E-EAF2CBC06F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7510463" y="5624514"/>
            <a:ext cx="1543050" cy="273844"/>
          </a:xfrm>
        </p:spPr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619E5B-CFBB-4B00-A2CE-2CF2BA488202}"/>
              </a:ext>
            </a:extLst>
          </p:cNvPr>
          <p:cNvSpPr txBox="1"/>
          <p:nvPr/>
        </p:nvSpPr>
        <p:spPr>
          <a:xfrm>
            <a:off x="3342961" y="6152918"/>
            <a:ext cx="2716411" cy="295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18" u="sng" dirty="0">
                <a:solidFill>
                  <a:schemeClr val="accent6"/>
                </a:solidFill>
              </a:rPr>
              <a:t>www.grchombo.org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26B749-10B4-2547-8799-5F16CFAA022A}"/>
              </a:ext>
            </a:extLst>
          </p:cNvPr>
          <p:cNvGrpSpPr/>
          <p:nvPr/>
        </p:nvGrpSpPr>
        <p:grpSpPr>
          <a:xfrm>
            <a:off x="952215" y="409937"/>
            <a:ext cx="9882040" cy="5364138"/>
            <a:chOff x="2129851" y="1538273"/>
            <a:chExt cx="7138832" cy="3925107"/>
          </a:xfrm>
        </p:grpSpPr>
        <p:pic>
          <p:nvPicPr>
            <p:cNvPr id="1026" name="Picture 2" descr="Avatar">
              <a:extLst>
                <a:ext uri="{FF2B5EF4-FFF2-40B4-BE49-F238E27FC236}">
                  <a16:creationId xmlns:a16="http://schemas.microsoft.com/office/drawing/2014/main" id="{5173089B-626C-B341-B774-2D5DEA8960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755" y="1538273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vatar">
              <a:extLst>
                <a:ext uri="{FF2B5EF4-FFF2-40B4-BE49-F238E27FC236}">
                  <a16:creationId xmlns:a16="http://schemas.microsoft.com/office/drawing/2014/main" id="{FBFD6835-0D78-A24F-9747-92A2BA92E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206" y="1538274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vatar">
              <a:extLst>
                <a:ext uri="{FF2B5EF4-FFF2-40B4-BE49-F238E27FC236}">
                  <a16:creationId xmlns:a16="http://schemas.microsoft.com/office/drawing/2014/main" id="{A1724FDF-6068-F741-A3F0-B649FDDAA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658" y="1538274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vatar">
              <a:extLst>
                <a:ext uri="{FF2B5EF4-FFF2-40B4-BE49-F238E27FC236}">
                  <a16:creationId xmlns:a16="http://schemas.microsoft.com/office/drawing/2014/main" id="{57F519FB-F86F-5F48-A904-53E437B03F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0110" y="1538273"/>
              <a:ext cx="796630" cy="79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Avatar">
              <a:extLst>
                <a:ext uri="{FF2B5EF4-FFF2-40B4-BE49-F238E27FC236}">
                  <a16:creationId xmlns:a16="http://schemas.microsoft.com/office/drawing/2014/main" id="{BC76C77F-4972-DC47-BC81-146A49839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5263" y="1538273"/>
              <a:ext cx="796630" cy="79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Avatar">
              <a:extLst>
                <a:ext uri="{FF2B5EF4-FFF2-40B4-BE49-F238E27FC236}">
                  <a16:creationId xmlns:a16="http://schemas.microsoft.com/office/drawing/2014/main" id="{4C1A0884-B0F3-5246-87A1-A03590A0D4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0415" y="1538273"/>
              <a:ext cx="796630" cy="79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vatar">
              <a:extLst>
                <a:ext uri="{FF2B5EF4-FFF2-40B4-BE49-F238E27FC236}">
                  <a16:creationId xmlns:a16="http://schemas.microsoft.com/office/drawing/2014/main" id="{66C2EBBC-E3D1-CD49-B143-95DD91CDB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431" y="1538273"/>
              <a:ext cx="796628" cy="79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Avatar">
              <a:extLst>
                <a:ext uri="{FF2B5EF4-FFF2-40B4-BE49-F238E27FC236}">
                  <a16:creationId xmlns:a16="http://schemas.microsoft.com/office/drawing/2014/main" id="{38B8F0AF-EF9A-8341-99AE-AE1B2A1471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755" y="2604891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Avatar">
              <a:extLst>
                <a:ext uri="{FF2B5EF4-FFF2-40B4-BE49-F238E27FC236}">
                  <a16:creationId xmlns:a16="http://schemas.microsoft.com/office/drawing/2014/main" id="{A54F4226-1DA0-9149-872D-3985139150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7205" y="2604891"/>
              <a:ext cx="796630" cy="79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vatar">
              <a:extLst>
                <a:ext uri="{FF2B5EF4-FFF2-40B4-BE49-F238E27FC236}">
                  <a16:creationId xmlns:a16="http://schemas.microsoft.com/office/drawing/2014/main" id="{21A27C18-0357-FC49-A9BB-5EE7C262BD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3657" y="2604891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Avatar">
              <a:extLst>
                <a:ext uri="{FF2B5EF4-FFF2-40B4-BE49-F238E27FC236}">
                  <a16:creationId xmlns:a16="http://schemas.microsoft.com/office/drawing/2014/main" id="{1AA25476-5D06-FF4C-A4C4-10216A8665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5344" y="2604891"/>
              <a:ext cx="796630" cy="79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Avatar">
              <a:extLst>
                <a:ext uri="{FF2B5EF4-FFF2-40B4-BE49-F238E27FC236}">
                  <a16:creationId xmlns:a16="http://schemas.microsoft.com/office/drawing/2014/main" id="{31BF5F22-8A26-BE49-951B-EF9A1CC50F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7032" y="2604891"/>
              <a:ext cx="796630" cy="7966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Avatar">
              <a:extLst>
                <a:ext uri="{FF2B5EF4-FFF2-40B4-BE49-F238E27FC236}">
                  <a16:creationId xmlns:a16="http://schemas.microsoft.com/office/drawing/2014/main" id="{B8C23A90-CC02-2848-8AD9-B5A66D965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720" y="2604891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Avatar">
              <a:extLst>
                <a:ext uri="{FF2B5EF4-FFF2-40B4-BE49-F238E27FC236}">
                  <a16:creationId xmlns:a16="http://schemas.microsoft.com/office/drawing/2014/main" id="{7BBF55DF-514D-5B4D-8A1A-90C771DBD2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431" y="2604891"/>
              <a:ext cx="796628" cy="79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Avatar">
              <a:extLst>
                <a:ext uri="{FF2B5EF4-FFF2-40B4-BE49-F238E27FC236}">
                  <a16:creationId xmlns:a16="http://schemas.microsoft.com/office/drawing/2014/main" id="{3498C6E3-0E1E-EE43-9F58-596E68F25B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1" y="3671509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6" name="Picture 32" descr="Avatar">
              <a:extLst>
                <a:ext uri="{FF2B5EF4-FFF2-40B4-BE49-F238E27FC236}">
                  <a16:creationId xmlns:a16="http://schemas.microsoft.com/office/drawing/2014/main" id="{2CD4B7A2-1925-A54E-BBEC-823367079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053" y="3653770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8" name="Picture 34" descr="Avatar">
              <a:extLst>
                <a:ext uri="{FF2B5EF4-FFF2-40B4-BE49-F238E27FC236}">
                  <a16:creationId xmlns:a16="http://schemas.microsoft.com/office/drawing/2014/main" id="{BF55A84F-73CC-5644-B315-D493C1C76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255" y="3653770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 descr="Avatar">
              <a:extLst>
                <a:ext uri="{FF2B5EF4-FFF2-40B4-BE49-F238E27FC236}">
                  <a16:creationId xmlns:a16="http://schemas.microsoft.com/office/drawing/2014/main" id="{48F8B708-7CFB-2840-9E84-5CF12CA0EF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871" y="3652003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Avatar">
              <a:extLst>
                <a:ext uri="{FF2B5EF4-FFF2-40B4-BE49-F238E27FC236}">
                  <a16:creationId xmlns:a16="http://schemas.microsoft.com/office/drawing/2014/main" id="{77BF9682-E9BE-9948-8C09-C47EF3600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1769" y="3632497"/>
              <a:ext cx="816135" cy="81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Avatar">
              <a:extLst>
                <a:ext uri="{FF2B5EF4-FFF2-40B4-BE49-F238E27FC236}">
                  <a16:creationId xmlns:a16="http://schemas.microsoft.com/office/drawing/2014/main" id="{8E7CE88E-3CA6-424B-A266-D48C5D1CB2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7158" y="3652003"/>
              <a:ext cx="816135" cy="81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6" name="Picture 42" descr="Avatar">
              <a:extLst>
                <a:ext uri="{FF2B5EF4-FFF2-40B4-BE49-F238E27FC236}">
                  <a16:creationId xmlns:a16="http://schemas.microsoft.com/office/drawing/2014/main" id="{25B5FF1E-FDC8-7242-ACA4-CD9685B462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548" y="3671509"/>
              <a:ext cx="816135" cy="8161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Avatar">
              <a:extLst>
                <a:ext uri="{FF2B5EF4-FFF2-40B4-BE49-F238E27FC236}">
                  <a16:creationId xmlns:a16="http://schemas.microsoft.com/office/drawing/2014/main" id="{9DA54DE1-936F-2C49-9571-DC2BF58A97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1" y="4666751"/>
              <a:ext cx="796629" cy="796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Avatar">
              <a:extLst>
                <a:ext uri="{FF2B5EF4-FFF2-40B4-BE49-F238E27FC236}">
                  <a16:creationId xmlns:a16="http://schemas.microsoft.com/office/drawing/2014/main" id="{385ABD94-6004-E54A-B941-A5645AA807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0054" y="4666751"/>
              <a:ext cx="796628" cy="796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921479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4479-3778-6049-A0A1-4AAC99B4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749" y="242252"/>
            <a:ext cx="10515600" cy="1325563"/>
          </a:xfrm>
        </p:spPr>
        <p:txBody>
          <a:bodyPr/>
          <a:lstStyle/>
          <a:p>
            <a:r>
              <a:rPr lang="en-US" dirty="0"/>
              <a:t>Dynamical friction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F6DBA5-5E21-344A-8ABA-C0C5AF2A4058}"/>
              </a:ext>
            </a:extLst>
          </p:cNvPr>
          <p:cNvSpPr/>
          <p:nvPr/>
        </p:nvSpPr>
        <p:spPr>
          <a:xfrm>
            <a:off x="6800850" y="2347307"/>
            <a:ext cx="1800000" cy="180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639F5A-721C-E94E-B16B-D1ACD7B300DD}"/>
              </a:ext>
            </a:extLst>
          </p:cNvPr>
          <p:cNvSpPr/>
          <p:nvPr/>
        </p:nvSpPr>
        <p:spPr>
          <a:xfrm>
            <a:off x="7563690" y="1567815"/>
            <a:ext cx="274320" cy="24574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CAD7CC-9B57-F04E-9BD9-41575AF1809B}"/>
              </a:ext>
            </a:extLst>
          </p:cNvPr>
          <p:cNvGrpSpPr/>
          <p:nvPr/>
        </p:nvGrpSpPr>
        <p:grpSpPr>
          <a:xfrm>
            <a:off x="829043" y="2652108"/>
            <a:ext cx="525108" cy="447080"/>
            <a:chOff x="829042" y="2652107"/>
            <a:chExt cx="2066558" cy="171788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314201A-A0F5-1049-B1A8-D08AE1B3AFE4}"/>
                </a:ext>
              </a:extLst>
            </p:cNvPr>
            <p:cNvSpPr/>
            <p:nvPr/>
          </p:nvSpPr>
          <p:spPr>
            <a:xfrm>
              <a:off x="829042" y="4196167"/>
              <a:ext cx="169816" cy="1738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E4F98F6-32AF-0648-8D22-DCE9F6061189}"/>
                </a:ext>
              </a:extLst>
            </p:cNvPr>
            <p:cNvSpPr/>
            <p:nvPr/>
          </p:nvSpPr>
          <p:spPr>
            <a:xfrm>
              <a:off x="2725783" y="3636175"/>
              <a:ext cx="169817" cy="17382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C52F2C-B398-1A4F-B8F2-C0F33665DB00}"/>
                </a:ext>
              </a:extLst>
            </p:cNvPr>
            <p:cNvSpPr/>
            <p:nvPr/>
          </p:nvSpPr>
          <p:spPr>
            <a:xfrm>
              <a:off x="1349829" y="2652107"/>
              <a:ext cx="169817" cy="17382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98DD332-6B2A-0A44-8AAD-A2A352F6B590}"/>
                </a:ext>
              </a:extLst>
            </p:cNvPr>
            <p:cNvCxnSpPr>
              <a:cxnSpLocks/>
              <a:stCxn id="8" idx="7"/>
              <a:endCxn id="9" idx="2"/>
            </p:cNvCxnSpPr>
            <p:nvPr/>
          </p:nvCxnSpPr>
          <p:spPr>
            <a:xfrm flipV="1">
              <a:off x="973990" y="3723087"/>
              <a:ext cx="1751793" cy="49853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FA7BE83-9926-2A40-BFCE-875D8819CE42}"/>
                </a:ext>
              </a:extLst>
            </p:cNvPr>
            <p:cNvCxnSpPr>
              <a:cxnSpLocks/>
              <a:stCxn id="10" idx="6"/>
            </p:cNvCxnSpPr>
            <p:nvPr/>
          </p:nvCxnSpPr>
          <p:spPr>
            <a:xfrm>
              <a:off x="1519646" y="2739019"/>
              <a:ext cx="1243441" cy="8971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8F32C8-876E-6140-B00A-61A5C0757B51}"/>
                </a:ext>
              </a:extLst>
            </p:cNvPr>
            <p:cNvCxnSpPr>
              <a:cxnSpLocks/>
              <a:stCxn id="10" idx="3"/>
              <a:endCxn id="8" idx="0"/>
            </p:cNvCxnSpPr>
            <p:nvPr/>
          </p:nvCxnSpPr>
          <p:spPr>
            <a:xfrm flipH="1">
              <a:off x="913951" y="2800475"/>
              <a:ext cx="460747" cy="139569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54668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3248E-16 2.22222E-6 C -0.14857 2.22222E-6 -0.26914 0.11018 -0.26914 0.24583 C -0.26914 0.38171 -0.14857 0.49282 1.33248E-16 0.49282 C 0.14792 0.49282 0.2681 0.38171 0.2681 0.24583 C 0.2681 0.11018 0.14792 2.22222E-6 1.33248E-16 2.22222E-6 Z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6734D83-7302-1D4E-AF87-052B22982811}"/>
              </a:ext>
            </a:extLst>
          </p:cNvPr>
          <p:cNvSpPr/>
          <p:nvPr/>
        </p:nvSpPr>
        <p:spPr>
          <a:xfrm>
            <a:off x="3588375" y="451632"/>
            <a:ext cx="8224950" cy="5591348"/>
          </a:xfrm>
          <a:prstGeom prst="ellipse">
            <a:avLst/>
          </a:prstGeom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064479-3778-6049-A0A1-4AAC99B4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friction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E639F5A-721C-E94E-B16B-D1ACD7B300DD}"/>
              </a:ext>
            </a:extLst>
          </p:cNvPr>
          <p:cNvSpPr/>
          <p:nvPr/>
        </p:nvSpPr>
        <p:spPr>
          <a:xfrm>
            <a:off x="3834466" y="3124434"/>
            <a:ext cx="274320" cy="24574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0"/>
              <a:solidFill>
                <a:sysClr val="windowText" lastClr="0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760BEBD-B71B-0544-9C9F-50D0C20188B7}"/>
              </a:ext>
            </a:extLst>
          </p:cNvPr>
          <p:cNvSpPr/>
          <p:nvPr/>
        </p:nvSpPr>
        <p:spPr>
          <a:xfrm>
            <a:off x="6800850" y="2347307"/>
            <a:ext cx="1800000" cy="1800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84B414E-47B8-4B45-AE82-43BCB8D87E44}"/>
              </a:ext>
            </a:extLst>
          </p:cNvPr>
          <p:cNvGrpSpPr/>
          <p:nvPr/>
        </p:nvGrpSpPr>
        <p:grpSpPr>
          <a:xfrm>
            <a:off x="829043" y="2652108"/>
            <a:ext cx="525108" cy="447080"/>
            <a:chOff x="829042" y="2652107"/>
            <a:chExt cx="2066558" cy="1717885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2891718-2E5C-8449-8CEA-76D3D1506FB6}"/>
                </a:ext>
              </a:extLst>
            </p:cNvPr>
            <p:cNvSpPr/>
            <p:nvPr/>
          </p:nvSpPr>
          <p:spPr>
            <a:xfrm>
              <a:off x="829042" y="4196167"/>
              <a:ext cx="169816" cy="173825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AB69FF-0AA5-6E45-9111-4AE9AB58EA02}"/>
                </a:ext>
              </a:extLst>
            </p:cNvPr>
            <p:cNvSpPr/>
            <p:nvPr/>
          </p:nvSpPr>
          <p:spPr>
            <a:xfrm>
              <a:off x="2725783" y="3636175"/>
              <a:ext cx="169817" cy="17382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EF7C36-0A27-3245-8C8C-588C85FF45D2}"/>
                </a:ext>
              </a:extLst>
            </p:cNvPr>
            <p:cNvSpPr/>
            <p:nvPr/>
          </p:nvSpPr>
          <p:spPr>
            <a:xfrm>
              <a:off x="1349829" y="2652107"/>
              <a:ext cx="169817" cy="17382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FF71CD3-EC43-434A-BEAA-6913C6CE30FD}"/>
                </a:ext>
              </a:extLst>
            </p:cNvPr>
            <p:cNvCxnSpPr>
              <a:cxnSpLocks/>
              <a:stCxn id="21" idx="7"/>
              <a:endCxn id="22" idx="2"/>
            </p:cNvCxnSpPr>
            <p:nvPr/>
          </p:nvCxnSpPr>
          <p:spPr>
            <a:xfrm flipV="1">
              <a:off x="973990" y="3723087"/>
              <a:ext cx="1751793" cy="498537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E8E28B5-F5ED-FF4B-B63B-75E4684841C8}"/>
                </a:ext>
              </a:extLst>
            </p:cNvPr>
            <p:cNvCxnSpPr>
              <a:cxnSpLocks/>
              <a:stCxn id="23" idx="6"/>
            </p:cNvCxnSpPr>
            <p:nvPr/>
          </p:nvCxnSpPr>
          <p:spPr>
            <a:xfrm>
              <a:off x="1519646" y="2739019"/>
              <a:ext cx="1243441" cy="897156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DE1A440-0350-7C4A-94D4-62353CA4D972}"/>
                </a:ext>
              </a:extLst>
            </p:cNvPr>
            <p:cNvCxnSpPr>
              <a:cxnSpLocks/>
              <a:stCxn id="23" idx="3"/>
              <a:endCxn id="21" idx="0"/>
            </p:cNvCxnSpPr>
            <p:nvPr/>
          </p:nvCxnSpPr>
          <p:spPr>
            <a:xfrm flipH="1">
              <a:off x="913951" y="2800475"/>
              <a:ext cx="460747" cy="1395693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46987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4907 C -0.01002 0.175 0.1181 0.36921 0.29063 0.38264 C 0.45495 0.39954 0.60938 0.24815 0.61979 0.03194 C 0.63242 -0.16944 0.52461 -0.35648 0.37031 -0.37014 C 0.22891 -0.37963 0.09505 -0.25648 0.08477 -0.06898 C 0.07461 0.10162 0.16471 0.2625 0.2957 0.27546 C 0.41654 0.28565 0.52969 0.18171 0.53737 0.02477 C 0.54505 -0.11551 0.47305 -0.25324 0.36524 -0.25972 C 0.26758 -0.26944 0.17474 -0.18912 0.16706 -0.06181 C 0.16211 0.05185 0.21589 0.16181 0.30091 0.16875 C 0.37526 0.175 0.45 0.11505 0.45495 0.01759 C 0.46029 -0.06574 0.42188 -0.14583 0.3599 -0.15255 C 0.30859 -0.15949 0.25443 -0.12269 0.25221 -0.05602 C 0.24675 -0.00232 0.26758 0.05486 0.30599 0.06181 C 0.33685 0.06181 0.36758 0.04815 0.37292 0.01134 C 0.37526 -0.01157 0.37031 -0.03542 0.35495 -0.0456 C 0.34727 -0.04907 0.34193 -0.04907 0.33425 -0.0456 " pathEditMode="relative" rAng="10800000" ptsTypes="AAAAAAAAAAAAAAAAA">
                                      <p:cBhvr>
                                        <p:cTn id="6" dur="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16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02F1-9D8A-1348-9210-5EE5D981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friction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76EFE85-1871-844D-8E89-24F5F06690AE}"/>
              </a:ext>
            </a:extLst>
          </p:cNvPr>
          <p:cNvSpPr/>
          <p:nvPr/>
        </p:nvSpPr>
        <p:spPr>
          <a:xfrm>
            <a:off x="4752108" y="3317511"/>
            <a:ext cx="845128" cy="8026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AC7950C-30C4-DE4C-8991-01C3E725FD3A}"/>
              </a:ext>
            </a:extLst>
          </p:cNvPr>
          <p:cNvSpPr/>
          <p:nvPr/>
        </p:nvSpPr>
        <p:spPr>
          <a:xfrm>
            <a:off x="9074725" y="2524226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CD22BD-E362-7444-B59F-31ADFF1E5D49}"/>
              </a:ext>
            </a:extLst>
          </p:cNvPr>
          <p:cNvSpPr/>
          <p:nvPr/>
        </p:nvSpPr>
        <p:spPr>
          <a:xfrm>
            <a:off x="6096000" y="2870049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3A03B1-529A-3C4F-8A57-B9FF94A69A30}"/>
              </a:ext>
            </a:extLst>
          </p:cNvPr>
          <p:cNvSpPr/>
          <p:nvPr/>
        </p:nvSpPr>
        <p:spPr>
          <a:xfrm>
            <a:off x="10707756" y="4398160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64E926-6A76-4141-97E2-E5077C2CF061}"/>
              </a:ext>
            </a:extLst>
          </p:cNvPr>
          <p:cNvSpPr/>
          <p:nvPr/>
        </p:nvSpPr>
        <p:spPr>
          <a:xfrm>
            <a:off x="8756070" y="3110125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02E293F-E7FE-5248-9E63-F479F66B5C51}"/>
              </a:ext>
            </a:extLst>
          </p:cNvPr>
          <p:cNvSpPr/>
          <p:nvPr/>
        </p:nvSpPr>
        <p:spPr>
          <a:xfrm>
            <a:off x="10072253" y="3968229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DC9B09-4E44-AA4B-BCED-8CD29E8FD7E3}"/>
              </a:ext>
            </a:extLst>
          </p:cNvPr>
          <p:cNvSpPr/>
          <p:nvPr/>
        </p:nvSpPr>
        <p:spPr>
          <a:xfrm>
            <a:off x="8052040" y="4065649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784BF04-6B10-1642-AF1C-4430A3242C50}"/>
              </a:ext>
            </a:extLst>
          </p:cNvPr>
          <p:cNvSpPr/>
          <p:nvPr/>
        </p:nvSpPr>
        <p:spPr>
          <a:xfrm>
            <a:off x="6935188" y="4398161"/>
            <a:ext cx="152400" cy="1519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B3258F-1879-D243-A66F-F6087C22A290}"/>
              </a:ext>
            </a:extLst>
          </p:cNvPr>
          <p:cNvCxnSpPr>
            <a:cxnSpLocks/>
          </p:cNvCxnSpPr>
          <p:nvPr/>
        </p:nvCxnSpPr>
        <p:spPr>
          <a:xfrm flipH="1">
            <a:off x="3553428" y="3715473"/>
            <a:ext cx="160888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4EE4EF-8AF1-5E4F-9E17-3BA4D688D418}"/>
                  </a:ext>
                </a:extLst>
              </p:cNvPr>
              <p:cNvSpPr txBox="1"/>
              <p:nvPr/>
            </p:nvSpPr>
            <p:spPr>
              <a:xfrm>
                <a:off x="3797078" y="3085605"/>
                <a:ext cx="31540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04EE4EF-8AF1-5E4F-9E17-3BA4D688D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78" y="3085605"/>
                <a:ext cx="315406" cy="430887"/>
              </a:xfrm>
              <a:prstGeom prst="rect">
                <a:avLst/>
              </a:prstGeom>
              <a:blipFill>
                <a:blip r:embed="rId2"/>
                <a:stretch>
                  <a:fillRect l="-28000" r="-24000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45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2448 -0.02245 C -0.33737 -0.05463 -0.60703 -0.16644 -0.67773 -0.19329 " pathEditMode="relative" rAng="0" ptsTypes="AAA">
                                      <p:cBhvr>
                                        <p:cTn id="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93" y="-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C -0.08868 0.00047 -0.17722 0.00116 -0.33816 0.05278 C -0.49948 0.10417 -0.92618 0.3007 -0.96641 0.30903 " pathEditMode="relative" rAng="0" ptsTypes="AAA">
                                      <p:cBhvr>
                                        <p:cTn id="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320" y="154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32057 -0.0162 C -0.44518 -0.04514 -0.68919 -0.14814 -0.74727 -0.17361 " pathEditMode="relative" rAng="0" ptsTypes="AAA">
                                      <p:cBhvr>
                                        <p:cTn id="1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70" y="-86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C -0.10248 0.00324 -0.20482 0.00671 -0.3336 0.03634 C -0.46237 0.06597 -0.77266 0.17777 -0.77266 0.178 " pathEditMode="relative" rAng="0" ptsTypes="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33" y="88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C -0.07604 0.01135 -0.15208 0.02269 -0.27305 0.0625 C -0.39401 0.10209 -0.72826 0.22385 -0.72526 0.2382 " pathEditMode="relative" rAng="0" ptsTypes="AAA">
                                      <p:cBhvr>
                                        <p:cTn id="14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76" y="1189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10403 0 -0.20807 0 -0.35221 0.0301 C -0.49635 0.06042 -0.91002 0.20093 -0.86458 0.18172 " pathEditMode="relative" ptsTypes="AAA">
                                      <p:cBhvr>
                                        <p:cTn id="1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31823 -0.02223 C -0.44557 -0.05857 -0.69023 -0.17338 -0.76354 -0.21806 C -0.83711 -0.26297 -0.7569 -0.30093 -0.76016 -0.29074 " pathEditMode="relative" rAng="0" ptsTypes="AA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40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A774EF-40A3-4A49-B785-4BFF4627910D}"/>
              </a:ext>
            </a:extLst>
          </p:cNvPr>
          <p:cNvSpPr/>
          <p:nvPr/>
        </p:nvSpPr>
        <p:spPr>
          <a:xfrm>
            <a:off x="838199" y="1264699"/>
            <a:ext cx="9620251" cy="4621751"/>
          </a:xfrm>
          <a:prstGeom prst="rect">
            <a:avLst/>
          </a:prstGeom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2102F1-9D8A-1348-9210-5EE5D9815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Dynamical friction (with scalar fields)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C71CCAF-857C-D943-B9D3-B1EE1BD2F04D}"/>
              </a:ext>
            </a:extLst>
          </p:cNvPr>
          <p:cNvSpPr/>
          <p:nvPr/>
        </p:nvSpPr>
        <p:spPr>
          <a:xfrm>
            <a:off x="4752108" y="3317511"/>
            <a:ext cx="845128" cy="80268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6B72D0-202A-EF40-9F97-FA7EAC19EF4B}"/>
              </a:ext>
            </a:extLst>
          </p:cNvPr>
          <p:cNvCxnSpPr>
            <a:cxnSpLocks/>
          </p:cNvCxnSpPr>
          <p:nvPr/>
        </p:nvCxnSpPr>
        <p:spPr>
          <a:xfrm flipH="1">
            <a:off x="3553428" y="3715473"/>
            <a:ext cx="1608881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3F9EDE-090B-E347-83F1-4C59FC35BBF5}"/>
                  </a:ext>
                </a:extLst>
              </p:cNvPr>
              <p:cNvSpPr txBox="1"/>
              <p:nvPr/>
            </p:nvSpPr>
            <p:spPr>
              <a:xfrm>
                <a:off x="3797078" y="3085605"/>
                <a:ext cx="453586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3F9EDE-090B-E347-83F1-4C59FC35BB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7078" y="3085605"/>
                <a:ext cx="453586" cy="430887"/>
              </a:xfrm>
              <a:prstGeom prst="rect">
                <a:avLst/>
              </a:prstGeom>
              <a:blipFill>
                <a:blip r:embed="rId2"/>
                <a:stretch>
                  <a:fillRect l="-19444" r="-2778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1F6B371-3B26-644B-9595-8F1550411B1C}"/>
              </a:ext>
            </a:extLst>
          </p:cNvPr>
          <p:cNvSpPr txBox="1"/>
          <p:nvPr/>
        </p:nvSpPr>
        <p:spPr>
          <a:xfrm>
            <a:off x="9277350" y="592455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Lam Hui et al 1610.08297</a:t>
            </a:r>
          </a:p>
        </p:txBody>
      </p:sp>
    </p:spTree>
    <p:extLst>
      <p:ext uri="{BB962C8B-B14F-4D97-AF65-F5344CB8AC3E}">
        <p14:creationId xmlns:p14="http://schemas.microsoft.com/office/powerpoint/2010/main" val="1803154246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6|1.9|2.8|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8410</TotalTime>
  <Words>610</Words>
  <Application>Microsoft Macintosh PowerPoint</Application>
  <PresentationFormat>Widescreen</PresentationFormat>
  <Paragraphs>255</Paragraphs>
  <Slides>33</Slides>
  <Notes>13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Office Theme</vt:lpstr>
      <vt:lpstr>Dynamical friction</vt:lpstr>
      <vt:lpstr>GRChombo </vt:lpstr>
      <vt:lpstr>PowerPoint Presentation</vt:lpstr>
      <vt:lpstr>Adaptive mesh</vt:lpstr>
      <vt:lpstr>PowerPoint Presentation</vt:lpstr>
      <vt:lpstr>Dynamical friction </vt:lpstr>
      <vt:lpstr>Dynamical friction </vt:lpstr>
      <vt:lpstr>Dynamical friction </vt:lpstr>
      <vt:lpstr>Dynamical friction (with scalar fields)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friction</vt:lpstr>
      <vt:lpstr>Force modification</vt:lpstr>
      <vt:lpstr>Force modification</vt:lpstr>
      <vt:lpstr>Force modification</vt:lpstr>
      <vt:lpstr>PowerPoint Presentation</vt:lpstr>
      <vt:lpstr>PowerPoint Presentation</vt:lpstr>
      <vt:lpstr>PowerPoint Presentation</vt:lpstr>
      <vt:lpstr>Energydensity ρ</vt:lpstr>
      <vt:lpstr>Results</vt:lpstr>
      <vt:lpstr>Bondi accretion</vt:lpstr>
      <vt:lpstr>PowerPoint Presentation</vt:lpstr>
      <vt:lpstr>PowerPoint Presentation</vt:lpstr>
      <vt:lpstr>Energydensity ρ</vt:lpstr>
      <vt:lpstr>Bondi Accretion</vt:lpstr>
      <vt:lpstr>Conclusion</vt:lpstr>
      <vt:lpstr>Visualisation – Not Science ! :)</vt:lpstr>
      <vt:lpstr>Conclusion</vt:lpstr>
      <vt:lpstr>Force over time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Helfer</dc:creator>
  <cp:lastModifiedBy>Thomas Helfer</cp:lastModifiedBy>
  <cp:revision>10</cp:revision>
  <cp:lastPrinted>2021-06-11T15:21:05Z</cp:lastPrinted>
  <dcterms:created xsi:type="dcterms:W3CDTF">2021-06-08T19:14:02Z</dcterms:created>
  <dcterms:modified xsi:type="dcterms:W3CDTF">2021-09-27T16:52:13Z</dcterms:modified>
</cp:coreProperties>
</file>