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014" r:id="rId2"/>
    <p:sldId id="2028" r:id="rId3"/>
    <p:sldId id="2027" r:id="rId4"/>
    <p:sldId id="2046" r:id="rId5"/>
    <p:sldId id="2043" r:id="rId6"/>
    <p:sldId id="2116" r:id="rId7"/>
    <p:sldId id="2044" r:id="rId8"/>
    <p:sldId id="2056" r:id="rId9"/>
    <p:sldId id="2057" r:id="rId10"/>
    <p:sldId id="2055" r:id="rId11"/>
    <p:sldId id="2066" r:id="rId12"/>
    <p:sldId id="2074" r:id="rId13"/>
    <p:sldId id="2075" r:id="rId14"/>
    <p:sldId id="2101" r:id="rId15"/>
    <p:sldId id="2100" r:id="rId16"/>
    <p:sldId id="2099" r:id="rId17"/>
    <p:sldId id="2018" r:id="rId18"/>
    <p:sldId id="1532" r:id="rId19"/>
    <p:sldId id="2030" r:id="rId20"/>
    <p:sldId id="1565" r:id="rId21"/>
    <p:sldId id="2072" r:id="rId22"/>
    <p:sldId id="2071" r:id="rId23"/>
    <p:sldId id="2070" r:id="rId24"/>
    <p:sldId id="2087" r:id="rId25"/>
    <p:sldId id="2062" r:id="rId26"/>
    <p:sldId id="2076" r:id="rId27"/>
    <p:sldId id="2102" r:id="rId28"/>
    <p:sldId id="2077" r:id="rId29"/>
    <p:sldId id="2015" r:id="rId30"/>
    <p:sldId id="2058" r:id="rId31"/>
    <p:sldId id="2053" r:id="rId32"/>
    <p:sldId id="2023" r:id="rId33"/>
    <p:sldId id="2098" r:id="rId34"/>
    <p:sldId id="2097" r:id="rId35"/>
    <p:sldId id="2021" r:id="rId36"/>
    <p:sldId id="2094" r:id="rId37"/>
    <p:sldId id="2078" r:id="rId38"/>
    <p:sldId id="2079" r:id="rId39"/>
    <p:sldId id="2085" r:id="rId40"/>
    <p:sldId id="2112" r:id="rId41"/>
    <p:sldId id="2088" r:id="rId42"/>
    <p:sldId id="2107" r:id="rId43"/>
    <p:sldId id="2086" r:id="rId44"/>
    <p:sldId id="2108" r:id="rId45"/>
    <p:sldId id="2104" r:id="rId46"/>
    <p:sldId id="2063" r:id="rId47"/>
    <p:sldId id="2115" r:id="rId48"/>
    <p:sldId id="2091" r:id="rId49"/>
    <p:sldId id="2090" r:id="rId50"/>
    <p:sldId id="2039" r:id="rId51"/>
  </p:sldIdLst>
  <p:sldSz cx="12192000" cy="6858000"/>
  <p:notesSz cx="10234613" cy="70993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mbria Math" panose="02040503050406030204" pitchFamily="18" charset="0"/>
      <p:regular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  <p:embeddedFont>
      <p:font typeface="Eras Light ITC" panose="020B0402030504020804" pitchFamily="34" charset="0"/>
      <p:regular r:id="rId65"/>
    </p:embeddedFont>
    <p:embeddedFont>
      <p:font typeface="Gisha" panose="020B0502040204020203" pitchFamily="34" charset="-79"/>
      <p:regular r:id="rId66"/>
      <p:bold r:id="rId67"/>
    </p:embeddedFont>
    <p:embeddedFont>
      <p:font typeface="Kalinga" panose="020B0502040204020203" pitchFamily="34" charset="0"/>
      <p:regular r:id="rId68"/>
      <p:bold r:id="rId69"/>
    </p:embeddedFont>
    <p:embeddedFont>
      <p:font typeface="Microsoft JhengHei" panose="020B0604030504040204" pitchFamily="34" charset="-120"/>
      <p:regular r:id="rId70"/>
      <p:bold r:id="rId71"/>
    </p:embeddedFont>
    <p:embeddedFont>
      <p:font typeface="Quire Sans Light" panose="020B0604020202020204" charset="0"/>
      <p:regular r:id="rId72"/>
      <p:italic r:id="rId73"/>
    </p:embeddedFont>
    <p:embeddedFont>
      <p:font typeface="Tahoma" panose="020B0604030504040204" pitchFamily="34" charset="0"/>
      <p:regular r:id="rId74"/>
      <p:bold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erlmutter" initials="EP" lastIdx="2" clrIdx="0">
    <p:extLst>
      <p:ext uri="{19B8F6BF-5375-455C-9EA6-DF929625EA0E}">
        <p15:presenceInfo xmlns:p15="http://schemas.microsoft.com/office/powerpoint/2012/main" userId="4499df85e129ee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DC1"/>
    <a:srgbClr val="F2750E"/>
    <a:srgbClr val="D18C2F"/>
    <a:srgbClr val="816863"/>
    <a:srgbClr val="52CE9C"/>
    <a:srgbClr val="EC6732"/>
    <a:srgbClr val="AB9481"/>
    <a:srgbClr val="52CEBF"/>
    <a:srgbClr val="7CC7E4"/>
    <a:srgbClr val="6E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6" autoAdjust="0"/>
    <p:restoredTop sz="94906" autoAdjust="0"/>
  </p:normalViewPr>
  <p:slideViewPr>
    <p:cSldViewPr snapToGrid="0">
      <p:cViewPr varScale="1">
        <p:scale>
          <a:sx n="79" d="100"/>
          <a:sy n="79" d="100"/>
        </p:scale>
        <p:origin x="648" y="55"/>
      </p:cViewPr>
      <p:guideLst/>
    </p:cSldViewPr>
  </p:slideViewPr>
  <p:outlineViewPr>
    <p:cViewPr>
      <p:scale>
        <a:sx n="33" d="100"/>
        <a:sy n="33" d="100"/>
      </p:scale>
      <p:origin x="0" y="-59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797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1"/>
            <a:ext cx="4434998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075AC338-343C-41FC-A757-9834CC89C3AA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6"/>
            <a:ext cx="4434998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6"/>
            <a:ext cx="4434998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2EBF42F9-A972-426B-8CBF-790C93155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3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8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EC0EEF64-F765-4CDE-83E1-D39C4EAE0BC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6540"/>
            <a:ext cx="8187690" cy="2795350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6"/>
            <a:ext cx="4434998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3106"/>
            <a:ext cx="4434998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1FD78F6A-1C56-4E46-9CBA-94402256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3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Eguchi</a:t>
            </a:r>
            <a:endParaRPr lang="en-US" dirty="0"/>
          </a:p>
          <a:p>
            <a:r>
              <a:rPr lang="en-US" dirty="0"/>
              <a:t>Mende</a:t>
            </a:r>
          </a:p>
          <a:p>
            <a:endParaRPr lang="en-US" dirty="0"/>
          </a:p>
          <a:p>
            <a:r>
              <a:rPr lang="en-US" dirty="0"/>
              <a:t>Maldacena</a:t>
            </a:r>
          </a:p>
          <a:p>
            <a:r>
              <a:rPr lang="en-US" dirty="0"/>
              <a:t>MAGOO</a:t>
            </a:r>
          </a:p>
          <a:p>
            <a:r>
              <a:rPr lang="en-US" dirty="0"/>
              <a:t>Kraus </a:t>
            </a:r>
            <a:r>
              <a:rPr lang="en-US" dirty="0" err="1"/>
              <a:t>Shenker</a:t>
            </a:r>
            <a:endParaRPr lang="en-US" dirty="0"/>
          </a:p>
          <a:p>
            <a:r>
              <a:rPr lang="en-US" dirty="0" err="1"/>
              <a:t>Vafa</a:t>
            </a:r>
            <a:r>
              <a:rPr lang="en-US" dirty="0"/>
              <a:t> swamp</a:t>
            </a:r>
          </a:p>
          <a:p>
            <a:r>
              <a:rPr lang="en-US" dirty="0"/>
              <a:t>Schwarz Green (swamp)</a:t>
            </a:r>
          </a:p>
          <a:p>
            <a:endParaRPr lang="en-US" dirty="0"/>
          </a:p>
          <a:p>
            <a:r>
              <a:rPr lang="en-US" dirty="0"/>
              <a:t>Keller CY</a:t>
            </a:r>
          </a:p>
          <a:p>
            <a:r>
              <a:rPr lang="en-US" dirty="0"/>
              <a:t>Kravchuk mod boot</a:t>
            </a:r>
          </a:p>
          <a:p>
            <a:endParaRPr lang="en-US" dirty="0"/>
          </a:p>
          <a:p>
            <a:r>
              <a:rPr lang="en-US" dirty="0"/>
              <a:t>Narnia</a:t>
            </a:r>
          </a:p>
          <a:p>
            <a:r>
              <a:rPr lang="en-US" dirty="0"/>
              <a:t>c-1/16</a:t>
            </a:r>
          </a:p>
          <a:p>
            <a:r>
              <a:rPr lang="en-US" dirty="0"/>
              <a:t>U(1) twist gap</a:t>
            </a:r>
          </a:p>
          <a:p>
            <a:r>
              <a:rPr lang="en-US" dirty="0"/>
              <a:t>RCFT</a:t>
            </a:r>
          </a:p>
          <a:p>
            <a:endParaRPr lang="en-US" dirty="0"/>
          </a:p>
          <a:p>
            <a:r>
              <a:rPr lang="en-US" dirty="0"/>
              <a:t>WGC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Harlow</a:t>
            </a:r>
          </a:p>
          <a:p>
            <a:endParaRPr lang="en-US" dirty="0"/>
          </a:p>
          <a:p>
            <a:r>
              <a:rPr lang="en-US" dirty="0"/>
              <a:t>+ topological string, moonshine (EOT),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Eguchi</a:t>
            </a:r>
            <a:endParaRPr lang="en-US" dirty="0"/>
          </a:p>
          <a:p>
            <a:r>
              <a:rPr lang="en-US" dirty="0"/>
              <a:t>Mende</a:t>
            </a:r>
          </a:p>
          <a:p>
            <a:endParaRPr lang="en-US" dirty="0"/>
          </a:p>
          <a:p>
            <a:r>
              <a:rPr lang="en-US" dirty="0"/>
              <a:t>Maldacena</a:t>
            </a:r>
          </a:p>
          <a:p>
            <a:r>
              <a:rPr lang="en-US" dirty="0"/>
              <a:t>MAGOO</a:t>
            </a:r>
          </a:p>
          <a:p>
            <a:r>
              <a:rPr lang="en-US" dirty="0"/>
              <a:t>Kraus </a:t>
            </a:r>
            <a:r>
              <a:rPr lang="en-US" dirty="0" err="1"/>
              <a:t>Shenker</a:t>
            </a:r>
            <a:endParaRPr lang="en-US" dirty="0"/>
          </a:p>
          <a:p>
            <a:r>
              <a:rPr lang="en-US" dirty="0" err="1"/>
              <a:t>Vafa</a:t>
            </a:r>
            <a:r>
              <a:rPr lang="en-US" dirty="0"/>
              <a:t> swamp</a:t>
            </a:r>
          </a:p>
          <a:p>
            <a:r>
              <a:rPr lang="en-US" dirty="0"/>
              <a:t>Schwarz Green (swamp)</a:t>
            </a:r>
          </a:p>
          <a:p>
            <a:endParaRPr lang="en-US" dirty="0"/>
          </a:p>
          <a:p>
            <a:r>
              <a:rPr lang="en-US" dirty="0"/>
              <a:t>Keller CY</a:t>
            </a:r>
          </a:p>
          <a:p>
            <a:r>
              <a:rPr lang="en-US" dirty="0"/>
              <a:t>Kravchuk mod boot</a:t>
            </a:r>
          </a:p>
          <a:p>
            <a:endParaRPr lang="en-US" dirty="0"/>
          </a:p>
          <a:p>
            <a:r>
              <a:rPr lang="en-US" dirty="0"/>
              <a:t>Narnia</a:t>
            </a:r>
          </a:p>
          <a:p>
            <a:r>
              <a:rPr lang="en-US" dirty="0"/>
              <a:t>c-1/16</a:t>
            </a:r>
          </a:p>
          <a:p>
            <a:r>
              <a:rPr lang="en-US" dirty="0"/>
              <a:t>U(1) twist gap</a:t>
            </a:r>
          </a:p>
          <a:p>
            <a:r>
              <a:rPr lang="en-US" dirty="0"/>
              <a:t>RCFT</a:t>
            </a:r>
          </a:p>
          <a:p>
            <a:endParaRPr lang="en-US" dirty="0"/>
          </a:p>
          <a:p>
            <a:r>
              <a:rPr lang="en-US" dirty="0"/>
              <a:t>WGC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Harlow</a:t>
            </a:r>
          </a:p>
          <a:p>
            <a:endParaRPr lang="en-US" dirty="0"/>
          </a:p>
          <a:p>
            <a:r>
              <a:rPr lang="en-US" dirty="0"/>
              <a:t>+ topological string, moonshine (EOT),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6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Eguchi</a:t>
            </a:r>
            <a:endParaRPr lang="en-US" dirty="0"/>
          </a:p>
          <a:p>
            <a:r>
              <a:rPr lang="en-US" dirty="0"/>
              <a:t>Mende</a:t>
            </a:r>
          </a:p>
          <a:p>
            <a:endParaRPr lang="en-US" dirty="0"/>
          </a:p>
          <a:p>
            <a:r>
              <a:rPr lang="en-US" dirty="0"/>
              <a:t>Maldacena</a:t>
            </a:r>
          </a:p>
          <a:p>
            <a:r>
              <a:rPr lang="en-US" dirty="0"/>
              <a:t>MAGOO</a:t>
            </a:r>
          </a:p>
          <a:p>
            <a:r>
              <a:rPr lang="en-US" dirty="0"/>
              <a:t>Kraus </a:t>
            </a:r>
            <a:r>
              <a:rPr lang="en-US" dirty="0" err="1"/>
              <a:t>Shenker</a:t>
            </a:r>
            <a:endParaRPr lang="en-US" dirty="0"/>
          </a:p>
          <a:p>
            <a:r>
              <a:rPr lang="en-US" dirty="0" err="1"/>
              <a:t>Vafa</a:t>
            </a:r>
            <a:r>
              <a:rPr lang="en-US" dirty="0"/>
              <a:t> swamp</a:t>
            </a:r>
          </a:p>
          <a:p>
            <a:r>
              <a:rPr lang="en-US" dirty="0"/>
              <a:t>Schwarz Green (swamp)</a:t>
            </a:r>
          </a:p>
          <a:p>
            <a:endParaRPr lang="en-US" dirty="0"/>
          </a:p>
          <a:p>
            <a:r>
              <a:rPr lang="en-US" dirty="0"/>
              <a:t>Keller CY</a:t>
            </a:r>
          </a:p>
          <a:p>
            <a:r>
              <a:rPr lang="en-US" dirty="0"/>
              <a:t>Kravchuk mod boot</a:t>
            </a:r>
          </a:p>
          <a:p>
            <a:endParaRPr lang="en-US" dirty="0"/>
          </a:p>
          <a:p>
            <a:r>
              <a:rPr lang="en-US" dirty="0"/>
              <a:t>Narnia</a:t>
            </a:r>
          </a:p>
          <a:p>
            <a:r>
              <a:rPr lang="en-US" dirty="0"/>
              <a:t>c-1/16</a:t>
            </a:r>
          </a:p>
          <a:p>
            <a:r>
              <a:rPr lang="en-US" dirty="0"/>
              <a:t>U(1) twist gap</a:t>
            </a:r>
          </a:p>
          <a:p>
            <a:r>
              <a:rPr lang="en-US" dirty="0"/>
              <a:t>RCFT</a:t>
            </a:r>
          </a:p>
          <a:p>
            <a:endParaRPr lang="en-US" dirty="0"/>
          </a:p>
          <a:p>
            <a:r>
              <a:rPr lang="en-US" dirty="0"/>
              <a:t>WGC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Harlow</a:t>
            </a:r>
          </a:p>
          <a:p>
            <a:endParaRPr lang="en-US" dirty="0"/>
          </a:p>
          <a:p>
            <a:r>
              <a:rPr lang="en-US" dirty="0"/>
              <a:t>+ topological string, moonshine (EOT),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Eguchi</a:t>
            </a:r>
            <a:endParaRPr lang="en-US" dirty="0"/>
          </a:p>
          <a:p>
            <a:r>
              <a:rPr lang="en-US" dirty="0"/>
              <a:t>Mende</a:t>
            </a:r>
          </a:p>
          <a:p>
            <a:endParaRPr lang="en-US" dirty="0"/>
          </a:p>
          <a:p>
            <a:r>
              <a:rPr lang="en-US" dirty="0"/>
              <a:t>Maldacena</a:t>
            </a:r>
          </a:p>
          <a:p>
            <a:r>
              <a:rPr lang="en-US" dirty="0"/>
              <a:t>MAGOO</a:t>
            </a:r>
          </a:p>
          <a:p>
            <a:r>
              <a:rPr lang="en-US" dirty="0"/>
              <a:t>Kraus </a:t>
            </a:r>
            <a:r>
              <a:rPr lang="en-US" dirty="0" err="1"/>
              <a:t>Shenker</a:t>
            </a:r>
            <a:endParaRPr lang="en-US" dirty="0"/>
          </a:p>
          <a:p>
            <a:r>
              <a:rPr lang="en-US" dirty="0" err="1"/>
              <a:t>Vafa</a:t>
            </a:r>
            <a:r>
              <a:rPr lang="en-US" dirty="0"/>
              <a:t> swamp</a:t>
            </a:r>
          </a:p>
          <a:p>
            <a:r>
              <a:rPr lang="en-US" dirty="0"/>
              <a:t>Schwarz Green (swamp)</a:t>
            </a:r>
          </a:p>
          <a:p>
            <a:endParaRPr lang="en-US" dirty="0"/>
          </a:p>
          <a:p>
            <a:r>
              <a:rPr lang="en-US" dirty="0"/>
              <a:t>Keller CY</a:t>
            </a:r>
          </a:p>
          <a:p>
            <a:r>
              <a:rPr lang="en-US" dirty="0"/>
              <a:t>Kravchuk mod boot</a:t>
            </a:r>
          </a:p>
          <a:p>
            <a:endParaRPr lang="en-US" dirty="0"/>
          </a:p>
          <a:p>
            <a:r>
              <a:rPr lang="en-US" dirty="0"/>
              <a:t>Narnia</a:t>
            </a:r>
          </a:p>
          <a:p>
            <a:r>
              <a:rPr lang="en-US" dirty="0"/>
              <a:t>c-1/16</a:t>
            </a:r>
          </a:p>
          <a:p>
            <a:r>
              <a:rPr lang="en-US" dirty="0"/>
              <a:t>U(1) twist gap</a:t>
            </a:r>
          </a:p>
          <a:p>
            <a:r>
              <a:rPr lang="en-US" dirty="0"/>
              <a:t>RCFT</a:t>
            </a:r>
          </a:p>
          <a:p>
            <a:endParaRPr lang="en-US" dirty="0"/>
          </a:p>
          <a:p>
            <a:r>
              <a:rPr lang="en-US" dirty="0"/>
              <a:t>WGC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Harlow</a:t>
            </a:r>
          </a:p>
          <a:p>
            <a:endParaRPr lang="en-US" dirty="0"/>
          </a:p>
          <a:p>
            <a:r>
              <a:rPr lang="en-US" dirty="0"/>
              <a:t>+ topological string, moonshine (EOT),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6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All mod-inv, weakly-</a:t>
                </a:r>
                <a:r>
                  <a:rPr lang="en-US" dirty="0" err="1"/>
                  <a:t>hol</a:t>
                </a:r>
                <a:r>
                  <a:rPr lang="en-US" dirty="0"/>
                  <a:t> </a:t>
                </a:r>
                <a:r>
                  <a:rPr lang="en-US" dirty="0" err="1"/>
                  <a:t>fns</a:t>
                </a:r>
                <a:r>
                  <a:rPr lang="en-US" dirty="0"/>
                  <a:t> are rational </a:t>
                </a:r>
                <a:r>
                  <a:rPr lang="en-US" dirty="0" err="1"/>
                  <a:t>fns</a:t>
                </a:r>
                <a:r>
                  <a:rPr lang="en-US" dirty="0"/>
                  <a:t> of J.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same holds for other holomorphic observables (e.g. &lt;O&gt;)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Indeed, there are known non-holomorphic modular functions with support only on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&gt;𝑐/12</a:t>
                </a:r>
                <a:r>
                  <a:rPr lang="en-US" dirty="0"/>
                  <a:t>...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3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Transcendentality</a:t>
            </a:r>
            <a:r>
              <a:rPr lang="en-US" dirty="0"/>
              <a:t> properties of perturbative field &amp; string theory amplitudes, modular graph forms, etc.)</a:t>
            </a:r>
          </a:p>
          <a:p>
            <a:r>
              <a:rPr lang="en-US" dirty="0"/>
              <a:t>(Geometric (tori admitting complex multiplication) – a predecessor of </a:t>
            </a:r>
            <a:r>
              <a:rPr lang="en-US" dirty="0" err="1"/>
              <a:t>Hirosi’s</a:t>
            </a:r>
            <a:r>
              <a:rPr lang="en-US" dirty="0"/>
              <a:t> work)</a:t>
            </a:r>
          </a:p>
          <a:p>
            <a:r>
              <a:rPr lang="en-US" dirty="0"/>
              <a:t>(Recent bootstrap works on automorphic spectra of hyperbolic surfaces: arithmetic surfaces lead to features in bounds)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5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Quire Sans Light" panose="020B0604020202020204" charset="0"/>
              </a:rPr>
              <a:t>It seems wise to study the possible consistency of pure gravity + massless scalar. (Note: still scale separated.)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Quire Sans Light" panose="020B0604020202020204" charset="0"/>
              </a:rPr>
              <a:t>It seems wise to study the possible consistency of pure gravity + massless scalar. (Note: still scale separated.)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78F6A-1C56-4E46-9CBA-944022569F2D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8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5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2CE9C"/>
                </a:solidFill>
                <a:effectLst>
                  <a:outerShdw blurRad="50800" dist="50800" dir="5400000" sx="1000" sy="1000" algn="ctr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758"/>
            <a:ext cx="10515600" cy="435133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900" b="0" spc="20" baseline="0">
                <a:latin typeface="Quire Sans Light" panose="020B030204040002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defRPr sz="1700" b="0" spc="0" baseline="0"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2pPr>
            <a:lvl3pPr>
              <a:lnSpc>
                <a:spcPct val="90000"/>
              </a:lnSpc>
              <a:defRPr sz="1600" b="0" spc="0" baseline="0"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3pPr>
            <a:lvl4pPr>
              <a:lnSpc>
                <a:spcPct val="90000"/>
              </a:lnSpc>
              <a:defRPr b="0" spc="0" baseline="0"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4pPr>
            <a:lvl5pPr>
              <a:lnSpc>
                <a:spcPct val="90000"/>
              </a:lnSpc>
              <a:defRPr b="0" spc="0" baseline="0"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9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>
                <a:latin typeface="Eras Light ITC" panose="020B0402030504020804" pitchFamily="34" charset="0"/>
              </a:defRPr>
            </a:lvl1pPr>
            <a:lvl2pPr>
              <a:defRPr sz="2300">
                <a:latin typeface="Eras Light ITC" panose="020B04020305040208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1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6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F202-8528-4666-9B1E-81416534C086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35C3-1EE7-4510-B8CA-E2C15F22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4.xml"/><Relationship Id="rId10" Type="http://schemas.openxmlformats.org/officeDocument/2006/relationships/image" Target="../media/image26.png"/><Relationship Id="rId4" Type="http://schemas.openxmlformats.org/officeDocument/2006/relationships/tags" Target="../tags/tag13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irosi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1.xml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svg"/><Relationship Id="rId3" Type="http://schemas.openxmlformats.org/officeDocument/2006/relationships/tags" Target="../tags/tag24.xml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pn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7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29.xml"/><Relationship Id="rId10" Type="http://schemas.openxmlformats.org/officeDocument/2006/relationships/image" Target="../media/image20.png"/><Relationship Id="rId4" Type="http://schemas.openxmlformats.org/officeDocument/2006/relationships/tags" Target="../tags/tag28.xml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1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5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37.xml"/><Relationship Id="rId10" Type="http://schemas.openxmlformats.org/officeDocument/2006/relationships/image" Target="../media/image48.png"/><Relationship Id="rId4" Type="http://schemas.openxmlformats.org/officeDocument/2006/relationships/tags" Target="../tags/tag36.xml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2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2.png"/><Relationship Id="rId5" Type="http://schemas.openxmlformats.org/officeDocument/2006/relationships/tags" Target="../tags/tag47.xml"/><Relationship Id="rId10" Type="http://schemas.openxmlformats.org/officeDocument/2006/relationships/image" Target="../media/image61.png"/><Relationship Id="rId4" Type="http://schemas.openxmlformats.org/officeDocument/2006/relationships/tags" Target="../tags/tag46.xml"/><Relationship Id="rId9" Type="http://schemas.openxmlformats.org/officeDocument/2006/relationships/image" Target="../media/image59.png"/><Relationship Id="rId1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62.png"/><Relationship Id="rId2" Type="http://schemas.openxmlformats.org/officeDocument/2006/relationships/tags" Target="../tags/tag50.xml"/><Relationship Id="rId16" Type="http://schemas.openxmlformats.org/officeDocument/2006/relationships/image" Target="../media/image64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1.png"/><Relationship Id="rId5" Type="http://schemas.openxmlformats.org/officeDocument/2006/relationships/tags" Target="../tags/tag53.xml"/><Relationship Id="rId15" Type="http://schemas.openxmlformats.org/officeDocument/2006/relationships/image" Target="../media/image60.png"/><Relationship Id="rId10" Type="http://schemas.openxmlformats.org/officeDocument/2006/relationships/image" Target="../media/image59.png"/><Relationship Id="rId4" Type="http://schemas.openxmlformats.org/officeDocument/2006/relationships/tags" Target="../tags/tag5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0.xml"/><Relationship Id="rId7" Type="http://schemas.openxmlformats.org/officeDocument/2006/relationships/image" Target="../media/image6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69.pn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69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1.jpeg"/><Relationship Id="rId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1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69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8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image" Target="../media/image94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83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8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10" Type="http://schemas.openxmlformats.org/officeDocument/2006/relationships/tags" Target="../tags/tag94.xml"/><Relationship Id="rId19" Type="http://schemas.openxmlformats.org/officeDocument/2006/relationships/image" Target="../media/image94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8A6E-8B11-42BF-A83D-0D9B00C8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4" y="1877436"/>
            <a:ext cx="9615054" cy="165576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Kalinga" panose="020B0502040204020203" pitchFamily="34" charset="0"/>
                <a:cs typeface="Kalinga" panose="020B0502040204020203" pitchFamily="34" charset="0"/>
              </a:rPr>
              <a:t>Features &amp; Fantasies of </a:t>
            </a:r>
            <a:br>
              <a:rPr lang="en-US" sz="4800" dirty="0"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4800" dirty="0">
                <a:latin typeface="Kalinga" panose="020B0502040204020203" pitchFamily="34" charset="0"/>
                <a:cs typeface="Kalinga" panose="020B0502040204020203" pitchFamily="34" charset="0"/>
              </a:rPr>
              <a:t>Moduli Dependence in CFT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29EA7-920E-4C33-B4DC-41518CB316E6}"/>
              </a:ext>
            </a:extLst>
          </p:cNvPr>
          <p:cNvSpPr txBox="1"/>
          <p:nvPr/>
        </p:nvSpPr>
        <p:spPr>
          <a:xfrm>
            <a:off x="0" y="3588327"/>
            <a:ext cx="1219200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00" dirty="0">
                <a:solidFill>
                  <a:srgbClr val="ED503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Eric Perlmutter, </a:t>
            </a:r>
            <a:r>
              <a:rPr lang="en-US" sz="3000" dirty="0" err="1">
                <a:solidFill>
                  <a:srgbClr val="ED503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IPhT</a:t>
            </a:r>
            <a:r>
              <a:rPr lang="en-US" sz="3000" dirty="0">
                <a:solidFill>
                  <a:srgbClr val="ED503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000" dirty="0" err="1">
                <a:solidFill>
                  <a:srgbClr val="ED503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Saclay</a:t>
            </a:r>
            <a:endParaRPr lang="en-US" sz="3000" dirty="0">
              <a:solidFill>
                <a:srgbClr val="ED503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endParaRPr lang="en-US" sz="2300" dirty="0">
              <a:solidFill>
                <a:srgbClr val="ED503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US" sz="3000" dirty="0" err="1">
                <a:solidFill>
                  <a:srgbClr val="823DC1"/>
                </a:solidFill>
                <a:latin typeface="Quire Sans Light" panose="020B0604020202020204" charset="0"/>
                <a:cs typeface="Kalinga" panose="020B0502040204020203" pitchFamily="34" charset="0"/>
              </a:rPr>
              <a:t>HirosiFest</a:t>
            </a:r>
            <a:r>
              <a:rPr lang="en-US" sz="3000" dirty="0">
                <a:solidFill>
                  <a:srgbClr val="823DC1"/>
                </a:solidFill>
                <a:latin typeface="Quire Sans Light" panose="020B0604020202020204" charset="0"/>
                <a:cs typeface="Kalinga" panose="020B0502040204020203" pitchFamily="34" charset="0"/>
              </a:rPr>
              <a:t> @ </a:t>
            </a:r>
            <a:r>
              <a:rPr lang="en-US" sz="3000" dirty="0" err="1">
                <a:solidFill>
                  <a:srgbClr val="823DC1"/>
                </a:solidFill>
                <a:latin typeface="Quire Sans Light" panose="020B0604020202020204" charset="0"/>
                <a:cs typeface="Kalinga" panose="020B0502040204020203" pitchFamily="34" charset="0"/>
              </a:rPr>
              <a:t>Kavli</a:t>
            </a:r>
            <a:r>
              <a:rPr lang="en-US" sz="3000" dirty="0">
                <a:solidFill>
                  <a:srgbClr val="823DC1"/>
                </a:solidFill>
                <a:latin typeface="Quire Sans Light" panose="020B0604020202020204" charset="0"/>
                <a:cs typeface="Kalinga" panose="020B0502040204020203" pitchFamily="34" charset="0"/>
              </a:rPr>
              <a:t> IPMU</a:t>
            </a:r>
          </a:p>
          <a:p>
            <a:pPr algn="ctr"/>
            <a:endParaRPr lang="en-US" sz="2600" dirty="0">
              <a:solidFill>
                <a:srgbClr val="ED503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US" sz="2200" dirty="0">
                <a:solidFill>
                  <a:srgbClr val="52CE9C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October 21, 2022</a:t>
            </a:r>
          </a:p>
          <a:p>
            <a:pPr algn="ctr"/>
            <a:endParaRPr lang="en-US" sz="2600" dirty="0">
              <a:solidFill>
                <a:srgbClr val="ED503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2E1-3F32-46E3-B2F1-7642443A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3" y="504425"/>
            <a:ext cx="8076084" cy="6089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Huge range of topics, using a huge range of techniques, often with strong mathematical connection (OSV, EOT, </a:t>
            </a:r>
            <a:r>
              <a:rPr lang="en-US" dirty="0" err="1"/>
              <a:t>Calabi-Yau</a:t>
            </a:r>
            <a:r>
              <a:rPr lang="en-US" dirty="0"/>
              <a:t>/EG bootstrap, …)</a:t>
            </a:r>
          </a:p>
          <a:p>
            <a:pPr>
              <a:lnSpc>
                <a:spcPct val="100000"/>
              </a:lnSpc>
            </a:pPr>
            <a:r>
              <a:rPr lang="en-US" dirty="0"/>
              <a:t>If most string theorists are localized somewhere on a spectrum between “mathematical” and “physical”, </a:t>
            </a:r>
            <a:r>
              <a:rPr lang="en-US" dirty="0" err="1"/>
              <a:t>Hirosi</a:t>
            </a:r>
            <a:r>
              <a:rPr lang="en-US" dirty="0"/>
              <a:t> freely oscillates between both ends.</a:t>
            </a:r>
          </a:p>
          <a:p>
            <a:endParaRPr lang="en-US" dirty="0"/>
          </a:p>
          <a:p>
            <a:r>
              <a:rPr lang="en-US" dirty="0"/>
              <a:t>Admirable balance between The Big Picture and The Small Details.</a:t>
            </a:r>
          </a:p>
          <a:p>
            <a:endParaRPr lang="en-US" dirty="0"/>
          </a:p>
          <a:p>
            <a:r>
              <a:rPr lang="en-US" dirty="0"/>
              <a:t>Often we reflect as a field on the question “What is String Theory?” </a:t>
            </a:r>
          </a:p>
          <a:p>
            <a:r>
              <a:rPr lang="en-US" dirty="0" err="1"/>
              <a:t>Hirosi</a:t>
            </a:r>
            <a:r>
              <a:rPr lang="en-US" dirty="0"/>
              <a:t> has done a great deal to expand the answer to that question.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B1231-4124-4477-8214-4618E6FAC296}"/>
              </a:ext>
            </a:extLst>
          </p:cNvPr>
          <p:cNvGrpSpPr/>
          <p:nvPr/>
        </p:nvGrpSpPr>
        <p:grpSpPr>
          <a:xfrm>
            <a:off x="8980605" y="580851"/>
            <a:ext cx="2891390" cy="4380894"/>
            <a:chOff x="2675745" y="529615"/>
            <a:chExt cx="3898067" cy="5906162"/>
          </a:xfrm>
        </p:grpSpPr>
        <p:pic>
          <p:nvPicPr>
            <p:cNvPr id="2052" name="Picture 4" descr="Quantum Field Theory In A Nutshell by Zee | eBay">
              <a:extLst>
                <a:ext uri="{FF2B5EF4-FFF2-40B4-BE49-F238E27FC236}">
                  <a16:creationId xmlns:a16="http://schemas.microsoft.com/office/drawing/2014/main" id="{000BA0CA-E708-466D-9A14-41DCD59E5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45" y="529615"/>
              <a:ext cx="3898067" cy="590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58CF8-9298-4C1E-A939-3504A053B81C}"/>
                </a:ext>
              </a:extLst>
            </p:cNvPr>
            <p:cNvSpPr txBox="1"/>
            <p:nvPr/>
          </p:nvSpPr>
          <p:spPr>
            <a:xfrm>
              <a:off x="2759103" y="3819220"/>
              <a:ext cx="3635906" cy="369332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H I R O S I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B35B75-8C76-4FB1-85A5-E9C3041F9599}"/>
                </a:ext>
              </a:extLst>
            </p:cNvPr>
            <p:cNvSpPr txBox="1"/>
            <p:nvPr/>
          </p:nvSpPr>
          <p:spPr>
            <a:xfrm>
              <a:off x="2675745" y="4131179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E68145-6A80-4E40-B9D5-A5AB9B2AA5C8}"/>
                </a:ext>
              </a:extLst>
            </p:cNvPr>
            <p:cNvSpPr txBox="1"/>
            <p:nvPr/>
          </p:nvSpPr>
          <p:spPr>
            <a:xfrm>
              <a:off x="6065486" y="3979310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0300A-9CB7-4BAF-BA21-49A7CF2E65A7}"/>
                </a:ext>
              </a:extLst>
            </p:cNvPr>
            <p:cNvSpPr txBox="1"/>
            <p:nvPr/>
          </p:nvSpPr>
          <p:spPr>
            <a:xfrm>
              <a:off x="4804650" y="4584173"/>
              <a:ext cx="1260835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5F376-81D3-4695-AC7C-5D16037A722E}"/>
                </a:ext>
              </a:extLst>
            </p:cNvPr>
            <p:cNvSpPr txBox="1"/>
            <p:nvPr/>
          </p:nvSpPr>
          <p:spPr>
            <a:xfrm>
              <a:off x="5567142" y="3803831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19D8A8C4-993E-4FD1-B2AA-29F9EEDA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8" y="3885099"/>
            <a:ext cx="5493327" cy="27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F69298-AEBF-4196-AD68-D52D91521F19}"/>
              </a:ext>
            </a:extLst>
          </p:cNvPr>
          <p:cNvGrpSpPr/>
          <p:nvPr/>
        </p:nvGrpSpPr>
        <p:grpSpPr>
          <a:xfrm>
            <a:off x="7650111" y="5213252"/>
            <a:ext cx="4437980" cy="1163863"/>
            <a:chOff x="7871783" y="5189712"/>
            <a:chExt cx="4437980" cy="11638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FF771D0-54BA-40B7-BEA2-EE8A14979556}"/>
                </a:ext>
              </a:extLst>
            </p:cNvPr>
            <p:cNvSpPr/>
            <p:nvPr/>
          </p:nvSpPr>
          <p:spPr>
            <a:xfrm>
              <a:off x="7871783" y="5189712"/>
              <a:ext cx="4320217" cy="1163863"/>
            </a:xfrm>
            <a:prstGeom prst="roundRect">
              <a:avLst/>
            </a:prstGeom>
            <a:noFill/>
            <a:ln w="25400">
              <a:solidFill>
                <a:srgbClr val="823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01D7D0-0E86-4968-A578-6031D49BCC5B}"/>
                </a:ext>
              </a:extLst>
            </p:cNvPr>
            <p:cNvSpPr txBox="1"/>
            <p:nvPr/>
          </p:nvSpPr>
          <p:spPr>
            <a:xfrm>
              <a:off x="7941055" y="5343092"/>
              <a:ext cx="43687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700" b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Fun fact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: </a:t>
              </a:r>
              <a:r>
                <a:rPr lang="en-US" sz="1700" spc="20" dirty="0" err="1">
                  <a:latin typeface="Quire Sans Light" panose="020B0302040400020003" pitchFamily="34" charset="0"/>
                  <a:sym typeface="Wingdings" panose="05000000000000000000" pitchFamily="2" charset="2"/>
                </a:rPr>
                <a:t>Hirosi’s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 h-index is the sum of dimensions of the three smallest irreducible representations of the Mathieu group M</a:t>
              </a:r>
              <a:r>
                <a:rPr lang="en-US" sz="1700" spc="20" baseline="-2500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24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26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B1231-4124-4477-8214-4618E6FAC296}"/>
              </a:ext>
            </a:extLst>
          </p:cNvPr>
          <p:cNvGrpSpPr/>
          <p:nvPr/>
        </p:nvGrpSpPr>
        <p:grpSpPr>
          <a:xfrm>
            <a:off x="8980605" y="580851"/>
            <a:ext cx="2891390" cy="4380894"/>
            <a:chOff x="2675745" y="529615"/>
            <a:chExt cx="3898067" cy="5906162"/>
          </a:xfrm>
        </p:grpSpPr>
        <p:pic>
          <p:nvPicPr>
            <p:cNvPr id="2052" name="Picture 4" descr="Quantum Field Theory In A Nutshell by Zee | eBay">
              <a:extLst>
                <a:ext uri="{FF2B5EF4-FFF2-40B4-BE49-F238E27FC236}">
                  <a16:creationId xmlns:a16="http://schemas.microsoft.com/office/drawing/2014/main" id="{000BA0CA-E708-466D-9A14-41DCD59E5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45" y="529615"/>
              <a:ext cx="3898067" cy="590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58CF8-9298-4C1E-A939-3504A053B81C}"/>
                </a:ext>
              </a:extLst>
            </p:cNvPr>
            <p:cNvSpPr txBox="1"/>
            <p:nvPr/>
          </p:nvSpPr>
          <p:spPr>
            <a:xfrm>
              <a:off x="2759103" y="3819220"/>
              <a:ext cx="3635906" cy="369332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H I R O S I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B35B75-8C76-4FB1-85A5-E9C3041F9599}"/>
                </a:ext>
              </a:extLst>
            </p:cNvPr>
            <p:cNvSpPr txBox="1"/>
            <p:nvPr/>
          </p:nvSpPr>
          <p:spPr>
            <a:xfrm>
              <a:off x="2675745" y="4131179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E68145-6A80-4E40-B9D5-A5AB9B2AA5C8}"/>
                </a:ext>
              </a:extLst>
            </p:cNvPr>
            <p:cNvSpPr txBox="1"/>
            <p:nvPr/>
          </p:nvSpPr>
          <p:spPr>
            <a:xfrm>
              <a:off x="6065486" y="3979310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0300A-9CB7-4BAF-BA21-49A7CF2E65A7}"/>
                </a:ext>
              </a:extLst>
            </p:cNvPr>
            <p:cNvSpPr txBox="1"/>
            <p:nvPr/>
          </p:nvSpPr>
          <p:spPr>
            <a:xfrm>
              <a:off x="4804650" y="4584173"/>
              <a:ext cx="1260835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5F376-81D3-4695-AC7C-5D16037A722E}"/>
                </a:ext>
              </a:extLst>
            </p:cNvPr>
            <p:cNvSpPr txBox="1"/>
            <p:nvPr/>
          </p:nvSpPr>
          <p:spPr>
            <a:xfrm>
              <a:off x="5567142" y="3803831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DBE881-8D8A-43EA-BDFF-1AB0750B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3" y="504424"/>
            <a:ext cx="8076084" cy="6089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We also owe </a:t>
            </a:r>
            <a:r>
              <a:rPr lang="en-US" dirty="0" err="1"/>
              <a:t>Hirosi</a:t>
            </a:r>
            <a:r>
              <a:rPr lang="en-US" dirty="0"/>
              <a:t> our gratitude for his leadership and administrative roles in shaping our field.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Surely this takes enormous energy!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The science is the better for his vision.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3" name="Picture 2" descr="California Institute of Technology - Wikipedia">
            <a:extLst>
              <a:ext uri="{FF2B5EF4-FFF2-40B4-BE49-F238E27FC236}">
                <a16:creationId xmlns:a16="http://schemas.microsoft.com/office/drawing/2014/main" id="{63C03A57-E1BD-4855-BFBF-CACCD13B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" y="4079688"/>
            <a:ext cx="2021582" cy="20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avli Institute for the Physics and Mathematics of the Universe |  Kashiwa-shi Chiba | Facebook">
            <a:extLst>
              <a:ext uri="{FF2B5EF4-FFF2-40B4-BE49-F238E27FC236}">
                <a16:creationId xmlns:a16="http://schemas.microsoft.com/office/drawing/2014/main" id="{3ED388F4-9171-4A45-9E02-20FF9002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86" y="4240501"/>
            <a:ext cx="1919416" cy="19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spen Center for Physics (@AspenPhysics) / Twitter">
            <a:extLst>
              <a:ext uri="{FF2B5EF4-FFF2-40B4-BE49-F238E27FC236}">
                <a16:creationId xmlns:a16="http://schemas.microsoft.com/office/drawing/2014/main" id="{9587BBFE-6E46-44C5-B2FF-42FBF0E1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81" y="4079688"/>
            <a:ext cx="2013194" cy="20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2867-EDB6-4DC4-908D-D9FA6ABA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6393"/>
            <a:ext cx="11055927" cy="6301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Today: a collection of results about moduli-dependence in conformal field theories and holographic implications, as well as – most importantly – some fantasies and conjectures.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1) Weak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Bootstrap bounds on rational points in moduli space (d=2)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CFT Distance Conjecture (d&gt;2)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EC673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2) Strong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A CFT sharpening of the AdS scale separation problem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52CE9C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3) Final fantasies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These are curated to, and inspired by, </a:t>
            </a:r>
            <a:r>
              <a:rPr lang="en-US" dirty="0" err="1">
                <a:latin typeface="Kalinga" panose="020B0502040204020203" pitchFamily="34" charset="0"/>
                <a:cs typeface="Kalinga" panose="020B0502040204020203" pitchFamily="34" charset="0"/>
              </a:rPr>
              <a:t>Hirosi’s</a:t>
            </a: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 interests. </a:t>
            </a:r>
          </a:p>
          <a:p>
            <a:pPr lvl="1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2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2867-EDB6-4DC4-908D-D9FA6ABA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6393"/>
            <a:ext cx="11055927" cy="6301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Today: a collection of results about moduli-dependence in conformal field theories and holographic implications, as well as – most importantly – some fantasies and conjectures.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1) Weak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Bootstrap bounds on rational points in moduli space (d=2)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CFT Distance Conjecture (d&gt;2)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EC673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2) Strong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A CFT sharpening of the AdS scale separation problem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52CE9C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3) Final fantasies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These are curated to, and inspired by, </a:t>
            </a:r>
            <a:r>
              <a:rPr lang="en-US" dirty="0" err="1">
                <a:latin typeface="Kalinga" panose="020B0502040204020203" pitchFamily="34" charset="0"/>
                <a:cs typeface="Kalinga" panose="020B0502040204020203" pitchFamily="34" charset="0"/>
              </a:rPr>
              <a:t>Hirosi’s</a:t>
            </a: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 interests. </a:t>
            </a:r>
          </a:p>
          <a:p>
            <a:pPr lvl="1" indent="0">
              <a:lnSpc>
                <a:spcPct val="110000"/>
              </a:lnSpc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53CEB-07B0-4F22-9C3F-7DA816680237}"/>
              </a:ext>
            </a:extLst>
          </p:cNvPr>
          <p:cNvGrpSpPr/>
          <p:nvPr/>
        </p:nvGrpSpPr>
        <p:grpSpPr>
          <a:xfrm>
            <a:off x="8236575" y="2465499"/>
            <a:ext cx="3955425" cy="2079788"/>
            <a:chOff x="8124825" y="2465499"/>
            <a:chExt cx="3955425" cy="2079788"/>
          </a:xfrm>
        </p:grpSpPr>
        <p:pic>
          <p:nvPicPr>
            <p:cNvPr id="4" name="Picture 4" descr="The Man from the 9 dimensions | National Museum of Emerging Science and  Innovation">
              <a:extLst>
                <a:ext uri="{FF2B5EF4-FFF2-40B4-BE49-F238E27FC236}">
                  <a16:creationId xmlns:a16="http://schemas.microsoft.com/office/drawing/2014/main" id="{C4964085-0037-484D-967D-43BEA424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25" y="2465499"/>
              <a:ext cx="3955425" cy="207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F0CCE3-8D94-4C3B-8389-0A34DFE74883}"/>
                </a:ext>
              </a:extLst>
            </p:cNvPr>
            <p:cNvSpPr txBox="1"/>
            <p:nvPr/>
          </p:nvSpPr>
          <p:spPr>
            <a:xfrm>
              <a:off x="8782594" y="3614058"/>
              <a:ext cx="6008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200" spc="2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5726F8-1ED7-48A0-A6CE-08AD7D5F0871}"/>
                </a:ext>
              </a:extLst>
            </p:cNvPr>
            <p:cNvSpPr txBox="1"/>
            <p:nvPr/>
          </p:nvSpPr>
          <p:spPr>
            <a:xfrm>
              <a:off x="10292986" y="4135665"/>
              <a:ext cx="6008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500" spc="2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12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A544-1D3E-4138-B69C-2559733C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8"/>
            <a:ext cx="10134600" cy="5574242"/>
          </a:xfrm>
        </p:spPr>
        <p:txBody>
          <a:bodyPr>
            <a:normAutofit/>
          </a:bodyPr>
          <a:lstStyle/>
          <a:p>
            <a:r>
              <a:rPr lang="en-US" dirty="0" err="1"/>
              <a:t>Hirosi</a:t>
            </a:r>
            <a:r>
              <a:rPr lang="en-US" dirty="0"/>
              <a:t> has written many papers on 2d CFT. </a:t>
            </a:r>
          </a:p>
          <a:p>
            <a:endParaRPr lang="en-US" dirty="0"/>
          </a:p>
          <a:p>
            <a:r>
              <a:rPr lang="en-US" dirty="0"/>
              <a:t>Some are about structural properties that follow from symmetry, often in unobvious ways.</a:t>
            </a:r>
          </a:p>
          <a:p>
            <a:endParaRPr lang="en-US" dirty="0"/>
          </a:p>
          <a:p>
            <a:r>
              <a:rPr lang="en-US" dirty="0"/>
              <a:t>There is a certain type of approach that I want to focus on here, in which 2d CFTs are constrained by imposing </a:t>
            </a:r>
            <a:r>
              <a:rPr lang="en-US" i="1" dirty="0">
                <a:solidFill>
                  <a:srgbClr val="823DC1"/>
                </a:solidFill>
              </a:rPr>
              <a:t>number-theoretic</a:t>
            </a:r>
            <a:r>
              <a:rPr lang="en-US" dirty="0"/>
              <a:t> properties of CFT data.</a:t>
            </a:r>
          </a:p>
          <a:p>
            <a:r>
              <a:rPr lang="en-US" sz="1800" dirty="0"/>
              <a:t>e.g. </a:t>
            </a:r>
            <a:r>
              <a:rPr lang="en-US" sz="1800" dirty="0" err="1"/>
              <a:t>Hirosi</a:t>
            </a:r>
            <a:r>
              <a:rPr lang="en-US" sz="1800" dirty="0"/>
              <a:t> et </a:t>
            </a:r>
            <a:r>
              <a:rPr lang="en-US" sz="1800" dirty="0" err="1"/>
              <a:t>al’s</a:t>
            </a:r>
            <a:r>
              <a:rPr lang="en-US" sz="1800" dirty="0"/>
              <a:t> studies of twist gap in U(1) CFT and RCFT involve subtle implications of rationality. </a:t>
            </a:r>
          </a:p>
          <a:p>
            <a:endParaRPr lang="en-US" dirty="0"/>
          </a:p>
          <a:p>
            <a:r>
              <a:rPr lang="en-US" dirty="0"/>
              <a:t>Strong constraints of RCFT have a history, of course…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I’d like to consider the converse: “Only when one has taken into account the rationality of the physics do the symmetries become understood.”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26018-AF4C-4007-8010-2A613ADC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6" y="4777258"/>
            <a:ext cx="8198547" cy="12893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DEA4BA-77D4-467F-B05C-9D94BDC7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/>
          <a:lstStyle/>
          <a:p>
            <a:r>
              <a:rPr lang="en-US" dirty="0"/>
              <a:t>The Man from the 2 Dimensions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2EBCD-54C1-48FC-AD66-68BCA6714243}"/>
              </a:ext>
            </a:extLst>
          </p:cNvPr>
          <p:cNvSpPr txBox="1"/>
          <p:nvPr/>
        </p:nvSpPr>
        <p:spPr>
          <a:xfrm>
            <a:off x="10484545" y="4930969"/>
            <a:ext cx="236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[Moore-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Seiberg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F901E4-743B-40CB-847E-F29CD3CBDA0F}"/>
              </a:ext>
            </a:extLst>
          </p:cNvPr>
          <p:cNvGrpSpPr/>
          <p:nvPr/>
        </p:nvGrpSpPr>
        <p:grpSpPr>
          <a:xfrm>
            <a:off x="8245030" y="225501"/>
            <a:ext cx="2809317" cy="559670"/>
            <a:chOff x="5753264" y="689694"/>
            <a:chExt cx="5947043" cy="11847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7419CE-033B-4D1C-8D4E-1A0250A6D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3264" y="693057"/>
              <a:ext cx="2656444" cy="11814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1839FC-BD60-44B9-860E-B18A82EA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3914" y="689694"/>
              <a:ext cx="2596393" cy="11814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836F57-6D08-42B7-A06F-F8F0B121E69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819" y="1213430"/>
              <a:ext cx="381176" cy="13392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0FF405-9BDC-4F19-8ADE-ED428E8BF540}"/>
              </a:ext>
            </a:extLst>
          </p:cNvPr>
          <p:cNvSpPr txBox="1"/>
          <p:nvPr/>
        </p:nvSpPr>
        <p:spPr>
          <a:xfrm>
            <a:off x="10415572" y="1619254"/>
            <a:ext cx="1876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e.g. [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Eguchi-Ooguri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Harlow-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Ooguri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Benjamin-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Ooguri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-Shao-Wang, Benjamin-Keller-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Ooguri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-Zadeh,…]</a:t>
            </a:r>
          </a:p>
        </p:txBody>
      </p:sp>
    </p:spTree>
    <p:extLst>
      <p:ext uri="{BB962C8B-B14F-4D97-AF65-F5344CB8AC3E}">
        <p14:creationId xmlns:p14="http://schemas.microsoft.com/office/powerpoint/2010/main" val="397046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99B0A1-CFEE-4983-9888-0F58179B838E}"/>
              </a:ext>
            </a:extLst>
          </p:cNvPr>
          <p:cNvSpPr txBox="1">
            <a:spLocks/>
          </p:cNvSpPr>
          <p:nvPr/>
        </p:nvSpPr>
        <p:spPr>
          <a:xfrm>
            <a:off x="793229" y="888968"/>
            <a:ext cx="10871791" cy="583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spc="20" baseline="0">
                <a:solidFill>
                  <a:schemeClr val="tx1"/>
                </a:solidFill>
                <a:latin typeface="Quire Sans Light" panose="020B030204040002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kern="1200" spc="0" baseline="0">
                <a:solidFill>
                  <a:schemeClr val="tx1"/>
                </a:solidFill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 spc="0" baseline="0">
                <a:solidFill>
                  <a:schemeClr val="tx1"/>
                </a:solidFill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Kalinga" panose="020B0502040204020203" pitchFamily="34" charset="0"/>
                <a:ea typeface="Microsoft JhengHei" panose="020B0604030504040204" pitchFamily="34" charset="-120"/>
                <a:cs typeface="Gisha" panose="020B05020402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results indicate certain shortcomings in the conformal/modular bootstrap programs in 2d CFT.</a:t>
            </a:r>
          </a:p>
          <a:p>
            <a:r>
              <a:rPr lang="en-US" dirty="0"/>
              <a:t>Known constraints: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Modularity	Positivity	</a:t>
            </a:r>
            <a:r>
              <a:rPr lang="en-US" dirty="0">
                <a:solidFill>
                  <a:srgbClr val="F2750E"/>
                </a:solidFill>
              </a:rPr>
              <a:t>Discreteness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Integrality</a:t>
            </a:r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9D1EF-2C2F-4A7E-96C0-0CE2836F0831}"/>
              </a:ext>
            </a:extLst>
          </p:cNvPr>
          <p:cNvGrpSpPr/>
          <p:nvPr/>
        </p:nvGrpSpPr>
        <p:grpSpPr>
          <a:xfrm>
            <a:off x="8245030" y="225501"/>
            <a:ext cx="2809317" cy="559670"/>
            <a:chOff x="5753264" y="689694"/>
            <a:chExt cx="5947043" cy="11847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4ECD6D-56FB-4B6A-9893-ED75C103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3264" y="693057"/>
              <a:ext cx="2656444" cy="1181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1642DD-A65A-4762-A02C-A1855059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3914" y="689694"/>
              <a:ext cx="2596393" cy="11814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B1B76A-2FB2-4A99-B16D-3922C0D7143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819" y="1213430"/>
              <a:ext cx="381176" cy="13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69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99B0A1-CFEE-4983-9888-0F58179B83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229" y="888968"/>
                <a:ext cx="10871791" cy="5836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900" b="0" kern="1200" spc="20" baseline="0">
                    <a:solidFill>
                      <a:schemeClr val="tx1"/>
                    </a:solidFill>
                    <a:latin typeface="Quire Sans Light" panose="020B0302040400020003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00" b="0" kern="1200" spc="0" baseline="0">
                    <a:solidFill>
                      <a:schemeClr val="tx1"/>
                    </a:solidFill>
                    <a:latin typeface="Kalinga" panose="020B0502040204020203" pitchFamily="34" charset="0"/>
                    <a:ea typeface="Microsoft JhengHei" panose="020B0604030504040204" pitchFamily="34" charset="-120"/>
                    <a:cs typeface="Gisha" panose="020B0502040204020203" pitchFamily="34" charset="-79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kern="1200" spc="0" baseline="0">
                    <a:solidFill>
                      <a:schemeClr val="tx1"/>
                    </a:solidFill>
                    <a:latin typeface="Kalinga" panose="020B0502040204020203" pitchFamily="34" charset="0"/>
                    <a:ea typeface="Microsoft JhengHei" panose="020B0604030504040204" pitchFamily="34" charset="-120"/>
                    <a:cs typeface="Gisha" panose="020B0502040204020203" pitchFamily="34" charset="-79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kern="1200" spc="0" baseline="0">
                    <a:solidFill>
                      <a:schemeClr val="tx1"/>
                    </a:solidFill>
                    <a:latin typeface="Kalinga" panose="020B0502040204020203" pitchFamily="34" charset="0"/>
                    <a:ea typeface="Microsoft JhengHei" panose="020B0604030504040204" pitchFamily="34" charset="-120"/>
                    <a:cs typeface="Gisha" panose="020B0502040204020203" pitchFamily="34" charset="-79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kern="1200" spc="0" baseline="0">
                    <a:solidFill>
                      <a:schemeClr val="tx1"/>
                    </a:solidFill>
                    <a:latin typeface="Kalinga" panose="020B0502040204020203" pitchFamily="34" charset="0"/>
                    <a:ea typeface="Microsoft JhengHei" panose="020B0604030504040204" pitchFamily="34" charset="-120"/>
                    <a:cs typeface="Gisha" panose="020B0502040204020203" pitchFamily="34" charset="-79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These results indicate certain shortcomings in the conformal/modular bootstrap programs in 2d CFT.</a:t>
                </a:r>
              </a:p>
              <a:p>
                <a:r>
                  <a:rPr lang="en-US" dirty="0"/>
                  <a:t>Known constraints:</a:t>
                </a:r>
              </a:p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Modularity	Positivity	</a:t>
                </a:r>
                <a:r>
                  <a:rPr lang="en-US" dirty="0">
                    <a:solidFill>
                      <a:srgbClr val="F2750E"/>
                    </a:solidFill>
                  </a:rPr>
                  <a:t>Discreteness</a:t>
                </a:r>
                <a:r>
                  <a:rPr lang="en-US" dirty="0">
                    <a:solidFill>
                      <a:srgbClr val="FFC000"/>
                    </a:solidFill>
                  </a:rPr>
                  <a:t>	</a:t>
                </a:r>
                <a:r>
                  <a:rPr lang="en-US" dirty="0">
                    <a:solidFill>
                      <a:srgbClr val="C00000"/>
                    </a:solidFill>
                  </a:rPr>
                  <a:t>Integrality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823DC1"/>
                    </a:solidFill>
                  </a:rPr>
                  <a:t>What is the space of 2d CFTs?</a:t>
                </a:r>
              </a:p>
              <a:p>
                <a:r>
                  <a:rPr lang="en-US" dirty="0"/>
                  <a:t>We imagine that, for (super-)Virasoro CFTs without extended chiral algebra, RCFTs form a small corner. </a:t>
                </a:r>
              </a:p>
              <a:p>
                <a:endParaRPr lang="en-US" dirty="0"/>
              </a:p>
              <a:p>
                <a:r>
                  <a:rPr lang="en-US" dirty="0"/>
                  <a:t>One abstract construction of irrational CFTs is to activate moduli of an RCFT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Move along </a:t>
                </a:r>
                <a:r>
                  <a:rPr lang="en-US" dirty="0">
                    <a:solidFill>
                      <a:srgbClr val="EC6732"/>
                    </a:solidFill>
                  </a:rPr>
                  <a:t>conformal manifold </a:t>
                </a:r>
                <a:r>
                  <a:rPr lang="en-US" dirty="0"/>
                  <a:t>via exactly marginal couplings to operators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 feel it is very well-motivated to study RCFTs/conformal manifolds of this type. </a:t>
                </a:r>
              </a:p>
              <a:p>
                <a:r>
                  <a:rPr lang="en-US" sz="1700" dirty="0"/>
                  <a:t>(cf. </a:t>
                </a:r>
                <a:r>
                  <a:rPr lang="en-US" sz="1700" dirty="0" err="1"/>
                  <a:t>Hirosi’s</a:t>
                </a:r>
                <a:r>
                  <a:rPr lang="en-US" sz="1700" dirty="0"/>
                  <a:t> 2020 works on density of RCFTs in moduli space and relation to twist gaps/enhanced symmetries.)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99B0A1-CFEE-4983-9888-0F58179B8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29" y="888968"/>
                <a:ext cx="10871791" cy="5836769"/>
              </a:xfrm>
              <a:prstGeom prst="rect">
                <a:avLst/>
              </a:prstGeom>
              <a:blipFill>
                <a:blip r:embed="rId4"/>
                <a:stretch>
                  <a:fillRect l="-504" t="-627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7F5F1B5-DA1F-405D-9C3E-D17179F32DC2}"/>
              </a:ext>
            </a:extLst>
          </p:cNvPr>
          <p:cNvGrpSpPr/>
          <p:nvPr/>
        </p:nvGrpSpPr>
        <p:grpSpPr>
          <a:xfrm>
            <a:off x="8781987" y="3862771"/>
            <a:ext cx="3060717" cy="1172892"/>
            <a:chOff x="4090269" y="1898231"/>
            <a:chExt cx="4161924" cy="15948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F17278-C4C1-4F32-8492-088055944F79}"/>
                </a:ext>
              </a:extLst>
            </p:cNvPr>
            <p:cNvSpPr/>
            <p:nvPr/>
          </p:nvSpPr>
          <p:spPr>
            <a:xfrm>
              <a:off x="4247263" y="1898231"/>
              <a:ext cx="4004930" cy="1594883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rgbClr val="52C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67CEB2-8759-4D73-9E4A-ADB0BDD53E0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042" y="2211514"/>
              <a:ext cx="412307" cy="285443"/>
            </a:xfrm>
            <a:prstGeom prst="rect">
              <a:avLst/>
            </a:prstGeom>
          </p:spPr>
        </p:pic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FBA1266-367D-437E-BDFE-6802FDF107E0}"/>
                </a:ext>
              </a:extLst>
            </p:cNvPr>
            <p:cNvCxnSpPr>
              <a:cxnSpLocks/>
            </p:cNvCxnSpPr>
            <p:nvPr/>
          </p:nvCxnSpPr>
          <p:spPr>
            <a:xfrm>
              <a:off x="4090269" y="2062688"/>
              <a:ext cx="711637" cy="573024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BD40B7-331C-4421-8731-5C0E76938F06}"/>
                </a:ext>
              </a:extLst>
            </p:cNvPr>
            <p:cNvSpPr/>
            <p:nvPr/>
          </p:nvSpPr>
          <p:spPr>
            <a:xfrm>
              <a:off x="4907270" y="2635711"/>
              <a:ext cx="119921" cy="119921"/>
            </a:xfrm>
            <a:prstGeom prst="ellipse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9D1EF-2C2F-4A7E-96C0-0CE2836F0831}"/>
              </a:ext>
            </a:extLst>
          </p:cNvPr>
          <p:cNvGrpSpPr/>
          <p:nvPr/>
        </p:nvGrpSpPr>
        <p:grpSpPr>
          <a:xfrm>
            <a:off x="8245030" y="225501"/>
            <a:ext cx="2809317" cy="559670"/>
            <a:chOff x="5753264" y="689694"/>
            <a:chExt cx="5947043" cy="11847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4ECD6D-56FB-4B6A-9893-ED75C103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3264" y="693057"/>
              <a:ext cx="2656444" cy="1181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1642DD-A65A-4762-A02C-A1855059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3914" y="689694"/>
              <a:ext cx="2596393" cy="11814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B1B76A-2FB2-4A99-B16D-3922C0D7143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819" y="1213430"/>
              <a:ext cx="381176" cy="13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66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26E6-D77B-4996-96F7-3D97F85E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points in moduli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A86C7-B223-4A2E-B491-7D712178B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7"/>
                <a:ext cx="10515600" cy="55742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2020, Justin </a:t>
                </a:r>
                <a:r>
                  <a:rPr lang="en-US" dirty="0" err="1"/>
                  <a:t>Kaidi</a:t>
                </a:r>
                <a:r>
                  <a:rPr lang="en-US" dirty="0"/>
                  <a:t> and I proved a rigorous bootstrap bound for rational points in moduli space.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Assuming that &lt;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 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one can derive the following spectral bound on the RCFT:</a:t>
                </a:r>
              </a:p>
              <a:p>
                <a:endParaRPr lang="en-US" dirty="0"/>
              </a:p>
              <a:p>
                <a:r>
                  <a:rPr lang="en-US" sz="2100" i="1" dirty="0"/>
                  <a:t>There exists a non-holomorphic operator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100" i="1" dirty="0"/>
                  <a:t> with                     and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100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exact in central charge </a:t>
                </a:r>
                <a:r>
                  <a:rPr lang="en-US" i="1" dirty="0"/>
                  <a:t>c</a:t>
                </a:r>
                <a:r>
                  <a:rPr lang="en-US" dirty="0"/>
                  <a:t>.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(If &lt;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&gt; is diagonal,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𝒪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/>
                  <a:t>term disappears.)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A86C7-B223-4A2E-B491-7D712178B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7"/>
                <a:ext cx="10515600" cy="5574243"/>
              </a:xfrm>
              <a:blipFill>
                <a:blip r:embed="rId5"/>
                <a:stretch>
                  <a:fillRect l="-696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8D421A4-5F44-4E47-AA2D-A637DEEEAA23}"/>
              </a:ext>
            </a:extLst>
          </p:cNvPr>
          <p:cNvGrpSpPr/>
          <p:nvPr/>
        </p:nvGrpSpPr>
        <p:grpSpPr>
          <a:xfrm>
            <a:off x="4009405" y="2006247"/>
            <a:ext cx="3702632" cy="1172892"/>
            <a:chOff x="3217401" y="1898231"/>
            <a:chExt cx="5034792" cy="159488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C9DB6B-A666-4441-AC14-399F6A21D268}"/>
                </a:ext>
              </a:extLst>
            </p:cNvPr>
            <p:cNvSpPr/>
            <p:nvPr/>
          </p:nvSpPr>
          <p:spPr>
            <a:xfrm>
              <a:off x="4247263" y="1898231"/>
              <a:ext cx="4004930" cy="1594883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rgbClr val="52C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CE1611-DE82-4E87-8EC6-8544D3D7AAD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042" y="2211514"/>
              <a:ext cx="412307" cy="28544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B536F5-6A0A-47DF-8069-A0F3B4271114}"/>
                </a:ext>
              </a:extLst>
            </p:cNvPr>
            <p:cNvSpPr txBox="1"/>
            <p:nvPr/>
          </p:nvSpPr>
          <p:spPr>
            <a:xfrm>
              <a:off x="3217401" y="2989837"/>
              <a:ext cx="1892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Kalinga" panose="020B0502040204020203" pitchFamily="34" charset="0"/>
                  <a:cs typeface="Kalinga" panose="020B0502040204020203" pitchFamily="34" charset="0"/>
                </a:rPr>
                <a:t>RCFT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EFD33C9-3052-47C4-BFB4-CD7D1BAD8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133" y="2695672"/>
              <a:ext cx="779928" cy="444217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4BCBF92-E095-4803-86C8-07C4D04EC1E2}"/>
                </a:ext>
              </a:extLst>
            </p:cNvPr>
            <p:cNvSpPr/>
            <p:nvPr/>
          </p:nvSpPr>
          <p:spPr>
            <a:xfrm>
              <a:off x="4907270" y="2635711"/>
              <a:ext cx="119921" cy="119921"/>
            </a:xfrm>
            <a:prstGeom prst="ellipse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FCBDB6A-A79D-46DC-A613-3380BD9444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24" y="5032601"/>
            <a:ext cx="1627460" cy="5291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D126B9-D0EA-437E-9CD3-707BABF964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2" y="4481420"/>
            <a:ext cx="1099117" cy="258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DD99F4-C149-4FFA-9785-A070ED239E67}"/>
                  </a:ext>
                </a:extLst>
              </p:cNvPr>
              <p:cNvSpPr txBox="1"/>
              <p:nvPr/>
            </p:nvSpPr>
            <p:spPr>
              <a:xfrm>
                <a:off x="7950676" y="5528411"/>
                <a:ext cx="3495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pc="2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spc="2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US" sz="1600" i="1" spc="2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𝒪</m:t>
                        </m:r>
                      </m:sub>
                    </m:sSub>
                  </m:oMath>
                </a14:m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 = rank of 1-loop dilatation 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DD99F4-C149-4FFA-9785-A070ED239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76" y="5528411"/>
                <a:ext cx="3495112" cy="338554"/>
              </a:xfrm>
              <a:prstGeom prst="rect">
                <a:avLst/>
              </a:prstGeom>
              <a:blipFill>
                <a:blip r:embed="rId9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0CBF22A-B34C-4C11-A23B-27F1EC5EFBC2}"/>
              </a:ext>
            </a:extLst>
          </p:cNvPr>
          <p:cNvCxnSpPr>
            <a:cxnSpLocks/>
          </p:cNvCxnSpPr>
          <p:nvPr/>
        </p:nvCxnSpPr>
        <p:spPr>
          <a:xfrm rot="10800000">
            <a:off x="6888389" y="5169003"/>
            <a:ext cx="991083" cy="528684"/>
          </a:xfrm>
          <a:prstGeom prst="curvedConnector3">
            <a:avLst/>
          </a:prstGeom>
          <a:ln w="25400">
            <a:solidFill>
              <a:srgbClr val="823DC1">
                <a:alpha val="69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0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E18A-4206-4EE5-BF7E-C8E04088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points in moduli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7DABF-DE2F-40A0-86E1-65514826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2838"/>
                <a:ext cx="11007436" cy="488436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Where does this come from?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It follows from imposing modularity, discreteness and integrality – </a:t>
                </a:r>
                <a:r>
                  <a:rPr lang="en-US" b="1" dirty="0"/>
                  <a:t>without</a:t>
                </a:r>
                <a:r>
                  <a:rPr lang="en-US" dirty="0"/>
                  <a:t> positivity.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Logic of proof: 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en-US" sz="1800" dirty="0"/>
                  <a:t>Consider one-point functions &lt;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800" dirty="0"/>
                  <a:t>&gt;. Non-positive in the q expansion…</a:t>
                </a:r>
              </a:p>
              <a:p>
                <a:pPr marL="342900" indent="-34290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sz="1800" dirty="0"/>
                  <a:t>Rationality </a:t>
                </a:r>
                <a:r>
                  <a:rPr lang="en-US" sz="1800" dirty="0">
                    <a:sym typeface="Wingdings" panose="05000000000000000000" pitchFamily="2" charset="2"/>
                  </a:rPr>
                  <a:t></a:t>
                </a:r>
                <a:r>
                  <a:rPr lang="en-US" sz="1800" dirty="0"/>
                  <a:t> &lt;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800" dirty="0"/>
                  <a:t>&gt; is a gluing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sub>
                    </m:sSub>
                  </m:oMath>
                </a14:m>
                <a:r>
                  <a:rPr lang="en-US" sz="1800" dirty="0"/>
                  <a:t>-dimensional vector-valued modular forms (</a:t>
                </a:r>
                <a:r>
                  <a:rPr lang="en-US" sz="1800" dirty="0" err="1"/>
                  <a:t>vvmf</a:t>
                </a:r>
                <a:r>
                  <a:rPr lang="en-US" sz="1800" dirty="0"/>
                  <a:t>) on L and R.</a:t>
                </a:r>
              </a:p>
              <a:p>
                <a:pPr marL="342900" indent="-34290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sz="1800" dirty="0"/>
                  <a:t>When &lt;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800" dirty="0"/>
                  <a:t>&gt; is exactly marginal, the </a:t>
                </a:r>
                <a:r>
                  <a:rPr lang="en-US" sz="1800" dirty="0" err="1"/>
                  <a:t>vvmf</a:t>
                </a:r>
                <a:r>
                  <a:rPr lang="en-US" sz="1800" dirty="0"/>
                  <a:t> components have </a:t>
                </a:r>
                <a:r>
                  <a:rPr lang="en-US" sz="1800" i="1" dirty="0"/>
                  <a:t>integer</a:t>
                </a:r>
                <a:r>
                  <a:rPr lang="en-US" sz="1800" dirty="0"/>
                  <a:t> q-expansion.</a:t>
                </a:r>
              </a:p>
              <a:p>
                <a:pPr marL="342900" indent="-34290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sz="1800" dirty="0"/>
                  <a:t>We proved that such a </a:t>
                </a:r>
                <a:r>
                  <a:rPr lang="en-US" sz="1800" dirty="0" err="1"/>
                  <a:t>vvmf</a:t>
                </a:r>
                <a:r>
                  <a:rPr lang="en-US" sz="1800" dirty="0"/>
                  <a:t> must have a polar term in q-expansion using a mathematical result known as the “Unbounded Denominator Conjecture”, which inputs integrality in a crucial way. </a:t>
                </a:r>
              </a:p>
              <a:p>
                <a:pPr marL="342900" indent="-34290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sz="1800" dirty="0"/>
                  <a:t>Gluing L and R consistently leads to above result.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7DABF-DE2F-40A0-86E1-65514826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2838"/>
                <a:ext cx="11007436" cy="4884367"/>
              </a:xfrm>
              <a:blipFill>
                <a:blip r:embed="rId4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E5EE308-1C67-4E65-889F-9BBBAD8C09E6}"/>
              </a:ext>
            </a:extLst>
          </p:cNvPr>
          <p:cNvGrpSpPr/>
          <p:nvPr/>
        </p:nvGrpSpPr>
        <p:grpSpPr>
          <a:xfrm>
            <a:off x="7337259" y="1236694"/>
            <a:ext cx="3702632" cy="1172892"/>
            <a:chOff x="3217401" y="1898231"/>
            <a:chExt cx="5034792" cy="15948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1135B0-5CBF-4515-A1E2-EA70D5916C85}"/>
                </a:ext>
              </a:extLst>
            </p:cNvPr>
            <p:cNvSpPr/>
            <p:nvPr/>
          </p:nvSpPr>
          <p:spPr>
            <a:xfrm>
              <a:off x="4247263" y="1898231"/>
              <a:ext cx="4004930" cy="1594883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rgbClr val="52C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19F838-ABE1-4BC7-97E7-6F0722C1432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042" y="2211514"/>
              <a:ext cx="412307" cy="2854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5335FB-8B77-4188-B062-91512794E344}"/>
                </a:ext>
              </a:extLst>
            </p:cNvPr>
            <p:cNvSpPr txBox="1"/>
            <p:nvPr/>
          </p:nvSpPr>
          <p:spPr>
            <a:xfrm>
              <a:off x="3217401" y="2989837"/>
              <a:ext cx="1892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Kalinga" panose="020B0502040204020203" pitchFamily="34" charset="0"/>
                  <a:cs typeface="Kalinga" panose="020B0502040204020203" pitchFamily="34" charset="0"/>
                </a:rPr>
                <a:t>RCFT</a:t>
              </a:r>
            </a:p>
          </p:txBody>
        </p: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13C65A36-277B-4F39-A310-35DD2046A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133" y="2695672"/>
              <a:ext cx="779928" cy="444217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5439BC-98C1-4CCB-9657-541B8E55D783}"/>
                </a:ext>
              </a:extLst>
            </p:cNvPr>
            <p:cNvSpPr/>
            <p:nvPr/>
          </p:nvSpPr>
          <p:spPr>
            <a:xfrm>
              <a:off x="4907270" y="2635711"/>
              <a:ext cx="119921" cy="119921"/>
            </a:xfrm>
            <a:prstGeom prst="ellipse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5D3BF-B88C-4D8F-A808-05293DDEDE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4" y="1467085"/>
            <a:ext cx="1723431" cy="5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A612-90A1-45EF-91E4-C8B658D1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in RCFT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A98B3-D894-4811-AD6F-124110C43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8"/>
                <a:ext cx="10861964" cy="550659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Quire Sans Light" panose="020B0604020202020204" charset="0"/>
                  </a:rPr>
                  <a:t>In RCFTs</a:t>
                </a:r>
                <a:r>
                  <a:rPr lang="en-US" dirty="0">
                    <a:solidFill>
                      <a:srgbClr val="52CE9C"/>
                    </a:solidFill>
                    <a:latin typeface="Quire Sans Light" panose="020B0604020202020204" charset="0"/>
                  </a:rPr>
                  <a:t>, </a:t>
                </a:r>
                <a:r>
                  <a:rPr lang="en-US" dirty="0">
                    <a:latin typeface="Quire Sans Light" panose="020B0604020202020204" charset="0"/>
                  </a:rPr>
                  <a:t>which have a finite number of modules </a:t>
                </a:r>
                <a:r>
                  <a:rPr lang="en-US" dirty="0" err="1">
                    <a:latin typeface="Quire Sans Light" panose="020B0604020202020204" charset="0"/>
                  </a:rPr>
                  <a:t>w.r.t.</a:t>
                </a:r>
                <a:r>
                  <a:rPr lang="en-US" dirty="0">
                    <a:latin typeface="Quire Sans Light" panose="020B0604020202020204" charset="0"/>
                  </a:rPr>
                  <a:t> an extended chiral algebra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Quire Sans Light" panose="020B0604020202020204" charset="0"/>
                  </a:rPr>
                  <a:t>, torus observables are constructed by gluing </a:t>
                </a:r>
                <a:r>
                  <a:rPr lang="en-US" dirty="0" err="1">
                    <a:latin typeface="Quire Sans Light" panose="020B0604020202020204" charset="0"/>
                  </a:rPr>
                  <a:t>vvmfs</a:t>
                </a:r>
                <a:r>
                  <a:rPr lang="en-US" dirty="0">
                    <a:latin typeface="Quire Sans Light" panose="020B0604020202020204" charset="0"/>
                  </a:rPr>
                  <a:t> on left and right.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 </a:t>
                </a:r>
                <a:r>
                  <a:rPr lang="en-US" dirty="0" err="1"/>
                  <a:t>vvmf</a:t>
                </a:r>
                <a:r>
                  <a:rPr lang="en-US" dirty="0"/>
                  <a:t> components are characters/blocks of the extended chiral algebra. e.g.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Near the cusp, take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Quire Sans Light" panose="020B0604020202020204" charset="0"/>
                  </a:rPr>
                  <a:t>The following conjecture</a:t>
                </a:r>
                <a:r>
                  <a:rPr lang="en-US" sz="1500" dirty="0">
                    <a:solidFill>
                      <a:srgbClr val="823DC1"/>
                    </a:solidFill>
                    <a:latin typeface="Quire Sans Light" panose="020B0604020202020204" charset="0"/>
                  </a:rPr>
                  <a:t>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</a:rPr>
                  <a:t>[Atkin,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</a:rPr>
                  <a:t>Swinnerton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</a:rPr>
                  <a:t>-Dyer; Mason]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</a:rPr>
                  <a:t> </a:t>
                </a:r>
                <a:r>
                  <a:rPr lang="en-US" dirty="0">
                    <a:latin typeface="Quire Sans Light" panose="020B0604020202020204" charset="0"/>
                  </a:rPr>
                  <a:t>is a theorem as of 2021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  <a:cs typeface="Kalinga" panose="020B0502040204020203" pitchFamily="34" charset="0"/>
                  </a:rPr>
                  <a:t>[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  <a:cs typeface="Kalinga" panose="020B0502040204020203" pitchFamily="34" charset="0"/>
                  </a:rPr>
                  <a:t>Calegari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  <a:cs typeface="Kalinga" panose="020B0502040204020203" pitchFamily="34" charset="0"/>
                  </a:rPr>
                  <a:t>, Dimitrov, Tang]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60402020202020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Quire Sans Light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Quire Sans Light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Quire Sans Light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Quire Sans Light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Quire Sans Light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Quire Sans Light" panose="020B0604020202020204" charset="0"/>
                  </a:rPr>
                  <a:t>We now prove something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Quire Sans Light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A98B3-D894-4811-AD6F-124110C43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8"/>
                <a:ext cx="10861964" cy="5506596"/>
              </a:xfrm>
              <a:blipFill>
                <a:blip r:embed="rId7"/>
                <a:stretch>
                  <a:fillRect l="-561" t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BC25539-F641-4B00-B2E5-B1DA705FDE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95" y="2560054"/>
            <a:ext cx="2585889" cy="3184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10A2A98-BBD5-494B-B93F-8FB08BE89B7A}"/>
              </a:ext>
            </a:extLst>
          </p:cNvPr>
          <p:cNvGrpSpPr/>
          <p:nvPr/>
        </p:nvGrpSpPr>
        <p:grpSpPr>
          <a:xfrm>
            <a:off x="2378701" y="4273303"/>
            <a:ext cx="7638135" cy="1300939"/>
            <a:chOff x="2143173" y="4601180"/>
            <a:chExt cx="7947216" cy="1353582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90537C3F-E16D-4545-A837-66AC59B18790}"/>
                </a:ext>
              </a:extLst>
            </p:cNvPr>
            <p:cNvSpPr/>
            <p:nvPr/>
          </p:nvSpPr>
          <p:spPr>
            <a:xfrm>
              <a:off x="2143173" y="4601180"/>
              <a:ext cx="7947216" cy="1353582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9597EFB-F593-45BF-BF0B-49FA475FD2B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273" y="4741676"/>
              <a:ext cx="7362281" cy="10466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7B93FEB-E33A-49A7-8AE8-0546C97DB5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36" y="5735284"/>
            <a:ext cx="5196337" cy="471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A19C24-14F5-4598-BCCA-66534C5B71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0" y="3204446"/>
            <a:ext cx="1946194" cy="3707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DA9B4A1-20DD-414A-8221-15675D60ED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44" y="2617916"/>
            <a:ext cx="1084267" cy="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2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B1A3-6C7D-4CCA-ACA5-F7FB6C94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844"/>
            <a:ext cx="10515600" cy="818621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Kalinga" panose="020B0502040204020203" pitchFamily="34" charset="0"/>
                <a:cs typeface="Kalinga" panose="020B0502040204020203" pitchFamily="34" charset="0"/>
              </a:rPr>
              <a:t>HirosiFest</a:t>
            </a:r>
            <a:r>
              <a:rPr lang="en-US" sz="3600" dirty="0">
                <a:latin typeface="Kalinga" panose="020B0502040204020203" pitchFamily="34" charset="0"/>
                <a:cs typeface="Kalinga" panose="020B0502040204020203" pitchFamily="34" charset="0"/>
              </a:rPr>
              <a:t> will be a </a:t>
            </a:r>
            <a:r>
              <a:rPr lang="en-US" sz="3600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weekly</a:t>
            </a:r>
            <a:r>
              <a:rPr lang="en-US" sz="3600" dirty="0">
                <a:latin typeface="Kalinga" panose="020B0502040204020203" pitchFamily="34" charset="0"/>
                <a:cs typeface="Kalinga" panose="020B0502040204020203" pitchFamily="34" charset="0"/>
              </a:rPr>
              <a:t> event!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72A9-CD8E-47C3-A3CB-3F8FBBDE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83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en-US" sz="2200" dirty="0"/>
          </a:p>
          <a:p>
            <a:pPr algn="ctr"/>
            <a:r>
              <a:rPr lang="en-US" sz="2200" dirty="0"/>
              <a:t>Every Thursday/Friday year-round – no exceptions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Alternating between Caltech &amp; IPMU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Annual meeting at Aspen Center for Physics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Registration required, Frequent Flyer status recommended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More details at </a:t>
            </a:r>
            <a:r>
              <a:rPr lang="en-US" sz="2200" dirty="0">
                <a:hlinkClick r:id="rId2"/>
              </a:rPr>
              <a:t>www.hirosi.gov</a:t>
            </a:r>
            <a:endParaRPr lang="en-US" sz="2200" dirty="0"/>
          </a:p>
        </p:txBody>
      </p:sp>
      <p:pic>
        <p:nvPicPr>
          <p:cNvPr id="6146" name="Picture 2" descr="California Institute of Technology - Wikipedia">
            <a:extLst>
              <a:ext uri="{FF2B5EF4-FFF2-40B4-BE49-F238E27FC236}">
                <a16:creationId xmlns:a16="http://schemas.microsoft.com/office/drawing/2014/main" id="{D584C4EB-17B7-4A94-A12E-B85ECF9D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9" y="2257815"/>
            <a:ext cx="2021582" cy="20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vli Institute for the Physics and Mathematics of the Universe |  Kashiwa-shi Chiba | Facebook">
            <a:extLst>
              <a:ext uri="{FF2B5EF4-FFF2-40B4-BE49-F238E27FC236}">
                <a16:creationId xmlns:a16="http://schemas.microsoft.com/office/drawing/2014/main" id="{ED87D6A0-1498-4813-972D-78A8F512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54" y="1518876"/>
            <a:ext cx="2418050" cy="24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pen Center for Physics (@AspenPhysics) / Twitter">
            <a:extLst>
              <a:ext uri="{FF2B5EF4-FFF2-40B4-BE49-F238E27FC236}">
                <a16:creationId xmlns:a16="http://schemas.microsoft.com/office/drawing/2014/main" id="{A5468E7E-8E08-47FD-8200-9912AFE8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10" y="3679337"/>
            <a:ext cx="2013194" cy="20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3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elf, cake, table, decorated&#10;&#10;Description automatically generated">
            <a:extLst>
              <a:ext uri="{FF2B5EF4-FFF2-40B4-BE49-F238E27FC236}">
                <a16:creationId xmlns:a16="http://schemas.microsoft.com/office/drawing/2014/main" id="{D9DB64A5-E0C1-49C8-902B-07A4A6A6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53" y="2674281"/>
            <a:ext cx="6460629" cy="3549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/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ex.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Kalinga" panose="020B0502040204020203" pitchFamily="34" charset="0"/>
                  <a:cs typeface="Kaling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blipFill>
                <a:blip r:embed="rId4"/>
                <a:stretch>
                  <a:fillRect l="-50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1C3AE-9092-4F9E-8972-A6FD27322593}"/>
              </a:ext>
            </a:extLst>
          </p:cNvPr>
          <p:cNvGrpSpPr/>
          <p:nvPr/>
        </p:nvGrpSpPr>
        <p:grpSpPr>
          <a:xfrm>
            <a:off x="1552511" y="1007241"/>
            <a:ext cx="9014965" cy="994516"/>
            <a:chOff x="1552511" y="1007241"/>
            <a:chExt cx="9014965" cy="994516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D1CB88-2333-44EA-8D07-7EAA78F99590}"/>
                </a:ext>
              </a:extLst>
            </p:cNvPr>
            <p:cNvSpPr/>
            <p:nvPr/>
          </p:nvSpPr>
          <p:spPr>
            <a:xfrm>
              <a:off x="1552511" y="1007241"/>
              <a:ext cx="9014965" cy="994516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B08B0-27C9-4F70-9FE5-7907E15365D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41" y="1180770"/>
              <a:ext cx="8550904" cy="72042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8610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elf, cake, table, decorated&#10;&#10;Description automatically generated">
            <a:extLst>
              <a:ext uri="{FF2B5EF4-FFF2-40B4-BE49-F238E27FC236}">
                <a16:creationId xmlns:a16="http://schemas.microsoft.com/office/drawing/2014/main" id="{D9DB64A5-E0C1-49C8-902B-07A4A6A6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53" y="2674281"/>
            <a:ext cx="6460629" cy="3549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/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ex.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Kalinga" panose="020B0502040204020203" pitchFamily="34" charset="0"/>
                  <a:cs typeface="Kaling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blipFill>
                <a:blip r:embed="rId4"/>
                <a:stretch>
                  <a:fillRect l="-50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/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23DC1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zero here…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blipFill>
                <a:blip r:embed="rId5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1C3AE-9092-4F9E-8972-A6FD27322593}"/>
              </a:ext>
            </a:extLst>
          </p:cNvPr>
          <p:cNvGrpSpPr/>
          <p:nvPr/>
        </p:nvGrpSpPr>
        <p:grpSpPr>
          <a:xfrm>
            <a:off x="1552511" y="1007241"/>
            <a:ext cx="9014965" cy="994516"/>
            <a:chOff x="1552511" y="1007241"/>
            <a:chExt cx="9014965" cy="994516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D1CB88-2333-44EA-8D07-7EAA78F99590}"/>
                </a:ext>
              </a:extLst>
            </p:cNvPr>
            <p:cNvSpPr/>
            <p:nvPr/>
          </p:nvSpPr>
          <p:spPr>
            <a:xfrm>
              <a:off x="1552511" y="1007241"/>
              <a:ext cx="9014965" cy="994516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B08B0-27C9-4F70-9FE5-7907E15365D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41" y="1180770"/>
              <a:ext cx="8550904" cy="720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E142DE-8758-48F8-9E3D-934D5E80B427}"/>
              </a:ext>
            </a:extLst>
          </p:cNvPr>
          <p:cNvSpPr/>
          <p:nvPr/>
        </p:nvSpPr>
        <p:spPr>
          <a:xfrm>
            <a:off x="6245167" y="2573714"/>
            <a:ext cx="277599" cy="277599"/>
          </a:xfrm>
          <a:prstGeom prst="ellipse">
            <a:avLst/>
          </a:prstGeom>
          <a:solidFill>
            <a:srgbClr val="823DC1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elf, cake, table, decorated&#10;&#10;Description automatically generated">
            <a:extLst>
              <a:ext uri="{FF2B5EF4-FFF2-40B4-BE49-F238E27FC236}">
                <a16:creationId xmlns:a16="http://schemas.microsoft.com/office/drawing/2014/main" id="{D9DB64A5-E0C1-49C8-902B-07A4A6A6B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53" y="2674281"/>
            <a:ext cx="6460629" cy="3549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/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ex.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Kalinga" panose="020B0502040204020203" pitchFamily="34" charset="0"/>
                  <a:cs typeface="Kaling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blipFill>
                <a:blip r:embed="rId5"/>
                <a:stretch>
                  <a:fillRect l="-50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7778A0-6299-4252-A3A7-C11ECF314A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2" y="4023823"/>
            <a:ext cx="2250953" cy="6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/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EC6732"/>
                    </a:solidFill>
                    <a:cs typeface="Kalinga" panose="020B0502040204020203" pitchFamily="34" charset="0"/>
                  </a:rPr>
                  <a:t>… </a:t>
                </a:r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so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pole here or here…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blipFill>
                <a:blip r:embed="rId7"/>
                <a:stretch>
                  <a:fillRect l="-1175" t="-1311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/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23DC1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zero here…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blipFill>
                <a:blip r:embed="rId8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1C3AE-9092-4F9E-8972-A6FD27322593}"/>
              </a:ext>
            </a:extLst>
          </p:cNvPr>
          <p:cNvGrpSpPr/>
          <p:nvPr/>
        </p:nvGrpSpPr>
        <p:grpSpPr>
          <a:xfrm>
            <a:off x="1552511" y="1007241"/>
            <a:ext cx="9014965" cy="994516"/>
            <a:chOff x="1552511" y="1007241"/>
            <a:chExt cx="9014965" cy="994516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D1CB88-2333-44EA-8D07-7EAA78F99590}"/>
                </a:ext>
              </a:extLst>
            </p:cNvPr>
            <p:cNvSpPr/>
            <p:nvPr/>
          </p:nvSpPr>
          <p:spPr>
            <a:xfrm>
              <a:off x="1552511" y="1007241"/>
              <a:ext cx="9014965" cy="994516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B08B0-27C9-4F70-9FE5-7907E15365D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41" y="1180770"/>
              <a:ext cx="8550904" cy="720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2798A144-0FD1-4DA9-B57C-E6BB90C6B0E7}"/>
              </a:ext>
            </a:extLst>
          </p:cNvPr>
          <p:cNvSpPr/>
          <p:nvPr/>
        </p:nvSpPr>
        <p:spPr>
          <a:xfrm>
            <a:off x="6210662" y="5698977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1E12E7DA-A3A9-4483-8A89-41553486DF27}"/>
              </a:ext>
            </a:extLst>
          </p:cNvPr>
          <p:cNvSpPr/>
          <p:nvPr/>
        </p:nvSpPr>
        <p:spPr>
          <a:xfrm>
            <a:off x="7495109" y="5705036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E142DE-8758-48F8-9E3D-934D5E80B427}"/>
              </a:ext>
            </a:extLst>
          </p:cNvPr>
          <p:cNvSpPr/>
          <p:nvPr/>
        </p:nvSpPr>
        <p:spPr>
          <a:xfrm>
            <a:off x="6245167" y="2573714"/>
            <a:ext cx="277599" cy="277599"/>
          </a:xfrm>
          <a:prstGeom prst="ellipse">
            <a:avLst/>
          </a:prstGeom>
          <a:solidFill>
            <a:srgbClr val="823DC1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elf, cake, table, decorated&#10;&#10;Description automatically generated">
            <a:extLst>
              <a:ext uri="{FF2B5EF4-FFF2-40B4-BE49-F238E27FC236}">
                <a16:creationId xmlns:a16="http://schemas.microsoft.com/office/drawing/2014/main" id="{D9DB64A5-E0C1-49C8-902B-07A4A6A6B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53" y="2674281"/>
            <a:ext cx="6460629" cy="3549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29A97-B952-4770-8641-AD262B975A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01" y="4023823"/>
            <a:ext cx="1720751" cy="388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/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ex.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Kalinga" panose="020B0502040204020203" pitchFamily="34" charset="0"/>
                  <a:cs typeface="Kaling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blipFill>
                <a:blip r:embed="rId7"/>
                <a:stretch>
                  <a:fillRect l="-50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B03E9-5C94-4EB5-B9C7-2F440176A01F}"/>
                  </a:ext>
                </a:extLst>
              </p:cNvPr>
              <p:cNvSpPr txBox="1"/>
              <p:nvPr/>
            </p:nvSpPr>
            <p:spPr>
              <a:xfrm>
                <a:off x="7279688" y="2097802"/>
                <a:ext cx="333544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2CE9C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…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52CE9C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pole here!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B03E9-5C94-4EB5-B9C7-2F440176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88" y="2097802"/>
                <a:ext cx="3335447" cy="391646"/>
              </a:xfrm>
              <a:prstGeom prst="rect">
                <a:avLst/>
              </a:prstGeom>
              <a:blipFill>
                <a:blip r:embed="rId8"/>
                <a:stretch>
                  <a:fillRect l="-1463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7778A0-6299-4252-A3A7-C11ECF314A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2" y="4023823"/>
            <a:ext cx="2250953" cy="6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/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EC6732"/>
                    </a:solidFill>
                    <a:cs typeface="Kalinga" panose="020B0502040204020203" pitchFamily="34" charset="0"/>
                  </a:rPr>
                  <a:t>… </a:t>
                </a:r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so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pole here or here…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blipFill>
                <a:blip r:embed="rId10"/>
                <a:stretch>
                  <a:fillRect l="-1175" t="-1311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/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23DC1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zero here…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blipFill>
                <a:blip r:embed="rId11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1C3AE-9092-4F9E-8972-A6FD27322593}"/>
              </a:ext>
            </a:extLst>
          </p:cNvPr>
          <p:cNvGrpSpPr/>
          <p:nvPr/>
        </p:nvGrpSpPr>
        <p:grpSpPr>
          <a:xfrm>
            <a:off x="1552511" y="1007241"/>
            <a:ext cx="9014965" cy="994516"/>
            <a:chOff x="1552511" y="1007241"/>
            <a:chExt cx="9014965" cy="994516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D1CB88-2333-44EA-8D07-7EAA78F99590}"/>
                </a:ext>
              </a:extLst>
            </p:cNvPr>
            <p:cNvSpPr/>
            <p:nvPr/>
          </p:nvSpPr>
          <p:spPr>
            <a:xfrm>
              <a:off x="1552511" y="1007241"/>
              <a:ext cx="9014965" cy="994516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B08B0-27C9-4F70-9FE5-7907E15365D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41" y="1180770"/>
              <a:ext cx="8550904" cy="720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2798A144-0FD1-4DA9-B57C-E6BB90C6B0E7}"/>
              </a:ext>
            </a:extLst>
          </p:cNvPr>
          <p:cNvSpPr/>
          <p:nvPr/>
        </p:nvSpPr>
        <p:spPr>
          <a:xfrm>
            <a:off x="6210662" y="5698977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1E12E7DA-A3A9-4483-8A89-41553486DF27}"/>
              </a:ext>
            </a:extLst>
          </p:cNvPr>
          <p:cNvSpPr/>
          <p:nvPr/>
        </p:nvSpPr>
        <p:spPr>
          <a:xfrm>
            <a:off x="7495109" y="5705036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EA31BC9-8EF8-4219-845D-11C4050162A3}"/>
              </a:ext>
            </a:extLst>
          </p:cNvPr>
          <p:cNvSpPr/>
          <p:nvPr/>
        </p:nvSpPr>
        <p:spPr>
          <a:xfrm>
            <a:off x="6200685" y="2482191"/>
            <a:ext cx="366564" cy="387645"/>
          </a:xfrm>
          <a:prstGeom prst="mathMultiply">
            <a:avLst/>
          </a:prstGeom>
          <a:solidFill>
            <a:srgbClr val="52CE9C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elf, cake, table, decorated&#10;&#10;Description automatically generated">
            <a:extLst>
              <a:ext uri="{FF2B5EF4-FFF2-40B4-BE49-F238E27FC236}">
                <a16:creationId xmlns:a16="http://schemas.microsoft.com/office/drawing/2014/main" id="{D9DB64A5-E0C1-49C8-902B-07A4A6A6B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53" y="2674281"/>
            <a:ext cx="6460629" cy="3549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29A97-B952-4770-8641-AD262B975A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01" y="4023823"/>
            <a:ext cx="1720751" cy="388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/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ex.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Kalinga" panose="020B0502040204020203" pitchFamily="34" charset="0"/>
                  <a:cs typeface="Kaling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CD2CBF-9860-462D-81E9-CAFAC9181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2733514"/>
                <a:ext cx="1924334" cy="461665"/>
              </a:xfrm>
              <a:prstGeom prst="rect">
                <a:avLst/>
              </a:prstGeom>
              <a:blipFill>
                <a:blip r:embed="rId7"/>
                <a:stretch>
                  <a:fillRect l="-50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B03E9-5C94-4EB5-B9C7-2F440176A01F}"/>
                  </a:ext>
                </a:extLst>
              </p:cNvPr>
              <p:cNvSpPr txBox="1"/>
              <p:nvPr/>
            </p:nvSpPr>
            <p:spPr>
              <a:xfrm>
                <a:off x="7279688" y="2097802"/>
                <a:ext cx="333544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2CE9C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…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52CE9C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52CE9C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52CE9C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pole here!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B03E9-5C94-4EB5-B9C7-2F440176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88" y="2097802"/>
                <a:ext cx="3335447" cy="391646"/>
              </a:xfrm>
              <a:prstGeom prst="rect">
                <a:avLst/>
              </a:prstGeom>
              <a:blipFill>
                <a:blip r:embed="rId8"/>
                <a:stretch>
                  <a:fillRect l="-1463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7778A0-6299-4252-A3A7-C11ECF314A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2" y="4023823"/>
            <a:ext cx="2250953" cy="6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/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EC6732"/>
                    </a:solidFill>
                    <a:cs typeface="Kalinga" panose="020B0502040204020203" pitchFamily="34" charset="0"/>
                  </a:rPr>
                  <a:t>… </a:t>
                </a:r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so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EC6732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EC6732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EC6732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pole here or here…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4E1E50-AA9F-4ABC-9B4F-884D81A7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7" y="6324393"/>
                <a:ext cx="4152996" cy="369332"/>
              </a:xfrm>
              <a:prstGeom prst="rect">
                <a:avLst/>
              </a:prstGeom>
              <a:blipFill>
                <a:blip r:embed="rId10"/>
                <a:stretch>
                  <a:fillRect l="-1175" t="-1311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/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823DC1"/>
                            </a:solidFill>
                            <a:latin typeface="Cambria Math" panose="02040503050406030204" pitchFamily="18" charset="0"/>
                            <a:cs typeface="Kalinga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823DC1"/>
                        </a:solidFill>
                        <a:latin typeface="Cambria Math" panose="02040503050406030204" pitchFamily="18" charset="0"/>
                        <a:cs typeface="Kaling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23DC1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 has zero here…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E8DC-030F-4AE2-8281-08E0A3C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71" y="2112859"/>
                <a:ext cx="2582189" cy="369332"/>
              </a:xfrm>
              <a:prstGeom prst="rect">
                <a:avLst/>
              </a:prstGeom>
              <a:blipFill>
                <a:blip r:embed="rId11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15A6FA9E-FD3A-4CB8-BA1E-6F6230847B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95953" y="1861591"/>
            <a:ext cx="712123" cy="71212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1C3AE-9092-4F9E-8972-A6FD27322593}"/>
              </a:ext>
            </a:extLst>
          </p:cNvPr>
          <p:cNvGrpSpPr/>
          <p:nvPr/>
        </p:nvGrpSpPr>
        <p:grpSpPr>
          <a:xfrm>
            <a:off x="1552511" y="1007241"/>
            <a:ext cx="9014965" cy="994516"/>
            <a:chOff x="1552511" y="1007241"/>
            <a:chExt cx="9014965" cy="994516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D1CB88-2333-44EA-8D07-7EAA78F99590}"/>
                </a:ext>
              </a:extLst>
            </p:cNvPr>
            <p:cNvSpPr/>
            <p:nvPr/>
          </p:nvSpPr>
          <p:spPr>
            <a:xfrm>
              <a:off x="1552511" y="1007241"/>
              <a:ext cx="9014965" cy="994516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  <a:ln w="25400">
              <a:solidFill>
                <a:srgbClr val="823D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6B08B0-27C9-4F70-9FE5-7907E15365D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41" y="1180770"/>
              <a:ext cx="8550904" cy="720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2798A144-0FD1-4DA9-B57C-E6BB90C6B0E7}"/>
              </a:ext>
            </a:extLst>
          </p:cNvPr>
          <p:cNvSpPr/>
          <p:nvPr/>
        </p:nvSpPr>
        <p:spPr>
          <a:xfrm>
            <a:off x="6210662" y="5698977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1E12E7DA-A3A9-4483-8A89-41553486DF27}"/>
              </a:ext>
            </a:extLst>
          </p:cNvPr>
          <p:cNvSpPr/>
          <p:nvPr/>
        </p:nvSpPr>
        <p:spPr>
          <a:xfrm>
            <a:off x="7495109" y="5705036"/>
            <a:ext cx="366564" cy="387645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EA31BC9-8EF8-4219-845D-11C4050162A3}"/>
              </a:ext>
            </a:extLst>
          </p:cNvPr>
          <p:cNvSpPr/>
          <p:nvPr/>
        </p:nvSpPr>
        <p:spPr>
          <a:xfrm>
            <a:off x="6200685" y="2482191"/>
            <a:ext cx="366564" cy="387645"/>
          </a:xfrm>
          <a:prstGeom prst="mathMultiply">
            <a:avLst/>
          </a:prstGeom>
          <a:solidFill>
            <a:srgbClr val="52CE9C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FEE3-490E-4C56-BB80-6B6D5D38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in RCFT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F7B12-AF71-4A14-940A-740A59CD9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8"/>
                <a:ext cx="11353800" cy="53664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now return to our one-point function.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Key point: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Virasoro blocks are simply </a:t>
                </a:r>
                <a:r>
                  <a:rPr lang="en-US" i="1" dirty="0"/>
                  <a:t>characters</a:t>
                </a:r>
                <a:r>
                  <a:rPr lang="en-US" dirty="0"/>
                  <a:t> of the relevant module. </a:t>
                </a:r>
                <a:r>
                  <a:rPr lang="en-US" sz="1700" dirty="0"/>
                  <a:t>(</a:t>
                </a:r>
                <a:r>
                  <a:rPr lang="en-US" sz="1700" dirty="0" err="1"/>
                  <a:t>Pf</a:t>
                </a:r>
                <a:r>
                  <a:rPr lang="en-US" sz="1700" dirty="0"/>
                  <a:t>: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/>
                  <a:t> current.)</a:t>
                </a:r>
              </a:p>
              <a:p>
                <a:r>
                  <a:rPr lang="en-US" dirty="0"/>
                  <a:t>This is very special. In particular,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the q-expansion is </a:t>
                </a:r>
                <a:r>
                  <a:rPr lang="en-US" i="1" dirty="0"/>
                  <a:t>integral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  <a:p>
                <a:r>
                  <a:rPr lang="en-US" dirty="0"/>
                  <a:t>Ensuring a left-right gluing consistent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SL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valence formula leads to		       </a:t>
                </a:r>
              </a:p>
              <a:p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N.B.	                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first-order anomalous dimension in CPT: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F7B12-AF71-4A14-940A-740A59CD9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8"/>
                <a:ext cx="11353800" cy="5366424"/>
              </a:xfrm>
              <a:blipFill>
                <a:blip r:embed="rId7"/>
                <a:stretch>
                  <a:fillRect l="-537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4897AFC-D1FE-4ED0-BF8E-8E0B9A6EE2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77" y="5818909"/>
            <a:ext cx="4663033" cy="494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B488BB-517C-4F3D-A9FA-D181E191EC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26" y="1783448"/>
            <a:ext cx="3393937" cy="11268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7FC045-0297-4756-B1F1-322A7FDFB8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6" y="5275674"/>
            <a:ext cx="1084267" cy="2547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35CB3F-AF01-4458-9F9B-B0F6DC1F03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03" y="4299880"/>
            <a:ext cx="1528076" cy="4968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118A3B-3F49-4354-A3DE-CFE0290B0B3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82" y="1690720"/>
            <a:ext cx="1860152" cy="26088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F61E08-000B-4EE5-9F6C-A01F506E659A}"/>
              </a:ext>
            </a:extLst>
          </p:cNvPr>
          <p:cNvSpPr/>
          <p:nvPr/>
        </p:nvSpPr>
        <p:spPr>
          <a:xfrm>
            <a:off x="6915728" y="1825722"/>
            <a:ext cx="2057400" cy="374072"/>
          </a:xfrm>
          <a:custGeom>
            <a:avLst/>
            <a:gdLst>
              <a:gd name="connsiteX0" fmla="*/ 2057400 w 2057400"/>
              <a:gd name="connsiteY0" fmla="*/ 0 h 374072"/>
              <a:gd name="connsiteX1" fmla="*/ 720437 w 2057400"/>
              <a:gd name="connsiteY1" fmla="*/ 34636 h 374072"/>
              <a:gd name="connsiteX2" fmla="*/ 0 w 2057400"/>
              <a:gd name="connsiteY2" fmla="*/ 374072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374072">
                <a:moveTo>
                  <a:pt x="2057400" y="0"/>
                </a:moveTo>
                <a:lnTo>
                  <a:pt x="720437" y="34636"/>
                </a:lnTo>
                <a:cubicBezTo>
                  <a:pt x="377537" y="96981"/>
                  <a:pt x="0" y="374072"/>
                  <a:pt x="0" y="374072"/>
                </a:cubicBezTo>
              </a:path>
            </a:pathLst>
          </a:custGeom>
          <a:noFill/>
          <a:ln w="25400">
            <a:solidFill>
              <a:srgbClr val="EC6732">
                <a:alpha val="5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BECE05-3371-44DD-B58B-B388E2118BA9}"/>
              </a:ext>
            </a:extLst>
          </p:cNvPr>
          <p:cNvSpPr/>
          <p:nvPr/>
        </p:nvSpPr>
        <p:spPr>
          <a:xfrm>
            <a:off x="10807879" y="4458261"/>
            <a:ext cx="180109" cy="180109"/>
          </a:xfrm>
          <a:prstGeom prst="rect">
            <a:avLst/>
          </a:prstGeom>
          <a:solidFill>
            <a:schemeClr val="tx1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0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424FC9-AE07-47E3-A435-595AFEF6AA27}"/>
              </a:ext>
            </a:extLst>
          </p:cNvPr>
          <p:cNvGrpSpPr/>
          <p:nvPr/>
        </p:nvGrpSpPr>
        <p:grpSpPr>
          <a:xfrm>
            <a:off x="7648845" y="2646218"/>
            <a:ext cx="2689361" cy="2195946"/>
            <a:chOff x="3415147" y="1850292"/>
            <a:chExt cx="4745072" cy="38744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3C8B71-A419-4938-AE45-C8BE4BB4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147" y="2239170"/>
              <a:ext cx="3894802" cy="348562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48E49-B05B-4A68-B511-EB48F22ED5EB}"/>
                </a:ext>
              </a:extLst>
            </p:cNvPr>
            <p:cNvSpPr/>
            <p:nvPr/>
          </p:nvSpPr>
          <p:spPr>
            <a:xfrm>
              <a:off x="5888182" y="1850292"/>
              <a:ext cx="1925782" cy="1233054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226503-3004-4D58-9168-914B175E5CF8}"/>
                </a:ext>
              </a:extLst>
            </p:cNvPr>
            <p:cNvSpPr/>
            <p:nvPr/>
          </p:nvSpPr>
          <p:spPr>
            <a:xfrm>
              <a:off x="4298868" y="3574101"/>
              <a:ext cx="1649191" cy="1055956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EB845D-4458-4870-9D63-6DD1ED4D3BF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501" y="3831888"/>
              <a:ext cx="314433" cy="4801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F7C262-5371-4991-884C-718C6B42D01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146" y="3728806"/>
              <a:ext cx="1253073" cy="64191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37ABB0-CA67-4D41-9DB9-11AE274A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in RCFT: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16187-50AC-45AA-84D5-A1FC53C104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255"/>
                <a:ext cx="10702636" cy="545647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i="1" dirty="0"/>
                  <a:t>c/12 </a:t>
                </a:r>
                <a:r>
                  <a:rPr lang="en-US" dirty="0"/>
                  <a:t>is evocative. </a:t>
                </a:r>
              </a:p>
              <a:p>
                <a:r>
                  <a:rPr lang="en-US" dirty="0"/>
                  <a:t>It is the sought-after threshold for Virasoro primary dimensions in the ordinary modular bootstrap. </a:t>
                </a:r>
              </a:p>
              <a:p>
                <a:endParaRPr lang="en-US" dirty="0"/>
              </a:p>
              <a:p>
                <a:r>
                  <a:rPr lang="en-US" dirty="0"/>
                  <a:t>Instead, we are in RCFT. In large c limit, chiral algebra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grows.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 BH threshold in “Pure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𝒜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-gravity”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currents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(At large c,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must be single-trace: large c factorization implies &lt;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]&gt; = 0.)</a:t>
                </a:r>
              </a:p>
              <a:p>
                <a:endParaRPr lang="en-US" dirty="0"/>
              </a:p>
              <a:p>
                <a:r>
                  <a:rPr lang="en-US" i="1" dirty="0"/>
                  <a:t>Does this bound extend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i="1" dirty="0"/>
                  <a:t> a finite distance away from rational point? </a:t>
                </a:r>
              </a:p>
              <a:p>
                <a:r>
                  <a:rPr lang="en-US" dirty="0"/>
                  <a:t>Thinking about this could be helpful for the generic bootstrap problem.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16187-50AC-45AA-84D5-A1FC53C10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255"/>
                <a:ext cx="10702636" cy="5456478"/>
              </a:xfrm>
              <a:blipFill>
                <a:blip r:embed="rId8"/>
                <a:stretch>
                  <a:fillRect l="-570"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46E589-F950-4FF9-BF38-78411F37BD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03" y="1537534"/>
            <a:ext cx="1662701" cy="5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C7C48-F828-47E8-A007-AA2D0251A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791" y="1242332"/>
                <a:ext cx="11497626" cy="642763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result: all OPE coefficients               for operators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dirty="0"/>
                  <a:t> &gt;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determined</a:t>
                </a:r>
                <a:r>
                  <a:rPr lang="en-US" dirty="0"/>
                  <a:t> by those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dirty="0">
                  <a:solidFill>
                    <a:srgbClr val="823DC1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This is a </a:t>
                </a:r>
                <a:r>
                  <a:rPr lang="en-US" i="1" dirty="0"/>
                  <a:t>determinacy</a:t>
                </a:r>
                <a:r>
                  <a:rPr lang="en-US" dirty="0"/>
                  <a:t> of the OPE: “</a:t>
                </a:r>
                <a:r>
                  <a:rPr lang="en-US" i="1" dirty="0"/>
                  <a:t>light fixes heavy</a:t>
                </a:r>
                <a:r>
                  <a:rPr lang="en-US" dirty="0"/>
                  <a:t>”.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spectral counterpart. Define the </a:t>
                </a:r>
                <a:r>
                  <a:rPr lang="en-US" i="1" dirty="0"/>
                  <a:t>twist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It is a basic fact that, in holomorphic CFT, the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/12</m:t>
                    </m:r>
                  </m:oMath>
                </a14:m>
                <a:r>
                  <a:rPr lang="en-US" dirty="0"/>
                  <a:t> is determined by its complement.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 RCFT, this is </a:t>
                </a:r>
                <a:r>
                  <a:rPr lang="en-US" i="1" dirty="0"/>
                  <a:t>still</a:t>
                </a:r>
                <a:r>
                  <a:rPr lang="en-US" dirty="0"/>
                  <a:t> true. It, too, follows from the property of </a:t>
                </a:r>
                <a:r>
                  <a:rPr lang="en-US" i="1" dirty="0" err="1"/>
                  <a:t>vvmfs</a:t>
                </a:r>
                <a:r>
                  <a:rPr lang="en-US" dirty="0"/>
                  <a:t> proven earlier, now applied to Z-Z’.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Could </a:t>
                </a:r>
                <a:r>
                  <a:rPr lang="en-US" i="1" dirty="0">
                    <a:solidFill>
                      <a:srgbClr val="EC6732"/>
                    </a:solidFill>
                  </a:rPr>
                  <a:t>twist determinacy </a:t>
                </a:r>
                <a:r>
                  <a:rPr lang="en-US" dirty="0"/>
                  <a:t>hold in 2d CFTs (unitary + compact)? What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C67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i="1" dirty="0">
                    <a:solidFill>
                      <a:srgbClr val="EC6732"/>
                    </a:solidFill>
                  </a:rPr>
                  <a:t>-determinacy</a:t>
                </a:r>
                <a:r>
                  <a:rPr lang="en-US" dirty="0"/>
                  <a:t>? 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C7C48-F828-47E8-A007-AA2D0251A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791" y="1242332"/>
                <a:ext cx="11497626" cy="6427630"/>
              </a:xfrm>
              <a:blipFill>
                <a:blip r:embed="rId8"/>
                <a:stretch>
                  <a:fillRect l="-530" t="-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256E076-6FA6-4EAE-9490-14B03C8EC4AE}"/>
              </a:ext>
            </a:extLst>
          </p:cNvPr>
          <p:cNvSpPr txBox="1"/>
          <p:nvPr/>
        </p:nvSpPr>
        <p:spPr>
          <a:xfrm>
            <a:off x="2292819" y="4583288"/>
            <a:ext cx="1485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Kalinga" panose="020B0502040204020203" pitchFamily="34" charset="0"/>
                <a:cs typeface="Kalinga" panose="020B0502040204020203" pitchFamily="34" charset="0"/>
              </a:rPr>
              <a:t>(Polar/Light)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4850D3-0CD4-41E3-ACCC-34AD8D5308E5}"/>
              </a:ext>
            </a:extLst>
          </p:cNvPr>
          <p:cNvSpPr txBox="1"/>
          <p:nvPr/>
        </p:nvSpPr>
        <p:spPr>
          <a:xfrm>
            <a:off x="8032464" y="4583351"/>
            <a:ext cx="2153713" cy="32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Kalinga" panose="020B0502040204020203" pitchFamily="34" charset="0"/>
                <a:cs typeface="Kalinga" panose="020B0502040204020203" pitchFamily="34" charset="0"/>
              </a:rPr>
              <a:t>(Non-polar/Heavy)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6F35D0-FFE0-4C05-9F15-533D3AD162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16" y="4549628"/>
            <a:ext cx="128188" cy="26377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984117-86A9-4DFD-99D2-41D79482C9CF}"/>
              </a:ext>
            </a:extLst>
          </p:cNvPr>
          <p:cNvCxnSpPr>
            <a:cxnSpLocks/>
          </p:cNvCxnSpPr>
          <p:nvPr/>
        </p:nvCxnSpPr>
        <p:spPr>
          <a:xfrm>
            <a:off x="4312625" y="4688442"/>
            <a:ext cx="3234727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A7CA5-3C88-47D9-A4E0-8369CF0A1FA0}"/>
              </a:ext>
            </a:extLst>
          </p:cNvPr>
          <p:cNvCxnSpPr/>
          <p:nvPr/>
        </p:nvCxnSpPr>
        <p:spPr>
          <a:xfrm rot="5400000">
            <a:off x="4020450" y="4693386"/>
            <a:ext cx="58436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0ABBCA-8591-4305-804A-B78BB9A2A5F6}"/>
              </a:ext>
            </a:extLst>
          </p:cNvPr>
          <p:cNvCxnSpPr>
            <a:cxnSpLocks/>
          </p:cNvCxnSpPr>
          <p:nvPr/>
        </p:nvCxnSpPr>
        <p:spPr>
          <a:xfrm>
            <a:off x="5923575" y="4234475"/>
            <a:ext cx="0" cy="75979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6181A64-A178-4897-9AD5-A6349C2C67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55" y="5096492"/>
            <a:ext cx="431435" cy="2346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CB589CF-E4D5-4434-B945-96E1FD49C8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80" y="5111415"/>
            <a:ext cx="107705" cy="172937"/>
          </a:xfrm>
          <a:prstGeom prst="rect">
            <a:avLst/>
          </a:prstGeom>
        </p:spPr>
      </p:pic>
      <p:sp>
        <p:nvSpPr>
          <p:cNvPr id="149" name="Arrow: Curved Up 148">
            <a:extLst>
              <a:ext uri="{FF2B5EF4-FFF2-40B4-BE49-F238E27FC236}">
                <a16:creationId xmlns:a16="http://schemas.microsoft.com/office/drawing/2014/main" id="{B379505D-2F97-40C6-A9AB-33E9832FCCEB}"/>
              </a:ext>
            </a:extLst>
          </p:cNvPr>
          <p:cNvSpPr/>
          <p:nvPr/>
        </p:nvSpPr>
        <p:spPr>
          <a:xfrm flipV="1">
            <a:off x="5060617" y="4071572"/>
            <a:ext cx="1725913" cy="325807"/>
          </a:xfrm>
          <a:prstGeom prst="curvedUpArrow">
            <a:avLst/>
          </a:prstGeom>
          <a:solidFill>
            <a:srgbClr val="82619D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155BB57-F4FE-4C86-B5C9-C9F10F849EAA}"/>
              </a:ext>
            </a:extLst>
          </p:cNvPr>
          <p:cNvGrpSpPr/>
          <p:nvPr/>
        </p:nvGrpSpPr>
        <p:grpSpPr>
          <a:xfrm rot="5400000">
            <a:off x="5451874" y="3637958"/>
            <a:ext cx="449652" cy="2111918"/>
            <a:chOff x="10010294" y="2461272"/>
            <a:chExt cx="458461" cy="139504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85CDE89-C307-4758-A9D1-D4C3235D7345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95" y="3506852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A225FA-5077-4F6E-A582-CC94AF8F4544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94" y="3596189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210E6A-CD0C-44E8-BC1A-1BA33443D0B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94" y="3682900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313E19-03D5-4CFC-859D-FE6F5E788427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94" y="3769611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3B31A6-5A89-4295-BEBF-A90DFBB95F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94" y="3856321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242ED4-7C2C-4797-86BE-382D730EB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171" y="2461272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92D477-36FD-4CC8-AD97-C2045C3C6206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170" y="2550608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4DCB88-59F9-4C96-9DC6-4DF54B03E134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171" y="2637319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1BC2F7B-7CB8-410D-9FC9-BA69B5C2E4DF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175" y="2724030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099AC9-EB62-4065-8B11-86D4CC8FF07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167" y="2810739"/>
              <a:ext cx="449580" cy="0"/>
            </a:xfrm>
            <a:prstGeom prst="line">
              <a:avLst/>
            </a:prstGeom>
            <a:ln w="25400">
              <a:solidFill>
                <a:srgbClr val="52CE9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E911C90-EC6C-4F43-BD3A-3595F0F60C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87" y="2668075"/>
            <a:ext cx="1749804" cy="2937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D3C435A-DE54-4C59-A4E6-DD14685E80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61" y="1347787"/>
            <a:ext cx="635505" cy="251886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FCAD22-3CE3-49B6-BFEE-F12C3319A0D7}"/>
              </a:ext>
            </a:extLst>
          </p:cNvPr>
          <p:cNvCxnSpPr>
            <a:cxnSpLocks/>
          </p:cNvCxnSpPr>
          <p:nvPr/>
        </p:nvCxnSpPr>
        <p:spPr>
          <a:xfrm rot="5400000">
            <a:off x="5067866" y="4689566"/>
            <a:ext cx="440942" cy="0"/>
          </a:xfrm>
          <a:prstGeom prst="line">
            <a:avLst/>
          </a:prstGeom>
          <a:ln w="25400">
            <a:solidFill>
              <a:srgbClr val="52CE9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3120A28-EBD5-4A5C-B1B3-39C23DF786BA}"/>
              </a:ext>
            </a:extLst>
          </p:cNvPr>
          <p:cNvSpPr txBox="1"/>
          <p:nvPr/>
        </p:nvSpPr>
        <p:spPr>
          <a:xfrm>
            <a:off x="5462027" y="3728278"/>
            <a:ext cx="227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L fixes 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52149E-A426-43B8-9C1B-3A0C357A5253}"/>
              </a:ext>
            </a:extLst>
          </p:cNvPr>
          <p:cNvSpPr txBox="1"/>
          <p:nvPr/>
        </p:nvSpPr>
        <p:spPr>
          <a:xfrm>
            <a:off x="6764661" y="4207481"/>
            <a:ext cx="148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" dirty="0">
                <a:solidFill>
                  <a:srgbClr val="52CE9C"/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. . .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4B45C9A-C312-4EBB-BA07-9620B739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/>
          <a:lstStyle/>
          <a:p>
            <a:r>
              <a:rPr lang="en-US" dirty="0"/>
              <a:t>Determinacy in RCFT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63C524-CB20-4174-AE28-F4357D9D8A1B}"/>
              </a:ext>
            </a:extLst>
          </p:cNvPr>
          <p:cNvSpPr txBox="1"/>
          <p:nvPr/>
        </p:nvSpPr>
        <p:spPr>
          <a:xfrm>
            <a:off x="9324362" y="3605167"/>
            <a:ext cx="27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(Z = meromorphic modular function for SL(2,Z))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B47F63-DA85-4EB8-AE3C-362684C69802}"/>
              </a:ext>
            </a:extLst>
          </p:cNvPr>
          <p:cNvSpPr txBox="1"/>
          <p:nvPr/>
        </p:nvSpPr>
        <p:spPr>
          <a:xfrm>
            <a:off x="10124165" y="6226296"/>
            <a:ext cx="220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[Benjamin, Collier, Fitzpatrick, Maloney, EP]</a:t>
            </a:r>
          </a:p>
        </p:txBody>
      </p:sp>
    </p:spTree>
    <p:extLst>
      <p:ext uri="{BB962C8B-B14F-4D97-AF65-F5344CB8AC3E}">
        <p14:creationId xmlns:p14="http://schemas.microsoft.com/office/powerpoint/2010/main" val="839226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2867-EDB6-4DC4-908D-D9FA6ABA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6393"/>
            <a:ext cx="11055927" cy="6301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1) Weak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Bootstrap bounds on rational points in moduli space (d=2)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sz="1900" b="1" dirty="0"/>
              <a:t>CFT Distance Conjecture (d&gt;2)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EC673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2) Strong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A CFT sharpening of the AdS scale separation problem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52CE9C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3) Final fantasies</a:t>
            </a:r>
          </a:p>
        </p:txBody>
      </p:sp>
    </p:spTree>
    <p:extLst>
      <p:ext uri="{BB962C8B-B14F-4D97-AF65-F5344CB8AC3E}">
        <p14:creationId xmlns:p14="http://schemas.microsoft.com/office/powerpoint/2010/main" val="2443995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A314-58A1-4BAA-88B8-034F3088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6324600" cy="5260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Let’s turn to the space of d&gt;2 CFTs.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String theory suggests organizing principles for field theory.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One apparent feature of string theory is encoded in the </a:t>
            </a:r>
            <a:r>
              <a:rPr lang="en-US" dirty="0">
                <a:solidFill>
                  <a:srgbClr val="823DC1"/>
                </a:solidFill>
              </a:rPr>
              <a:t>Swampland Distance Conjecture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i="1" dirty="0"/>
              <a:t>Infinite distance limits in moduli space are necessarily accompanied by a tower of fields becoming massless exponentially fast.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Universality at boundaries of moduli space.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2C070-6B0F-431B-85E2-99A32EC1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66" y="1853863"/>
            <a:ext cx="4355814" cy="4066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A7F032-D035-44E0-9DF9-A3D14D3B8A87}"/>
              </a:ext>
            </a:extLst>
          </p:cNvPr>
          <p:cNvSpPr/>
          <p:nvPr/>
        </p:nvSpPr>
        <p:spPr>
          <a:xfrm>
            <a:off x="838200" y="6098370"/>
            <a:ext cx="5857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Kalinga" panose="020B0502040204020203" pitchFamily="34" charset="0"/>
                <a:cs typeface="Kalinga" panose="020B0502040204020203" pitchFamily="34" charset="0"/>
              </a:rPr>
              <a:t>Can we formulate a precise analog of this in CFT?</a:t>
            </a:r>
          </a:p>
        </p:txBody>
      </p:sp>
    </p:spTree>
    <p:extLst>
      <p:ext uri="{BB962C8B-B14F-4D97-AF65-F5344CB8AC3E}">
        <p14:creationId xmlns:p14="http://schemas.microsoft.com/office/powerpoint/2010/main" val="315068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C52A18-82C6-4AD3-A91B-7D7D8F71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56" y="805732"/>
            <a:ext cx="4026193" cy="4680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5BFE5-77A7-4129-A97B-D2AA0B58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1378527"/>
            <a:ext cx="6858000" cy="457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E79A7D-BFEE-4E95-9BD4-48B6DA068A4F}"/>
              </a:ext>
            </a:extLst>
          </p:cNvPr>
          <p:cNvSpPr/>
          <p:nvPr/>
        </p:nvSpPr>
        <p:spPr>
          <a:xfrm>
            <a:off x="8014853" y="581890"/>
            <a:ext cx="3179619" cy="5112327"/>
          </a:xfrm>
          <a:prstGeom prst="rect">
            <a:avLst/>
          </a:prstGeom>
          <a:solidFill>
            <a:schemeClr val="bg1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0C3A8-90C0-45B2-9102-733D951D2834}"/>
              </a:ext>
            </a:extLst>
          </p:cNvPr>
          <p:cNvSpPr/>
          <p:nvPr/>
        </p:nvSpPr>
        <p:spPr>
          <a:xfrm>
            <a:off x="8940930" y="0"/>
            <a:ext cx="3179619" cy="5112327"/>
          </a:xfrm>
          <a:prstGeom prst="rect">
            <a:avLst/>
          </a:prstGeom>
          <a:solidFill>
            <a:schemeClr val="bg1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5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091BDCF-405F-4A0E-875E-DDF680F5AAA9}"/>
              </a:ext>
            </a:extLst>
          </p:cNvPr>
          <p:cNvGrpSpPr/>
          <p:nvPr/>
        </p:nvGrpSpPr>
        <p:grpSpPr>
          <a:xfrm>
            <a:off x="7093963" y="1853863"/>
            <a:ext cx="4861018" cy="4120761"/>
            <a:chOff x="6775307" y="1766455"/>
            <a:chExt cx="5416693" cy="45918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42C070-6B0F-431B-85E2-99A32EC1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8261" y="1766455"/>
              <a:ext cx="4853738" cy="45310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B0D629-58FF-4835-B099-49E04C9A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5307" y="4405745"/>
              <a:ext cx="5416692" cy="1891788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06D0DF1-D89B-4D09-94E3-1A0175DDD070}"/>
                </a:ext>
              </a:extLst>
            </p:cNvPr>
            <p:cNvSpPr/>
            <p:nvPr/>
          </p:nvSpPr>
          <p:spPr>
            <a:xfrm>
              <a:off x="6775307" y="5621079"/>
              <a:ext cx="5416693" cy="737191"/>
            </a:xfrm>
            <a:prstGeom prst="roundRect">
              <a:avLst/>
            </a:prstGeom>
            <a:noFill/>
            <a:ln w="25400">
              <a:solidFill>
                <a:srgbClr val="EC67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7F032-D035-44E0-9DF9-A3D14D3B8A87}"/>
              </a:ext>
            </a:extLst>
          </p:cNvPr>
          <p:cNvSpPr/>
          <p:nvPr/>
        </p:nvSpPr>
        <p:spPr>
          <a:xfrm>
            <a:off x="838200" y="6098370"/>
            <a:ext cx="5857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Kalinga" panose="020B0502040204020203" pitchFamily="34" charset="0"/>
                <a:cs typeface="Kalinga" panose="020B0502040204020203" pitchFamily="34" charset="0"/>
              </a:rPr>
              <a:t>Can we formulate a precise analog of this in CFT?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237FC2-94F7-4A10-8C03-6CB8ACFF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6324600" cy="5260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Let’s turn to the space of d&gt;2 CFTs.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String theory suggests organizing principles for field theory.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One apparent feature of string theory is encoded in the </a:t>
            </a:r>
            <a:r>
              <a:rPr lang="en-US" dirty="0">
                <a:solidFill>
                  <a:srgbClr val="823DC1"/>
                </a:solidFill>
              </a:rPr>
              <a:t>Swampland Distance Conjecture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i="1" dirty="0"/>
              <a:t>Infinite distance limits in moduli space are necessarily accompanied by a tower of fields becoming massless exponentially fast.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Universality at boundaries of moduli space.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8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EEA4D5C-4C48-4B72-9221-DE4168456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/>
              <a:t>QG/Swampland Distance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D884-57B8-4819-B377-43D63C61B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Scalar moduli 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Moduli space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Moduli space metric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Coupling to gravity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Masslessness 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Exponential decay with distance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4E3DAED-6A2A-44C9-9000-832CDF7F6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u="sng" dirty="0"/>
              <a:t>CFT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720D1F9-4388-493F-932A-D84E0AE9B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18909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Exactly marginal couplings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Conformal manifold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Zamolodchikov metric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Local CFT, i.e. contains stress tensor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Saturation of unitarity bound (think AdS)</a:t>
            </a:r>
          </a:p>
          <a:p>
            <a:pPr marL="0" indent="0">
              <a:buNone/>
            </a:pPr>
            <a:r>
              <a:rPr lang="en-US" sz="1800" dirty="0">
                <a:latin typeface="Kalinga" panose="020B0502040204020203" pitchFamily="34" charset="0"/>
                <a:cs typeface="Kalinga" panose="020B0502040204020203" pitchFamily="34" charset="0"/>
              </a:rPr>
              <a:t>Exponential decay with distance (why, metrically?)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A45A0E-0285-45EF-9588-3A50250BEEAF}"/>
              </a:ext>
            </a:extLst>
          </p:cNvPr>
          <p:cNvSpPr txBox="1"/>
          <p:nvPr/>
        </p:nvSpPr>
        <p:spPr>
          <a:xfrm>
            <a:off x="836612" y="1312800"/>
            <a:ext cx="67071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Let’s gain intuition for what an analog might be: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CF1CF6-6F98-4D8D-949B-EBC124533BF7}"/>
              </a:ext>
            </a:extLst>
          </p:cNvPr>
          <p:cNvSpPr txBox="1"/>
          <p:nvPr/>
        </p:nvSpPr>
        <p:spPr>
          <a:xfrm>
            <a:off x="836612" y="5545200"/>
            <a:ext cx="604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Known examples: free CFTs are at infinite distance.</a:t>
            </a:r>
          </a:p>
          <a:p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Abstractly, </a:t>
            </a:r>
            <a:r>
              <a:rPr lang="en-US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Free CFT</a:t>
            </a: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 = </a:t>
            </a:r>
            <a:r>
              <a:rPr lang="en-US" dirty="0">
                <a:solidFill>
                  <a:srgbClr val="EC673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Higher-spin CFT </a:t>
            </a:r>
            <a:r>
              <a:rPr lang="en-US" dirty="0">
                <a:latin typeface="Kalinga" panose="020B0502040204020203" pitchFamily="34" charset="0"/>
                <a:cs typeface="Kalinga" panose="020B0502040204020203" pitchFamily="34" charset="0"/>
              </a:rPr>
              <a:t>(“HS point”)</a:t>
            </a:r>
          </a:p>
          <a:p>
            <a:pPr algn="l"/>
            <a:endParaRPr lang="en-US" spc="20" dirty="0">
              <a:latin typeface="Kalinga" panose="020B0502040204020203" pitchFamily="34" charset="0"/>
              <a:cs typeface="Kalinga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204AF9-4814-46BB-9AA3-AE734BED52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84" y="6059368"/>
            <a:ext cx="3904228" cy="27215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A162DC7-A40F-44EF-A1B6-532483866FC4}"/>
              </a:ext>
            </a:extLst>
          </p:cNvPr>
          <p:cNvGrpSpPr/>
          <p:nvPr/>
        </p:nvGrpSpPr>
        <p:grpSpPr>
          <a:xfrm>
            <a:off x="9969562" y="1801614"/>
            <a:ext cx="1801575" cy="2143647"/>
            <a:chOff x="9969562" y="1801614"/>
            <a:chExt cx="1801575" cy="214364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D48969-DEFE-4B55-A4DF-4FB5326B5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562" y="1801614"/>
              <a:ext cx="1801575" cy="2143647"/>
            </a:xfrm>
            <a:prstGeom prst="rect">
              <a:avLst/>
            </a:prstGeom>
            <a:noFill/>
          </p:spPr>
        </p:pic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766315C5-E798-40F1-96FB-C81AEC542ECA}"/>
                </a:ext>
              </a:extLst>
            </p:cNvPr>
            <p:cNvSpPr/>
            <p:nvPr/>
          </p:nvSpPr>
          <p:spPr>
            <a:xfrm>
              <a:off x="10922118" y="1815468"/>
              <a:ext cx="275235" cy="308057"/>
            </a:xfrm>
            <a:prstGeom prst="mathMultiply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4D7B1FD-8CDB-4A2E-9713-A51836F47C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84" y="5562015"/>
            <a:ext cx="2169982" cy="22438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A687FA-4ACE-4092-B292-DC041B3D774A}"/>
              </a:ext>
            </a:extLst>
          </p:cNvPr>
          <p:cNvCxnSpPr>
            <a:cxnSpLocks/>
          </p:cNvCxnSpPr>
          <p:nvPr/>
        </p:nvCxnSpPr>
        <p:spPr>
          <a:xfrm>
            <a:off x="5908964" y="2088490"/>
            <a:ext cx="0" cy="3051546"/>
          </a:xfrm>
          <a:prstGeom prst="line">
            <a:avLst/>
          </a:prstGeom>
          <a:ln w="25400">
            <a:solidFill>
              <a:schemeClr val="tx1">
                <a:alpha val="43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C2E55F87-4D8A-4D60-9A58-A9A6060F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2CE9C"/>
                </a:solidFill>
                <a:latin typeface="Century Gothic" panose="020B0502020202020204" pitchFamily="34" charset="0"/>
              </a:rPr>
              <a:t>CFT Distance Conjecture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84710-3191-4B6D-975C-E497FC3D0194}"/>
              </a:ext>
            </a:extLst>
          </p:cNvPr>
          <p:cNvSpPr txBox="1"/>
          <p:nvPr/>
        </p:nvSpPr>
        <p:spPr>
          <a:xfrm>
            <a:off x="4468091" y="6463145"/>
            <a:ext cx="2334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[Maldacena-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Zhiboedov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2774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5F7B-172D-43D8-8AE0-08830CCC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Distance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64EF-823F-43C1-B650-764E2DEA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10515600" cy="5511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unitary, local CFTs in d&gt;2 dimensions, we thus formulated a set of conjectures:</a:t>
            </a:r>
          </a:p>
          <a:p>
            <a:pPr>
              <a:lnSpc>
                <a:spcPct val="150000"/>
              </a:lnSpc>
            </a:pPr>
            <a:r>
              <a:rPr lang="en-US" i="1" dirty="0"/>
              <a:t>1) </a:t>
            </a:r>
            <a:r>
              <a:rPr lang="en-US" b="1" i="1" dirty="0"/>
              <a:t>All CFTs at infinite distance are HS points, i.e. free CFTs. </a:t>
            </a:r>
            <a:endParaRPr lang="en-US" b="1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Equivalent: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16249A-A7D7-4B00-90BE-83A98FD47A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2590211"/>
            <a:ext cx="3757674" cy="2208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F2AB4A-EFC9-423A-9899-D21AF37571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4" y="2517066"/>
            <a:ext cx="2639879" cy="27485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9AABD75-64FB-49F3-A3CF-D74CBD8404AB}"/>
              </a:ext>
            </a:extLst>
          </p:cNvPr>
          <p:cNvGrpSpPr/>
          <p:nvPr/>
        </p:nvGrpSpPr>
        <p:grpSpPr>
          <a:xfrm>
            <a:off x="9919370" y="1613013"/>
            <a:ext cx="1801575" cy="2143647"/>
            <a:chOff x="9969562" y="1801614"/>
            <a:chExt cx="1801575" cy="21436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42192B7-FB0C-4BFD-8E7F-CF827BFA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562" y="1801614"/>
              <a:ext cx="1801575" cy="2143647"/>
            </a:xfrm>
            <a:prstGeom prst="rect">
              <a:avLst/>
            </a:prstGeom>
            <a:noFill/>
          </p:spPr>
        </p:pic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5A4E4E6C-9FCB-489E-A74E-1F0F1474E15C}"/>
                </a:ext>
              </a:extLst>
            </p:cNvPr>
            <p:cNvSpPr/>
            <p:nvPr/>
          </p:nvSpPr>
          <p:spPr>
            <a:xfrm>
              <a:off x="10922118" y="1815468"/>
              <a:ext cx="275235" cy="308057"/>
            </a:xfrm>
            <a:prstGeom prst="mathMultiply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1CC4B51-99BB-416C-AD89-F7F98D6DCE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3158122"/>
            <a:ext cx="4852418" cy="24175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2EE46A5-4DA1-44C2-A96E-6B6DBC780AC5}"/>
              </a:ext>
            </a:extLst>
          </p:cNvPr>
          <p:cNvSpPr txBox="1"/>
          <p:nvPr/>
        </p:nvSpPr>
        <p:spPr>
          <a:xfrm>
            <a:off x="9685560" y="951368"/>
            <a:ext cx="245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[EP, Rastelli,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Vafa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Valenzuela]</a:t>
            </a:r>
          </a:p>
        </p:txBody>
      </p:sp>
    </p:spTree>
    <p:extLst>
      <p:ext uri="{BB962C8B-B14F-4D97-AF65-F5344CB8AC3E}">
        <p14:creationId xmlns:p14="http://schemas.microsoft.com/office/powerpoint/2010/main" val="332714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5F7B-172D-43D8-8AE0-08830CCC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Distance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64EF-823F-43C1-B650-764E2DEA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10515600" cy="5511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unitary, local CFTs in d&gt;2 dimensions, we thus formulated a set of conjectures:</a:t>
            </a:r>
          </a:p>
          <a:p>
            <a:pPr>
              <a:lnSpc>
                <a:spcPct val="150000"/>
              </a:lnSpc>
            </a:pPr>
            <a:r>
              <a:rPr lang="en-US" i="1" dirty="0"/>
              <a:t>1) </a:t>
            </a:r>
            <a:r>
              <a:rPr lang="en-US" b="1" i="1" dirty="0"/>
              <a:t>All CFTs at infinite distance are HS points, i.e. free CFTs. </a:t>
            </a:r>
            <a:endParaRPr lang="en-US" b="1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Equivalent: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2) </a:t>
            </a:r>
            <a:r>
              <a:rPr lang="en-US" b="1" i="1" dirty="0">
                <a:sym typeface="Wingdings" panose="05000000000000000000" pitchFamily="2" charset="2"/>
              </a:rPr>
              <a:t>HS currents approach unitarity bound exponentially in geodesic Z-distance</a:t>
            </a:r>
            <a:r>
              <a:rPr lang="en-US" i="1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    </a:t>
            </a:r>
            <a:r>
              <a:rPr lang="en-US" sz="1600" dirty="0">
                <a:sym typeface="Wingdings" panose="05000000000000000000" pitchFamily="2" charset="2"/>
              </a:rPr>
              <a:t>Equivalent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i="1" dirty="0">
                <a:sym typeface="Wingdings" panose="05000000000000000000" pitchFamily="2" charset="2"/>
              </a:rPr>
              <a:t>Asymptotic hyperbolicity of Z-metric </a:t>
            </a:r>
            <a:r>
              <a:rPr lang="en-US" dirty="0">
                <a:sym typeface="Wingdings" panose="05000000000000000000" pitchFamily="2" charset="2"/>
              </a:rPr>
              <a:t>near cusp.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Equivalent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16249A-A7D7-4B00-90BE-83A98FD47A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2590211"/>
            <a:ext cx="3757674" cy="2208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F2AB4A-EFC9-423A-9899-D21AF37571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4" y="2517066"/>
            <a:ext cx="2639879" cy="2748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0136457-3101-4077-ADE5-D21D6F4811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79" y="5097459"/>
            <a:ext cx="2627749" cy="59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E718A7-EACF-407C-9B32-4E5228FCCD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63" y="4433279"/>
            <a:ext cx="3189142" cy="49652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9AABD75-64FB-49F3-A3CF-D74CBD8404AB}"/>
              </a:ext>
            </a:extLst>
          </p:cNvPr>
          <p:cNvGrpSpPr/>
          <p:nvPr/>
        </p:nvGrpSpPr>
        <p:grpSpPr>
          <a:xfrm>
            <a:off x="9919370" y="1613013"/>
            <a:ext cx="1801575" cy="2143647"/>
            <a:chOff x="9969562" y="1801614"/>
            <a:chExt cx="1801575" cy="21436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42192B7-FB0C-4BFD-8E7F-CF827BFA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562" y="1801614"/>
              <a:ext cx="1801575" cy="2143647"/>
            </a:xfrm>
            <a:prstGeom prst="rect">
              <a:avLst/>
            </a:prstGeom>
            <a:noFill/>
          </p:spPr>
        </p:pic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5A4E4E6C-9FCB-489E-A74E-1F0F1474E15C}"/>
                </a:ext>
              </a:extLst>
            </p:cNvPr>
            <p:cNvSpPr/>
            <p:nvPr/>
          </p:nvSpPr>
          <p:spPr>
            <a:xfrm>
              <a:off x="10922118" y="1815468"/>
              <a:ext cx="275235" cy="308057"/>
            </a:xfrm>
            <a:prstGeom prst="mathMultiply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B516980-DD55-4080-985C-E2A6E79137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2" y="4781869"/>
            <a:ext cx="5888913" cy="2417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CC4B51-99BB-416C-AD89-F7F98D6DCE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3158122"/>
            <a:ext cx="4852418" cy="241752"/>
          </a:xfrm>
          <a:prstGeom prst="rect">
            <a:avLst/>
          </a:prstGeom>
        </p:spPr>
      </p:pic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1CFE743F-16C6-459B-831F-5C5DEF63B739}"/>
              </a:ext>
            </a:extLst>
          </p:cNvPr>
          <p:cNvCxnSpPr>
            <a:cxnSpLocks/>
          </p:cNvCxnSpPr>
          <p:nvPr/>
        </p:nvCxnSpPr>
        <p:spPr>
          <a:xfrm>
            <a:off x="7043940" y="4333545"/>
            <a:ext cx="1556760" cy="332740"/>
          </a:xfrm>
          <a:prstGeom prst="curvedConnector3">
            <a:avLst/>
          </a:prstGeom>
          <a:ln w="25400">
            <a:solidFill>
              <a:srgbClr val="823DC1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2EE46A5-4DA1-44C2-A96E-6B6DBC780AC5}"/>
              </a:ext>
            </a:extLst>
          </p:cNvPr>
          <p:cNvSpPr txBox="1"/>
          <p:nvPr/>
        </p:nvSpPr>
        <p:spPr>
          <a:xfrm>
            <a:off x="9685560" y="951368"/>
            <a:ext cx="245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[EP, Rastelli,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Vafa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Valenzuela]</a:t>
            </a:r>
          </a:p>
        </p:txBody>
      </p:sp>
    </p:spTree>
    <p:extLst>
      <p:ext uri="{BB962C8B-B14F-4D97-AF65-F5344CB8AC3E}">
        <p14:creationId xmlns:p14="http://schemas.microsoft.com/office/powerpoint/2010/main" val="1243332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5F7B-172D-43D8-8AE0-08830CCC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Distance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64EF-823F-43C1-B650-764E2DEA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10515600" cy="5511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unitary, local CFTs in d&gt;2 dimensions, we thus formulated a set of conjectures:</a:t>
            </a:r>
          </a:p>
          <a:p>
            <a:pPr>
              <a:lnSpc>
                <a:spcPct val="150000"/>
              </a:lnSpc>
            </a:pPr>
            <a:r>
              <a:rPr lang="en-US" i="1" dirty="0"/>
              <a:t>1) </a:t>
            </a:r>
            <a:r>
              <a:rPr lang="en-US" b="1" i="1" dirty="0"/>
              <a:t>All CFTs at infinite distance are HS points, i.e. free CFTs. </a:t>
            </a:r>
            <a:endParaRPr lang="en-US" b="1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Equivalent: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2) </a:t>
            </a:r>
            <a:r>
              <a:rPr lang="en-US" b="1" i="1" dirty="0">
                <a:sym typeface="Wingdings" panose="05000000000000000000" pitchFamily="2" charset="2"/>
              </a:rPr>
              <a:t>HS currents approach unitarity bound exponentially in geodesic Z-distance</a:t>
            </a:r>
            <a:r>
              <a:rPr lang="en-US" i="1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    </a:t>
            </a:r>
            <a:r>
              <a:rPr lang="en-US" sz="1600" dirty="0">
                <a:sym typeface="Wingdings" panose="05000000000000000000" pitchFamily="2" charset="2"/>
              </a:rPr>
              <a:t>Equivalent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i="1" dirty="0">
                <a:sym typeface="Wingdings" panose="05000000000000000000" pitchFamily="2" charset="2"/>
              </a:rPr>
              <a:t>Asymptotic hyperbolicity of Z-metric </a:t>
            </a:r>
            <a:r>
              <a:rPr lang="en-US" dirty="0">
                <a:sym typeface="Wingdings" panose="05000000000000000000" pitchFamily="2" charset="2"/>
              </a:rPr>
              <a:t>near cusp.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     Equivalent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2a) </a:t>
            </a:r>
            <a:r>
              <a:rPr lang="en-US" i="1" dirty="0">
                <a:sym typeface="Wingdings" panose="05000000000000000000" pitchFamily="2" charset="2"/>
              </a:rPr>
              <a:t>Convexity/monotonicity </a:t>
            </a:r>
            <a:r>
              <a:rPr lang="en-US" dirty="0">
                <a:sym typeface="Wingdings" panose="05000000000000000000" pitchFamily="2" charset="2"/>
              </a:rPr>
              <a:t>of diameters in spin-J submanifolds.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16249A-A7D7-4B00-90BE-83A98FD47A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2590211"/>
            <a:ext cx="3757674" cy="2208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F2AB4A-EFC9-423A-9899-D21AF37571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4" y="2517066"/>
            <a:ext cx="2639879" cy="2748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0136457-3101-4077-ADE5-D21D6F4811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79" y="5097459"/>
            <a:ext cx="2627749" cy="59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E718A7-EACF-407C-9B32-4E5228FCCD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63" y="4433279"/>
            <a:ext cx="3189142" cy="49652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9AABD75-64FB-49F3-A3CF-D74CBD8404AB}"/>
              </a:ext>
            </a:extLst>
          </p:cNvPr>
          <p:cNvGrpSpPr/>
          <p:nvPr/>
        </p:nvGrpSpPr>
        <p:grpSpPr>
          <a:xfrm>
            <a:off x="9919370" y="1613013"/>
            <a:ext cx="1801575" cy="2143647"/>
            <a:chOff x="9969562" y="1801614"/>
            <a:chExt cx="1801575" cy="21436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42192B7-FB0C-4BFD-8E7F-CF827BFA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562" y="1801614"/>
              <a:ext cx="1801575" cy="2143647"/>
            </a:xfrm>
            <a:prstGeom prst="rect">
              <a:avLst/>
            </a:prstGeom>
            <a:noFill/>
          </p:spPr>
        </p:pic>
        <p:sp>
          <p:nvSpPr>
            <p:cNvPr id="29" name="Multiplication Sign 28">
              <a:extLst>
                <a:ext uri="{FF2B5EF4-FFF2-40B4-BE49-F238E27FC236}">
                  <a16:creationId xmlns:a16="http://schemas.microsoft.com/office/drawing/2014/main" id="{5A4E4E6C-9FCB-489E-A74E-1F0F1474E15C}"/>
                </a:ext>
              </a:extLst>
            </p:cNvPr>
            <p:cNvSpPr/>
            <p:nvPr/>
          </p:nvSpPr>
          <p:spPr>
            <a:xfrm>
              <a:off x="10922118" y="1815468"/>
              <a:ext cx="275235" cy="308057"/>
            </a:xfrm>
            <a:prstGeom prst="mathMultiply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B516980-DD55-4080-985C-E2A6E79137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2" y="4781869"/>
            <a:ext cx="5888913" cy="2417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CC4B51-99BB-416C-AD89-F7F98D6DCE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08" y="3158122"/>
            <a:ext cx="4852418" cy="241752"/>
          </a:xfrm>
          <a:prstGeom prst="rect">
            <a:avLst/>
          </a:prstGeom>
        </p:spPr>
      </p:pic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1CFE743F-16C6-459B-831F-5C5DEF63B739}"/>
              </a:ext>
            </a:extLst>
          </p:cNvPr>
          <p:cNvCxnSpPr>
            <a:cxnSpLocks/>
          </p:cNvCxnSpPr>
          <p:nvPr/>
        </p:nvCxnSpPr>
        <p:spPr>
          <a:xfrm>
            <a:off x="7043940" y="4333545"/>
            <a:ext cx="1556760" cy="332740"/>
          </a:xfrm>
          <a:prstGeom prst="curvedConnector3">
            <a:avLst/>
          </a:prstGeom>
          <a:ln w="25400">
            <a:solidFill>
              <a:srgbClr val="823DC1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2EE46A5-4DA1-44C2-A96E-6B6DBC780AC5}"/>
              </a:ext>
            </a:extLst>
          </p:cNvPr>
          <p:cNvSpPr txBox="1"/>
          <p:nvPr/>
        </p:nvSpPr>
        <p:spPr>
          <a:xfrm>
            <a:off x="9685560" y="951368"/>
            <a:ext cx="245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[EP, Rastelli,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Vafa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Valenzuela]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5735D28-4CA2-42C5-8F11-209440F49B6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2" y="5807079"/>
            <a:ext cx="7389440" cy="4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4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4AB3E-4CAD-46FC-9141-6CEFBF9D2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7"/>
                <a:ext cx="9178636" cy="52609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Comments: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Holds at arbitrary central charge </a:t>
                </a:r>
                <a:r>
                  <a:rPr lang="en-US" i="1" dirty="0"/>
                  <a:t>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At large </a:t>
                </a:r>
                <a:r>
                  <a:rPr lang="en-US" i="1" dirty="0"/>
                  <a:t>c</a:t>
                </a:r>
                <a:r>
                  <a:rPr lang="en-US" dirty="0"/>
                  <a:t>, we are far from Einstein regime. No </a:t>
                </a:r>
                <a:r>
                  <a:rPr lang="en-US" i="1" dirty="0"/>
                  <a:t>a priori </a:t>
                </a:r>
                <a:r>
                  <a:rPr lang="en-US" dirty="0"/>
                  <a:t>relation to WGC, EFT, etc.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not d=2? All d=2 CFTs are HS CFTs. </a:t>
                </a:r>
              </a:p>
              <a:p>
                <a:pPr marL="971550" lvl="1" indent="-285750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Instead,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Kontsevich-Soibelman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/>
                  <a:t> conjecture that </a:t>
                </a:r>
                <a:r>
                  <a:rPr lang="en-US" i="1" dirty="0"/>
                  <a:t>scalar</a:t>
                </a:r>
                <a:r>
                  <a:rPr lang="en-US" dirty="0"/>
                  <a:t> gap closes.               </a:t>
                </a:r>
              </a:p>
              <a:p>
                <a:pPr lvl="1" indent="0">
                  <a:lnSpc>
                    <a:spcPct val="120000"/>
                  </a:lnSpc>
                  <a:buNone/>
                </a:pPr>
                <a:r>
                  <a:rPr lang="en-US" sz="1600" dirty="0"/>
                  <a:t>     (Prove using modular invariance?)</a:t>
                </a:r>
              </a:p>
              <a:p>
                <a:pPr marL="971550" lvl="1" indent="-285750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971550" lvl="1" indent="-285750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RCFTs also muddy a possible extension to d=2. </a:t>
                </a:r>
              </a:p>
              <a:p>
                <a:pPr lvl="1" indent="0">
                  <a:lnSpc>
                    <a:spcPct val="100000"/>
                  </a:lnSpc>
                  <a:buNone/>
                </a:pPr>
                <a:r>
                  <a:rPr lang="en-US" sz="1600" dirty="0"/>
                  <a:t>	 (Analog for </a:t>
                </a:r>
                <a:r>
                  <a:rPr lang="en-US" sz="1600" dirty="0">
                    <a:sym typeface="Wingdings" panose="05000000000000000000" pitchFamily="2" charset="2"/>
                  </a:rPr>
                  <a:t>rational points 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ℳ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? No clear relation to Z-distance.)</a:t>
                </a:r>
              </a:p>
              <a:p>
                <a:pPr marL="971550" lvl="1" indent="-285750">
                  <a:lnSpc>
                    <a:spcPct val="100000"/>
                  </a:lnSpc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In any case, all distance conjectures in 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2 CFTs can be phrased uniformly:</a:t>
                </a:r>
              </a:p>
              <a:p>
                <a:pPr algn="ctr">
                  <a:lnSpc>
                    <a:spcPct val="100000"/>
                  </a:lnSpc>
                </a:pPr>
                <a:br>
                  <a:rPr lang="en-US" sz="2200" b="1" dirty="0">
                    <a:solidFill>
                      <a:srgbClr val="823DC1"/>
                    </a:solidFill>
                    <a:sym typeface="Wingdings" panose="05000000000000000000" pitchFamily="2" charset="2"/>
                  </a:rPr>
                </a:br>
                <a:r>
                  <a:rPr lang="en-US" sz="2200" b="1" dirty="0">
                    <a:solidFill>
                      <a:srgbClr val="823DC1"/>
                    </a:solidFill>
                    <a:sym typeface="Wingdings" panose="05000000000000000000" pitchFamily="2" charset="2"/>
                  </a:rPr>
                  <a:t>      </a:t>
                </a:r>
                <a:r>
                  <a:rPr lang="en-US" sz="2200" b="1" i="1" dirty="0">
                    <a:solidFill>
                      <a:srgbClr val="823DC1"/>
                    </a:solidFill>
                    <a:sym typeface="Wingdings" panose="05000000000000000000" pitchFamily="2" charset="2"/>
                  </a:rPr>
                  <a:t>At infinite distance, the twist gap vanishes.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4AB3E-4CAD-46FC-9141-6CEFBF9D2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7"/>
                <a:ext cx="9178636" cy="5260975"/>
              </a:xfrm>
              <a:blipFill>
                <a:blip r:embed="rId2"/>
                <a:stretch>
                  <a:fillRect l="-598" t="-1622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AB0AD58-5BA9-4CA8-9FC4-868226BB0EFC}"/>
              </a:ext>
            </a:extLst>
          </p:cNvPr>
          <p:cNvSpPr/>
          <p:nvPr/>
        </p:nvSpPr>
        <p:spPr>
          <a:xfrm>
            <a:off x="10871926" y="1626867"/>
            <a:ext cx="275235" cy="308057"/>
          </a:xfrm>
          <a:prstGeom prst="mathMultiply">
            <a:avLst/>
          </a:prstGeom>
          <a:solidFill>
            <a:srgbClr val="EC6732"/>
          </a:solidFill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AE8D11-2991-4B67-83DB-D9DCD0BFC7A0}"/>
              </a:ext>
            </a:extLst>
          </p:cNvPr>
          <p:cNvGrpSpPr/>
          <p:nvPr/>
        </p:nvGrpSpPr>
        <p:grpSpPr>
          <a:xfrm>
            <a:off x="9919370" y="1613013"/>
            <a:ext cx="1801575" cy="2143647"/>
            <a:chOff x="9969562" y="1801614"/>
            <a:chExt cx="1801575" cy="21436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15678F-EED8-4E82-9DBB-5B72F5603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562" y="1801614"/>
              <a:ext cx="1801575" cy="2143647"/>
            </a:xfrm>
            <a:prstGeom prst="rect">
              <a:avLst/>
            </a:prstGeom>
            <a:noFill/>
          </p:spPr>
        </p:pic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D4A0B781-DB5E-4E48-B0E5-917457ED199A}"/>
                </a:ext>
              </a:extLst>
            </p:cNvPr>
            <p:cNvSpPr/>
            <p:nvPr/>
          </p:nvSpPr>
          <p:spPr>
            <a:xfrm>
              <a:off x="10922118" y="1815468"/>
              <a:ext cx="275235" cy="308057"/>
            </a:xfrm>
            <a:prstGeom prst="mathMultiply">
              <a:avLst/>
            </a:prstGeom>
            <a:solidFill>
              <a:srgbClr val="EC6732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F36616C-F603-4648-A764-A24999FC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/>
          <a:lstStyle/>
          <a:p>
            <a:r>
              <a:rPr lang="en-US" dirty="0"/>
              <a:t>CFT Distance Conjecture</a:t>
            </a:r>
          </a:p>
        </p:txBody>
      </p:sp>
    </p:spTree>
    <p:extLst>
      <p:ext uri="{BB962C8B-B14F-4D97-AF65-F5344CB8AC3E}">
        <p14:creationId xmlns:p14="http://schemas.microsoft.com/office/powerpoint/2010/main" val="84228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9AF4-B998-484A-B9FA-2CC70EC9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8"/>
            <a:ext cx="11353800" cy="5387206"/>
          </a:xfrm>
        </p:spPr>
        <p:txBody>
          <a:bodyPr>
            <a:normAutofit/>
          </a:bodyPr>
          <a:lstStyle/>
          <a:p>
            <a:r>
              <a:rPr lang="en-US" dirty="0"/>
              <a:t>A few (more) speculative remarks.</a:t>
            </a:r>
          </a:p>
          <a:p>
            <a:endParaRPr lang="en-US" dirty="0"/>
          </a:p>
          <a:p>
            <a:r>
              <a:rPr lang="en-US" dirty="0"/>
              <a:t>Here is a plausible conjecture, suggested by hyperbolicity of Z-metric near cusps (if true):</a:t>
            </a:r>
          </a:p>
          <a:p>
            <a:endParaRPr lang="en-US" dirty="0"/>
          </a:p>
          <a:p>
            <a:r>
              <a:rPr lang="en-US" dirty="0"/>
              <a:t>In d&gt;2,</a:t>
            </a:r>
          </a:p>
          <a:p>
            <a:endParaRPr lang="en-US" i="1" dirty="0"/>
          </a:p>
          <a:p>
            <a:r>
              <a:rPr lang="en-US" i="1" dirty="0"/>
              <a:t>What other properties does the volume obey? Does another CFT quantity set an upper bound?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about </a:t>
            </a:r>
            <a:r>
              <a:rPr lang="en-US" i="1" dirty="0"/>
              <a:t>degeneracy</a:t>
            </a:r>
            <a:r>
              <a:rPr lang="en-US" dirty="0"/>
              <a:t> of HS currents in CFT Distance Conjecture: must it be </a:t>
            </a:r>
            <a:r>
              <a:rPr lang="en-US" i="1" dirty="0"/>
              <a:t>Hagedorn</a:t>
            </a:r>
            <a:r>
              <a:rPr lang="en-US" dirty="0"/>
              <a:t>? </a:t>
            </a:r>
          </a:p>
          <a:p>
            <a:r>
              <a:rPr lang="en-US" dirty="0"/>
              <a:t>One tower = vector model behavior. But familiar vector models do not have moduli. </a:t>
            </a:r>
          </a:p>
          <a:p>
            <a:r>
              <a:rPr lang="en-US" sz="1600" dirty="0"/>
              <a:t>(In CS-matter theories, higher-spin ABJ, </a:t>
            </a:r>
            <a:r>
              <a:rPr lang="en-US" sz="1600" dirty="0" err="1"/>
              <a:t>etc</a:t>
            </a:r>
            <a:r>
              <a:rPr lang="en-US" sz="1600" dirty="0"/>
              <a:t>, marginal directions are large N artifacts.)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E5F338-4129-4B55-BACB-DF3E47A6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67"/>
            <a:ext cx="10515600" cy="818621"/>
          </a:xfrm>
        </p:spPr>
        <p:txBody>
          <a:bodyPr/>
          <a:lstStyle/>
          <a:p>
            <a:r>
              <a:rPr lang="en-US" dirty="0"/>
              <a:t>CFT Distance Conjecture: Speculations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30843-F229-4E3D-B8DE-EB25892ACE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4" y="2865520"/>
            <a:ext cx="2138982" cy="2724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A390C9-EB58-4FE5-8BB8-245BF89ADE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02" y="4368474"/>
            <a:ext cx="3538865" cy="2724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3C9D09-5FF3-4C4A-BA21-73041D77D128}"/>
              </a:ext>
            </a:extLst>
          </p:cNvPr>
          <p:cNvSpPr txBox="1"/>
          <p:nvPr/>
        </p:nvSpPr>
        <p:spPr>
          <a:xfrm>
            <a:off x="8589818" y="2599383"/>
            <a:ext cx="335972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+mj-lt"/>
                <a:cs typeface="Kalinga" panose="020B0502040204020203" pitchFamily="34" charset="0"/>
              </a:rPr>
              <a:t>Previously conjectured in d=2 CFT by Douglas (+ twist gap condition), for string moduli space by </a:t>
            </a:r>
            <a:r>
              <a:rPr lang="en-US" sz="1700" dirty="0" err="1">
                <a:latin typeface="+mj-lt"/>
                <a:cs typeface="Kalinga" panose="020B0502040204020203" pitchFamily="34" charset="0"/>
              </a:rPr>
              <a:t>Vafa</a:t>
            </a:r>
            <a:endParaRPr lang="en-US" sz="1700" dirty="0">
              <a:latin typeface="+mj-lt"/>
              <a:cs typeface="Kalinga" panose="020B0502040204020203" pitchFamily="34" charset="0"/>
            </a:endParaRPr>
          </a:p>
          <a:p>
            <a:pPr algn="l"/>
            <a:endParaRPr lang="en-US" sz="1600" spc="20" dirty="0">
              <a:latin typeface="Quire Sans Light" panose="020B0302040400020003" pitchFamily="34" charset="0"/>
              <a:sym typeface="Wingdings" panose="05000000000000000000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183DC-665A-48F3-99AA-B08AB8B86C60}"/>
              </a:ext>
            </a:extLst>
          </p:cNvPr>
          <p:cNvSpPr txBox="1"/>
          <p:nvPr/>
        </p:nvSpPr>
        <p:spPr>
          <a:xfrm>
            <a:off x="9511146" y="6021513"/>
            <a:ext cx="256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But see [Stout; Basile-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Campoleoni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Pekar-Skvortsov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64083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2867-EDB6-4DC4-908D-D9FA6ABA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6393"/>
            <a:ext cx="11055927" cy="6301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823DC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823DC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1) Weak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Bootstrap bounds on rational points in moduli space (d=2)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dirty="0"/>
              <a:t>CFT Distance Conjecture (d&gt;2)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EC673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2) Strong coupling</a:t>
            </a:r>
          </a:p>
          <a:p>
            <a:pPr marL="971550" lvl="1" indent="-285750">
              <a:lnSpc>
                <a:spcPct val="110000"/>
              </a:lnSpc>
            </a:pPr>
            <a:r>
              <a:rPr lang="en-US" sz="1900" b="1" dirty="0"/>
              <a:t>A CFT sharpening of the AdS scale separation problem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52CE9C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3) Final fantasies</a:t>
            </a:r>
          </a:p>
          <a:p>
            <a:pPr>
              <a:lnSpc>
                <a:spcPct val="110000"/>
              </a:lnSpc>
            </a:pPr>
            <a:endParaRPr lang="en-US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lvl="1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16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BE6F-B7E7-4CDB-A425-CB3BCA88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8E09-26EF-4115-B6BC-5C1827DA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16" y="1774288"/>
            <a:ext cx="10515600" cy="538027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Are large extra dimensions required in AdS/CFT in the Einstein gravity regime?</a:t>
            </a:r>
          </a:p>
          <a:p>
            <a:pPr algn="ctr"/>
            <a:r>
              <a:rPr lang="en-US" dirty="0"/>
              <a:t>We are taught that local R-symmetry is geometrized. Is this always true?</a:t>
            </a:r>
          </a:p>
          <a:p>
            <a:endParaRPr lang="en-US" dirty="0"/>
          </a:p>
          <a:p>
            <a:pPr algn="ctr"/>
            <a:r>
              <a:rPr lang="en-US" dirty="0"/>
              <a:t>This is a genuinely “stringy” problem.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is hard, even with maximal supersymmetry.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457844-9D65-4A29-824F-B65ACABD2B78}"/>
              </a:ext>
            </a:extLst>
          </p:cNvPr>
          <p:cNvGrpSpPr/>
          <p:nvPr/>
        </p:nvGrpSpPr>
        <p:grpSpPr>
          <a:xfrm>
            <a:off x="3682091" y="1251269"/>
            <a:ext cx="4425459" cy="2177731"/>
            <a:chOff x="3731570" y="1131888"/>
            <a:chExt cx="4425459" cy="21777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FF3B7-F449-46B5-8658-B57B33A20594}"/>
                </a:ext>
              </a:extLst>
            </p:cNvPr>
            <p:cNvGrpSpPr/>
            <p:nvPr/>
          </p:nvGrpSpPr>
          <p:grpSpPr>
            <a:xfrm>
              <a:off x="3731570" y="1131888"/>
              <a:ext cx="4425459" cy="1786950"/>
              <a:chOff x="8289250" y="3106921"/>
              <a:chExt cx="3848256" cy="1553882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12171A3E-BA07-47BE-A2AC-F776ACB86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9250" y="3106921"/>
                <a:ext cx="2071842" cy="155388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D7D7CC8-93B9-4B64-8767-4EB1F9485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2318" y="3211628"/>
                <a:ext cx="1395188" cy="139518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4B19F3-0213-4EF2-84EA-DCD9652228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673" y="3783739"/>
                <a:ext cx="254887" cy="250966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FD1A94-1D40-41BE-89DC-84CE73B7814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295" y="3017126"/>
              <a:ext cx="981147" cy="29249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30CD530-080C-4A2F-B863-F2D3E7FD923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751" y="3017126"/>
              <a:ext cx="336922" cy="23325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58755E-D7DC-4FD4-8D2F-F3E2ABE0CBA1}"/>
              </a:ext>
            </a:extLst>
          </p:cNvPr>
          <p:cNvSpPr txBox="1"/>
          <p:nvPr/>
        </p:nvSpPr>
        <p:spPr>
          <a:xfrm>
            <a:off x="9515257" y="5480488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[See “</a:t>
            </a:r>
            <a:r>
              <a:rPr lang="en-US" sz="1400" i="1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Snowmass White Paper: Bootstrapping String Theory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”,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Gopakumar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EP,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Pufu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Yin, for further perspective]</a:t>
            </a:r>
          </a:p>
        </p:txBody>
      </p:sp>
    </p:spTree>
    <p:extLst>
      <p:ext uri="{BB962C8B-B14F-4D97-AF65-F5344CB8AC3E}">
        <p14:creationId xmlns:p14="http://schemas.microsoft.com/office/powerpoint/2010/main" val="290606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2116-BF13-4E17-A5B7-1BA9DAA0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9CC1-7A6B-4878-88AE-F70164CB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growing appetite for the large N CFT/bootstrap side to rigorously solve this problem.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won’t solve it today. But I will sharpen and strengthen the question in CFT.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B2045-9A45-4058-AFA4-BC2596A1A869}"/>
              </a:ext>
            </a:extLst>
          </p:cNvPr>
          <p:cNvGrpSpPr/>
          <p:nvPr/>
        </p:nvGrpSpPr>
        <p:grpSpPr>
          <a:xfrm>
            <a:off x="9047429" y="313268"/>
            <a:ext cx="2944516" cy="1188962"/>
            <a:chOff x="8289250" y="3106921"/>
            <a:chExt cx="3848256" cy="1553882"/>
          </a:xfrm>
        </p:grpSpPr>
        <p:pic>
          <p:nvPicPr>
            <p:cNvPr id="12" name="Content Placeholder 3">
              <a:extLst>
                <a:ext uri="{FF2B5EF4-FFF2-40B4-BE49-F238E27FC236}">
                  <a16:creationId xmlns:a16="http://schemas.microsoft.com/office/drawing/2014/main" id="{E2E0D180-07A8-4E79-9D55-435E369F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50" y="3106921"/>
              <a:ext cx="2071842" cy="15538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6368E2-8250-47A6-8EA2-14E79DBEC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318" y="3211628"/>
              <a:ext cx="1395188" cy="1395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0D2EDB-C326-4250-95B5-0C1290BE859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73" y="3783739"/>
              <a:ext cx="254887" cy="250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4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0C11-1AA6-412C-AA47-C68AA0E8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56" y="805732"/>
            <a:ext cx="4026193" cy="4680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5BFE5-77A7-4129-A97B-D2AA0B58A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1378527"/>
            <a:ext cx="6858000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555335-3D69-454B-88E4-33E34BEA1897}"/>
              </a:ext>
            </a:extLst>
          </p:cNvPr>
          <p:cNvCxnSpPr>
            <a:cxnSpLocks/>
          </p:cNvCxnSpPr>
          <p:nvPr/>
        </p:nvCxnSpPr>
        <p:spPr>
          <a:xfrm flipH="1">
            <a:off x="6837218" y="2701636"/>
            <a:ext cx="1536349" cy="1322268"/>
          </a:xfrm>
          <a:prstGeom prst="straightConnector1">
            <a:avLst/>
          </a:prstGeom>
          <a:ln w="44450">
            <a:solidFill>
              <a:srgbClr val="EC673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20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FDC51D-614B-4DE4-8C8D-3105530B4342}"/>
              </a:ext>
            </a:extLst>
          </p:cNvPr>
          <p:cNvGrpSpPr/>
          <p:nvPr/>
        </p:nvGrpSpPr>
        <p:grpSpPr>
          <a:xfrm>
            <a:off x="9047429" y="313268"/>
            <a:ext cx="2944516" cy="1188962"/>
            <a:chOff x="8289250" y="3106921"/>
            <a:chExt cx="3848256" cy="1553882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0ABD5482-2D4F-4786-A6D5-453E5225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50" y="3106921"/>
              <a:ext cx="2071842" cy="15538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FFC107-BB03-45B1-B7A4-20E769F4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318" y="3211628"/>
              <a:ext cx="1395188" cy="13951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DF08A-3863-41F2-A2AD-9918B632B81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73" y="3783739"/>
              <a:ext cx="254887" cy="25096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F17C39-AC07-47B3-9597-921A478E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0491B-7D92-451E-8EE3-162A93DE1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347"/>
                <a:ext cx="10795000" cy="5043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 sequences of local CFTs with an asymptotic limit of </a:t>
                </a:r>
                <a:r>
                  <a:rPr lang="en-US" dirty="0">
                    <a:solidFill>
                      <a:srgbClr val="823DC1"/>
                    </a:solidFill>
                  </a:rPr>
                  <a:t>large 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EC6732"/>
                    </a:solidFill>
                  </a:rPr>
                  <a:t>large HS gap </a:t>
                </a:r>
                <a:r>
                  <a:rPr lang="en-US" dirty="0"/>
                  <a:t>(single-trace).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regime of bulk derivative expansion around Einstein (super)gravity.</a:t>
                </a:r>
              </a:p>
              <a:p>
                <a:r>
                  <a:rPr lang="en-US" dirty="0"/>
                  <a:t>The following statements are plausibly true:</a:t>
                </a:r>
              </a:p>
              <a:p>
                <a:pPr marL="514350" indent="-514350">
                  <a:buFont typeface="+mj-lt"/>
                  <a:buAutoNum type="romanUcPeriod"/>
                </a:pPr>
                <a:endParaRPr lang="en-US" dirty="0"/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/>
                  <a:t>Every large N, large gap CFT must have a (parametrically) infinite tower of symmetric, traceless spin-2 single-trace operators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romanUcPeriod"/>
                </a:pPr>
                <a:endParaRPr lang="en-US" dirty="0"/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/>
                  <a:t>If a theory contains one non-conserved (“massive”) spin-2 operator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must contain an infinite tower of them with the same parametric mass.</a:t>
                </a:r>
              </a:p>
              <a:p>
                <a:pPr marL="514350" indent="-514350">
                  <a:buFont typeface="+mj-lt"/>
                  <a:buAutoNum type="romanUcPeriod"/>
                </a:pPr>
                <a:endParaRPr lang="en-US" dirty="0"/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/>
                  <a:t>There are no consistent AdS truncations to a finite number of massive spin-2's.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0491B-7D92-451E-8EE3-162A93DE1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347"/>
                <a:ext cx="10795000" cy="5043423"/>
              </a:xfrm>
              <a:blipFill>
                <a:blip r:embed="rId7"/>
                <a:stretch>
                  <a:fillRect l="-565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6977A70-91D7-40B6-9DCD-8A96EE45E9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83" y="2189968"/>
            <a:ext cx="2976633" cy="311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0D2F00-52C2-4E2F-ABE7-192F02EC54DA}"/>
              </a:ext>
            </a:extLst>
          </p:cNvPr>
          <p:cNvSpPr txBox="1"/>
          <p:nvPr/>
        </p:nvSpPr>
        <p:spPr>
          <a:xfrm>
            <a:off x="10648350" y="4419599"/>
            <a:ext cx="1410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[Lust-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Palti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Vafa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E8F62-4416-42AE-9281-A2EFEBA6A87A}"/>
              </a:ext>
            </a:extLst>
          </p:cNvPr>
          <p:cNvSpPr txBox="1"/>
          <p:nvPr/>
        </p:nvSpPr>
        <p:spPr>
          <a:xfrm>
            <a:off x="9752806" y="5971442"/>
            <a:ext cx="234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Gauntlett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-Varela; Liu-Pope]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0C6E4-2A30-4827-8D81-4E6393F0BBDC}"/>
              </a:ext>
            </a:extLst>
          </p:cNvPr>
          <p:cNvSpPr txBox="1"/>
          <p:nvPr/>
        </p:nvSpPr>
        <p:spPr>
          <a:xfrm>
            <a:off x="9836727" y="2149561"/>
            <a:ext cx="222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[Heemskerk-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Penedones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Polchinski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-Sully, …]</a:t>
            </a:r>
          </a:p>
        </p:txBody>
      </p:sp>
    </p:spTree>
    <p:extLst>
      <p:ext uri="{BB962C8B-B14F-4D97-AF65-F5344CB8AC3E}">
        <p14:creationId xmlns:p14="http://schemas.microsoft.com/office/powerpoint/2010/main" val="3637539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A8C047-1836-4CC0-B84A-0CA37273A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38" y="4776348"/>
            <a:ext cx="2591544" cy="1688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8FA85-5BAC-425D-BA98-D8D301E9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5A68-8DCA-4CCE-84D8-D1C1EA207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7"/>
                <a:ext cx="10515600" cy="52609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First point: </a:t>
                </a:r>
                <a:r>
                  <a:rPr lang="en-US" i="1" dirty="0"/>
                  <a:t>Spin-2 operators are the “smoking gun” for large extra dimensions. </a:t>
                </a:r>
              </a:p>
              <a:p>
                <a:endParaRPr lang="en-US" dirty="0"/>
              </a:p>
              <a:p>
                <a:r>
                  <a:rPr lang="en-US" dirty="0"/>
                  <a:t>Since there is a SUGRA approximation in D dims, the spin-2’s must descend from D-dim graviton. </a:t>
                </a:r>
              </a:p>
              <a:p>
                <a:r>
                  <a:rPr lang="en-US" sz="1700" i="1" dirty="0"/>
                  <a:t>Unlike</a:t>
                </a:r>
                <a:r>
                  <a:rPr lang="en-US" sz="1700" dirty="0"/>
                  <a:t> scalars (moduli) or vectors (flavor symmetries).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Intuition</a:t>
                </a:r>
                <a:r>
                  <a:rPr lang="en-US" dirty="0"/>
                  <a:t> for CFT from AdS:</a:t>
                </a:r>
              </a:p>
              <a:p>
                <a:endParaRPr lang="en-US" dirty="0"/>
              </a:p>
              <a:p>
                <a:r>
                  <a:rPr lang="en-US" dirty="0"/>
                  <a:t>      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:= </a:t>
                </a:r>
                <a:r>
                  <a:rPr lang="en-US" i="1" dirty="0"/>
                  <a:t>number of light spin-2’s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  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i.e. just the graviton. </a:t>
                </a:r>
              </a:p>
              <a:p>
                <a:r>
                  <a:rPr lang="en-US" dirty="0"/>
                  <a:t>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From SUGRA point of view, expected to 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want to understand this </a:t>
                </a:r>
                <a:r>
                  <a:rPr lang="en-US" u="sng" dirty="0"/>
                  <a:t>purely from CFT</a:t>
                </a:r>
                <a:r>
                  <a:rPr lang="en-US" dirty="0"/>
                  <a:t>: </a:t>
                </a:r>
                <a:r>
                  <a:rPr lang="en-US" i="1" dirty="0"/>
                  <a:t>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are possible?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85A68-8DCA-4CCE-84D8-D1C1EA207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7"/>
                <a:ext cx="10515600" cy="5260975"/>
              </a:xfrm>
              <a:blipFill>
                <a:blip r:embed="rId5"/>
                <a:stretch>
                  <a:fillRect l="-580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F3EA90-AA02-4135-BF2D-743658A9CFBA}"/>
              </a:ext>
            </a:extLst>
          </p:cNvPr>
          <p:cNvGrpSpPr/>
          <p:nvPr/>
        </p:nvGrpSpPr>
        <p:grpSpPr>
          <a:xfrm>
            <a:off x="9047429" y="313268"/>
            <a:ext cx="2944516" cy="1188962"/>
            <a:chOff x="8289250" y="3106921"/>
            <a:chExt cx="3848256" cy="1553882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0723A933-78DD-41CF-994B-1214AEFF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50" y="3106921"/>
              <a:ext cx="2071842" cy="15538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C800D7-3DD3-4E10-8BD0-4DC7A577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318" y="3211628"/>
              <a:ext cx="1395188" cy="13951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283A69-CFE5-49E5-89BF-94514C73849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73" y="3783739"/>
              <a:ext cx="254887" cy="2509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9A857-2A22-40D6-83DE-3695B0BB05BD}"/>
                  </a:ext>
                </a:extLst>
              </p:cNvPr>
              <p:cNvSpPr txBox="1"/>
              <p:nvPr/>
            </p:nvSpPr>
            <p:spPr>
              <a:xfrm>
                <a:off x="7724610" y="3429000"/>
                <a:ext cx="43078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cf. </a:t>
                </a:r>
                <a:r>
                  <a:rPr lang="en-US" sz="1500" spc="2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302040400020003" pitchFamily="34" charset="0"/>
                    <a:sym typeface="Wingdings" panose="05000000000000000000" pitchFamily="2" charset="2"/>
                  </a:rPr>
                  <a:t>[Bonifacio-</a:t>
                </a:r>
                <a:r>
                  <a:rPr lang="en-US" sz="1500" spc="20" dirty="0" err="1">
                    <a:solidFill>
                      <a:schemeClr val="bg1">
                        <a:lumMod val="50000"/>
                      </a:schemeClr>
                    </a:solidFill>
                    <a:latin typeface="Quire Sans Light" panose="020B0302040400020003" pitchFamily="34" charset="0"/>
                    <a:sym typeface="Wingdings" panose="05000000000000000000" pitchFamily="2" charset="2"/>
                  </a:rPr>
                  <a:t>Hinterbichler</a:t>
                </a:r>
                <a:r>
                  <a:rPr lang="en-US" sz="1500" spc="20" dirty="0">
                    <a:solidFill>
                      <a:schemeClr val="bg1">
                        <a:lumMod val="50000"/>
                      </a:schemeClr>
                    </a:solidFill>
                    <a:latin typeface="Quire Sans Light" panose="020B0302040400020003" pitchFamily="34" charset="0"/>
                    <a:sym typeface="Wingdings" panose="05000000000000000000" pitchFamily="2" charset="2"/>
                  </a:rPr>
                  <a:t>]: </a:t>
                </a:r>
                <a:r>
                  <a:rPr lang="en-US" sz="15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for positively curved, closed Einstein manifolds with </a:t>
                </a:r>
                <a14:m>
                  <m:oMath xmlns:m="http://schemas.openxmlformats.org/officeDocument/2006/math">
                    <m:r>
                      <a:rPr lang="en-US" sz="1500" i="1" spc="2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𝜕</m:t>
                    </m:r>
                    <m:r>
                      <a:rPr lang="en-US" sz="1500" i="1" spc="2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ℳ</m:t>
                    </m:r>
                  </m:oMath>
                </a14:m>
                <a:r>
                  <a:rPr lang="en-US" sz="15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=0,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9A857-2A22-40D6-83DE-3695B0BB0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610" y="3429000"/>
                <a:ext cx="4307842" cy="553998"/>
              </a:xfrm>
              <a:prstGeom prst="rect">
                <a:avLst/>
              </a:prstGeom>
              <a:blipFill>
                <a:blip r:embed="rId9"/>
                <a:stretch>
                  <a:fillRect l="-566" t="-3333" r="-141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8DE602E-9A69-43A7-BB3F-FA2AC6A75A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03" y="4088649"/>
            <a:ext cx="1083733" cy="447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08DE29-4423-436C-95CB-A829481D0182}"/>
              </a:ext>
            </a:extLst>
          </p:cNvPr>
          <p:cNvSpPr txBox="1"/>
          <p:nvPr/>
        </p:nvSpPr>
        <p:spPr>
          <a:xfrm>
            <a:off x="7739015" y="2756295"/>
            <a:ext cx="4252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cf. </a:t>
            </a:r>
            <a:r>
              <a:rPr lang="en-US" sz="15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[Collins, </a:t>
            </a:r>
            <a:r>
              <a:rPr lang="en-US" sz="15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Jafferis</a:t>
            </a:r>
            <a:r>
              <a:rPr lang="en-US" sz="15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</a:t>
            </a:r>
            <a:r>
              <a:rPr lang="en-US" sz="15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Vafa</a:t>
            </a:r>
            <a:r>
              <a:rPr lang="en-US" sz="15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, Xu, </a:t>
            </a:r>
            <a:r>
              <a:rPr lang="en-US" sz="15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Yau</a:t>
            </a:r>
            <a:r>
              <a:rPr lang="en-US" sz="15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]: </a:t>
            </a:r>
            <a:r>
              <a:rPr lang="en-US" sz="15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spin-2 spectrum should start at </a:t>
            </a:r>
            <a:r>
              <a:rPr lang="en-US" sz="1500" i="1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O(1) (</a:t>
            </a:r>
            <a:r>
              <a:rPr lang="en-US" sz="15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diameter bounds)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0B0476-4324-4C22-B4BD-C5E167FB0AE6}"/>
              </a:ext>
            </a:extLst>
          </p:cNvPr>
          <p:cNvSpPr/>
          <p:nvPr/>
        </p:nvSpPr>
        <p:spPr>
          <a:xfrm rot="5617407">
            <a:off x="6932616" y="4358727"/>
            <a:ext cx="1184052" cy="354623"/>
          </a:xfrm>
          <a:custGeom>
            <a:avLst/>
            <a:gdLst>
              <a:gd name="connsiteX0" fmla="*/ 2223655 w 2223655"/>
              <a:gd name="connsiteY0" fmla="*/ 339459 h 354623"/>
              <a:gd name="connsiteX1" fmla="*/ 949037 w 2223655"/>
              <a:gd name="connsiteY1" fmla="*/ 23 h 354623"/>
              <a:gd name="connsiteX2" fmla="*/ 1032164 w 2223655"/>
              <a:gd name="connsiteY2" fmla="*/ 353314 h 354623"/>
              <a:gd name="connsiteX3" fmla="*/ 0 w 2223655"/>
              <a:gd name="connsiteY3" fmla="*/ 97005 h 35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655" h="354623">
                <a:moveTo>
                  <a:pt x="2223655" y="339459"/>
                </a:moveTo>
                <a:cubicBezTo>
                  <a:pt x="1685637" y="168586"/>
                  <a:pt x="1147619" y="-2286"/>
                  <a:pt x="949037" y="23"/>
                </a:cubicBezTo>
                <a:cubicBezTo>
                  <a:pt x="750455" y="2332"/>
                  <a:pt x="1190337" y="337150"/>
                  <a:pt x="1032164" y="353314"/>
                </a:cubicBezTo>
                <a:cubicBezTo>
                  <a:pt x="873991" y="369478"/>
                  <a:pt x="436995" y="233241"/>
                  <a:pt x="0" y="97005"/>
                </a:cubicBezTo>
              </a:path>
            </a:pathLst>
          </a:custGeom>
          <a:noFill/>
          <a:ln w="25400">
            <a:solidFill>
              <a:schemeClr val="tx1">
                <a:alpha val="5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8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D1347C-EC27-4FA4-B583-AF1D9D544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59" y="1283757"/>
            <a:ext cx="6159741" cy="3687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8FA85-5BAC-425D-BA98-D8D301E9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5A68-8DCA-4CCE-84D8-D1C1EA20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3757"/>
            <a:ext cx="6342321" cy="52609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Second point: </a:t>
            </a:r>
            <a:r>
              <a:rPr lang="en-US" i="1" dirty="0"/>
              <a:t>this is a </a:t>
            </a:r>
            <a:r>
              <a:rPr lang="en-US" i="1" dirty="0" err="1"/>
              <a:t>Regge</a:t>
            </a:r>
            <a:r>
              <a:rPr lang="en-US" i="1" dirty="0"/>
              <a:t> problem.</a:t>
            </a:r>
          </a:p>
          <a:p>
            <a:pPr>
              <a:lnSpc>
                <a:spcPct val="100000"/>
              </a:lnSpc>
            </a:pPr>
            <a:endParaRPr lang="en-US" i="1" dirty="0"/>
          </a:p>
          <a:p>
            <a:pPr>
              <a:lnSpc>
                <a:spcPct val="100000"/>
              </a:lnSpc>
            </a:pPr>
            <a:r>
              <a:rPr lang="en-US" sz="1800" dirty="0"/>
              <a:t>(Most) CFT local operators lie on analytic “</a:t>
            </a:r>
            <a:r>
              <a:rPr lang="en-US" sz="1800" dirty="0" err="1"/>
              <a:t>Regge</a:t>
            </a:r>
            <a:r>
              <a:rPr lang="en-US" sz="1800" dirty="0"/>
              <a:t> trajectories”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Analyticity implies (with standard assumptions) that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in planar CFT, </a:t>
            </a:r>
            <a:r>
              <a:rPr lang="en-US" sz="1800" dirty="0">
                <a:sym typeface="Wingdings" panose="05000000000000000000" pitchFamily="2" charset="2"/>
              </a:rPr>
              <a:t>all operators of spin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800" i="1" dirty="0"/>
              <a:t>&gt; 1</a:t>
            </a:r>
            <a:r>
              <a:rPr lang="en-US" sz="1800" dirty="0">
                <a:sym typeface="Wingdings" panose="05000000000000000000" pitchFamily="2" charset="2"/>
              </a:rPr>
              <a:t> lie on trajectories.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So the CFT dual of the AdS scale separation question is:</a:t>
            </a:r>
          </a:p>
          <a:p>
            <a:pPr>
              <a:lnSpc>
                <a:spcPct val="100000"/>
              </a:lnSpc>
            </a:pPr>
            <a:r>
              <a:rPr lang="en-US" sz="1800" i="1" dirty="0">
                <a:sym typeface="Wingdings" panose="05000000000000000000" pitchFamily="2" charset="2"/>
              </a:rPr>
              <a:t>How sparse can the single-trace “spin-2 trajectories” be? 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ym typeface="Wingdings" panose="05000000000000000000" pitchFamily="2" charset="2"/>
              </a:rPr>
              <a:t>Scalars + vectors need not lie on </a:t>
            </a:r>
            <a:r>
              <a:rPr lang="en-US" sz="1800" dirty="0" err="1">
                <a:sym typeface="Wingdings" panose="05000000000000000000" pitchFamily="2" charset="2"/>
              </a:rPr>
              <a:t>Regge</a:t>
            </a:r>
            <a:r>
              <a:rPr lang="en-US" sz="1800" dirty="0">
                <a:sym typeface="Wingdings" panose="05000000000000000000" pitchFamily="2" charset="2"/>
              </a:rPr>
              <a:t> trajectories.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8117A5-50AA-44FD-AE97-A44BCE641B84}"/>
              </a:ext>
            </a:extLst>
          </p:cNvPr>
          <p:cNvSpPr txBox="1"/>
          <p:nvPr/>
        </p:nvSpPr>
        <p:spPr>
          <a:xfrm>
            <a:off x="8499765" y="5884594"/>
            <a:ext cx="3238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[Costa-Hansen-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Penedones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; Caron-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Huot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; 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Penedones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-Silva-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Zhiboedov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; Kravchuk-Simmons-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Duffin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AC35-676C-49B2-9303-8E73192E14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31" y="2462027"/>
            <a:ext cx="353219" cy="2345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52A87A-E047-418D-8354-67190819A9C3}"/>
              </a:ext>
            </a:extLst>
          </p:cNvPr>
          <p:cNvGrpSpPr/>
          <p:nvPr/>
        </p:nvGrpSpPr>
        <p:grpSpPr>
          <a:xfrm>
            <a:off x="9047429" y="313268"/>
            <a:ext cx="2944516" cy="1188962"/>
            <a:chOff x="8289250" y="3106921"/>
            <a:chExt cx="3848256" cy="1553882"/>
          </a:xfrm>
        </p:grpSpPr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66AC13BB-FC84-4C3C-A658-D4B0CA8D8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50" y="3106921"/>
              <a:ext cx="2071842" cy="15538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B1F1AB-7D61-4428-9511-2EE19283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318" y="3211628"/>
              <a:ext cx="1395188" cy="13951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7F4601-2137-447E-9750-EB311E1D6F8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73" y="3783739"/>
              <a:ext cx="254887" cy="250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427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402-984F-49AE-BF2D-C22B77A1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B36C4F7-F978-49F6-AFE0-BB56B4BA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10515600" cy="5414586"/>
          </a:xfrm>
        </p:spPr>
        <p:txBody>
          <a:bodyPr>
            <a:normAutofit/>
          </a:bodyPr>
          <a:lstStyle/>
          <a:p>
            <a:r>
              <a:rPr lang="en-US" b="1" dirty="0"/>
              <a:t>Third point: </a:t>
            </a:r>
            <a:r>
              <a:rPr lang="en-US" i="1" dirty="0"/>
              <a:t>this is a </a:t>
            </a:r>
            <a:r>
              <a:rPr lang="en-US" i="1" dirty="0" err="1"/>
              <a:t>Regge</a:t>
            </a:r>
            <a:r>
              <a:rPr lang="en-US" i="1" dirty="0"/>
              <a:t> intercept problem.</a:t>
            </a:r>
          </a:p>
          <a:p>
            <a:endParaRPr lang="en-US" i="1" dirty="0"/>
          </a:p>
          <a:p>
            <a:r>
              <a:rPr lang="en-US" dirty="0"/>
              <a:t> </a:t>
            </a:r>
            <a:endParaRPr lang="en-US" dirty="0">
              <a:sym typeface="Wingdings" panose="05000000000000000000" pitchFamily="2" charset="2"/>
            </a:endParaRP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500" b="1" i="1" dirty="0"/>
              <a:t>What is the smallest allowed number of trajectories with intercept equal to two?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188BA2E-A009-44F1-B911-650FB0C7E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26" y="2017485"/>
            <a:ext cx="8125037" cy="36946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A77E0F-2C72-4342-8242-3DEC2E4C494C}"/>
              </a:ext>
            </a:extLst>
          </p:cNvPr>
          <p:cNvGrpSpPr/>
          <p:nvPr/>
        </p:nvGrpSpPr>
        <p:grpSpPr>
          <a:xfrm>
            <a:off x="9047429" y="313268"/>
            <a:ext cx="2944516" cy="1188962"/>
            <a:chOff x="8289250" y="3106921"/>
            <a:chExt cx="3848256" cy="1553882"/>
          </a:xfrm>
        </p:grpSpPr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393AAACB-811F-4E5C-B078-616A2312C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50" y="3106921"/>
              <a:ext cx="2071842" cy="15538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800498-DDDE-406D-BBA0-40879FD78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318" y="3211628"/>
              <a:ext cx="1395188" cy="13951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4FDB58-EB28-4410-BBF5-3FEC25FF646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73" y="3783739"/>
              <a:ext cx="254887" cy="250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275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A8E7F-5268-4F6F-B866-186173B10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4" y="1077285"/>
            <a:ext cx="4464299" cy="2030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35518-54D7-444D-A545-BC82737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DF02-B933-422D-8A53-008ADA03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57"/>
            <a:ext cx="10515600" cy="5574243"/>
          </a:xfrm>
        </p:spPr>
        <p:txBody>
          <a:bodyPr>
            <a:normAutofit/>
          </a:bodyPr>
          <a:lstStyle/>
          <a:p>
            <a:r>
              <a:rPr lang="en-US" dirty="0"/>
              <a:t>To summarize, we can now:</a:t>
            </a:r>
          </a:p>
          <a:p>
            <a:pPr marL="457200" indent="-457200">
              <a:buAutoNum type="alphaUcParenR"/>
            </a:pPr>
            <a:r>
              <a:rPr lang="en-US" dirty="0"/>
              <a:t>Use </a:t>
            </a:r>
            <a:r>
              <a:rPr lang="en-US" dirty="0">
                <a:solidFill>
                  <a:srgbClr val="F2750E"/>
                </a:solidFill>
              </a:rPr>
              <a:t>rigid structure </a:t>
            </a:r>
            <a:r>
              <a:rPr lang="en-US" dirty="0"/>
              <a:t>of large N </a:t>
            </a:r>
            <a:r>
              <a:rPr lang="en-US" dirty="0" err="1"/>
              <a:t>Regge</a:t>
            </a:r>
            <a:r>
              <a:rPr lang="en-US" dirty="0"/>
              <a:t> trajectories </a:t>
            </a:r>
          </a:p>
          <a:p>
            <a:pPr marL="457200" indent="-457200">
              <a:buAutoNum type="alphaUcParenR"/>
            </a:pPr>
            <a:r>
              <a:rPr lang="en-US" dirty="0"/>
              <a:t>Focus solely on the </a:t>
            </a:r>
            <a:r>
              <a:rPr lang="en-US" dirty="0">
                <a:solidFill>
                  <a:srgbClr val="823DC1"/>
                </a:solidFill>
              </a:rPr>
              <a:t>intercepts</a:t>
            </a:r>
          </a:p>
          <a:p>
            <a:endParaRPr lang="en-US" dirty="0"/>
          </a:p>
          <a:p>
            <a:r>
              <a:rPr lang="en-US" dirty="0"/>
              <a:t>Comments: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grading by global symmetry. In other words, we want to argue using conformal symmetry. </a:t>
            </a:r>
            <a:r>
              <a:rPr lang="en-US" sz="1700" dirty="0"/>
              <a:t>	    (Generically there will be spin-2 singlets, e.g. AdS</a:t>
            </a:r>
            <a:r>
              <a:rPr lang="en-US" sz="1700" baseline="-25000" dirty="0"/>
              <a:t>5</a:t>
            </a:r>
            <a:r>
              <a:rPr lang="en-US" sz="1700" dirty="0"/>
              <a:t> x T</a:t>
            </a:r>
            <a:r>
              <a:rPr lang="en-US" sz="1700" baseline="30000" dirty="0"/>
              <a:t>1,1</a:t>
            </a:r>
            <a:r>
              <a:rPr lang="en-US" sz="1700" dirty="0"/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Applies in d=2 also </a:t>
            </a:r>
            <a:r>
              <a:rPr lang="en-US" sz="1700" dirty="0"/>
              <a:t>(with due care to subtract Virasoro descendants)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 classical phrasing. Contrast with 1-loop diagnostic of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Alday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-EP]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Recent bootstrap work by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Alday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-Chester] </a:t>
            </a:r>
            <a:r>
              <a:rPr lang="en-US" dirty="0"/>
              <a:t>on existence of “pure AdS” solutions with maximal supersymmetry: suggestive but inconclusive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51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A8E7F-5268-4F6F-B866-186173B10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4" y="1077285"/>
            <a:ext cx="4464299" cy="2030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35518-54D7-444D-A545-BC82737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the AdS Scale Separation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FDF02-B933-422D-8A53-008ADA035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3757"/>
                <a:ext cx="10515600" cy="55742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summarize, we can now:</a:t>
                </a:r>
              </a:p>
              <a:p>
                <a:pPr marL="457200" indent="-457200">
                  <a:buAutoNum type="alphaUcParenR"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F2750E"/>
                    </a:solidFill>
                  </a:rPr>
                  <a:t>rigid structure </a:t>
                </a:r>
                <a:r>
                  <a:rPr lang="en-US" dirty="0"/>
                  <a:t>of large N </a:t>
                </a:r>
                <a:r>
                  <a:rPr lang="en-US" dirty="0" err="1"/>
                  <a:t>Regge</a:t>
                </a:r>
                <a:r>
                  <a:rPr lang="en-US" dirty="0"/>
                  <a:t> trajectories </a:t>
                </a:r>
              </a:p>
              <a:p>
                <a:pPr marL="457200" indent="-457200">
                  <a:buAutoNum type="alphaUcParenR"/>
                </a:pPr>
                <a:r>
                  <a:rPr lang="en-US" dirty="0"/>
                  <a:t>Focus solely on the </a:t>
                </a:r>
                <a:r>
                  <a:rPr lang="en-US" dirty="0">
                    <a:solidFill>
                      <a:srgbClr val="823DC1"/>
                    </a:solidFill>
                  </a:rPr>
                  <a:t>intercepts</a:t>
                </a:r>
              </a:p>
              <a:p>
                <a:endParaRPr lang="en-US" dirty="0"/>
              </a:p>
              <a:p>
                <a:r>
                  <a:rPr lang="en-US" dirty="0"/>
                  <a:t>Comments: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Not grading by global symmetry. In other words, we want to argue using conformal symmetry. </a:t>
                </a:r>
                <a:r>
                  <a:rPr lang="en-US" sz="1700" dirty="0"/>
                  <a:t>	    (Generically there will be spin-2 singlets, e.g. AdS</a:t>
                </a:r>
                <a:r>
                  <a:rPr lang="en-US" sz="1700" baseline="-25000" dirty="0"/>
                  <a:t>5</a:t>
                </a:r>
                <a:r>
                  <a:rPr lang="en-US" sz="1700" dirty="0"/>
                  <a:t> x T</a:t>
                </a:r>
                <a:r>
                  <a:rPr lang="en-US" sz="1700" baseline="30000" dirty="0"/>
                  <a:t>1,1</a:t>
                </a:r>
                <a:r>
                  <a:rPr lang="en-US" sz="1700" dirty="0"/>
                  <a:t>)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Applies in d=2 also </a:t>
                </a:r>
                <a:r>
                  <a:rPr lang="en-US" sz="1700" dirty="0"/>
                  <a:t>(with due care to subtract Virasoro descendants)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This is a classical phrasing. Contrast with 1-loop diagnostic of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700" dirty="0" err="1">
                    <a:solidFill>
                      <a:schemeClr val="bg1">
                        <a:lumMod val="50000"/>
                      </a:schemeClr>
                    </a:solidFill>
                  </a:rPr>
                  <a:t>Alday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-EP]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Recent bootstrap work by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700" dirty="0" err="1">
                    <a:solidFill>
                      <a:schemeClr val="bg1">
                        <a:lumMod val="50000"/>
                      </a:schemeClr>
                    </a:solidFill>
                  </a:rPr>
                  <a:t>Alday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-Chester] </a:t>
                </a:r>
                <a:r>
                  <a:rPr lang="en-US" dirty="0"/>
                  <a:t>on existence of “pure AdS” solutions with maximal supersymmetry: suggestive but inconclusive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2100" b="1" i="1" dirty="0"/>
                  <a:t>Conjecture</a:t>
                </a:r>
                <a:r>
                  <a:rPr lang="en-US" sz="2100" i="1" dirty="0"/>
                  <a:t>: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i="1" dirty="0"/>
                  <a:t> is not allowed.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FDF02-B933-422D-8A53-008ADA035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3757"/>
                <a:ext cx="10515600" cy="5574243"/>
              </a:xfrm>
              <a:blipFill>
                <a:blip r:embed="rId3"/>
                <a:stretch>
                  <a:fillRect l="-580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81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2987-14F3-4913-B5B4-E601AB75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130"/>
            <a:ext cx="10515600" cy="4351338"/>
          </a:xfrm>
        </p:spPr>
        <p:txBody>
          <a:bodyPr/>
          <a:lstStyle/>
          <a:p>
            <a:r>
              <a:rPr lang="en-US" dirty="0"/>
              <a:t>Let me close with some Final Fantasies.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30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2987-14F3-4913-B5B4-E601AB75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18"/>
            <a:ext cx="10515600" cy="5456478"/>
          </a:xfrm>
        </p:spPr>
        <p:txBody>
          <a:bodyPr/>
          <a:lstStyle/>
          <a:p>
            <a:r>
              <a:rPr lang="en-US" dirty="0"/>
              <a:t>The bootstrap needs to understand/incorporate </a:t>
            </a:r>
            <a:r>
              <a:rPr lang="en-US" i="1" dirty="0">
                <a:solidFill>
                  <a:srgbClr val="EC6732"/>
                </a:solidFill>
              </a:rPr>
              <a:t>number-theoretic constraints </a:t>
            </a:r>
            <a:r>
              <a:rPr lang="en-US" i="1" dirty="0"/>
              <a:t>on 2d CFT data</a:t>
            </a:r>
            <a:r>
              <a:rPr lang="en-US" dirty="0"/>
              <a:t>.</a:t>
            </a:r>
          </a:p>
          <a:p>
            <a:r>
              <a:rPr lang="en-US" dirty="0"/>
              <a:t>	What classes of numbers are allowed to characterize (S)CFT data?</a:t>
            </a:r>
          </a:p>
          <a:p>
            <a:r>
              <a:rPr lang="en-US" dirty="0"/>
              <a:t>	What are the abstract consequences of </a:t>
            </a:r>
            <a:r>
              <a:rPr lang="en-US" dirty="0">
                <a:solidFill>
                  <a:srgbClr val="823DC1"/>
                </a:solidFill>
              </a:rPr>
              <a:t>integrality</a:t>
            </a:r>
            <a:r>
              <a:rPr lang="en-US" dirty="0"/>
              <a:t> in irrational CFT?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		    In 2d (S)CFT, the central charge c must be algebraic, maybe even rational.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Evidence?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dirty="0"/>
              <a:t>In (0,2) SCFTs with U(1)</a:t>
            </a:r>
            <a:r>
              <a:rPr lang="en-US" baseline="-25000" dirty="0"/>
              <a:t>R</a:t>
            </a:r>
            <a:r>
              <a:rPr lang="en-US" dirty="0"/>
              <a:t>, c-extremization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dirty="0"/>
              <a:t>Would give a novel explanation of part of the c-theorem,</a:t>
            </a:r>
          </a:p>
          <a:p>
            <a:pPr marL="1028700" lvl="1" indent="-342900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If true, this would be monumental.</a:t>
            </a:r>
          </a:p>
        </p:txBody>
      </p:sp>
      <p:pic>
        <p:nvPicPr>
          <p:cNvPr id="8196" name="Picture 4" descr="First Versions: Final Fantasy">
            <a:extLst>
              <a:ext uri="{FF2B5EF4-FFF2-40B4-BE49-F238E27FC236}">
                <a16:creationId xmlns:a16="http://schemas.microsoft.com/office/drawing/2014/main" id="{77E82DEE-517F-419A-BF4F-B88623B5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1" b="30218"/>
          <a:stretch/>
        </p:blipFill>
        <p:spPr bwMode="auto">
          <a:xfrm>
            <a:off x="838200" y="2558308"/>
            <a:ext cx="2044055" cy="7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5DD97-DB30-4E17-81E8-0868722753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8" y="4683404"/>
            <a:ext cx="943428" cy="253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13670-B8A9-4917-A623-EC32CB5830A2}"/>
              </a:ext>
            </a:extLst>
          </p:cNvPr>
          <p:cNvSpPr txBox="1"/>
          <p:nvPr/>
        </p:nvSpPr>
        <p:spPr>
          <a:xfrm>
            <a:off x="6116781" y="4204852"/>
            <a:ext cx="130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[</a:t>
            </a:r>
            <a:r>
              <a:rPr lang="en-US" sz="1400" spc="20" dirty="0" err="1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Benini,Bobev</a:t>
            </a:r>
            <a:r>
              <a:rPr lang="en-US" sz="1400" spc="20" dirty="0">
                <a:solidFill>
                  <a:schemeClr val="bg1">
                    <a:lumMod val="50000"/>
                  </a:schemeClr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9748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mhacking.net - Hacks - Final Fantasy II US HardType+ (FF2usHT)">
            <a:extLst>
              <a:ext uri="{FF2B5EF4-FFF2-40B4-BE49-F238E27FC236}">
                <a16:creationId xmlns:a16="http://schemas.microsoft.com/office/drawing/2014/main" id="{F98C4C81-2D48-447A-96FC-0B7704777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5" b="30740"/>
          <a:stretch/>
        </p:blipFill>
        <p:spPr bwMode="auto">
          <a:xfrm>
            <a:off x="831273" y="575281"/>
            <a:ext cx="1764120" cy="11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0678D-2F85-43B9-AC3B-9AFFBCC0F146}"/>
              </a:ext>
            </a:extLst>
          </p:cNvPr>
          <p:cNvSpPr txBox="1"/>
          <p:nvPr/>
        </p:nvSpPr>
        <p:spPr>
          <a:xfrm>
            <a:off x="3156980" y="782212"/>
            <a:ext cx="6319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i="1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All compact, unitary (super-)Virasoro CFTs are either RCFTs or exactly marginal deformations thereof.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9CB73E-57A3-4495-BE5E-38FD23067AFA}"/>
              </a:ext>
            </a:extLst>
          </p:cNvPr>
          <p:cNvSpPr txBox="1"/>
          <p:nvPr/>
        </p:nvSpPr>
        <p:spPr>
          <a:xfrm>
            <a:off x="9418884" y="5660289"/>
            <a:ext cx="273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If c must in fact be rational, this becomes a viable possibility.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2D3EE-A047-4D93-99D6-75731F361FC7}"/>
                  </a:ext>
                </a:extLst>
              </p:cNvPr>
              <p:cNvSpPr txBox="1"/>
              <p:nvPr/>
            </p:nvSpPr>
            <p:spPr>
              <a:xfrm>
                <a:off x="9418884" y="2689194"/>
                <a:ext cx="212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Moving along </a:t>
                </a:r>
                <a14:m>
                  <m:oMath xmlns:m="http://schemas.openxmlformats.org/officeDocument/2006/math">
                    <m:r>
                      <a:rPr lang="en-US" sz="1600" i="1" spc="2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ℳ</m:t>
                    </m:r>
                  </m:oMath>
                </a14:m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, c</a:t>
                </a:r>
                <a:r>
                  <a:rPr lang="en-US" sz="1600" spc="20" baseline="-2500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currents</a:t>
                </a:r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 drops to 1 while c stays constant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2D3EE-A047-4D93-99D6-75731F36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884" y="2689194"/>
                <a:ext cx="2120860" cy="830997"/>
              </a:xfrm>
              <a:prstGeom prst="rect">
                <a:avLst/>
              </a:prstGeom>
              <a:blipFill>
                <a:blip r:embed="rId19"/>
                <a:stretch>
                  <a:fillRect l="-1437" t="-2941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8768239-528F-483D-9BB8-6192F29E06D1}"/>
              </a:ext>
            </a:extLst>
          </p:cNvPr>
          <p:cNvGrpSpPr/>
          <p:nvPr/>
        </p:nvGrpSpPr>
        <p:grpSpPr>
          <a:xfrm>
            <a:off x="831273" y="2476076"/>
            <a:ext cx="8398430" cy="3271268"/>
            <a:chOff x="831273" y="2331949"/>
            <a:chExt cx="8398430" cy="32712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BFF5B6-F47B-44A1-ADD1-797973130C57}"/>
                </a:ext>
              </a:extLst>
            </p:cNvPr>
            <p:cNvGrpSpPr/>
            <p:nvPr/>
          </p:nvGrpSpPr>
          <p:grpSpPr>
            <a:xfrm>
              <a:off x="4619470" y="2331949"/>
              <a:ext cx="3157061" cy="1257237"/>
              <a:chOff x="4247263" y="1898231"/>
              <a:chExt cx="4004930" cy="159488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5C47A4C-3BF6-40FE-8009-F10D2750282C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8D48DEA-8365-45AF-BBE1-BC2D84CEE0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050754E-E3E1-49EB-A4C5-DD717BB73AE1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CAEE7E-7E96-4494-83E5-ECA466CAA3AE}"/>
                </a:ext>
              </a:extLst>
            </p:cNvPr>
            <p:cNvGrpSpPr/>
            <p:nvPr/>
          </p:nvGrpSpPr>
          <p:grpSpPr>
            <a:xfrm>
              <a:off x="6938475" y="3666175"/>
              <a:ext cx="1526410" cy="607862"/>
              <a:chOff x="4247263" y="1898231"/>
              <a:chExt cx="4004930" cy="159488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5E7DAB0-3BBA-4EAA-9150-9DE18DD2B088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F4474E7-9C3E-4E9D-BA1A-A183984B99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FAECEE3-1B85-460C-B242-74EA33B5E225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98B980-4FB8-4593-9FF7-B72EF92AC07A}"/>
                </a:ext>
              </a:extLst>
            </p:cNvPr>
            <p:cNvGrpSpPr/>
            <p:nvPr/>
          </p:nvGrpSpPr>
          <p:grpSpPr>
            <a:xfrm>
              <a:off x="8199541" y="4599666"/>
              <a:ext cx="1030162" cy="410241"/>
              <a:chOff x="4247263" y="1898231"/>
              <a:chExt cx="4004930" cy="159488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CF22BC3-6B3B-4A87-A284-20F56DFC4127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3C4336A-42A6-4198-9782-504523CA28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F5A5360-B76B-4070-AEEB-97D27EB0AF2A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012D40-F96C-429F-BEEA-B6C6866C4C78}"/>
                </a:ext>
              </a:extLst>
            </p:cNvPr>
            <p:cNvGrpSpPr/>
            <p:nvPr/>
          </p:nvGrpSpPr>
          <p:grpSpPr>
            <a:xfrm>
              <a:off x="4112508" y="3970106"/>
              <a:ext cx="2603251" cy="1036693"/>
              <a:chOff x="4247263" y="1898231"/>
              <a:chExt cx="4004930" cy="159488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E269354-EBAD-4F70-B384-8EB2FF0BFA40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7603CF-9E3C-4BB9-8066-C2D25DBD7E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C12C7A1-7A7D-4931-A22C-47BEABEEF041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C4DC92-D327-4EFD-A4F6-847E6E25A512}"/>
                </a:ext>
              </a:extLst>
            </p:cNvPr>
            <p:cNvGrpSpPr/>
            <p:nvPr/>
          </p:nvGrpSpPr>
          <p:grpSpPr>
            <a:xfrm>
              <a:off x="4234919" y="3571811"/>
              <a:ext cx="543728" cy="216529"/>
              <a:chOff x="4247263" y="1898231"/>
              <a:chExt cx="4004930" cy="159488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177D34-B040-4B15-8280-4D5D3CA81D71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6935738-C8F9-46FA-A4F6-DD0CFA44F6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B96F650-E3FD-40F4-8A66-10A34CA36525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7B7C46-F3CE-4A52-8FFB-244DAAF81827}"/>
                </a:ext>
              </a:extLst>
            </p:cNvPr>
            <p:cNvGrpSpPr/>
            <p:nvPr/>
          </p:nvGrpSpPr>
          <p:grpSpPr>
            <a:xfrm>
              <a:off x="7417151" y="4522507"/>
              <a:ext cx="543728" cy="216529"/>
              <a:chOff x="4247263" y="1898231"/>
              <a:chExt cx="4004930" cy="159488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018AE6C-FB13-43C3-BEB8-0C89C139D3AA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B83E3EF-FE50-43B9-987D-F1325861B69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5321B71-0E60-4235-8A1F-EE935EC0DD4E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7F65BA1-BBA3-446E-82A3-2FB010E7540F}"/>
                </a:ext>
              </a:extLst>
            </p:cNvPr>
            <p:cNvGrpSpPr/>
            <p:nvPr/>
          </p:nvGrpSpPr>
          <p:grpSpPr>
            <a:xfrm>
              <a:off x="6172031" y="3690722"/>
              <a:ext cx="543728" cy="216529"/>
              <a:chOff x="4247263" y="1898231"/>
              <a:chExt cx="4004930" cy="1594883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90CDE5F-F4B7-4A52-897B-5E8023C590B1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A84E4C0-D5B1-4055-BCD2-F729E9ADA1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8AA504-9C0D-4D76-9232-A323701C5278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1AD876-7D40-41D6-9FB8-7087E6AF8C47}"/>
                </a:ext>
              </a:extLst>
            </p:cNvPr>
            <p:cNvGrpSpPr/>
            <p:nvPr/>
          </p:nvGrpSpPr>
          <p:grpSpPr>
            <a:xfrm>
              <a:off x="7515487" y="3325410"/>
              <a:ext cx="543728" cy="216529"/>
              <a:chOff x="4247263" y="1898231"/>
              <a:chExt cx="4004930" cy="15948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34BBFFB-3B32-4EE9-A585-7E83044B64D7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6D56077-3ED1-4ABD-9E97-D3A3DDE9C6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A71978-9446-43ED-B725-90AFBBBA4FC9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0F8E73-507C-4CC0-97FE-33D5A76FC997}"/>
                </a:ext>
              </a:extLst>
            </p:cNvPr>
            <p:cNvGrpSpPr/>
            <p:nvPr/>
          </p:nvGrpSpPr>
          <p:grpSpPr>
            <a:xfrm>
              <a:off x="4916214" y="5223328"/>
              <a:ext cx="543728" cy="216529"/>
              <a:chOff x="4247263" y="1898231"/>
              <a:chExt cx="4004930" cy="159488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FD6B8C7-5B9A-4B9D-9EC9-0876C681D6CD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DAFC3C9-DA6E-4489-8D77-1A34F0A16B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60ABC48-3D77-4106-8091-5FC1657CA349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423A5D-E2C4-43EC-A88A-A8FAC40BB1C3}"/>
                </a:ext>
              </a:extLst>
            </p:cNvPr>
            <p:cNvGrpSpPr/>
            <p:nvPr/>
          </p:nvGrpSpPr>
          <p:grpSpPr>
            <a:xfrm>
              <a:off x="6715759" y="5006799"/>
              <a:ext cx="543728" cy="216529"/>
              <a:chOff x="4247263" y="1898231"/>
              <a:chExt cx="4004930" cy="15948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24A773F-F531-466A-871C-F343DC17590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B0280AC-D765-4CD3-A299-87086B6C45C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7E6394A-CDAE-4C35-8816-7FA6B10B7D80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1324E3-24B7-444E-96E9-4A0AAF8951F7}"/>
                </a:ext>
              </a:extLst>
            </p:cNvPr>
            <p:cNvSpPr/>
            <p:nvPr/>
          </p:nvSpPr>
          <p:spPr>
            <a:xfrm>
              <a:off x="3501685" y="4213598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54D9A4-F565-4C5D-A2D3-A158EBF0BAAD}"/>
                </a:ext>
              </a:extLst>
            </p:cNvPr>
            <p:cNvSpPr/>
            <p:nvPr/>
          </p:nvSpPr>
          <p:spPr>
            <a:xfrm>
              <a:off x="3501687" y="4282264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7E4CF5-F878-4F25-A95B-DD3B2473C230}"/>
                </a:ext>
              </a:extLst>
            </p:cNvPr>
            <p:cNvSpPr/>
            <p:nvPr/>
          </p:nvSpPr>
          <p:spPr>
            <a:xfrm>
              <a:off x="3501689" y="4382032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E8D7C7-49B4-4998-9CC7-01EF6CF90261}"/>
                </a:ext>
              </a:extLst>
            </p:cNvPr>
            <p:cNvSpPr/>
            <p:nvPr/>
          </p:nvSpPr>
          <p:spPr>
            <a:xfrm>
              <a:off x="3501690" y="4490462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1EBE66-6366-4F75-8D94-84488F97B788}"/>
                </a:ext>
              </a:extLst>
            </p:cNvPr>
            <p:cNvSpPr/>
            <p:nvPr/>
          </p:nvSpPr>
          <p:spPr>
            <a:xfrm>
              <a:off x="3501691" y="4600734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15A3BB-294D-41F3-AFE4-CB719401FA41}"/>
                </a:ext>
              </a:extLst>
            </p:cNvPr>
            <p:cNvSpPr/>
            <p:nvPr/>
          </p:nvSpPr>
          <p:spPr>
            <a:xfrm>
              <a:off x="3501693" y="4719016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89F490-B7CC-461F-84CF-5419CBD95F2F}"/>
                </a:ext>
              </a:extLst>
            </p:cNvPr>
            <p:cNvSpPr/>
            <p:nvPr/>
          </p:nvSpPr>
          <p:spPr>
            <a:xfrm>
              <a:off x="3501694" y="4874407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827C9FE-B049-4CD7-9AD6-8230D3FD6578}"/>
                </a:ext>
              </a:extLst>
            </p:cNvPr>
            <p:cNvSpPr/>
            <p:nvPr/>
          </p:nvSpPr>
          <p:spPr>
            <a:xfrm>
              <a:off x="3501688" y="5164430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190C348-6C04-4694-A31B-EFA92C0ADFE8}"/>
                </a:ext>
              </a:extLst>
            </p:cNvPr>
            <p:cNvGrpSpPr/>
            <p:nvPr/>
          </p:nvGrpSpPr>
          <p:grpSpPr>
            <a:xfrm>
              <a:off x="6879120" y="5282025"/>
              <a:ext cx="262818" cy="104663"/>
              <a:chOff x="4247263" y="1898231"/>
              <a:chExt cx="4004930" cy="159488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3116A2-3E56-4CF7-A306-7F3396B0FC8E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9D3BA30-9060-4C9B-9FFD-CB1A1CF7BEC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BAEE989-FEC3-47FC-9AC4-3DE3453FABE8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A9B07CC-1166-4F44-A9B4-F53D97CB0716}"/>
                </a:ext>
              </a:extLst>
            </p:cNvPr>
            <p:cNvGrpSpPr/>
            <p:nvPr/>
          </p:nvGrpSpPr>
          <p:grpSpPr>
            <a:xfrm>
              <a:off x="5079573" y="5554210"/>
              <a:ext cx="123061" cy="49007"/>
              <a:chOff x="4247263" y="1898231"/>
              <a:chExt cx="4004930" cy="1594883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29C7D8E-A066-47A2-8097-DE099B1B56B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2A0FF4-4CB6-43D5-B5C1-38FAD938F4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57DAD61-EB5C-4ACC-B483-5571AD880470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C6B8851-3B9E-486F-88BA-8E2A533711C2}"/>
                </a:ext>
              </a:extLst>
            </p:cNvPr>
            <p:cNvGrpSpPr/>
            <p:nvPr/>
          </p:nvGrpSpPr>
          <p:grpSpPr>
            <a:xfrm>
              <a:off x="5092893" y="3616371"/>
              <a:ext cx="123061" cy="49007"/>
              <a:chOff x="4247263" y="1898231"/>
              <a:chExt cx="4004930" cy="15948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31EFF6C-61F2-41E7-AF8C-FF2AE60F5BAF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A20C3D4-3998-4BFD-BB1A-BCEDFF39D7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FCFD1BA-0265-4F37-8CC3-25B5F5DF9C96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5ED6752-6FF6-4115-9630-8087091E1E4E}"/>
                </a:ext>
              </a:extLst>
            </p:cNvPr>
            <p:cNvGrpSpPr/>
            <p:nvPr/>
          </p:nvGrpSpPr>
          <p:grpSpPr>
            <a:xfrm>
              <a:off x="6809719" y="4215722"/>
              <a:ext cx="123061" cy="49007"/>
              <a:chOff x="4247263" y="1898231"/>
              <a:chExt cx="4004930" cy="159488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0BC1B4E-141C-4F5D-BCF3-196E2FC23FC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9E1D5A0-1022-4C7F-9A12-2ACB8428AF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58589FD-31EF-4696-9B53-72796DB3000C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FFBE739-51BF-47D9-B0B5-B473B0ADB807}"/>
                </a:ext>
              </a:extLst>
            </p:cNvPr>
            <p:cNvGrpSpPr/>
            <p:nvPr/>
          </p:nvGrpSpPr>
          <p:grpSpPr>
            <a:xfrm>
              <a:off x="7960879" y="2911561"/>
              <a:ext cx="123061" cy="49007"/>
              <a:chOff x="4247263" y="1898231"/>
              <a:chExt cx="4004930" cy="159488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A6A3BF8-49BB-4D71-A8FD-2FF89C6EFC72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E423494-83F8-4F1D-AFBD-E865B830155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E908C8C-AD93-4CE6-A428-5E514BA017DC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CC9A38-E89A-4474-97BA-2CB4BB7E6A6F}"/>
                </a:ext>
              </a:extLst>
            </p:cNvPr>
            <p:cNvSpPr txBox="1"/>
            <p:nvPr/>
          </p:nvSpPr>
          <p:spPr>
            <a:xfrm>
              <a:off x="1115705" y="4384313"/>
              <a:ext cx="23411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M(p,p+1) Virasoro minimal models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7BF520B-B8EB-499C-843C-01A07097F17F}"/>
                </a:ext>
              </a:extLst>
            </p:cNvPr>
            <p:cNvSpPr txBox="1"/>
            <p:nvPr/>
          </p:nvSpPr>
          <p:spPr>
            <a:xfrm>
              <a:off x="831273" y="2705078"/>
              <a:ext cx="36297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RCFTs for extended chiral algebras</a:t>
              </a:r>
            </a:p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(excise these points)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D3DC43-AEDE-4540-BDB1-50B4F0D6C0A8}"/>
                </a:ext>
              </a:extLst>
            </p:cNvPr>
            <p:cNvCxnSpPr/>
            <p:nvPr/>
          </p:nvCxnSpPr>
          <p:spPr>
            <a:xfrm>
              <a:off x="4112508" y="2911561"/>
              <a:ext cx="666139" cy="0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F1C5B71-B20A-4620-B2A6-1E495D17228E}"/>
                </a:ext>
              </a:extLst>
            </p:cNvPr>
            <p:cNvCxnSpPr>
              <a:cxnSpLocks/>
            </p:cNvCxnSpPr>
            <p:nvPr/>
          </p:nvCxnSpPr>
          <p:spPr>
            <a:xfrm>
              <a:off x="3365023" y="3137108"/>
              <a:ext cx="1141760" cy="123907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5595B1C-FF81-4E8E-8C89-2ED1C50141AA}"/>
                </a:ext>
              </a:extLst>
            </p:cNvPr>
            <p:cNvCxnSpPr>
              <a:cxnSpLocks/>
            </p:cNvCxnSpPr>
            <p:nvPr/>
          </p:nvCxnSpPr>
          <p:spPr>
            <a:xfrm>
              <a:off x="3898002" y="3136956"/>
              <a:ext cx="3239680" cy="798447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1A233B9A-B7DB-465B-8213-64A4C08C1983}"/>
                </a:ext>
              </a:extLst>
            </p:cNvPr>
            <p:cNvSpPr/>
            <p:nvPr/>
          </p:nvSpPr>
          <p:spPr>
            <a:xfrm>
              <a:off x="3011154" y="4184957"/>
              <a:ext cx="420270" cy="1097068"/>
            </a:xfrm>
            <a:prstGeom prst="leftBrace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0CD0E5-8460-43E8-816D-20EC19D9C379}"/>
                </a:ext>
              </a:extLst>
            </p:cNvPr>
            <p:cNvSpPr/>
            <p:nvPr/>
          </p:nvSpPr>
          <p:spPr>
            <a:xfrm>
              <a:off x="5232437" y="2598336"/>
              <a:ext cx="1741714" cy="644181"/>
            </a:xfrm>
            <a:custGeom>
              <a:avLst/>
              <a:gdLst>
                <a:gd name="connsiteX0" fmla="*/ 0 w 1741714"/>
                <a:gd name="connsiteY0" fmla="*/ 362864 h 644181"/>
                <a:gd name="connsiteX1" fmla="*/ 544285 w 1741714"/>
                <a:gd name="connsiteY1" fmla="*/ 631379 h 644181"/>
                <a:gd name="connsiteX2" fmla="*/ 551542 w 1741714"/>
                <a:gd name="connsiteY2" fmla="*/ 7 h 644181"/>
                <a:gd name="connsiteX3" fmla="*/ 1139371 w 1741714"/>
                <a:gd name="connsiteY3" fmla="*/ 616864 h 644181"/>
                <a:gd name="connsiteX4" fmla="*/ 1095828 w 1741714"/>
                <a:gd name="connsiteY4" fmla="*/ 217722 h 644181"/>
                <a:gd name="connsiteX5" fmla="*/ 1741714 w 1741714"/>
                <a:gd name="connsiteY5" fmla="*/ 595093 h 6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4" h="644181">
                  <a:moveTo>
                    <a:pt x="0" y="362864"/>
                  </a:moveTo>
                  <a:cubicBezTo>
                    <a:pt x="226180" y="527359"/>
                    <a:pt x="452361" y="691855"/>
                    <a:pt x="544285" y="631379"/>
                  </a:cubicBezTo>
                  <a:cubicBezTo>
                    <a:pt x="636209" y="570903"/>
                    <a:pt x="452361" y="2426"/>
                    <a:pt x="551542" y="7"/>
                  </a:cubicBezTo>
                  <a:cubicBezTo>
                    <a:pt x="650723" y="-2412"/>
                    <a:pt x="1048657" y="580578"/>
                    <a:pt x="1139371" y="616864"/>
                  </a:cubicBezTo>
                  <a:cubicBezTo>
                    <a:pt x="1230085" y="653150"/>
                    <a:pt x="995438" y="221350"/>
                    <a:pt x="1095828" y="217722"/>
                  </a:cubicBezTo>
                  <a:cubicBezTo>
                    <a:pt x="1196218" y="214094"/>
                    <a:pt x="1653419" y="529779"/>
                    <a:pt x="1741714" y="595093"/>
                  </a:cubicBezTo>
                </a:path>
              </a:pathLst>
            </a:custGeom>
            <a:noFill/>
            <a:ln w="25400">
              <a:solidFill>
                <a:schemeClr val="bg2">
                  <a:lumMod val="25000"/>
                  <a:alpha val="5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3F20B64-B73C-4081-A361-805F81ECDE0C}"/>
              </a:ext>
            </a:extLst>
          </p:cNvPr>
          <p:cNvSpPr txBox="1"/>
          <p:nvPr/>
        </p:nvSpPr>
        <p:spPr>
          <a:xfrm>
            <a:off x="3153142" y="1740564"/>
            <a:ext cx="73261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Hypothetical space of compact, unitary (super-)Virasoro CFTs:</a:t>
            </a:r>
          </a:p>
        </p:txBody>
      </p:sp>
    </p:spTree>
    <p:extLst>
      <p:ext uri="{BB962C8B-B14F-4D97-AF65-F5344CB8AC3E}">
        <p14:creationId xmlns:p14="http://schemas.microsoft.com/office/powerpoint/2010/main" val="7420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mhacking.net - Hacks - Final Fantasy II US HardType+ (FF2usHT)">
            <a:extLst>
              <a:ext uri="{FF2B5EF4-FFF2-40B4-BE49-F238E27FC236}">
                <a16:creationId xmlns:a16="http://schemas.microsoft.com/office/drawing/2014/main" id="{F98C4C81-2D48-447A-96FC-0B7704777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5" b="30740"/>
          <a:stretch/>
        </p:blipFill>
        <p:spPr bwMode="auto">
          <a:xfrm>
            <a:off x="831273" y="575281"/>
            <a:ext cx="1764120" cy="11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0678D-2F85-43B9-AC3B-9AFFBCC0F146}"/>
              </a:ext>
            </a:extLst>
          </p:cNvPr>
          <p:cNvSpPr txBox="1"/>
          <p:nvPr/>
        </p:nvSpPr>
        <p:spPr>
          <a:xfrm>
            <a:off x="3156980" y="782212"/>
            <a:ext cx="6319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i="1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All compact, unitary (super-)Virasoro CFTs are either RCFTs or exactly marginal deformations thereof.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C6C686-7B89-435A-8959-E6428A65A53A}"/>
              </a:ext>
            </a:extLst>
          </p:cNvPr>
          <p:cNvSpPr txBox="1"/>
          <p:nvPr/>
        </p:nvSpPr>
        <p:spPr>
          <a:xfrm>
            <a:off x="4937201" y="6191793"/>
            <a:ext cx="2120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20" dirty="0">
                <a:solidFill>
                  <a:srgbClr val="EC6732"/>
                </a:solidFill>
                <a:latin typeface="Quire Sans Light" panose="020B0302040400020003" pitchFamily="34" charset="0"/>
                <a:sym typeface="Wingdings" panose="05000000000000000000" pitchFamily="2" charset="2"/>
              </a:rPr>
              <a:t>Is this really so crazy?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2D3EE-A047-4D93-99D6-75731F361FC7}"/>
                  </a:ext>
                </a:extLst>
              </p:cNvPr>
              <p:cNvSpPr txBox="1"/>
              <p:nvPr/>
            </p:nvSpPr>
            <p:spPr>
              <a:xfrm>
                <a:off x="9418884" y="2689194"/>
                <a:ext cx="212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Moving along </a:t>
                </a:r>
                <a14:m>
                  <m:oMath xmlns:m="http://schemas.openxmlformats.org/officeDocument/2006/math">
                    <m:r>
                      <a:rPr lang="en-US" sz="1600" i="1" spc="2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ℳ</m:t>
                    </m:r>
                  </m:oMath>
                </a14:m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, c</a:t>
                </a:r>
                <a:r>
                  <a:rPr lang="en-US" sz="1600" spc="20" baseline="-2500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currents</a:t>
                </a:r>
                <a:r>
                  <a:rPr lang="en-US" sz="1600" spc="20" dirty="0">
                    <a:latin typeface="Quire Sans Light" panose="020B0302040400020003" pitchFamily="34" charset="0"/>
                    <a:sym typeface="Wingdings" panose="05000000000000000000" pitchFamily="2" charset="2"/>
                  </a:rPr>
                  <a:t> drops to 1 while c stays constant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2D3EE-A047-4D93-99D6-75731F36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884" y="2689194"/>
                <a:ext cx="2120860" cy="830997"/>
              </a:xfrm>
              <a:prstGeom prst="rect">
                <a:avLst/>
              </a:prstGeom>
              <a:blipFill>
                <a:blip r:embed="rId19"/>
                <a:stretch>
                  <a:fillRect l="-1437" t="-2941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8768239-528F-483D-9BB8-6192F29E06D1}"/>
              </a:ext>
            </a:extLst>
          </p:cNvPr>
          <p:cNvGrpSpPr/>
          <p:nvPr/>
        </p:nvGrpSpPr>
        <p:grpSpPr>
          <a:xfrm>
            <a:off x="831273" y="2476076"/>
            <a:ext cx="8398430" cy="3271268"/>
            <a:chOff x="831273" y="2331949"/>
            <a:chExt cx="8398430" cy="32712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BFF5B6-F47B-44A1-ADD1-797973130C57}"/>
                </a:ext>
              </a:extLst>
            </p:cNvPr>
            <p:cNvGrpSpPr/>
            <p:nvPr/>
          </p:nvGrpSpPr>
          <p:grpSpPr>
            <a:xfrm>
              <a:off x="4619470" y="2331949"/>
              <a:ext cx="3157061" cy="1257237"/>
              <a:chOff x="4247263" y="1898231"/>
              <a:chExt cx="4004930" cy="159488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5C47A4C-3BF6-40FE-8009-F10D2750282C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8D48DEA-8365-45AF-BBE1-BC2D84CEE0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050754E-E3E1-49EB-A4C5-DD717BB73AE1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CAEE7E-7E96-4494-83E5-ECA466CAA3AE}"/>
                </a:ext>
              </a:extLst>
            </p:cNvPr>
            <p:cNvGrpSpPr/>
            <p:nvPr/>
          </p:nvGrpSpPr>
          <p:grpSpPr>
            <a:xfrm>
              <a:off x="6938475" y="3666175"/>
              <a:ext cx="1526410" cy="607862"/>
              <a:chOff x="4247263" y="1898231"/>
              <a:chExt cx="4004930" cy="159488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5E7DAB0-3BBA-4EAA-9150-9DE18DD2B088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F4474E7-9C3E-4E9D-BA1A-A183984B99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FAECEE3-1B85-460C-B242-74EA33B5E225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98B980-4FB8-4593-9FF7-B72EF92AC07A}"/>
                </a:ext>
              </a:extLst>
            </p:cNvPr>
            <p:cNvGrpSpPr/>
            <p:nvPr/>
          </p:nvGrpSpPr>
          <p:grpSpPr>
            <a:xfrm>
              <a:off x="8199541" y="4599666"/>
              <a:ext cx="1030162" cy="410241"/>
              <a:chOff x="4247263" y="1898231"/>
              <a:chExt cx="4004930" cy="159488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CF22BC3-6B3B-4A87-A284-20F56DFC4127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3C4336A-42A6-4198-9782-504523CA28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F5A5360-B76B-4070-AEEB-97D27EB0AF2A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012D40-F96C-429F-BEEA-B6C6866C4C78}"/>
                </a:ext>
              </a:extLst>
            </p:cNvPr>
            <p:cNvGrpSpPr/>
            <p:nvPr/>
          </p:nvGrpSpPr>
          <p:grpSpPr>
            <a:xfrm>
              <a:off x="4112508" y="3970106"/>
              <a:ext cx="2603251" cy="1036693"/>
              <a:chOff x="4247263" y="1898231"/>
              <a:chExt cx="4004930" cy="159488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E269354-EBAD-4F70-B384-8EB2FF0BFA40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7603CF-9E3C-4BB9-8066-C2D25DBD7E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C12C7A1-7A7D-4931-A22C-47BEABEEF041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C4DC92-D327-4EFD-A4F6-847E6E25A512}"/>
                </a:ext>
              </a:extLst>
            </p:cNvPr>
            <p:cNvGrpSpPr/>
            <p:nvPr/>
          </p:nvGrpSpPr>
          <p:grpSpPr>
            <a:xfrm>
              <a:off x="4234919" y="3571811"/>
              <a:ext cx="543728" cy="216529"/>
              <a:chOff x="4247263" y="1898231"/>
              <a:chExt cx="4004930" cy="159488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177D34-B040-4B15-8280-4D5D3CA81D71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6935738-C8F9-46FA-A4F6-DD0CFA44F6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B96F650-E3FD-40F4-8A66-10A34CA36525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7B7C46-F3CE-4A52-8FFB-244DAAF81827}"/>
                </a:ext>
              </a:extLst>
            </p:cNvPr>
            <p:cNvGrpSpPr/>
            <p:nvPr/>
          </p:nvGrpSpPr>
          <p:grpSpPr>
            <a:xfrm>
              <a:off x="7417151" y="4522507"/>
              <a:ext cx="543728" cy="216529"/>
              <a:chOff x="4247263" y="1898231"/>
              <a:chExt cx="4004930" cy="159488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018AE6C-FB13-43C3-BEB8-0C89C139D3AA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B83E3EF-FE50-43B9-987D-F1325861B69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5321B71-0E60-4235-8A1F-EE935EC0DD4E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7F65BA1-BBA3-446E-82A3-2FB010E7540F}"/>
                </a:ext>
              </a:extLst>
            </p:cNvPr>
            <p:cNvGrpSpPr/>
            <p:nvPr/>
          </p:nvGrpSpPr>
          <p:grpSpPr>
            <a:xfrm>
              <a:off x="6172031" y="3690722"/>
              <a:ext cx="543728" cy="216529"/>
              <a:chOff x="4247263" y="1898231"/>
              <a:chExt cx="4004930" cy="1594883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90CDE5F-F4B7-4A52-897B-5E8023C590B1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A84E4C0-D5B1-4055-BCD2-F729E9ADA1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8AA504-9C0D-4D76-9232-A323701C5278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1AD876-7D40-41D6-9FB8-7087E6AF8C47}"/>
                </a:ext>
              </a:extLst>
            </p:cNvPr>
            <p:cNvGrpSpPr/>
            <p:nvPr/>
          </p:nvGrpSpPr>
          <p:grpSpPr>
            <a:xfrm>
              <a:off x="7515487" y="3325410"/>
              <a:ext cx="543728" cy="216529"/>
              <a:chOff x="4247263" y="1898231"/>
              <a:chExt cx="4004930" cy="15948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34BBFFB-3B32-4EE9-A585-7E83044B64D7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6D56077-3ED1-4ABD-9E97-D3A3DDE9C6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A71978-9446-43ED-B725-90AFBBBA4FC9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0F8E73-507C-4CC0-97FE-33D5A76FC997}"/>
                </a:ext>
              </a:extLst>
            </p:cNvPr>
            <p:cNvGrpSpPr/>
            <p:nvPr/>
          </p:nvGrpSpPr>
          <p:grpSpPr>
            <a:xfrm>
              <a:off x="4916214" y="5223328"/>
              <a:ext cx="543728" cy="216529"/>
              <a:chOff x="4247263" y="1898231"/>
              <a:chExt cx="4004930" cy="159488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FD6B8C7-5B9A-4B9D-9EC9-0876C681D6CD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DAFC3C9-DA6E-4489-8D77-1A34F0A16B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60ABC48-3D77-4106-8091-5FC1657CA349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423A5D-E2C4-43EC-A88A-A8FAC40BB1C3}"/>
                </a:ext>
              </a:extLst>
            </p:cNvPr>
            <p:cNvGrpSpPr/>
            <p:nvPr/>
          </p:nvGrpSpPr>
          <p:grpSpPr>
            <a:xfrm>
              <a:off x="6715759" y="5006799"/>
              <a:ext cx="543728" cy="216529"/>
              <a:chOff x="4247263" y="1898231"/>
              <a:chExt cx="4004930" cy="15948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24A773F-F531-466A-871C-F343DC17590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B0280AC-D765-4CD3-A299-87086B6C45C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7E6394A-CDAE-4C35-8816-7FA6B10B7D80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1324E3-24B7-444E-96E9-4A0AAF8951F7}"/>
                </a:ext>
              </a:extLst>
            </p:cNvPr>
            <p:cNvSpPr/>
            <p:nvPr/>
          </p:nvSpPr>
          <p:spPr>
            <a:xfrm>
              <a:off x="3501685" y="4213598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54D9A4-F565-4C5D-A2D3-A158EBF0BAAD}"/>
                </a:ext>
              </a:extLst>
            </p:cNvPr>
            <p:cNvSpPr/>
            <p:nvPr/>
          </p:nvSpPr>
          <p:spPr>
            <a:xfrm>
              <a:off x="3501687" y="4282264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7E4CF5-F878-4F25-A95B-DD3B2473C230}"/>
                </a:ext>
              </a:extLst>
            </p:cNvPr>
            <p:cNvSpPr/>
            <p:nvPr/>
          </p:nvSpPr>
          <p:spPr>
            <a:xfrm>
              <a:off x="3501689" y="4382032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E8D7C7-49B4-4998-9CC7-01EF6CF90261}"/>
                </a:ext>
              </a:extLst>
            </p:cNvPr>
            <p:cNvSpPr/>
            <p:nvPr/>
          </p:nvSpPr>
          <p:spPr>
            <a:xfrm>
              <a:off x="3501690" y="4490462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1EBE66-6366-4F75-8D94-84488F97B788}"/>
                </a:ext>
              </a:extLst>
            </p:cNvPr>
            <p:cNvSpPr/>
            <p:nvPr/>
          </p:nvSpPr>
          <p:spPr>
            <a:xfrm>
              <a:off x="3501691" y="4600734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15A3BB-294D-41F3-AFE4-CB719401FA41}"/>
                </a:ext>
              </a:extLst>
            </p:cNvPr>
            <p:cNvSpPr/>
            <p:nvPr/>
          </p:nvSpPr>
          <p:spPr>
            <a:xfrm>
              <a:off x="3501693" y="4719016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89F490-B7CC-461F-84CF-5419CBD95F2F}"/>
                </a:ext>
              </a:extLst>
            </p:cNvPr>
            <p:cNvSpPr/>
            <p:nvPr/>
          </p:nvSpPr>
          <p:spPr>
            <a:xfrm>
              <a:off x="3501694" y="4874407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827C9FE-B049-4CD7-9AD6-8230D3FD6578}"/>
                </a:ext>
              </a:extLst>
            </p:cNvPr>
            <p:cNvSpPr/>
            <p:nvPr/>
          </p:nvSpPr>
          <p:spPr>
            <a:xfrm>
              <a:off x="3501688" y="5164430"/>
              <a:ext cx="93922" cy="93922"/>
            </a:xfrm>
            <a:prstGeom prst="ellipse">
              <a:avLst/>
            </a:prstGeom>
            <a:solidFill>
              <a:srgbClr val="823DC1"/>
            </a:solidFill>
            <a:ln w="254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3DC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190C348-6C04-4694-A31B-EFA92C0ADFE8}"/>
                </a:ext>
              </a:extLst>
            </p:cNvPr>
            <p:cNvGrpSpPr/>
            <p:nvPr/>
          </p:nvGrpSpPr>
          <p:grpSpPr>
            <a:xfrm>
              <a:off x="6879120" y="5282025"/>
              <a:ext cx="262818" cy="104663"/>
              <a:chOff x="4247263" y="1898231"/>
              <a:chExt cx="4004930" cy="159488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3116A2-3E56-4CF7-A306-7F3396B0FC8E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9D3BA30-9060-4C9B-9FFD-CB1A1CF7BEC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BAEE989-FEC3-47FC-9AC4-3DE3453FABE8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A9B07CC-1166-4F44-A9B4-F53D97CB0716}"/>
                </a:ext>
              </a:extLst>
            </p:cNvPr>
            <p:cNvGrpSpPr/>
            <p:nvPr/>
          </p:nvGrpSpPr>
          <p:grpSpPr>
            <a:xfrm>
              <a:off x="5079573" y="5554210"/>
              <a:ext cx="123061" cy="49007"/>
              <a:chOff x="4247263" y="1898231"/>
              <a:chExt cx="4004930" cy="1594883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29C7D8E-A066-47A2-8097-DE099B1B56B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2A0FF4-4CB6-43D5-B5C1-38FAD938F4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57DAD61-EB5C-4ACC-B483-5571AD880470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C6B8851-3B9E-486F-88BA-8E2A533711C2}"/>
                </a:ext>
              </a:extLst>
            </p:cNvPr>
            <p:cNvGrpSpPr/>
            <p:nvPr/>
          </p:nvGrpSpPr>
          <p:grpSpPr>
            <a:xfrm>
              <a:off x="5092893" y="3616371"/>
              <a:ext cx="123061" cy="49007"/>
              <a:chOff x="4247263" y="1898231"/>
              <a:chExt cx="4004930" cy="15948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31EFF6C-61F2-41E7-AF8C-FF2AE60F5BAF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A20C3D4-3998-4BFD-BB1A-BCEDFF39D7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FCFD1BA-0265-4F37-8CC3-25B5F5DF9C96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5ED6752-6FF6-4115-9630-8087091E1E4E}"/>
                </a:ext>
              </a:extLst>
            </p:cNvPr>
            <p:cNvGrpSpPr/>
            <p:nvPr/>
          </p:nvGrpSpPr>
          <p:grpSpPr>
            <a:xfrm>
              <a:off x="6809719" y="4215722"/>
              <a:ext cx="123061" cy="49007"/>
              <a:chOff x="4247263" y="1898231"/>
              <a:chExt cx="4004930" cy="159488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0BC1B4E-141C-4F5D-BCF3-196E2FC23FCB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9E1D5A0-1022-4C7F-9A12-2ACB8428AF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58589FD-31EF-4696-9B53-72796DB3000C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FFBE739-51BF-47D9-B0B5-B473B0ADB807}"/>
                </a:ext>
              </a:extLst>
            </p:cNvPr>
            <p:cNvGrpSpPr/>
            <p:nvPr/>
          </p:nvGrpSpPr>
          <p:grpSpPr>
            <a:xfrm>
              <a:off x="7960879" y="2911561"/>
              <a:ext cx="123061" cy="49007"/>
              <a:chOff x="4247263" y="1898231"/>
              <a:chExt cx="4004930" cy="159488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A6A3BF8-49BB-4D71-A8FD-2FF89C6EFC72}"/>
                  </a:ext>
                </a:extLst>
              </p:cNvPr>
              <p:cNvSpPr/>
              <p:nvPr/>
            </p:nvSpPr>
            <p:spPr>
              <a:xfrm>
                <a:off x="4247263" y="1898231"/>
                <a:ext cx="4004930" cy="1594883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rgbClr val="52C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E423494-83F8-4F1D-AFBD-E865B830155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042" y="2211514"/>
                <a:ext cx="412307" cy="285443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E908C8C-AD93-4CE6-A428-5E514BA017DC}"/>
                  </a:ext>
                </a:extLst>
              </p:cNvPr>
              <p:cNvSpPr/>
              <p:nvPr/>
            </p:nvSpPr>
            <p:spPr>
              <a:xfrm>
                <a:off x="4907270" y="2635711"/>
                <a:ext cx="119921" cy="119921"/>
              </a:xfrm>
              <a:prstGeom prst="ellipse">
                <a:avLst/>
              </a:prstGeom>
              <a:solidFill>
                <a:srgbClr val="EC6732"/>
              </a:solidFill>
              <a:ln w="254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CC9A38-E89A-4474-97BA-2CB4BB7E6A6F}"/>
                </a:ext>
              </a:extLst>
            </p:cNvPr>
            <p:cNvSpPr txBox="1"/>
            <p:nvPr/>
          </p:nvSpPr>
          <p:spPr>
            <a:xfrm>
              <a:off x="1115705" y="4384313"/>
              <a:ext cx="23411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M(p,p+1) Virasoro minimal models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7BF520B-B8EB-499C-843C-01A07097F17F}"/>
                </a:ext>
              </a:extLst>
            </p:cNvPr>
            <p:cNvSpPr txBox="1"/>
            <p:nvPr/>
          </p:nvSpPr>
          <p:spPr>
            <a:xfrm>
              <a:off x="831273" y="2705078"/>
              <a:ext cx="36297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RCFTs for extended chiral algebras</a:t>
              </a:r>
            </a:p>
            <a:p>
              <a:r>
                <a:rPr lang="en-US" sz="1700" i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(excise these points)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D3DC43-AEDE-4540-BDB1-50B4F0D6C0A8}"/>
                </a:ext>
              </a:extLst>
            </p:cNvPr>
            <p:cNvCxnSpPr/>
            <p:nvPr/>
          </p:nvCxnSpPr>
          <p:spPr>
            <a:xfrm>
              <a:off x="4112508" y="2911561"/>
              <a:ext cx="666139" cy="0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F1C5B71-B20A-4620-B2A6-1E495D17228E}"/>
                </a:ext>
              </a:extLst>
            </p:cNvPr>
            <p:cNvCxnSpPr>
              <a:cxnSpLocks/>
            </p:cNvCxnSpPr>
            <p:nvPr/>
          </p:nvCxnSpPr>
          <p:spPr>
            <a:xfrm>
              <a:off x="3365023" y="3137108"/>
              <a:ext cx="1141760" cy="123907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5595B1C-FF81-4E8E-8C89-2ED1C50141AA}"/>
                </a:ext>
              </a:extLst>
            </p:cNvPr>
            <p:cNvCxnSpPr>
              <a:cxnSpLocks/>
            </p:cNvCxnSpPr>
            <p:nvPr/>
          </p:nvCxnSpPr>
          <p:spPr>
            <a:xfrm>
              <a:off x="3898002" y="3136956"/>
              <a:ext cx="3239680" cy="798447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1A233B9A-B7DB-465B-8213-64A4C08C1983}"/>
                </a:ext>
              </a:extLst>
            </p:cNvPr>
            <p:cNvSpPr/>
            <p:nvPr/>
          </p:nvSpPr>
          <p:spPr>
            <a:xfrm>
              <a:off x="3011154" y="4184957"/>
              <a:ext cx="420270" cy="1097068"/>
            </a:xfrm>
            <a:prstGeom prst="leftBrace">
              <a:avLst/>
            </a:prstGeom>
            <a:ln w="25400">
              <a:solidFill>
                <a:schemeClr val="bg2">
                  <a:lumMod val="50000"/>
                  <a:alpha val="54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0CD0E5-8460-43E8-816D-20EC19D9C379}"/>
                </a:ext>
              </a:extLst>
            </p:cNvPr>
            <p:cNvSpPr/>
            <p:nvPr/>
          </p:nvSpPr>
          <p:spPr>
            <a:xfrm>
              <a:off x="5232437" y="2598336"/>
              <a:ext cx="1741714" cy="644181"/>
            </a:xfrm>
            <a:custGeom>
              <a:avLst/>
              <a:gdLst>
                <a:gd name="connsiteX0" fmla="*/ 0 w 1741714"/>
                <a:gd name="connsiteY0" fmla="*/ 362864 h 644181"/>
                <a:gd name="connsiteX1" fmla="*/ 544285 w 1741714"/>
                <a:gd name="connsiteY1" fmla="*/ 631379 h 644181"/>
                <a:gd name="connsiteX2" fmla="*/ 551542 w 1741714"/>
                <a:gd name="connsiteY2" fmla="*/ 7 h 644181"/>
                <a:gd name="connsiteX3" fmla="*/ 1139371 w 1741714"/>
                <a:gd name="connsiteY3" fmla="*/ 616864 h 644181"/>
                <a:gd name="connsiteX4" fmla="*/ 1095828 w 1741714"/>
                <a:gd name="connsiteY4" fmla="*/ 217722 h 644181"/>
                <a:gd name="connsiteX5" fmla="*/ 1741714 w 1741714"/>
                <a:gd name="connsiteY5" fmla="*/ 595093 h 6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4" h="644181">
                  <a:moveTo>
                    <a:pt x="0" y="362864"/>
                  </a:moveTo>
                  <a:cubicBezTo>
                    <a:pt x="226180" y="527359"/>
                    <a:pt x="452361" y="691855"/>
                    <a:pt x="544285" y="631379"/>
                  </a:cubicBezTo>
                  <a:cubicBezTo>
                    <a:pt x="636209" y="570903"/>
                    <a:pt x="452361" y="2426"/>
                    <a:pt x="551542" y="7"/>
                  </a:cubicBezTo>
                  <a:cubicBezTo>
                    <a:pt x="650723" y="-2412"/>
                    <a:pt x="1048657" y="580578"/>
                    <a:pt x="1139371" y="616864"/>
                  </a:cubicBezTo>
                  <a:cubicBezTo>
                    <a:pt x="1230085" y="653150"/>
                    <a:pt x="995438" y="221350"/>
                    <a:pt x="1095828" y="217722"/>
                  </a:cubicBezTo>
                  <a:cubicBezTo>
                    <a:pt x="1196218" y="214094"/>
                    <a:pt x="1653419" y="529779"/>
                    <a:pt x="1741714" y="595093"/>
                  </a:cubicBezTo>
                </a:path>
              </a:pathLst>
            </a:custGeom>
            <a:noFill/>
            <a:ln w="25400">
              <a:solidFill>
                <a:schemeClr val="bg2">
                  <a:lumMod val="25000"/>
                  <a:alpha val="5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47E3E4F-4FA8-4A38-8CC5-134D48F75A08}"/>
              </a:ext>
            </a:extLst>
          </p:cNvPr>
          <p:cNvSpPr txBox="1"/>
          <p:nvPr/>
        </p:nvSpPr>
        <p:spPr>
          <a:xfrm>
            <a:off x="9418884" y="5660289"/>
            <a:ext cx="273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If c must in fact be rational, this becomes a viable possibility.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E0EBB8-CA0E-4FFD-9ADA-C50972D40EE7}"/>
              </a:ext>
            </a:extLst>
          </p:cNvPr>
          <p:cNvSpPr txBox="1"/>
          <p:nvPr/>
        </p:nvSpPr>
        <p:spPr>
          <a:xfrm>
            <a:off x="3153142" y="1740564"/>
            <a:ext cx="73261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spc="20" dirty="0">
                <a:latin typeface="Quire Sans Light" panose="020B0302040400020003" pitchFamily="34" charset="0"/>
                <a:sym typeface="Wingdings" panose="05000000000000000000" pitchFamily="2" charset="2"/>
              </a:rPr>
              <a:t>Hypothetical space of compact, unitary (super-)Virasoro CFTs:</a:t>
            </a:r>
          </a:p>
        </p:txBody>
      </p:sp>
    </p:spTree>
    <p:extLst>
      <p:ext uri="{BB962C8B-B14F-4D97-AF65-F5344CB8AC3E}">
        <p14:creationId xmlns:p14="http://schemas.microsoft.com/office/powerpoint/2010/main" val="189600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09C21-088B-4EC7-B39A-79F0C1C2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44224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-476250" ty="0" sx="80000" sy="7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63FC-A50C-4AD3-B496-E13915BB2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1109"/>
            <a:ext cx="12192000" cy="4929665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Happy 60</a:t>
            </a:r>
            <a:r>
              <a:rPr lang="en-US" sz="5500" b="1" baseline="30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th</a:t>
            </a:r>
            <a:r>
              <a:rPr lang="en-US" sz="55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Birthday </a:t>
            </a:r>
            <a:r>
              <a:rPr lang="en-US" sz="55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Hirosi</a:t>
            </a:r>
            <a:r>
              <a:rPr lang="en-US" sz="55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! </a:t>
            </a:r>
          </a:p>
          <a:p>
            <a:pPr algn="ctr"/>
            <a:endParaRPr lang="en-US" sz="5500" dirty="0">
              <a:solidFill>
                <a:schemeClr val="bg1"/>
              </a:solidFill>
            </a:endParaRPr>
          </a:p>
          <a:p>
            <a:pPr algn="ctr"/>
            <a:endParaRPr lang="en-US" sz="5500" dirty="0">
              <a:solidFill>
                <a:schemeClr val="bg1"/>
              </a:solidFill>
            </a:endParaRPr>
          </a:p>
          <a:p>
            <a:pPr algn="ctr"/>
            <a:r>
              <a:rPr lang="en-US" altLang="ja-JP" sz="45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Thank you </a:t>
            </a:r>
            <a:r>
              <a:rPr lang="en-US" sz="45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for your many deep insights, camaraderie, and your stewardship of our field.</a:t>
            </a:r>
          </a:p>
        </p:txBody>
      </p:sp>
    </p:spTree>
    <p:extLst>
      <p:ext uri="{BB962C8B-B14F-4D97-AF65-F5344CB8AC3E}">
        <p14:creationId xmlns:p14="http://schemas.microsoft.com/office/powerpoint/2010/main" val="181274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09C21-088B-4EC7-B39A-79F0C1C2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5A8CDBF0-C007-4681-9976-64A5630B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0"/>
            <a:ext cx="665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09C21-088B-4EC7-B39A-79F0C1C2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73A22B-9A21-4451-8C1E-1D9FCA855030}"/>
              </a:ext>
            </a:extLst>
          </p:cNvPr>
          <p:cNvGrpSpPr/>
          <p:nvPr/>
        </p:nvGrpSpPr>
        <p:grpSpPr>
          <a:xfrm>
            <a:off x="2337430" y="149901"/>
            <a:ext cx="7517139" cy="6558197"/>
            <a:chOff x="2225675" y="0"/>
            <a:chExt cx="7739063" cy="6858000"/>
          </a:xfrm>
        </p:grpSpPr>
        <p:pic>
          <p:nvPicPr>
            <p:cNvPr id="3" name="Picture 2" descr="File:North American Yellow Yield Sign (Blank).svg - Wikimedia Commons">
              <a:extLst>
                <a:ext uri="{FF2B5EF4-FFF2-40B4-BE49-F238E27FC236}">
                  <a16:creationId xmlns:a16="http://schemas.microsoft.com/office/drawing/2014/main" id="{6913F70F-0FDC-420D-B794-E84ECA008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675" y="0"/>
              <a:ext cx="77390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85B8C-D05F-4279-8B92-88C041DB89AD}"/>
                </a:ext>
              </a:extLst>
            </p:cNvPr>
            <p:cNvSpPr txBox="1"/>
            <p:nvPr/>
          </p:nvSpPr>
          <p:spPr>
            <a:xfrm>
              <a:off x="3561868" y="500644"/>
              <a:ext cx="506667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>
                  <a:latin typeface="Quire Sans Light" panose="020B0604020202020204" charset="0"/>
                  <a:cs typeface="Kalinga" panose="020B0502040204020203" pitchFamily="34" charset="0"/>
                </a:rPr>
                <a:t>HIROSI RULES</a:t>
              </a:r>
            </a:p>
            <a:p>
              <a:pPr algn="ctr"/>
              <a:endParaRPr lang="en-US" sz="3800" dirty="0"/>
            </a:p>
            <a:p>
              <a:pPr algn="ctr"/>
              <a:r>
                <a:rPr lang="en-US" sz="3800" dirty="0"/>
                <a:t>1. Be precise</a:t>
              </a:r>
            </a:p>
            <a:p>
              <a:pPr algn="ctr"/>
              <a:r>
                <a:rPr lang="en-US" sz="3800" dirty="0"/>
                <a:t>2. Be efficient</a:t>
              </a:r>
            </a:p>
            <a:p>
              <a:pPr algn="ctr"/>
              <a:r>
                <a:rPr lang="en-US" sz="3800" dirty="0"/>
                <a:t>3. Be prepared</a:t>
              </a:r>
            </a:p>
            <a:p>
              <a:pPr algn="ctr"/>
              <a:endParaRPr lang="en-US" sz="5000" spc="20" dirty="0">
                <a:latin typeface="Quire Sans Light" panose="020B0302040400020003" pitchFamily="34" charset="0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51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2E1-3F32-46E3-B2F1-7642443A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3" y="504425"/>
            <a:ext cx="8076084" cy="6089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Huge range of topics, using a huge range of techniques, often with strong mathematical connection (OSV, EOT, </a:t>
            </a:r>
            <a:r>
              <a:rPr lang="en-US" dirty="0" err="1"/>
              <a:t>Calabi-Yau</a:t>
            </a:r>
            <a:r>
              <a:rPr lang="en-US" dirty="0"/>
              <a:t>/EG bootstrap, …)</a:t>
            </a:r>
          </a:p>
          <a:p>
            <a:pPr>
              <a:lnSpc>
                <a:spcPct val="100000"/>
              </a:lnSpc>
            </a:pPr>
            <a:r>
              <a:rPr lang="en-US" dirty="0"/>
              <a:t>If most string theorists are localized somewhere on a spectrum between “mathematical” and “physical”, </a:t>
            </a:r>
            <a:r>
              <a:rPr lang="en-US" dirty="0" err="1"/>
              <a:t>Hirosi</a:t>
            </a:r>
            <a:r>
              <a:rPr lang="en-US" dirty="0"/>
              <a:t> freely oscillates between both ends.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B1231-4124-4477-8214-4618E6FAC296}"/>
              </a:ext>
            </a:extLst>
          </p:cNvPr>
          <p:cNvGrpSpPr/>
          <p:nvPr/>
        </p:nvGrpSpPr>
        <p:grpSpPr>
          <a:xfrm>
            <a:off x="8980605" y="580851"/>
            <a:ext cx="2891390" cy="4380894"/>
            <a:chOff x="2675745" y="529615"/>
            <a:chExt cx="3898067" cy="5906162"/>
          </a:xfrm>
        </p:grpSpPr>
        <p:pic>
          <p:nvPicPr>
            <p:cNvPr id="2052" name="Picture 4" descr="Quantum Field Theory In A Nutshell by Zee | eBay">
              <a:extLst>
                <a:ext uri="{FF2B5EF4-FFF2-40B4-BE49-F238E27FC236}">
                  <a16:creationId xmlns:a16="http://schemas.microsoft.com/office/drawing/2014/main" id="{000BA0CA-E708-466D-9A14-41DCD59E5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45" y="529615"/>
              <a:ext cx="3898067" cy="590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58CF8-9298-4C1E-A939-3504A053B81C}"/>
                </a:ext>
              </a:extLst>
            </p:cNvPr>
            <p:cNvSpPr txBox="1"/>
            <p:nvPr/>
          </p:nvSpPr>
          <p:spPr>
            <a:xfrm>
              <a:off x="2759103" y="3819220"/>
              <a:ext cx="3635906" cy="369332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H I R O S I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B35B75-8C76-4FB1-85A5-E9C3041F9599}"/>
                </a:ext>
              </a:extLst>
            </p:cNvPr>
            <p:cNvSpPr txBox="1"/>
            <p:nvPr/>
          </p:nvSpPr>
          <p:spPr>
            <a:xfrm>
              <a:off x="2675745" y="4131179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E68145-6A80-4E40-B9D5-A5AB9B2AA5C8}"/>
                </a:ext>
              </a:extLst>
            </p:cNvPr>
            <p:cNvSpPr txBox="1"/>
            <p:nvPr/>
          </p:nvSpPr>
          <p:spPr>
            <a:xfrm>
              <a:off x="6065486" y="3979310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0300A-9CB7-4BAF-BA21-49A7CF2E65A7}"/>
                </a:ext>
              </a:extLst>
            </p:cNvPr>
            <p:cNvSpPr txBox="1"/>
            <p:nvPr/>
          </p:nvSpPr>
          <p:spPr>
            <a:xfrm>
              <a:off x="4804650" y="4584173"/>
              <a:ext cx="1260835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5F376-81D3-4695-AC7C-5D16037A722E}"/>
                </a:ext>
              </a:extLst>
            </p:cNvPr>
            <p:cNvSpPr txBox="1"/>
            <p:nvPr/>
          </p:nvSpPr>
          <p:spPr>
            <a:xfrm>
              <a:off x="5567142" y="3803831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365B00-1853-44C7-815A-0453CB92A2A2}"/>
              </a:ext>
            </a:extLst>
          </p:cNvPr>
          <p:cNvGrpSpPr/>
          <p:nvPr/>
        </p:nvGrpSpPr>
        <p:grpSpPr>
          <a:xfrm>
            <a:off x="7650111" y="5213252"/>
            <a:ext cx="4437980" cy="1163863"/>
            <a:chOff x="7871783" y="5189712"/>
            <a:chExt cx="4437980" cy="11638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4C0ECF-9CB6-415D-B9DA-E4BD14435AC9}"/>
                </a:ext>
              </a:extLst>
            </p:cNvPr>
            <p:cNvSpPr/>
            <p:nvPr/>
          </p:nvSpPr>
          <p:spPr>
            <a:xfrm>
              <a:off x="7871783" y="5189712"/>
              <a:ext cx="4320217" cy="1163863"/>
            </a:xfrm>
            <a:prstGeom prst="roundRect">
              <a:avLst/>
            </a:prstGeom>
            <a:noFill/>
            <a:ln w="25400">
              <a:solidFill>
                <a:srgbClr val="823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058F9A-3F1B-4F77-A575-E040503F9077}"/>
                </a:ext>
              </a:extLst>
            </p:cNvPr>
            <p:cNvSpPr txBox="1"/>
            <p:nvPr/>
          </p:nvSpPr>
          <p:spPr>
            <a:xfrm>
              <a:off x="7941055" y="5343092"/>
              <a:ext cx="43687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700" b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Fun fact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: </a:t>
              </a:r>
              <a:r>
                <a:rPr lang="en-US" sz="1700" spc="20" dirty="0" err="1">
                  <a:latin typeface="Quire Sans Light" panose="020B0302040400020003" pitchFamily="34" charset="0"/>
                  <a:sym typeface="Wingdings" panose="05000000000000000000" pitchFamily="2" charset="2"/>
                </a:rPr>
                <a:t>Hirosi’s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 h-index is the sum of dimensions of the three smallest irreducible representations of the Mathieu group M</a:t>
              </a:r>
              <a:r>
                <a:rPr lang="en-US" sz="1700" spc="20" baseline="-2500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24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73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2E1-3F32-46E3-B2F1-7642443A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13" y="504425"/>
            <a:ext cx="8076084" cy="6089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Huge range of topics, using a huge range of techniques, often with strong mathematical connection (OSV, EOT, </a:t>
            </a:r>
            <a:r>
              <a:rPr lang="en-US" dirty="0" err="1"/>
              <a:t>Calabi-Yau</a:t>
            </a:r>
            <a:r>
              <a:rPr lang="en-US" dirty="0"/>
              <a:t>/EG bootstrap, …)</a:t>
            </a:r>
          </a:p>
          <a:p>
            <a:pPr>
              <a:lnSpc>
                <a:spcPct val="100000"/>
              </a:lnSpc>
            </a:pPr>
            <a:r>
              <a:rPr lang="en-US" dirty="0"/>
              <a:t>If most string theorists are localized somewhere on a spectrum between “mathematical” and “physical”, </a:t>
            </a:r>
            <a:r>
              <a:rPr lang="en-US" dirty="0" err="1"/>
              <a:t>Hirosi</a:t>
            </a:r>
            <a:r>
              <a:rPr lang="en-US" dirty="0"/>
              <a:t> freely oscillates between both ends.</a:t>
            </a:r>
          </a:p>
          <a:p>
            <a:endParaRPr lang="en-US" dirty="0"/>
          </a:p>
          <a:p>
            <a:r>
              <a:rPr lang="en-US" dirty="0"/>
              <a:t>Admirable balance between The Big Picture and The Small Details.</a:t>
            </a:r>
          </a:p>
          <a:p>
            <a:endParaRPr lang="en-US" dirty="0"/>
          </a:p>
          <a:p>
            <a:r>
              <a:rPr lang="en-US" dirty="0"/>
              <a:t>Often we reflect as a field on the question “What is String Theory?” </a:t>
            </a:r>
          </a:p>
          <a:p>
            <a:r>
              <a:rPr lang="en-US" dirty="0" err="1"/>
              <a:t>Hirosi</a:t>
            </a:r>
            <a:r>
              <a:rPr lang="en-US" dirty="0"/>
              <a:t> has done a great deal to expand the answer to that question.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B1231-4124-4477-8214-4618E6FAC296}"/>
              </a:ext>
            </a:extLst>
          </p:cNvPr>
          <p:cNvGrpSpPr/>
          <p:nvPr/>
        </p:nvGrpSpPr>
        <p:grpSpPr>
          <a:xfrm>
            <a:off x="8980605" y="580851"/>
            <a:ext cx="2891390" cy="4380894"/>
            <a:chOff x="2675745" y="529615"/>
            <a:chExt cx="3898067" cy="5906162"/>
          </a:xfrm>
        </p:grpSpPr>
        <p:pic>
          <p:nvPicPr>
            <p:cNvPr id="2052" name="Picture 4" descr="Quantum Field Theory In A Nutshell by Zee | eBay">
              <a:extLst>
                <a:ext uri="{FF2B5EF4-FFF2-40B4-BE49-F238E27FC236}">
                  <a16:creationId xmlns:a16="http://schemas.microsoft.com/office/drawing/2014/main" id="{000BA0CA-E708-466D-9A14-41DCD59E5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45" y="529615"/>
              <a:ext cx="3898067" cy="590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58CF8-9298-4C1E-A939-3504A053B81C}"/>
                </a:ext>
              </a:extLst>
            </p:cNvPr>
            <p:cNvSpPr txBox="1"/>
            <p:nvPr/>
          </p:nvSpPr>
          <p:spPr>
            <a:xfrm>
              <a:off x="2759103" y="3819220"/>
              <a:ext cx="3635906" cy="369332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H I R O S I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B35B75-8C76-4FB1-85A5-E9C3041F9599}"/>
                </a:ext>
              </a:extLst>
            </p:cNvPr>
            <p:cNvSpPr txBox="1"/>
            <p:nvPr/>
          </p:nvSpPr>
          <p:spPr>
            <a:xfrm>
              <a:off x="2675745" y="4131179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E68145-6A80-4E40-B9D5-A5AB9B2AA5C8}"/>
                </a:ext>
              </a:extLst>
            </p:cNvPr>
            <p:cNvSpPr txBox="1"/>
            <p:nvPr/>
          </p:nvSpPr>
          <p:spPr>
            <a:xfrm>
              <a:off x="6065486" y="3979310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0300A-9CB7-4BAF-BA21-49A7CF2E65A7}"/>
                </a:ext>
              </a:extLst>
            </p:cNvPr>
            <p:cNvSpPr txBox="1"/>
            <p:nvPr/>
          </p:nvSpPr>
          <p:spPr>
            <a:xfrm>
              <a:off x="4804650" y="4584173"/>
              <a:ext cx="1260835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5F376-81D3-4695-AC7C-5D16037A722E}"/>
                </a:ext>
              </a:extLst>
            </p:cNvPr>
            <p:cNvSpPr txBox="1"/>
            <p:nvPr/>
          </p:nvSpPr>
          <p:spPr>
            <a:xfrm>
              <a:off x="5567142" y="3803831"/>
              <a:ext cx="508326" cy="400110"/>
            </a:xfrm>
            <a:prstGeom prst="rect">
              <a:avLst/>
            </a:prstGeom>
            <a:solidFill>
              <a:srgbClr val="81686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20" dirty="0">
                  <a:solidFill>
                    <a:srgbClr val="AB9481"/>
                  </a:solidFill>
                  <a:latin typeface="Quire Sans Light" panose="020B0302040400020003" pitchFamily="34" charset="0"/>
                  <a:sym typeface="Wingdings" panose="05000000000000000000" pitchFamily="2" charset="2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69298-AEBF-4196-AD68-D52D91521F19}"/>
              </a:ext>
            </a:extLst>
          </p:cNvPr>
          <p:cNvGrpSpPr/>
          <p:nvPr/>
        </p:nvGrpSpPr>
        <p:grpSpPr>
          <a:xfrm>
            <a:off x="7650111" y="5213252"/>
            <a:ext cx="4437980" cy="1163863"/>
            <a:chOff x="7871783" y="5189712"/>
            <a:chExt cx="4437980" cy="11638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FF771D0-54BA-40B7-BEA2-EE8A14979556}"/>
                </a:ext>
              </a:extLst>
            </p:cNvPr>
            <p:cNvSpPr/>
            <p:nvPr/>
          </p:nvSpPr>
          <p:spPr>
            <a:xfrm>
              <a:off x="7871783" y="5189712"/>
              <a:ext cx="4320217" cy="1163863"/>
            </a:xfrm>
            <a:prstGeom prst="roundRect">
              <a:avLst/>
            </a:prstGeom>
            <a:noFill/>
            <a:ln w="25400">
              <a:solidFill>
                <a:srgbClr val="823D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01D7D0-0E86-4968-A578-6031D49BCC5B}"/>
                </a:ext>
              </a:extLst>
            </p:cNvPr>
            <p:cNvSpPr txBox="1"/>
            <p:nvPr/>
          </p:nvSpPr>
          <p:spPr>
            <a:xfrm>
              <a:off x="7941055" y="5343092"/>
              <a:ext cx="43687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700" b="1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Fun fact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: </a:t>
              </a:r>
              <a:r>
                <a:rPr lang="en-US" sz="1700" spc="20" dirty="0" err="1">
                  <a:latin typeface="Quire Sans Light" panose="020B0302040400020003" pitchFamily="34" charset="0"/>
                  <a:sym typeface="Wingdings" panose="05000000000000000000" pitchFamily="2" charset="2"/>
                </a:rPr>
                <a:t>Hirosi’s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 h-index is the sum of dimensions of the three smallest irreducible representations of the Mathieu group M</a:t>
              </a:r>
              <a:r>
                <a:rPr lang="en-US" sz="1700" spc="20" baseline="-2500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24</a:t>
              </a:r>
              <a:r>
                <a:rPr lang="en-US" sz="1700" spc="20" dirty="0">
                  <a:latin typeface="Quire Sans Light" panose="020B0302040400020003" pitchFamily="34" charset="0"/>
                  <a:sym typeface="Wingdings" panose="05000000000000000000" pitchFamily="2" charset="2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40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 &#10;\usepackage{color}&#10;\usepackage[usenames,dvipsnames,svgnames,table]{xcolor}&#10;\usepackage{amsmath}&#10;\usepackage{amsfonts, amssymb}&#10;\usepackage{graphicx}&#10;\usepackage{ulem}&#10;\pagestyle{empty}&#10;%%%%%%%%%%%%%%&#10;\def\llangle{\langle\!\langle}&#10;\def\rrangle{\rangle\!\rangle}&#10;\def\tls{{\tilde\lambda}_{\mathsf{S}}}&#10;\def\ii{{instanton-anti-instanton~}}&#10;\def\ints{\int_{\Re s=\half} ds\,}&#10;\def\np{{non-perturbative~}}&#10;\def\sl{SL(2,\Z)}&#10;\def\tl{\tilde\lambda}&#10;\def\fg{f^{(g)}}&#10;\def\spec{{\rm spec}}&#10;\def\V{\mathcal{V}}&#10;\def\ls{\l_{{\mathsf{S}}}}&#10;\def\fp{f_{\rm p}}&#10;\def\ffp{\mathfrak{\fp}}&#10;\def\fnp{f_{\rm np}}&#10;\def\s{\sigma}&#10;\def\hs{\widehat{s}}&#10;\def\Eh{\widetilde{E}}&#10;\def\P{\mathcal{P}}&#10;\def\Zb{\overline{Z}}&#10;\def\sb{\bar \sigma}&#10;\def\ni{\noindent}&#10;\def\ceff{c_{\rm eff}}&#10;\def\A{\mathcal{A}}&#10;\def\ttb{\tau, \bar\tau}&#10;\def\L{\Lambda}&#10;\def\vol{{\rm vol}}&#10;\def\re{\rm Re~}&#10;\def\im{\rm Im~}&#10;\def\z{\zeta}&#10;%%%%%%%%%% JUSTIN''S COMMANDS:&#10;\def\I{{\bf I} }&#10;\def\II{{\bf II} }&#10;&#10;%\flushbottom&#10;%\thispagestyle{empty}  &#10;%\pagestyle{plain}&#10;%%%%%%%%%%%%%%%%%%%%%%%%%%%%%%%%%%%%%%%&#10;%\renewcommand{\thefootnote}{\fnsymbol{footnote}}&#10;\renewcommand{\thanks}[1]{\footnote{#1}}&#10;\newcommand{\starttext}{&#10;\setcounter{footnote}{0}&#10;\renewcommand{\thefootnote}{\arabic{footnote}}}&#10;\renewcommand{\theequation}{\thesection.\arabic{equation}}&#10;\newcommand{\bea}{\begin{eqnarray}}&#10;\newcommand{\eea}{\end{eqnarray}}&#10;\newcommand{\be}{\begin{eqnarray}}&#10;\newcommand{\ee}{\end{eqnarray}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\def\s{\sigma}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%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s}[2] {\begin{equation*} \label{#1} \begin{split} #2 \end{split} \end{equation*}}&#10;\newcommand{\e}[2] {\begin{equation*} \label{#1} #2 \end{equation*}}&#10;&#10;\newcommand\EP[1]{{\color{blue}{{\sf (#1)}}}}&#10;\newcommand\JK[1]{{\color{red}{{\sf (#1)}}}}&#10;&#10;\def\t{\tau}&#10;\def\Ab{\overline{\mathcal{A}}}&#10;\def\tb{\bar\tau}&#10;&#10;%%% SCOOT'S COMMANDS %%%&#10;% \newcommand\half{{1\over 2}}&#10;% \renewcommand\d{{\rm d}}&#10;%\newcommand\mc{\mathcal}&#10;\newcommand\calo{\mathcal{O}}&#10;\DeclareMathOperator{\iim}{Im}&#10;\DeclareMathOperator{\rre}{Re}&#10;\DeclareMathOperator*{\RRes}{Res}&#10;\DeclareMathOperator{\sech}{sech}&#10;\DeclareMathOperator{\Var}{Var}&#10;\DeclareMathOperator{\vvol}{vol}&#10;\DeclareMathOperator{\Discc}{Disc}&#10;\DeclareMathOperator{\LLi}{Li}&#10;\DeclareMathOperator{\csch}{csch}&#10;\DeclareMathOperator{\aarg}{arg}&#10;\newcommand{\sac}[1]{{\bf \color{vert}[#1]}}&#10;\begin{document}&#10;&#10;&#10;\e{}{=}&#10;&#10;\end{document}"/>
  <p:tag name="IGUANATEXSIZE" val="30"/>
  <p:tag name="IGUANATEXCURSOR" val="8411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59.61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\def\re{\text{Re}}&#10;\def\im{\text{Im}}&#10;&#10;&#10;\begin{document}&#10;&#10;&#10;&#10;\e{blockchar}{\&lt;\O\&gt; = v_i(q) N_{ij} \overline{v}_j(\overline{q}) }&#10;&#10;\end{document}"/>
  <p:tag name="IGUANATEXSIZE" val="30"/>
  <p:tag name="IGUANATEXCURSOR" val="6932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94.33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&#10;&#10;\begin{document}&#10;&#10;&#10;  \bea&#10;  \label{eq:GammaNdef}&#10;  \Gamma(N) = \left\{\left(\begin{matrix}a&amp; b \\ c&amp; d\end{matrix} \right) \in SL(2, \ZZ) \,\Big | \, \left(\begin{matrix}a&amp; b \\ c&amp; d\end{matrix} \right)  = \left(\begin{matrix}1&amp; 0 \\ 0&amp; 1\end{matrix} \right)\,\,\,\mathrm{mod}\,\,N\right\}&#10;  \eea&#10;\end{document}"/>
  <p:tag name="IGUANATEXSIZE" val="36"/>
  <p:tag name="IGUANATEXCURSOR" val="7078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917.135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v_i(q\rar 0)\sim q^{m_0^{(i)}}}&#10;&#10;&#10;\end{document}"/>
  <p:tag name="IGUANATEXSIZE" val="19"/>
  <p:tag name="IGUANATEXCURSOR" val="6860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561.679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(\text{\small$q := e^{2\pi i \tau}$})}&#10;&#10;&#10;\end{document}"/>
  <p:tag name="IGUANATEXSIZE" val="19"/>
  <p:tag name="IGUANATEXCURSOR" val="6830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9.6738"/>
  <p:tag name="ORIGINALWIDTH" val="4288.71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&#10;&#10;\begin{document}&#10;&#10;&#10;\noindent \textsf{{\bf Unbounded Denominator Conjecture}: Assume $m_0^{(i)}\in\QQ$. If there exists an $M\in\Z$ such that all entries of $M\vec v$ have integral Fourier coefficients, then all components $v_i(q)$ are modular functions for a principal congruence subgroup $\Gamma(N) \subset SL(2, \ZZ)$ for some $N\in\ZZ$.}&#10;\end{document}"/>
  <p:tag name="IGUANATEXSIZE" val="36"/>
  <p:tag name="IGUANATEXCURSOR" val="6863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90.21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ni \textsf{{\bf Theorem:} If there is a component $v_i(q)$ which is a modular function for $\Gamma(N)$ for some $N\in\ZZ$ and has $m_0^{(i)}\neq 0$, then $m_0:= \mathrm{min}\left(m_0^{(1)}, \dots, m_0^{(d)} \right)&lt;0$.}&#10;&#10;\end{document}"/>
  <p:tag name="IGUANATEXSIZE" val="36"/>
  <p:tag name="IGUANATEXCURSOR" val="682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90.21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ni \textsf{{\bf Theorem:} If there is a component $v_i(q)$ which is a modular function for $\Gamma(N)$ for some $N\in\ZZ$ and has $m_0^{(i)}\neq 0$, then $m_0:= \mathrm{min}\left(m_0^{(1)}, \dots, m_0^{(d)} \right)&lt;0$.}&#10;&#10;\end{document}"/>
  <p:tag name="IGUANATEXSIZE" val="36"/>
  <p:tag name="IGUANATEXCURSOR" val="682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985.376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 \bea&#10; \label{eq:valenceformula}&#10; \sum_{p\,\in \,\mathcal{F}_N} \mathrm{ord}_p(v_i) = 0&#10; \eea&#10; &#10;\end{document}"/>
  <p:tag name="IGUANATEXSIZE" val="36"/>
  <p:tag name="IGUANATEXCURSOR" val="6890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90.21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ni \textsf{{\bf Theorem:} If there is a component $v_i(q)$ which is a modular function for $\Gamma(N)$ for some $N\in\ZZ$ and has $m_0^{(i)}\neq 0$, then $m_0:= \mathrm{min}\left(m_0^{(1)}, \dots, m_0^{(d)} \right)&lt;0$.}&#10;&#10;\end{document}"/>
  <p:tag name="IGUANATEXSIZE" val="36"/>
  <p:tag name="IGUANATEXCURSOR" val="682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93.925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&#10;$F = |v(q)|^2$&#10;\end{document}"/>
  <p:tag name="IGUANATEXSIZE" val="36"/>
  <p:tag name="IGUANATEXCURSOR" val="684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 &#10;\usepackage{color}&#10;\usepackage[usenames,dvipsnames,svgnames,table]{xcolor}&#10;\usepackage{amsmath}&#10;\usepackage{amsfonts, amssymb}&#10;\usepackage{graphicx}&#10;\usepackage{ulem}&#10;\pagestyle{empty}&#10;%%%%%%%%%%%%%%&#10;\def\llangle{\langle\!\langle}&#10;\def\rrangle{\rangle\!\rangle}&#10;\def\tls{{\tilde\lambda}_{\mathsf{S}}}&#10;\def\ii{{instanton-anti-instanton~}}&#10;\def\ints{\int_{\Re s=\half} ds\,}&#10;\def\np{{non-perturbative~}}&#10;\def\sl{SL(2,\Z)}&#10;\def\tl{\tilde\lambda}&#10;\def\fg{f^{(g)}}&#10;\def\spec{{\rm spec}}&#10;\def\V{\mathcal{V}}&#10;\def\ls{\l_{{\mathsf{S}}}}&#10;\def\fp{f_{\rm p}}&#10;\def\ffp{\mathfrak{\fp}}&#10;\def\fnp{f_{\rm np}}&#10;\def\s{\sigma}&#10;\def\hs{\widehat{s}}&#10;\def\Eh{\widetilde{E}}&#10;\def\P{\mathcal{P}}&#10;\def\Zb{\overline{Z}}&#10;\def\sb{\bar \sigma}&#10;\def\ni{\noindent}&#10;\def\ceff{c_{\rm eff}}&#10;\def\A{\mathcal{A}}&#10;\def\ttb{\tau, \bar\tau}&#10;\def\L{\Lambda}&#10;\def\vol{{\rm vol}}&#10;\def\re{\rm Re~}&#10;\def\im{\rm Im~}&#10;\def\z{\zeta}&#10;%%%%%%%%%% JUSTIN''S COMMANDS:&#10;\def\I{{\bf I} }&#10;\def\II{{\bf II} }&#10;&#10;%\flushbottom&#10;%\thispagestyle{empty}  &#10;%\pagestyle{plain}&#10;%%%%%%%%%%%%%%%%%%%%%%%%%%%%%%%%%%%%%%%&#10;%\renewcommand{\thefootnote}{\fnsymbol{footnote}}&#10;\renewcommand{\thanks}[1]{\footnote{#1}}&#10;\newcommand{\starttext}{&#10;\setcounter{footnote}{0}&#10;\renewcommand{\thefootnote}{\arabic{footnote}}}&#10;\renewcommand{\theequation}{\thesection.\arabic{equation}}&#10;\newcommand{\bea}{\begin{eqnarray}}&#10;\newcommand{\eea}{\end{eqnarray}}&#10;\newcommand{\be}{\begin{eqnarray}}&#10;\newcommand{\ee}{\end{eqnarray}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\def\s{\sigma}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%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s}[2] {\begin{equation*} \label{#1} \begin{split} #2 \end{split} \end{equation*}}&#10;\newcommand{\e}[2] {\begin{equation*} \label{#1} #2 \end{equation*}}&#10;&#10;\newcommand\EP[1]{{\color{blue}{{\sf (#1)}}}}&#10;\newcommand\JK[1]{{\color{red}{{\sf (#1)}}}}&#10;&#10;\def\t{\tau}&#10;\def\Ab{\overline{\mathcal{A}}}&#10;\def\tb{\bar\tau}&#10;&#10;%%% SCOOT'S COMMANDS %%%&#10;% \newcommand\half{{1\over 2}}&#10;% \renewcommand\d{{\rm d}}&#10;%\newcommand\mc{\mathcal}&#10;\newcommand\calo{\mathcal{O}}&#10;\DeclareMathOperator{\iim}{Im}&#10;\DeclareMathOperator{\rre}{Re}&#10;\DeclareMathOperator*{\RRes}{Res}&#10;\DeclareMathOperator{\sech}{sech}&#10;\DeclareMathOperator{\Var}{Var}&#10;\DeclareMathOperator{\vvol}{vol}&#10;\DeclareMathOperator{\Discc}{Disc}&#10;\DeclareMathOperator{\LLi}{Li}&#10;\DeclareMathOperator{\csch}{csch}&#10;\DeclareMathOperator{\aarg}{arg}&#10;\newcommand{\sac}[1]{{\bf \color{vert}[#1]}}&#10;\begin{document}&#10;&#10;&#10;\e{}{=}&#10;&#10;\end{document}"/>
  <p:tag name="IGUANATEXSIZE" val="30"/>
  <p:tag name="IGUANATEXCURSOR" val="8411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985.376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 \bea&#10; \label{eq:valenceformula}&#10; \sum_{p\,\in \,\mathcal{F}_N} \mathrm{ord}_p(v_i) = 0&#10; \eea&#10; &#10;\end{document}"/>
  <p:tag name="IGUANATEXSIZE" val="36"/>
  <p:tag name="IGUANATEXCURSOR" val="6890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90.21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ni \textsf{{\bf Theorem:} If there is a component $v_i(q)$ which is a modular function for $\Gamma(N)$ for some $N\in\ZZ$ and has $m_0^{(i)}\neq 0$, then $m_0:= \mathrm{min}\left(m_0^{(1)}, \dots, m_0^{(d)} \right)&lt;0$.}&#10;&#10;\end{document}"/>
  <p:tag name="IGUANATEXSIZE" val="36"/>
  <p:tag name="IGUANATEXCURSOR" val="682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93.925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&#10;$F = |v(q)|^2$&#10;\end{document}"/>
  <p:tag name="IGUANATEXSIZE" val="36"/>
  <p:tag name="IGUANATEXCURSOR" val="684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985.376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 \bea&#10; \label{eq:valenceformula}&#10; \sum_{p\,\in \,\mathcal{F}_N} \mathrm{ord}_p(v_i) = 0&#10; \eea&#10; &#10;\end{document}"/>
  <p:tag name="IGUANATEXSIZE" val="36"/>
  <p:tag name="IGUANATEXCURSOR" val="6890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90.21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ni \textsf{{\bf Theorem:} If there is a component $v_i(q)$ which is a modular function for $\Gamma(N)$ for some $N\in\ZZ$ and has $m_0^{(i)}\neq 0$, then $m_0:= \mathrm{min}\left(m_0^{(1)}, \dots, m_0^{(d)} \right)&lt;0$.}&#10;&#10;\end{document}"/>
  <p:tag name="IGUANATEXSIZE" val="36"/>
  <p:tag name="IGUANATEXCURSOR" val="682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10.42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e{anomdim}{\delta S = \l\int d^2w \,\O(w,\bar w) \quad \Rightarrow \quad \g^{(1)}_\phi = -\l C_{\phi^\dagger\O\phi}~.}&#10;\end{document}"/>
  <p:tag name="IGUANATEXSIZE" val="19"/>
  <p:tag name="IGUANATEXCURSOR" val="682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9366"/>
  <p:tag name="ORIGINALWIDTH" val="1526.80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\def\re{\text{Re}}&#10;\def\im{\text{Im}}&#10;&#10;&#10;\begin{document}&#10;&#10;&#10;&#10;\es{}{\&lt;\O\&gt; &amp;= v_i(q) N_{ij} \overline{v}_j(\overline{q}) \\&amp;= \sum_{h,\hb} C_{\phi^\dagger \cO\phi} \,\mathcal{F}_h(q)\mathcal{F}_{\bar h}(\qb)}&#10;&#10;\end{document}"/>
  <p:tag name="IGUANATEXSIZE" val="30"/>
  <p:tag name="IGUANATEXCURSOR" val="700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561.679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C_{\phi^\dagger\O\phi}\neq 0$$}&#10;\end{document}"/>
  <p:tag name="IGUANATEXSIZE" val="19"/>
  <p:tag name="IGUANATEXCURSOR" val="6871"/>
  <p:tag name="TRANSPARENCY" val="True"/>
  <p:tag name="FILENAME" val=""/>
  <p:tag name="LATEXENGINEID" val="0"/>
  <p:tag name="TEMPFOLDER" val="C:\temp\"/>
  <p:tag name="LATEXFORMHEIGHT" val="632"/>
  <p:tag name="LATEXFORMWIDTH" val="1131.2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177"/>
  <p:tag name="ORIGINALWIDTH" val="795.650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\D_*= {c \over 12} + {d_\O\o6}$$}&#10;\end{document}"/>
  <p:tag name="IGUANATEXSIZE" val="19"/>
  <p:tag name="IGUANATEXCURSOR" val="6875"/>
  <p:tag name="TRANSPARENCY" val="True"/>
  <p:tag name="FILENAME" val=""/>
  <p:tag name="LATEXENGINEID" val="0"/>
  <p:tag name="TEMPFOLDER" val="C:\temp\"/>
  <p:tag name="LATEXFORMHEIGHT" val="608"/>
  <p:tag name="LATEXFORMWIDTH" val="1444.8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026.622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cF_h(q\rar 0) \sim q^{h-{c\o 24}}}&#10;&#10;&#10;\end{document}"/>
  <p:tag name="IGUANATEXSIZE" val="19"/>
  <p:tag name="IGUANATEXCURSOR" val="6864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 &#10;\usepackage{color}&#10;\usepackage[usenames,dvipsnames,svgnames,table]{xcolor}&#10;\usepackage{amsmath}&#10;\usepackage{amsfonts, amssymb}&#10;\usepackage{graphicx}&#10;\usepackage{ulem}&#10;\pagestyle{empty}&#10;%%%%%%%%%%%%%%&#10;\def\llangle{\langle\!\langle}&#10;\def\rrangle{\rangle\!\rangle}&#10;\def\tls{{\tilde\lambda}_{\mathsf{S}}}&#10;\def\ii{{instanton-anti-instanton~}}&#10;\def\ints{\int_{\Re s=\half} ds\,}&#10;\def\np{{non-perturbative~}}&#10;\def\sl{SL(2,\Z)}&#10;\def\tl{\tilde\lambda}&#10;\def\fg{f^{(g)}}&#10;\def\spec{{\rm spec}}&#10;\def\V{\mathcal{V}}&#10;\def\ls{\l_{{\mathsf{S}}}}&#10;\def\fp{f_{\rm p}}&#10;\def\ffp{\mathfrak{\fp}}&#10;\def\fnp{f_{\rm np}}&#10;\def\s{\sigma}&#10;\def\hs{\widehat{s}}&#10;\def\Eh{\widetilde{E}}&#10;\def\P{\mathcal{P}}&#10;\def\Zb{\overline{Z}}&#10;\def\sb{\bar \sigma}&#10;\def\ni{\noindent}&#10;\def\ceff{c_{\rm eff}}&#10;\def\A{\mathcal{A}}&#10;\def\ttb{\tau, \bar\tau}&#10;\def\L{\Lambda}&#10;\def\vol{{\rm vol}}&#10;\def\re{\rm Re~}&#10;\def\im{\rm Im~}&#10;\def\z{\zeta}&#10;%%%%%%%%%% JUSTIN''S COMMANDS:&#10;\def\I{{\bf I} }&#10;\def\II{{\bf II} }&#10;&#10;%\flushbottom&#10;%\thispagestyle{empty}  &#10;%\pagestyle{plain}&#10;%%%%%%%%%%%%%%%%%%%%%%%%%%%%%%%%%%%%%%%&#10;%\renewcommand{\thefootnote}{\fnsymbol{footnote}}&#10;\renewcommand{\thanks}[1]{\footnote{#1}}&#10;\newcommand{\starttext}{&#10;\setcounter{footnote}{0}&#10;\renewcommand{\thefootnote}{\arabic{footnote}}}&#10;\renewcommand{\theequation}{\thesection.\arabic{equation}}&#10;\newcommand{\bea}{\begin{eqnarray}}&#10;\newcommand{\eea}{\end{eqnarray}}&#10;\newcommand{\be}{\begin{eqnarray}}&#10;\newcommand{\ee}{\end{eqnarray}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\def\s{\sigma}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%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s}[2] {\begin{equation*} \label{#1} \begin{split} #2 \end{split} \end{equation*}}&#10;\newcommand{\e}[2] {\begin{equation*} \label{#1} #2 \end{equation*}}&#10;&#10;\newcommand\EP[1]{{\color{blue}{{\sf (#1)}}}}&#10;\newcommand\JK[1]{{\color{red}{{\sf (#1)}}}}&#10;&#10;\def\t{\tau}&#10;\def\Ab{\overline{\mathcal{A}}}&#10;\def\tb{\bar\tau}&#10;&#10;%%% SCOOT'S COMMANDS %%%&#10;% \newcommand\half{{1\over 2}}&#10;% \renewcommand\d{{\rm d}}&#10;%\newcommand\mc{\mathcal}&#10;\newcommand\calo{\mathcal{O}}&#10;\DeclareMathOperator{\iim}{Im}&#10;\DeclareMathOperator{\rre}{Re}&#10;\DeclareMathOperator*{\RRes}{Res}&#10;\DeclareMathOperator{\sech}{sech}&#10;\DeclareMathOperator{\Var}{Var}&#10;\DeclareMathOperator{\vvol}{vol}&#10;\DeclareMathOperator{\Discc}{Disc}&#10;\DeclareMathOperator{\LLi}{Li}&#10;\DeclareMathOperator{\csch}{csch}&#10;\DeclareMathOperator{\aarg}{arg}&#10;\newcommand{\sac}[1]{{\bf \color{vert}[#1]}}&#10;\begin{document}&#10;&#10;&#10;\e{}{=}&#10;&#10;\end{document}"/>
  <p:tag name="IGUANATEXSIZE" val="30"/>
  <p:tag name="IGUANATEXCURSOR" val="8411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177"/>
  <p:tag name="ORIGINALWIDTH" val="795.650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\D_*= {c \over 12} + {d_\O\o6}$$}&#10;\end{document}"/>
  <p:tag name="IGUANATEXSIZE" val="19"/>
  <p:tag name="IGUANATEXCURSOR" val="6875"/>
  <p:tag name="TRANSPARENCY" val="True"/>
  <p:tag name="FILENAME" val=""/>
  <p:tag name="LATEXENGINEID" val="0"/>
  <p:tag name="TEMPFOLDER" val="C:\temp\"/>
  <p:tag name="LATEXFORMHEIGHT" val="608"/>
  <p:tag name="LATEXFORMWIDTH" val="1444.8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5.4930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mathfrak{g}}&#10;&#10;&#10;\end{document}"/>
  <p:tag name="IGUANATEXSIZE" val="19"/>
  <p:tag name="IGUANATEXCURSOR" val="6843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4.4695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mathcal{A}(\mathfrak{g})}&#10;&#10;&#10;\end{document}"/>
  <p:tag name="IGUANATEXSIZE" val="19"/>
  <p:tag name="IGUANATEXCURSOR" val="6855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t{\rightarrow}&#10;\def\p{\partial}&#10;\def\zb{\overline{z}}&#10;\def\phib{\overline{\phi}}&#10;\def\O{{\mathcal{O}}}&#10;\def\tree{{\rm tree}}&#10;\def\1{{\rm 1-loop}}&#10;\def\l{\lambda}&#10;\def\L{\Lambda}&#10;\def\M{\mathcal{M}}&#10;\def\o{\over}&#10;\def\dd{{\rm dDisc}}&#10;\def\cA{\mathcal{A}}&#10;\def\D{\Delta}&#10;\begin{document}&#10;\color{RedOrange}&#10;\begin{equation*}&#10;\begin{split}&#10;t &#10;\end{split}&#10;\end{equation*}&#10;\end{document}"/>
  <p:tag name="IGUANATEXSIZE" val="20"/>
  <p:tag name="IGUANATEXCURSOR" val="68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0.2212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s}[2] {\begin{equation} \label{#1} \begin{split} #2 \end{split} \end{equation}}&#10;\begin{document}&#10;\color{RedOrange}&#10;&#10;&#10; \bea&#10;{c/ 12}&#10; \eea&#10;&#10;\end{document}"/>
  <p:tag name="IGUANATEXSIZE" val="20"/>
  <p:tag name="IGUANATEXCURSOR" val="6617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s}[2] {\begin{equation} \label{#1} \begin{split} #2 \end{split} \end{equation}}&#10;\begin{document}&#10;\color{RedOrange}&#10;&#10;&#10; \bea&#10;0&#10; \eea&#10;&#10;\end{document}"/>
  <p:tag name="IGUANATEXSIZE" val="20"/>
  <p:tag name="IGUANATEXCURSOR" val="6615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817.397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t{\rightarrow}&#10;\def\p{\partial}&#10;\def\zb{\overline{z}}&#10;\def\phib{\overline{\phi}}&#10;\def\O{{\mathcal{O}}}&#10;\def\tree{{\rm tree}}&#10;\def\1{{\rm 1-loop}}&#10;\def\l{\lambda}&#10;\def\L{\Lambda}&#10;\def\M{\mathcal{M}}&#10;\def\o{\over}&#10;\def\dd{{\rm dDisc}}&#10;\def\cA{\mathcal{A}}&#10;\def\D{\Delta}&#10;\begin{document}&#10;\begin{equation*}&#10;\begin{split}&#10;t:= 2\,\text{min}(h,\bar h)&#10;\end{split}&#10;\end{equation*}&#10;\end{document}"/>
  <p:tag name="IGUANATEXSIZE" val="20"/>
  <p:tag name="IGUANATEXCURSOR" val="632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9.2088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C_{\phi^\dagger\O\phi}$$}&#10;\end{document}"/>
  <p:tag name="IGUANATEXSIZE" val="19"/>
  <p:tag name="IGUANATEXCURSOR" val="6866"/>
  <p:tag name="TRANSPARENCY" val="True"/>
  <p:tag name="FILENAME" val=""/>
  <p:tag name="LATEXENGINEID" val="0"/>
  <p:tag name="TEMPFOLDER" val="C:\temp\"/>
  <p:tag name="LATEXFORMHEIGHT" val="632"/>
  <p:tag name="LATEXFORMWIDTH" val="1131.2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022.49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m^2 = (\D-(d-2+J))(\D-(2-J))}&#10;&#10;&#10;\end{document}"/>
  <p:tag name="IGUANATEXSIZE" val="19"/>
  <p:tag name="IGUANATEXCURSOR" val="6859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124.10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\e*{\Delta_J = d-2 +J + \gamma_J}&#10;&#10;\end{document}"/>
  <p:tag name="IGUANATEXSIZE" val="19"/>
  <p:tag name="IGUANATEXCURSOR" val="6849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1.23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{\rm diam} \[ {\cal M}\] :={\rm sup} \{ d (t_1, t_2) \, | \; \; t_1\, , t_2 \in {\cal M} \}}&#10;&#10;&#10;\end{document}"/>
  <p:tag name="IGUANATEXSIZE" val="19"/>
  <p:tag name="IGUANATEXCURSOR" val="6857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548.55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 \gamma_J (t)  := {\rm min} \{ \g_\O \, | \;  {\cal O} \in    {\cal H}_t^{(J)}  \}}&#10;&#10;&#10;\end{document}"/>
  <p:tag name="IGUANATEXSIZE" val="19"/>
  <p:tag name="IGUANATEXCURSOR" val="6848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3.68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 ${\rm inf} \{ \gamma_4 (t) \, | \; t \in {\cal M} \} &gt;0$, then ${\rm diam} \[ {\cal M}\]    &lt; \infty$.}}&#10;&#10;&#10;\end{document}"/>
  <p:tag name="IGUANATEXSIZE" val="19"/>
  <p:tag name="IGUANATEXCURSOR" val="6903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1.23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{\rm diam} \[ {\cal M}\] :={\rm sup} \{ d (t_1, t_2) \, | \; \; t_1\, , t_2 \in {\cal M} \}}&#10;&#10;&#10;\end{document}"/>
  <p:tag name="IGUANATEXSIZE" val="19"/>
  <p:tag name="IGUANATEXCURSOR" val="6857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548.55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 \gamma_J (t)  := {\rm min} \{ \g_\O \, | \;  {\cal O} \in    {\cal H}_t^{(J)}  \}}&#10;&#10;&#10;\end{document}"/>
  <p:tag name="IGUANATEXSIZE" val="19"/>
  <p:tag name="IGUANATEXCURSOR" val="6848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.7057"/>
  <p:tag name="ORIGINALWIDTH" val="1567.30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s*{\gamma_J &amp;\approx f(J) \,({\rm Im} \t)^{-1}\\&amp; \approx f(J)\exp\left(-\b^{-1}d (\t,\t') \right)}&#10;&#10;&#10;\end{document}"/>
  <p:tag name="IGUANATEXSIZE" val="19"/>
  <p:tag name="IGUANATEXCURSOR" val="6885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844.76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ds^2 \approx \b^2 {d\t d\tb \o (\Im \,\t)^2} \quad \text{as}\quad \Im \,\t\rar\i}&#10;&#10;&#10;\end{document}"/>
  <p:tag name="IGUANATEXSIZE" val="19"/>
  <p:tag name="IGUANATEXCURSOR" val="6911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50.61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\,${\rm inf} \{ \gamma_4 (t) \, | \; t \in {\cal M} \} =0$, then ${\rm diam} \[ {\cal M}_{\epsilon\rar 0}\]   \sim  \beta \,|\!\log  \epsilon |$~.}}&#10;&#10;&#10;\end{document}"/>
  <p:tag name="IGUANATEXSIZE" val="19"/>
  <p:tag name="IGUANATEXCURSOR" val="6991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3.68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 ${\rm inf} \{ \gamma_4 (t) \, | \; t \in {\cal M} \} &gt;0$, then ${\rm diam} \[ {\cal M}\]    &lt; \infty$.}}&#10;&#10;&#10;\end{document}"/>
  <p:tag name="IGUANATEXSIZE" val="19"/>
  <p:tag name="IGUANATEXCURSOR" val="6903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1.23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{\rm diam} \[ {\cal M}\] :={\rm sup} \{ d (t_1, t_2) \, | \; \; t_1\, , t_2 \in {\cal M} \}}&#10;&#10;&#10;\end{document}"/>
  <p:tag name="IGUANATEXSIZE" val="19"/>
  <p:tag name="IGUANATEXCURSOR" val="6857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177"/>
  <p:tag name="ORIGINALWIDTH" val="795.650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\D_*= {c \over 12} + {d_\O\o6}$$}&#10;\end{document}"/>
  <p:tag name="IGUANATEXSIZE" val="19"/>
  <p:tag name="IGUANATEXCURSOR" val="6875"/>
  <p:tag name="TRANSPARENCY" val="True"/>
  <p:tag name="FILENAME" val=""/>
  <p:tag name="LATEXENGINEID" val="0"/>
  <p:tag name="TEMPFOLDER" val="C:\temp\"/>
  <p:tag name="LATEXFORMHEIGHT" val="608"/>
  <p:tag name="LATEXFORMWIDTH" val="1444.8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548.55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 \gamma_J (t)  := {\rm min} \{ \g_\O \, | \;  {\cal O} \in    {\cal H}_t^{(J)}  \}}&#10;&#10;&#10;\end{document}"/>
  <p:tag name="IGUANATEXSIZE" val="19"/>
  <p:tag name="IGUANATEXCURSOR" val="6848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.7057"/>
  <p:tag name="ORIGINALWIDTH" val="1567.304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s*{\gamma_J &amp;\approx f(J) \,({\rm Im} \t)^{-1}\\&amp; \approx f(J)\exp\left(-\b^{-1}d (\t,\t') \right)}&#10;&#10;&#10;\end{document}"/>
  <p:tag name="IGUANATEXSIZE" val="19"/>
  <p:tag name="IGUANATEXCURSOR" val="6885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844.76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ds^2 \approx \b^2 {d\t d\tb \o (\Im \,\t)^2} \quad \text{as}\quad \Im \,\t\rar\i}&#10;&#10;&#10;\end{document}"/>
  <p:tag name="IGUANATEXSIZE" val="19"/>
  <p:tag name="IGUANATEXCURSOR" val="6911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50.61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\,${\rm inf} \{ \gamma_4 (t) \, | \; t \in {\cal M} \} =0$, then ${\rm diam} \[ {\cal M}_{\epsilon\rar 0}\]   \sim  \beta \,|\!\log  \epsilon |$~.}}&#10;&#10;&#10;\end{document}"/>
  <p:tag name="IGUANATEXSIZE" val="19"/>
  <p:tag name="IGUANATEXCURSOR" val="6991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3.68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 ${\rm inf} \{ \gamma_4 (t) \, | \; t \in {\cal M} \} &gt;0$, then ${\rm diam} \[ {\cal M}\]    &lt; \infty$.}}&#10;&#10;&#10;\end{document}"/>
  <p:tag name="IGUANATEXSIZE" val="19"/>
  <p:tag name="IGUANATEXCURSOR" val="6903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879.265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\it If \,${\rm inf} \{ \gamma_4 (t) \, | \; t \in {\cal M} \} =0$, then ${\rm diam} \[ {\cal M}^{(J)}_{\epsilon\rar 0}\]$  is monotonic and convex.}}&#10;&#10;&#10;\end{document}"/>
  <p:tag name="IGUANATEXSIZE" val="19"/>
  <p:tag name="IGUANATEXCURSOR" val="6957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3.1271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Vol}{}_Z(\cM)~\text{\it is finite.}}&#10;&#10;&#10;\end{document}"/>
  <p:tag name="IGUANATEXSIZE" val="18"/>
  <p:tag name="IGUANATEXCURSOR" val="6850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26.54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Vol}{}_Z(\cM)\leq f(d,\text{dim}(\cM),...)?}&#10;&#10;&#10;\end{document}"/>
  <p:tag name="IGUANATEXSIZE" val="18"/>
  <p:tag name="IGUANATEXCURSOR" val="6879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97.4503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text{AdS}_{d+1} }&#10;&#10;&#10;\end{document}"/>
  <p:tag name="IGUANATEXSIZE" val="19"/>
  <p:tag name="IGUANATEXCURSOR" val="6847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mathcal{M} }&#10;&#10;&#10;\end{document}"/>
  <p:tag name="IGUANATEXSIZE" val="19"/>
  <p:tag name="IGUANATEXCURSOR" val="6841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561.679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C_{\phi^\dagger\O\phi}\neq 0$$}&#10;\end{document}"/>
  <p:tag name="IGUANATEXSIZE" val="19"/>
  <p:tag name="IGUANATEXCURSOR" val="6843"/>
  <p:tag name="TRANSPARENCY" val="True"/>
  <p:tag name="FILENAME" val=""/>
  <p:tag name="LATEXENGINEID" val="0"/>
  <p:tag name="TEMPFOLDER" val="C:\temp\"/>
  <p:tag name="LATEXFORMHEIGHT" val="509"/>
  <p:tag name="LATEXFORMWIDTH" val="808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202.85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\def\Dg{\Delta_{\rm gap}}&#10;&#10;\def\ni{\noindent}&#10;\def\ceff{c_{\rm eff}}&#10;\def\A{\mathcal{A}}&#10;\def\ttb{\tau, \bar\tau}&#10;\def\ni{\noindent}&#10;&#10;&#10;\begin{document}&#10;&#10;\e*{N\rar\i\,,\quad \Dg \rar\i}&#10;&#10;&#10;\end{document}"/>
  <p:tag name="IGUANATEXSIZE" val="19"/>
  <p:tag name="IGUANATEXCURSOR" val="6724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156"/>
  <p:tag name="ORIGINALWIDTH" val="666.6667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{\l_{i+1}\o \l_i} \lesssim O(1)}&#10;&#10;&#10;\end{document}"/>
  <p:tag name="IGUANATEXSIZE" val="16"/>
  <p:tag name="IGUANATEXCURSOR" val="6856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182.9771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\def\Dg{\Delta_{\rm gap}}&#10;\def\ni{\noindent}&#10;\def\ceff{c_{\rm eff}}&#10;\def\A{\mathcal{A}}&#10;\def\ttb{\tau, \bar\tau}&#10;\def\ni{\noindent}&#10;&#10;&#10;\begin{document}&#10;&#10;\e*{T_{\mu\nu}}&#10;&#10;&#10;\end{document}"/>
  <p:tag name="IGUANATEXSIZE" val="19"/>
  <p:tag name="IGUANATEXCURSOR" val="6865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Wc}{{\cal{W}}}&#10;\newcommand{\Lc}{{\cal{L}}}&#10;\def\Ab{\overline{A}}&#10;\def\ab{\overline{a}}&#10;\def\Lamb{\overline{\Lambda}}&#10;\def\rar{\rightarrow}&#10;\def\p{\partial}&#10;\def\zb{\overline{z}}&#10;\def\phib{\overline{\phi}}&#10;\def\Oc{{\cal{O}}}&#10;\def\l{\lambda}&#10;\def\L{\Lambda}&#10;\def\D{\Delta}&#10;\def\Gc{{\cal G}}&#10;\def\Q{{\cal Q}}&#10;\def\O{{\cal O}}&#10;\def\t{\tau}&#10;\def\i{\infty}&#10;\def\mloop{M_{\rm 1-loop}}&#10;\def\OO{[\O\O]}&#10;\def\reg{{\rm reg}}&#10;\def\g{\gamma}&#10;\def\G{\Gamma}&#10;\def\2{(2)}&#10;\def\1{(1)}&#10;\def\0{(0)}&#10;\def\a{\alpha}&#10;\def\la{\langle}&#10;\def\ra{\rangle}&#10;\def\Dg{\Delta_{\rm gap}}&#10;\def\o{\over}&#10;\def\b{\beta}&#10;\def\c{\cite}&#10;\def\Pol{{\rm Pol}}&#10;\def\t{\tau}&#10;\def\flim{\lim_{s,t\rar\i}}&#10;\def\z{\zeta}&#10;\def\bul{\vskip .1in $\bullet$~}&#10;\def\eps{\epsilon}&#10;\def\Nc{{\cal N}}&#10;\def\Lads{L_{\rm AdS}}&#10;\def\Ac{{\cal A}}&#10;\def\b{\beta}&#10;\def\M{{\cal M}}&#10;\def\zb{\overline{z}}&#10;\def\rar{\rightarrow}&#10;\def\F{{\cal F}}&#10;\def\H{{\cal H}}&#10;\def\winf{{\cal W}_{\infty}}&#10;\def\lp{\ell_{11}}&#10;\def\Mt{\widetilde{M}}&#10;\def\Rflat{\mathfrak{R}_{\rm flat}}&#10;\def\Kb{\overline{K}}&#10;\def\flat{{\rm flat}}&#10;\def\tree{\rm tree}&#10;\def\H{{\cal H}}&#10;\def\l{\left}&#10;\def\r{\right}&#10;\def\Ot{\tilde{\cal O}}&#10;\def\o{\over}&#10;\def\Lc{\mathcal{L}}&#10;\newcommand{\ejp}[1]{{\color{blue}\bf $ \langle *||*\rangle$(EP: {#1})}}&#10;\def\eqr{\eqref}&#10;\def\sec{\section}&#10;\def\Oc{{\cal O}}&#10;\def\l{\lambda}&#10;\def\vs{\vskip .1 in}&#10;\def\a{\alpha}&#10;\def\O{{\cal O}}&#10;%\def\ra{\rangle}&#10;%\def\la{\langle}&#10;\def\vac{{\rm vac}}&#10;\def\D{\Delta}&#10;\def\del{\delta}&#10;\def\g{\gamma}&#10;\def\s{\sigma}&#10;\def\ssec{\subsection}&#10;\def\sssec{\subsubsection}&#10;\def\i{\infty}&#10;\def\foot{\footnote}&#10;\def\Dc{{\cal D}}&#10;\def\Gc{{\cal G}}&#10;\newcommand{\Res}[1] {\underset{#1}{\text{Res}}\,}&#10;\newcommand{\e}[2] {\begin{equation*}\label{#1}  #2 \end{equation*}}&#10;\newcommand{\es}[2] {\begin{equation*} \label{#1} \begin{split} #2 \end{split} \end{equation*}}&#10;\begin{document}&#10;\color{RedOrange}&#10;%&#10;\e{}{\times}&#10; 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404.1995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\e*{\p_\lambda c=0}&#10;&#10;&#10;\end{document}"/>
  <p:tag name="IGUANATEXSIZE" val="17"/>
  <p:tag name="IGUANATEXCURSOR" val="6832"/>
  <p:tag name="TRANSPARENCY" val="True"/>
  <p:tag name="FILENAME" val=""/>
  <p:tag name="LATEXENGINEID" val="0"/>
  <p:tag name="TEMPFOLDER" val="C:\temp\"/>
  <p:tag name="LATEXFORMHEIGHT" val="429"/>
  <p:tag name="LATEXFORMWIDTH" val="708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177"/>
  <p:tag name="ORIGINALWIDTH" val="795.6506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&#10;&#10;&#10;&#10;\ni \textsf{$$\D_*= {c \over 12} + {d_\O\o6}$$}&#10;\end{document}"/>
  <p:tag name="IGUANATEXSIZE" val="19"/>
  <p:tag name="IGUANATEXCURSOR" val="6875"/>
  <p:tag name="TRANSPARENCY" val="True"/>
  <p:tag name="FILENAME" val=""/>
  <p:tag name="LATEXENGINEID" val="0"/>
  <p:tag name="TEMPFOLDER" val="C:\temp\"/>
  <p:tag name="LATEXFORMHEIGHT" val="608"/>
  <p:tag name="LATEXFORMWIDTH" val="1444.8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.4829"/>
  <p:tag name="LATEXADDIN" val="\documentclass{article} &#10;\usepackage{color}&#10;\usepackage[usenames,dvipsnames,svgnames,table]{xcolor}&#10;\usepackage{amsmath}&#10;\usepackage{amsfonts, amssymb}&#10;\usepackage{graphicx}&#10;\usepackage{ulem}&#10;\pagestyle{empty}&#10;\newcommand{\bea}{\begin{eqnarray}\nonumber}&#10;\newcommand{\eea}{\end{eqnarray}\nonumber}&#10;\newcommand{\be}{\begin{eqnarray}\nonumber}&#10;\newcommand{\ee}{\end{eqnarray}\nonumber}&#10;\newcommand{\bma}{\begin{matrix}}&#10;\newcommand{\ema}{\cr\end{matrix}}&#10;\newcommand{\&lt;}{\langle}&#10;\renewcommand{\&gt;}{\rangle}&#10;\newcommand{\PSbox}[3]{\mbox{\rule{0in}{#3}\special{psfile=#1}\hspace{#2}}}&#10;%%%%%%%%%%%%%%%%%%%%%%%%%%%%%%%%%%%%%%%%%&#10;\newtheorem{thm}{Theorem}[section]&#10;\newtheorem{lem}[thm]{Lemma}&#10;\newtheorem{prop}[thm]{Proposition}&#10;\newtheorem{cor}[thm]{Corollary}&#10;\newtheorem{conj}[thm]{Conjecture}&#10;\newtheorem{ev}[thm]{Evidence}&#10;\newtheorem{res}[thm]{Result}&#10;\newtheorem{claim}[thm]{Claim}&#10;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\def\bA{{\bf A}}&#10;\def\bB{{\bf B}}&#10;\def\bC{{\bf C}}&#10;\def\bD{{\bf D}}&#10;\def\bE{{\bf E}}&#10;\def\bF{{\bf F}}&#10;\def\bG{{\bf G}}&#10;\def\bH{{\bf H}}&#10;\def\bJ{{\bf J}}&#10;\def\bL{{\bf L}}&#10;\def\bM{{\bf M}}&#10;\def\bN{{\bf N}}&#10;\def\bP{{\bf P}}&#10;\def\bQ{{\bf Q}}&#10;\def\bR{{\bf R}}&#10;\def\bS{{\bf S}}&#10;\def\bT{{\bf T}}&#10;\def\bV{{\bf V}}&#10;\def\bX{{\bf X}}&#10;\def\bZ{{\bf Z}}&#10;&#10;\def\ba{{\bf a}}&#10;\def\bb{{\bf b}}&#10;\def\bc{{\bf c}}&#10;\def\bd{{\bf d}}&#10;\def\bff{{\bf f}}&#10;\def\bg{{\bf g}}&#10;\def\bj{{\bf j}}&#10;\def\bk{{\bf k}}&#10;\def\bl{{\bf l}}&#10;\def\bm{{\bf m}}&#10;\def\bn{{\bf n}}&#10;\def\bp{{\bf p}}&#10;\def\bq{{\bf q}}&#10;\def\br{{\bf r}}&#10;\def\bs{{\bf s}}&#10;\def\bt{{\bf t}}&#10;\def\bv{{\bf v}}&#10;\def\bw{{\bf w}}&#10;\def\bx{{\bf x}}&#10;\def\by{{\bf y}}&#10;\def\bz{{\bf 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{\mathfrak{P}}&#10;\def\mQ{\mathfrak{Q}}&#10;\def\mR{\mathfrak{R}}&#10;\def\mS{\mathfrak{S}}&#10;\def\mT{\mathfrak{T}}&#10;\def\mU{\mathfrak{U}}&#10;\def\mV{\mathfrak{V}}&#10;\def\mW{\mathfrak{W}}&#10;\def\mX{\mathfrak{X}}&#10;\def\mY{\mathfrak{Y}}&#10;\def\mZ{\mathfrak{Z}}&#10;&#10;\def\ma{\mathfrak{a}}&#10;\def\mb{\mathfrak{b}}&#10;\def\mc{\mathfrak{c}}&#10;\def\md{\mathfrak{d}}&#10;\def\me{\mathfrak{e}}&#10;\def\mf{\mathfrak{f}}&#10;\def\mg{\mathfrak{g}}&#10;\def\mh{\mathfrak{h}}&#10;\def\mi{\mathfrak{i}}&#10;\def\mj{\mathfrak{j}}&#10;\def\mk{\mathfrak{k}}&#10;\def\ml{\mathfrak{l}}&#10;\def\mm{\mathfrak{m}}&#10;\def\mn{\mathfrak{n}}&#10;\def\mo{\mathfrak{o}}&#10;\def\mpp{\mathfrak{p}}&#10;\def\mq{\mathfrak{q}}&#10;\def\mr{\mathfrak{r}}&#10;\def\ms{\mathfrak{s}}&#10;\def\mt{\mathfrak{t}}&#10;\def\muu{\mathfrak{u}}&#10;\def\mv{\mathfrak{v}}&#10;\def\mw{\mathfrak{w}}&#10;\def\mx{\mathfrak{x}}&#10;\def\my{\mathfrak{y}}&#10;\def\mz{\mathfrak{z}}&#10;&#10;\def\ZZ{{\mathbb Z}}&#10;\def\RR{{\mathbb R}}&#10;\def\NN{{\mathbb N}}&#10;\def\CC{{\mathbb C}}&#10;\def\HH{{\mathbb H}}&#10;\def\QQ{{\mathbb Q}}&#10;\def\GG{{\mathbb G}}&#10;&#10;\def\Re{{\rm Re \,}}&#10;\def\Im{{\rm Im \,}}&#10;\def\tr{{\rm tr}}&#10;\def\Tr{{\rm Tr}}&#10;\def\det{{\rm det \,}}&#10;\def\Det{{\rm Det}}&#10;\def\half{{1\over 2}}&#10;\def\p{\partial}&#10;\def\DD{\nabla }&#10;\def\DDb{\bar \nabla}&#10;&#10;\def\a{\alpha}&#10;\def\m{\mu}&#10;\def\b{\beta}&#10;\def\g{\gamma}&#10;\def\G{\Gamma}&#10;\def\l{\lambda}&#10;\def\eps{\epsilon}&#10;\def\f{\varphi}&#10;\def\tet{\vartheta}&#10;\def\ep{\varepsilon}&#10;\def\om{\omega}&#10;&#10;&#10;\def\pbz{\p _{\bar z}}&#10;\def\pbw{\p_{\bar w}}&#10;\def\ch{{\rm ch}}&#10;\def\sh{{\rm sh}}&#10;\def\th{{\rm th}}&#10;\def\Li{{\rm Li}}&#10;\def\Ei{{\rm Ei}}&#10;&#10;%\def\L{R}&#10;&#10;&#10;\def\ti{\tilde}&#10;\def\no{\nonumber}&#10;\def\sm{\smallskip}&#10;&#10;%%%%%%%%%% ERIC''S COMMANDS&#10;&#10;\def\qqb{q,\qb}&#10;\def\({\left(}&#10;\def\){\right)}&#10;\def\[{\left[}&#10;\def\]{\right]}&#10;\def\lan{\langle}&#10;\def\ran{\rangle}&#10;\def\&lt;{\langle}&#10;\def\&gt;{\rangle}&#10;\def\pd{\partial}&#10;%\def\ra{\rightarrow}&#10;\def\Bar{\overline}&#10;%\newcommand{\mc}{\mathcal}&#10;&#10;&#10;\def\Vir{\text{Vir}}&#10;\def\HMR{{\rm HMR}}&#10;\def\Gl{G_{\ell}}&#10;\def\id{\mathbbm{1}}&#10;\def\hol{holomorphic }&#10;\def\nhol{non-holomorphic }&#10;\def\wh{\widehat}&#10;\def\diff{{\rm diff}}&#10;\def\min{{\rm min}}&#10;\def\Dh{\widehat\D}&#10;\def\max{{\rm max}}&#10;\def\taub{\overline\tau}&#10;\def\Zt{\widetilde Z}&#10;\def\Zh{Z_{\rm diff}}&#10;\def\dh{\hat d}&#10;%\def\Z{\mathbb{Z}}&#10;\def\mod{~{\rm mod}~}&#10;\def\Jb{\overline J}&#10;\def\qb{\overline q}&#10;\def\vac{\text{vac}}&#10;\def\hb{\overline h}&#10;\def\light{\text{light}}&#10;\def\heavy{\text{heavy}}&#10;\def\suk{\widehat{su(2)}_k}&#10;\def\gap{\text{gap}}&#10;%%%%%%%%%%%&#10;%\newcommand\bc{\begin{comment}}&#10;\def\etab{\overline{\eta}}&#10;\def\pb{\overline{p}}&#10;%\newcommand\ec{\end{comment}}&#10;\def\chib{\overline{\chi}}&#10;\def\S{\mathcal{S}}&#10;\def\min{{\rm min}}&#10;%\def\qqb{\t,\tb}&#10;\def\E{\mathcal{E}}&#10;\def\Z{\mathbb{Z}}&#10;\def\R{\mathbb{R}}&#10;\def\Q{\mathbb{Q}}&#10;\def\C{\mathbb{C}}&#10;\def\eff{{\rm eff}}&#10;\def\mb{\overline{m}}&#10;\def\vac{{\rm vac}}&#10;\def\cusp{{\rm cusp}}&#10;&#10;\def\qb{\bar q}&#10;\def\tb{\bar\tau}&#10;\def\line{{\centerline{\noindent\rule{15cm}{0.6pt}}}}&#10;\def\Tb{\overline{T}}&#10;\def\x{\times}&#10;\def\cB{\mathcal{B}}&#10;\DeclareMathOperator*{\Res}{Res}&#10;\def\cD{\mathcal{D}}&#10;\def\gap{{\rm gap}}&#10;\def\el{\ell}&#10;\def\eps{\epsilon}&#10;\def\Disc{{\rm Disc}}&#10;\def\Dpp{\D_{\phi'}}&#10;\def\bul{$\bullet$~}&#10;\def\Tb{\overline T}&#10;\def\hb{\overline h}&#10;\def\M{\mathcal{M}}&#10;\def\adsm{AdS$\times \M$ }&#10;\def\lads{L_{\rm AdS}}&#10;\def\lm{L_{\M}}&#10;\def\ls{\ell_{\rm s}}&#10;\def\lp{\ell_{\rm p}}&#10;\def\1{{\rm 1-loop}}&#10;\def\dd{\text{dDisc}}&#10;\def\cZ{\mathcal{Z}}&#10;\def\h{{1\o2}}&#10;\def\Tr{{\rm Tr}}&#10;\def\as{{\a' s\o 4}}&#10;\def\c{\cite}&#10;\def\nonan{\mathcal{A}^{(g=1)}_{\rm non-analytic}}&#10;\def\cA{\mathcal{A}}&#10;\def\cMt{\widetilde{\mathcal{M}}}&#10;\def\cR{\mathcal{R}}&#10;\def\cM{\mathcal{M}}&#10;\def\cH{\mathcal{H}}&#10;\def\zb{\bar z}&#10;\def\cG{\mathcal{G}}&#10;\def\cN{\mathcal{N}}&#10;\def\cA{\mathcal{A}}&#10;\def\chib{\bar\chi}&#10;&#10;\def\C{\mathcal{C}}&#10;\def\mO{\mathcal{O}}&#10;\def\Ot{\widetilde{\mO}}&#10;\def\bare{{\rm bare}}&#10;\def\pre{{\rm pre}}&#10;\def\vs{\vskip .1 in}&#10;\def\Om{\Omega}&#10;\def\G{\Gamma}&#10;\def\p{\partial}&#10;\def\o{\over}&#10;\def\g{\gamma}&#10;\def\D{\Delta}&#10;\def\rar{\rightarrow}&#10;\def\f{\phi}&#10;\def\eqr{\eqref}&#10;\def\dDisc{{\rm dDisc}}&#10;\def\O{{\cal O}}&#10;\def\ra{\rangle}&#10;\def\la{\langle}&#10;\def\ssec{\subsection}&#10;\def\sssec{\subsubsection}&#10;\def\sec{\section}&#10;\def\i{\infty}&#10;\def\foot{\footnote}&#10;\newcommand{\e}[2] {\begin{equation}\nonumber \label{#1} #2 \end{equation}}&#10;\newcommand{\es}[2] {\begin{equation}\nonumber \label{#1} \begin{split} #2 \end{split} \end{equation}}&#10;\def\t{\tau}&#10;\def\d{\delta}&#10;\def\g{\gamma}&#10;&#10;\def\ni{\noindent}&#10;\def\ceff{c_{\rm eff}}&#10;\def\A{\mathcal{A}}&#10;\def\ttb{\tau, \bar\tau}&#10;\def\ni{\noindent}&#10;&#10;&#10;\begin{document}&#10;\color{black}&#10;&#10;&#10;$\mathcal{M}$&#10;&#10;\end{document}"/>
  <p:tag name="IGUANATEXSIZE" val="19"/>
  <p:tag name="IGUANATEXCURSOR" val="6854"/>
  <p:tag name="TRANSPARENCY" val="True"/>
  <p:tag name="FILENAME" val=""/>
  <p:tag name="LATEXENGINEID" val="0"/>
  <p:tag name="TEMPFOLDER" val="C:\temp\"/>
  <p:tag name="LATEXFORMHEIGHT" val="401"/>
  <p:tag name="LATEXFORMWIDTH" val="509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70C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bg2">
              <a:lumMod val="50000"/>
              <a:alpha val="43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spc="20" dirty="0" smtClean="0">
            <a:solidFill>
              <a:schemeClr val="bg1">
                <a:lumMod val="50000"/>
              </a:schemeClr>
            </a:solidFill>
            <a:latin typeface="Quire Sans Light" panose="020B0302040400020003" pitchFamily="34" charset="0"/>
            <a:sym typeface="Wingdings" panose="05000000000000000000" pitchFamily="2" charset="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255298</TotalTime>
  <Words>3792</Words>
  <Application>Microsoft Office PowerPoint</Application>
  <PresentationFormat>Widescreen</PresentationFormat>
  <Paragraphs>603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Calibri Light</vt:lpstr>
      <vt:lpstr>Times New Roman</vt:lpstr>
      <vt:lpstr>Eras Light ITC</vt:lpstr>
      <vt:lpstr>Courier New</vt:lpstr>
      <vt:lpstr>Kalinga</vt:lpstr>
      <vt:lpstr>Arial</vt:lpstr>
      <vt:lpstr>Gisha</vt:lpstr>
      <vt:lpstr>Tahoma</vt:lpstr>
      <vt:lpstr>Century Gothic</vt:lpstr>
      <vt:lpstr>Cambria Math</vt:lpstr>
      <vt:lpstr>Wingdings</vt:lpstr>
      <vt:lpstr>Microsoft JhengHei</vt:lpstr>
      <vt:lpstr>Calibri</vt:lpstr>
      <vt:lpstr>Quire Sans Light</vt:lpstr>
      <vt:lpstr>Office Theme</vt:lpstr>
      <vt:lpstr>Features &amp; Fantasies of  Moduli Dependence in CFT</vt:lpstr>
      <vt:lpstr>HirosiFest will be a weekly event!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Man from the 2 Dimensions</vt:lpstr>
      <vt:lpstr>PowerPoint Presentation</vt:lpstr>
      <vt:lpstr>PowerPoint Presentation</vt:lpstr>
      <vt:lpstr>Rational points in moduli space</vt:lpstr>
      <vt:lpstr>Rational points in moduli space</vt:lpstr>
      <vt:lpstr>Integrality in RCFT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Integrality in RCFT</vt:lpstr>
      <vt:lpstr>Integrality in RCFT: Comments</vt:lpstr>
      <vt:lpstr>Determinacy in RCFT</vt:lpstr>
      <vt:lpstr>PowerPoint Presentation</vt:lpstr>
      <vt:lpstr>PowerPoint Presentation</vt:lpstr>
      <vt:lpstr>PowerPoint Presentation</vt:lpstr>
      <vt:lpstr>CFT Distance Conjecture</vt:lpstr>
      <vt:lpstr>CFT Distance Conjecture</vt:lpstr>
      <vt:lpstr>CFT Distance Conjecture</vt:lpstr>
      <vt:lpstr>CFT Distance Conjecture</vt:lpstr>
      <vt:lpstr>CFT Distance Conjecture</vt:lpstr>
      <vt:lpstr>CFT Distance Conjecture: Speculations</vt:lpstr>
      <vt:lpstr>PowerPoint Presentation</vt:lpstr>
      <vt:lpstr>Sharpening the AdS Scale Separation problem</vt:lpstr>
      <vt:lpstr>Sharpening the AdS Scale Separation problem</vt:lpstr>
      <vt:lpstr>Sharpening the AdS Scale Separation problem</vt:lpstr>
      <vt:lpstr>Sharpening the AdS Scale Separation problem</vt:lpstr>
      <vt:lpstr>Sharpening the AdS Scale Separation problem</vt:lpstr>
      <vt:lpstr>Sharpening the AdS Scale Separation problem</vt:lpstr>
      <vt:lpstr>Sharpening the AdS Scale Separation problem</vt:lpstr>
      <vt:lpstr>Sharpening the AdS Scale Separation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Perlmutter</dc:creator>
  <cp:lastModifiedBy>Eric Perlmutter</cp:lastModifiedBy>
  <cp:revision>4018</cp:revision>
  <cp:lastPrinted>2019-06-04T11:08:48Z</cp:lastPrinted>
  <dcterms:created xsi:type="dcterms:W3CDTF">2015-06-12T01:12:25Z</dcterms:created>
  <dcterms:modified xsi:type="dcterms:W3CDTF">2022-10-22T01:12:43Z</dcterms:modified>
</cp:coreProperties>
</file>