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510.xml" ContentType="application/vnd.openxmlformats-officedocument.presentationml.tags+xml"/>
  <Override PartName="/ppt/tags/tag80.xml" ContentType="application/vnd.openxmlformats-officedocument.presentationml.tags+xml"/>
  <Override PartName="/ppt/tags/tag120.xml" ContentType="application/vnd.openxmlformats-officedocument.presentationml.tags+xml"/>
  <Override PartName="/ppt/tags/tag130.xml" ContentType="application/vnd.openxmlformats-officedocument.presentationml.tags+xml"/>
  <Override PartName="/ppt/tags/tag160.xml" ContentType="application/vnd.openxmlformats-officedocument.presentationml.tags+xml"/>
  <Override PartName="/ppt/tags/tag180.xml" ContentType="application/vnd.openxmlformats-officedocument.presentationml.tags+xml"/>
  <Override PartName="/ppt/tags/tag200.xml" ContentType="application/vnd.openxmlformats-officedocument.presentationml.tags+xml"/>
  <Override PartName="/ppt/tags/tag250.xml" ContentType="application/vnd.openxmlformats-officedocument.presentationml.tags+xml"/>
  <Override PartName="/ppt/tags/tag290.xml" ContentType="application/vnd.openxmlformats-officedocument.presentationml.tags+xml"/>
  <Override PartName="/ppt/tags/tag320.xml" ContentType="application/vnd.openxmlformats-officedocument.presentationml.tags+xml"/>
  <Override PartName="/ppt/tags/tag330.xml" ContentType="application/vnd.openxmlformats-officedocument.presentationml.tags+xml"/>
  <Override PartName="/ppt/tags/tag360.xml" ContentType="application/vnd.openxmlformats-officedocument.presentationml.tags+xml"/>
  <Override PartName="/ppt/tags/tag400.xml" ContentType="application/vnd.openxmlformats-officedocument.presentationml.tags+xml"/>
  <Override PartName="/ppt/tags/tag420.xml" ContentType="application/vnd.openxmlformats-officedocument.presentationml.tags+xml"/>
  <Override PartName="/ppt/tags/tag440.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7" r:id="rId2"/>
    <p:sldId id="303" r:id="rId3"/>
    <p:sldId id="259" r:id="rId4"/>
    <p:sldId id="318" r:id="rId5"/>
    <p:sldId id="260" r:id="rId6"/>
    <p:sldId id="305" r:id="rId7"/>
    <p:sldId id="274" r:id="rId8"/>
    <p:sldId id="280" r:id="rId9"/>
    <p:sldId id="281" r:id="rId10"/>
    <p:sldId id="299" r:id="rId11"/>
    <p:sldId id="263" r:id="rId12"/>
    <p:sldId id="284" r:id="rId13"/>
    <p:sldId id="307" r:id="rId14"/>
    <p:sldId id="309" r:id="rId15"/>
    <p:sldId id="316" r:id="rId16"/>
    <p:sldId id="317" r:id="rId17"/>
    <p:sldId id="310" r:id="rId18"/>
    <p:sldId id="268" r:id="rId19"/>
    <p:sldId id="314" r:id="rId20"/>
    <p:sldId id="315" r:id="rId21"/>
    <p:sldId id="300" r:id="rId22"/>
    <p:sldId id="304" r:id="rId23"/>
    <p:sldId id="269" r:id="rId24"/>
    <p:sldId id="277" r:id="rId25"/>
    <p:sldId id="270" r:id="rId26"/>
    <p:sldId id="272"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34"/>
  </p:normalViewPr>
  <p:slideViewPr>
    <p:cSldViewPr snapToGrid="0">
      <p:cViewPr varScale="1">
        <p:scale>
          <a:sx n="90" d="100"/>
          <a:sy n="90" d="100"/>
        </p:scale>
        <p:origin x="232"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60847-0B41-7A42-96F0-AC0B03106498}" type="datetimeFigureOut">
              <a:rPr lang="en-US" smtClean="0"/>
              <a:t>3/25/23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36E74-C518-3F4D-ABCF-4768DC16C23C}" type="slidenum">
              <a:rPr lang="en-US" smtClean="0"/>
              <a:t>‹N°›</a:t>
            </a:fld>
            <a:endParaRPr lang="en-US"/>
          </a:p>
        </p:txBody>
      </p:sp>
    </p:spTree>
    <p:extLst>
      <p:ext uri="{BB962C8B-B14F-4D97-AF65-F5344CB8AC3E}">
        <p14:creationId xmlns:p14="http://schemas.microsoft.com/office/powerpoint/2010/main" val="32814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en-US"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So </a:t>
            </a:r>
            <a:r>
              <a:rPr lang="fr-FR" dirty="0" err="1"/>
              <a:t>let’s</a:t>
            </a:r>
            <a:r>
              <a:rPr lang="fr-FR" dirty="0"/>
              <a:t> look at the </a:t>
            </a:r>
            <a:r>
              <a:rPr lang="fr-FR" dirty="0" err="1"/>
              <a:t>experiment</a:t>
            </a:r>
            <a:r>
              <a:rPr lang="fr-FR" dirty="0"/>
              <a:t> </a:t>
            </a:r>
            <a:r>
              <a:rPr lang="fr-FR" dirty="0" err="1"/>
              <a:t>specifically</a:t>
            </a:r>
            <a:r>
              <a:rPr lang="fr-FR" dirty="0"/>
              <a:t> : </a:t>
            </a:r>
            <a:r>
              <a:rPr lang="fr-FR" dirty="0" err="1"/>
              <a:t>what</a:t>
            </a:r>
            <a:r>
              <a:rPr lang="fr-FR" dirty="0"/>
              <a:t> </a:t>
            </a:r>
            <a:r>
              <a:rPr lang="fr-FR" dirty="0" err="1"/>
              <a:t>we</a:t>
            </a:r>
            <a:r>
              <a:rPr lang="fr-FR" dirty="0"/>
              <a:t> can do if </a:t>
            </a:r>
            <a:r>
              <a:rPr lang="fr-FR" dirty="0" err="1"/>
              <a:t>we</a:t>
            </a:r>
            <a:r>
              <a:rPr lang="fr-FR" dirty="0"/>
              <a:t> </a:t>
            </a:r>
            <a:r>
              <a:rPr lang="fr-FR" dirty="0" err="1"/>
              <a:t>consider</a:t>
            </a:r>
            <a:r>
              <a:rPr lang="fr-FR" dirty="0"/>
              <a:t> the DP </a:t>
            </a:r>
            <a:r>
              <a:rPr lang="fr-FR" dirty="0" err="1"/>
              <a:t>field</a:t>
            </a:r>
            <a:r>
              <a:rPr lang="fr-FR" dirty="0"/>
              <a:t> </a:t>
            </a:r>
            <a:r>
              <a:rPr lang="fr-FR" dirty="0" err="1"/>
              <a:t>is</a:t>
            </a:r>
            <a:r>
              <a:rPr lang="fr-FR" dirty="0"/>
              <a:t> to </a:t>
            </a:r>
            <a:r>
              <a:rPr lang="fr-FR" dirty="0" err="1"/>
              <a:t>try</a:t>
            </a:r>
            <a:r>
              <a:rPr lang="fr-FR" dirty="0"/>
              <a:t> to </a:t>
            </a:r>
            <a:r>
              <a:rPr lang="fr-FR" dirty="0" err="1"/>
              <a:t>detect</a:t>
            </a:r>
            <a:r>
              <a:rPr lang="fr-FR" dirty="0"/>
              <a:t> </a:t>
            </a:r>
            <a:r>
              <a:rPr lang="fr-FR" dirty="0" err="1"/>
              <a:t>this</a:t>
            </a:r>
            <a:r>
              <a:rPr lang="fr-FR" dirty="0"/>
              <a:t> </a:t>
            </a:r>
            <a:r>
              <a:rPr lang="fr-FR" dirty="0" err="1"/>
              <a:t>field</a:t>
            </a:r>
            <a:r>
              <a:rPr lang="fr-FR" dirty="0"/>
              <a:t> </a:t>
            </a:r>
            <a:r>
              <a:rPr lang="fr-FR" dirty="0" err="1"/>
              <a:t>directly</a:t>
            </a:r>
            <a:r>
              <a:rPr lang="fr-FR" dirty="0"/>
              <a:t>. </a:t>
            </a:r>
            <a:r>
              <a:rPr lang="fr-FR" dirty="0" err="1"/>
              <a:t>What</a:t>
            </a:r>
            <a:r>
              <a:rPr lang="fr-FR" dirty="0"/>
              <a:t> </a:t>
            </a:r>
            <a:r>
              <a:rPr lang="fr-FR" dirty="0" err="1"/>
              <a:t>we</a:t>
            </a:r>
            <a:r>
              <a:rPr lang="fr-FR" dirty="0"/>
              <a:t> can do </a:t>
            </a:r>
            <a:r>
              <a:rPr lang="fr-FR" dirty="0" err="1"/>
              <a:t>is</a:t>
            </a:r>
            <a:r>
              <a:rPr lang="fr-FR" dirty="0"/>
              <a:t> </a:t>
            </a:r>
            <a:r>
              <a:rPr lang="fr-FR" dirty="0" err="1"/>
              <a:t>apply</a:t>
            </a:r>
            <a:r>
              <a:rPr lang="fr-FR" dirty="0"/>
              <a:t> an </a:t>
            </a:r>
            <a:r>
              <a:rPr lang="fr-FR" dirty="0" err="1"/>
              <a:t>external</a:t>
            </a:r>
            <a:r>
              <a:rPr lang="fr-FR" dirty="0"/>
              <a:t> </a:t>
            </a:r>
            <a:r>
              <a:rPr lang="fr-FR" dirty="0" err="1"/>
              <a:t>field</a:t>
            </a:r>
            <a:r>
              <a:rPr lang="fr-FR" dirty="0"/>
              <a:t> </a:t>
            </a:r>
            <a:r>
              <a:rPr lang="fr-FR" dirty="0" err="1"/>
              <a:t>E_a</a:t>
            </a:r>
            <a:r>
              <a:rPr lang="fr-FR" dirty="0"/>
              <a:t> and </a:t>
            </a:r>
            <a:r>
              <a:rPr lang="fr-FR" dirty="0" err="1"/>
              <a:t>measure</a:t>
            </a:r>
            <a:r>
              <a:rPr lang="fr-FR" dirty="0"/>
              <a:t> the square of the total </a:t>
            </a:r>
            <a:r>
              <a:rPr lang="fr-FR" dirty="0" err="1"/>
              <a:t>electric</a:t>
            </a:r>
            <a:r>
              <a:rPr lang="fr-FR" dirty="0"/>
              <a:t> </a:t>
            </a:r>
            <a:r>
              <a:rPr lang="fr-FR" dirty="0" err="1"/>
              <a:t>field</a:t>
            </a:r>
            <a:r>
              <a:rPr lang="fr-FR" dirty="0"/>
              <a:t> </a:t>
            </a:r>
            <a:r>
              <a:rPr lang="fr-FR" dirty="0" err="1"/>
              <a:t>inside</a:t>
            </a:r>
            <a:r>
              <a:rPr lang="fr-FR" dirty="0"/>
              <a:t> the </a:t>
            </a:r>
            <a:r>
              <a:rPr lang="fr-FR" dirty="0" err="1"/>
              <a:t>cavity</a:t>
            </a:r>
            <a:r>
              <a:rPr lang="fr-FR" dirty="0"/>
              <a:t> (DM and </a:t>
            </a:r>
            <a:r>
              <a:rPr lang="fr-FR" dirty="0" err="1"/>
              <a:t>applied</a:t>
            </a:r>
            <a:r>
              <a:rPr lang="fr-FR" dirty="0"/>
              <a:t> </a:t>
            </a:r>
            <a:r>
              <a:rPr lang="fr-FR" dirty="0" err="1"/>
              <a:t>field</a:t>
            </a:r>
            <a:r>
              <a:rPr lang="fr-FR" dirty="0"/>
              <a:t> </a:t>
            </a:r>
            <a:r>
              <a:rPr lang="fr-FR" dirty="0" err="1"/>
              <a:t>contributing</a:t>
            </a:r>
            <a:r>
              <a:rPr lang="fr-FR" dirty="0"/>
              <a:t>)</a:t>
            </a:r>
          </a:p>
          <a:p>
            <a:pPr>
              <a:defRPr/>
            </a:pPr>
            <a:r>
              <a:rPr lang="fr-FR" dirty="0"/>
              <a:t>Scheme : </a:t>
            </a:r>
            <a:r>
              <a:rPr lang="fr-FR" dirty="0" err="1"/>
              <a:t>blue</a:t>
            </a:r>
            <a:r>
              <a:rPr lang="fr-FR" dirty="0"/>
              <a:t>, contribution </a:t>
            </a:r>
            <a:r>
              <a:rPr lang="fr-FR" dirty="0" err="1"/>
              <a:t>from</a:t>
            </a:r>
            <a:r>
              <a:rPr lang="fr-FR" dirty="0"/>
              <a:t> the </a:t>
            </a:r>
            <a:r>
              <a:rPr lang="fr-FR" dirty="0" err="1"/>
              <a:t>applied</a:t>
            </a:r>
            <a:r>
              <a:rPr lang="fr-FR" dirty="0"/>
              <a:t> </a:t>
            </a:r>
            <a:r>
              <a:rPr lang="fr-FR" dirty="0" err="1"/>
              <a:t>field</a:t>
            </a:r>
            <a:r>
              <a:rPr lang="fr-FR" dirty="0"/>
              <a:t> and orange </a:t>
            </a:r>
            <a:r>
              <a:rPr lang="fr-FR" dirty="0" err="1"/>
              <a:t>from</a:t>
            </a:r>
            <a:r>
              <a:rPr lang="fr-FR" dirty="0"/>
              <a:t> the DP </a:t>
            </a:r>
            <a:r>
              <a:rPr lang="fr-FR" dirty="0" err="1"/>
              <a:t>electric</a:t>
            </a:r>
            <a:r>
              <a:rPr lang="fr-FR" dirty="0"/>
              <a:t> </a:t>
            </a:r>
            <a:r>
              <a:rPr lang="fr-FR" dirty="0" err="1"/>
              <a:t>field</a:t>
            </a:r>
            <a:r>
              <a:rPr lang="fr-FR" dirty="0"/>
              <a:t>.</a:t>
            </a:r>
            <a:br>
              <a:rPr lang="fr-FR" dirty="0"/>
            </a:br>
            <a:r>
              <a:rPr lang="fr-FR" dirty="0"/>
              <a:t>This </a:t>
            </a:r>
            <a:r>
              <a:rPr lang="fr-FR" dirty="0" err="1"/>
              <a:t>way</a:t>
            </a:r>
            <a:r>
              <a:rPr lang="fr-FR" dirty="0"/>
              <a:t>, </a:t>
            </a:r>
            <a:r>
              <a:rPr lang="fr-FR" dirty="0" err="1"/>
              <a:t>we</a:t>
            </a:r>
            <a:r>
              <a:rPr lang="fr-FR" dirty="0"/>
              <a:t> </a:t>
            </a:r>
            <a:r>
              <a:rPr lang="fr-FR" dirty="0" err="1"/>
              <a:t>still</a:t>
            </a:r>
            <a:r>
              <a:rPr lang="fr-FR" dirty="0"/>
              <a:t> have </a:t>
            </a:r>
            <a:r>
              <a:rPr lang="fr-FR" dirty="0" err="1"/>
              <a:t>trms</a:t>
            </a:r>
            <a:r>
              <a:rPr lang="fr-FR" dirty="0"/>
              <a:t> </a:t>
            </a:r>
            <a:r>
              <a:rPr lang="fr-FR" dirty="0" err="1"/>
              <a:t>oscillating</a:t>
            </a:r>
            <a:r>
              <a:rPr lang="fr-FR" dirty="0"/>
              <a:t> </a:t>
            </a:r>
            <a:r>
              <a:rPr lang="fr-FR" dirty="0" err="1"/>
              <a:t>too</a:t>
            </a:r>
            <a:r>
              <a:rPr lang="fr-FR" dirty="0"/>
              <a:t> fast/amplitude </a:t>
            </a:r>
            <a:r>
              <a:rPr lang="fr-FR" dirty="0" err="1"/>
              <a:t>too</a:t>
            </a:r>
            <a:r>
              <a:rPr lang="fr-FR" dirty="0"/>
              <a:t> </a:t>
            </a:r>
            <a:r>
              <a:rPr lang="fr-FR" dirty="0" err="1"/>
              <a:t>small</a:t>
            </a:r>
            <a:r>
              <a:rPr lang="fr-FR" dirty="0"/>
              <a:t> but </a:t>
            </a:r>
            <a:r>
              <a:rPr lang="fr-FR" dirty="0" err="1"/>
              <a:t>also</a:t>
            </a:r>
            <a:r>
              <a:rPr lang="fr-FR" dirty="0"/>
              <a:t> cross </a:t>
            </a:r>
            <a:r>
              <a:rPr lang="fr-FR" dirty="0" err="1"/>
              <a:t>terms</a:t>
            </a:r>
            <a:r>
              <a:rPr lang="fr-FR" dirty="0"/>
              <a:t>, in </a:t>
            </a:r>
            <a:r>
              <a:rPr lang="fr-FR" dirty="0" err="1"/>
              <a:t>particular</a:t>
            </a:r>
            <a:r>
              <a:rPr lang="fr-FR" dirty="0"/>
              <a:t> one </a:t>
            </a:r>
            <a:r>
              <a:rPr lang="fr-FR" dirty="0" err="1"/>
              <a:t>oscillating</a:t>
            </a:r>
            <a:r>
              <a:rPr lang="fr-FR" dirty="0"/>
              <a:t> at </a:t>
            </a:r>
            <a:r>
              <a:rPr lang="fr-FR" dirty="0" err="1"/>
              <a:t>difference</a:t>
            </a:r>
            <a:r>
              <a:rPr lang="fr-FR" dirty="0"/>
              <a:t> of </a:t>
            </a:r>
            <a:r>
              <a:rPr lang="fr-FR" dirty="0" err="1"/>
              <a:t>frequencies</a:t>
            </a:r>
            <a:r>
              <a:rPr lang="fr-FR" dirty="0"/>
              <a:t> </a:t>
            </a:r>
            <a:r>
              <a:rPr lang="fr-FR" dirty="0" err="1"/>
              <a:t>that</a:t>
            </a:r>
            <a:r>
              <a:rPr lang="fr-FR" dirty="0"/>
              <a:t> can </a:t>
            </a:r>
            <a:r>
              <a:rPr lang="fr-FR" dirty="0" err="1"/>
              <a:t>be</a:t>
            </a:r>
            <a:r>
              <a:rPr lang="fr-FR" dirty="0"/>
              <a:t> </a:t>
            </a:r>
            <a:r>
              <a:rPr lang="fr-FR" dirty="0" err="1"/>
              <a:t>detected</a:t>
            </a:r>
            <a:r>
              <a:rPr lang="fr-FR" dirty="0"/>
              <a:t>.</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The </a:t>
            </a:r>
            <a:r>
              <a:rPr lang="fr-FR" dirty="0" err="1"/>
              <a:t>applied</a:t>
            </a:r>
            <a:r>
              <a:rPr lang="fr-FR" dirty="0"/>
              <a:t> </a:t>
            </a:r>
            <a:r>
              <a:rPr lang="fr-FR" dirty="0" err="1"/>
              <a:t>field</a:t>
            </a:r>
            <a:r>
              <a:rPr lang="fr-FR" dirty="0"/>
              <a:t> </a:t>
            </a:r>
            <a:r>
              <a:rPr lang="fr-FR" dirty="0" err="1"/>
              <a:t>which</a:t>
            </a:r>
            <a:r>
              <a:rPr lang="fr-FR" dirty="0"/>
              <a:t> </a:t>
            </a:r>
            <a:r>
              <a:rPr lang="fr-FR" dirty="0" err="1"/>
              <a:t>works</a:t>
            </a:r>
            <a:r>
              <a:rPr lang="fr-FR" dirty="0"/>
              <a:t> as an </a:t>
            </a:r>
            <a:r>
              <a:rPr lang="fr-FR" dirty="0" err="1"/>
              <a:t>amplificator</a:t>
            </a:r>
            <a:r>
              <a:rPr lang="fr-FR" dirty="0"/>
              <a:t> for the DM </a:t>
            </a:r>
            <a:r>
              <a:rPr lang="fr-FR" dirty="0" err="1"/>
              <a:t>field</a:t>
            </a:r>
            <a:r>
              <a:rPr lang="fr-FR" dirty="0"/>
              <a:t>.</a:t>
            </a:r>
          </a:p>
          <a:p>
            <a:pPr>
              <a:defRPr/>
            </a:pPr>
            <a:endParaRPr lang="fr-F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10</a:t>
            </a:fld>
            <a:endParaRPr lang="fr-FR"/>
          </a:p>
        </p:txBody>
      </p:sp>
    </p:spTree>
    <p:extLst>
      <p:ext uri="{BB962C8B-B14F-4D97-AF65-F5344CB8AC3E}">
        <p14:creationId xmlns:p14="http://schemas.microsoft.com/office/powerpoint/2010/main" val="1147990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dirty="0"/>
              <a:t>observable to </a:t>
            </a:r>
            <a:r>
              <a:rPr lang="fr-FR" sz="1200" dirty="0" err="1"/>
              <a:t>try</a:t>
            </a:r>
            <a:r>
              <a:rPr lang="fr-FR" sz="1200" dirty="0"/>
              <a:t> to </a:t>
            </a:r>
            <a:r>
              <a:rPr lang="fr-FR" sz="1200" dirty="0" err="1"/>
              <a:t>detect</a:t>
            </a:r>
            <a:r>
              <a:rPr lang="fr-FR" sz="1200" dirty="0"/>
              <a:t> the DM </a:t>
            </a:r>
            <a:r>
              <a:rPr lang="fr-FR" sz="1200" dirty="0" err="1"/>
              <a:t>electric</a:t>
            </a:r>
            <a:r>
              <a:rPr lang="fr-FR" sz="1200" dirty="0"/>
              <a:t> </a:t>
            </a:r>
            <a:r>
              <a:rPr lang="fr-FR" sz="1200" dirty="0" err="1"/>
              <a:t>field</a:t>
            </a:r>
            <a:r>
              <a:rPr lang="fr-FR" sz="1200" dirty="0"/>
              <a:t> but how to </a:t>
            </a:r>
            <a:r>
              <a:rPr lang="fr-FR" sz="1200" dirty="0" err="1"/>
              <a:t>measure</a:t>
            </a:r>
            <a:r>
              <a:rPr lang="fr-FR" sz="1200" dirty="0"/>
              <a:t> </a:t>
            </a:r>
            <a:r>
              <a:rPr lang="fr-FR" sz="1200" dirty="0" err="1"/>
              <a:t>it</a:t>
            </a:r>
            <a:r>
              <a:rPr lang="fr-FR" sz="1200" dirty="0"/>
              <a:t> ? Stark </a:t>
            </a:r>
            <a:r>
              <a:rPr lang="fr-FR" sz="1200" dirty="0" err="1"/>
              <a:t>Effect</a:t>
            </a:r>
            <a:r>
              <a:rPr lang="fr-FR" sz="1200" dirty="0"/>
              <a:t> </a:t>
            </a:r>
            <a:r>
              <a:rPr lang="fr-FR" sz="1200" b="1" dirty="0" err="1"/>
              <a:t>which</a:t>
            </a:r>
            <a:r>
              <a:rPr lang="fr-FR" sz="1200" b="1" dirty="0"/>
              <a:t> </a:t>
            </a:r>
            <a:r>
              <a:rPr lang="fr-FR" sz="1200" b="1" dirty="0" err="1"/>
              <a:t>characterizes</a:t>
            </a:r>
            <a:r>
              <a:rPr lang="fr-FR" sz="1200" b="1" dirty="0"/>
              <a:t> the </a:t>
            </a:r>
            <a:r>
              <a:rPr lang="fr-FR" sz="1200" b="1" dirty="0" err="1"/>
              <a:t>frequency</a:t>
            </a:r>
            <a:r>
              <a:rPr lang="fr-FR" sz="1200" b="1" dirty="0"/>
              <a:t> shift of an </a:t>
            </a:r>
            <a:r>
              <a:rPr lang="fr-FR" sz="1200" b="1" dirty="0" err="1"/>
              <a:t>atom</a:t>
            </a:r>
            <a:r>
              <a:rPr lang="fr-FR" sz="1200" b="1" dirty="0"/>
              <a:t> </a:t>
            </a:r>
            <a:r>
              <a:rPr lang="fr-FR" sz="1200" b="1" dirty="0" err="1"/>
              <a:t>from</a:t>
            </a:r>
            <a:r>
              <a:rPr lang="fr-FR" sz="1200" b="1" dirty="0"/>
              <a:t> the application of </a:t>
            </a:r>
            <a:r>
              <a:rPr lang="fr-FR" sz="1200" b="1" dirty="0" err="1"/>
              <a:t>electric</a:t>
            </a:r>
            <a:r>
              <a:rPr lang="fr-FR" sz="1200" b="1" dirty="0"/>
              <a:t> </a:t>
            </a:r>
            <a:r>
              <a:rPr lang="fr-FR" sz="1200" b="1" dirty="0" err="1"/>
              <a:t>field</a:t>
            </a:r>
            <a:r>
              <a:rPr lang="fr-FR" sz="1200" b="1" dirty="0"/>
              <a:t> (le dire clairement) </a:t>
            </a:r>
            <a:endParaRPr lang="en-US" b="1" dirty="0"/>
          </a:p>
          <a:p>
            <a:pPr>
              <a:defRPr/>
            </a:pPr>
            <a:r>
              <a:rPr lang="en-US" dirty="0"/>
              <a:t>(Use of stark effect because this effect is sensitive to E^2.)</a:t>
            </a:r>
            <a:endParaRPr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To do so, w could use regular atomic clocks which have a very good resolution but not high sensitivity on E^2. Another possibility is to use of </a:t>
            </a:r>
            <a:r>
              <a:rPr lang="en-US" dirty="0" err="1"/>
              <a:t>rydberg</a:t>
            </a:r>
            <a:r>
              <a:rPr lang="en-US" dirty="0"/>
              <a:t> atoms for this purpose which are atoms with high principal quantum number n, implying that electrons are usually not as much bounded to the nucleus as regular atoms. One of the consequences of that is an exaggerated response to electric field.</a:t>
            </a:r>
            <a:endParaRPr dirty="0"/>
          </a:p>
          <a:p>
            <a:pPr>
              <a:defRPr/>
            </a:pPr>
            <a:r>
              <a:rPr lang="en-US" dirty="0"/>
              <a:t>They have lot of advantages</a:t>
            </a:r>
            <a:endParaRPr dirty="0"/>
          </a:p>
          <a:p>
            <a:pPr>
              <a:defRPr/>
            </a:pPr>
            <a:r>
              <a:rPr lang="en-US" dirty="0"/>
              <a:t>The experimental method is simple : </a:t>
            </a:r>
            <a:endParaRPr dirty="0"/>
          </a:p>
          <a:p>
            <a:pPr>
              <a:defRPr/>
            </a:pPr>
            <a:r>
              <a:rPr lang="en-US" dirty="0"/>
              <a:t>This way, large window of mass </a:t>
            </a:r>
            <a:r>
              <a:rPr lang="en-US" dirty="0" err="1"/>
              <a:t>scanable</a:t>
            </a:r>
            <a:endParaRPr lang="en-US" dirty="0"/>
          </a:p>
          <a:p>
            <a:pPr>
              <a:defRPr/>
            </a:pPr>
            <a:endParaRPr lang="en-US" dirty="0"/>
          </a:p>
          <a:p>
            <a:pPr>
              <a:defRPr/>
            </a:pPr>
            <a:endParaRPr lang="en-US"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sz="1200" dirty="0" err="1"/>
              <a:t>Now</a:t>
            </a:r>
            <a:r>
              <a:rPr lang="fr-FR" sz="1200" dirty="0"/>
              <a:t>, </a:t>
            </a:r>
            <a:r>
              <a:rPr lang="fr-FR" sz="1200" dirty="0" err="1"/>
              <a:t>what</a:t>
            </a:r>
            <a:r>
              <a:rPr lang="fr-FR" sz="1200" dirty="0"/>
              <a:t> </a:t>
            </a:r>
            <a:r>
              <a:rPr lang="fr-FR" sz="1200" dirty="0" err="1"/>
              <a:t>is</a:t>
            </a:r>
            <a:r>
              <a:rPr lang="fr-FR" sz="1200" dirty="0"/>
              <a:t> the </a:t>
            </a:r>
            <a:r>
              <a:rPr lang="fr-FR" sz="1200" dirty="0" err="1"/>
              <a:t>experiments</a:t>
            </a:r>
            <a:r>
              <a:rPr lang="fr-FR" sz="1200" dirty="0"/>
              <a:t> </a:t>
            </a:r>
            <a:r>
              <a:rPr lang="fr-FR" sz="1200" dirty="0" err="1"/>
              <a:t>sensitivity</a:t>
            </a:r>
            <a:r>
              <a:rPr lang="fr-FR" sz="1200" dirty="0"/>
              <a:t> ? </a:t>
            </a:r>
            <a:r>
              <a:rPr lang="fr-FR" sz="1200" dirty="0" err="1"/>
              <a:t>different</a:t>
            </a:r>
            <a:r>
              <a:rPr lang="fr-FR" sz="1200" dirty="0"/>
              <a:t> sources of noise and how do </a:t>
            </a:r>
            <a:r>
              <a:rPr lang="fr-FR" sz="1200" dirty="0" err="1"/>
              <a:t>they</a:t>
            </a:r>
            <a:r>
              <a:rPr lang="fr-FR" sz="1200" dirty="0"/>
              <a:t> impact the </a:t>
            </a:r>
            <a:r>
              <a:rPr lang="fr-FR" sz="1200" dirty="0" err="1"/>
              <a:t>sensitivity</a:t>
            </a:r>
            <a:r>
              <a:rPr lang="fr-FR" sz="1200" dirty="0"/>
              <a:t> of the </a:t>
            </a:r>
            <a:r>
              <a:rPr lang="fr-FR" sz="1200" dirty="0" err="1"/>
              <a:t>experiment</a:t>
            </a:r>
            <a:r>
              <a:rPr lang="fr-FR" sz="1200" dirty="0"/>
              <a:t>.</a:t>
            </a:r>
            <a:endParaRPr dirty="0"/>
          </a:p>
          <a:p>
            <a:pPr>
              <a:defRPr/>
            </a:pPr>
            <a:r>
              <a:rPr lang="fr-FR" sz="1200" dirty="0"/>
              <a:t>First source of noise </a:t>
            </a:r>
            <a:r>
              <a:rPr lang="fr-FR" sz="1200" dirty="0" err="1"/>
              <a:t>is</a:t>
            </a:r>
            <a:r>
              <a:rPr lang="fr-FR" sz="1200" dirty="0"/>
              <a:t> </a:t>
            </a:r>
            <a:r>
              <a:rPr lang="fr-FR" sz="1200" dirty="0" err="1"/>
              <a:t>statistical</a:t>
            </a:r>
            <a:r>
              <a:rPr lang="fr-FR" sz="1200" dirty="0"/>
              <a:t> noise </a:t>
            </a:r>
            <a:br>
              <a:rPr lang="fr-FR" sz="1200" dirty="0"/>
            </a:br>
            <a:r>
              <a:rPr lang="fr-FR" sz="1200" dirty="0"/>
              <a:t>For Rydberg Sr </a:t>
            </a:r>
            <a:r>
              <a:rPr lang="fr-FR" sz="1200" dirty="0" err="1"/>
              <a:t>atoms</a:t>
            </a:r>
            <a:r>
              <a:rPr lang="fr-FR" sz="1200" dirty="0"/>
              <a:t>, </a:t>
            </a:r>
            <a:r>
              <a:rPr lang="fr-FR" sz="1200" dirty="0" err="1"/>
              <a:t>this</a:t>
            </a:r>
            <a:r>
              <a:rPr lang="fr-FR" sz="1200" dirty="0"/>
              <a:t> noise </a:t>
            </a:r>
            <a:r>
              <a:rPr lang="fr-FR" sz="1200" dirty="0" err="1"/>
              <a:t>is</a:t>
            </a:r>
            <a:r>
              <a:rPr lang="fr-FR" sz="1200" dirty="0"/>
              <a:t> </a:t>
            </a:r>
            <a:r>
              <a:rPr lang="fr-FR" sz="1200" dirty="0" err="1"/>
              <a:t>equivalent</a:t>
            </a:r>
            <a:r>
              <a:rPr lang="fr-FR" sz="1200" dirty="0"/>
              <a:t> to a minimal </a:t>
            </a:r>
            <a:r>
              <a:rPr lang="fr-FR" sz="1200" dirty="0" err="1"/>
              <a:t>detectable</a:t>
            </a:r>
            <a:r>
              <a:rPr lang="fr-FR" sz="1200" dirty="0"/>
              <a:t> </a:t>
            </a:r>
            <a:r>
              <a:rPr lang="fr-FR" sz="1200" dirty="0" err="1"/>
              <a:t>field</a:t>
            </a:r>
            <a:r>
              <a:rPr lang="fr-FR" sz="1200" dirty="0"/>
              <a:t> power of 1 (V/m)^2</a:t>
            </a:r>
            <a:endParaRPr dirty="0"/>
          </a:p>
          <a:p>
            <a:pPr>
              <a:defRPr/>
            </a:pPr>
            <a:r>
              <a:rPr lang="fr-FR" sz="1200" dirty="0"/>
              <a:t>plots : exclusion plots of </a:t>
            </a:r>
            <a:r>
              <a:rPr lang="fr-FR" sz="1200" dirty="0" err="1"/>
              <a:t>current</a:t>
            </a:r>
            <a:r>
              <a:rPr lang="fr-FR" sz="1200" dirty="0"/>
              <a:t> </a:t>
            </a:r>
            <a:r>
              <a:rPr lang="fr-FR" sz="1200" dirty="0" err="1"/>
              <a:t>dark</a:t>
            </a:r>
            <a:r>
              <a:rPr lang="fr-FR" sz="1200" dirty="0"/>
              <a:t> photons </a:t>
            </a:r>
            <a:r>
              <a:rPr lang="fr-FR" sz="1200" dirty="0" err="1"/>
              <a:t>searches</a:t>
            </a:r>
            <a:r>
              <a:rPr lang="fr-FR" sz="1200" dirty="0"/>
              <a:t> </a:t>
            </a:r>
            <a:r>
              <a:rPr lang="fr-FR" sz="1200" dirty="0" err="1"/>
              <a:t>through</a:t>
            </a:r>
            <a:r>
              <a:rPr lang="fr-FR" sz="1200" dirty="0"/>
              <a:t> chi </a:t>
            </a:r>
            <a:r>
              <a:rPr lang="fr-FR" sz="1200" dirty="0" err="1"/>
              <a:t>coupling</a:t>
            </a:r>
            <a:r>
              <a:rPr lang="fr-FR" sz="1200" dirty="0"/>
              <a:t> </a:t>
            </a:r>
            <a:r>
              <a:rPr lang="fr-FR" sz="1200" dirty="0" err="1"/>
              <a:t>with</a:t>
            </a:r>
            <a:r>
              <a:rPr lang="fr-FR" sz="1200" dirty="0"/>
              <a:t> photons. </a:t>
            </a:r>
            <a:r>
              <a:rPr lang="fr-FR" sz="1200" dirty="0" err="1"/>
              <a:t>Different</a:t>
            </a:r>
            <a:r>
              <a:rPr lang="fr-FR" sz="1200" dirty="0"/>
              <a:t> </a:t>
            </a:r>
            <a:r>
              <a:rPr lang="fr-FR" sz="1200" dirty="0" err="1"/>
              <a:t>experiments</a:t>
            </a:r>
            <a:r>
              <a:rPr lang="fr-FR" sz="1200" dirty="0"/>
              <a:t> : indirect </a:t>
            </a:r>
            <a:r>
              <a:rPr lang="fr-FR" sz="1200" dirty="0" err="1"/>
              <a:t>ones</a:t>
            </a:r>
            <a:r>
              <a:rPr lang="fr-FR" sz="1200" dirty="0"/>
              <a:t> (cosmo in </a:t>
            </a:r>
            <a:r>
              <a:rPr lang="fr-FR" sz="1200" dirty="0" err="1"/>
              <a:t>blue</a:t>
            </a:r>
            <a:r>
              <a:rPr lang="fr-FR" sz="1200" dirty="0"/>
              <a:t> and </a:t>
            </a:r>
            <a:r>
              <a:rPr lang="fr-FR" sz="1200" dirty="0" err="1"/>
              <a:t>astro</a:t>
            </a:r>
            <a:r>
              <a:rPr lang="fr-FR" sz="1200" dirty="0"/>
              <a:t> in green) and direct </a:t>
            </a:r>
            <a:r>
              <a:rPr lang="fr-FR" sz="1200" dirty="0" err="1"/>
              <a:t>ones</a:t>
            </a:r>
            <a:r>
              <a:rPr lang="fr-FR" sz="1200" dirty="0"/>
              <a:t> (</a:t>
            </a:r>
            <a:r>
              <a:rPr lang="fr-FR" sz="1200" dirty="0" err="1"/>
              <a:t>lab</a:t>
            </a:r>
            <a:r>
              <a:rPr lang="fr-FR" sz="1200" dirty="0"/>
              <a:t> </a:t>
            </a:r>
            <a:r>
              <a:rPr lang="fr-FR" sz="1200" dirty="0" err="1"/>
              <a:t>experiments</a:t>
            </a:r>
            <a:r>
              <a:rPr lang="fr-FR" sz="1200" dirty="0"/>
              <a:t> in </a:t>
            </a:r>
            <a:r>
              <a:rPr lang="fr-FR" sz="1200" dirty="0" err="1"/>
              <a:t>red</a:t>
            </a:r>
            <a:r>
              <a:rPr lang="fr-FR" sz="1200" dirty="0"/>
              <a:t>).</a:t>
            </a:r>
            <a:endParaRPr dirty="0"/>
          </a:p>
          <a:p>
            <a:pPr>
              <a:defRPr/>
            </a:pPr>
            <a:r>
              <a:rPr lang="fr-FR" sz="1200" dirty="0" err="1"/>
              <a:t>Now</a:t>
            </a:r>
            <a:r>
              <a:rPr lang="fr-FR" sz="1200" dirty="0"/>
              <a:t> if </a:t>
            </a:r>
            <a:r>
              <a:rPr lang="fr-FR" sz="1200" dirty="0" err="1"/>
              <a:t>we</a:t>
            </a:r>
            <a:r>
              <a:rPr lang="fr-FR" sz="1200" dirty="0"/>
              <a:t> zoom in </a:t>
            </a:r>
            <a:r>
              <a:rPr lang="fr-FR" sz="1200" dirty="0" err="1"/>
              <a:t>this</a:t>
            </a:r>
            <a:r>
              <a:rPr lang="fr-FR" sz="1200" dirty="0"/>
              <a:t> part, </a:t>
            </a:r>
            <a:r>
              <a:rPr lang="fr-FR" sz="1200" dirty="0" err="1"/>
              <a:t>we</a:t>
            </a:r>
            <a:r>
              <a:rPr lang="fr-FR" sz="1200" dirty="0"/>
              <a:t> have </a:t>
            </a:r>
            <a:r>
              <a:rPr lang="fr-FR" sz="1200" dirty="0" err="1"/>
              <a:t>different</a:t>
            </a:r>
            <a:r>
              <a:rPr lang="fr-FR" sz="1200" dirty="0"/>
              <a:t> </a:t>
            </a:r>
            <a:r>
              <a:rPr lang="fr-FR" sz="1200" dirty="0" err="1"/>
              <a:t>experiments</a:t>
            </a:r>
            <a:r>
              <a:rPr lang="fr-FR" sz="1200" dirty="0"/>
              <a:t> and </a:t>
            </a:r>
            <a:r>
              <a:rPr lang="fr-FR" sz="1200" dirty="0" err="1"/>
              <a:t>we</a:t>
            </a:r>
            <a:r>
              <a:rPr lang="fr-FR" sz="1200" dirty="0"/>
              <a:t> </a:t>
            </a:r>
            <a:r>
              <a:rPr lang="fr-FR" sz="1200" dirty="0" err="1"/>
              <a:t>see</a:t>
            </a:r>
            <a:r>
              <a:rPr lang="fr-FR" sz="1200" dirty="0"/>
              <a:t> the </a:t>
            </a:r>
            <a:r>
              <a:rPr lang="fr-FR" sz="1200" dirty="0" err="1"/>
              <a:t>constraint</a:t>
            </a:r>
            <a:r>
              <a:rPr lang="fr-FR" sz="1200" dirty="0"/>
              <a:t> on chi </a:t>
            </a:r>
            <a:r>
              <a:rPr lang="fr-FR" sz="1200" dirty="0" err="1"/>
              <a:t>from</a:t>
            </a:r>
            <a:r>
              <a:rPr lang="fr-FR" sz="1200" dirty="0"/>
              <a:t> </a:t>
            </a:r>
            <a:r>
              <a:rPr lang="fr-FR" sz="1200" dirty="0" err="1"/>
              <a:t>this</a:t>
            </a:r>
            <a:r>
              <a:rPr lang="fr-FR" sz="1200" dirty="0"/>
              <a:t> </a:t>
            </a:r>
            <a:r>
              <a:rPr lang="fr-FR" sz="1200" dirty="0" err="1"/>
              <a:t>experiment</a:t>
            </a:r>
            <a:br>
              <a:rPr lang="fr-FR" sz="1200" dirty="0"/>
            </a:br>
            <a:r>
              <a:rPr lang="en-US" sz="1200" b="0" i="0" u="none" strike="noStrike" cap="none" spc="0" dirty="0">
                <a:solidFill>
                  <a:schemeClr val="tx1"/>
                </a:solidFill>
                <a:latin typeface="+mn-lt"/>
                <a:ea typeface="+mn-ea"/>
                <a:cs typeface="+mn-cs"/>
              </a:rPr>
              <a:t>Small remark : two different constraints related to 1</a:t>
            </a:r>
            <a:r>
              <a:rPr lang="en-US" sz="1200" b="0" i="0" u="none" strike="noStrike" cap="none" spc="0" baseline="30000" dirty="0">
                <a:solidFill>
                  <a:schemeClr val="tx1"/>
                </a:solidFill>
                <a:latin typeface="+mn-lt"/>
                <a:ea typeface="+mn-ea"/>
                <a:cs typeface="+mn-cs"/>
              </a:rPr>
              <a:t>st</a:t>
            </a:r>
            <a:r>
              <a:rPr lang="en-US" sz="1200" b="0" i="0" u="none" strike="noStrike" cap="none" spc="0" dirty="0">
                <a:solidFill>
                  <a:schemeClr val="tx1"/>
                </a:solidFill>
                <a:latin typeface="+mn-lt"/>
                <a:ea typeface="+mn-ea"/>
                <a:cs typeface="+mn-cs"/>
              </a:rPr>
              <a:t> and 3</a:t>
            </a:r>
            <a:r>
              <a:rPr lang="en-US" sz="1200" b="0" i="0" u="none" strike="noStrike" cap="none" spc="0" baseline="30000" dirty="0">
                <a:solidFill>
                  <a:schemeClr val="tx1"/>
                </a:solidFill>
                <a:latin typeface="+mn-lt"/>
                <a:ea typeface="+mn-ea"/>
                <a:cs typeface="+mn-cs"/>
              </a:rPr>
              <a:t>rd</a:t>
            </a:r>
            <a:r>
              <a:rPr lang="en-US" sz="1200" b="0" i="0" u="none" strike="noStrike" cap="none" spc="0" dirty="0">
                <a:solidFill>
                  <a:schemeClr val="tx1"/>
                </a:solidFill>
                <a:latin typeface="+mn-lt"/>
                <a:ea typeface="+mn-ea"/>
                <a:cs typeface="+mn-cs"/>
              </a:rPr>
              <a:t> cavity resonance.</a:t>
            </a:r>
            <a:endParaRPr lang="fr-FR" sz="1200" dirty="0"/>
          </a:p>
          <a:p>
            <a:pPr>
              <a:defRPr/>
            </a:pPr>
            <a:r>
              <a:rPr lang="fr-FR" sz="1200" dirty="0"/>
              <a:t>I </a:t>
            </a:r>
            <a:r>
              <a:rPr lang="fr-FR" sz="1200" dirty="0" err="1"/>
              <a:t>will</a:t>
            </a:r>
            <a:r>
              <a:rPr lang="fr-FR" sz="1200" dirty="0"/>
              <a:t> </a:t>
            </a:r>
            <a:r>
              <a:rPr lang="fr-FR" sz="1200" dirty="0" err="1"/>
              <a:t>now</a:t>
            </a:r>
            <a:r>
              <a:rPr lang="fr-FR" sz="1200" dirty="0"/>
              <a:t> show </a:t>
            </a:r>
            <a:r>
              <a:rPr lang="fr-FR" sz="1200" dirty="0" err="1"/>
              <a:t>only</a:t>
            </a:r>
            <a:r>
              <a:rPr lang="fr-FR" sz="1200" dirty="0"/>
              <a:t> the </a:t>
            </a:r>
            <a:r>
              <a:rPr lang="fr-FR" sz="1200" dirty="0" err="1"/>
              <a:t>constraints</a:t>
            </a:r>
            <a:r>
              <a:rPr lang="fr-FR" sz="1200" dirty="0"/>
              <a:t> </a:t>
            </a:r>
            <a:r>
              <a:rPr lang="fr-FR" sz="1200" dirty="0" err="1"/>
              <a:t>from</a:t>
            </a:r>
            <a:r>
              <a:rPr lang="fr-FR" sz="1200" dirty="0"/>
              <a:t> </a:t>
            </a:r>
            <a:r>
              <a:rPr lang="fr-FR" sz="1200" dirty="0" err="1"/>
              <a:t>lab</a:t>
            </a:r>
            <a:r>
              <a:rPr lang="fr-FR" sz="1200" dirty="0"/>
              <a:t> </a:t>
            </a:r>
            <a:r>
              <a:rPr lang="fr-FR" sz="1200" dirty="0" err="1"/>
              <a:t>experiments</a:t>
            </a:r>
            <a:r>
              <a:rPr lang="fr-FR" sz="1200" dirty="0"/>
              <a:t> and I </a:t>
            </a:r>
            <a:r>
              <a:rPr lang="fr-FR" sz="1200" dirty="0" err="1"/>
              <a:t>discard</a:t>
            </a:r>
            <a:r>
              <a:rPr lang="fr-FR" sz="1200" dirty="0"/>
              <a:t> the CMB </a:t>
            </a:r>
            <a:r>
              <a:rPr lang="fr-FR" sz="1200" dirty="0" err="1"/>
              <a:t>constraint</a:t>
            </a:r>
            <a:r>
              <a:rPr lang="fr-FR" sz="1200" dirty="0"/>
              <a:t> on </a:t>
            </a:r>
            <a:r>
              <a:rPr lang="fr-FR" sz="1200" dirty="0" err="1"/>
              <a:t>purpose</a:t>
            </a:r>
            <a:r>
              <a:rPr lang="fr-FR" sz="1200" dirty="0"/>
              <a:t>. </a:t>
            </a:r>
            <a:r>
              <a:rPr lang="fr-FR" sz="1200" dirty="0" err="1"/>
              <a:t>We</a:t>
            </a:r>
            <a:r>
              <a:rPr lang="fr-FR" sz="1200" dirty="0"/>
              <a:t> </a:t>
            </a:r>
            <a:r>
              <a:rPr lang="fr-FR" sz="1200" dirty="0" err="1"/>
              <a:t>see</a:t>
            </a:r>
            <a:r>
              <a:rPr lang="fr-FR" sz="1200" dirty="0"/>
              <a:t> </a:t>
            </a:r>
            <a:r>
              <a:rPr lang="fr-FR" sz="1200" dirty="0" err="1"/>
              <a:t>that</a:t>
            </a:r>
            <a:r>
              <a:rPr lang="fr-FR" sz="1200" dirty="0"/>
              <a:t> at </a:t>
            </a:r>
            <a:r>
              <a:rPr lang="fr-FR" sz="1200" dirty="0" err="1"/>
              <a:t>this</a:t>
            </a:r>
            <a:r>
              <a:rPr lang="fr-FR" sz="1200" dirty="0"/>
              <a:t> point, </a:t>
            </a:r>
            <a:r>
              <a:rPr lang="fr-FR" sz="1200" dirty="0" err="1"/>
              <a:t>experiment</a:t>
            </a:r>
            <a:r>
              <a:rPr lang="fr-FR" sz="1200" dirty="0"/>
              <a:t> </a:t>
            </a:r>
            <a:r>
              <a:rPr lang="fr-FR" sz="1200" dirty="0" err="1"/>
              <a:t>allows</a:t>
            </a:r>
            <a:r>
              <a:rPr lang="fr-FR" sz="1200" dirty="0"/>
              <a:t> to scan new </a:t>
            </a:r>
            <a:r>
              <a:rPr lang="fr-FR" sz="1200" dirty="0" err="1"/>
              <a:t>regions</a:t>
            </a:r>
            <a:r>
              <a:rPr lang="fr-FR" sz="1200" dirty="0"/>
              <a:t> of the plot </a:t>
            </a:r>
            <a:r>
              <a:rPr lang="fr-FR" sz="1200" dirty="0" err="1"/>
              <a:t>compared</a:t>
            </a:r>
            <a:r>
              <a:rPr lang="fr-FR" sz="1200" dirty="0"/>
              <a:t> to </a:t>
            </a:r>
            <a:r>
              <a:rPr lang="fr-FR" sz="1200" dirty="0" err="1"/>
              <a:t>other</a:t>
            </a:r>
            <a:r>
              <a:rPr lang="fr-FR" sz="1200" dirty="0"/>
              <a:t> </a:t>
            </a:r>
            <a:r>
              <a:rPr lang="fr-FR" sz="1200" dirty="0" err="1"/>
              <a:t>lab</a:t>
            </a:r>
            <a:r>
              <a:rPr lang="fr-FR" sz="1200" dirty="0"/>
              <a:t> </a:t>
            </a:r>
            <a:r>
              <a:rPr lang="fr-FR" sz="1200" dirty="0" err="1"/>
              <a:t>experiments</a:t>
            </a:r>
            <a:r>
              <a:rPr lang="fr-FR" sz="1200" dirty="0"/>
              <a:t>.</a:t>
            </a:r>
          </a:p>
          <a:p>
            <a:pPr>
              <a:defRPr/>
            </a:pPr>
            <a:endParaRPr lang="fr-FR" sz="1200" dirty="0"/>
          </a:p>
          <a:p>
            <a:pPr>
              <a:defRPr/>
            </a:pPr>
            <a:endParaRPr lang="fr-FR"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sz="1200" dirty="0" err="1"/>
              <a:t>Stochastic</a:t>
            </a:r>
            <a:r>
              <a:rPr lang="fr-FR" sz="1200" dirty="0"/>
              <a:t> expression for Xa + </a:t>
            </a:r>
            <a:r>
              <a:rPr lang="fr-FR" sz="1200" dirty="0" err="1"/>
              <a:t>explain</a:t>
            </a:r>
            <a:r>
              <a:rPr lang="fr-FR" sz="1200" dirty="0"/>
              <a:t> all </a:t>
            </a:r>
            <a:r>
              <a:rPr lang="fr-FR" sz="1200" dirty="0" err="1"/>
              <a:t>terms</a:t>
            </a:r>
            <a:r>
              <a:rPr lang="fr-FR" sz="1200" dirty="0"/>
              <a:t> in </a:t>
            </a:r>
            <a:r>
              <a:rPr lang="fr-FR" sz="1200" dirty="0" err="1"/>
              <a:t>integral</a:t>
            </a:r>
            <a:endParaRPr lang="fr-FR" sz="1200" dirty="0"/>
          </a:p>
          <a:p>
            <a:pPr>
              <a:defRPr/>
            </a:pPr>
            <a:r>
              <a:rPr lang="fr-FR" sz="1200" dirty="0"/>
              <a:t>The ratio Delta Xa/Xa </a:t>
            </a:r>
            <a:r>
              <a:rPr lang="fr-FR" sz="1200" dirty="0" err="1"/>
              <a:t>is</a:t>
            </a:r>
            <a:r>
              <a:rPr lang="fr-FR" sz="1200" dirty="0"/>
              <a:t> </a:t>
            </a:r>
            <a:r>
              <a:rPr lang="fr-FR" sz="1200" dirty="0" err="1"/>
              <a:t>directly</a:t>
            </a:r>
            <a:r>
              <a:rPr lang="fr-FR" sz="1200" dirty="0"/>
              <a:t> </a:t>
            </a:r>
            <a:r>
              <a:rPr lang="fr-FR" sz="1200" dirty="0" err="1"/>
              <a:t>related</a:t>
            </a:r>
            <a:r>
              <a:rPr lang="fr-FR" sz="1200" dirty="0"/>
              <a:t> to RIN noise, </a:t>
            </a:r>
            <a:r>
              <a:rPr lang="fr-FR" sz="1200" dirty="0" err="1"/>
              <a:t>which</a:t>
            </a:r>
            <a:r>
              <a:rPr lang="fr-FR" sz="1200" dirty="0"/>
              <a:t> </a:t>
            </a:r>
            <a:r>
              <a:rPr lang="fr-FR" sz="1200" dirty="0" err="1"/>
              <a:t>we</a:t>
            </a:r>
            <a:r>
              <a:rPr lang="fr-FR" sz="1200" dirty="0"/>
              <a:t> </a:t>
            </a:r>
            <a:r>
              <a:rPr lang="fr-FR" sz="1200" dirty="0" err="1"/>
              <a:t>consider</a:t>
            </a:r>
            <a:r>
              <a:rPr lang="fr-FR" sz="1200" dirty="0"/>
              <a:t> to </a:t>
            </a:r>
            <a:r>
              <a:rPr lang="fr-FR" sz="1200" dirty="0" err="1"/>
              <a:t>be</a:t>
            </a:r>
            <a:r>
              <a:rPr lang="fr-FR" sz="1200" dirty="0"/>
              <a:t> flicker</a:t>
            </a:r>
          </a:p>
          <a:p>
            <a:pPr>
              <a:defRPr/>
            </a:pPr>
            <a:r>
              <a:rPr lang="fr-FR" sz="1200" dirty="0"/>
              <a:t>Main noise contribution </a:t>
            </a:r>
            <a:r>
              <a:rPr lang="fr-FR" sz="1200" dirty="0" err="1"/>
              <a:t>mimicking</a:t>
            </a:r>
            <a:r>
              <a:rPr lang="fr-FR" sz="1200" dirty="0"/>
              <a:t> a signal </a:t>
            </a:r>
            <a:r>
              <a:rPr lang="fr-FR" sz="1200" dirty="0" err="1"/>
              <a:t>oscillating</a:t>
            </a:r>
            <a:r>
              <a:rPr lang="fr-FR" sz="1200" dirty="0"/>
              <a:t> at Delta </a:t>
            </a:r>
            <a:r>
              <a:rPr lang="fr-FR" sz="1200" dirty="0" err="1"/>
              <a:t>omega</a:t>
            </a:r>
            <a:r>
              <a:rPr lang="fr-FR" sz="1200" dirty="0"/>
              <a:t> </a:t>
            </a:r>
            <a:r>
              <a:rPr lang="fr-FR" sz="1200" dirty="0" err="1"/>
              <a:t>is</a:t>
            </a:r>
            <a:r>
              <a:rPr lang="fr-FR" sz="1200" dirty="0"/>
              <a:t> </a:t>
            </a:r>
            <a:r>
              <a:rPr lang="fr-FR" sz="1200" dirty="0" err="1"/>
              <a:t>when</a:t>
            </a:r>
            <a:r>
              <a:rPr lang="fr-FR" sz="1200" dirty="0"/>
              <a:t> omega0 = Delta </a:t>
            </a:r>
            <a:r>
              <a:rPr lang="fr-FR" sz="1200" dirty="0" err="1"/>
              <a:t>omega</a:t>
            </a:r>
            <a:r>
              <a:rPr lang="fr-FR" sz="1200" dirty="0"/>
              <a:t>. This simplifies the </a:t>
            </a:r>
            <a:r>
              <a:rPr lang="fr-FR" sz="1200" dirty="0" err="1"/>
              <a:t>above</a:t>
            </a:r>
            <a:r>
              <a:rPr lang="fr-FR" sz="1200" dirty="0"/>
              <a:t> </a:t>
            </a:r>
            <a:r>
              <a:rPr lang="fr-FR" sz="1200" dirty="0" err="1"/>
              <a:t>equation</a:t>
            </a:r>
            <a:r>
              <a:rPr lang="fr-FR" sz="1200" dirty="0"/>
              <a:t> to …</a:t>
            </a:r>
          </a:p>
          <a:p>
            <a:pPr>
              <a:defRPr/>
            </a:pPr>
            <a:endParaRPr lang="fr-FR" sz="1200" dirty="0"/>
          </a:p>
          <a:p>
            <a:pPr>
              <a:defRPr/>
            </a:pPr>
            <a:endParaRPr lang="fr-FR"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13</a:t>
            </a:fld>
            <a:endParaRPr lang="fr-FR"/>
          </a:p>
        </p:txBody>
      </p:sp>
    </p:spTree>
    <p:extLst>
      <p:ext uri="{BB962C8B-B14F-4D97-AF65-F5344CB8AC3E}">
        <p14:creationId xmlns:p14="http://schemas.microsoft.com/office/powerpoint/2010/main" val="191367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14</a:t>
            </a:fld>
            <a:endParaRPr lang="fr-FR"/>
          </a:p>
        </p:txBody>
      </p:sp>
    </p:spTree>
    <p:extLst>
      <p:ext uri="{BB962C8B-B14F-4D97-AF65-F5344CB8AC3E}">
        <p14:creationId xmlns:p14="http://schemas.microsoft.com/office/powerpoint/2010/main" val="21264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15</a:t>
            </a:fld>
            <a:endParaRPr lang="fr-FR"/>
          </a:p>
        </p:txBody>
      </p:sp>
    </p:spTree>
    <p:extLst>
      <p:ext uri="{BB962C8B-B14F-4D97-AF65-F5344CB8AC3E}">
        <p14:creationId xmlns:p14="http://schemas.microsoft.com/office/powerpoint/2010/main" val="344101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16</a:t>
            </a:fld>
            <a:endParaRPr lang="fr-FR"/>
          </a:p>
        </p:txBody>
      </p:sp>
    </p:spTree>
    <p:extLst>
      <p:ext uri="{BB962C8B-B14F-4D97-AF65-F5344CB8AC3E}">
        <p14:creationId xmlns:p14="http://schemas.microsoft.com/office/powerpoint/2010/main" val="266492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en-US"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The experimental methodology we propose is quite simple. </a:t>
            </a:r>
            <a:r>
              <a:rPr lang="en-US" dirty="0" err="1"/>
              <a:t>Strt</a:t>
            </a:r>
            <a:r>
              <a:rPr lang="en-US" dirty="0"/>
              <a:t> by applying electric field with frequency </a:t>
            </a:r>
            <a:r>
              <a:rPr lang="en-US" dirty="0" err="1"/>
              <a:t>w_a</a:t>
            </a:r>
            <a:r>
              <a:rPr lang="en-US" dirty="0"/>
              <a:t> for duration Tobs. This way, you can scan DM signals such that the diff of frequencies is lower than sampling </a:t>
            </a:r>
            <a:r>
              <a:rPr lang="en-US" dirty="0" err="1"/>
              <a:t>frquency</a:t>
            </a:r>
            <a:r>
              <a:rPr lang="en-US" dirty="0"/>
              <a:t>/ 2 (Nyquist frequency)</a:t>
            </a:r>
          </a:p>
          <a:p>
            <a:pPr>
              <a:defRPr/>
            </a:pPr>
            <a:r>
              <a:rPr lang="en-US" dirty="0"/>
              <a:t>Then, switch </a:t>
            </a:r>
            <a:r>
              <a:rPr lang="en-US" dirty="0" err="1"/>
              <a:t>w_a</a:t>
            </a:r>
            <a:r>
              <a:rPr lang="en-US" dirty="0"/>
              <a:t> by sampling frequency and scan new DM signals which fulfill same conditions. </a:t>
            </a:r>
          </a:p>
          <a:p>
            <a:pPr>
              <a:defRPr/>
            </a:pPr>
            <a:r>
              <a:rPr lang="en-US" dirty="0"/>
              <a:t>Repeat as much as you want (or time allows), and this way you can scan large window of DM masses</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19</a:t>
            </a:fld>
            <a:endParaRPr lang="fr-FR"/>
          </a:p>
        </p:txBody>
      </p:sp>
    </p:spTree>
    <p:extLst>
      <p:ext uri="{BB962C8B-B14F-4D97-AF65-F5344CB8AC3E}">
        <p14:creationId xmlns:p14="http://schemas.microsoft.com/office/powerpoint/2010/main" val="2172002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fr-FR"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21</a:t>
            </a:fld>
            <a:endParaRPr lang="fr-FR"/>
          </a:p>
        </p:txBody>
      </p:sp>
    </p:spTree>
    <p:extLst>
      <p:ext uri="{BB962C8B-B14F-4D97-AF65-F5344CB8AC3E}">
        <p14:creationId xmlns:p14="http://schemas.microsoft.com/office/powerpoint/2010/main" val="84077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lang="en-US"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indent="0">
              <a:buNone/>
              <a:defRPr/>
            </a:pPr>
            <a:r>
              <a:rPr lang="en-US" dirty="0"/>
              <a:t>Cosmo evo : Each space component of the field follows KG equation. When f &gt;&gt; H, solution is oscillatory and has the form … with omega = m in the RF of DP. Just a standing classical field oscillating.</a:t>
            </a:r>
          </a:p>
          <a:p>
            <a:pPr marL="0" indent="0">
              <a:buNone/>
              <a:defRPr/>
            </a:pPr>
            <a:r>
              <a:rPr lang="en-US" dirty="0"/>
              <a:t>If DP = DM, galactic velocity is </a:t>
            </a:r>
            <a:r>
              <a:rPr lang="en-US" dirty="0" err="1"/>
              <a:t>vDM</a:t>
            </a:r>
            <a:r>
              <a:rPr lang="en-US" dirty="0"/>
              <a:t> hence we need to check the form of the field in the lab frame. k neglected hence same standing wave in our frame. Amplitude of oscillation related to </a:t>
            </a:r>
            <a:r>
              <a:rPr lang="en-US" dirty="0" err="1"/>
              <a:t>rhoDM</a:t>
            </a:r>
            <a:endParaRPr lang="en-US"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22</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Ne = average number of round trips before the energy inside the cavity drops to 1/e of its initial value</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23</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9EF920E2-BA4B-CF46-984A-0CAAFD75F869}" type="slidenum">
              <a:rPr lang="fr-FR" smtClean="0"/>
              <a:t>26</a:t>
            </a:fld>
            <a:endParaRPr lang="fr-FR"/>
          </a:p>
        </p:txBody>
      </p:sp>
    </p:spTree>
    <p:extLst>
      <p:ext uri="{BB962C8B-B14F-4D97-AF65-F5344CB8AC3E}">
        <p14:creationId xmlns:p14="http://schemas.microsoft.com/office/powerpoint/2010/main" val="290252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ULDM models : Here, occupation number in phase space as function of mass, density, velocity</a:t>
            </a:r>
            <a:endParaRPr dirty="0"/>
          </a:p>
          <a:p>
            <a:pPr marL="171450" indent="-171450">
              <a:buFont typeface="Wingdings"/>
              <a:buChar char="à"/>
              <a:defRPr/>
            </a:pPr>
            <a:r>
              <a:rPr lang="en-US" dirty="0"/>
              <a:t>With DM parameters and considering mass &lt; 10 eV  occupation number &gt; 1 meaning that the particle has to be bosonic</a:t>
            </a:r>
            <a:endParaRPr dirty="0"/>
          </a:p>
          <a:p>
            <a:pPr marL="171450" indent="-171450">
              <a:buFont typeface="Wingdings"/>
              <a:buChar char="à"/>
              <a:defRPr/>
            </a:pPr>
            <a:r>
              <a:rPr lang="en-US" dirty="0" err="1"/>
              <a:t>Additionnally</a:t>
            </a:r>
            <a:r>
              <a:rPr lang="en-US" dirty="0"/>
              <a:t> of m &lt;&lt; eV (which is our case in the </a:t>
            </a:r>
            <a:r>
              <a:rPr lang="en-US" dirty="0" err="1"/>
              <a:t>microeV</a:t>
            </a:r>
            <a:r>
              <a:rPr lang="en-US" dirty="0"/>
              <a:t> range), occupation number &gt;&gt; 1, meaning that the field can be treated classically (interactions </a:t>
            </a:r>
            <a:r>
              <a:rPr lang="en-US" dirty="0" err="1"/>
              <a:t>etc</a:t>
            </a:r>
            <a:r>
              <a:rPr lang="en-US" dirty="0"/>
              <a:t>…)</a:t>
            </a:r>
            <a:endParaRPr dirty="0"/>
          </a:p>
          <a:p>
            <a:pPr marL="0" indent="0">
              <a:buFont typeface="Wingdings"/>
              <a:buNone/>
              <a:defRPr/>
            </a:pPr>
            <a:r>
              <a:rPr lang="en-US" dirty="0"/>
              <a:t>What are the different ULDM models : scalar fields, pseudo scalar fields, and vector fields, such as DP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ULDM models : Here, occupation number in phase space as function of mass, density, velocity</a:t>
            </a:r>
            <a:endParaRPr dirty="0"/>
          </a:p>
          <a:p>
            <a:pPr marL="171450" indent="-171450">
              <a:buFont typeface="Wingdings"/>
              <a:buChar char="à"/>
              <a:defRPr/>
            </a:pPr>
            <a:r>
              <a:rPr lang="en-US" dirty="0"/>
              <a:t>With DM parameters and considering mass &lt; 10 eV  occupation number &gt; 1 meaning that the particle has to be bosonic</a:t>
            </a:r>
            <a:endParaRPr dirty="0"/>
          </a:p>
          <a:p>
            <a:pPr marL="171450" indent="-171450">
              <a:buFont typeface="Wingdings"/>
              <a:buChar char="à"/>
              <a:defRPr/>
            </a:pPr>
            <a:r>
              <a:rPr lang="en-US" dirty="0" err="1"/>
              <a:t>Additionnally</a:t>
            </a:r>
            <a:r>
              <a:rPr lang="en-US" dirty="0"/>
              <a:t> of m &lt;&lt; eV (which is our case in the </a:t>
            </a:r>
            <a:r>
              <a:rPr lang="en-US" dirty="0" err="1"/>
              <a:t>microeV</a:t>
            </a:r>
            <a:r>
              <a:rPr lang="en-US" dirty="0"/>
              <a:t> range), occupation number &gt;&gt; 1, meaning that the field can be treated classically (interactions </a:t>
            </a:r>
            <a:r>
              <a:rPr lang="en-US" dirty="0" err="1"/>
              <a:t>etc</a:t>
            </a:r>
            <a:r>
              <a:rPr lang="en-US" dirty="0"/>
              <a:t>…)</a:t>
            </a:r>
            <a:endParaRPr dirty="0"/>
          </a:p>
          <a:p>
            <a:pPr marL="0" indent="0">
              <a:buFont typeface="Wingdings"/>
              <a:buNone/>
              <a:defRPr/>
            </a:pPr>
            <a:r>
              <a:rPr lang="en-US" dirty="0"/>
              <a:t>What are the different ULDM models : scalar fields, pseudo scalar fields, and vector fields, such as DP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4</a:t>
            </a:fld>
            <a:endParaRPr lang="fr-FR"/>
          </a:p>
        </p:txBody>
      </p:sp>
    </p:spTree>
    <p:extLst>
      <p:ext uri="{BB962C8B-B14F-4D97-AF65-F5344CB8AC3E}">
        <p14:creationId xmlns:p14="http://schemas.microsoft.com/office/powerpoint/2010/main" val="218486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indent="0">
              <a:buNone/>
              <a:defRPr/>
            </a:pPr>
            <a:endParaRPr lang="en-US"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b="0" i="0" u="none" strike="noStrike" dirty="0">
                <a:solidFill>
                  <a:srgbClr val="202122"/>
                </a:solidFill>
                <a:latin typeface="Arial"/>
              </a:rPr>
              <a:t>In </a:t>
            </a:r>
            <a:r>
              <a:rPr lang="fr-FR" b="0" i="0" u="none" strike="noStrike" dirty="0" err="1">
                <a:solidFill>
                  <a:srgbClr val="202122"/>
                </a:solidFill>
                <a:latin typeface="Arial"/>
              </a:rPr>
              <a:t>this</a:t>
            </a:r>
            <a:r>
              <a:rPr lang="fr-FR" b="0" i="0" u="none" strike="noStrike" dirty="0">
                <a:solidFill>
                  <a:srgbClr val="202122"/>
                </a:solidFill>
                <a:latin typeface="Arial"/>
              </a:rPr>
              <a:t> </a:t>
            </a:r>
            <a:r>
              <a:rPr lang="fr-FR" b="0" i="0" u="none" strike="noStrike" dirty="0" err="1">
                <a:solidFill>
                  <a:srgbClr val="202122"/>
                </a:solidFill>
                <a:latin typeface="Arial"/>
              </a:rPr>
              <a:t>context</a:t>
            </a:r>
            <a:r>
              <a:rPr lang="fr-FR" b="0" i="0" u="none" strike="noStrike" dirty="0">
                <a:solidFill>
                  <a:srgbClr val="202122"/>
                </a:solidFill>
                <a:latin typeface="Arial"/>
              </a:rPr>
              <a:t> of standing DP </a:t>
            </a:r>
            <a:r>
              <a:rPr lang="fr-FR" b="0" i="0" u="none" strike="noStrike" dirty="0" err="1">
                <a:solidFill>
                  <a:srgbClr val="202122"/>
                </a:solidFill>
                <a:latin typeface="Arial"/>
              </a:rPr>
              <a:t>electric</a:t>
            </a:r>
            <a:r>
              <a:rPr lang="fr-FR" b="0" i="0" u="none" strike="noStrike" dirty="0">
                <a:solidFill>
                  <a:srgbClr val="202122"/>
                </a:solidFill>
                <a:latin typeface="Arial"/>
              </a:rPr>
              <a:t> </a:t>
            </a:r>
            <a:r>
              <a:rPr lang="fr-FR" b="0" i="0" u="none" strike="noStrike" dirty="0" err="1">
                <a:solidFill>
                  <a:srgbClr val="202122"/>
                </a:solidFill>
                <a:latin typeface="Arial"/>
              </a:rPr>
              <a:t>field</a:t>
            </a:r>
            <a:r>
              <a:rPr lang="fr-FR" b="0" i="0" u="none" strike="noStrike" dirty="0">
                <a:solidFill>
                  <a:srgbClr val="202122"/>
                </a:solidFill>
                <a:latin typeface="Arial"/>
              </a:rPr>
              <a:t> </a:t>
            </a:r>
            <a:r>
              <a:rPr lang="fr-FR" b="0" i="0" u="none" strike="noStrike" dirty="0" err="1">
                <a:solidFill>
                  <a:srgbClr val="202122"/>
                </a:solidFill>
                <a:latin typeface="Arial"/>
              </a:rPr>
              <a:t>shown</a:t>
            </a:r>
            <a:r>
              <a:rPr lang="fr-FR" b="0" i="0" u="none" strike="noStrike" dirty="0">
                <a:solidFill>
                  <a:srgbClr val="202122"/>
                </a:solidFill>
                <a:latin typeface="Arial"/>
              </a:rPr>
              <a:t> in </a:t>
            </a:r>
            <a:r>
              <a:rPr lang="fr-FR" b="0" i="0" u="none" strike="noStrike" dirty="0" err="1">
                <a:solidFill>
                  <a:srgbClr val="202122"/>
                </a:solidFill>
                <a:latin typeface="Arial"/>
              </a:rPr>
              <a:t>yellow</a:t>
            </a:r>
            <a:r>
              <a:rPr lang="fr-FR" b="0" i="0" u="none" strike="noStrike" dirty="0">
                <a:solidFill>
                  <a:srgbClr val="202122"/>
                </a:solidFill>
                <a:latin typeface="Arial"/>
              </a:rPr>
              <a:t>, </a:t>
            </a:r>
            <a:r>
              <a:rPr lang="fr-FR" b="0" i="0" u="none" strike="noStrike" dirty="0" err="1">
                <a:solidFill>
                  <a:srgbClr val="202122"/>
                </a:solidFill>
                <a:latin typeface="Arial"/>
              </a:rPr>
              <a:t>consider</a:t>
            </a:r>
            <a:r>
              <a:rPr lang="fr-FR" b="0" i="0" u="none" strike="noStrike" dirty="0">
                <a:solidFill>
                  <a:srgbClr val="202122"/>
                </a:solidFill>
                <a:latin typeface="Arial"/>
              </a:rPr>
              <a:t> a </a:t>
            </a:r>
            <a:r>
              <a:rPr lang="fr-FR" b="0" i="0" u="none" strike="noStrike" dirty="0" err="1">
                <a:solidFill>
                  <a:srgbClr val="202122"/>
                </a:solidFill>
                <a:latin typeface="Arial"/>
              </a:rPr>
              <a:t>perfect</a:t>
            </a:r>
            <a:r>
              <a:rPr lang="fr-FR" b="0" i="0" u="none" strike="noStrike" dirty="0">
                <a:solidFill>
                  <a:srgbClr val="202122"/>
                </a:solidFill>
                <a:latin typeface="Arial"/>
              </a:rPr>
              <a:t> </a:t>
            </a:r>
            <a:r>
              <a:rPr lang="fr-FR" b="0" i="0" u="none" strike="noStrike" dirty="0" err="1">
                <a:solidFill>
                  <a:srgbClr val="202122"/>
                </a:solidFill>
                <a:latin typeface="Arial"/>
              </a:rPr>
              <a:t>metallic</a:t>
            </a:r>
            <a:r>
              <a:rPr lang="fr-FR" b="0" i="0" u="none" strike="noStrike" dirty="0">
                <a:solidFill>
                  <a:srgbClr val="202122"/>
                </a:solidFill>
                <a:latin typeface="Arial"/>
              </a:rPr>
              <a:t> plate. By </a:t>
            </a:r>
            <a:r>
              <a:rPr lang="fr-FR" b="0" i="0" u="none" strike="noStrike" dirty="0" err="1">
                <a:solidFill>
                  <a:srgbClr val="202122"/>
                </a:solidFill>
                <a:latin typeface="Arial"/>
              </a:rPr>
              <a:t>boundary</a:t>
            </a:r>
            <a:r>
              <a:rPr lang="fr-FR" b="0" i="0" u="none" strike="noStrike" dirty="0">
                <a:solidFill>
                  <a:srgbClr val="202122"/>
                </a:solidFill>
                <a:latin typeface="Arial"/>
              </a:rPr>
              <a:t> conditions, component E </a:t>
            </a:r>
            <a:r>
              <a:rPr lang="fr-FR" b="0" i="0" u="none" strike="noStrike" dirty="0" err="1">
                <a:solidFill>
                  <a:srgbClr val="202122"/>
                </a:solidFill>
                <a:latin typeface="Arial"/>
              </a:rPr>
              <a:t>field</a:t>
            </a:r>
            <a:r>
              <a:rPr lang="fr-FR" b="0" i="0" u="none" strike="noStrike" dirty="0">
                <a:solidFill>
                  <a:srgbClr val="202122"/>
                </a:solidFill>
                <a:latin typeface="Arial"/>
              </a:rPr>
              <a:t> </a:t>
            </a:r>
            <a:r>
              <a:rPr lang="fr-FR" b="0" i="0" u="none" strike="noStrike" dirty="0" err="1">
                <a:solidFill>
                  <a:srgbClr val="202122"/>
                </a:solidFill>
                <a:latin typeface="Arial"/>
              </a:rPr>
              <a:t>parallel</a:t>
            </a:r>
            <a:r>
              <a:rPr lang="fr-FR" b="0" i="0" u="none" strike="noStrike" dirty="0">
                <a:solidFill>
                  <a:srgbClr val="202122"/>
                </a:solidFill>
                <a:latin typeface="Arial"/>
              </a:rPr>
              <a:t> to the plate </a:t>
            </a:r>
            <a:r>
              <a:rPr lang="fr-FR" b="0" i="0" u="none" strike="noStrike" dirty="0" err="1">
                <a:solidFill>
                  <a:srgbClr val="202122"/>
                </a:solidFill>
                <a:latin typeface="Arial"/>
              </a:rPr>
              <a:t>is</a:t>
            </a:r>
            <a:r>
              <a:rPr lang="fr-FR" b="0" i="0" u="none" strike="noStrike" dirty="0">
                <a:solidFill>
                  <a:srgbClr val="202122"/>
                </a:solidFill>
                <a:latin typeface="Arial"/>
              </a:rPr>
              <a:t> 0 </a:t>
            </a:r>
            <a:r>
              <a:rPr lang="fr-FR" b="0" i="0" u="none" strike="noStrike" dirty="0" err="1">
                <a:solidFill>
                  <a:srgbClr val="202122"/>
                </a:solidFill>
                <a:latin typeface="Arial"/>
              </a:rPr>
              <a:t>implying</a:t>
            </a:r>
            <a:r>
              <a:rPr lang="fr-FR" b="0" i="0" u="none" strike="noStrike" dirty="0">
                <a:solidFill>
                  <a:srgbClr val="202122"/>
                </a:solidFill>
                <a:latin typeface="Arial"/>
              </a:rPr>
              <a:t> </a:t>
            </a:r>
            <a:r>
              <a:rPr lang="fr-FR" b="0" i="0" u="none" strike="noStrike" dirty="0" err="1">
                <a:solidFill>
                  <a:srgbClr val="202122"/>
                </a:solidFill>
                <a:latin typeface="Arial"/>
              </a:rPr>
              <a:t>mathematically</a:t>
            </a:r>
            <a:r>
              <a:rPr lang="fr-FR" b="0" i="0" u="none" strike="noStrike" dirty="0">
                <a:solidFill>
                  <a:srgbClr val="202122"/>
                </a:solidFill>
                <a:latin typeface="Arial"/>
              </a:rPr>
              <a:t> </a:t>
            </a:r>
            <a:r>
              <a:rPr lang="fr-FR" b="0" i="0" u="none" strike="noStrike" dirty="0" err="1">
                <a:solidFill>
                  <a:srgbClr val="202122"/>
                </a:solidFill>
                <a:latin typeface="Arial"/>
              </a:rPr>
              <a:t>that</a:t>
            </a:r>
            <a:r>
              <a:rPr lang="fr-FR" b="0" i="0" u="none" strike="noStrike" dirty="0">
                <a:solidFill>
                  <a:srgbClr val="202122"/>
                </a:solidFill>
                <a:latin typeface="Arial"/>
              </a:rPr>
              <a:t> the plate </a:t>
            </a:r>
            <a:r>
              <a:rPr lang="fr-FR" b="0" i="0" u="none" strike="noStrike" dirty="0" err="1">
                <a:solidFill>
                  <a:srgbClr val="202122"/>
                </a:solidFill>
                <a:latin typeface="Arial"/>
              </a:rPr>
              <a:t>emits</a:t>
            </a:r>
            <a:r>
              <a:rPr lang="fr-FR" b="0" i="0" u="none" strike="noStrike" dirty="0">
                <a:solidFill>
                  <a:srgbClr val="202122"/>
                </a:solidFill>
                <a:latin typeface="Arial"/>
              </a:rPr>
              <a:t> </a:t>
            </a:r>
            <a:r>
              <a:rPr lang="fr-FR" b="0" i="0" u="none" strike="noStrike" dirty="0" err="1">
                <a:solidFill>
                  <a:srgbClr val="202122"/>
                </a:solidFill>
                <a:latin typeface="Arial"/>
              </a:rPr>
              <a:t>prpagating</a:t>
            </a:r>
            <a:r>
              <a:rPr lang="fr-FR" b="0" i="0" u="none" strike="noStrike" dirty="0">
                <a:solidFill>
                  <a:srgbClr val="202122"/>
                </a:solidFill>
                <a:latin typeface="Arial"/>
              </a:rPr>
              <a:t> </a:t>
            </a:r>
            <a:r>
              <a:rPr lang="fr-FR" b="0" i="0" u="none" strike="noStrike" dirty="0" err="1">
                <a:solidFill>
                  <a:srgbClr val="202122"/>
                </a:solidFill>
                <a:latin typeface="Arial"/>
              </a:rPr>
              <a:t>regular</a:t>
            </a:r>
            <a:r>
              <a:rPr lang="fr-FR" b="0" i="0" u="none" strike="noStrike" dirty="0">
                <a:solidFill>
                  <a:srgbClr val="202122"/>
                </a:solidFill>
                <a:latin typeface="Arial"/>
              </a:rPr>
              <a:t> EM </a:t>
            </a:r>
            <a:r>
              <a:rPr lang="fr-FR" b="0" i="0" u="none" strike="noStrike" dirty="0" err="1">
                <a:solidFill>
                  <a:srgbClr val="202122"/>
                </a:solidFill>
                <a:latin typeface="Arial"/>
              </a:rPr>
              <a:t>wave</a:t>
            </a:r>
            <a:r>
              <a:rPr lang="fr-FR" b="0" i="0" u="none" strike="noStrike" dirty="0">
                <a:solidFill>
                  <a:srgbClr val="202122"/>
                </a:solidFill>
                <a:latin typeface="Arial"/>
              </a:rPr>
              <a:t> </a:t>
            </a:r>
            <a:r>
              <a:rPr lang="fr-FR" b="0" i="0" u="none" strike="noStrike" dirty="0" err="1">
                <a:solidFill>
                  <a:srgbClr val="202122"/>
                </a:solidFill>
                <a:latin typeface="Arial"/>
              </a:rPr>
              <a:t>with</a:t>
            </a:r>
            <a:r>
              <a:rPr lang="fr-FR" b="0" i="0" u="none" strike="noStrike" dirty="0">
                <a:solidFill>
                  <a:srgbClr val="202122"/>
                </a:solidFill>
                <a:latin typeface="Arial"/>
              </a:rPr>
              <a:t> </a:t>
            </a:r>
            <a:r>
              <a:rPr lang="fr-FR" b="0" i="0" u="none" strike="noStrike" dirty="0" err="1">
                <a:solidFill>
                  <a:srgbClr val="202122"/>
                </a:solidFill>
                <a:latin typeface="Arial"/>
              </a:rPr>
              <a:t>same</a:t>
            </a:r>
            <a:r>
              <a:rPr lang="fr-FR" b="0" i="0" u="none" strike="noStrike" dirty="0">
                <a:solidFill>
                  <a:srgbClr val="202122"/>
                </a:solidFill>
                <a:latin typeface="Arial"/>
              </a:rPr>
              <a:t> </a:t>
            </a:r>
            <a:r>
              <a:rPr lang="fr-FR" b="0" i="0" u="none" strike="noStrike" dirty="0" err="1">
                <a:solidFill>
                  <a:srgbClr val="202122"/>
                </a:solidFill>
                <a:latin typeface="Arial"/>
              </a:rPr>
              <a:t>frequency</a:t>
            </a:r>
            <a:r>
              <a:rPr lang="fr-FR" b="0" i="0" u="none" strike="noStrike" dirty="0">
                <a:solidFill>
                  <a:srgbClr val="202122"/>
                </a:solidFill>
                <a:latin typeface="Arial"/>
              </a:rPr>
              <a:t> and </a:t>
            </a:r>
            <a:r>
              <a:rPr lang="fr-FR" b="0" i="0" u="none" strike="noStrike" dirty="0" err="1">
                <a:solidFill>
                  <a:srgbClr val="202122"/>
                </a:solidFill>
                <a:latin typeface="Arial"/>
              </a:rPr>
              <a:t>with</a:t>
            </a:r>
            <a:r>
              <a:rPr lang="fr-FR" b="0" i="0" u="none" strike="noStrike" dirty="0">
                <a:solidFill>
                  <a:srgbClr val="202122"/>
                </a:solidFill>
                <a:latin typeface="Arial"/>
              </a:rPr>
              <a:t> amplitude = to </a:t>
            </a:r>
            <a:r>
              <a:rPr lang="fr-FR" b="0" i="0" u="none" strike="noStrike" dirty="0" err="1">
                <a:solidFill>
                  <a:srgbClr val="202122"/>
                </a:solidFill>
                <a:latin typeface="Arial"/>
              </a:rPr>
              <a:t>parallel</a:t>
            </a:r>
            <a:r>
              <a:rPr lang="fr-FR" b="0" i="0" u="none" strike="noStrike" dirty="0">
                <a:solidFill>
                  <a:srgbClr val="202122"/>
                </a:solidFill>
                <a:latin typeface="Arial"/>
              </a:rPr>
              <a:t> component of E_DP in orange in the figure. By </a:t>
            </a:r>
            <a:r>
              <a:rPr lang="fr-FR" b="0" i="0" u="none" strike="noStrike" dirty="0" err="1">
                <a:solidFill>
                  <a:srgbClr val="202122"/>
                </a:solidFill>
                <a:latin typeface="Arial"/>
              </a:rPr>
              <a:t>usual</a:t>
            </a:r>
            <a:r>
              <a:rPr lang="fr-FR" b="0" i="0" u="none" strike="noStrike" dirty="0">
                <a:solidFill>
                  <a:srgbClr val="202122"/>
                </a:solidFill>
                <a:latin typeface="Arial"/>
              </a:rPr>
              <a:t> I </a:t>
            </a:r>
            <a:r>
              <a:rPr lang="fr-FR" b="0" i="0" u="none" strike="noStrike" dirty="0" err="1">
                <a:solidFill>
                  <a:srgbClr val="202122"/>
                </a:solidFill>
                <a:latin typeface="Arial"/>
              </a:rPr>
              <a:t>mean</a:t>
            </a:r>
            <a:r>
              <a:rPr lang="fr-FR" b="0" i="0" u="none" strike="noStrike" dirty="0">
                <a:solidFill>
                  <a:srgbClr val="202122"/>
                </a:solidFill>
                <a:latin typeface="Arial"/>
              </a:rPr>
              <a:t> EM </a:t>
            </a:r>
            <a:r>
              <a:rPr lang="fr-FR" b="0" i="0" u="none" strike="noStrike" dirty="0" err="1">
                <a:solidFill>
                  <a:srgbClr val="202122"/>
                </a:solidFill>
                <a:latin typeface="Arial"/>
              </a:rPr>
              <a:t>wave</a:t>
            </a:r>
            <a:r>
              <a:rPr lang="fr-FR" b="0" i="0" u="none" strike="noStrike" dirty="0">
                <a:solidFill>
                  <a:srgbClr val="202122"/>
                </a:solidFill>
                <a:latin typeface="Arial"/>
              </a:rPr>
              <a:t> </a:t>
            </a:r>
            <a:r>
              <a:rPr lang="fr-FR" b="0" i="0" u="none" strike="noStrike" dirty="0" err="1">
                <a:solidFill>
                  <a:srgbClr val="202122"/>
                </a:solidFill>
                <a:latin typeface="Arial"/>
              </a:rPr>
              <a:t>with</a:t>
            </a:r>
            <a:r>
              <a:rPr lang="fr-FR" b="0" i="0" u="none" strike="noStrike" dirty="0">
                <a:solidFill>
                  <a:srgbClr val="202122"/>
                </a:solidFill>
                <a:latin typeface="Arial"/>
              </a:rPr>
              <a:t> standard dispersion relation. </a:t>
            </a:r>
          </a:p>
          <a:p>
            <a:pPr>
              <a:defRPr/>
            </a:pPr>
            <a:r>
              <a:rPr lang="fr-FR" b="0" i="0" u="none" strike="noStrike" dirty="0" err="1">
                <a:solidFill>
                  <a:srgbClr val="202122"/>
                </a:solidFill>
                <a:latin typeface="Arial"/>
              </a:rPr>
              <a:t>Now</a:t>
            </a:r>
            <a:r>
              <a:rPr lang="fr-FR" b="0" i="0" u="none" strike="noStrike" dirty="0">
                <a:solidFill>
                  <a:srgbClr val="202122"/>
                </a:solidFill>
                <a:latin typeface="Arial"/>
              </a:rPr>
              <a:t> imagine 1D </a:t>
            </a:r>
            <a:r>
              <a:rPr lang="fr-FR" b="0" i="0" u="none" strike="noStrike" dirty="0" err="1">
                <a:solidFill>
                  <a:srgbClr val="202122"/>
                </a:solidFill>
                <a:latin typeface="Arial"/>
              </a:rPr>
              <a:t>microwave</a:t>
            </a:r>
            <a:r>
              <a:rPr lang="fr-FR" b="0" i="0" u="none" strike="noStrike" dirty="0">
                <a:solidFill>
                  <a:srgbClr val="202122"/>
                </a:solidFill>
                <a:latin typeface="Arial"/>
              </a:rPr>
              <a:t> </a:t>
            </a:r>
            <a:r>
              <a:rPr lang="fr-FR" b="0" i="0" u="none" strike="noStrike" dirty="0" err="1">
                <a:solidFill>
                  <a:srgbClr val="202122"/>
                </a:solidFill>
                <a:latin typeface="Arial"/>
              </a:rPr>
              <a:t>cavity</a:t>
            </a:r>
            <a:r>
              <a:rPr lang="fr-FR" b="0" i="0" u="none" strike="noStrike" dirty="0">
                <a:solidFill>
                  <a:srgbClr val="202122"/>
                </a:solidFill>
                <a:latin typeface="Arial"/>
              </a:rPr>
              <a:t> </a:t>
            </a:r>
            <a:r>
              <a:rPr lang="fr-FR" b="0" i="0" u="none" strike="noStrike" dirty="0" err="1">
                <a:solidFill>
                  <a:srgbClr val="202122"/>
                </a:solidFill>
                <a:latin typeface="Arial"/>
              </a:rPr>
              <a:t>with</a:t>
            </a:r>
            <a:r>
              <a:rPr lang="fr-FR" b="0" i="0" u="none" strike="noStrike" dirty="0">
                <a:solidFill>
                  <a:srgbClr val="202122"/>
                </a:solidFill>
                <a:latin typeface="Arial"/>
              </a:rPr>
              <a:t> </a:t>
            </a:r>
            <a:r>
              <a:rPr lang="fr-FR" b="0" i="0" u="none" strike="noStrike" dirty="0" err="1">
                <a:solidFill>
                  <a:srgbClr val="202122"/>
                </a:solidFill>
                <a:latin typeface="Arial"/>
              </a:rPr>
              <a:t>two</a:t>
            </a:r>
            <a:r>
              <a:rPr lang="fr-FR" b="0" i="0" u="none" strike="noStrike" dirty="0">
                <a:solidFill>
                  <a:srgbClr val="202122"/>
                </a:solidFill>
                <a:latin typeface="Arial"/>
              </a:rPr>
              <a:t> non </a:t>
            </a:r>
            <a:r>
              <a:rPr lang="fr-FR" b="0" i="0" u="none" strike="noStrike" dirty="0" err="1">
                <a:solidFill>
                  <a:srgbClr val="202122"/>
                </a:solidFill>
                <a:latin typeface="Arial"/>
              </a:rPr>
              <a:t>ideal</a:t>
            </a:r>
            <a:r>
              <a:rPr lang="fr-FR" b="0" i="0" u="none" strike="noStrike" dirty="0">
                <a:solidFill>
                  <a:srgbClr val="202122"/>
                </a:solidFill>
                <a:latin typeface="Arial"/>
              </a:rPr>
              <a:t> </a:t>
            </a:r>
            <a:r>
              <a:rPr lang="fr-FR" b="0" i="0" u="none" strike="noStrike" dirty="0" err="1">
                <a:solidFill>
                  <a:srgbClr val="202122"/>
                </a:solidFill>
                <a:latin typeface="Arial"/>
              </a:rPr>
              <a:t>mirrors</a:t>
            </a:r>
            <a:r>
              <a:rPr lang="fr-FR" b="0" i="0" u="none" strike="noStrike" dirty="0">
                <a:solidFill>
                  <a:srgbClr val="202122"/>
                </a:solidFill>
                <a:latin typeface="Arial"/>
              </a:rPr>
              <a:t>, </a:t>
            </a:r>
            <a:r>
              <a:rPr lang="fr-FR" b="0" i="0" u="none" strike="noStrike" dirty="0" err="1">
                <a:solidFill>
                  <a:srgbClr val="202122"/>
                </a:solidFill>
                <a:latin typeface="Arial"/>
              </a:rPr>
              <a:t>two</a:t>
            </a:r>
            <a:r>
              <a:rPr lang="fr-FR" b="0" i="0" u="none" strike="noStrike" dirty="0">
                <a:solidFill>
                  <a:srgbClr val="202122"/>
                </a:solidFill>
                <a:latin typeface="Arial"/>
              </a:rPr>
              <a:t> </a:t>
            </a:r>
            <a:r>
              <a:rPr lang="fr-FR" b="0" i="0" u="none" strike="noStrike" dirty="0" err="1">
                <a:solidFill>
                  <a:srgbClr val="202122"/>
                </a:solidFill>
                <a:latin typeface="Arial"/>
              </a:rPr>
              <a:t>different</a:t>
            </a:r>
            <a:r>
              <a:rPr lang="fr-FR" b="0" i="0" u="none" strike="noStrike" dirty="0">
                <a:solidFill>
                  <a:srgbClr val="202122"/>
                </a:solidFill>
                <a:latin typeface="Arial"/>
              </a:rPr>
              <a:t> EM </a:t>
            </a:r>
            <a:r>
              <a:rPr lang="fr-FR" b="0" i="0" u="none" strike="noStrike" dirty="0" err="1">
                <a:solidFill>
                  <a:srgbClr val="202122"/>
                </a:solidFill>
                <a:latin typeface="Arial"/>
              </a:rPr>
              <a:t>waves</a:t>
            </a:r>
            <a:r>
              <a:rPr lang="fr-FR" b="0" i="0" u="none" strike="noStrike" dirty="0">
                <a:solidFill>
                  <a:srgbClr val="202122"/>
                </a:solidFill>
                <a:latin typeface="Arial"/>
              </a:rPr>
              <a:t> </a:t>
            </a:r>
            <a:r>
              <a:rPr lang="fr-FR" b="0" i="0" u="none" strike="noStrike" dirty="0" err="1">
                <a:solidFill>
                  <a:srgbClr val="202122"/>
                </a:solidFill>
                <a:latin typeface="Arial"/>
              </a:rPr>
              <a:t>propagate</a:t>
            </a:r>
            <a:r>
              <a:rPr lang="fr-FR" b="0" i="0" u="none" strike="noStrike" dirty="0">
                <a:solidFill>
                  <a:srgbClr val="202122"/>
                </a:solidFill>
                <a:latin typeface="Arial"/>
              </a:rPr>
              <a:t> </a:t>
            </a:r>
            <a:r>
              <a:rPr lang="fr-FR" b="0" i="0" u="none" strike="noStrike" dirty="0" err="1">
                <a:solidFill>
                  <a:srgbClr val="202122"/>
                </a:solidFill>
                <a:latin typeface="Arial"/>
              </a:rPr>
              <a:t>inside</a:t>
            </a:r>
            <a:r>
              <a:rPr lang="fr-FR" b="0" i="0" u="none" strike="noStrike" dirty="0">
                <a:solidFill>
                  <a:srgbClr val="202122"/>
                </a:solidFill>
                <a:latin typeface="Arial"/>
              </a:rPr>
              <a:t> and if DP </a:t>
            </a:r>
            <a:r>
              <a:rPr lang="fr-FR" b="0" i="0" u="none" strike="noStrike" dirty="0" err="1">
                <a:solidFill>
                  <a:srgbClr val="202122"/>
                </a:solidFill>
                <a:latin typeface="Arial"/>
              </a:rPr>
              <a:t>field</a:t>
            </a:r>
            <a:r>
              <a:rPr lang="fr-FR" b="0" i="0" u="none" strike="noStrike" dirty="0">
                <a:solidFill>
                  <a:srgbClr val="202122"/>
                </a:solidFill>
                <a:latin typeface="Arial"/>
              </a:rPr>
              <a:t> has right </a:t>
            </a:r>
            <a:r>
              <a:rPr lang="fr-FR" b="0" i="0" u="none" strike="noStrike" dirty="0" err="1">
                <a:solidFill>
                  <a:srgbClr val="202122"/>
                </a:solidFill>
                <a:latin typeface="Arial"/>
              </a:rPr>
              <a:t>frequency</a:t>
            </a:r>
            <a:r>
              <a:rPr lang="fr-FR" b="0" i="0" u="none" strike="noStrike" dirty="0">
                <a:solidFill>
                  <a:srgbClr val="202122"/>
                </a:solidFill>
                <a:latin typeface="Arial"/>
              </a:rPr>
              <a:t>, </a:t>
            </a:r>
            <a:r>
              <a:rPr lang="fr-FR" b="0" i="0" u="none" strike="noStrike" dirty="0" err="1">
                <a:solidFill>
                  <a:srgbClr val="202122"/>
                </a:solidFill>
                <a:latin typeface="Arial"/>
              </a:rPr>
              <a:t>resonance</a:t>
            </a:r>
            <a:r>
              <a:rPr lang="fr-FR" b="0" i="0" u="none" strike="noStrike" dirty="0">
                <a:solidFill>
                  <a:srgbClr val="202122"/>
                </a:solidFill>
                <a:latin typeface="Arial"/>
              </a:rPr>
              <a:t> -&gt; </a:t>
            </a:r>
            <a:r>
              <a:rPr lang="fr-FR" b="0" i="0" u="none" strike="noStrike" dirty="0" err="1">
                <a:solidFill>
                  <a:srgbClr val="202122"/>
                </a:solidFill>
                <a:latin typeface="Arial"/>
              </a:rPr>
              <a:t>ideal</a:t>
            </a:r>
            <a:r>
              <a:rPr lang="fr-FR" b="0" i="0" u="none" strike="noStrike" dirty="0">
                <a:solidFill>
                  <a:srgbClr val="202122"/>
                </a:solidFill>
                <a:latin typeface="Arial"/>
              </a:rPr>
              <a:t> instrument to </a:t>
            </a:r>
            <a:r>
              <a:rPr lang="fr-FR" b="0" i="0" u="none" strike="noStrike" dirty="0" err="1">
                <a:solidFill>
                  <a:srgbClr val="202122"/>
                </a:solidFill>
                <a:latin typeface="Arial"/>
              </a:rPr>
              <a:t>enhance</a:t>
            </a:r>
            <a:r>
              <a:rPr lang="fr-FR" b="0" i="0" u="none" strike="noStrike" dirty="0">
                <a:solidFill>
                  <a:srgbClr val="202122"/>
                </a:solidFill>
                <a:latin typeface="Arial"/>
              </a:rPr>
              <a:t> </a:t>
            </a:r>
            <a:r>
              <a:rPr lang="fr-FR" b="0" i="0" u="none" strike="noStrike" dirty="0" err="1">
                <a:solidFill>
                  <a:srgbClr val="202122"/>
                </a:solidFill>
                <a:latin typeface="Arial"/>
              </a:rPr>
              <a:t>this</a:t>
            </a:r>
            <a:r>
              <a:rPr lang="fr-FR" b="0" i="0" u="none" strike="noStrike" dirty="0">
                <a:solidFill>
                  <a:srgbClr val="202122"/>
                </a:solidFill>
                <a:latin typeface="Arial"/>
              </a:rPr>
              <a:t> </a:t>
            </a:r>
            <a:r>
              <a:rPr lang="fr-FR" b="0" i="0" u="none" strike="noStrike" dirty="0" err="1">
                <a:solidFill>
                  <a:srgbClr val="202122"/>
                </a:solidFill>
                <a:latin typeface="Arial"/>
              </a:rPr>
              <a:t>weak</a:t>
            </a:r>
            <a:r>
              <a:rPr lang="fr-FR" b="0" i="0" u="none" strike="noStrike" dirty="0">
                <a:solidFill>
                  <a:srgbClr val="202122"/>
                </a:solidFill>
                <a:latin typeface="Arial"/>
              </a:rPr>
              <a:t> DP </a:t>
            </a:r>
            <a:r>
              <a:rPr lang="fr-FR" b="0" i="0" u="none" strike="noStrike" dirty="0" err="1">
                <a:solidFill>
                  <a:srgbClr val="202122"/>
                </a:solidFill>
                <a:latin typeface="Arial"/>
              </a:rPr>
              <a:t>field</a:t>
            </a:r>
            <a:r>
              <a:rPr lang="fr-FR" b="0" i="0" u="none" strike="noStrike" dirty="0">
                <a:solidFill>
                  <a:srgbClr val="202122"/>
                </a:solidFill>
                <a:latin typeface="Arial"/>
              </a:rPr>
              <a:t>.</a:t>
            </a:r>
          </a:p>
          <a:p>
            <a:pPr>
              <a:defRPr/>
            </a:pPr>
            <a:r>
              <a:rPr lang="fr-FR" b="0" i="0" u="none" strike="noStrike" dirty="0">
                <a:solidFill>
                  <a:srgbClr val="202122"/>
                </a:solidFill>
                <a:latin typeface="Arial"/>
              </a:rPr>
              <a:t>But, </a:t>
            </a:r>
            <a:r>
              <a:rPr lang="fr-FR" b="0" i="0" u="none" strike="noStrike" dirty="0" err="1">
                <a:solidFill>
                  <a:srgbClr val="202122"/>
                </a:solidFill>
                <a:latin typeface="Arial"/>
              </a:rPr>
              <a:t>loss</a:t>
            </a:r>
            <a:r>
              <a:rPr lang="fr-FR" b="0" i="0" u="none" strike="noStrike" dirty="0">
                <a:solidFill>
                  <a:srgbClr val="202122"/>
                </a:solidFill>
                <a:latin typeface="Arial"/>
              </a:rPr>
              <a:t> of </a:t>
            </a:r>
            <a:r>
              <a:rPr lang="fr-FR" b="0" i="0" u="none" strike="noStrike" dirty="0" err="1">
                <a:solidFill>
                  <a:srgbClr val="202122"/>
                </a:solidFill>
                <a:latin typeface="Arial"/>
              </a:rPr>
              <a:t>energy</a:t>
            </a:r>
            <a:r>
              <a:rPr lang="fr-FR" b="0" i="0" u="none" strike="noStrike" dirty="0">
                <a:solidFill>
                  <a:srgbClr val="202122"/>
                </a:solidFill>
                <a:latin typeface="Arial"/>
              </a:rPr>
              <a:t> </a:t>
            </a:r>
            <a:r>
              <a:rPr lang="fr-FR" b="0" i="0" u="none" strike="noStrike" dirty="0" err="1">
                <a:solidFill>
                  <a:srgbClr val="202122"/>
                </a:solidFill>
                <a:latin typeface="Arial"/>
              </a:rPr>
              <a:t>characterized</a:t>
            </a:r>
            <a:r>
              <a:rPr lang="fr-FR" b="0" i="0" u="none" strike="noStrike" dirty="0">
                <a:solidFill>
                  <a:srgbClr val="202122"/>
                </a:solidFill>
                <a:latin typeface="Arial"/>
              </a:rPr>
              <a:t> by r</a:t>
            </a:r>
          </a:p>
          <a:p>
            <a:pPr>
              <a:defRPr/>
            </a:pPr>
            <a:endParaRPr lang="fr-FR" b="0" i="0" u="none" strike="noStrike" dirty="0">
              <a:solidFill>
                <a:srgbClr val="202122"/>
              </a:solidFill>
              <a:latin typeface="Arial"/>
            </a:endParaRP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So </a:t>
            </a:r>
            <a:r>
              <a:rPr lang="fr-FR" dirty="0" err="1"/>
              <a:t>let’s</a:t>
            </a:r>
            <a:r>
              <a:rPr lang="fr-FR" dirty="0"/>
              <a:t> look at the </a:t>
            </a:r>
            <a:r>
              <a:rPr lang="fr-FR" dirty="0" err="1"/>
              <a:t>experiment</a:t>
            </a:r>
            <a:r>
              <a:rPr lang="fr-FR" dirty="0"/>
              <a:t> </a:t>
            </a:r>
            <a:r>
              <a:rPr lang="fr-FR" dirty="0" err="1"/>
              <a:t>specifically</a:t>
            </a:r>
            <a:r>
              <a:rPr lang="fr-FR" dirty="0"/>
              <a:t> : </a:t>
            </a:r>
            <a:r>
              <a:rPr lang="fr-FR" dirty="0" err="1"/>
              <a:t>what</a:t>
            </a:r>
            <a:r>
              <a:rPr lang="fr-FR" dirty="0"/>
              <a:t> </a:t>
            </a:r>
            <a:r>
              <a:rPr lang="fr-FR" dirty="0" err="1"/>
              <a:t>we</a:t>
            </a:r>
            <a:r>
              <a:rPr lang="fr-FR" dirty="0"/>
              <a:t> can do if </a:t>
            </a:r>
            <a:r>
              <a:rPr lang="fr-FR" dirty="0" err="1"/>
              <a:t>we</a:t>
            </a:r>
            <a:r>
              <a:rPr lang="fr-FR" dirty="0"/>
              <a:t> </a:t>
            </a:r>
            <a:r>
              <a:rPr lang="fr-FR" dirty="0" err="1"/>
              <a:t>consider</a:t>
            </a:r>
            <a:r>
              <a:rPr lang="fr-FR" dirty="0"/>
              <a:t> the DP </a:t>
            </a:r>
            <a:r>
              <a:rPr lang="fr-FR" dirty="0" err="1"/>
              <a:t>field</a:t>
            </a:r>
            <a:r>
              <a:rPr lang="fr-FR" dirty="0"/>
              <a:t> </a:t>
            </a:r>
            <a:r>
              <a:rPr lang="fr-FR" dirty="0" err="1"/>
              <a:t>is</a:t>
            </a:r>
            <a:r>
              <a:rPr lang="fr-FR" dirty="0"/>
              <a:t> to </a:t>
            </a:r>
            <a:r>
              <a:rPr lang="fr-FR" dirty="0" err="1"/>
              <a:t>try</a:t>
            </a:r>
            <a:r>
              <a:rPr lang="fr-FR" dirty="0"/>
              <a:t> to </a:t>
            </a:r>
            <a:r>
              <a:rPr lang="fr-FR" dirty="0" err="1"/>
              <a:t>detect</a:t>
            </a:r>
            <a:r>
              <a:rPr lang="fr-FR" dirty="0"/>
              <a:t> </a:t>
            </a:r>
            <a:r>
              <a:rPr lang="fr-FR" dirty="0" err="1"/>
              <a:t>this</a:t>
            </a:r>
            <a:r>
              <a:rPr lang="fr-FR" dirty="0"/>
              <a:t> </a:t>
            </a:r>
            <a:r>
              <a:rPr lang="fr-FR" dirty="0" err="1"/>
              <a:t>field</a:t>
            </a:r>
            <a:r>
              <a:rPr lang="fr-FR" dirty="0"/>
              <a:t> </a:t>
            </a:r>
            <a:r>
              <a:rPr lang="fr-FR" dirty="0" err="1"/>
              <a:t>directly</a:t>
            </a:r>
            <a:r>
              <a:rPr lang="fr-FR" dirty="0"/>
              <a:t>. </a:t>
            </a:r>
            <a:r>
              <a:rPr lang="fr-FR" dirty="0" err="1"/>
              <a:t>What</a:t>
            </a:r>
            <a:r>
              <a:rPr lang="fr-FR" dirty="0"/>
              <a:t> </a:t>
            </a:r>
            <a:r>
              <a:rPr lang="fr-FR" dirty="0" err="1"/>
              <a:t>we</a:t>
            </a:r>
            <a:r>
              <a:rPr lang="fr-FR" dirty="0"/>
              <a:t> can do </a:t>
            </a:r>
            <a:r>
              <a:rPr lang="fr-FR" dirty="0" err="1"/>
              <a:t>is</a:t>
            </a:r>
            <a:r>
              <a:rPr lang="fr-FR" dirty="0"/>
              <a:t> </a:t>
            </a:r>
            <a:r>
              <a:rPr lang="fr-FR" dirty="0" err="1"/>
              <a:t>apply</a:t>
            </a:r>
            <a:r>
              <a:rPr lang="fr-FR" dirty="0"/>
              <a:t> an </a:t>
            </a:r>
            <a:r>
              <a:rPr lang="fr-FR" dirty="0" err="1"/>
              <a:t>external</a:t>
            </a:r>
            <a:r>
              <a:rPr lang="fr-FR" dirty="0"/>
              <a:t> </a:t>
            </a:r>
            <a:r>
              <a:rPr lang="fr-FR" dirty="0" err="1"/>
              <a:t>field</a:t>
            </a:r>
            <a:r>
              <a:rPr lang="fr-FR" dirty="0"/>
              <a:t> </a:t>
            </a:r>
            <a:r>
              <a:rPr lang="fr-FR" dirty="0" err="1"/>
              <a:t>E_a</a:t>
            </a:r>
            <a:r>
              <a:rPr lang="fr-FR" dirty="0"/>
              <a:t> and </a:t>
            </a:r>
            <a:r>
              <a:rPr lang="fr-FR" dirty="0" err="1"/>
              <a:t>measure</a:t>
            </a:r>
            <a:r>
              <a:rPr lang="fr-FR" dirty="0"/>
              <a:t> the square of the total </a:t>
            </a:r>
            <a:r>
              <a:rPr lang="fr-FR" dirty="0" err="1"/>
              <a:t>electric</a:t>
            </a:r>
            <a:r>
              <a:rPr lang="fr-FR" dirty="0"/>
              <a:t> </a:t>
            </a:r>
            <a:r>
              <a:rPr lang="fr-FR" dirty="0" err="1"/>
              <a:t>field</a:t>
            </a:r>
            <a:r>
              <a:rPr lang="fr-FR" dirty="0"/>
              <a:t> </a:t>
            </a:r>
            <a:r>
              <a:rPr lang="fr-FR" dirty="0" err="1"/>
              <a:t>inside</a:t>
            </a:r>
            <a:r>
              <a:rPr lang="fr-FR" dirty="0"/>
              <a:t> the </a:t>
            </a:r>
            <a:r>
              <a:rPr lang="fr-FR" dirty="0" err="1"/>
              <a:t>cavity</a:t>
            </a:r>
            <a:r>
              <a:rPr lang="fr-FR" dirty="0"/>
              <a:t> (DM and </a:t>
            </a:r>
            <a:r>
              <a:rPr lang="fr-FR" dirty="0" err="1"/>
              <a:t>applied</a:t>
            </a:r>
            <a:r>
              <a:rPr lang="fr-FR" dirty="0"/>
              <a:t> </a:t>
            </a:r>
            <a:r>
              <a:rPr lang="fr-FR" dirty="0" err="1"/>
              <a:t>field</a:t>
            </a:r>
            <a:r>
              <a:rPr lang="fr-FR" dirty="0"/>
              <a:t> </a:t>
            </a:r>
            <a:r>
              <a:rPr lang="fr-FR" dirty="0" err="1"/>
              <a:t>contributing</a:t>
            </a:r>
            <a:r>
              <a:rPr lang="fr-FR" dirty="0"/>
              <a:t>)</a:t>
            </a:r>
          </a:p>
          <a:p>
            <a:pPr>
              <a:defRPr/>
            </a:pPr>
            <a:r>
              <a:rPr lang="fr-FR" dirty="0"/>
              <a:t>Scheme : </a:t>
            </a:r>
            <a:r>
              <a:rPr lang="fr-FR" dirty="0" err="1"/>
              <a:t>blue</a:t>
            </a:r>
            <a:r>
              <a:rPr lang="fr-FR" dirty="0"/>
              <a:t>, contribution </a:t>
            </a:r>
            <a:r>
              <a:rPr lang="fr-FR" dirty="0" err="1"/>
              <a:t>from</a:t>
            </a:r>
            <a:r>
              <a:rPr lang="fr-FR" dirty="0"/>
              <a:t> the </a:t>
            </a:r>
            <a:r>
              <a:rPr lang="fr-FR" dirty="0" err="1"/>
              <a:t>applied</a:t>
            </a:r>
            <a:r>
              <a:rPr lang="fr-FR" dirty="0"/>
              <a:t> </a:t>
            </a:r>
            <a:r>
              <a:rPr lang="fr-FR" dirty="0" err="1"/>
              <a:t>field</a:t>
            </a:r>
            <a:r>
              <a:rPr lang="fr-FR" dirty="0"/>
              <a:t> and orange </a:t>
            </a:r>
            <a:r>
              <a:rPr lang="fr-FR" dirty="0" err="1"/>
              <a:t>from</a:t>
            </a:r>
            <a:r>
              <a:rPr lang="fr-FR" dirty="0"/>
              <a:t> the DP </a:t>
            </a:r>
            <a:r>
              <a:rPr lang="fr-FR" dirty="0" err="1"/>
              <a:t>electric</a:t>
            </a:r>
            <a:r>
              <a:rPr lang="fr-FR" dirty="0"/>
              <a:t> </a:t>
            </a:r>
            <a:r>
              <a:rPr lang="fr-FR" dirty="0" err="1"/>
              <a:t>field</a:t>
            </a:r>
            <a:r>
              <a:rPr lang="fr-FR" dirty="0"/>
              <a:t>.</a:t>
            </a:r>
            <a:br>
              <a:rPr lang="fr-FR" dirty="0"/>
            </a:br>
            <a:r>
              <a:rPr lang="fr-FR" dirty="0"/>
              <a:t>This </a:t>
            </a:r>
            <a:r>
              <a:rPr lang="fr-FR" dirty="0" err="1"/>
              <a:t>way</a:t>
            </a:r>
            <a:r>
              <a:rPr lang="fr-FR" dirty="0"/>
              <a:t>, </a:t>
            </a:r>
            <a:r>
              <a:rPr lang="fr-FR" dirty="0" err="1"/>
              <a:t>we</a:t>
            </a:r>
            <a:r>
              <a:rPr lang="fr-FR" dirty="0"/>
              <a:t> </a:t>
            </a:r>
            <a:r>
              <a:rPr lang="fr-FR" dirty="0" err="1"/>
              <a:t>still</a:t>
            </a:r>
            <a:r>
              <a:rPr lang="fr-FR" dirty="0"/>
              <a:t> have </a:t>
            </a:r>
            <a:r>
              <a:rPr lang="fr-FR" dirty="0" err="1"/>
              <a:t>trms</a:t>
            </a:r>
            <a:r>
              <a:rPr lang="fr-FR" dirty="0"/>
              <a:t> </a:t>
            </a:r>
            <a:r>
              <a:rPr lang="fr-FR" dirty="0" err="1"/>
              <a:t>oscillating</a:t>
            </a:r>
            <a:r>
              <a:rPr lang="fr-FR" dirty="0"/>
              <a:t> </a:t>
            </a:r>
            <a:r>
              <a:rPr lang="fr-FR" dirty="0" err="1"/>
              <a:t>too</a:t>
            </a:r>
            <a:r>
              <a:rPr lang="fr-FR" dirty="0"/>
              <a:t> fast/amplitude </a:t>
            </a:r>
            <a:r>
              <a:rPr lang="fr-FR" dirty="0" err="1"/>
              <a:t>too</a:t>
            </a:r>
            <a:r>
              <a:rPr lang="fr-FR" dirty="0"/>
              <a:t> </a:t>
            </a:r>
            <a:r>
              <a:rPr lang="fr-FR" dirty="0" err="1"/>
              <a:t>small</a:t>
            </a:r>
            <a:r>
              <a:rPr lang="fr-FR" dirty="0"/>
              <a:t> but </a:t>
            </a:r>
            <a:r>
              <a:rPr lang="fr-FR" dirty="0" err="1"/>
              <a:t>also</a:t>
            </a:r>
            <a:r>
              <a:rPr lang="fr-FR" dirty="0"/>
              <a:t> cross </a:t>
            </a:r>
            <a:r>
              <a:rPr lang="fr-FR" dirty="0" err="1"/>
              <a:t>terms</a:t>
            </a:r>
            <a:r>
              <a:rPr lang="fr-FR" dirty="0"/>
              <a:t>, in </a:t>
            </a:r>
            <a:r>
              <a:rPr lang="fr-FR" dirty="0" err="1"/>
              <a:t>particular</a:t>
            </a:r>
            <a:r>
              <a:rPr lang="fr-FR" dirty="0"/>
              <a:t> one </a:t>
            </a:r>
            <a:r>
              <a:rPr lang="fr-FR" dirty="0" err="1"/>
              <a:t>oscillating</a:t>
            </a:r>
            <a:r>
              <a:rPr lang="fr-FR" dirty="0"/>
              <a:t> at </a:t>
            </a:r>
            <a:r>
              <a:rPr lang="fr-FR" dirty="0" err="1"/>
              <a:t>difference</a:t>
            </a:r>
            <a:r>
              <a:rPr lang="fr-FR" dirty="0"/>
              <a:t> of </a:t>
            </a:r>
            <a:r>
              <a:rPr lang="fr-FR" dirty="0" err="1"/>
              <a:t>frequencies</a:t>
            </a:r>
            <a:r>
              <a:rPr lang="fr-FR" dirty="0"/>
              <a:t> </a:t>
            </a:r>
            <a:r>
              <a:rPr lang="fr-FR" dirty="0" err="1"/>
              <a:t>that</a:t>
            </a:r>
            <a:r>
              <a:rPr lang="fr-FR" dirty="0"/>
              <a:t> can </a:t>
            </a:r>
            <a:r>
              <a:rPr lang="fr-FR" dirty="0" err="1"/>
              <a:t>be</a:t>
            </a:r>
            <a:r>
              <a:rPr lang="fr-FR" dirty="0"/>
              <a:t> </a:t>
            </a:r>
            <a:r>
              <a:rPr lang="fr-FR" dirty="0" err="1"/>
              <a:t>detected</a:t>
            </a:r>
            <a:r>
              <a:rPr lang="fr-FR" dirty="0"/>
              <a:t>.</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The </a:t>
            </a:r>
            <a:r>
              <a:rPr lang="fr-FR" dirty="0" err="1"/>
              <a:t>applied</a:t>
            </a:r>
            <a:r>
              <a:rPr lang="fr-FR" dirty="0"/>
              <a:t> </a:t>
            </a:r>
            <a:r>
              <a:rPr lang="fr-FR" dirty="0" err="1"/>
              <a:t>field</a:t>
            </a:r>
            <a:r>
              <a:rPr lang="fr-FR" dirty="0"/>
              <a:t> </a:t>
            </a:r>
            <a:r>
              <a:rPr lang="fr-FR" dirty="0" err="1"/>
              <a:t>which</a:t>
            </a:r>
            <a:r>
              <a:rPr lang="fr-FR" dirty="0"/>
              <a:t> </a:t>
            </a:r>
            <a:r>
              <a:rPr lang="fr-FR" dirty="0" err="1"/>
              <a:t>works</a:t>
            </a:r>
            <a:r>
              <a:rPr lang="fr-FR" dirty="0"/>
              <a:t> as an </a:t>
            </a:r>
            <a:r>
              <a:rPr lang="fr-FR" dirty="0" err="1"/>
              <a:t>amplificator</a:t>
            </a:r>
            <a:r>
              <a:rPr lang="fr-FR" dirty="0"/>
              <a:t> for the DM </a:t>
            </a:r>
            <a:r>
              <a:rPr lang="fr-FR" dirty="0" err="1"/>
              <a:t>field</a:t>
            </a:r>
            <a:r>
              <a:rPr lang="fr-FR" dirty="0"/>
              <a:t>.</a:t>
            </a:r>
          </a:p>
          <a:p>
            <a:pPr>
              <a:defRPr/>
            </a:pPr>
            <a:endParaRPr lang="fr-F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7</a:t>
            </a:fld>
            <a:endParaRPr lang="fr-FR"/>
          </a:p>
        </p:txBody>
      </p:sp>
    </p:spTree>
    <p:extLst>
      <p:ext uri="{BB962C8B-B14F-4D97-AF65-F5344CB8AC3E}">
        <p14:creationId xmlns:p14="http://schemas.microsoft.com/office/powerpoint/2010/main" val="369852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So </a:t>
            </a:r>
            <a:r>
              <a:rPr lang="fr-FR" dirty="0" err="1"/>
              <a:t>let’s</a:t>
            </a:r>
            <a:r>
              <a:rPr lang="fr-FR" dirty="0"/>
              <a:t> look at the </a:t>
            </a:r>
            <a:r>
              <a:rPr lang="fr-FR" dirty="0" err="1"/>
              <a:t>experiment</a:t>
            </a:r>
            <a:r>
              <a:rPr lang="fr-FR" dirty="0"/>
              <a:t> </a:t>
            </a:r>
            <a:r>
              <a:rPr lang="fr-FR" dirty="0" err="1"/>
              <a:t>specifically</a:t>
            </a:r>
            <a:r>
              <a:rPr lang="fr-FR" dirty="0"/>
              <a:t> : </a:t>
            </a:r>
            <a:r>
              <a:rPr lang="fr-FR" dirty="0" err="1"/>
              <a:t>what</a:t>
            </a:r>
            <a:r>
              <a:rPr lang="fr-FR" dirty="0"/>
              <a:t> </a:t>
            </a:r>
            <a:r>
              <a:rPr lang="fr-FR" dirty="0" err="1"/>
              <a:t>we</a:t>
            </a:r>
            <a:r>
              <a:rPr lang="fr-FR" dirty="0"/>
              <a:t> can do if </a:t>
            </a:r>
            <a:r>
              <a:rPr lang="fr-FR" dirty="0" err="1"/>
              <a:t>we</a:t>
            </a:r>
            <a:r>
              <a:rPr lang="fr-FR" dirty="0"/>
              <a:t> </a:t>
            </a:r>
            <a:r>
              <a:rPr lang="fr-FR" dirty="0" err="1"/>
              <a:t>consider</a:t>
            </a:r>
            <a:r>
              <a:rPr lang="fr-FR" dirty="0"/>
              <a:t> the DP </a:t>
            </a:r>
            <a:r>
              <a:rPr lang="fr-FR" dirty="0" err="1"/>
              <a:t>field</a:t>
            </a:r>
            <a:r>
              <a:rPr lang="fr-FR" dirty="0"/>
              <a:t> </a:t>
            </a:r>
            <a:r>
              <a:rPr lang="fr-FR" dirty="0" err="1"/>
              <a:t>is</a:t>
            </a:r>
            <a:r>
              <a:rPr lang="fr-FR" dirty="0"/>
              <a:t> to </a:t>
            </a:r>
            <a:r>
              <a:rPr lang="fr-FR" dirty="0" err="1"/>
              <a:t>try</a:t>
            </a:r>
            <a:r>
              <a:rPr lang="fr-FR" dirty="0"/>
              <a:t> to </a:t>
            </a:r>
            <a:r>
              <a:rPr lang="fr-FR" dirty="0" err="1"/>
              <a:t>detect</a:t>
            </a:r>
            <a:r>
              <a:rPr lang="fr-FR" dirty="0"/>
              <a:t> </a:t>
            </a:r>
            <a:r>
              <a:rPr lang="fr-FR" dirty="0" err="1"/>
              <a:t>this</a:t>
            </a:r>
            <a:r>
              <a:rPr lang="fr-FR" dirty="0"/>
              <a:t> </a:t>
            </a:r>
            <a:r>
              <a:rPr lang="fr-FR" dirty="0" err="1"/>
              <a:t>field</a:t>
            </a:r>
            <a:r>
              <a:rPr lang="fr-FR" dirty="0"/>
              <a:t> </a:t>
            </a:r>
            <a:r>
              <a:rPr lang="fr-FR" dirty="0" err="1"/>
              <a:t>directly</a:t>
            </a:r>
            <a:r>
              <a:rPr lang="fr-FR" dirty="0"/>
              <a:t>. </a:t>
            </a:r>
            <a:r>
              <a:rPr lang="fr-FR" dirty="0" err="1"/>
              <a:t>What</a:t>
            </a:r>
            <a:r>
              <a:rPr lang="fr-FR" dirty="0"/>
              <a:t> </a:t>
            </a:r>
            <a:r>
              <a:rPr lang="fr-FR" dirty="0" err="1"/>
              <a:t>we</a:t>
            </a:r>
            <a:r>
              <a:rPr lang="fr-FR" dirty="0"/>
              <a:t> can do </a:t>
            </a:r>
            <a:r>
              <a:rPr lang="fr-FR" dirty="0" err="1"/>
              <a:t>is</a:t>
            </a:r>
            <a:r>
              <a:rPr lang="fr-FR" dirty="0"/>
              <a:t> </a:t>
            </a:r>
            <a:r>
              <a:rPr lang="fr-FR" dirty="0" err="1"/>
              <a:t>apply</a:t>
            </a:r>
            <a:r>
              <a:rPr lang="fr-FR" dirty="0"/>
              <a:t> an </a:t>
            </a:r>
            <a:r>
              <a:rPr lang="fr-FR" dirty="0" err="1"/>
              <a:t>external</a:t>
            </a:r>
            <a:r>
              <a:rPr lang="fr-FR" dirty="0"/>
              <a:t> </a:t>
            </a:r>
            <a:r>
              <a:rPr lang="fr-FR" dirty="0" err="1"/>
              <a:t>field</a:t>
            </a:r>
            <a:r>
              <a:rPr lang="fr-FR" dirty="0"/>
              <a:t> </a:t>
            </a:r>
            <a:r>
              <a:rPr lang="fr-FR" dirty="0" err="1"/>
              <a:t>E_a</a:t>
            </a:r>
            <a:r>
              <a:rPr lang="fr-FR" dirty="0"/>
              <a:t> and </a:t>
            </a:r>
            <a:r>
              <a:rPr lang="fr-FR" dirty="0" err="1"/>
              <a:t>measure</a:t>
            </a:r>
            <a:r>
              <a:rPr lang="fr-FR" dirty="0"/>
              <a:t> the square of the total </a:t>
            </a:r>
            <a:r>
              <a:rPr lang="fr-FR" dirty="0" err="1"/>
              <a:t>electric</a:t>
            </a:r>
            <a:r>
              <a:rPr lang="fr-FR" dirty="0"/>
              <a:t> </a:t>
            </a:r>
            <a:r>
              <a:rPr lang="fr-FR" dirty="0" err="1"/>
              <a:t>field</a:t>
            </a:r>
            <a:r>
              <a:rPr lang="fr-FR" dirty="0"/>
              <a:t> </a:t>
            </a:r>
            <a:r>
              <a:rPr lang="fr-FR" dirty="0" err="1"/>
              <a:t>inside</a:t>
            </a:r>
            <a:r>
              <a:rPr lang="fr-FR" dirty="0"/>
              <a:t> the </a:t>
            </a:r>
            <a:r>
              <a:rPr lang="fr-FR" dirty="0" err="1"/>
              <a:t>cavity</a:t>
            </a:r>
            <a:r>
              <a:rPr lang="fr-FR" dirty="0"/>
              <a:t> (DM and </a:t>
            </a:r>
            <a:r>
              <a:rPr lang="fr-FR" dirty="0" err="1"/>
              <a:t>applied</a:t>
            </a:r>
            <a:r>
              <a:rPr lang="fr-FR" dirty="0"/>
              <a:t> </a:t>
            </a:r>
            <a:r>
              <a:rPr lang="fr-FR" dirty="0" err="1"/>
              <a:t>field</a:t>
            </a:r>
            <a:r>
              <a:rPr lang="fr-FR" dirty="0"/>
              <a:t> </a:t>
            </a:r>
            <a:r>
              <a:rPr lang="fr-FR" dirty="0" err="1"/>
              <a:t>contributing</a:t>
            </a:r>
            <a:r>
              <a:rPr lang="fr-FR" dirty="0"/>
              <a:t>)</a:t>
            </a:r>
          </a:p>
          <a:p>
            <a:pPr>
              <a:defRPr/>
            </a:pPr>
            <a:r>
              <a:rPr lang="fr-FR" dirty="0"/>
              <a:t>Scheme : </a:t>
            </a:r>
            <a:r>
              <a:rPr lang="fr-FR" dirty="0" err="1"/>
              <a:t>blue</a:t>
            </a:r>
            <a:r>
              <a:rPr lang="fr-FR" dirty="0"/>
              <a:t>, contribution </a:t>
            </a:r>
            <a:r>
              <a:rPr lang="fr-FR" dirty="0" err="1"/>
              <a:t>from</a:t>
            </a:r>
            <a:r>
              <a:rPr lang="fr-FR" dirty="0"/>
              <a:t> the </a:t>
            </a:r>
            <a:r>
              <a:rPr lang="fr-FR" dirty="0" err="1"/>
              <a:t>applied</a:t>
            </a:r>
            <a:r>
              <a:rPr lang="fr-FR" dirty="0"/>
              <a:t> </a:t>
            </a:r>
            <a:r>
              <a:rPr lang="fr-FR" dirty="0" err="1"/>
              <a:t>field</a:t>
            </a:r>
            <a:r>
              <a:rPr lang="fr-FR" dirty="0"/>
              <a:t> and orange </a:t>
            </a:r>
            <a:r>
              <a:rPr lang="fr-FR" dirty="0" err="1"/>
              <a:t>from</a:t>
            </a:r>
            <a:r>
              <a:rPr lang="fr-FR" dirty="0"/>
              <a:t> the DP </a:t>
            </a:r>
            <a:r>
              <a:rPr lang="fr-FR" dirty="0" err="1"/>
              <a:t>electric</a:t>
            </a:r>
            <a:r>
              <a:rPr lang="fr-FR" dirty="0"/>
              <a:t> </a:t>
            </a:r>
            <a:r>
              <a:rPr lang="fr-FR" dirty="0" err="1"/>
              <a:t>field</a:t>
            </a:r>
            <a:r>
              <a:rPr lang="fr-FR" dirty="0"/>
              <a:t>.</a:t>
            </a:r>
            <a:br>
              <a:rPr lang="fr-FR" dirty="0"/>
            </a:br>
            <a:r>
              <a:rPr lang="fr-FR" dirty="0"/>
              <a:t>This </a:t>
            </a:r>
            <a:r>
              <a:rPr lang="fr-FR" dirty="0" err="1"/>
              <a:t>way</a:t>
            </a:r>
            <a:r>
              <a:rPr lang="fr-FR" dirty="0"/>
              <a:t>, </a:t>
            </a:r>
            <a:r>
              <a:rPr lang="fr-FR" dirty="0" err="1"/>
              <a:t>we</a:t>
            </a:r>
            <a:r>
              <a:rPr lang="fr-FR" dirty="0"/>
              <a:t> </a:t>
            </a:r>
            <a:r>
              <a:rPr lang="fr-FR" dirty="0" err="1"/>
              <a:t>still</a:t>
            </a:r>
            <a:r>
              <a:rPr lang="fr-FR" dirty="0"/>
              <a:t> have </a:t>
            </a:r>
            <a:r>
              <a:rPr lang="fr-FR" dirty="0" err="1"/>
              <a:t>trms</a:t>
            </a:r>
            <a:r>
              <a:rPr lang="fr-FR" dirty="0"/>
              <a:t> </a:t>
            </a:r>
            <a:r>
              <a:rPr lang="fr-FR" dirty="0" err="1"/>
              <a:t>oscillating</a:t>
            </a:r>
            <a:r>
              <a:rPr lang="fr-FR" dirty="0"/>
              <a:t> </a:t>
            </a:r>
            <a:r>
              <a:rPr lang="fr-FR" dirty="0" err="1"/>
              <a:t>too</a:t>
            </a:r>
            <a:r>
              <a:rPr lang="fr-FR" dirty="0"/>
              <a:t> fast/amplitude </a:t>
            </a:r>
            <a:r>
              <a:rPr lang="fr-FR" dirty="0" err="1"/>
              <a:t>too</a:t>
            </a:r>
            <a:r>
              <a:rPr lang="fr-FR" dirty="0"/>
              <a:t> </a:t>
            </a:r>
            <a:r>
              <a:rPr lang="fr-FR" dirty="0" err="1"/>
              <a:t>small</a:t>
            </a:r>
            <a:r>
              <a:rPr lang="fr-FR" dirty="0"/>
              <a:t> but </a:t>
            </a:r>
            <a:r>
              <a:rPr lang="fr-FR" dirty="0" err="1"/>
              <a:t>also</a:t>
            </a:r>
            <a:r>
              <a:rPr lang="fr-FR" dirty="0"/>
              <a:t> cross </a:t>
            </a:r>
            <a:r>
              <a:rPr lang="fr-FR" dirty="0" err="1"/>
              <a:t>terms</a:t>
            </a:r>
            <a:r>
              <a:rPr lang="fr-FR" dirty="0"/>
              <a:t>, in </a:t>
            </a:r>
            <a:r>
              <a:rPr lang="fr-FR" dirty="0" err="1"/>
              <a:t>particular</a:t>
            </a:r>
            <a:r>
              <a:rPr lang="fr-FR" dirty="0"/>
              <a:t> one </a:t>
            </a:r>
            <a:r>
              <a:rPr lang="fr-FR" dirty="0" err="1"/>
              <a:t>oscillating</a:t>
            </a:r>
            <a:r>
              <a:rPr lang="fr-FR" dirty="0"/>
              <a:t> at </a:t>
            </a:r>
            <a:r>
              <a:rPr lang="fr-FR" dirty="0" err="1"/>
              <a:t>difference</a:t>
            </a:r>
            <a:r>
              <a:rPr lang="fr-FR" dirty="0"/>
              <a:t> of </a:t>
            </a:r>
            <a:r>
              <a:rPr lang="fr-FR" dirty="0" err="1"/>
              <a:t>frequencies</a:t>
            </a:r>
            <a:r>
              <a:rPr lang="fr-FR" dirty="0"/>
              <a:t> </a:t>
            </a:r>
            <a:r>
              <a:rPr lang="fr-FR" dirty="0" err="1"/>
              <a:t>that</a:t>
            </a:r>
            <a:r>
              <a:rPr lang="fr-FR" dirty="0"/>
              <a:t> can </a:t>
            </a:r>
            <a:r>
              <a:rPr lang="fr-FR" dirty="0" err="1"/>
              <a:t>be</a:t>
            </a:r>
            <a:r>
              <a:rPr lang="fr-FR" dirty="0"/>
              <a:t> </a:t>
            </a:r>
            <a:r>
              <a:rPr lang="fr-FR" dirty="0" err="1"/>
              <a:t>detected</a:t>
            </a:r>
            <a:r>
              <a:rPr lang="fr-FR" dirty="0"/>
              <a:t>.</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The </a:t>
            </a:r>
            <a:r>
              <a:rPr lang="fr-FR" dirty="0" err="1"/>
              <a:t>applied</a:t>
            </a:r>
            <a:r>
              <a:rPr lang="fr-FR" dirty="0"/>
              <a:t> </a:t>
            </a:r>
            <a:r>
              <a:rPr lang="fr-FR" dirty="0" err="1"/>
              <a:t>field</a:t>
            </a:r>
            <a:r>
              <a:rPr lang="fr-FR" dirty="0"/>
              <a:t> </a:t>
            </a:r>
            <a:r>
              <a:rPr lang="fr-FR" dirty="0" err="1"/>
              <a:t>which</a:t>
            </a:r>
            <a:r>
              <a:rPr lang="fr-FR" dirty="0"/>
              <a:t> </a:t>
            </a:r>
            <a:r>
              <a:rPr lang="fr-FR" dirty="0" err="1"/>
              <a:t>works</a:t>
            </a:r>
            <a:r>
              <a:rPr lang="fr-FR" dirty="0"/>
              <a:t> as an </a:t>
            </a:r>
            <a:r>
              <a:rPr lang="fr-FR" dirty="0" err="1"/>
              <a:t>amplificator</a:t>
            </a:r>
            <a:r>
              <a:rPr lang="fr-FR" dirty="0"/>
              <a:t> for the DM </a:t>
            </a:r>
            <a:r>
              <a:rPr lang="fr-FR" dirty="0" err="1"/>
              <a:t>field</a:t>
            </a:r>
            <a:r>
              <a:rPr lang="fr-FR" dirty="0"/>
              <a:t>.</a:t>
            </a:r>
          </a:p>
          <a:p>
            <a:pPr>
              <a:defRPr/>
            </a:pPr>
            <a:endParaRPr lang="fr-F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8</a:t>
            </a:fld>
            <a:endParaRPr lang="fr-FR"/>
          </a:p>
        </p:txBody>
      </p:sp>
    </p:spTree>
    <p:extLst>
      <p:ext uri="{BB962C8B-B14F-4D97-AF65-F5344CB8AC3E}">
        <p14:creationId xmlns:p14="http://schemas.microsoft.com/office/powerpoint/2010/main" val="3698524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So </a:t>
            </a:r>
            <a:r>
              <a:rPr lang="fr-FR" dirty="0" err="1"/>
              <a:t>let’s</a:t>
            </a:r>
            <a:r>
              <a:rPr lang="fr-FR" dirty="0"/>
              <a:t> look at the </a:t>
            </a:r>
            <a:r>
              <a:rPr lang="fr-FR" dirty="0" err="1"/>
              <a:t>experiment</a:t>
            </a:r>
            <a:r>
              <a:rPr lang="fr-FR" dirty="0"/>
              <a:t> </a:t>
            </a:r>
            <a:r>
              <a:rPr lang="fr-FR" dirty="0" err="1"/>
              <a:t>specifically</a:t>
            </a:r>
            <a:r>
              <a:rPr lang="fr-FR" dirty="0"/>
              <a:t> : </a:t>
            </a:r>
            <a:r>
              <a:rPr lang="fr-FR" dirty="0" err="1"/>
              <a:t>what</a:t>
            </a:r>
            <a:r>
              <a:rPr lang="fr-FR" dirty="0"/>
              <a:t> </a:t>
            </a:r>
            <a:r>
              <a:rPr lang="fr-FR" dirty="0" err="1"/>
              <a:t>we</a:t>
            </a:r>
            <a:r>
              <a:rPr lang="fr-FR" dirty="0"/>
              <a:t> can do if </a:t>
            </a:r>
            <a:r>
              <a:rPr lang="fr-FR" dirty="0" err="1"/>
              <a:t>we</a:t>
            </a:r>
            <a:r>
              <a:rPr lang="fr-FR" dirty="0"/>
              <a:t> </a:t>
            </a:r>
            <a:r>
              <a:rPr lang="fr-FR" dirty="0" err="1"/>
              <a:t>consider</a:t>
            </a:r>
            <a:r>
              <a:rPr lang="fr-FR" dirty="0"/>
              <a:t> the DP </a:t>
            </a:r>
            <a:r>
              <a:rPr lang="fr-FR" dirty="0" err="1"/>
              <a:t>field</a:t>
            </a:r>
            <a:r>
              <a:rPr lang="fr-FR" dirty="0"/>
              <a:t> </a:t>
            </a:r>
            <a:r>
              <a:rPr lang="fr-FR" dirty="0" err="1"/>
              <a:t>is</a:t>
            </a:r>
            <a:r>
              <a:rPr lang="fr-FR" dirty="0"/>
              <a:t> to </a:t>
            </a:r>
            <a:r>
              <a:rPr lang="fr-FR" dirty="0" err="1"/>
              <a:t>try</a:t>
            </a:r>
            <a:r>
              <a:rPr lang="fr-FR" dirty="0"/>
              <a:t> to </a:t>
            </a:r>
            <a:r>
              <a:rPr lang="fr-FR" dirty="0" err="1"/>
              <a:t>detect</a:t>
            </a:r>
            <a:r>
              <a:rPr lang="fr-FR" dirty="0"/>
              <a:t> </a:t>
            </a:r>
            <a:r>
              <a:rPr lang="fr-FR" dirty="0" err="1"/>
              <a:t>this</a:t>
            </a:r>
            <a:r>
              <a:rPr lang="fr-FR" dirty="0"/>
              <a:t> </a:t>
            </a:r>
            <a:r>
              <a:rPr lang="fr-FR" dirty="0" err="1"/>
              <a:t>field</a:t>
            </a:r>
            <a:r>
              <a:rPr lang="fr-FR" dirty="0"/>
              <a:t> </a:t>
            </a:r>
            <a:r>
              <a:rPr lang="fr-FR" dirty="0" err="1"/>
              <a:t>directly</a:t>
            </a:r>
            <a:r>
              <a:rPr lang="fr-FR" dirty="0"/>
              <a:t>. </a:t>
            </a:r>
            <a:r>
              <a:rPr lang="fr-FR" dirty="0" err="1"/>
              <a:t>What</a:t>
            </a:r>
            <a:r>
              <a:rPr lang="fr-FR" dirty="0"/>
              <a:t> </a:t>
            </a:r>
            <a:r>
              <a:rPr lang="fr-FR" dirty="0" err="1"/>
              <a:t>we</a:t>
            </a:r>
            <a:r>
              <a:rPr lang="fr-FR" dirty="0"/>
              <a:t> can do </a:t>
            </a:r>
            <a:r>
              <a:rPr lang="fr-FR" dirty="0" err="1"/>
              <a:t>is</a:t>
            </a:r>
            <a:r>
              <a:rPr lang="fr-FR" dirty="0"/>
              <a:t> </a:t>
            </a:r>
            <a:r>
              <a:rPr lang="fr-FR" dirty="0" err="1"/>
              <a:t>apply</a:t>
            </a:r>
            <a:r>
              <a:rPr lang="fr-FR" dirty="0"/>
              <a:t> an </a:t>
            </a:r>
            <a:r>
              <a:rPr lang="fr-FR" dirty="0" err="1"/>
              <a:t>external</a:t>
            </a:r>
            <a:r>
              <a:rPr lang="fr-FR" dirty="0"/>
              <a:t> </a:t>
            </a:r>
            <a:r>
              <a:rPr lang="fr-FR" dirty="0" err="1"/>
              <a:t>field</a:t>
            </a:r>
            <a:r>
              <a:rPr lang="fr-FR" dirty="0"/>
              <a:t> </a:t>
            </a:r>
            <a:r>
              <a:rPr lang="fr-FR" dirty="0" err="1"/>
              <a:t>E_a</a:t>
            </a:r>
            <a:r>
              <a:rPr lang="fr-FR" dirty="0"/>
              <a:t> and </a:t>
            </a:r>
            <a:r>
              <a:rPr lang="fr-FR" dirty="0" err="1"/>
              <a:t>measure</a:t>
            </a:r>
            <a:r>
              <a:rPr lang="fr-FR" dirty="0"/>
              <a:t> the square of the total </a:t>
            </a:r>
            <a:r>
              <a:rPr lang="fr-FR" dirty="0" err="1"/>
              <a:t>electric</a:t>
            </a:r>
            <a:r>
              <a:rPr lang="fr-FR" dirty="0"/>
              <a:t> </a:t>
            </a:r>
            <a:r>
              <a:rPr lang="fr-FR" dirty="0" err="1"/>
              <a:t>field</a:t>
            </a:r>
            <a:r>
              <a:rPr lang="fr-FR" dirty="0"/>
              <a:t> </a:t>
            </a:r>
            <a:r>
              <a:rPr lang="fr-FR" dirty="0" err="1"/>
              <a:t>inside</a:t>
            </a:r>
            <a:r>
              <a:rPr lang="fr-FR" dirty="0"/>
              <a:t> the </a:t>
            </a:r>
            <a:r>
              <a:rPr lang="fr-FR" dirty="0" err="1"/>
              <a:t>cavity</a:t>
            </a:r>
            <a:r>
              <a:rPr lang="fr-FR" dirty="0"/>
              <a:t> (DM and </a:t>
            </a:r>
            <a:r>
              <a:rPr lang="fr-FR" dirty="0" err="1"/>
              <a:t>applied</a:t>
            </a:r>
            <a:r>
              <a:rPr lang="fr-FR" dirty="0"/>
              <a:t> </a:t>
            </a:r>
            <a:r>
              <a:rPr lang="fr-FR" dirty="0" err="1"/>
              <a:t>field</a:t>
            </a:r>
            <a:r>
              <a:rPr lang="fr-FR" dirty="0"/>
              <a:t> </a:t>
            </a:r>
            <a:r>
              <a:rPr lang="fr-FR" dirty="0" err="1"/>
              <a:t>contributing</a:t>
            </a:r>
            <a:r>
              <a:rPr lang="fr-FR" dirty="0"/>
              <a:t>)</a:t>
            </a:r>
          </a:p>
          <a:p>
            <a:pPr>
              <a:defRPr/>
            </a:pPr>
            <a:r>
              <a:rPr lang="fr-FR" dirty="0"/>
              <a:t>Scheme : </a:t>
            </a:r>
            <a:r>
              <a:rPr lang="fr-FR" dirty="0" err="1"/>
              <a:t>blue</a:t>
            </a:r>
            <a:r>
              <a:rPr lang="fr-FR" dirty="0"/>
              <a:t>, contribution </a:t>
            </a:r>
            <a:r>
              <a:rPr lang="fr-FR" dirty="0" err="1"/>
              <a:t>from</a:t>
            </a:r>
            <a:r>
              <a:rPr lang="fr-FR" dirty="0"/>
              <a:t> the </a:t>
            </a:r>
            <a:r>
              <a:rPr lang="fr-FR" dirty="0" err="1"/>
              <a:t>applied</a:t>
            </a:r>
            <a:r>
              <a:rPr lang="fr-FR" dirty="0"/>
              <a:t> </a:t>
            </a:r>
            <a:r>
              <a:rPr lang="fr-FR" dirty="0" err="1"/>
              <a:t>field</a:t>
            </a:r>
            <a:r>
              <a:rPr lang="fr-FR" dirty="0"/>
              <a:t> and orange </a:t>
            </a:r>
            <a:r>
              <a:rPr lang="fr-FR" dirty="0" err="1"/>
              <a:t>from</a:t>
            </a:r>
            <a:r>
              <a:rPr lang="fr-FR" dirty="0"/>
              <a:t> the DP </a:t>
            </a:r>
            <a:r>
              <a:rPr lang="fr-FR" dirty="0" err="1"/>
              <a:t>electric</a:t>
            </a:r>
            <a:r>
              <a:rPr lang="fr-FR" dirty="0"/>
              <a:t> </a:t>
            </a:r>
            <a:r>
              <a:rPr lang="fr-FR" dirty="0" err="1"/>
              <a:t>field</a:t>
            </a:r>
            <a:r>
              <a:rPr lang="fr-FR" dirty="0"/>
              <a:t>.</a:t>
            </a:r>
            <a:br>
              <a:rPr lang="fr-FR" dirty="0"/>
            </a:br>
            <a:r>
              <a:rPr lang="fr-FR" dirty="0"/>
              <a:t>This </a:t>
            </a:r>
            <a:r>
              <a:rPr lang="fr-FR" dirty="0" err="1"/>
              <a:t>way</a:t>
            </a:r>
            <a:r>
              <a:rPr lang="fr-FR" dirty="0"/>
              <a:t>, </a:t>
            </a:r>
            <a:r>
              <a:rPr lang="fr-FR" dirty="0" err="1"/>
              <a:t>we</a:t>
            </a:r>
            <a:r>
              <a:rPr lang="fr-FR" dirty="0"/>
              <a:t> </a:t>
            </a:r>
            <a:r>
              <a:rPr lang="fr-FR" dirty="0" err="1"/>
              <a:t>still</a:t>
            </a:r>
            <a:r>
              <a:rPr lang="fr-FR" dirty="0"/>
              <a:t> have </a:t>
            </a:r>
            <a:r>
              <a:rPr lang="fr-FR" dirty="0" err="1"/>
              <a:t>trms</a:t>
            </a:r>
            <a:r>
              <a:rPr lang="fr-FR" dirty="0"/>
              <a:t> </a:t>
            </a:r>
            <a:r>
              <a:rPr lang="fr-FR" dirty="0" err="1"/>
              <a:t>oscillating</a:t>
            </a:r>
            <a:r>
              <a:rPr lang="fr-FR" dirty="0"/>
              <a:t> </a:t>
            </a:r>
            <a:r>
              <a:rPr lang="fr-FR" dirty="0" err="1"/>
              <a:t>too</a:t>
            </a:r>
            <a:r>
              <a:rPr lang="fr-FR" dirty="0"/>
              <a:t> fast/amplitude </a:t>
            </a:r>
            <a:r>
              <a:rPr lang="fr-FR" dirty="0" err="1"/>
              <a:t>too</a:t>
            </a:r>
            <a:r>
              <a:rPr lang="fr-FR" dirty="0"/>
              <a:t> </a:t>
            </a:r>
            <a:r>
              <a:rPr lang="fr-FR" dirty="0" err="1"/>
              <a:t>small</a:t>
            </a:r>
            <a:r>
              <a:rPr lang="fr-FR" dirty="0"/>
              <a:t> but </a:t>
            </a:r>
            <a:r>
              <a:rPr lang="fr-FR" dirty="0" err="1"/>
              <a:t>also</a:t>
            </a:r>
            <a:r>
              <a:rPr lang="fr-FR" dirty="0"/>
              <a:t> cross </a:t>
            </a:r>
            <a:r>
              <a:rPr lang="fr-FR" dirty="0" err="1"/>
              <a:t>terms</a:t>
            </a:r>
            <a:r>
              <a:rPr lang="fr-FR" dirty="0"/>
              <a:t>, in </a:t>
            </a:r>
            <a:r>
              <a:rPr lang="fr-FR" dirty="0" err="1"/>
              <a:t>particular</a:t>
            </a:r>
            <a:r>
              <a:rPr lang="fr-FR" dirty="0"/>
              <a:t> one </a:t>
            </a:r>
            <a:r>
              <a:rPr lang="fr-FR" dirty="0" err="1"/>
              <a:t>oscillating</a:t>
            </a:r>
            <a:r>
              <a:rPr lang="fr-FR" dirty="0"/>
              <a:t> at </a:t>
            </a:r>
            <a:r>
              <a:rPr lang="fr-FR" dirty="0" err="1"/>
              <a:t>difference</a:t>
            </a:r>
            <a:r>
              <a:rPr lang="fr-FR" dirty="0"/>
              <a:t> of </a:t>
            </a:r>
            <a:r>
              <a:rPr lang="fr-FR" dirty="0" err="1"/>
              <a:t>frequencies</a:t>
            </a:r>
            <a:r>
              <a:rPr lang="fr-FR" dirty="0"/>
              <a:t> </a:t>
            </a:r>
            <a:r>
              <a:rPr lang="fr-FR" dirty="0" err="1"/>
              <a:t>that</a:t>
            </a:r>
            <a:r>
              <a:rPr lang="fr-FR" dirty="0"/>
              <a:t> can </a:t>
            </a:r>
            <a:r>
              <a:rPr lang="fr-FR" dirty="0" err="1"/>
              <a:t>be</a:t>
            </a:r>
            <a:r>
              <a:rPr lang="fr-FR" dirty="0"/>
              <a:t> </a:t>
            </a:r>
            <a:r>
              <a:rPr lang="fr-FR" dirty="0" err="1"/>
              <a:t>detected</a:t>
            </a:r>
            <a:r>
              <a:rPr lang="fr-FR" dirty="0"/>
              <a:t>.</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The </a:t>
            </a:r>
            <a:r>
              <a:rPr lang="fr-FR" dirty="0" err="1"/>
              <a:t>applied</a:t>
            </a:r>
            <a:r>
              <a:rPr lang="fr-FR" dirty="0"/>
              <a:t> </a:t>
            </a:r>
            <a:r>
              <a:rPr lang="fr-FR" dirty="0" err="1"/>
              <a:t>field</a:t>
            </a:r>
            <a:r>
              <a:rPr lang="fr-FR" dirty="0"/>
              <a:t> </a:t>
            </a:r>
            <a:r>
              <a:rPr lang="fr-FR" dirty="0" err="1"/>
              <a:t>which</a:t>
            </a:r>
            <a:r>
              <a:rPr lang="fr-FR" dirty="0"/>
              <a:t> </a:t>
            </a:r>
            <a:r>
              <a:rPr lang="fr-FR" dirty="0" err="1"/>
              <a:t>works</a:t>
            </a:r>
            <a:r>
              <a:rPr lang="fr-FR" dirty="0"/>
              <a:t> as an </a:t>
            </a:r>
            <a:r>
              <a:rPr lang="fr-FR" dirty="0" err="1"/>
              <a:t>amplificator</a:t>
            </a:r>
            <a:r>
              <a:rPr lang="fr-FR" dirty="0"/>
              <a:t> for the DM </a:t>
            </a:r>
            <a:r>
              <a:rPr lang="fr-FR" dirty="0" err="1"/>
              <a:t>field</a:t>
            </a:r>
            <a:r>
              <a:rPr lang="fr-FR" dirty="0"/>
              <a:t>.</a:t>
            </a:r>
          </a:p>
          <a:p>
            <a:pPr>
              <a:defRPr/>
            </a:pPr>
            <a:endParaRPr lang="fr-F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9</a:t>
            </a:fld>
            <a:endParaRPr lang="fr-FR"/>
          </a:p>
        </p:txBody>
      </p:sp>
    </p:spTree>
    <p:extLst>
      <p:ext uri="{BB962C8B-B14F-4D97-AF65-F5344CB8AC3E}">
        <p14:creationId xmlns:p14="http://schemas.microsoft.com/office/powerpoint/2010/main" val="369852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195EFF-D9DC-64BC-FB8F-5ABE6B1FF47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3B5AB051-F1B6-DD92-7386-35655FC04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9E76AC2F-951D-EECF-E03D-39BED40746A4}"/>
              </a:ext>
            </a:extLst>
          </p:cNvPr>
          <p:cNvSpPr>
            <a:spLocks noGrp="1"/>
          </p:cNvSpPr>
          <p:nvPr>
            <p:ph type="dt" sz="half" idx="10"/>
          </p:nvPr>
        </p:nvSpPr>
        <p:spPr/>
        <p:txBody>
          <a:bodyPr/>
          <a:lstStyle/>
          <a:p>
            <a:fld id="{3F7D3C65-E932-0943-92A0-9ECEFAD8CA74}" type="datetimeFigureOut">
              <a:rPr lang="en-US" smtClean="0"/>
              <a:t>3/25/23</a:t>
            </a:fld>
            <a:endParaRPr lang="en-US"/>
          </a:p>
        </p:txBody>
      </p:sp>
      <p:sp>
        <p:nvSpPr>
          <p:cNvPr id="5" name="Espace réservé du pied de page 4">
            <a:extLst>
              <a:ext uri="{FF2B5EF4-FFF2-40B4-BE49-F238E27FC236}">
                <a16:creationId xmlns:a16="http://schemas.microsoft.com/office/drawing/2014/main" id="{854A3614-EBB6-2DB1-6756-1F6AF2B0A767}"/>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685BC14E-9C71-49A7-7F7C-B74E5E54DB10}"/>
              </a:ext>
            </a:extLst>
          </p:cNvPr>
          <p:cNvSpPr>
            <a:spLocks noGrp="1"/>
          </p:cNvSpPr>
          <p:nvPr>
            <p:ph type="sldNum" sz="quarter" idx="12"/>
          </p:nvPr>
        </p:nvSpPr>
        <p:spPr/>
        <p:txBody>
          <a:bodyPr/>
          <a:lstStyle/>
          <a:p>
            <a:fld id="{674B66FF-0A28-564E-BA9A-A4F3E5AE6D22}" type="slidenum">
              <a:rPr lang="en-US" smtClean="0"/>
              <a:t>‹N°›</a:t>
            </a:fld>
            <a:endParaRPr lang="en-US"/>
          </a:p>
        </p:txBody>
      </p:sp>
    </p:spTree>
    <p:extLst>
      <p:ext uri="{BB962C8B-B14F-4D97-AF65-F5344CB8AC3E}">
        <p14:creationId xmlns:p14="http://schemas.microsoft.com/office/powerpoint/2010/main" val="135113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74C99E-BDF7-9474-D622-A1B80B7B1400}"/>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B5BFC86F-5E6F-864A-ED08-E5255B29240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58A84E6-372F-D98E-3C7B-F2802DCD8F9D}"/>
              </a:ext>
            </a:extLst>
          </p:cNvPr>
          <p:cNvSpPr>
            <a:spLocks noGrp="1"/>
          </p:cNvSpPr>
          <p:nvPr>
            <p:ph type="dt" sz="half" idx="10"/>
          </p:nvPr>
        </p:nvSpPr>
        <p:spPr/>
        <p:txBody>
          <a:bodyPr/>
          <a:lstStyle/>
          <a:p>
            <a:fld id="{3F7D3C65-E932-0943-92A0-9ECEFAD8CA74}" type="datetimeFigureOut">
              <a:rPr lang="en-US" smtClean="0"/>
              <a:t>3/25/23</a:t>
            </a:fld>
            <a:endParaRPr lang="en-US"/>
          </a:p>
        </p:txBody>
      </p:sp>
      <p:sp>
        <p:nvSpPr>
          <p:cNvPr id="5" name="Espace réservé du pied de page 4">
            <a:extLst>
              <a:ext uri="{FF2B5EF4-FFF2-40B4-BE49-F238E27FC236}">
                <a16:creationId xmlns:a16="http://schemas.microsoft.com/office/drawing/2014/main" id="{F1C6E746-069F-46E4-7AC5-1B3535C96EA9}"/>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787FCBA6-815D-947D-87CD-57A40D9BB2A4}"/>
              </a:ext>
            </a:extLst>
          </p:cNvPr>
          <p:cNvSpPr>
            <a:spLocks noGrp="1"/>
          </p:cNvSpPr>
          <p:nvPr>
            <p:ph type="sldNum" sz="quarter" idx="12"/>
          </p:nvPr>
        </p:nvSpPr>
        <p:spPr/>
        <p:txBody>
          <a:bodyPr/>
          <a:lstStyle/>
          <a:p>
            <a:fld id="{674B66FF-0A28-564E-BA9A-A4F3E5AE6D22}" type="slidenum">
              <a:rPr lang="en-US" smtClean="0"/>
              <a:t>‹N°›</a:t>
            </a:fld>
            <a:endParaRPr lang="en-US"/>
          </a:p>
        </p:txBody>
      </p:sp>
    </p:spTree>
    <p:extLst>
      <p:ext uri="{BB962C8B-B14F-4D97-AF65-F5344CB8AC3E}">
        <p14:creationId xmlns:p14="http://schemas.microsoft.com/office/powerpoint/2010/main" val="70614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1F8A89B-CA53-A9E4-C70E-6DCFD00D7438}"/>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71A33E25-2386-DA99-A838-9CC5E15CDF8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3B125946-5475-B1B6-1371-A90C4E9EEEC5}"/>
              </a:ext>
            </a:extLst>
          </p:cNvPr>
          <p:cNvSpPr>
            <a:spLocks noGrp="1"/>
          </p:cNvSpPr>
          <p:nvPr>
            <p:ph type="dt" sz="half" idx="10"/>
          </p:nvPr>
        </p:nvSpPr>
        <p:spPr/>
        <p:txBody>
          <a:bodyPr/>
          <a:lstStyle/>
          <a:p>
            <a:fld id="{3F7D3C65-E932-0943-92A0-9ECEFAD8CA74}" type="datetimeFigureOut">
              <a:rPr lang="en-US" smtClean="0"/>
              <a:t>3/25/23</a:t>
            </a:fld>
            <a:endParaRPr lang="en-US"/>
          </a:p>
        </p:txBody>
      </p:sp>
      <p:sp>
        <p:nvSpPr>
          <p:cNvPr id="5" name="Espace réservé du pied de page 4">
            <a:extLst>
              <a:ext uri="{FF2B5EF4-FFF2-40B4-BE49-F238E27FC236}">
                <a16:creationId xmlns:a16="http://schemas.microsoft.com/office/drawing/2014/main" id="{0BB901DE-C354-1BC6-1C7C-6C043D24FD57}"/>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9F9FE03-4E44-490A-72CE-A8C0606DE541}"/>
              </a:ext>
            </a:extLst>
          </p:cNvPr>
          <p:cNvSpPr>
            <a:spLocks noGrp="1"/>
          </p:cNvSpPr>
          <p:nvPr>
            <p:ph type="sldNum" sz="quarter" idx="12"/>
          </p:nvPr>
        </p:nvSpPr>
        <p:spPr/>
        <p:txBody>
          <a:bodyPr/>
          <a:lstStyle/>
          <a:p>
            <a:fld id="{674B66FF-0A28-564E-BA9A-A4F3E5AE6D22}" type="slidenum">
              <a:rPr lang="en-US" smtClean="0"/>
              <a:t>‹N°›</a:t>
            </a:fld>
            <a:endParaRPr lang="en-US"/>
          </a:p>
        </p:txBody>
      </p:sp>
    </p:spTree>
    <p:extLst>
      <p:ext uri="{BB962C8B-B14F-4D97-AF65-F5344CB8AC3E}">
        <p14:creationId xmlns:p14="http://schemas.microsoft.com/office/powerpoint/2010/main" val="130392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DAD4CF-26EE-A03C-D80A-CB7EF1D6295D}"/>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7222BE65-7AA5-D4AC-E3E8-46E204B440C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1C93347-465E-B407-71D9-3E29046B4560}"/>
              </a:ext>
            </a:extLst>
          </p:cNvPr>
          <p:cNvSpPr>
            <a:spLocks noGrp="1"/>
          </p:cNvSpPr>
          <p:nvPr>
            <p:ph type="dt" sz="half" idx="10"/>
          </p:nvPr>
        </p:nvSpPr>
        <p:spPr/>
        <p:txBody>
          <a:bodyPr/>
          <a:lstStyle/>
          <a:p>
            <a:fld id="{3F7D3C65-E932-0943-92A0-9ECEFAD8CA74}" type="datetimeFigureOut">
              <a:rPr lang="en-US" smtClean="0"/>
              <a:t>3/25/23</a:t>
            </a:fld>
            <a:endParaRPr lang="en-US"/>
          </a:p>
        </p:txBody>
      </p:sp>
      <p:sp>
        <p:nvSpPr>
          <p:cNvPr id="5" name="Espace réservé du pied de page 4">
            <a:extLst>
              <a:ext uri="{FF2B5EF4-FFF2-40B4-BE49-F238E27FC236}">
                <a16:creationId xmlns:a16="http://schemas.microsoft.com/office/drawing/2014/main" id="{6169D5BE-DE3F-C08F-2528-DDFBFA66404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F0EE26A8-3F8A-7C90-BC16-7C096C2D67A1}"/>
              </a:ext>
            </a:extLst>
          </p:cNvPr>
          <p:cNvSpPr>
            <a:spLocks noGrp="1"/>
          </p:cNvSpPr>
          <p:nvPr>
            <p:ph type="sldNum" sz="quarter" idx="12"/>
          </p:nvPr>
        </p:nvSpPr>
        <p:spPr/>
        <p:txBody>
          <a:bodyPr/>
          <a:lstStyle/>
          <a:p>
            <a:fld id="{674B66FF-0A28-564E-BA9A-A4F3E5AE6D22}" type="slidenum">
              <a:rPr lang="en-US" smtClean="0"/>
              <a:t>‹N°›</a:t>
            </a:fld>
            <a:endParaRPr lang="en-US"/>
          </a:p>
        </p:txBody>
      </p:sp>
    </p:spTree>
    <p:extLst>
      <p:ext uri="{BB962C8B-B14F-4D97-AF65-F5344CB8AC3E}">
        <p14:creationId xmlns:p14="http://schemas.microsoft.com/office/powerpoint/2010/main" val="68852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B5E61E-60F0-5BA3-1A9D-A8004A5822D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ADD13F2D-2814-C12B-0D4E-5F7582DEC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289C887-1C7F-79E1-F7A1-EEB1EC878C03}"/>
              </a:ext>
            </a:extLst>
          </p:cNvPr>
          <p:cNvSpPr>
            <a:spLocks noGrp="1"/>
          </p:cNvSpPr>
          <p:nvPr>
            <p:ph type="dt" sz="half" idx="10"/>
          </p:nvPr>
        </p:nvSpPr>
        <p:spPr/>
        <p:txBody>
          <a:bodyPr/>
          <a:lstStyle/>
          <a:p>
            <a:fld id="{3F7D3C65-E932-0943-92A0-9ECEFAD8CA74}" type="datetimeFigureOut">
              <a:rPr lang="en-US" smtClean="0"/>
              <a:t>3/25/23</a:t>
            </a:fld>
            <a:endParaRPr lang="en-US"/>
          </a:p>
        </p:txBody>
      </p:sp>
      <p:sp>
        <p:nvSpPr>
          <p:cNvPr id="5" name="Espace réservé du pied de page 4">
            <a:extLst>
              <a:ext uri="{FF2B5EF4-FFF2-40B4-BE49-F238E27FC236}">
                <a16:creationId xmlns:a16="http://schemas.microsoft.com/office/drawing/2014/main" id="{81441A57-FC47-D6CA-4970-CF9C6E7A4BD8}"/>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719DB9B2-0C4F-EC3A-CDA3-DEB6336DAA2C}"/>
              </a:ext>
            </a:extLst>
          </p:cNvPr>
          <p:cNvSpPr>
            <a:spLocks noGrp="1"/>
          </p:cNvSpPr>
          <p:nvPr>
            <p:ph type="sldNum" sz="quarter" idx="12"/>
          </p:nvPr>
        </p:nvSpPr>
        <p:spPr/>
        <p:txBody>
          <a:bodyPr/>
          <a:lstStyle/>
          <a:p>
            <a:fld id="{674B66FF-0A28-564E-BA9A-A4F3E5AE6D22}" type="slidenum">
              <a:rPr lang="en-US" smtClean="0"/>
              <a:t>‹N°›</a:t>
            </a:fld>
            <a:endParaRPr lang="en-US"/>
          </a:p>
        </p:txBody>
      </p:sp>
    </p:spTree>
    <p:extLst>
      <p:ext uri="{BB962C8B-B14F-4D97-AF65-F5344CB8AC3E}">
        <p14:creationId xmlns:p14="http://schemas.microsoft.com/office/powerpoint/2010/main" val="197381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6EE570-F328-1049-9BED-70BA4799578A}"/>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2F782A54-0FB0-5DC3-CD72-1BB689A3E87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90A90B30-FB15-95C6-B26D-7AC9546E831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C6048DDF-1C4B-A4BD-C9E1-09C722F093F3}"/>
              </a:ext>
            </a:extLst>
          </p:cNvPr>
          <p:cNvSpPr>
            <a:spLocks noGrp="1"/>
          </p:cNvSpPr>
          <p:nvPr>
            <p:ph type="dt" sz="half" idx="10"/>
          </p:nvPr>
        </p:nvSpPr>
        <p:spPr/>
        <p:txBody>
          <a:bodyPr/>
          <a:lstStyle/>
          <a:p>
            <a:fld id="{3F7D3C65-E932-0943-92A0-9ECEFAD8CA74}" type="datetimeFigureOut">
              <a:rPr lang="en-US" smtClean="0"/>
              <a:t>3/25/23</a:t>
            </a:fld>
            <a:endParaRPr lang="en-US"/>
          </a:p>
        </p:txBody>
      </p:sp>
      <p:sp>
        <p:nvSpPr>
          <p:cNvPr id="6" name="Espace réservé du pied de page 5">
            <a:extLst>
              <a:ext uri="{FF2B5EF4-FFF2-40B4-BE49-F238E27FC236}">
                <a16:creationId xmlns:a16="http://schemas.microsoft.com/office/drawing/2014/main" id="{FE641DB1-4244-01AE-E549-C6301A712DBE}"/>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B018133C-0D91-37DD-FC7B-DCDFF419728B}"/>
              </a:ext>
            </a:extLst>
          </p:cNvPr>
          <p:cNvSpPr>
            <a:spLocks noGrp="1"/>
          </p:cNvSpPr>
          <p:nvPr>
            <p:ph type="sldNum" sz="quarter" idx="12"/>
          </p:nvPr>
        </p:nvSpPr>
        <p:spPr/>
        <p:txBody>
          <a:bodyPr/>
          <a:lstStyle/>
          <a:p>
            <a:fld id="{674B66FF-0A28-564E-BA9A-A4F3E5AE6D22}" type="slidenum">
              <a:rPr lang="en-US" smtClean="0"/>
              <a:t>‹N°›</a:t>
            </a:fld>
            <a:endParaRPr lang="en-US"/>
          </a:p>
        </p:txBody>
      </p:sp>
    </p:spTree>
    <p:extLst>
      <p:ext uri="{BB962C8B-B14F-4D97-AF65-F5344CB8AC3E}">
        <p14:creationId xmlns:p14="http://schemas.microsoft.com/office/powerpoint/2010/main" val="245815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60DA3-F197-B041-D4EB-17C0329903E9}"/>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8C9FB99A-B872-5B8C-384E-4205B445AA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D86CD7-CAAA-D333-D4C7-30433E32B2C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3867DB5D-E128-8827-F3A8-3742CDE77B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F1D30A0-C5FF-3EA6-1D3D-58706526271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394A089F-C198-D12D-351B-12986012631F}"/>
              </a:ext>
            </a:extLst>
          </p:cNvPr>
          <p:cNvSpPr>
            <a:spLocks noGrp="1"/>
          </p:cNvSpPr>
          <p:nvPr>
            <p:ph type="dt" sz="half" idx="10"/>
          </p:nvPr>
        </p:nvSpPr>
        <p:spPr/>
        <p:txBody>
          <a:bodyPr/>
          <a:lstStyle/>
          <a:p>
            <a:fld id="{3F7D3C65-E932-0943-92A0-9ECEFAD8CA74}" type="datetimeFigureOut">
              <a:rPr lang="en-US" smtClean="0"/>
              <a:t>3/25/23</a:t>
            </a:fld>
            <a:endParaRPr lang="en-US"/>
          </a:p>
        </p:txBody>
      </p:sp>
      <p:sp>
        <p:nvSpPr>
          <p:cNvPr id="8" name="Espace réservé du pied de page 7">
            <a:extLst>
              <a:ext uri="{FF2B5EF4-FFF2-40B4-BE49-F238E27FC236}">
                <a16:creationId xmlns:a16="http://schemas.microsoft.com/office/drawing/2014/main" id="{8182EF2D-9ED4-145C-A9A1-160F68FE2AAE}"/>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247C813E-0672-8F19-CB97-48738212A085}"/>
              </a:ext>
            </a:extLst>
          </p:cNvPr>
          <p:cNvSpPr>
            <a:spLocks noGrp="1"/>
          </p:cNvSpPr>
          <p:nvPr>
            <p:ph type="sldNum" sz="quarter" idx="12"/>
          </p:nvPr>
        </p:nvSpPr>
        <p:spPr/>
        <p:txBody>
          <a:bodyPr/>
          <a:lstStyle/>
          <a:p>
            <a:fld id="{674B66FF-0A28-564E-BA9A-A4F3E5AE6D22}" type="slidenum">
              <a:rPr lang="en-US" smtClean="0"/>
              <a:t>‹N°›</a:t>
            </a:fld>
            <a:endParaRPr lang="en-US"/>
          </a:p>
        </p:txBody>
      </p:sp>
    </p:spTree>
    <p:extLst>
      <p:ext uri="{BB962C8B-B14F-4D97-AF65-F5344CB8AC3E}">
        <p14:creationId xmlns:p14="http://schemas.microsoft.com/office/powerpoint/2010/main" val="64720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4E6D6F-1476-F153-D5A6-6550E9769ACA}"/>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412F77E5-8E0C-4527-E97E-28ED43E38063}"/>
              </a:ext>
            </a:extLst>
          </p:cNvPr>
          <p:cNvSpPr>
            <a:spLocks noGrp="1"/>
          </p:cNvSpPr>
          <p:nvPr>
            <p:ph type="dt" sz="half" idx="10"/>
          </p:nvPr>
        </p:nvSpPr>
        <p:spPr/>
        <p:txBody>
          <a:bodyPr/>
          <a:lstStyle/>
          <a:p>
            <a:fld id="{3F7D3C65-E932-0943-92A0-9ECEFAD8CA74}" type="datetimeFigureOut">
              <a:rPr lang="en-US" smtClean="0"/>
              <a:t>3/25/23</a:t>
            </a:fld>
            <a:endParaRPr lang="en-US"/>
          </a:p>
        </p:txBody>
      </p:sp>
      <p:sp>
        <p:nvSpPr>
          <p:cNvPr id="4" name="Espace réservé du pied de page 3">
            <a:extLst>
              <a:ext uri="{FF2B5EF4-FFF2-40B4-BE49-F238E27FC236}">
                <a16:creationId xmlns:a16="http://schemas.microsoft.com/office/drawing/2014/main" id="{A6587CF3-0472-2CDA-F970-706C4F5A5F25}"/>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AA971E14-F63B-0CB4-0CD5-FF902D163E2F}"/>
              </a:ext>
            </a:extLst>
          </p:cNvPr>
          <p:cNvSpPr>
            <a:spLocks noGrp="1"/>
          </p:cNvSpPr>
          <p:nvPr>
            <p:ph type="sldNum" sz="quarter" idx="12"/>
          </p:nvPr>
        </p:nvSpPr>
        <p:spPr/>
        <p:txBody>
          <a:bodyPr/>
          <a:lstStyle/>
          <a:p>
            <a:fld id="{674B66FF-0A28-564E-BA9A-A4F3E5AE6D22}" type="slidenum">
              <a:rPr lang="en-US" smtClean="0"/>
              <a:t>‹N°›</a:t>
            </a:fld>
            <a:endParaRPr lang="en-US"/>
          </a:p>
        </p:txBody>
      </p:sp>
    </p:spTree>
    <p:extLst>
      <p:ext uri="{BB962C8B-B14F-4D97-AF65-F5344CB8AC3E}">
        <p14:creationId xmlns:p14="http://schemas.microsoft.com/office/powerpoint/2010/main" val="305853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84BC2BE-6900-E5C3-4388-C0D3A3147A64}"/>
              </a:ext>
            </a:extLst>
          </p:cNvPr>
          <p:cNvSpPr>
            <a:spLocks noGrp="1"/>
          </p:cNvSpPr>
          <p:nvPr>
            <p:ph type="dt" sz="half" idx="10"/>
          </p:nvPr>
        </p:nvSpPr>
        <p:spPr/>
        <p:txBody>
          <a:bodyPr/>
          <a:lstStyle/>
          <a:p>
            <a:fld id="{3F7D3C65-E932-0943-92A0-9ECEFAD8CA74}" type="datetimeFigureOut">
              <a:rPr lang="en-US" smtClean="0"/>
              <a:t>3/25/23</a:t>
            </a:fld>
            <a:endParaRPr lang="en-US"/>
          </a:p>
        </p:txBody>
      </p:sp>
      <p:sp>
        <p:nvSpPr>
          <p:cNvPr id="3" name="Espace réservé du pied de page 2">
            <a:extLst>
              <a:ext uri="{FF2B5EF4-FFF2-40B4-BE49-F238E27FC236}">
                <a16:creationId xmlns:a16="http://schemas.microsoft.com/office/drawing/2014/main" id="{E84FE0ED-9418-E62E-05B3-6594B239E9CA}"/>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C30F941D-EB0B-D1D0-2DAC-F0ABFEF8F1CD}"/>
              </a:ext>
            </a:extLst>
          </p:cNvPr>
          <p:cNvSpPr>
            <a:spLocks noGrp="1"/>
          </p:cNvSpPr>
          <p:nvPr>
            <p:ph type="sldNum" sz="quarter" idx="12"/>
          </p:nvPr>
        </p:nvSpPr>
        <p:spPr/>
        <p:txBody>
          <a:bodyPr/>
          <a:lstStyle/>
          <a:p>
            <a:fld id="{674B66FF-0A28-564E-BA9A-A4F3E5AE6D22}" type="slidenum">
              <a:rPr lang="en-US" smtClean="0"/>
              <a:t>‹N°›</a:t>
            </a:fld>
            <a:endParaRPr lang="en-US"/>
          </a:p>
        </p:txBody>
      </p:sp>
    </p:spTree>
    <p:extLst>
      <p:ext uri="{BB962C8B-B14F-4D97-AF65-F5344CB8AC3E}">
        <p14:creationId xmlns:p14="http://schemas.microsoft.com/office/powerpoint/2010/main" val="187851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34DB9-F750-B5D7-E973-1AD9A1B82E8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E2E62A9C-7167-470B-10D6-58C0468C04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69F43998-39B1-45B2-4221-EAC095B8E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275557-BD61-09C7-A872-6C3A6320E988}"/>
              </a:ext>
            </a:extLst>
          </p:cNvPr>
          <p:cNvSpPr>
            <a:spLocks noGrp="1"/>
          </p:cNvSpPr>
          <p:nvPr>
            <p:ph type="dt" sz="half" idx="10"/>
          </p:nvPr>
        </p:nvSpPr>
        <p:spPr/>
        <p:txBody>
          <a:bodyPr/>
          <a:lstStyle/>
          <a:p>
            <a:fld id="{3F7D3C65-E932-0943-92A0-9ECEFAD8CA74}" type="datetimeFigureOut">
              <a:rPr lang="en-US" smtClean="0"/>
              <a:t>3/25/23</a:t>
            </a:fld>
            <a:endParaRPr lang="en-US"/>
          </a:p>
        </p:txBody>
      </p:sp>
      <p:sp>
        <p:nvSpPr>
          <p:cNvPr id="6" name="Espace réservé du pied de page 5">
            <a:extLst>
              <a:ext uri="{FF2B5EF4-FFF2-40B4-BE49-F238E27FC236}">
                <a16:creationId xmlns:a16="http://schemas.microsoft.com/office/drawing/2014/main" id="{C3101FFB-A3DB-F3E7-CE27-034162C41111}"/>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9FC6B550-3B63-22B7-A3F2-2EE0A72C76B5}"/>
              </a:ext>
            </a:extLst>
          </p:cNvPr>
          <p:cNvSpPr>
            <a:spLocks noGrp="1"/>
          </p:cNvSpPr>
          <p:nvPr>
            <p:ph type="sldNum" sz="quarter" idx="12"/>
          </p:nvPr>
        </p:nvSpPr>
        <p:spPr/>
        <p:txBody>
          <a:bodyPr/>
          <a:lstStyle/>
          <a:p>
            <a:fld id="{674B66FF-0A28-564E-BA9A-A4F3E5AE6D22}" type="slidenum">
              <a:rPr lang="en-US" smtClean="0"/>
              <a:t>‹N°›</a:t>
            </a:fld>
            <a:endParaRPr lang="en-US"/>
          </a:p>
        </p:txBody>
      </p:sp>
    </p:spTree>
    <p:extLst>
      <p:ext uri="{BB962C8B-B14F-4D97-AF65-F5344CB8AC3E}">
        <p14:creationId xmlns:p14="http://schemas.microsoft.com/office/powerpoint/2010/main" val="304962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39CC7-680D-FCED-A959-4501BDB04B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E74B9BEB-2CE0-A651-D248-DE7A4A7D43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92A79353-C5C7-A427-B1BF-4FEA61CBA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ECFD420-FA75-1B3A-2BD4-BA7F9A18660D}"/>
              </a:ext>
            </a:extLst>
          </p:cNvPr>
          <p:cNvSpPr>
            <a:spLocks noGrp="1"/>
          </p:cNvSpPr>
          <p:nvPr>
            <p:ph type="dt" sz="half" idx="10"/>
          </p:nvPr>
        </p:nvSpPr>
        <p:spPr/>
        <p:txBody>
          <a:bodyPr/>
          <a:lstStyle/>
          <a:p>
            <a:fld id="{3F7D3C65-E932-0943-92A0-9ECEFAD8CA74}" type="datetimeFigureOut">
              <a:rPr lang="en-US" smtClean="0"/>
              <a:t>3/25/23</a:t>
            </a:fld>
            <a:endParaRPr lang="en-US"/>
          </a:p>
        </p:txBody>
      </p:sp>
      <p:sp>
        <p:nvSpPr>
          <p:cNvPr id="6" name="Espace réservé du pied de page 5">
            <a:extLst>
              <a:ext uri="{FF2B5EF4-FFF2-40B4-BE49-F238E27FC236}">
                <a16:creationId xmlns:a16="http://schemas.microsoft.com/office/drawing/2014/main" id="{68E58A27-3D9E-9702-44E4-9E867C600F71}"/>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DA2A58C8-96F2-93FF-E582-48F27D7ED785}"/>
              </a:ext>
            </a:extLst>
          </p:cNvPr>
          <p:cNvSpPr>
            <a:spLocks noGrp="1"/>
          </p:cNvSpPr>
          <p:nvPr>
            <p:ph type="sldNum" sz="quarter" idx="12"/>
          </p:nvPr>
        </p:nvSpPr>
        <p:spPr/>
        <p:txBody>
          <a:bodyPr/>
          <a:lstStyle/>
          <a:p>
            <a:fld id="{674B66FF-0A28-564E-BA9A-A4F3E5AE6D22}" type="slidenum">
              <a:rPr lang="en-US" smtClean="0"/>
              <a:t>‹N°›</a:t>
            </a:fld>
            <a:endParaRPr lang="en-US"/>
          </a:p>
        </p:txBody>
      </p:sp>
    </p:spTree>
    <p:extLst>
      <p:ext uri="{BB962C8B-B14F-4D97-AF65-F5344CB8AC3E}">
        <p14:creationId xmlns:p14="http://schemas.microsoft.com/office/powerpoint/2010/main" val="90055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D5ACA0A-497D-1AF8-812A-295647C7C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DD04A851-584B-418E-E981-343A180AA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69C8E111-B870-5888-1DFC-1802D4A80E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D3C65-E932-0943-92A0-9ECEFAD8CA74}" type="datetimeFigureOut">
              <a:rPr lang="en-US" smtClean="0"/>
              <a:t>3/25/23</a:t>
            </a:fld>
            <a:endParaRPr lang="en-US"/>
          </a:p>
        </p:txBody>
      </p:sp>
      <p:sp>
        <p:nvSpPr>
          <p:cNvPr id="5" name="Espace réservé du pied de page 4">
            <a:extLst>
              <a:ext uri="{FF2B5EF4-FFF2-40B4-BE49-F238E27FC236}">
                <a16:creationId xmlns:a16="http://schemas.microsoft.com/office/drawing/2014/main" id="{F46B0F4A-E903-0029-4ABA-832860D2E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406B3DD8-8F29-85DD-72BC-16B483541C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B66FF-0A28-564E-BA9A-A4F3E5AE6D22}" type="slidenum">
              <a:rPr lang="en-US" smtClean="0"/>
              <a:t>‹N°›</a:t>
            </a:fld>
            <a:endParaRPr lang="en-US"/>
          </a:p>
        </p:txBody>
      </p:sp>
    </p:spTree>
    <p:extLst>
      <p:ext uri="{BB962C8B-B14F-4D97-AF65-F5344CB8AC3E}">
        <p14:creationId xmlns:p14="http://schemas.microsoft.com/office/powerpoint/2010/main" val="82259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image" Target="../media/image26.png"/><Relationship Id="rId3" Type="http://schemas.openxmlformats.org/officeDocument/2006/relationships/tags" Target="../tags/tag29.xml"/><Relationship Id="rId21" Type="http://schemas.openxmlformats.org/officeDocument/2006/relationships/tags" Target="../tags/tag290.xml"/><Relationship Id="rId34" Type="http://schemas.openxmlformats.org/officeDocument/2006/relationships/tags" Target="../tags/tag440.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330.xml"/><Relationship Id="rId33" Type="http://schemas.openxmlformats.org/officeDocument/2006/relationships/image" Target="../media/image17.png"/><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notesSlide" Target="../notesSlides/notesSlide10.xml"/><Relationship Id="rId29" Type="http://schemas.openxmlformats.org/officeDocument/2006/relationships/tags" Target="../tags/tag400.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image" Target="../media/image25.png"/><Relationship Id="rId32" Type="http://schemas.openxmlformats.org/officeDocument/2006/relationships/image" Target="../media/image28.png"/><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320.xml"/><Relationship Id="rId28" Type="http://schemas.openxmlformats.org/officeDocument/2006/relationships/image" Target="../media/image210.png"/><Relationship Id="rId10" Type="http://schemas.openxmlformats.org/officeDocument/2006/relationships/tags" Target="../tags/tag36.xml"/><Relationship Id="rId19" Type="http://schemas.openxmlformats.org/officeDocument/2006/relationships/slideLayout" Target="../slideLayouts/slideLayout2.xml"/><Relationship Id="rId31" Type="http://schemas.openxmlformats.org/officeDocument/2006/relationships/tags" Target="../tags/tag420.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image" Target="../media/image27.png"/><Relationship Id="rId27" Type="http://schemas.openxmlformats.org/officeDocument/2006/relationships/tags" Target="../tags/tag360.xml"/><Relationship Id="rId30" Type="http://schemas.openxmlformats.org/officeDocument/2006/relationships/image" Target="../media/image18.png"/><Relationship Id="rId35" Type="http://schemas.openxmlformats.org/officeDocument/2006/relationships/image" Target="../media/image29.png"/><Relationship Id="rId8"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170.png"/></Relationships>
</file>

<file path=ppt/slides/_rels/slide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31.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33.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32.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53.xml"/><Relationship Id="rId7" Type="http://schemas.openxmlformats.org/officeDocument/2006/relationships/notesSlide" Target="../notesSlides/notesSlide14.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s>
</file>

<file path=ppt/slides/_rels/slide1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35.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38.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6.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0.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18.xml"/><Relationship Id="rId16"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0.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0.png"/><Relationship Id="rId9" Type="http://schemas.openxmlformats.org/officeDocument/2006/relationships/image" Target="../media/image43.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64.xml"/><Relationship Id="rId7" Type="http://schemas.openxmlformats.org/officeDocument/2006/relationships/tags" Target="../tags/tag65.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52.png"/><Relationship Id="rId5" Type="http://schemas.openxmlformats.org/officeDocument/2006/relationships/notesSlide" Target="../notesSlides/notesSlide19.xml"/><Relationship Id="rId10" Type="http://schemas.openxmlformats.org/officeDocument/2006/relationships/image" Target="../media/image56.png"/><Relationship Id="rId4" Type="http://schemas.openxmlformats.org/officeDocument/2006/relationships/slideLayout" Target="../slideLayouts/slideLayout2.xml"/><Relationship Id="rId9" Type="http://schemas.openxmlformats.org/officeDocument/2006/relationships/tags" Target="../tags/tag66.xml"/></Relationships>
</file>

<file path=ppt/slides/_rels/slide22.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9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1.png"/><Relationship Id="rId4" Type="http://schemas.openxmlformats.org/officeDocument/2006/relationships/image" Target="../media/image160.png"/></Relationships>
</file>

<file path=ppt/slides/_rels/slide23.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80.png"/><Relationship Id="rId3" Type="http://schemas.openxmlformats.org/officeDocument/2006/relationships/image" Target="../media/image520.png"/><Relationship Id="rId7"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50.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8.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80.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24.png"/><Relationship Id="rId5" Type="http://schemas.openxmlformats.org/officeDocument/2006/relationships/tags" Target="../tags/tag7.xml"/><Relationship Id="rId10" Type="http://schemas.openxmlformats.org/officeDocument/2006/relationships/tags" Target="../tags/tag510.xml"/><Relationship Id="rId4" Type="http://schemas.openxmlformats.org/officeDocument/2006/relationships/tags" Target="../tags/tag6.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slideLayout" Target="../slideLayouts/slideLayout2.xml"/><Relationship Id="rId3" Type="http://schemas.openxmlformats.org/officeDocument/2006/relationships/tags" Target="../tags/tag12.xml"/><Relationship Id="rId21" Type="http://schemas.openxmlformats.org/officeDocument/2006/relationships/image" Target="../media/image19.png"/><Relationship Id="rId34" Type="http://schemas.openxmlformats.org/officeDocument/2006/relationships/image" Target="../media/image17.png"/><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33" Type="http://schemas.openxmlformats.org/officeDocument/2006/relationships/image" Target="../media/image16.png"/><Relationship Id="rId38" Type="http://schemas.openxmlformats.org/officeDocument/2006/relationships/image" Target="../media/image26.png"/><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120.xml"/><Relationship Id="rId29" Type="http://schemas.openxmlformats.org/officeDocument/2006/relationships/image" Target="../media/image24.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32" Type="http://schemas.openxmlformats.org/officeDocument/2006/relationships/tags" Target="../tags/tag180.xml"/><Relationship Id="rId37" Type="http://schemas.openxmlformats.org/officeDocument/2006/relationships/tags" Target="../tags/tag250.xml"/><Relationship Id="rId5" Type="http://schemas.openxmlformats.org/officeDocument/2006/relationships/tags" Target="../tags/tag14.xml"/><Relationship Id="rId15" Type="http://schemas.openxmlformats.org/officeDocument/2006/relationships/tags" Target="../tags/tag24.xml"/><Relationship Id="rId28" Type="http://schemas.openxmlformats.org/officeDocument/2006/relationships/tags" Target="../tags/tag130.xml"/><Relationship Id="rId36" Type="http://schemas.openxmlformats.org/officeDocument/2006/relationships/image" Target="../media/image25.png"/><Relationship Id="rId10" Type="http://schemas.openxmlformats.org/officeDocument/2006/relationships/tags" Target="../tags/tag19.xml"/><Relationship Id="rId19" Type="http://schemas.openxmlformats.org/officeDocument/2006/relationships/notesSlide" Target="../notesSlides/notesSlide9.xml"/><Relationship Id="rId31" Type="http://schemas.openxmlformats.org/officeDocument/2006/relationships/image" Target="../media/image18.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30" Type="http://schemas.openxmlformats.org/officeDocument/2006/relationships/tags" Target="../tags/tag160.xml"/><Relationship Id="rId35" Type="http://schemas.openxmlformats.org/officeDocument/2006/relationships/tags" Target="../tags/tag20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554567" y="672449"/>
            <a:ext cx="11082866" cy="2387600"/>
          </a:xfrm>
        </p:spPr>
        <p:txBody>
          <a:bodyPr>
            <a:noAutofit/>
          </a:bodyPr>
          <a:lstStyle/>
          <a:p>
            <a:pPr>
              <a:defRPr/>
            </a:pPr>
            <a:r>
              <a:rPr lang="fr-FR" sz="4400" b="1" dirty="0" err="1">
                <a:solidFill>
                  <a:srgbClr val="0070C0"/>
                </a:solidFill>
              </a:rPr>
              <a:t>Search</a:t>
            </a:r>
            <a:r>
              <a:rPr lang="fr-FR" sz="4400" b="1" dirty="0">
                <a:solidFill>
                  <a:srgbClr val="0070C0"/>
                </a:solidFill>
              </a:rPr>
              <a:t> for </a:t>
            </a:r>
            <a:r>
              <a:rPr lang="fr-FR" sz="4400" b="1" dirty="0" err="1">
                <a:solidFill>
                  <a:srgbClr val="0070C0"/>
                </a:solidFill>
              </a:rPr>
              <a:t>vector</a:t>
            </a:r>
            <a:r>
              <a:rPr lang="fr-FR" sz="4400" b="1" dirty="0">
                <a:solidFill>
                  <a:srgbClr val="0070C0"/>
                </a:solidFill>
              </a:rPr>
              <a:t> </a:t>
            </a:r>
            <a:r>
              <a:rPr lang="fr-FR" sz="4400" b="1" dirty="0" err="1">
                <a:solidFill>
                  <a:srgbClr val="0070C0"/>
                </a:solidFill>
              </a:rPr>
              <a:t>dark</a:t>
            </a:r>
            <a:r>
              <a:rPr lang="fr-FR" sz="4400" b="1" dirty="0">
                <a:solidFill>
                  <a:srgbClr val="0070C0"/>
                </a:solidFill>
              </a:rPr>
              <a:t> </a:t>
            </a:r>
            <a:r>
              <a:rPr lang="fr-FR" sz="4400" b="1" dirty="0" err="1">
                <a:solidFill>
                  <a:srgbClr val="0070C0"/>
                </a:solidFill>
              </a:rPr>
              <a:t>matter</a:t>
            </a:r>
            <a:br>
              <a:rPr lang="fr-FR" sz="4400" b="1" dirty="0">
                <a:solidFill>
                  <a:srgbClr val="0070C0"/>
                </a:solidFill>
              </a:rPr>
            </a:br>
            <a:r>
              <a:rPr lang="fr-FR" sz="4400" b="1" dirty="0">
                <a:solidFill>
                  <a:srgbClr val="0070C0"/>
                </a:solidFill>
              </a:rPr>
              <a:t>in </a:t>
            </a:r>
            <a:r>
              <a:rPr lang="fr-FR" sz="4400" b="1" dirty="0" err="1">
                <a:solidFill>
                  <a:srgbClr val="0070C0"/>
                </a:solidFill>
              </a:rPr>
              <a:t>microwave</a:t>
            </a:r>
            <a:r>
              <a:rPr lang="fr-FR" sz="4400" b="1" dirty="0">
                <a:solidFill>
                  <a:srgbClr val="0070C0"/>
                </a:solidFill>
              </a:rPr>
              <a:t> </a:t>
            </a:r>
            <a:r>
              <a:rPr lang="fr-FR" sz="4400" b="1" dirty="0" err="1">
                <a:solidFill>
                  <a:srgbClr val="0070C0"/>
                </a:solidFill>
              </a:rPr>
              <a:t>cavities</a:t>
            </a:r>
            <a:r>
              <a:rPr lang="fr-FR" sz="4400" b="1" dirty="0">
                <a:solidFill>
                  <a:srgbClr val="0070C0"/>
                </a:solidFill>
              </a:rPr>
              <a:t> </a:t>
            </a:r>
            <a:br>
              <a:rPr lang="fr-FR" sz="4400" b="1" dirty="0">
                <a:solidFill>
                  <a:srgbClr val="0070C0"/>
                </a:solidFill>
              </a:rPr>
            </a:br>
            <a:r>
              <a:rPr lang="fr-FR" sz="4400" b="1" dirty="0" err="1">
                <a:solidFill>
                  <a:srgbClr val="0070C0"/>
                </a:solidFill>
              </a:rPr>
              <a:t>with</a:t>
            </a:r>
            <a:r>
              <a:rPr lang="fr-FR" sz="4400" b="1" dirty="0">
                <a:solidFill>
                  <a:srgbClr val="0070C0"/>
                </a:solidFill>
              </a:rPr>
              <a:t> Rydberg </a:t>
            </a:r>
            <a:r>
              <a:rPr lang="fr-FR" sz="4400" b="1" dirty="0" err="1">
                <a:solidFill>
                  <a:srgbClr val="0070C0"/>
                </a:solidFill>
              </a:rPr>
              <a:t>atoms</a:t>
            </a:r>
            <a:endParaRPr dirty="0"/>
          </a:p>
        </p:txBody>
      </p:sp>
      <p:sp>
        <p:nvSpPr>
          <p:cNvPr id="3" name="Sous-titre 2"/>
          <p:cNvSpPr>
            <a:spLocks noGrp="1"/>
          </p:cNvSpPr>
          <p:nvPr>
            <p:ph type="subTitle" idx="1"/>
          </p:nvPr>
        </p:nvSpPr>
        <p:spPr bwMode="auto">
          <a:xfrm>
            <a:off x="618067" y="3252142"/>
            <a:ext cx="11082866" cy="1655762"/>
          </a:xfrm>
        </p:spPr>
        <p:txBody>
          <a:bodyPr/>
          <a:lstStyle/>
          <a:p>
            <a:pPr>
              <a:defRPr/>
            </a:pPr>
            <a:r>
              <a:rPr lang="fr-FR" b="1" u="sng" dirty="0"/>
              <a:t>J. Gué</a:t>
            </a:r>
            <a:r>
              <a:rPr lang="fr-FR" b="1" dirty="0"/>
              <a:t>, A. </a:t>
            </a:r>
            <a:r>
              <a:rPr lang="fr-FR" b="1" dirty="0" err="1"/>
              <a:t>Hees</a:t>
            </a:r>
            <a:r>
              <a:rPr lang="fr-FR" b="1" dirty="0"/>
              <a:t>, J. </a:t>
            </a:r>
            <a:r>
              <a:rPr lang="fr-FR" b="1" dirty="0" err="1"/>
              <a:t>Lodewyck</a:t>
            </a:r>
            <a:r>
              <a:rPr lang="fr-FR" b="1" dirty="0"/>
              <a:t>, R. Le </a:t>
            </a:r>
            <a:r>
              <a:rPr lang="fr-FR" b="1" dirty="0" err="1"/>
              <a:t>Targat</a:t>
            </a:r>
            <a:r>
              <a:rPr lang="fr-FR" b="1" dirty="0"/>
              <a:t>, P. Wolf</a:t>
            </a:r>
            <a:endParaRPr dirty="0"/>
          </a:p>
          <a:p>
            <a:pPr>
              <a:spcBef>
                <a:spcPts val="2200"/>
              </a:spcBef>
              <a:defRPr/>
            </a:pPr>
            <a:r>
              <a:rPr lang="fr-FR" b="1" dirty="0"/>
              <a:t>SYRTE</a:t>
            </a:r>
          </a:p>
          <a:p>
            <a:pPr>
              <a:spcBef>
                <a:spcPts val="0"/>
              </a:spcBef>
              <a:defRPr/>
            </a:pPr>
            <a:r>
              <a:rPr lang="fr-FR" sz="1800" i="1" dirty="0" err="1"/>
              <a:t>SYstèmes</a:t>
            </a:r>
            <a:r>
              <a:rPr lang="fr-FR" sz="1800" i="1" dirty="0"/>
              <a:t> Références Temps-Espace, CNRS, Observatoire de Paris, Université PSL, Sorbonne Université, LNE</a:t>
            </a:r>
            <a:endParaRPr dirty="0"/>
          </a:p>
        </p:txBody>
      </p:sp>
      <p:pic>
        <p:nvPicPr>
          <p:cNvPr id="1026" name="Picture 2"/>
          <p:cNvPicPr>
            <a:picLocks noChangeAspect="1" noChangeArrowheads="1"/>
          </p:cNvPicPr>
          <p:nvPr/>
        </p:nvPicPr>
        <p:blipFill>
          <a:blip r:embed="rId3"/>
          <a:srcRect t="19982" b="17704"/>
          <a:stretch/>
        </p:blipFill>
        <p:spPr bwMode="auto">
          <a:xfrm>
            <a:off x="9327355" y="5048285"/>
            <a:ext cx="2844864" cy="1772769"/>
          </a:xfrm>
          <a:prstGeom prst="rect">
            <a:avLst/>
          </a:prstGeom>
          <a:noFill/>
        </p:spPr>
      </p:pic>
      <p:sp>
        <p:nvSpPr>
          <p:cNvPr id="4" name="ZoneTexte 3"/>
          <p:cNvSpPr txBox="1"/>
          <p:nvPr/>
        </p:nvSpPr>
        <p:spPr bwMode="auto">
          <a:xfrm>
            <a:off x="3014715" y="5647590"/>
            <a:ext cx="6129866" cy="1107996"/>
          </a:xfrm>
          <a:prstGeom prst="rect">
            <a:avLst/>
          </a:prstGeom>
          <a:noFill/>
        </p:spPr>
        <p:txBody>
          <a:bodyPr wrap="square" rtlCol="0">
            <a:spAutoFit/>
          </a:bodyPr>
          <a:lstStyle/>
          <a:p>
            <a:pPr algn="ctr">
              <a:defRPr/>
            </a:pPr>
            <a:r>
              <a:rPr lang="fr-FR" sz="2400" b="1" dirty="0"/>
              <a:t>Very Light </a:t>
            </a:r>
            <a:r>
              <a:rPr lang="fr-FR" sz="2400" b="1" dirty="0" err="1"/>
              <a:t>Dark</a:t>
            </a:r>
            <a:r>
              <a:rPr lang="fr-FR" sz="2400" b="1" dirty="0"/>
              <a:t> </a:t>
            </a:r>
            <a:r>
              <a:rPr lang="fr-FR" sz="2400" b="1" dirty="0" err="1"/>
              <a:t>Matter</a:t>
            </a:r>
            <a:r>
              <a:rPr lang="fr-FR" sz="2400" b="1" dirty="0"/>
              <a:t> Workshop</a:t>
            </a:r>
            <a:endParaRPr dirty="0"/>
          </a:p>
          <a:p>
            <a:pPr algn="ctr">
              <a:defRPr/>
            </a:pPr>
            <a:r>
              <a:rPr lang="fr-FR" sz="2400" b="1"/>
              <a:t>March 28</a:t>
            </a:r>
            <a:r>
              <a:rPr lang="fr-FR" sz="2400" b="1" baseline="30000"/>
              <a:t>th</a:t>
            </a:r>
            <a:r>
              <a:rPr lang="fr-FR" sz="2400" b="1"/>
              <a:t> </a:t>
            </a:r>
            <a:r>
              <a:rPr lang="fr-FR" sz="2400" b="1" dirty="0"/>
              <a:t>2023</a:t>
            </a:r>
            <a:endParaRPr dirty="0"/>
          </a:p>
          <a:p>
            <a:pPr>
              <a:defRPr/>
            </a:pPr>
            <a:endParaRPr lang="fr-FR" dirty="0"/>
          </a:p>
        </p:txBody>
      </p:sp>
      <p:pic>
        <p:nvPicPr>
          <p:cNvPr id="7" name="Image 6">
            <a:extLst>
              <a:ext uri="{FF2B5EF4-FFF2-40B4-BE49-F238E27FC236}">
                <a16:creationId xmlns:a16="http://schemas.microsoft.com/office/drawing/2014/main" id="{3619B7A1-D1F8-4428-4FCB-61F82BC33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496" y="227243"/>
            <a:ext cx="1741896" cy="709006"/>
          </a:xfrm>
          <a:prstGeom prst="rect">
            <a:avLst/>
          </a:prstGeom>
        </p:spPr>
      </p:pic>
      <p:pic>
        <p:nvPicPr>
          <p:cNvPr id="8" name="Image 7">
            <a:extLst>
              <a:ext uri="{FF2B5EF4-FFF2-40B4-BE49-F238E27FC236}">
                <a16:creationId xmlns:a16="http://schemas.microsoft.com/office/drawing/2014/main" id="{0D04949C-AEDE-6C60-E5D4-3CC67674E6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41" r="4766"/>
          <a:stretch/>
        </p:blipFill>
        <p:spPr>
          <a:xfrm>
            <a:off x="10127280" y="227243"/>
            <a:ext cx="1867501" cy="617647"/>
          </a:xfrm>
          <a:prstGeom prst="rect">
            <a:avLst/>
          </a:prstGeom>
        </p:spPr>
      </p:pic>
      <p:pic>
        <p:nvPicPr>
          <p:cNvPr id="9" name="Image 8">
            <a:extLst>
              <a:ext uri="{FF2B5EF4-FFF2-40B4-BE49-F238E27FC236}">
                <a16:creationId xmlns:a16="http://schemas.microsoft.com/office/drawing/2014/main" id="{D372BB5A-53AA-F143-10E9-50585B0683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0666" y="102414"/>
            <a:ext cx="958664" cy="958664"/>
          </a:xfrm>
          <a:prstGeom prst="rect">
            <a:avLst/>
          </a:prstGeom>
        </p:spPr>
      </p:pic>
      <p:sp>
        <p:nvSpPr>
          <p:cNvPr id="6" name="ZoneTexte 5">
            <a:extLst>
              <a:ext uri="{FF2B5EF4-FFF2-40B4-BE49-F238E27FC236}">
                <a16:creationId xmlns:a16="http://schemas.microsoft.com/office/drawing/2014/main" id="{0CBFD536-ACE2-47DA-52ED-24D42A2216AA}"/>
              </a:ext>
            </a:extLst>
          </p:cNvPr>
          <p:cNvSpPr txBox="1"/>
          <p:nvPr/>
        </p:nvSpPr>
        <p:spPr>
          <a:xfrm>
            <a:off x="11742753" y="6478608"/>
            <a:ext cx="504056" cy="369332"/>
          </a:xfrm>
          <a:prstGeom prst="rect">
            <a:avLst/>
          </a:prstGeom>
          <a:noFill/>
        </p:spPr>
        <p:txBody>
          <a:bodyPr wrap="square" rtlCol="0">
            <a:spAutoFit/>
          </a:bodyPr>
          <a:lstStyle/>
          <a:p>
            <a:r>
              <a:rPr lang="en-US" dirty="0"/>
              <a:t>1</a:t>
            </a:r>
          </a:p>
        </p:txBody>
      </p:sp>
      <p:pic>
        <p:nvPicPr>
          <p:cNvPr id="11" name="Image 10">
            <a:extLst>
              <a:ext uri="{FF2B5EF4-FFF2-40B4-BE49-F238E27FC236}">
                <a16:creationId xmlns:a16="http://schemas.microsoft.com/office/drawing/2014/main" id="{3C844AC1-4B09-6A1D-A7FA-89C7D280A58C}"/>
              </a:ext>
            </a:extLst>
          </p:cNvPr>
          <p:cNvPicPr>
            <a:picLocks noChangeAspect="1"/>
          </p:cNvPicPr>
          <p:nvPr/>
        </p:nvPicPr>
        <p:blipFill>
          <a:blip r:embed="rId7"/>
          <a:stretch>
            <a:fillRect/>
          </a:stretch>
        </p:blipFill>
        <p:spPr>
          <a:xfrm>
            <a:off x="131293" y="5085231"/>
            <a:ext cx="2509536" cy="1772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a:extLst>
              <a:ext uri="{FF2B5EF4-FFF2-40B4-BE49-F238E27FC236}">
                <a16:creationId xmlns:a16="http://schemas.microsoft.com/office/drawing/2014/main" id="{718A81A6-10C7-2B40-E676-71D1CF1B9139}"/>
              </a:ext>
            </a:extLst>
          </p:cNvPr>
          <p:cNvSpPr txBox="1"/>
          <p:nvPr>
            <p:custDataLst>
              <p:tags r:id="rId1"/>
            </p:custDataLst>
          </p:nvPr>
        </p:nvSpPr>
        <p:spPr bwMode="auto">
          <a:xfrm>
            <a:off x="18860" y="1124744"/>
            <a:ext cx="10181595" cy="461665"/>
          </a:xfrm>
          <a:prstGeom prst="rect">
            <a:avLst/>
          </a:prstGeom>
          <a:noFill/>
        </p:spPr>
        <p:txBody>
          <a:bodyPr wrap="square" rtlCol="0">
            <a:spAutoFit/>
          </a:bodyPr>
          <a:lstStyle/>
          <a:p>
            <a:pPr>
              <a:defRPr/>
            </a:pPr>
            <a:r>
              <a:rPr lang="en-US" sz="2400" dirty="0">
                <a:solidFill>
                  <a:schemeClr val="tx1"/>
                </a:solidFill>
              </a:rPr>
              <a:t>We can </a:t>
            </a:r>
            <a:r>
              <a:rPr lang="en-US" sz="2400" b="1" dirty="0">
                <a:solidFill>
                  <a:srgbClr val="0070C0"/>
                </a:solidFill>
              </a:rPr>
              <a:t>either</a:t>
            </a:r>
            <a:r>
              <a:rPr lang="en-US" sz="2400" dirty="0">
                <a:solidFill>
                  <a:schemeClr val="tx1"/>
                </a:solidFill>
              </a:rPr>
              <a:t> measure the DM electric field directly</a:t>
            </a:r>
            <a:r>
              <a:rPr lang="en-US" sz="2400" dirty="0"/>
              <a:t>…</a:t>
            </a:r>
          </a:p>
        </p:txBody>
      </p:sp>
      <p:sp>
        <p:nvSpPr>
          <p:cNvPr id="2" name="Titre 1"/>
          <p:cNvSpPr>
            <a:spLocks noGrp="1"/>
          </p:cNvSpPr>
          <p:nvPr>
            <p:ph type="title"/>
            <p:custDataLst>
              <p:tags r:id="rId2"/>
            </p:custDataLst>
          </p:nvPr>
        </p:nvSpPr>
        <p:spPr bwMode="auto">
          <a:xfrm>
            <a:off x="524933" y="0"/>
            <a:ext cx="11367557" cy="1325563"/>
          </a:xfrm>
        </p:spPr>
        <p:txBody>
          <a:bodyPr>
            <a:normAutofit/>
          </a:bodyPr>
          <a:lstStyle/>
          <a:p>
            <a:pPr algn="ctr">
              <a:defRPr/>
            </a:pPr>
            <a:r>
              <a:rPr lang="fr-FR" b="1" u="sng" dirty="0"/>
              <a:t>The </a:t>
            </a:r>
            <a:r>
              <a:rPr lang="fr-FR" b="1" u="sng" dirty="0" err="1"/>
              <a:t>experiment</a:t>
            </a:r>
            <a:r>
              <a:rPr lang="fr-FR" b="1" u="sng" dirty="0"/>
              <a:t> : Setup </a:t>
            </a:r>
            <a:r>
              <a:rPr lang="fr-FR" b="1" u="sng" dirty="0" err="1"/>
              <a:t>using</a:t>
            </a:r>
            <a:r>
              <a:rPr lang="fr-FR" b="1" u="sng" dirty="0"/>
              <a:t> </a:t>
            </a:r>
            <a:r>
              <a:rPr lang="fr-FR" b="1" u="sng" dirty="0" err="1"/>
              <a:t>microwave</a:t>
            </a:r>
            <a:r>
              <a:rPr lang="fr-FR" b="1" u="sng" dirty="0"/>
              <a:t> signal </a:t>
            </a:r>
            <a:endParaRPr dirty="0"/>
          </a:p>
        </p:txBody>
      </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4E48F5C0-397C-2835-DB65-D0705275EBC1}"/>
                  </a:ext>
                </a:extLst>
              </p:cNvPr>
              <p:cNvSpPr txBox="1"/>
              <p:nvPr>
                <p:custDataLst>
                  <p:tags r:id="rId3"/>
                </p:custDataLst>
              </p:nvPr>
            </p:nvSpPr>
            <p:spPr bwMode="auto">
              <a:xfrm>
                <a:off x="5109657" y="3656451"/>
                <a:ext cx="7148446" cy="864404"/>
              </a:xfrm>
              <a:prstGeom prst="rect">
                <a:avLst/>
              </a:prstGeom>
              <a:noFill/>
              <a:ln>
                <a:noFill/>
              </a:ln>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300" b="1" i="1" smtClean="0">
                              <a:latin typeface="Cambria Math" panose="02040503050406030204" pitchFamily="18" charset="0"/>
                              <a:ea typeface="Cambria Math"/>
                              <a:cs typeface="Cambria Math"/>
                            </a:rPr>
                          </m:ctrlPr>
                        </m:sSubPr>
                        <m:e>
                          <m:r>
                            <a:rPr lang="fr-FR" sz="2300" b="1" i="1">
                              <a:latin typeface="Cambria Math"/>
                            </a:rPr>
                            <m:t>|</m:t>
                          </m:r>
                          <m:acc>
                            <m:accPr>
                              <m:chr m:val="⃗"/>
                              <m:ctrlPr>
                                <a:rPr lang="en-US" sz="2300" b="1" i="1">
                                  <a:latin typeface="Cambria Math" panose="02040503050406030204" pitchFamily="18" charset="0"/>
                                  <a:ea typeface="Cambria Math"/>
                                  <a:cs typeface="Cambria Math"/>
                                </a:rPr>
                              </m:ctrlPr>
                            </m:accPr>
                            <m:e>
                              <m:r>
                                <a:rPr lang="fr-FR" sz="2300" b="1" i="1">
                                  <a:latin typeface="Cambria Math"/>
                                </a:rPr>
                                <m:t>𝑬</m:t>
                              </m:r>
                            </m:e>
                          </m:acc>
                        </m:e>
                        <m:sub>
                          <m:r>
                            <a:rPr lang="fr-FR" sz="2300" b="1" i="1">
                              <a:latin typeface="Cambria Math"/>
                            </a:rPr>
                            <m:t>𝑻</m:t>
                          </m:r>
                        </m:sub>
                      </m:sSub>
                      <m:sSup>
                        <m:sSupPr>
                          <m:ctrlPr>
                            <a:rPr lang="fr-FR" sz="2300" b="1" i="1">
                              <a:latin typeface="Cambria Math" panose="02040503050406030204" pitchFamily="18" charset="0"/>
                              <a:ea typeface="Cambria Math"/>
                              <a:cs typeface="Cambria Math"/>
                            </a:rPr>
                          </m:ctrlPr>
                        </m:sSupPr>
                        <m:e>
                          <m:r>
                            <a:rPr lang="fr-FR" sz="2300" b="1" i="1">
                              <a:latin typeface="Cambria Math"/>
                            </a:rPr>
                            <m:t>|</m:t>
                          </m:r>
                        </m:e>
                        <m:sup>
                          <m:r>
                            <a:rPr lang="fr-FR" sz="2300" b="1" i="1">
                              <a:latin typeface="Cambria Math"/>
                            </a:rPr>
                            <m:t>𝟐</m:t>
                          </m:r>
                        </m:sup>
                      </m:sSup>
                      <m:r>
                        <a:rPr lang="fr-FR" sz="2300" b="1" i="1">
                          <a:latin typeface="Cambria Math"/>
                          <a:ea typeface="Cambria Math"/>
                        </a:rPr>
                        <m:t>∝ </m:t>
                      </m:r>
                      <m:sSub>
                        <m:sSubPr>
                          <m:ctrlPr>
                            <a:rPr lang="fr-FR" sz="2300" b="1" i="1" smtClean="0">
                              <a:solidFill>
                                <a:srgbClr val="0070C0"/>
                              </a:solidFill>
                              <a:latin typeface="Cambria Math" panose="02040503050406030204" pitchFamily="18" charset="0"/>
                              <a:ea typeface="Cambria Math"/>
                              <a:cs typeface="Cambria Math"/>
                            </a:rPr>
                          </m:ctrlPr>
                        </m:sSubPr>
                        <m:e>
                          <m:r>
                            <a:rPr lang="fr-FR" sz="2300" b="1" i="1">
                              <a:solidFill>
                                <a:srgbClr val="0070C0"/>
                              </a:solidFill>
                              <a:latin typeface="Cambria Math"/>
                              <a:ea typeface="Cambria Math"/>
                            </a:rPr>
                            <m:t>𝑿</m:t>
                          </m:r>
                        </m:e>
                        <m:sub>
                          <m:r>
                            <a:rPr lang="fr-FR" sz="2300" b="1" i="1">
                              <a:solidFill>
                                <a:srgbClr val="0070C0"/>
                              </a:solidFill>
                              <a:latin typeface="Cambria Math"/>
                              <a:ea typeface="Cambria Math"/>
                            </a:rPr>
                            <m:t>𝒂</m:t>
                          </m:r>
                        </m:sub>
                      </m:sSub>
                      <m:sSub>
                        <m:sSubPr>
                          <m:ctrlPr>
                            <a:rPr lang="fr-FR" sz="2300" b="1" i="1" smtClean="0">
                              <a:solidFill>
                                <a:schemeClr val="accent2"/>
                              </a:solidFill>
                              <a:latin typeface="Cambria Math" panose="02040503050406030204" pitchFamily="18" charset="0"/>
                              <a:ea typeface="Cambria Math"/>
                              <a:cs typeface="Cambria Math"/>
                            </a:rPr>
                          </m:ctrlPr>
                        </m:sSubPr>
                        <m:e>
                          <m:r>
                            <a:rPr lang="fr-FR" sz="2300" b="1" i="1">
                              <a:solidFill>
                                <a:schemeClr val="accent2"/>
                              </a:solidFill>
                              <a:latin typeface="Cambria Math"/>
                              <a:ea typeface="Cambria Math"/>
                            </a:rPr>
                            <m:t>𝑿</m:t>
                          </m:r>
                        </m:e>
                        <m:sub>
                          <m:r>
                            <a:rPr lang="fr-FR" sz="2300" b="1" i="1">
                              <a:solidFill>
                                <a:schemeClr val="accent2"/>
                              </a:solidFill>
                              <a:latin typeface="Cambria Math"/>
                              <a:ea typeface="Cambria Math"/>
                            </a:rPr>
                            <m:t>𝑫𝑴</m:t>
                          </m:r>
                        </m:sub>
                      </m:sSub>
                      <m:d>
                        <m:dPr>
                          <m:begChr m:val="["/>
                          <m:endChr m:val="]"/>
                          <m:ctrlPr>
                            <a:rPr lang="fr-FR" sz="2300" b="1" i="1">
                              <a:latin typeface="Cambria Math" panose="02040503050406030204" pitchFamily="18" charset="0"/>
                              <a:ea typeface="Cambria Math"/>
                              <a:cs typeface="Cambria Math"/>
                            </a:rPr>
                          </m:ctrlPr>
                        </m:dPr>
                        <m:e>
                          <m:func>
                            <m:funcPr>
                              <m:ctrlPr>
                                <a:rPr lang="fr-FR" sz="2300" b="1" i="1">
                                  <a:solidFill>
                                    <a:srgbClr val="00B050"/>
                                  </a:solidFill>
                                  <a:latin typeface="Cambria Math" panose="02040503050406030204" pitchFamily="18" charset="0"/>
                                  <a:ea typeface="Cambria Math"/>
                                  <a:cs typeface="Cambria Math"/>
                                </a:rPr>
                              </m:ctrlPr>
                            </m:funcPr>
                            <m:fName>
                              <m:r>
                                <a:rPr lang="fr-FR" sz="2300" b="1" i="0">
                                  <a:solidFill>
                                    <a:srgbClr val="00B050"/>
                                  </a:solidFill>
                                  <a:latin typeface="Cambria Math"/>
                                </a:rPr>
                                <m:t>𝐜𝐨</m:t>
                              </m:r>
                              <m:r>
                                <a:rPr lang="fr-FR" sz="2300" b="1" i="1" smtClean="0">
                                  <a:solidFill>
                                    <a:srgbClr val="00B050"/>
                                  </a:solidFill>
                                  <a:latin typeface="Cambria Math" panose="02040503050406030204" pitchFamily="18" charset="0"/>
                                </a:rPr>
                                <m:t>𝒔</m:t>
                              </m:r>
                            </m:fName>
                            <m:e>
                              <m:d>
                                <m:dPr>
                                  <m:ctrlPr>
                                    <a:rPr lang="fr-FR" sz="2300" b="1" i="1">
                                      <a:solidFill>
                                        <a:srgbClr val="00B050"/>
                                      </a:solidFill>
                                      <a:latin typeface="Cambria Math" panose="02040503050406030204" pitchFamily="18" charset="0"/>
                                      <a:ea typeface="Cambria Math"/>
                                    </a:rPr>
                                  </m:ctrlPr>
                                </m:dPr>
                                <m:e>
                                  <m:r>
                                    <a:rPr lang="fr-FR" sz="2300" b="1" i="1">
                                      <a:solidFill>
                                        <a:srgbClr val="00B050"/>
                                      </a:solidFill>
                                      <a:latin typeface="Cambria Math"/>
                                      <a:ea typeface="Cambria Math"/>
                                    </a:rPr>
                                    <m:t>∆</m:t>
                                  </m:r>
                                  <m:r>
                                    <a:rPr lang="fr-FR" sz="2300" b="1" i="1">
                                      <a:solidFill>
                                        <a:srgbClr val="00B050"/>
                                      </a:solidFill>
                                      <a:latin typeface="Cambria Math"/>
                                      <a:ea typeface="Cambria Math"/>
                                    </a:rPr>
                                    <m:t>𝝎</m:t>
                                  </m:r>
                                  <m:r>
                                    <a:rPr lang="fr-FR" sz="2300" b="1" i="1">
                                      <a:solidFill>
                                        <a:srgbClr val="00B050"/>
                                      </a:solidFill>
                                      <a:latin typeface="Cambria Math"/>
                                      <a:ea typeface="Cambria Math"/>
                                    </a:rPr>
                                    <m:t>𝒕</m:t>
                                  </m:r>
                                  <m:r>
                                    <a:rPr lang="fr-FR" sz="2300" b="1" i="1">
                                      <a:solidFill>
                                        <a:srgbClr val="00B050"/>
                                      </a:solidFill>
                                      <a:latin typeface="Cambria Math"/>
                                      <a:ea typeface="Cambria Math"/>
                                    </a:rPr>
                                    <m:t>+</m:t>
                                  </m:r>
                                  <m:sSub>
                                    <m:sSubPr>
                                      <m:ctrlPr>
                                        <a:rPr lang="fr-FR" sz="2300" b="1" i="1">
                                          <a:solidFill>
                                            <a:srgbClr val="00B050"/>
                                          </a:solidFill>
                                          <a:latin typeface="Cambria Math" panose="02040503050406030204" pitchFamily="18" charset="0"/>
                                          <a:ea typeface="Cambria Math"/>
                                          <a:cs typeface="Cambria Math"/>
                                        </a:rPr>
                                      </m:ctrlPr>
                                    </m:sSubPr>
                                    <m:e>
                                      <m:r>
                                        <a:rPr lang="fr-FR" sz="2300" b="1" i="1">
                                          <a:solidFill>
                                            <a:srgbClr val="00B050"/>
                                          </a:solidFill>
                                          <a:latin typeface="Cambria Math"/>
                                          <a:ea typeface="Cambria Math"/>
                                        </a:rPr>
                                        <m:t>𝝓</m:t>
                                      </m:r>
                                    </m:e>
                                    <m:sub>
                                      <m:r>
                                        <a:rPr lang="fr-FR" sz="2300" b="1" i="1">
                                          <a:solidFill>
                                            <a:srgbClr val="00B050"/>
                                          </a:solidFill>
                                          <a:latin typeface="Cambria Math"/>
                                          <a:ea typeface="Cambria Math"/>
                                        </a:rPr>
                                        <m:t>𝒂</m:t>
                                      </m:r>
                                    </m:sub>
                                  </m:sSub>
                                </m:e>
                              </m:d>
                            </m:e>
                          </m:func>
                          <m:r>
                            <a:rPr lang="fr-FR" sz="2300" b="1" i="1">
                              <a:latin typeface="Cambria Math"/>
                            </a:rPr>
                            <m:t>+</m:t>
                          </m:r>
                          <m:func>
                            <m:funcPr>
                              <m:ctrlPr>
                                <a:rPr lang="fr-FR" sz="2300" b="1" i="1">
                                  <a:solidFill>
                                    <a:schemeClr val="accent3"/>
                                  </a:solidFill>
                                  <a:latin typeface="Cambria Math" panose="02040503050406030204" pitchFamily="18" charset="0"/>
                                  <a:ea typeface="Cambria Math"/>
                                  <a:cs typeface="Cambria Math"/>
                                </a:rPr>
                              </m:ctrlPr>
                            </m:funcPr>
                            <m:fName>
                              <m:r>
                                <a:rPr lang="fr-FR" sz="2300" b="1" i="0">
                                  <a:solidFill>
                                    <a:schemeClr val="accent3"/>
                                  </a:solidFill>
                                  <a:latin typeface="Cambria Math"/>
                                </a:rPr>
                                <m:t>𝐜𝐨𝐬</m:t>
                              </m:r>
                            </m:fName>
                            <m:e>
                              <m:d>
                                <m:dPr>
                                  <m:ctrlPr>
                                    <a:rPr lang="fr-FR" sz="2300" b="1" i="1">
                                      <a:solidFill>
                                        <a:schemeClr val="accent3"/>
                                      </a:solidFill>
                                      <a:latin typeface="Cambria Math" panose="02040503050406030204" pitchFamily="18" charset="0"/>
                                      <a:ea typeface="Cambria Math"/>
                                    </a:rPr>
                                  </m:ctrlPr>
                                </m:dPr>
                                <m:e>
                                  <m:r>
                                    <a:rPr lang="fr-FR" sz="2300" b="1" i="1">
                                      <a:solidFill>
                                        <a:schemeClr val="accent3"/>
                                      </a:solidFill>
                                      <a:latin typeface="Cambria Math"/>
                                      <a:ea typeface="Cambria Math"/>
                                    </a:rPr>
                                    <m:t>𝜮𝝎</m:t>
                                  </m:r>
                                  <m:r>
                                    <a:rPr lang="fr-FR" sz="2300" b="1" i="1">
                                      <a:solidFill>
                                        <a:schemeClr val="accent3"/>
                                      </a:solidFill>
                                      <a:latin typeface="Cambria Math"/>
                                      <a:ea typeface="Cambria Math"/>
                                    </a:rPr>
                                    <m:t>𝒕</m:t>
                                  </m:r>
                                  <m:r>
                                    <a:rPr lang="fr-FR" sz="2300" b="1" i="1">
                                      <a:solidFill>
                                        <a:schemeClr val="accent3"/>
                                      </a:solidFill>
                                      <a:latin typeface="Cambria Math"/>
                                      <a:ea typeface="Cambria Math"/>
                                    </a:rPr>
                                    <m:t>+</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𝝓</m:t>
                                      </m:r>
                                    </m:e>
                                    <m:sub>
                                      <m:r>
                                        <a:rPr lang="fr-FR" sz="2300" b="1" i="1">
                                          <a:solidFill>
                                            <a:schemeClr val="accent3"/>
                                          </a:solidFill>
                                          <a:latin typeface="Cambria Math"/>
                                          <a:ea typeface="Cambria Math"/>
                                        </a:rPr>
                                        <m:t>𝒂</m:t>
                                      </m:r>
                                    </m:sub>
                                  </m:sSub>
                                </m:e>
                              </m:d>
                            </m:e>
                          </m:func>
                        </m:e>
                      </m:d>
                      <m:r>
                        <a:rPr lang="fr-FR" sz="2300" b="1" i="1">
                          <a:latin typeface="Cambria Math"/>
                        </a:rPr>
                        <m:t>+</m:t>
                      </m:r>
                    </m:oMath>
                    <m:oMath xmlns:m="http://schemas.openxmlformats.org/officeDocument/2006/math">
                      <m:sSubSup>
                        <m:sSubSupPr>
                          <m:ctrlPr>
                            <a:rPr lang="fr-FR" sz="2300" b="1" i="1">
                              <a:solidFill>
                                <a:schemeClr val="accent3"/>
                              </a:solidFill>
                              <a:latin typeface="Cambria Math" panose="02040503050406030204" pitchFamily="18" charset="0"/>
                              <a:ea typeface="Cambria Math"/>
                              <a:cs typeface="Cambria Math"/>
                            </a:rPr>
                          </m:ctrlPr>
                        </m:sSubSupPr>
                        <m:e>
                          <m:r>
                            <a:rPr lang="fr-FR" sz="2300" b="1" i="1">
                              <a:solidFill>
                                <a:schemeClr val="accent3"/>
                              </a:solidFill>
                              <a:latin typeface="Cambria Math"/>
                            </a:rPr>
                            <m:t>𝑿</m:t>
                          </m:r>
                        </m:e>
                        <m:sub>
                          <m:r>
                            <a:rPr lang="fr-FR" sz="2300" b="1" i="1">
                              <a:solidFill>
                                <a:schemeClr val="accent3"/>
                              </a:solidFill>
                              <a:latin typeface="Cambria Math"/>
                            </a:rPr>
                            <m:t>𝑫𝑴</m:t>
                          </m:r>
                        </m:sub>
                        <m:sup>
                          <m:r>
                            <a:rPr lang="fr-FR" sz="2300" b="1" i="1">
                              <a:solidFill>
                                <a:schemeClr val="accent3"/>
                              </a:solidFill>
                              <a:latin typeface="Cambria Math"/>
                            </a:rPr>
                            <m:t>𝟐</m:t>
                          </m:r>
                        </m:sup>
                      </m:sSubSup>
                      <m:func>
                        <m:funcPr>
                          <m:ctrlPr>
                            <a:rPr lang="fr-FR" sz="2300" b="1" i="1">
                              <a:solidFill>
                                <a:schemeClr val="accent3"/>
                              </a:solidFill>
                              <a:latin typeface="Cambria Math" panose="02040503050406030204" pitchFamily="18" charset="0"/>
                              <a:ea typeface="Cambria Math"/>
                              <a:cs typeface="Cambria Math"/>
                            </a:rPr>
                          </m:ctrlPr>
                        </m:funcPr>
                        <m:fName>
                          <m:r>
                            <a:rPr lang="fr-FR" sz="2300" b="1" i="0">
                              <a:solidFill>
                                <a:schemeClr val="accent3"/>
                              </a:solidFill>
                              <a:latin typeface="Cambria Math"/>
                            </a:rPr>
                            <m:t>𝐜𝐨𝐬</m:t>
                          </m:r>
                        </m:fName>
                        <m:e>
                          <m:r>
                            <a:rPr lang="fr-FR" sz="2300" b="1" i="1">
                              <a:solidFill>
                                <a:schemeClr val="accent3"/>
                              </a:solidFill>
                              <a:latin typeface="Cambria Math"/>
                            </a:rPr>
                            <m:t>(</m:t>
                          </m:r>
                          <m:r>
                            <a:rPr lang="fr-FR" sz="2300" b="1" i="1">
                              <a:solidFill>
                                <a:schemeClr val="accent3"/>
                              </a:solidFill>
                              <a:latin typeface="Cambria Math"/>
                            </a:rPr>
                            <m:t>𝟐</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𝝎</m:t>
                              </m:r>
                            </m:e>
                            <m:sub>
                              <m:r>
                                <a:rPr lang="fr-FR" sz="2300" b="1" i="1">
                                  <a:solidFill>
                                    <a:schemeClr val="accent3"/>
                                  </a:solidFill>
                                  <a:latin typeface="Cambria Math"/>
                                </a:rPr>
                                <m:t>𝑫𝑴</m:t>
                              </m:r>
                            </m:sub>
                          </m:sSub>
                          <m:r>
                            <a:rPr lang="fr-FR" sz="2300" b="1" i="1">
                              <a:solidFill>
                                <a:schemeClr val="accent3"/>
                              </a:solidFill>
                              <a:latin typeface="Cambria Math"/>
                            </a:rPr>
                            <m:t>𝒕</m:t>
                          </m:r>
                          <m:r>
                            <a:rPr lang="fr-FR" sz="2300" b="1" i="1">
                              <a:solidFill>
                                <a:schemeClr val="accent3"/>
                              </a:solidFill>
                              <a:latin typeface="Cambria Math"/>
                            </a:rPr>
                            <m:t>)</m:t>
                          </m:r>
                        </m:e>
                      </m:func>
                      <m:r>
                        <a:rPr lang="fr-FR" sz="2300" b="1" i="1">
                          <a:solidFill>
                            <a:schemeClr val="accent3"/>
                          </a:solidFill>
                          <a:latin typeface="Cambria Math"/>
                        </a:rPr>
                        <m:t>+</m:t>
                      </m:r>
                      <m:sSubSup>
                        <m:sSubSupPr>
                          <m:ctrlPr>
                            <a:rPr lang="fr-FR" sz="2300" b="1" i="1">
                              <a:solidFill>
                                <a:schemeClr val="accent3"/>
                              </a:solidFill>
                              <a:latin typeface="Cambria Math" panose="02040503050406030204" pitchFamily="18" charset="0"/>
                              <a:ea typeface="Cambria Math"/>
                              <a:cs typeface="Cambria Math"/>
                            </a:rPr>
                          </m:ctrlPr>
                        </m:sSubSupPr>
                        <m:e>
                          <m:r>
                            <a:rPr lang="fr-FR" sz="2300" b="1" i="1">
                              <a:solidFill>
                                <a:schemeClr val="accent3"/>
                              </a:solidFill>
                              <a:latin typeface="Cambria Math"/>
                            </a:rPr>
                            <m:t>𝑿</m:t>
                          </m:r>
                        </m:e>
                        <m:sub>
                          <m:r>
                            <a:rPr lang="fr-FR" sz="2300" b="1" i="1">
                              <a:solidFill>
                                <a:schemeClr val="accent3"/>
                              </a:solidFill>
                              <a:latin typeface="Cambria Math"/>
                            </a:rPr>
                            <m:t>𝒂</m:t>
                          </m:r>
                        </m:sub>
                        <m:sup>
                          <m:r>
                            <a:rPr lang="fr-FR" sz="2300" b="1" i="1">
                              <a:solidFill>
                                <a:schemeClr val="accent3"/>
                              </a:solidFill>
                              <a:latin typeface="Cambria Math"/>
                            </a:rPr>
                            <m:t>𝟐</m:t>
                          </m:r>
                        </m:sup>
                      </m:sSubSup>
                      <m:func>
                        <m:funcPr>
                          <m:ctrlPr>
                            <a:rPr lang="fr-FR" sz="2300" b="1" i="1">
                              <a:solidFill>
                                <a:schemeClr val="accent3"/>
                              </a:solidFill>
                              <a:latin typeface="Cambria Math" panose="02040503050406030204" pitchFamily="18" charset="0"/>
                              <a:ea typeface="Cambria Math"/>
                              <a:cs typeface="Cambria Math"/>
                            </a:rPr>
                          </m:ctrlPr>
                        </m:funcPr>
                        <m:fName>
                          <m:r>
                            <a:rPr lang="fr-FR" sz="2300" b="1" i="0">
                              <a:solidFill>
                                <a:schemeClr val="accent3"/>
                              </a:solidFill>
                              <a:latin typeface="Cambria Math"/>
                            </a:rPr>
                            <m:t>𝐜𝐨𝐬</m:t>
                          </m:r>
                        </m:fName>
                        <m:e>
                          <m:r>
                            <a:rPr lang="fr-FR" sz="2300" b="1" i="1">
                              <a:solidFill>
                                <a:schemeClr val="accent3"/>
                              </a:solidFill>
                              <a:latin typeface="Cambria Math"/>
                            </a:rPr>
                            <m:t>(</m:t>
                          </m:r>
                          <m:r>
                            <a:rPr lang="fr-FR" sz="2300" b="1" i="1">
                              <a:solidFill>
                                <a:schemeClr val="accent3"/>
                              </a:solidFill>
                              <a:latin typeface="Cambria Math"/>
                            </a:rPr>
                            <m:t>𝟐</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𝝎</m:t>
                              </m:r>
                            </m:e>
                            <m:sub>
                              <m:r>
                                <a:rPr lang="fr-FR" sz="2300" b="1" i="1">
                                  <a:solidFill>
                                    <a:schemeClr val="accent3"/>
                                  </a:solidFill>
                                  <a:latin typeface="Cambria Math"/>
                                </a:rPr>
                                <m:t>𝒂</m:t>
                              </m:r>
                            </m:sub>
                          </m:sSub>
                          <m:r>
                            <a:rPr lang="fr-FR" sz="2300" b="1" i="1">
                              <a:solidFill>
                                <a:schemeClr val="accent3"/>
                              </a:solidFill>
                              <a:latin typeface="Cambria Math"/>
                            </a:rPr>
                            <m:t>𝒕</m:t>
                          </m:r>
                          <m:r>
                            <a:rPr lang="fr-FR" sz="2300" b="1" i="1">
                              <a:solidFill>
                                <a:schemeClr val="accent3"/>
                              </a:solidFill>
                              <a:latin typeface="Cambria Math"/>
                              <a:ea typeface="Cambria Math"/>
                            </a:rPr>
                            <m:t>+</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𝝓</m:t>
                              </m:r>
                            </m:e>
                            <m:sub>
                              <m:r>
                                <a:rPr lang="fr-FR" sz="2300" b="1" i="1">
                                  <a:solidFill>
                                    <a:schemeClr val="accent3"/>
                                  </a:solidFill>
                                  <a:latin typeface="Cambria Math"/>
                                  <a:ea typeface="Cambria Math"/>
                                </a:rPr>
                                <m:t>𝒂</m:t>
                              </m:r>
                            </m:sub>
                          </m:sSub>
                          <m:r>
                            <a:rPr lang="fr-FR" sz="2300" b="1" i="1">
                              <a:solidFill>
                                <a:schemeClr val="accent3"/>
                              </a:solidFill>
                              <a:latin typeface="Cambria Math"/>
                            </a:rPr>
                            <m:t>)</m:t>
                          </m:r>
                        </m:e>
                      </m:func>
                    </m:oMath>
                  </m:oMathPara>
                </a14:m>
                <a:endParaRPr lang="en-US" sz="2300" b="1" dirty="0">
                  <a:solidFill>
                    <a:srgbClr val="FF0000"/>
                  </a:solidFill>
                </a:endParaRPr>
              </a:p>
            </p:txBody>
          </p:sp>
        </mc:Choice>
        <mc:Fallback xmlns="">
          <p:sp>
            <p:nvSpPr>
              <p:cNvPr id="19" name="ZoneTexte 18">
                <a:extLst>
                  <a:ext uri="{FF2B5EF4-FFF2-40B4-BE49-F238E27FC236}">
                    <a16:creationId xmlns:a16="http://schemas.microsoft.com/office/drawing/2014/main" id="{4E48F5C0-397C-2835-DB65-D0705275EBC1}"/>
                  </a:ext>
                </a:extLst>
              </p:cNvPr>
              <p:cNvSpPr txBox="1">
                <a:spLocks noRot="1" noChangeAspect="1" noMove="1" noResize="1" noEditPoints="1" noAdjustHandles="1" noChangeArrowheads="1" noChangeShapeType="1" noTextEdit="1"/>
              </p:cNvSpPr>
              <p:nvPr>
                <p:custDataLst>
                  <p:tags r:id="rId21"/>
                </p:custDataLst>
              </p:nvPr>
            </p:nvSpPr>
            <p:spPr bwMode="auto">
              <a:xfrm>
                <a:off x="5109657" y="3656451"/>
                <a:ext cx="7148446" cy="864404"/>
              </a:xfrm>
              <a:prstGeom prst="rect">
                <a:avLst/>
              </a:prstGeom>
              <a:blipFill>
                <a:blip r:embed="rId22"/>
                <a:stretch>
                  <a:fillRect b="-7246"/>
                </a:stretch>
              </a:blipFill>
              <a:ln>
                <a:noFill/>
              </a:ln>
            </p:spPr>
            <p:txBody>
              <a:bodyPr/>
              <a:lstStyle/>
              <a:p>
                <a:r>
                  <a:rPr lang="en-US">
                    <a:noFill/>
                  </a:rPr>
                  <a:t> </a:t>
                </a:r>
              </a:p>
            </p:txBody>
          </p:sp>
        </mc:Fallback>
      </mc:AlternateContent>
      <p:sp>
        <p:nvSpPr>
          <p:cNvPr id="17" name="ZoneTexte 16">
            <a:extLst>
              <a:ext uri="{FF2B5EF4-FFF2-40B4-BE49-F238E27FC236}">
                <a16:creationId xmlns:a16="http://schemas.microsoft.com/office/drawing/2014/main" id="{BB6FA67D-3C31-B762-3EF3-30EC818FDC61}"/>
              </a:ext>
            </a:extLst>
          </p:cNvPr>
          <p:cNvSpPr txBox="1"/>
          <p:nvPr>
            <p:custDataLst>
              <p:tags r:id="rId4"/>
            </p:custDataLst>
          </p:nvPr>
        </p:nvSpPr>
        <p:spPr bwMode="auto">
          <a:xfrm>
            <a:off x="8112872" y="4670446"/>
            <a:ext cx="4588933" cy="369332"/>
          </a:xfrm>
          <a:prstGeom prst="rect">
            <a:avLst/>
          </a:prstGeom>
          <a:noFill/>
        </p:spPr>
        <p:txBody>
          <a:bodyPr wrap="square" rtlCol="0">
            <a:spAutoFit/>
          </a:bodyPr>
          <a:lstStyle/>
          <a:p>
            <a:pPr>
              <a:defRPr/>
            </a:pPr>
            <a:r>
              <a:rPr lang="en-US" dirty="0">
                <a:solidFill>
                  <a:schemeClr val="accent3"/>
                </a:solidFill>
              </a:rPr>
              <a:t>Oscillating too fast/Amplitude too small</a:t>
            </a:r>
            <a:endParaRPr sz="2000" dirty="0"/>
          </a:p>
        </p:txBody>
      </p:sp>
      <p:sp>
        <p:nvSpPr>
          <p:cNvPr id="16" name="ZoneTexte 15">
            <a:extLst>
              <a:ext uri="{FF2B5EF4-FFF2-40B4-BE49-F238E27FC236}">
                <a16:creationId xmlns:a16="http://schemas.microsoft.com/office/drawing/2014/main" id="{5F652337-3959-1245-2B71-3FA6656C7C5B}"/>
              </a:ext>
            </a:extLst>
          </p:cNvPr>
          <p:cNvSpPr txBox="1"/>
          <p:nvPr>
            <p:custDataLst>
              <p:tags r:id="rId5"/>
            </p:custDataLst>
          </p:nvPr>
        </p:nvSpPr>
        <p:spPr bwMode="auto">
          <a:xfrm>
            <a:off x="8686197" y="3407459"/>
            <a:ext cx="556685" cy="400110"/>
          </a:xfrm>
          <a:prstGeom prst="rect">
            <a:avLst/>
          </a:prstGeom>
          <a:noFill/>
        </p:spPr>
        <p:txBody>
          <a:bodyPr wrap="square" rtlCol="0">
            <a:spAutoFit/>
          </a:bodyPr>
          <a:lstStyle/>
          <a:p>
            <a:pPr>
              <a:defRPr/>
            </a:pPr>
            <a:r>
              <a:rPr lang="en-US" sz="2000" b="1" dirty="0">
                <a:solidFill>
                  <a:srgbClr val="00B050"/>
                </a:solidFill>
              </a:rPr>
              <a:t>✓</a:t>
            </a:r>
            <a:endParaRPr sz="2000" b="1" dirty="0"/>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4F6D039F-434C-917B-B09D-48AA1236A97B}"/>
                  </a:ext>
                </a:extLst>
              </p:cNvPr>
              <p:cNvSpPr txBox="1"/>
              <p:nvPr>
                <p:custDataLst>
                  <p:tags r:id="rId6"/>
                </p:custDataLst>
              </p:nvPr>
            </p:nvSpPr>
            <p:spPr bwMode="auto">
              <a:xfrm>
                <a:off x="6278301" y="3279856"/>
                <a:ext cx="1574800" cy="338554"/>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1600" i="1">
                              <a:solidFill>
                                <a:srgbClr val="00B050"/>
                              </a:solidFill>
                              <a:latin typeface="Cambria Math" panose="02040503050406030204" pitchFamily="18" charset="0"/>
                              <a:ea typeface="Cambria Math"/>
                              <a:cs typeface="Cambria Math"/>
                            </a:rPr>
                          </m:ctrlPr>
                        </m:sSubPr>
                        <m:e>
                          <m:r>
                            <a:rPr lang="en-US" sz="1600" i="1">
                              <a:solidFill>
                                <a:srgbClr val="00B050"/>
                              </a:solidFill>
                              <a:latin typeface="Cambria Math"/>
                              <a:ea typeface="Cambria Math"/>
                            </a:rPr>
                            <m:t>𝜔</m:t>
                          </m:r>
                        </m:e>
                        <m:sub>
                          <m:r>
                            <a:rPr lang="fr-FR" sz="1600" b="0" i="1">
                              <a:solidFill>
                                <a:srgbClr val="00B050"/>
                              </a:solidFill>
                              <a:latin typeface="Cambria Math"/>
                            </a:rPr>
                            <m:t>𝑎</m:t>
                          </m:r>
                        </m:sub>
                      </m:sSub>
                      <m:r>
                        <a:rPr lang="fr-FR" sz="1600" b="0" i="1">
                          <a:solidFill>
                            <a:srgbClr val="00B050"/>
                          </a:solidFill>
                          <a:latin typeface="Cambria Math"/>
                        </a:rPr>
                        <m:t>−</m:t>
                      </m:r>
                      <m:sSub>
                        <m:sSubPr>
                          <m:ctrlPr>
                            <a:rPr lang="fr-FR" sz="1600" b="0" i="1">
                              <a:solidFill>
                                <a:srgbClr val="00B050"/>
                              </a:solidFill>
                              <a:latin typeface="Cambria Math" panose="02040503050406030204" pitchFamily="18" charset="0"/>
                              <a:ea typeface="Cambria Math"/>
                              <a:cs typeface="Cambria Math"/>
                            </a:rPr>
                          </m:ctrlPr>
                        </m:sSubPr>
                        <m:e>
                          <m:r>
                            <a:rPr lang="fr-FR" sz="1600" b="0" i="1">
                              <a:solidFill>
                                <a:srgbClr val="00B050"/>
                              </a:solidFill>
                              <a:latin typeface="Cambria Math"/>
                              <a:ea typeface="Cambria Math"/>
                            </a:rPr>
                            <m:t>𝜔</m:t>
                          </m:r>
                        </m:e>
                        <m:sub>
                          <m:r>
                            <a:rPr lang="fr-FR" sz="1600" b="0" i="1">
                              <a:solidFill>
                                <a:srgbClr val="00B050"/>
                              </a:solidFill>
                              <a:latin typeface="Cambria Math"/>
                            </a:rPr>
                            <m:t>𝐷𝑀</m:t>
                          </m:r>
                        </m:sub>
                      </m:sSub>
                    </m:oMath>
                  </m:oMathPara>
                </a14:m>
                <a:endParaRPr lang="en-US" sz="1600" dirty="0">
                  <a:solidFill>
                    <a:srgbClr val="00B050"/>
                  </a:solidFill>
                </a:endParaRPr>
              </a:p>
            </p:txBody>
          </p:sp>
        </mc:Choice>
        <mc:Fallback xmlns="">
          <p:sp>
            <p:nvSpPr>
              <p:cNvPr id="10" name="ZoneTexte 9">
                <a:extLst>
                  <a:ext uri="{FF2B5EF4-FFF2-40B4-BE49-F238E27FC236}">
                    <a16:creationId xmlns:a16="http://schemas.microsoft.com/office/drawing/2014/main" id="{4F6D039F-434C-917B-B09D-48AA1236A97B}"/>
                  </a:ext>
                </a:extLst>
              </p:cNvPr>
              <p:cNvSpPr txBox="1">
                <a:spLocks noRot="1" noChangeAspect="1" noMove="1" noResize="1" noEditPoints="1" noAdjustHandles="1" noChangeArrowheads="1" noChangeShapeType="1" noTextEdit="1"/>
              </p:cNvSpPr>
              <p:nvPr>
                <p:custDataLst>
                  <p:tags r:id="rId23"/>
                </p:custDataLst>
              </p:nvPr>
            </p:nvSpPr>
            <p:spPr bwMode="auto">
              <a:xfrm>
                <a:off x="6278301" y="3279856"/>
                <a:ext cx="1574800" cy="338554"/>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BCD30F05-2019-FCF8-C8FB-40247994B4BC}"/>
                  </a:ext>
                </a:extLst>
              </p:cNvPr>
              <p:cNvSpPr txBox="1"/>
              <p:nvPr>
                <p:custDataLst>
                  <p:tags r:id="rId7"/>
                </p:custDataLst>
              </p:nvPr>
            </p:nvSpPr>
            <p:spPr bwMode="auto">
              <a:xfrm>
                <a:off x="10830447" y="3133590"/>
                <a:ext cx="1574800" cy="338554"/>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1600" i="1">
                              <a:solidFill>
                                <a:schemeClr val="accent3"/>
                              </a:solidFill>
                              <a:latin typeface="Cambria Math" panose="02040503050406030204" pitchFamily="18" charset="0"/>
                              <a:ea typeface="Cambria Math"/>
                              <a:cs typeface="Cambria Math"/>
                            </a:rPr>
                          </m:ctrlPr>
                        </m:sSubPr>
                        <m:e>
                          <m:r>
                            <a:rPr lang="en-US" sz="1600" i="1">
                              <a:solidFill>
                                <a:schemeClr val="accent3"/>
                              </a:solidFill>
                              <a:latin typeface="Cambria Math"/>
                              <a:ea typeface="Cambria Math"/>
                            </a:rPr>
                            <m:t>𝜔</m:t>
                          </m:r>
                        </m:e>
                        <m:sub>
                          <m:r>
                            <a:rPr lang="fr-FR" sz="1600" b="0" i="1">
                              <a:solidFill>
                                <a:schemeClr val="accent3"/>
                              </a:solidFill>
                              <a:latin typeface="Cambria Math"/>
                            </a:rPr>
                            <m:t>𝑎</m:t>
                          </m:r>
                        </m:sub>
                      </m:sSub>
                      <m:r>
                        <a:rPr lang="fr-FR" sz="1600" b="0" i="1">
                          <a:solidFill>
                            <a:schemeClr val="accent3"/>
                          </a:solidFill>
                          <a:latin typeface="Cambria Math"/>
                        </a:rPr>
                        <m:t>+</m:t>
                      </m:r>
                      <m:sSub>
                        <m:sSubPr>
                          <m:ctrlPr>
                            <a:rPr lang="fr-FR" sz="1600" b="0" i="1">
                              <a:solidFill>
                                <a:schemeClr val="accent3"/>
                              </a:solidFill>
                              <a:latin typeface="Cambria Math" panose="02040503050406030204" pitchFamily="18" charset="0"/>
                              <a:ea typeface="Cambria Math"/>
                              <a:cs typeface="Cambria Math"/>
                            </a:rPr>
                          </m:ctrlPr>
                        </m:sSubPr>
                        <m:e>
                          <m:r>
                            <a:rPr lang="fr-FR" sz="1600" b="0" i="1">
                              <a:solidFill>
                                <a:schemeClr val="accent3"/>
                              </a:solidFill>
                              <a:latin typeface="Cambria Math"/>
                              <a:ea typeface="Cambria Math"/>
                            </a:rPr>
                            <m:t>𝜔</m:t>
                          </m:r>
                        </m:e>
                        <m:sub>
                          <m:r>
                            <a:rPr lang="fr-FR" sz="1600" b="0" i="1">
                              <a:solidFill>
                                <a:schemeClr val="accent3"/>
                              </a:solidFill>
                              <a:latin typeface="Cambria Math"/>
                            </a:rPr>
                            <m:t>𝐷𝑀</m:t>
                          </m:r>
                        </m:sub>
                      </m:sSub>
                    </m:oMath>
                  </m:oMathPara>
                </a14:m>
                <a:endParaRPr lang="en-US" sz="1600" dirty="0">
                  <a:solidFill>
                    <a:schemeClr val="accent3"/>
                  </a:solidFill>
                </a:endParaRPr>
              </a:p>
            </p:txBody>
          </p:sp>
        </mc:Choice>
        <mc:Fallback xmlns="">
          <p:sp>
            <p:nvSpPr>
              <p:cNvPr id="14" name="ZoneTexte 13">
                <a:extLst>
                  <a:ext uri="{FF2B5EF4-FFF2-40B4-BE49-F238E27FC236}">
                    <a16:creationId xmlns:a16="http://schemas.microsoft.com/office/drawing/2014/main" id="{BCD30F05-2019-FCF8-C8FB-40247994B4BC}"/>
                  </a:ext>
                </a:extLst>
              </p:cNvPr>
              <p:cNvSpPr txBox="1">
                <a:spLocks noRot="1" noChangeAspect="1" noMove="1" noResize="1" noEditPoints="1" noAdjustHandles="1" noChangeArrowheads="1" noChangeShapeType="1" noTextEdit="1"/>
              </p:cNvSpPr>
              <p:nvPr>
                <p:custDataLst>
                  <p:tags r:id="rId25"/>
                </p:custDataLst>
              </p:nvPr>
            </p:nvSpPr>
            <p:spPr bwMode="auto">
              <a:xfrm>
                <a:off x="10830447" y="3133590"/>
                <a:ext cx="1574800" cy="338554"/>
              </a:xfrm>
              <a:prstGeom prst="rect">
                <a:avLst/>
              </a:prstGeom>
              <a:blipFill>
                <a:blip r:embed="rId26"/>
                <a:stretch>
                  <a:fillRect/>
                </a:stretch>
              </a:blipFill>
            </p:spPr>
            <p:txBody>
              <a:bodyPr/>
              <a:lstStyle/>
              <a:p>
                <a:r>
                  <a:rPr lang="en-US">
                    <a:noFill/>
                  </a:rPr>
                  <a:t> </a:t>
                </a:r>
              </a:p>
            </p:txBody>
          </p:sp>
        </mc:Fallback>
      </mc:AlternateContent>
      <p:cxnSp>
        <p:nvCxnSpPr>
          <p:cNvPr id="11" name="Connecteur en arc 10">
            <a:extLst>
              <a:ext uri="{FF2B5EF4-FFF2-40B4-BE49-F238E27FC236}">
                <a16:creationId xmlns:a16="http://schemas.microsoft.com/office/drawing/2014/main" id="{A0786219-0910-A4C4-6A92-C1BF6FEBFA03}"/>
              </a:ext>
            </a:extLst>
          </p:cNvPr>
          <p:cNvCxnSpPr>
            <a:cxnSpLocks/>
          </p:cNvCxnSpPr>
          <p:nvPr>
            <p:custDataLst>
              <p:tags r:id="rId8"/>
            </p:custDataLst>
          </p:nvPr>
        </p:nvCxnSpPr>
        <p:spPr bwMode="auto">
          <a:xfrm>
            <a:off x="7503155" y="3517555"/>
            <a:ext cx="853794" cy="244768"/>
          </a:xfrm>
          <a:prstGeom prst="curvedConnector3">
            <a:avLst>
              <a:gd name="adj1" fmla="val 104489"/>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en arc 14">
            <a:extLst>
              <a:ext uri="{FF2B5EF4-FFF2-40B4-BE49-F238E27FC236}">
                <a16:creationId xmlns:a16="http://schemas.microsoft.com/office/drawing/2014/main" id="{A156A38B-BCE2-6720-A8EE-A44CED9411DF}"/>
              </a:ext>
            </a:extLst>
          </p:cNvPr>
          <p:cNvCxnSpPr>
            <a:cxnSpLocks/>
          </p:cNvCxnSpPr>
          <p:nvPr>
            <p:custDataLst>
              <p:tags r:id="rId9"/>
            </p:custDataLst>
          </p:nvPr>
        </p:nvCxnSpPr>
        <p:spPr bwMode="auto">
          <a:xfrm rot="10800000" flipV="1">
            <a:off x="10632663" y="3349952"/>
            <a:ext cx="503896" cy="467519"/>
          </a:xfrm>
          <a:prstGeom prst="curvedConnector3">
            <a:avLst>
              <a:gd name="adj1" fmla="val 113238"/>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D7C06A1-BED5-422B-6D27-86073CD9AF20}"/>
                  </a:ext>
                </a:extLst>
              </p:cNvPr>
              <p:cNvSpPr txBox="1"/>
              <p:nvPr>
                <p:custDataLst>
                  <p:tags r:id="rId10"/>
                </p:custDataLst>
              </p:nvPr>
            </p:nvSpPr>
            <p:spPr bwMode="auto">
              <a:xfrm>
                <a:off x="2770831" y="1626435"/>
                <a:ext cx="6244501" cy="506421"/>
              </a:xfrm>
              <a:prstGeom prst="rect">
                <a:avLst/>
              </a:prstGeom>
              <a:noFill/>
            </p:spPr>
            <p:txBody>
              <a:bodyPr wrap="square" rtlCol="0">
                <a:spAutoFit/>
              </a:bodyPr>
              <a:lstStyle/>
              <a:p>
                <a:pPr algn="ctr">
                  <a:defRPr/>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ea typeface="Cambria Math"/>
                              <a:cs typeface="Cambria Math"/>
                            </a:rPr>
                          </m:ctrlPr>
                        </m:sSubPr>
                        <m:e>
                          <m:r>
                            <a:rPr lang="fr-FR" sz="2400" b="1" i="1">
                              <a:latin typeface="Cambria Math"/>
                            </a:rPr>
                            <m:t> </m:t>
                          </m:r>
                          <m:acc>
                            <m:accPr>
                              <m:chr m:val="⃗"/>
                              <m:ctrlPr>
                                <a:rPr lang="en-US" sz="2400" b="1" i="1">
                                  <a:latin typeface="Cambria Math" panose="02040503050406030204" pitchFamily="18" charset="0"/>
                                  <a:ea typeface="Cambria Math"/>
                                  <a:cs typeface="Cambria Math"/>
                                </a:rPr>
                              </m:ctrlPr>
                            </m:accPr>
                            <m:e>
                              <m:r>
                                <a:rPr lang="fr-FR" sz="2400" b="1" i="1">
                                  <a:latin typeface="Cambria Math"/>
                                </a:rPr>
                                <m:t>𝑬</m:t>
                              </m:r>
                            </m:e>
                          </m:acc>
                        </m:e>
                        <m:sub>
                          <m:r>
                            <a:rPr lang="fr-FR" sz="2400" b="1" i="1">
                              <a:latin typeface="Cambria Math"/>
                            </a:rPr>
                            <m:t>𝑻</m:t>
                          </m:r>
                        </m:sub>
                      </m:sSub>
                      <m:r>
                        <a:rPr lang="fr-FR" sz="2400" b="1" i="1">
                          <a:latin typeface="Cambria Math"/>
                        </a:rPr>
                        <m:t> </m:t>
                      </m:r>
                      <m:r>
                        <a:rPr lang="fr-FR" sz="2400" b="1" i="1" smtClean="0">
                          <a:latin typeface="Cambria Math" panose="02040503050406030204" pitchFamily="18" charset="0"/>
                          <a:ea typeface="Cambria Math" panose="02040503050406030204" pitchFamily="18" charset="0"/>
                        </a:rPr>
                        <m:t>∝</m:t>
                      </m:r>
                      <m:sSup>
                        <m:sSupPr>
                          <m:ctrlPr>
                            <a:rPr lang="fr-FR" sz="2400" b="1" i="1">
                              <a:solidFill>
                                <a:schemeClr val="accent2"/>
                              </a:solidFill>
                              <a:latin typeface="Cambria Math" panose="02040503050406030204" pitchFamily="18" charset="0"/>
                              <a:ea typeface="Cambria Math"/>
                              <a:cs typeface="Cambria Math"/>
                            </a:rPr>
                          </m:ctrlPr>
                        </m:sSupPr>
                        <m:e>
                          <m:sSub>
                            <m:sSubPr>
                              <m:ctrlPr>
                                <a:rPr lang="fr-FR" sz="2400" b="1" i="1">
                                  <a:solidFill>
                                    <a:schemeClr val="accent2"/>
                                  </a:solidFill>
                                  <a:latin typeface="Cambria Math" panose="02040503050406030204" pitchFamily="18" charset="0"/>
                                  <a:ea typeface="Cambria Math"/>
                                  <a:cs typeface="Cambria Math"/>
                                </a:rPr>
                              </m:ctrlPr>
                            </m:sSubPr>
                            <m:e>
                              <m:acc>
                                <m:accPr>
                                  <m:chr m:val="⃗"/>
                                  <m:ctrlPr>
                                    <a:rPr lang="fr-FR" sz="2400" b="1" i="1" smtClean="0">
                                      <a:solidFill>
                                        <a:schemeClr val="accent2"/>
                                      </a:solidFill>
                                      <a:latin typeface="Cambria Math" panose="02040503050406030204" pitchFamily="18" charset="0"/>
                                      <a:ea typeface="Cambria Math"/>
                                    </a:rPr>
                                  </m:ctrlPr>
                                </m:accPr>
                                <m:e>
                                  <m:r>
                                    <a:rPr lang="fr-FR" sz="2400" b="1" i="1" smtClean="0">
                                      <a:solidFill>
                                        <a:schemeClr val="accent2"/>
                                      </a:solidFill>
                                      <a:latin typeface="Cambria Math" panose="02040503050406030204" pitchFamily="18" charset="0"/>
                                      <a:ea typeface="Cambria Math"/>
                                    </a:rPr>
                                    <m:t>𝑿</m:t>
                                  </m:r>
                                </m:e>
                              </m:acc>
                            </m:e>
                            <m:sub>
                              <m:r>
                                <a:rPr lang="fr-FR" sz="2400" b="1" i="1">
                                  <a:solidFill>
                                    <a:schemeClr val="accent2"/>
                                  </a:solidFill>
                                  <a:latin typeface="Cambria Math"/>
                                  <a:ea typeface="Cambria Math"/>
                                </a:rPr>
                                <m:t>𝑫𝑴</m:t>
                              </m:r>
                            </m:sub>
                          </m:sSub>
                          <m:r>
                            <a:rPr lang="fr-FR" sz="2400" b="1" i="1">
                              <a:solidFill>
                                <a:schemeClr val="accent2"/>
                              </a:solidFill>
                              <a:latin typeface="Cambria Math"/>
                            </a:rPr>
                            <m:t>𝒆</m:t>
                          </m:r>
                        </m:e>
                        <m:sup>
                          <m:r>
                            <a:rPr lang="fr-FR" sz="2400" b="1" i="1">
                              <a:solidFill>
                                <a:schemeClr val="accent2"/>
                              </a:solidFill>
                              <a:latin typeface="Cambria Math"/>
                            </a:rPr>
                            <m:t>−</m:t>
                          </m:r>
                          <m:r>
                            <a:rPr lang="fr-FR" sz="2400" b="1" i="1">
                              <a:solidFill>
                                <a:schemeClr val="accent2"/>
                              </a:solidFill>
                              <a:latin typeface="Cambria Math"/>
                            </a:rPr>
                            <m:t>𝒊</m:t>
                          </m:r>
                          <m:sSub>
                            <m:sSubPr>
                              <m:ctrlPr>
                                <a:rPr lang="fr-FR" sz="2400" b="1" i="1">
                                  <a:solidFill>
                                    <a:schemeClr val="accent2"/>
                                  </a:solidFill>
                                  <a:latin typeface="Cambria Math" panose="02040503050406030204" pitchFamily="18" charset="0"/>
                                  <a:ea typeface="Cambria Math"/>
                                  <a:cs typeface="Cambria Math"/>
                                </a:rPr>
                              </m:ctrlPr>
                            </m:sSubPr>
                            <m:e>
                              <m:r>
                                <a:rPr lang="fr-FR" sz="2400" b="1" i="1">
                                  <a:solidFill>
                                    <a:schemeClr val="accent2"/>
                                  </a:solidFill>
                                  <a:latin typeface="Cambria Math"/>
                                  <a:ea typeface="Cambria Math"/>
                                </a:rPr>
                                <m:t>𝝎</m:t>
                              </m:r>
                            </m:e>
                            <m:sub>
                              <m:r>
                                <a:rPr lang="fr-FR" sz="2400" b="1" i="1">
                                  <a:solidFill>
                                    <a:schemeClr val="accent2"/>
                                  </a:solidFill>
                                  <a:latin typeface="Cambria Math"/>
                                </a:rPr>
                                <m:t>𝑫𝑴</m:t>
                              </m:r>
                            </m:sub>
                          </m:sSub>
                          <m:r>
                            <a:rPr lang="fr-FR" sz="2400" b="1" i="1">
                              <a:solidFill>
                                <a:schemeClr val="accent2"/>
                              </a:solidFill>
                              <a:latin typeface="Cambria Math"/>
                            </a:rPr>
                            <m:t>𝒕</m:t>
                          </m:r>
                        </m:sup>
                      </m:sSup>
                    </m:oMath>
                  </m:oMathPara>
                </a14:m>
                <a:endParaRPr lang="en-US" sz="2400" b="1" dirty="0">
                  <a:solidFill>
                    <a:srgbClr val="FF0000"/>
                  </a:solidFill>
                </a:endParaRPr>
              </a:p>
            </p:txBody>
          </p:sp>
        </mc:Choice>
        <mc:Fallback xmlns="">
          <p:sp>
            <p:nvSpPr>
              <p:cNvPr id="4" name="ZoneTexte 3">
                <a:extLst>
                  <a:ext uri="{FF2B5EF4-FFF2-40B4-BE49-F238E27FC236}">
                    <a16:creationId xmlns:a16="http://schemas.microsoft.com/office/drawing/2014/main" id="{6D7C06A1-BED5-422B-6D27-86073CD9AF20}"/>
                  </a:ext>
                </a:extLst>
              </p:cNvPr>
              <p:cNvSpPr txBox="1">
                <a:spLocks noRot="1" noChangeAspect="1" noMove="1" noResize="1" noEditPoints="1" noAdjustHandles="1" noChangeArrowheads="1" noChangeShapeType="1" noTextEdit="1"/>
              </p:cNvSpPr>
              <p:nvPr>
                <p:custDataLst>
                  <p:tags r:id="rId27"/>
                </p:custDataLst>
              </p:nvPr>
            </p:nvSpPr>
            <p:spPr bwMode="auto">
              <a:xfrm>
                <a:off x="2770831" y="1626435"/>
                <a:ext cx="6244501" cy="506421"/>
              </a:xfrm>
              <a:prstGeom prst="rect">
                <a:avLst/>
              </a:prstGeom>
              <a:blipFill>
                <a:blip r:embed="rId28"/>
                <a:stretch>
                  <a:fillRect b="-20000"/>
                </a:stretch>
              </a:blipFill>
            </p:spPr>
            <p:txBody>
              <a:bodyPr/>
              <a:lstStyle/>
              <a:p>
                <a:r>
                  <a:rPr lang="en-US">
                    <a:noFill/>
                  </a:rPr>
                  <a:t> </a:t>
                </a:r>
              </a:p>
            </p:txBody>
          </p:sp>
        </mc:Fallback>
      </mc:AlternateContent>
      <p:sp>
        <p:nvSpPr>
          <p:cNvPr id="18" name="Parenthèse fermante 17">
            <a:extLst>
              <a:ext uri="{FF2B5EF4-FFF2-40B4-BE49-F238E27FC236}">
                <a16:creationId xmlns:a16="http://schemas.microsoft.com/office/drawing/2014/main" id="{9A3429C7-109A-5268-DB87-D937406D9454}"/>
              </a:ext>
            </a:extLst>
          </p:cNvPr>
          <p:cNvSpPr/>
          <p:nvPr>
            <p:custDataLst>
              <p:tags r:id="rId11"/>
            </p:custDataLst>
          </p:nvPr>
        </p:nvSpPr>
        <p:spPr bwMode="auto">
          <a:xfrm rot="5400000">
            <a:off x="7699550" y="1844491"/>
            <a:ext cx="250238" cy="5178572"/>
          </a:xfrm>
          <a:prstGeom prst="rightBracket">
            <a:avLst>
              <a:gd name="adj" fmla="val 833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p>
        </p:txBody>
      </p:sp>
      <p:sp>
        <p:nvSpPr>
          <p:cNvPr id="8" name="Parenthèse fermante 7">
            <a:extLst>
              <a:ext uri="{FF2B5EF4-FFF2-40B4-BE49-F238E27FC236}">
                <a16:creationId xmlns:a16="http://schemas.microsoft.com/office/drawing/2014/main" id="{EA707E87-0494-7E37-59A8-4F086BCD4FF2}"/>
              </a:ext>
            </a:extLst>
          </p:cNvPr>
          <p:cNvSpPr/>
          <p:nvPr>
            <p:custDataLst>
              <p:tags r:id="rId12"/>
            </p:custDataLst>
          </p:nvPr>
        </p:nvSpPr>
        <p:spPr bwMode="auto">
          <a:xfrm rot="5400000">
            <a:off x="6239625" y="1338241"/>
            <a:ext cx="73531" cy="1518746"/>
          </a:xfrm>
          <a:prstGeom prst="rightBracket">
            <a:avLst>
              <a:gd name="adj" fmla="val 833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schemeClr val="accent2"/>
              </a:solidFill>
            </a:endParaRPr>
          </a:p>
        </p:txBody>
      </p:sp>
      <p:sp>
        <p:nvSpPr>
          <p:cNvPr id="5" name="ZoneTexte 4">
            <a:extLst>
              <a:ext uri="{FF2B5EF4-FFF2-40B4-BE49-F238E27FC236}">
                <a16:creationId xmlns:a16="http://schemas.microsoft.com/office/drawing/2014/main" id="{66592DA7-9F9D-A31E-426A-F32958906FE4}"/>
              </a:ext>
            </a:extLst>
          </p:cNvPr>
          <p:cNvSpPr txBox="1"/>
          <p:nvPr>
            <p:custDataLst>
              <p:tags r:id="rId13"/>
            </p:custDataLst>
          </p:nvPr>
        </p:nvSpPr>
        <p:spPr bwMode="auto">
          <a:xfrm>
            <a:off x="5227441" y="2132856"/>
            <a:ext cx="2232991" cy="338554"/>
          </a:xfrm>
          <a:prstGeom prst="rect">
            <a:avLst/>
          </a:prstGeom>
          <a:noFill/>
        </p:spPr>
        <p:txBody>
          <a:bodyPr wrap="square" rtlCol="0">
            <a:spAutoFit/>
          </a:bodyPr>
          <a:lstStyle/>
          <a:p>
            <a:pPr>
              <a:defRPr/>
            </a:pPr>
            <a:r>
              <a:rPr lang="fr-FR" sz="1600" dirty="0">
                <a:solidFill>
                  <a:schemeClr val="accent2"/>
                </a:solidFill>
              </a:rPr>
              <a:t>DM </a:t>
            </a:r>
            <a:r>
              <a:rPr lang="fr-FR" sz="1600" dirty="0" err="1">
                <a:solidFill>
                  <a:schemeClr val="accent2"/>
                </a:solidFill>
              </a:rPr>
              <a:t>field</a:t>
            </a:r>
            <a:r>
              <a:rPr lang="fr-FR" sz="1600" dirty="0">
                <a:solidFill>
                  <a:schemeClr val="accent2"/>
                </a:solidFill>
              </a:rPr>
              <a:t> contrib. (</a:t>
            </a:r>
            <a:r>
              <a:rPr lang="fr-FR" sz="1600" dirty="0" err="1">
                <a:solidFill>
                  <a:schemeClr val="accent2"/>
                </a:solidFill>
              </a:rPr>
              <a:t>small</a:t>
            </a:r>
            <a:r>
              <a:rPr lang="fr-FR" sz="1600" dirty="0">
                <a:solidFill>
                  <a:schemeClr val="accent2"/>
                </a:solidFill>
              </a:rPr>
              <a:t>)</a:t>
            </a:r>
            <a:endParaRPr lang="en-US" sz="1600" dirty="0">
              <a:solidFill>
                <a:schemeClr val="accent2"/>
              </a:solidFill>
            </a:endParaRP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DE046221-7385-04F8-A552-02136E80F38E}"/>
                  </a:ext>
                </a:extLst>
              </p:cNvPr>
              <p:cNvSpPr txBox="1"/>
              <p:nvPr>
                <p:custDataLst>
                  <p:tags r:id="rId14"/>
                </p:custDataLst>
              </p:nvPr>
            </p:nvSpPr>
            <p:spPr bwMode="auto">
              <a:xfrm>
                <a:off x="7859016" y="1640994"/>
                <a:ext cx="5096646" cy="707886"/>
              </a:xfrm>
              <a:prstGeom prst="rect">
                <a:avLst/>
              </a:prstGeom>
              <a:noFill/>
            </p:spPr>
            <p:txBody>
              <a:bodyPr wrap="square" rtlCol="0">
                <a:spAutoFit/>
              </a:bodyPr>
              <a:lstStyle/>
              <a:p>
                <a:pPr marL="342900" indent="-342900">
                  <a:buFont typeface="Wingdings" pitchFamily="2" charset="2"/>
                  <a:buChar char="à"/>
                  <a:defRPr/>
                </a:pPr>
                <a:r>
                  <a:rPr lang="en-US" sz="2000" dirty="0"/>
                  <a:t>Amplitude too small </a:t>
                </a:r>
                <a14:m>
                  <m:oMath xmlns:m="http://schemas.openxmlformats.org/officeDocument/2006/math">
                    <m:r>
                      <a:rPr lang="en-US"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en-US" sz="2000" b="0" i="1">
                        <a:solidFill>
                          <a:schemeClr val="tx1"/>
                        </a:solidFill>
                        <a:latin typeface="Cambria Math"/>
                        <a:ea typeface="Cambria Math"/>
                      </a:rPr>
                      <m:t>(</m:t>
                    </m:r>
                    <m:r>
                      <a:rPr lang="en-US" sz="2000" b="0" i="1" smtClean="0">
                        <a:solidFill>
                          <a:schemeClr val="tx1"/>
                        </a:solidFill>
                        <a:latin typeface="Cambria Math" panose="02040503050406030204" pitchFamily="18" charset="0"/>
                        <a:ea typeface="Cambria Math" panose="02040503050406030204" pitchFamily="18" charset="0"/>
                      </a:rPr>
                      <m:t>𝜒</m:t>
                    </m:r>
                    <m:r>
                      <a:rPr lang="en-US" sz="2000" b="0" i="1">
                        <a:solidFill>
                          <a:schemeClr val="tx1"/>
                        </a:solidFill>
                        <a:latin typeface="Cambria Math"/>
                        <a:ea typeface="Cambria Math"/>
                      </a:rPr>
                      <m:t>)</m:t>
                    </m:r>
                    <m:r>
                      <a:rPr lang="en-US" sz="2000" b="0" i="0" smtClean="0">
                        <a:solidFill>
                          <a:schemeClr val="tx1"/>
                        </a:solidFill>
                        <a:latin typeface="Cambria Math" panose="02040503050406030204" pitchFamily="18" charset="0"/>
                        <a:ea typeface="Cambria Math"/>
                      </a:rPr>
                      <m:t>)</m:t>
                    </m:r>
                  </m:oMath>
                </a14:m>
                <a:r>
                  <a:rPr lang="en-US" sz="2000" dirty="0">
                    <a:solidFill>
                      <a:schemeClr val="tx1"/>
                    </a:solidFill>
                  </a:rPr>
                  <a:t> </a:t>
                </a:r>
                <a:endParaRPr lang="en-US" sz="2000" dirty="0"/>
              </a:p>
              <a:p>
                <a:pPr marL="342900" indent="-342900">
                  <a:buFont typeface="Wingdings" pitchFamily="2" charset="2"/>
                  <a:buChar char="à"/>
                  <a:defRPr/>
                </a:pPr>
                <a:r>
                  <a:rPr lang="en-US" sz="2000" dirty="0"/>
                  <a:t>O</a:t>
                </a:r>
                <a:r>
                  <a:rPr lang="en-US" sz="2000" dirty="0">
                    <a:solidFill>
                      <a:schemeClr val="tx1"/>
                    </a:solidFill>
                  </a:rPr>
                  <a:t>scillates too fast </a:t>
                </a:r>
                <a14:m>
                  <m:oMath xmlns:m="http://schemas.openxmlformats.org/officeDocument/2006/math">
                    <m:r>
                      <a:rPr lang="fr-FR"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fr-FR" sz="2000" b="0" i="1">
                        <a:solidFill>
                          <a:schemeClr val="tx1"/>
                        </a:solidFill>
                        <a:latin typeface="Cambria Math"/>
                        <a:ea typeface="Cambria Math"/>
                      </a:rPr>
                      <m:t>(</m:t>
                    </m:r>
                    <m:r>
                      <a:rPr lang="fr-FR" sz="2000" b="0" i="1">
                        <a:solidFill>
                          <a:schemeClr val="tx1"/>
                        </a:solidFill>
                        <a:latin typeface="Cambria Math"/>
                        <a:ea typeface="Cambria Math"/>
                      </a:rPr>
                      <m:t>𝐺𝐻𝑧</m:t>
                    </m:r>
                    <m:r>
                      <a:rPr lang="fr-FR" sz="2000" b="0" i="1">
                        <a:solidFill>
                          <a:schemeClr val="tx1"/>
                        </a:solidFill>
                        <a:latin typeface="Cambria Math"/>
                        <a:ea typeface="Cambria Math"/>
                      </a:rPr>
                      <m:t>)</m:t>
                    </m:r>
                    <m:r>
                      <a:rPr lang="fr-FR" sz="2000" b="0" i="0" smtClean="0">
                        <a:solidFill>
                          <a:schemeClr val="tx1"/>
                        </a:solidFill>
                        <a:latin typeface="Cambria Math" panose="02040503050406030204" pitchFamily="18" charset="0"/>
                        <a:ea typeface="Cambria Math"/>
                      </a:rPr>
                      <m:t>)</m:t>
                    </m:r>
                  </m:oMath>
                </a14:m>
                <a:endParaRPr lang="en-US" sz="2000" dirty="0">
                  <a:solidFill>
                    <a:schemeClr val="tx1"/>
                  </a:solidFill>
                </a:endParaRPr>
              </a:p>
            </p:txBody>
          </p:sp>
        </mc:Choice>
        <mc:Fallback xmlns="">
          <p:sp>
            <p:nvSpPr>
              <p:cNvPr id="6" name="ZoneTexte 5">
                <a:extLst>
                  <a:ext uri="{FF2B5EF4-FFF2-40B4-BE49-F238E27FC236}">
                    <a16:creationId xmlns:a16="http://schemas.microsoft.com/office/drawing/2014/main" id="{DE046221-7385-04F8-A552-02136E80F38E}"/>
                  </a:ext>
                </a:extLst>
              </p:cNvPr>
              <p:cNvSpPr txBox="1">
                <a:spLocks noRot="1" noChangeAspect="1" noMove="1" noResize="1" noEditPoints="1" noAdjustHandles="1" noChangeArrowheads="1" noChangeShapeType="1" noTextEdit="1"/>
              </p:cNvSpPr>
              <p:nvPr>
                <p:custDataLst>
                  <p:tags r:id="rId29"/>
                </p:custDataLst>
              </p:nvPr>
            </p:nvSpPr>
            <p:spPr bwMode="auto">
              <a:xfrm>
                <a:off x="7859016" y="1640994"/>
                <a:ext cx="5096646" cy="707886"/>
              </a:xfrm>
              <a:prstGeom prst="rect">
                <a:avLst/>
              </a:prstGeom>
              <a:blipFill>
                <a:blip r:embed="rId30"/>
                <a:stretch>
                  <a:fillRect l="-993" t="-5357" b="-14286"/>
                </a:stretch>
              </a:blipFill>
            </p:spPr>
            <p:txBody>
              <a:bodyPr/>
              <a:lstStyle/>
              <a:p>
                <a:r>
                  <a:rPr lang="en-US">
                    <a:noFill/>
                  </a:rPr>
                  <a:t> </a:t>
                </a:r>
              </a:p>
            </p:txBody>
          </p:sp>
        </mc:Fallback>
      </mc:AlternateContent>
      <p:sp>
        <p:nvSpPr>
          <p:cNvPr id="7" name="ZoneTexte 6">
            <a:extLst>
              <a:ext uri="{FF2B5EF4-FFF2-40B4-BE49-F238E27FC236}">
                <a16:creationId xmlns:a16="http://schemas.microsoft.com/office/drawing/2014/main" id="{16A26DAC-6ACF-CD99-C287-38D993ECB67D}"/>
              </a:ext>
            </a:extLst>
          </p:cNvPr>
          <p:cNvSpPr txBox="1"/>
          <p:nvPr>
            <p:custDataLst>
              <p:tags r:id="rId15"/>
            </p:custDataLst>
          </p:nvPr>
        </p:nvSpPr>
        <p:spPr bwMode="auto">
          <a:xfrm>
            <a:off x="11742753" y="6478608"/>
            <a:ext cx="504056" cy="369332"/>
          </a:xfrm>
          <a:prstGeom prst="rect">
            <a:avLst/>
          </a:prstGeom>
          <a:noFill/>
        </p:spPr>
        <p:txBody>
          <a:bodyPr wrap="square" rtlCol="0">
            <a:spAutoFit/>
          </a:bodyPr>
          <a:lstStyle/>
          <a:p>
            <a:r>
              <a:rPr lang="en-US" dirty="0"/>
              <a:t>6</a:t>
            </a:r>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C5294D9D-F7C5-32FF-0057-778EB093DC68}"/>
                  </a:ext>
                </a:extLst>
              </p:cNvPr>
              <p:cNvSpPr txBox="1"/>
              <p:nvPr>
                <p:custDataLst>
                  <p:tags r:id="rId16"/>
                </p:custDataLst>
              </p:nvPr>
            </p:nvSpPr>
            <p:spPr bwMode="auto">
              <a:xfrm>
                <a:off x="-1" y="2572663"/>
                <a:ext cx="11742753" cy="506421"/>
              </a:xfrm>
              <a:prstGeom prst="rect">
                <a:avLst/>
              </a:prstGeom>
              <a:noFill/>
            </p:spPr>
            <p:txBody>
              <a:bodyPr wrap="square">
                <a:spAutoFit/>
              </a:bodyPr>
              <a:lstStyle/>
              <a:p>
                <a:pPr>
                  <a:spcBef>
                    <a:spcPts val="600"/>
                  </a:spcBef>
                  <a:defRPr/>
                </a:pPr>
                <a:r>
                  <a:rPr lang="en-US" sz="2400" b="1" dirty="0">
                    <a:solidFill>
                      <a:srgbClr val="0070C0"/>
                    </a:solidFill>
                  </a:rPr>
                  <a:t>…or</a:t>
                </a:r>
                <a:r>
                  <a:rPr lang="en-US" sz="2400" dirty="0">
                    <a:solidFill>
                      <a:schemeClr val="tx1"/>
                    </a:solidFill>
                  </a:rPr>
                  <a:t> apply </a:t>
                </a:r>
                <a:r>
                  <a:rPr lang="en-US" sz="2400" dirty="0">
                    <a:solidFill>
                      <a:srgbClr val="0070C0"/>
                    </a:solidFill>
                  </a:rPr>
                  <a:t>an external field </a:t>
                </a:r>
                <a14:m>
                  <m:oMath xmlns:m="http://schemas.openxmlformats.org/officeDocument/2006/math">
                    <m:sSub>
                      <m:sSubPr>
                        <m:ctrlPr>
                          <a:rPr lang="en-US" sz="2400" i="1" smtClean="0">
                            <a:solidFill>
                              <a:srgbClr val="0070C0"/>
                            </a:solidFill>
                            <a:latin typeface="Cambria Math" panose="02040503050406030204" pitchFamily="18" charset="0"/>
                          </a:rPr>
                        </m:ctrlPr>
                      </m:sSubPr>
                      <m:e>
                        <m:acc>
                          <m:accPr>
                            <m:chr m:val="⃗"/>
                            <m:ctrlPr>
                              <a:rPr lang="en-US" sz="2400" i="1" smtClean="0">
                                <a:solidFill>
                                  <a:srgbClr val="0070C0"/>
                                </a:solidFill>
                                <a:latin typeface="Cambria Math" panose="02040503050406030204" pitchFamily="18" charset="0"/>
                              </a:rPr>
                            </m:ctrlPr>
                          </m:accPr>
                          <m:e>
                            <m:r>
                              <a:rPr lang="fr-FR" sz="2400" b="0" i="1" smtClean="0">
                                <a:solidFill>
                                  <a:srgbClr val="0070C0"/>
                                </a:solidFill>
                                <a:latin typeface="Cambria Math" panose="02040503050406030204" pitchFamily="18" charset="0"/>
                              </a:rPr>
                              <m:t>𝐸</m:t>
                            </m:r>
                          </m:e>
                        </m:acc>
                      </m:e>
                      <m:sub>
                        <m:r>
                          <a:rPr lang="fr-FR" sz="2400" b="0" i="1" smtClean="0">
                            <a:solidFill>
                              <a:srgbClr val="0070C0"/>
                            </a:solidFill>
                            <a:latin typeface="Cambria Math" panose="02040503050406030204" pitchFamily="18" charset="0"/>
                          </a:rPr>
                          <m:t>𝑎</m:t>
                        </m:r>
                      </m:sub>
                    </m:sSub>
                    <m:r>
                      <a:rPr lang="fr-FR" sz="2400" i="1">
                        <a:solidFill>
                          <a:srgbClr val="0070C0"/>
                        </a:solidFill>
                        <a:latin typeface="Cambria Math" panose="02040503050406030204" pitchFamily="18" charset="0"/>
                        <a:ea typeface="Cambria Math" panose="02040503050406030204" pitchFamily="18" charset="0"/>
                      </a:rPr>
                      <m:t>∝</m:t>
                    </m:r>
                    <m:sSub>
                      <m:sSubPr>
                        <m:ctrlPr>
                          <a:rPr lang="fr-FR" sz="2400" b="0" i="1" smtClean="0">
                            <a:solidFill>
                              <a:srgbClr val="0070C0"/>
                            </a:solidFill>
                            <a:latin typeface="Cambria Math" panose="02040503050406030204" pitchFamily="18" charset="0"/>
                          </a:rPr>
                        </m:ctrlPr>
                      </m:sSubPr>
                      <m:e>
                        <m:acc>
                          <m:accPr>
                            <m:chr m:val="⃗"/>
                            <m:ctrlPr>
                              <a:rPr lang="fr-FR" sz="2400" b="0" i="1" smtClean="0">
                                <a:solidFill>
                                  <a:srgbClr val="0070C0"/>
                                </a:solidFill>
                                <a:latin typeface="Cambria Math" panose="02040503050406030204" pitchFamily="18" charset="0"/>
                              </a:rPr>
                            </m:ctrlPr>
                          </m:accPr>
                          <m:e>
                            <m:r>
                              <a:rPr lang="fr-FR" sz="2400" b="0" i="1" smtClean="0">
                                <a:solidFill>
                                  <a:srgbClr val="0070C0"/>
                                </a:solidFill>
                                <a:latin typeface="Cambria Math" panose="02040503050406030204" pitchFamily="18" charset="0"/>
                              </a:rPr>
                              <m:t>𝑋</m:t>
                            </m:r>
                          </m:e>
                        </m:acc>
                      </m:e>
                      <m:sub>
                        <m:r>
                          <a:rPr lang="fr-FR" sz="2400" b="0" i="1" smtClean="0">
                            <a:solidFill>
                              <a:srgbClr val="0070C0"/>
                            </a:solidFill>
                            <a:latin typeface="Cambria Math" panose="02040503050406030204" pitchFamily="18" charset="0"/>
                          </a:rPr>
                          <m:t>𝑎</m:t>
                        </m:r>
                      </m:sub>
                    </m:sSub>
                    <m:sSup>
                      <m:sSupPr>
                        <m:ctrlPr>
                          <a:rPr lang="fr-FR" sz="2400" b="0" i="1" smtClean="0">
                            <a:solidFill>
                              <a:srgbClr val="0070C0"/>
                            </a:solidFill>
                            <a:latin typeface="Cambria Math" panose="02040503050406030204" pitchFamily="18" charset="0"/>
                          </a:rPr>
                        </m:ctrlPr>
                      </m:sSupPr>
                      <m:e>
                        <m:r>
                          <a:rPr lang="fr-FR" sz="2400" b="0" i="1" smtClean="0">
                            <a:solidFill>
                              <a:srgbClr val="0070C0"/>
                            </a:solidFill>
                            <a:latin typeface="Cambria Math" panose="02040503050406030204" pitchFamily="18" charset="0"/>
                          </a:rPr>
                          <m:t>𝑒</m:t>
                        </m:r>
                      </m:e>
                      <m:sup>
                        <m:r>
                          <a:rPr lang="fr-FR" sz="2400" b="0" i="1" smtClean="0">
                            <a:solidFill>
                              <a:srgbClr val="0070C0"/>
                            </a:solidFill>
                            <a:latin typeface="Cambria Math" panose="02040503050406030204" pitchFamily="18" charset="0"/>
                          </a:rPr>
                          <m:t>−</m:t>
                        </m:r>
                        <m:r>
                          <a:rPr lang="fr-FR" sz="2400" b="0" i="1" smtClean="0">
                            <a:solidFill>
                              <a:srgbClr val="0070C0"/>
                            </a:solidFill>
                            <a:latin typeface="Cambria Math" panose="02040503050406030204" pitchFamily="18" charset="0"/>
                          </a:rPr>
                          <m:t>𝑖</m:t>
                        </m:r>
                        <m:sSub>
                          <m:sSubPr>
                            <m:ctrlPr>
                              <a:rPr lang="fr-FR" sz="2400" b="0" i="1" smtClean="0">
                                <a:solidFill>
                                  <a:srgbClr val="0070C0"/>
                                </a:solidFill>
                                <a:latin typeface="Cambria Math" panose="02040503050406030204" pitchFamily="18" charset="0"/>
                              </a:rPr>
                            </m:ctrlPr>
                          </m:sSubPr>
                          <m:e>
                            <m:r>
                              <a:rPr lang="fr-FR" sz="2400" b="0" i="1" smtClean="0">
                                <a:solidFill>
                                  <a:srgbClr val="0070C0"/>
                                </a:solidFill>
                                <a:latin typeface="Cambria Math" panose="02040503050406030204" pitchFamily="18" charset="0"/>
                                <a:ea typeface="Cambria Math" panose="02040503050406030204" pitchFamily="18" charset="0"/>
                              </a:rPr>
                              <m:t>𝜔</m:t>
                            </m:r>
                          </m:e>
                          <m:sub>
                            <m:r>
                              <a:rPr lang="fr-FR" sz="2400" b="0" i="1" smtClean="0">
                                <a:solidFill>
                                  <a:srgbClr val="0070C0"/>
                                </a:solidFill>
                                <a:latin typeface="Cambria Math" panose="02040503050406030204" pitchFamily="18" charset="0"/>
                              </a:rPr>
                              <m:t>𝑎</m:t>
                            </m:r>
                          </m:sub>
                        </m:sSub>
                        <m:r>
                          <a:rPr lang="fr-FR" sz="2400" b="0" i="1" smtClean="0">
                            <a:solidFill>
                              <a:srgbClr val="0070C0"/>
                            </a:solidFill>
                            <a:latin typeface="Cambria Math" panose="02040503050406030204" pitchFamily="18" charset="0"/>
                          </a:rPr>
                          <m:t>𝑡</m:t>
                        </m:r>
                      </m:sup>
                    </m:sSup>
                  </m:oMath>
                </a14:m>
                <a:r>
                  <a:rPr lang="en-US" sz="2400" dirty="0">
                    <a:solidFill>
                      <a:srgbClr val="0070C0"/>
                    </a:solidFill>
                  </a:rPr>
                  <a:t> </a:t>
                </a:r>
                <a:r>
                  <a:rPr lang="en-US" sz="2400" dirty="0"/>
                  <a:t>and </a:t>
                </a:r>
                <a:r>
                  <a:rPr lang="en-US" sz="2400" dirty="0">
                    <a:solidFill>
                      <a:schemeClr val="tx1"/>
                    </a:solidFill>
                  </a:rPr>
                  <a:t>measure the square of the total electric field  </a:t>
                </a:r>
                <a:endParaRPr lang="en-US" sz="2400" dirty="0"/>
              </a:p>
            </p:txBody>
          </p:sp>
        </mc:Choice>
        <mc:Fallback xmlns="">
          <p:sp>
            <p:nvSpPr>
              <p:cNvPr id="12" name="ZoneTexte 11">
                <a:extLst>
                  <a:ext uri="{FF2B5EF4-FFF2-40B4-BE49-F238E27FC236}">
                    <a16:creationId xmlns:a16="http://schemas.microsoft.com/office/drawing/2014/main" id="{C5294D9D-F7C5-32FF-0057-778EB093DC68}"/>
                  </a:ext>
                </a:extLst>
              </p:cNvPr>
              <p:cNvSpPr txBox="1">
                <a:spLocks noRot="1" noChangeAspect="1" noMove="1" noResize="1" noEditPoints="1" noAdjustHandles="1" noChangeArrowheads="1" noChangeShapeType="1" noTextEdit="1"/>
              </p:cNvSpPr>
              <p:nvPr>
                <p:custDataLst>
                  <p:tags r:id="rId31"/>
                </p:custDataLst>
              </p:nvPr>
            </p:nvSpPr>
            <p:spPr bwMode="auto">
              <a:xfrm>
                <a:off x="-1" y="2572663"/>
                <a:ext cx="11742753" cy="506421"/>
              </a:xfrm>
              <a:prstGeom prst="rect">
                <a:avLst/>
              </a:prstGeom>
              <a:blipFill>
                <a:blip r:embed="rId32"/>
                <a:stretch>
                  <a:fillRect l="-865" r="-649" b="-24390"/>
                </a:stretch>
              </a:blipFill>
            </p:spPr>
            <p:txBody>
              <a:bodyPr/>
              <a:lstStyle/>
              <a:p>
                <a:r>
                  <a:rPr lang="en-US">
                    <a:noFill/>
                  </a:rPr>
                  <a:t> </a:t>
                </a:r>
              </a:p>
            </p:txBody>
          </p:sp>
        </mc:Fallback>
      </mc:AlternateContent>
      <p:pic>
        <p:nvPicPr>
          <p:cNvPr id="21" name="Image 20">
            <a:extLst>
              <a:ext uri="{FF2B5EF4-FFF2-40B4-BE49-F238E27FC236}">
                <a16:creationId xmlns:a16="http://schemas.microsoft.com/office/drawing/2014/main" id="{751CDC13-0160-8196-719E-46D17E33B11F}"/>
              </a:ext>
            </a:extLst>
          </p:cNvPr>
          <p:cNvPicPr>
            <a:picLocks noChangeAspect="1"/>
          </p:cNvPicPr>
          <p:nvPr/>
        </p:nvPicPr>
        <p:blipFill>
          <a:blip r:embed="rId33"/>
          <a:stretch>
            <a:fillRect/>
          </a:stretch>
        </p:blipFill>
        <p:spPr>
          <a:xfrm>
            <a:off x="383526" y="3068960"/>
            <a:ext cx="4843915" cy="2564426"/>
          </a:xfrm>
          <a:prstGeom prst="rect">
            <a:avLst/>
          </a:prstGeom>
        </p:spPr>
      </p:pic>
      <p:sp>
        <p:nvSpPr>
          <p:cNvPr id="26" name="Parenthèse fermante 25">
            <a:extLst>
              <a:ext uri="{FF2B5EF4-FFF2-40B4-BE49-F238E27FC236}">
                <a16:creationId xmlns:a16="http://schemas.microsoft.com/office/drawing/2014/main" id="{2CE0E0FC-4D94-B149-62A1-AE02B3558B6F}"/>
              </a:ext>
            </a:extLst>
          </p:cNvPr>
          <p:cNvSpPr/>
          <p:nvPr>
            <p:custDataLst>
              <p:tags r:id="rId17"/>
            </p:custDataLst>
          </p:nvPr>
        </p:nvSpPr>
        <p:spPr bwMode="auto">
          <a:xfrm rot="5400000">
            <a:off x="10785061" y="3039888"/>
            <a:ext cx="90775" cy="2124082"/>
          </a:xfrm>
          <a:prstGeom prst="rightBracket">
            <a:avLst>
              <a:gd name="adj" fmla="val 833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58901223-D185-503A-1FDA-643E24A29807}"/>
                  </a:ext>
                </a:extLst>
              </p:cNvPr>
              <p:cNvSpPr txBox="1"/>
              <p:nvPr>
                <p:custDataLst>
                  <p:tags r:id="rId18"/>
                </p:custDataLst>
              </p:nvPr>
            </p:nvSpPr>
            <p:spPr bwMode="auto">
              <a:xfrm>
                <a:off x="157175" y="5553919"/>
                <a:ext cx="11837606" cy="1245084"/>
              </a:xfrm>
              <a:prstGeom prst="rect">
                <a:avLst/>
              </a:prstGeom>
              <a:noFill/>
            </p:spPr>
            <p:txBody>
              <a:bodyPr wrap="square" rtlCol="0">
                <a:spAutoFit/>
              </a:bodyPr>
              <a:lstStyle/>
              <a:p>
                <a:pPr>
                  <a:defRPr/>
                </a:pPr>
                <a:r>
                  <a:rPr lang="en-US" sz="2400" b="1" dirty="0"/>
                  <a:t>We aim at detecting a time oscillating signal </a:t>
                </a:r>
                <a:br>
                  <a:rPr lang="en-US" sz="2400" b="1" dirty="0"/>
                </a:br>
                <a:r>
                  <a:rPr lang="en-US" sz="2400" b="1" dirty="0">
                    <a:sym typeface="Wingdings" pitchFamily="2" charset="2"/>
                  </a:rPr>
                  <a:t></a:t>
                </a:r>
                <a:r>
                  <a:rPr lang="en-US" sz="2400" b="1" dirty="0"/>
                  <a:t> </a:t>
                </a:r>
                <a14:m>
                  <m:oMath xmlns:m="http://schemas.openxmlformats.org/officeDocument/2006/math">
                    <m:sSub>
                      <m:sSubPr>
                        <m:ctrlPr>
                          <a:rPr lang="fr-FR" sz="2400" b="1" i="1">
                            <a:latin typeface="Cambria Math" panose="02040503050406030204" pitchFamily="18" charset="0"/>
                            <a:ea typeface="Cambria Math"/>
                            <a:cs typeface="Cambria Math"/>
                          </a:rPr>
                        </m:ctrlPr>
                      </m:sSubPr>
                      <m:e>
                        <m:r>
                          <a:rPr lang="fr-FR" sz="2400" b="1" i="1">
                            <a:latin typeface="Cambria Math"/>
                            <a:ea typeface="Cambria Math"/>
                          </a:rPr>
                          <m:t>𝝎</m:t>
                        </m:r>
                      </m:e>
                      <m:sub>
                        <m:r>
                          <a:rPr lang="fr-FR" sz="2400" b="1" i="1">
                            <a:latin typeface="Cambria Math"/>
                          </a:rPr>
                          <m:t>𝑫𝑴</m:t>
                        </m:r>
                      </m:sub>
                    </m:sSub>
                    <m:r>
                      <a:rPr lang="fr-FR" sz="2400" b="1" i="1">
                        <a:latin typeface="Cambria Math" panose="02040503050406030204" pitchFamily="18" charset="0"/>
                      </a:rPr>
                      <m:t> </m:t>
                    </m:r>
                  </m:oMath>
                </a14:m>
                <a:r>
                  <a:rPr lang="en-US" sz="2400" b="1" dirty="0"/>
                  <a:t>is such that</a:t>
                </a:r>
                <a:r>
                  <a:rPr lang="en-US" sz="2400" dirty="0"/>
                  <a:t> </a:t>
                </a:r>
                <a14:m>
                  <m:oMath xmlns:m="http://schemas.openxmlformats.org/officeDocument/2006/math">
                    <m:r>
                      <a:rPr lang="en-US" sz="2400" b="1" i="1">
                        <a:latin typeface="Cambria Math"/>
                        <a:ea typeface="Cambria Math"/>
                      </a:rPr>
                      <m:t>∆</m:t>
                    </m:r>
                    <m:r>
                      <a:rPr lang="en-US" sz="2400" b="1" i="1">
                        <a:latin typeface="Cambria Math"/>
                        <a:ea typeface="Cambria Math"/>
                      </a:rPr>
                      <m:t>𝝎</m:t>
                    </m:r>
                    <m:r>
                      <a:rPr lang="en-US" sz="2400" b="1" i="1">
                        <a:latin typeface="Cambria Math"/>
                        <a:ea typeface="Cambria Math"/>
                      </a:rPr>
                      <m:t>&lt;</m:t>
                    </m:r>
                    <m:sSub>
                      <m:sSubPr>
                        <m:ctrlPr>
                          <a:rPr lang="ar-AE" sz="2400" b="1" i="1">
                            <a:latin typeface="Cambria Math" panose="02040503050406030204" pitchFamily="18" charset="0"/>
                            <a:ea typeface="Cambria Math"/>
                            <a:cs typeface="Cambria Math"/>
                          </a:rPr>
                        </m:ctrlPr>
                      </m:sSubPr>
                      <m:e>
                        <m:r>
                          <a:rPr lang="ar-AE" sz="2400" b="1" i="1">
                            <a:latin typeface="Cambria Math" panose="02040503050406030204" pitchFamily="18" charset="0"/>
                            <a:ea typeface="Cambria Math" panose="02040503050406030204" pitchFamily="18" charset="0"/>
                            <a:cs typeface="Cambria Math"/>
                          </a:rPr>
                          <m:t>𝝅</m:t>
                        </m:r>
                        <m:r>
                          <a:rPr lang="ar-AE" sz="2400" b="1" i="1">
                            <a:latin typeface="Cambria Math"/>
                            <a:ea typeface="Cambria Math"/>
                          </a:rPr>
                          <m:t>𝒇</m:t>
                        </m:r>
                      </m:e>
                      <m:sub>
                        <m:r>
                          <a:rPr lang="ar-AE" sz="2400" b="1" i="1">
                            <a:latin typeface="Cambria Math"/>
                            <a:ea typeface="Cambria Math"/>
                          </a:rPr>
                          <m:t>𝒔</m:t>
                        </m:r>
                      </m:sub>
                    </m:sSub>
                  </m:oMath>
                </a14:m>
                <a:r>
                  <a:rPr lang="en-US" sz="2400" dirty="0"/>
                  <a:t> </a:t>
                </a:r>
              </a:p>
              <a:p>
                <a:pPr marL="285750" indent="-285750">
                  <a:buFont typeface="Wingdings"/>
                  <a:buChar char="à"/>
                  <a:defRPr/>
                </a:pPr>
                <a:r>
                  <a:rPr lang="en-US" sz="2400" b="1" dirty="0"/>
                  <a:t> use of the applied field to </a:t>
                </a:r>
                <a:r>
                  <a:rPr lang="fr-FR" sz="2400" b="1" dirty="0" err="1"/>
                  <a:t>amplify</a:t>
                </a:r>
                <a:r>
                  <a:rPr lang="fr-FR" sz="2400" b="1" dirty="0"/>
                  <a:t> the </a:t>
                </a:r>
                <a:r>
                  <a:rPr lang="fr-FR" sz="2400" b="1" dirty="0" err="1"/>
                  <a:t>weak</a:t>
                </a:r>
                <a:r>
                  <a:rPr lang="fr-FR" sz="2400" b="1" dirty="0"/>
                  <a:t> DM </a:t>
                </a:r>
                <a:r>
                  <a:rPr lang="fr-FR" sz="2400" b="1" dirty="0" err="1"/>
                  <a:t>field</a:t>
                </a:r>
                <a:r>
                  <a:rPr lang="fr-FR" sz="2400" b="1" dirty="0"/>
                  <a:t> (</a:t>
                </a:r>
                <a:r>
                  <a:rPr lang="fr-FR" sz="2400" b="1" dirty="0" err="1"/>
                  <a:t>through</a:t>
                </a:r>
                <a:r>
                  <a:rPr lang="fr-FR" sz="2400" b="1" dirty="0"/>
                  <a:t> </a:t>
                </a:r>
                <a14:m>
                  <m:oMath xmlns:m="http://schemas.openxmlformats.org/officeDocument/2006/math">
                    <m:sSub>
                      <m:sSubPr>
                        <m:ctrlPr>
                          <a:rPr lang="ar-AE" sz="2400" b="1" i="1">
                            <a:latin typeface="Cambria Math" panose="02040503050406030204" pitchFamily="18" charset="0"/>
                            <a:ea typeface="Cambria Math"/>
                            <a:cs typeface="Cambria Math"/>
                          </a:rPr>
                        </m:ctrlPr>
                      </m:sSubPr>
                      <m:e>
                        <m:acc>
                          <m:accPr>
                            <m:chr m:val="⃗"/>
                            <m:ctrlPr>
                              <a:rPr lang="ar-AE" sz="2400" b="1" i="1">
                                <a:latin typeface="Cambria Math" panose="02040503050406030204" pitchFamily="18" charset="0"/>
                                <a:ea typeface="Cambria Math"/>
                                <a:cs typeface="Cambria Math"/>
                              </a:rPr>
                            </m:ctrlPr>
                          </m:accPr>
                          <m:e>
                            <m:r>
                              <a:rPr lang="ar-AE" sz="2400" b="1" i="1">
                                <a:latin typeface="Cambria Math"/>
                              </a:rPr>
                              <m:t>𝑿</m:t>
                            </m:r>
                          </m:e>
                        </m:acc>
                      </m:e>
                      <m:sub>
                        <m:r>
                          <a:rPr lang="ar-AE" sz="2400" b="1" i="1">
                            <a:latin typeface="Cambria Math"/>
                          </a:rPr>
                          <m:t>𝒂</m:t>
                        </m:r>
                      </m:sub>
                    </m:sSub>
                  </m:oMath>
                </a14:m>
                <a:r>
                  <a:rPr lang="en-US" sz="2400" b="1" dirty="0"/>
                  <a:t>)</a:t>
                </a:r>
              </a:p>
            </p:txBody>
          </p:sp>
        </mc:Choice>
        <mc:Fallback xmlns="">
          <p:sp>
            <p:nvSpPr>
              <p:cNvPr id="9" name="ZoneTexte 8">
                <a:extLst>
                  <a:ext uri="{FF2B5EF4-FFF2-40B4-BE49-F238E27FC236}">
                    <a16:creationId xmlns:a16="http://schemas.microsoft.com/office/drawing/2014/main" id="{58901223-D185-503A-1FDA-643E24A29807}"/>
                  </a:ext>
                </a:extLst>
              </p:cNvPr>
              <p:cNvSpPr txBox="1">
                <a:spLocks noRot="1" noChangeAspect="1" noMove="1" noResize="1" noEditPoints="1" noAdjustHandles="1" noChangeArrowheads="1" noChangeShapeType="1" noTextEdit="1"/>
              </p:cNvSpPr>
              <p:nvPr>
                <p:custDataLst>
                  <p:tags r:id="rId34"/>
                </p:custDataLst>
              </p:nvPr>
            </p:nvSpPr>
            <p:spPr bwMode="auto">
              <a:xfrm>
                <a:off x="157175" y="5553919"/>
                <a:ext cx="11837606" cy="1245084"/>
              </a:xfrm>
              <a:prstGeom prst="rect">
                <a:avLst/>
              </a:prstGeom>
              <a:blipFill>
                <a:blip r:embed="rId35"/>
                <a:stretch>
                  <a:fillRect l="-857" t="-4040" b="-10101"/>
                </a:stretch>
              </a:blipFill>
            </p:spPr>
            <p:txBody>
              <a:bodyPr/>
              <a:lstStyle/>
              <a:p>
                <a:r>
                  <a:rPr lang="en-US">
                    <a:noFill/>
                  </a:rPr>
                  <a:t> </a:t>
                </a:r>
              </a:p>
            </p:txBody>
          </p:sp>
        </mc:Fallback>
      </mc:AlternateContent>
    </p:spTree>
    <p:extLst>
      <p:ext uri="{BB962C8B-B14F-4D97-AF65-F5344CB8AC3E}">
        <p14:creationId xmlns:p14="http://schemas.microsoft.com/office/powerpoint/2010/main" val="368784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61426" y="1218313"/>
                <a:ext cx="12360696" cy="1937516"/>
              </a:xfrm>
            </p:spPr>
            <p:txBody>
              <a:bodyPr vertOverflow="overflow" horzOverflow="overflow" vert="horz" wrap="square" lIns="91440" tIns="45720" rIns="91440" bIns="45720" numCol="1" spcCol="0" rtlCol="0" fromWordArt="0" anchor="t" anchorCtr="0" forceAA="0" compatLnSpc="0">
                <a:normAutofit/>
              </a:bodyPr>
              <a:lstStyle/>
              <a:p>
                <a:pPr marL="0" indent="0">
                  <a:buNone/>
                  <a:defRPr/>
                </a:pPr>
                <a:r>
                  <a:rPr lang="fr-FR" sz="2400" dirty="0">
                    <a:ea typeface="Cambria Math"/>
                  </a:rPr>
                  <a:t>Best </a:t>
                </a:r>
                <a:r>
                  <a:rPr lang="fr-FR" sz="2400" dirty="0" err="1">
                    <a:ea typeface="Cambria Math"/>
                  </a:rPr>
                  <a:t>way</a:t>
                </a:r>
                <a:r>
                  <a:rPr lang="fr-FR" sz="2400" dirty="0">
                    <a:ea typeface="Cambria Math"/>
                  </a:rPr>
                  <a:t> of </a:t>
                </a:r>
                <a:r>
                  <a:rPr lang="fr-FR" sz="2400" dirty="0" err="1">
                    <a:ea typeface="Cambria Math"/>
                  </a:rPr>
                  <a:t>measuring</a:t>
                </a:r>
                <a:r>
                  <a:rPr lang="fr-FR" sz="2400" dirty="0">
                    <a:ea typeface="Cambria Math"/>
                  </a:rPr>
                  <a:t> the square of the </a:t>
                </a:r>
                <a:r>
                  <a:rPr lang="fr-FR" sz="2400" dirty="0" err="1">
                    <a:ea typeface="Cambria Math"/>
                  </a:rPr>
                  <a:t>electric</a:t>
                </a:r>
                <a:r>
                  <a:rPr lang="fr-FR" sz="2400" dirty="0">
                    <a:ea typeface="Cambria Math"/>
                  </a:rPr>
                  <a:t> </a:t>
                </a:r>
                <a:r>
                  <a:rPr lang="fr-FR" sz="2400" dirty="0" err="1">
                    <a:ea typeface="Cambria Math"/>
                  </a:rPr>
                  <a:t>field</a:t>
                </a:r>
                <a:r>
                  <a:rPr lang="fr-FR" sz="2400" dirty="0">
                    <a:ea typeface="Cambria Math"/>
                  </a:rPr>
                  <a:t> </a:t>
                </a:r>
                <a:r>
                  <a:rPr lang="fr-FR" sz="2400" dirty="0" err="1">
                    <a:ea typeface="Cambria Math"/>
                  </a:rPr>
                  <a:t>strength</a:t>
                </a:r>
                <a:r>
                  <a:rPr lang="fr-FR" sz="2400" dirty="0">
                    <a:ea typeface="Cambria Math"/>
                  </a:rPr>
                  <a:t> </a:t>
                </a:r>
                <a:r>
                  <a:rPr lang="fr-FR" sz="2400" dirty="0" err="1">
                    <a:ea typeface="Cambria Math"/>
                  </a:rPr>
                  <a:t>is</a:t>
                </a:r>
                <a:r>
                  <a:rPr lang="fr-FR" sz="2400" dirty="0">
                    <a:ea typeface="Cambria Math"/>
                  </a:rPr>
                  <a:t> </a:t>
                </a:r>
                <a:r>
                  <a:rPr lang="fr-FR" sz="2400" dirty="0" err="1">
                    <a:ea typeface="Cambria Math"/>
                  </a:rPr>
                  <a:t>through</a:t>
                </a:r>
                <a:r>
                  <a:rPr lang="fr-FR" sz="2400" dirty="0">
                    <a:ea typeface="Cambria Math"/>
                  </a:rPr>
                  <a:t> </a:t>
                </a:r>
                <a:r>
                  <a:rPr lang="fr-FR" sz="2400" dirty="0" err="1">
                    <a:ea typeface="Cambria Math"/>
                  </a:rPr>
                  <a:t>quadratic</a:t>
                </a:r>
                <a:r>
                  <a:rPr lang="fr-FR" sz="2400" dirty="0">
                    <a:ea typeface="Cambria Math"/>
                  </a:rPr>
                  <a:t> </a:t>
                </a:r>
                <a:r>
                  <a:rPr lang="fr-FR" sz="2400" b="1" dirty="0">
                    <a:ea typeface="Cambria Math"/>
                  </a:rPr>
                  <a:t>Stark </a:t>
                </a:r>
                <a:r>
                  <a:rPr lang="fr-FR" sz="2400" b="1" dirty="0" err="1">
                    <a:ea typeface="Cambria Math"/>
                  </a:rPr>
                  <a:t>effect</a:t>
                </a:r>
                <a:endParaRPr lang="fr-FR" sz="2400" b="1" dirty="0">
                  <a:ea typeface="Cambria Math"/>
                </a:endParaRPr>
              </a:p>
              <a:p>
                <a:pPr marL="0" indent="0">
                  <a:buNone/>
                  <a:defRPr/>
                </a:pPr>
                <a14:m>
                  <m:oMathPara xmlns:m="http://schemas.openxmlformats.org/officeDocument/2006/math">
                    <m:oMathParaPr>
                      <m:jc m:val="centerGroup"/>
                    </m:oMathParaPr>
                    <m:oMath xmlns:m="http://schemas.openxmlformats.org/officeDocument/2006/math">
                      <m:r>
                        <a:rPr lang="fr-FR" sz="2400" b="1" i="1">
                          <a:latin typeface="Cambria Math"/>
                          <a:ea typeface="Cambria Math"/>
                        </a:rPr>
                        <m:t>𝜟𝝂</m:t>
                      </m:r>
                      <m:r>
                        <a:rPr lang="fr-FR" sz="2400" b="1" i="1">
                          <a:latin typeface="Cambria Math"/>
                          <a:ea typeface="Cambria Math"/>
                        </a:rPr>
                        <m:t>=</m:t>
                      </m:r>
                      <m:f>
                        <m:fPr>
                          <m:ctrlPr>
                            <a:rPr lang="ar-AE" sz="2400" b="1" i="1">
                              <a:latin typeface="Cambria Math" panose="02040503050406030204" pitchFamily="18" charset="0"/>
                              <a:ea typeface="Cambria Math"/>
                              <a:cs typeface="Cambria Math"/>
                            </a:rPr>
                          </m:ctrlPr>
                        </m:fPr>
                        <m:num>
                          <m:r>
                            <a:rPr lang="ar-AE" sz="2400" b="1" i="1">
                              <a:latin typeface="Cambria Math"/>
                              <a:ea typeface="Cambria Math"/>
                            </a:rPr>
                            <m:t>𝟏</m:t>
                          </m:r>
                        </m:num>
                        <m:den>
                          <m:r>
                            <a:rPr lang="ar-AE" sz="2400" b="1" i="1">
                              <a:latin typeface="Cambria Math"/>
                              <a:ea typeface="Cambria Math"/>
                            </a:rPr>
                            <m:t>𝟐</m:t>
                          </m:r>
                          <m:r>
                            <a:rPr lang="ar-AE" sz="2400" b="1" i="1">
                              <a:latin typeface="Cambria Math"/>
                              <a:ea typeface="Cambria Math"/>
                            </a:rPr>
                            <m:t>𝒉</m:t>
                          </m:r>
                        </m:den>
                      </m:f>
                      <m:r>
                        <a:rPr lang="ar-AE" sz="2400" b="1" i="1">
                          <a:latin typeface="Cambria Math"/>
                          <a:ea typeface="Cambria Math"/>
                        </a:rPr>
                        <m:t>∆</m:t>
                      </m:r>
                      <m:r>
                        <a:rPr lang="ar-AE" sz="2400" b="1" i="1">
                          <a:latin typeface="Cambria Math"/>
                          <a:ea typeface="Cambria Math"/>
                        </a:rPr>
                        <m:t>𝜶</m:t>
                      </m:r>
                      <m:sSup>
                        <m:sSupPr>
                          <m:ctrlPr>
                            <a:rPr lang="ar-AE" sz="2400" b="1" i="1">
                              <a:latin typeface="Cambria Math" panose="02040503050406030204" pitchFamily="18" charset="0"/>
                              <a:ea typeface="Cambria Math"/>
                              <a:cs typeface="Cambria Math"/>
                            </a:rPr>
                          </m:ctrlPr>
                        </m:sSupPr>
                        <m:e>
                          <m:d>
                            <m:dPr>
                              <m:begChr m:val="⟨"/>
                              <m:endChr m:val="⟩"/>
                              <m:ctrlPr>
                                <a:rPr lang="ar-AE" sz="2400" b="1" i="1">
                                  <a:latin typeface="Cambria Math" panose="02040503050406030204" pitchFamily="18" charset="0"/>
                                  <a:ea typeface="Cambria Math"/>
                                  <a:cs typeface="Cambria Math"/>
                                </a:rPr>
                              </m:ctrlPr>
                            </m:dPr>
                            <m:e>
                              <m:r>
                                <a:rPr lang="ar-AE" sz="2400" b="1" i="1">
                                  <a:latin typeface="Cambria Math"/>
                                  <a:ea typeface="Cambria Math"/>
                                </a:rPr>
                                <m:t>𝑬</m:t>
                              </m:r>
                            </m:e>
                          </m:d>
                        </m:e>
                        <m:sup>
                          <m:r>
                            <a:rPr lang="ar-AE" sz="2400" b="1" i="1">
                              <a:latin typeface="Cambria Math"/>
                              <a:ea typeface="Cambria Math"/>
                            </a:rPr>
                            <m:t>𝟐</m:t>
                          </m:r>
                        </m:sup>
                      </m:sSup>
                    </m:oMath>
                  </m:oMathPara>
                </a14:m>
                <a:endParaRPr lang="ar-AE" sz="2400" dirty="0"/>
              </a:p>
              <a:p>
                <a:pPr>
                  <a:spcBef>
                    <a:spcPts val="1600"/>
                  </a:spcBef>
                  <a:spcAft>
                    <a:spcPts val="1200"/>
                  </a:spcAft>
                  <a:buFont typeface="Wingdings"/>
                  <a:buChar char="à"/>
                  <a:defRPr/>
                </a:pPr>
                <a:r>
                  <a:rPr lang="fr-FR" sz="2400" dirty="0" err="1"/>
                  <a:t>Measurement</a:t>
                </a:r>
                <a:r>
                  <a:rPr lang="fr-FR" sz="2400" dirty="0"/>
                  <a:t> of transition </a:t>
                </a:r>
                <a:r>
                  <a:rPr lang="fr-FR" sz="2400" dirty="0" err="1"/>
                  <a:t>frequency</a:t>
                </a:r>
                <a:r>
                  <a:rPr lang="fr-FR" sz="2400" dirty="0"/>
                  <a:t> of </a:t>
                </a:r>
                <a:r>
                  <a:rPr lang="fr-FR" sz="2400" dirty="0" err="1"/>
                  <a:t>atoms</a:t>
                </a:r>
                <a:r>
                  <a:rPr lang="fr-FR" sz="2400" dirty="0"/>
                  <a:t> and look for </a:t>
                </a:r>
                <a14:m>
                  <m:oMath xmlns:m="http://schemas.openxmlformats.org/officeDocument/2006/math">
                    <m:r>
                      <a:rPr lang="fr-FR" sz="2400" i="1">
                        <a:latin typeface="Cambria Math"/>
                        <a:ea typeface="Cambria Math"/>
                      </a:rPr>
                      <m:t>𝜈</m:t>
                    </m:r>
                    <m:d>
                      <m:dPr>
                        <m:ctrlPr>
                          <a:rPr lang="ar-AE" sz="2400" b="0" i="1">
                            <a:latin typeface="Cambria Math" panose="02040503050406030204" pitchFamily="18" charset="0"/>
                            <a:ea typeface="Cambria Math"/>
                            <a:cs typeface="Cambria Math"/>
                          </a:rPr>
                        </m:ctrlPr>
                      </m:dPr>
                      <m:e>
                        <m:r>
                          <a:rPr lang="ar-AE" sz="2400" b="0" i="1">
                            <a:latin typeface="Cambria Math"/>
                            <a:ea typeface="Cambria Math"/>
                          </a:rPr>
                          <m:t>𝑡</m:t>
                        </m:r>
                      </m:e>
                    </m:d>
                    <m:r>
                      <a:rPr lang="ar-AE" sz="2400" b="0" i="1">
                        <a:latin typeface="Cambria Math"/>
                        <a:ea typeface="Cambria Math"/>
                      </a:rPr>
                      <m:t>=</m:t>
                    </m:r>
                    <m:sSub>
                      <m:sSubPr>
                        <m:ctrlPr>
                          <a:rPr lang="ar-AE" sz="2400" b="0" i="1">
                            <a:latin typeface="Cambria Math" panose="02040503050406030204" pitchFamily="18" charset="0"/>
                            <a:ea typeface="Cambria Math"/>
                            <a:cs typeface="Cambria Math"/>
                          </a:rPr>
                        </m:ctrlPr>
                      </m:sSubPr>
                      <m:e>
                        <m:r>
                          <a:rPr lang="ar-AE" sz="2400" b="0" i="1">
                            <a:latin typeface="Cambria Math"/>
                            <a:ea typeface="Cambria Math"/>
                          </a:rPr>
                          <m:t>𝜈</m:t>
                        </m:r>
                      </m:e>
                      <m:sub>
                        <m:r>
                          <a:rPr lang="ar-AE" sz="2400" b="0" i="1">
                            <a:latin typeface="Cambria Math"/>
                            <a:ea typeface="Cambria Math"/>
                          </a:rPr>
                          <m:t>0</m:t>
                        </m:r>
                      </m:sub>
                    </m:sSub>
                    <m:r>
                      <a:rPr lang="ar-AE" sz="2400" b="0" i="1">
                        <a:latin typeface="Cambria Math"/>
                        <a:ea typeface="Cambria Math"/>
                      </a:rPr>
                      <m:t>+</m:t>
                    </m:r>
                    <m:r>
                      <a:rPr lang="el-GR" sz="2400" b="1" i="1">
                        <a:latin typeface="Cambria Math"/>
                        <a:ea typeface="Cambria Math"/>
                      </a:rPr>
                      <m:t>𝜟𝝂</m:t>
                    </m:r>
                    <m:func>
                      <m:funcPr>
                        <m:ctrlPr>
                          <a:rPr lang="ar-AE" sz="2400" b="1" i="1">
                            <a:latin typeface="Cambria Math" panose="02040503050406030204" pitchFamily="18" charset="0"/>
                            <a:ea typeface="Cambria Math"/>
                            <a:cs typeface="Cambria Math"/>
                          </a:rPr>
                        </m:ctrlPr>
                      </m:funcPr>
                      <m:fName>
                        <m:r>
                          <a:rPr lang="fr-FR" sz="2400" b="1" i="0">
                            <a:latin typeface="Cambria Math"/>
                            <a:ea typeface="Cambria Math"/>
                          </a:rPr>
                          <m:t>𝐜𝐨𝐬</m:t>
                        </m:r>
                      </m:fName>
                      <m:e>
                        <m:r>
                          <a:rPr lang="ar-AE" sz="2400" b="1" i="1">
                            <a:latin typeface="Cambria Math"/>
                            <a:ea typeface="Cambria Math"/>
                          </a:rPr>
                          <m:t>(</m:t>
                        </m:r>
                        <m:r>
                          <a:rPr lang="el-GR" sz="2400" b="1" i="1">
                            <a:latin typeface="Cambria Math"/>
                            <a:ea typeface="Cambria Math"/>
                          </a:rPr>
                          <m:t>𝜟𝝎</m:t>
                        </m:r>
                        <m:r>
                          <a:rPr lang="el-GR" sz="2400" b="1" i="1">
                            <a:latin typeface="Cambria Math"/>
                            <a:ea typeface="Cambria Math"/>
                          </a:rPr>
                          <m:t>𝒕</m:t>
                        </m:r>
                        <m:r>
                          <a:rPr lang="el-GR" sz="2400" b="1" i="1">
                            <a:latin typeface="Cambria Math"/>
                            <a:ea typeface="Cambria Math"/>
                          </a:rPr>
                          <m:t>+</m:t>
                        </m:r>
                        <m:sSub>
                          <m:sSubPr>
                            <m:ctrlPr>
                              <a:rPr lang="ar-AE" sz="2400" b="1" i="1">
                                <a:latin typeface="Cambria Math" panose="02040503050406030204" pitchFamily="18" charset="0"/>
                                <a:ea typeface="Cambria Math"/>
                                <a:cs typeface="Cambria Math"/>
                              </a:rPr>
                            </m:ctrlPr>
                          </m:sSubPr>
                          <m:e>
                            <m:r>
                              <a:rPr lang="ar-AE" sz="2400" b="1" i="1">
                                <a:latin typeface="Cambria Math"/>
                                <a:ea typeface="Cambria Math"/>
                              </a:rPr>
                              <m:t>𝝓</m:t>
                            </m:r>
                          </m:e>
                          <m:sub>
                            <m:r>
                              <a:rPr lang="ar-AE" sz="2400" b="1" i="1">
                                <a:latin typeface="Cambria Math"/>
                                <a:ea typeface="Cambria Math"/>
                              </a:rPr>
                              <m:t>𝒂</m:t>
                            </m:r>
                          </m:sub>
                        </m:sSub>
                        <m:r>
                          <a:rPr lang="ar-AE" sz="2400" b="1" i="1">
                            <a:latin typeface="Cambria Math"/>
                            <a:ea typeface="Cambria Math"/>
                          </a:rPr>
                          <m:t>)</m:t>
                        </m:r>
                      </m:e>
                    </m:func>
                  </m:oMath>
                </a14:m>
                <a:endParaRPr lang="ar-AE" sz="2400" b="1"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endParaRPr lang="fr-FR" sz="2400" dirty="0"/>
              </a:p>
              <a:p>
                <a:pPr marL="0" indent="0">
                  <a:spcBef>
                    <a:spcPts val="0"/>
                  </a:spcBef>
                  <a:buNone/>
                  <a:defRPr/>
                </a:pPr>
                <a:endParaRPr lang="ar-AE"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61426" y="1218313"/>
                <a:ext cx="12360696" cy="1937516"/>
              </a:xfrm>
              <a:blipFill>
                <a:blip r:embed="rId3"/>
                <a:stretch>
                  <a:fillRect l="-718" t="-4575" b="-131373"/>
                </a:stretch>
              </a:blipFill>
            </p:spPr>
            <p:txBody>
              <a:bodyPr/>
              <a:lstStyle/>
              <a:p>
                <a:r>
                  <a:rPr lang="en-US">
                    <a:noFill/>
                  </a:rPr>
                  <a:t> </a:t>
                </a:r>
              </a:p>
            </p:txBody>
          </p:sp>
        </mc:Fallback>
      </mc:AlternateContent>
      <p:sp>
        <p:nvSpPr>
          <p:cNvPr id="2" name="Titre 1"/>
          <p:cNvSpPr>
            <a:spLocks noGrp="1"/>
          </p:cNvSpPr>
          <p:nvPr>
            <p:ph type="title"/>
          </p:nvPr>
        </p:nvSpPr>
        <p:spPr bwMode="auto">
          <a:xfrm>
            <a:off x="583096" y="0"/>
            <a:ext cx="11317356" cy="1325563"/>
          </a:xfrm>
        </p:spPr>
        <p:txBody>
          <a:bodyPr>
            <a:normAutofit/>
          </a:bodyPr>
          <a:lstStyle/>
          <a:p>
            <a:pPr algn="ctr">
              <a:defRPr/>
            </a:pPr>
            <a:r>
              <a:rPr lang="fr-FR" b="1" u="sng"/>
              <a:t>The experiment : Detection using Rydberg atoms</a:t>
            </a: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0FADA599-3EBF-CECE-F429-95CF62274724}"/>
                  </a:ext>
                </a:extLst>
              </p:cNvPr>
              <p:cNvSpPr txBox="1"/>
              <p:nvPr/>
            </p:nvSpPr>
            <p:spPr>
              <a:xfrm>
                <a:off x="6295499" y="3818242"/>
                <a:ext cx="4185271" cy="1217000"/>
              </a:xfrm>
              <a:prstGeom prst="rect">
                <a:avLst/>
              </a:prstGeom>
              <a:noFill/>
            </p:spPr>
            <p:txBody>
              <a:bodyPr wrap="square" rtlCol="0">
                <a:spAutoFit/>
              </a:bodyPr>
              <a:lstStyle/>
              <a:p>
                <a:pPr>
                  <a:buFontTx/>
                  <a:buChar char="-"/>
                  <a:defRPr/>
                </a:pPr>
                <a:r>
                  <a:rPr lang="fr-FR" sz="2400" dirty="0"/>
                  <a:t>High </a:t>
                </a:r>
                <a:r>
                  <a:rPr lang="fr-FR" sz="2400" dirty="0" err="1"/>
                  <a:t>accuracy</a:t>
                </a:r>
                <a:r>
                  <a:rPr lang="fr-FR" sz="2400" dirty="0"/>
                  <a:t> on </a:t>
                </a:r>
                <a14:m>
                  <m:oMath xmlns:m="http://schemas.openxmlformats.org/officeDocument/2006/math">
                    <m:r>
                      <a:rPr lang="fr-FR" sz="2400" b="1" i="1">
                        <a:latin typeface="Cambria Math"/>
                        <a:ea typeface="Cambria Math"/>
                      </a:rPr>
                      <m:t>𝜟𝝂</m:t>
                    </m:r>
                  </m:oMath>
                </a14:m>
                <a:r>
                  <a:rPr lang="fr-FR" sz="2400" dirty="0"/>
                  <a:t> </a:t>
                </a:r>
                <a:r>
                  <a:rPr lang="fr-FR" sz="2400" dirty="0" err="1"/>
                  <a:t>from</a:t>
                </a:r>
                <a:r>
                  <a:rPr lang="fr-FR" sz="2400" b="1" dirty="0">
                    <a:ea typeface="Cambria Math"/>
                  </a:rPr>
                  <a:t> </a:t>
                </a:r>
                <a14:m>
                  <m:oMath xmlns:m="http://schemas.openxmlformats.org/officeDocument/2006/math">
                    <m:sSup>
                      <m:sSupPr>
                        <m:ctrlPr>
                          <a:rPr lang="ar-AE" sz="2400" b="1" i="1">
                            <a:latin typeface="Cambria Math" panose="02040503050406030204" pitchFamily="18" charset="0"/>
                            <a:ea typeface="Cambria Math"/>
                            <a:cs typeface="Cambria Math"/>
                          </a:rPr>
                        </m:ctrlPr>
                      </m:sSupPr>
                      <m:e>
                        <m:d>
                          <m:dPr>
                            <m:begChr m:val="⟨"/>
                            <m:endChr m:val="⟩"/>
                            <m:ctrlPr>
                              <a:rPr lang="ar-AE" sz="2400" b="1" i="1">
                                <a:latin typeface="Cambria Math" panose="02040503050406030204" pitchFamily="18" charset="0"/>
                                <a:ea typeface="Cambria Math"/>
                                <a:cs typeface="Cambria Math"/>
                              </a:rPr>
                            </m:ctrlPr>
                          </m:dPr>
                          <m:e>
                            <m:r>
                              <a:rPr lang="ar-AE" sz="2400" b="1" i="1">
                                <a:latin typeface="Cambria Math"/>
                                <a:ea typeface="Cambria Math"/>
                              </a:rPr>
                              <m:t>𝑬</m:t>
                            </m:r>
                          </m:e>
                        </m:d>
                      </m:e>
                      <m:sup>
                        <m:r>
                          <a:rPr lang="ar-AE" sz="2400" b="1" i="1">
                            <a:latin typeface="Cambria Math"/>
                            <a:ea typeface="Cambria Math"/>
                          </a:rPr>
                          <m:t>𝟐</m:t>
                        </m:r>
                      </m:sup>
                    </m:sSup>
                  </m:oMath>
                </a14:m>
                <a:r>
                  <a:rPr lang="fr-FR" sz="2400" dirty="0"/>
                  <a:t> </a:t>
                </a:r>
              </a:p>
              <a:p>
                <a:pPr>
                  <a:buFontTx/>
                  <a:buChar char="-"/>
                  <a:defRPr/>
                </a:pPr>
                <a:r>
                  <a:rPr lang="fr-FR" sz="2400" dirty="0"/>
                  <a:t>Large </a:t>
                </a:r>
                <a:r>
                  <a:rPr lang="fr-FR" sz="2400" dirty="0" err="1"/>
                  <a:t>polarizability</a:t>
                </a:r>
                <a:r>
                  <a:rPr lang="fr-FR" sz="2400" dirty="0"/>
                  <a:t> </a:t>
                </a:r>
                <a14:m>
                  <m:oMath xmlns:m="http://schemas.openxmlformats.org/officeDocument/2006/math">
                    <m:r>
                      <a:rPr lang="fr-FR" sz="2400" b="1" i="1">
                        <a:latin typeface="Cambria Math"/>
                        <a:ea typeface="Cambria Math"/>
                      </a:rPr>
                      <m:t>∆</m:t>
                    </m:r>
                    <m:r>
                      <a:rPr lang="fr-FR" sz="2400" b="1" i="1">
                        <a:latin typeface="Cambria Math"/>
                        <a:ea typeface="Cambria Math"/>
                      </a:rPr>
                      <m:t>𝜶</m:t>
                    </m:r>
                  </m:oMath>
                </a14:m>
                <a:r>
                  <a:rPr lang="fr-FR" sz="2400" dirty="0"/>
                  <a:t> (</a:t>
                </a:r>
                <a14:m>
                  <m:oMath xmlns:m="http://schemas.openxmlformats.org/officeDocument/2006/math">
                    <m:r>
                      <a:rPr lang="fr-FR" sz="2400" i="1" dirty="0">
                        <a:latin typeface="Cambria Math" panose="02040503050406030204" pitchFamily="18" charset="0"/>
                        <a:ea typeface="Cambria Math" panose="02040503050406030204" pitchFamily="18" charset="0"/>
                      </a:rPr>
                      <m:t>∝</m:t>
                    </m:r>
                    <m:sSup>
                      <m:sSupPr>
                        <m:ctrlPr>
                          <a:rPr lang="fr-FR" sz="2400" i="1" dirty="0">
                            <a:latin typeface="Cambria Math" panose="02040503050406030204" pitchFamily="18" charset="0"/>
                            <a:ea typeface="Cambria Math" panose="02040503050406030204" pitchFamily="18" charset="0"/>
                          </a:rPr>
                        </m:ctrlPr>
                      </m:sSupPr>
                      <m:e>
                        <m:r>
                          <a:rPr lang="fr-FR" sz="2400" i="1" dirty="0">
                            <a:latin typeface="Cambria Math" panose="02040503050406030204" pitchFamily="18" charset="0"/>
                            <a:ea typeface="Cambria Math" panose="02040503050406030204" pitchFamily="18" charset="0"/>
                          </a:rPr>
                          <m:t>𝑛</m:t>
                        </m:r>
                      </m:e>
                      <m:sup>
                        <m:r>
                          <a:rPr lang="fr-FR" sz="2400" i="1" dirty="0">
                            <a:latin typeface="Cambria Math" panose="02040503050406030204" pitchFamily="18" charset="0"/>
                            <a:ea typeface="Cambria Math" panose="02040503050406030204" pitchFamily="18" charset="0"/>
                          </a:rPr>
                          <m:t>7</m:t>
                        </m:r>
                      </m:sup>
                    </m:sSup>
                  </m:oMath>
                </a14:m>
                <a:r>
                  <a:rPr lang="fr-FR" sz="2400" dirty="0"/>
                  <a:t>)</a:t>
                </a:r>
                <a:endParaRPr lang="fr-FR" sz="2400" dirty="0">
                  <a:sym typeface="Wingdings" pitchFamily="2" charset="2"/>
                </a:endParaRPr>
              </a:p>
              <a:p>
                <a:pPr marL="0" indent="0">
                  <a:buNone/>
                  <a:defRPr/>
                </a:pPr>
                <a:r>
                  <a:rPr lang="ar-AE" sz="2400" dirty="0">
                    <a:sym typeface="Wingdings" pitchFamily="2" charset="2"/>
                  </a:rPr>
                  <a:t></a:t>
                </a:r>
                <a:r>
                  <a:rPr lang="ar-AE" sz="2400" dirty="0"/>
                  <a:t> </a:t>
                </a:r>
                <a:r>
                  <a:rPr lang="fr-FR" sz="2400" b="1" u="sng" dirty="0" err="1"/>
                  <a:t>Better</a:t>
                </a:r>
                <a:r>
                  <a:rPr lang="fr-FR" sz="2400" b="1" u="sng" dirty="0"/>
                  <a:t> </a:t>
                </a:r>
                <a:r>
                  <a:rPr lang="fr-FR" sz="2400" b="1" u="sng" dirty="0" err="1"/>
                  <a:t>sensitivity</a:t>
                </a:r>
                <a:r>
                  <a:rPr lang="fr-FR" sz="2400" b="1" u="sng" dirty="0"/>
                  <a:t> on </a:t>
                </a:r>
                <a14:m>
                  <m:oMath xmlns:m="http://schemas.openxmlformats.org/officeDocument/2006/math">
                    <m:sSup>
                      <m:sSupPr>
                        <m:ctrlPr>
                          <a:rPr lang="fr-FR" sz="2400" b="1" i="1" u="sng" smtClean="0">
                            <a:latin typeface="Cambria Math" panose="02040503050406030204" pitchFamily="18" charset="0"/>
                            <a:ea typeface="Cambria Math"/>
                            <a:cs typeface="Cambria Math"/>
                          </a:rPr>
                        </m:ctrlPr>
                      </m:sSupPr>
                      <m:e>
                        <m:d>
                          <m:dPr>
                            <m:begChr m:val="⟨"/>
                            <m:endChr m:val="⟩"/>
                            <m:ctrlPr>
                              <a:rPr lang="fr-FR" sz="2400" b="1" i="1" u="sng">
                                <a:latin typeface="Cambria Math" panose="02040503050406030204" pitchFamily="18" charset="0"/>
                                <a:ea typeface="Cambria Math"/>
                                <a:cs typeface="Cambria Math"/>
                              </a:rPr>
                            </m:ctrlPr>
                          </m:dPr>
                          <m:e>
                            <m:r>
                              <a:rPr lang="fr-FR" sz="2400" b="1" i="1" u="sng">
                                <a:latin typeface="Cambria Math"/>
                                <a:ea typeface="Cambria Math"/>
                              </a:rPr>
                              <m:t>𝑬</m:t>
                            </m:r>
                          </m:e>
                        </m:d>
                      </m:e>
                      <m:sup>
                        <m:r>
                          <a:rPr lang="fr-FR" sz="2400" b="1" i="1" u="sng">
                            <a:latin typeface="Cambria Math"/>
                            <a:ea typeface="Cambria Math"/>
                          </a:rPr>
                          <m:t>𝟐</m:t>
                        </m:r>
                      </m:sup>
                    </m:sSup>
                  </m:oMath>
                </a14:m>
                <a:endParaRPr lang="fr-FR" sz="2400" u="sng" dirty="0"/>
              </a:p>
            </p:txBody>
          </p:sp>
        </mc:Choice>
        <mc:Fallback xmlns="">
          <p:sp>
            <p:nvSpPr>
              <p:cNvPr id="6" name="ZoneTexte 5">
                <a:extLst>
                  <a:ext uri="{FF2B5EF4-FFF2-40B4-BE49-F238E27FC236}">
                    <a16:creationId xmlns:a16="http://schemas.microsoft.com/office/drawing/2014/main" id="{0FADA599-3EBF-CECE-F429-95CF62274724}"/>
                  </a:ext>
                </a:extLst>
              </p:cNvPr>
              <p:cNvSpPr txBox="1">
                <a:spLocks noRot="1" noChangeAspect="1" noMove="1" noResize="1" noEditPoints="1" noAdjustHandles="1" noChangeArrowheads="1" noChangeShapeType="1" noTextEdit="1"/>
              </p:cNvSpPr>
              <p:nvPr/>
            </p:nvSpPr>
            <p:spPr>
              <a:xfrm>
                <a:off x="6295499" y="3818242"/>
                <a:ext cx="4185271" cy="1217000"/>
              </a:xfrm>
              <a:prstGeom prst="rect">
                <a:avLst/>
              </a:prstGeom>
              <a:blipFill>
                <a:blip r:embed="rId4"/>
                <a:stretch>
                  <a:fillRect l="-2115" t="-4124" b="-11340"/>
                </a:stretch>
              </a:blipFill>
            </p:spPr>
            <p:txBody>
              <a:bodyPr/>
              <a:lstStyle/>
              <a:p>
                <a:r>
                  <a:rPr lang="en-US">
                    <a:noFill/>
                  </a:rPr>
                  <a:t> </a:t>
                </a:r>
              </a:p>
            </p:txBody>
          </p:sp>
        </mc:Fallback>
      </mc:AlternateContent>
      <p:sp>
        <p:nvSpPr>
          <p:cNvPr id="11" name="ZoneTexte 10">
            <a:extLst>
              <a:ext uri="{FF2B5EF4-FFF2-40B4-BE49-F238E27FC236}">
                <a16:creationId xmlns:a16="http://schemas.microsoft.com/office/drawing/2014/main" id="{CBD5A765-EE3F-3972-BD31-E067BFB59FDE}"/>
              </a:ext>
            </a:extLst>
          </p:cNvPr>
          <p:cNvSpPr txBox="1"/>
          <p:nvPr/>
        </p:nvSpPr>
        <p:spPr bwMode="auto">
          <a:xfrm>
            <a:off x="11742753" y="6478608"/>
            <a:ext cx="504056" cy="369332"/>
          </a:xfrm>
          <a:prstGeom prst="rect">
            <a:avLst/>
          </a:prstGeom>
          <a:noFill/>
        </p:spPr>
        <p:txBody>
          <a:bodyPr wrap="square" rtlCol="0">
            <a:spAutoFit/>
          </a:bodyPr>
          <a:lstStyle/>
          <a:p>
            <a:r>
              <a:rPr lang="en-US" dirty="0"/>
              <a:t>7</a:t>
            </a:r>
          </a:p>
        </p:txBody>
      </p:sp>
      <p:pic>
        <p:nvPicPr>
          <p:cNvPr id="8" name="Image 7">
            <a:extLst>
              <a:ext uri="{FF2B5EF4-FFF2-40B4-BE49-F238E27FC236}">
                <a16:creationId xmlns:a16="http://schemas.microsoft.com/office/drawing/2014/main" id="{413E97D6-FAFF-5CAA-5859-21A2F636873D}"/>
              </a:ext>
            </a:extLst>
          </p:cNvPr>
          <p:cNvPicPr>
            <a:picLocks noChangeAspect="1"/>
          </p:cNvPicPr>
          <p:nvPr/>
        </p:nvPicPr>
        <p:blipFill>
          <a:blip r:embed="rId5"/>
          <a:stretch>
            <a:fillRect/>
          </a:stretch>
        </p:blipFill>
        <p:spPr>
          <a:xfrm>
            <a:off x="119336" y="3108038"/>
            <a:ext cx="5809035" cy="3075371"/>
          </a:xfrm>
          <a:prstGeom prst="rect">
            <a:avLst/>
          </a:prstGeom>
        </p:spPr>
      </p:pic>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40C9D5C3-87B3-5E35-1158-6D16F12A4B28}"/>
                  </a:ext>
                </a:extLst>
              </p:cNvPr>
              <p:cNvSpPr txBox="1"/>
              <p:nvPr/>
            </p:nvSpPr>
            <p:spPr>
              <a:xfrm>
                <a:off x="6263629" y="3000736"/>
                <a:ext cx="5809035" cy="461665"/>
              </a:xfrm>
              <a:prstGeom prst="rect">
                <a:avLst/>
              </a:prstGeom>
              <a:noFill/>
            </p:spPr>
            <p:txBody>
              <a:bodyPr wrap="square" rtlCol="0">
                <a:spAutoFit/>
              </a:bodyPr>
              <a:lstStyle/>
              <a:p>
                <a:pPr marL="0" indent="0">
                  <a:buNone/>
                  <a:defRPr/>
                </a:pPr>
                <a:r>
                  <a:rPr lang="fr-FR" sz="2400" dirty="0"/>
                  <a:t>With </a:t>
                </a:r>
                <a:r>
                  <a:rPr lang="fr-FR" sz="2400" b="1" dirty="0"/>
                  <a:t>Rydberg </a:t>
                </a:r>
                <a:r>
                  <a:rPr lang="fr-FR" sz="2400" b="1" dirty="0" err="1"/>
                  <a:t>atoms</a:t>
                </a:r>
                <a:r>
                  <a:rPr lang="fr-FR" sz="2400" b="1" dirty="0"/>
                  <a:t> </a:t>
                </a:r>
                <a:r>
                  <a:rPr lang="fr-FR" sz="2400" dirty="0"/>
                  <a:t>(</a:t>
                </a:r>
                <a:r>
                  <a:rPr lang="fr-FR" sz="2400" dirty="0" err="1"/>
                  <a:t>atoms</a:t>
                </a:r>
                <a:r>
                  <a:rPr lang="fr-FR" sz="2400" dirty="0"/>
                  <a:t> </a:t>
                </a:r>
                <a:r>
                  <a:rPr lang="fr-FR" sz="2400" dirty="0" err="1"/>
                  <a:t>with</a:t>
                </a:r>
                <a:r>
                  <a:rPr lang="fr-FR" sz="2400" dirty="0"/>
                  <a:t> high </a:t>
                </a:r>
                <a14:m>
                  <m:oMath xmlns:m="http://schemas.openxmlformats.org/officeDocument/2006/math">
                    <m:r>
                      <a:rPr lang="fr-FR" sz="2400" b="0" i="1" smtClean="0">
                        <a:latin typeface="Cambria Math" panose="02040503050406030204" pitchFamily="18" charset="0"/>
                      </a:rPr>
                      <m:t>𝑛</m:t>
                    </m:r>
                  </m:oMath>
                </a14:m>
                <a:r>
                  <a:rPr lang="fr-FR" sz="2400" dirty="0"/>
                  <a:t>): </a:t>
                </a:r>
              </a:p>
            </p:txBody>
          </p:sp>
        </mc:Choice>
        <mc:Fallback xmlns="">
          <p:sp>
            <p:nvSpPr>
              <p:cNvPr id="10" name="ZoneTexte 9">
                <a:extLst>
                  <a:ext uri="{FF2B5EF4-FFF2-40B4-BE49-F238E27FC236}">
                    <a16:creationId xmlns:a16="http://schemas.microsoft.com/office/drawing/2014/main" id="{40C9D5C3-87B3-5E35-1158-6D16F12A4B28}"/>
                  </a:ext>
                </a:extLst>
              </p:cNvPr>
              <p:cNvSpPr txBox="1">
                <a:spLocks noRot="1" noChangeAspect="1" noMove="1" noResize="1" noEditPoints="1" noAdjustHandles="1" noChangeArrowheads="1" noChangeShapeType="1" noTextEdit="1"/>
              </p:cNvSpPr>
              <p:nvPr/>
            </p:nvSpPr>
            <p:spPr>
              <a:xfrm>
                <a:off x="6263629" y="3000736"/>
                <a:ext cx="5809035" cy="461665"/>
              </a:xfrm>
              <a:prstGeom prst="rect">
                <a:avLst/>
              </a:prstGeom>
              <a:blipFill>
                <a:blip r:embed="rId6"/>
                <a:stretch>
                  <a:fillRect l="-1525" t="-8108"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B13FC888-B856-124E-B3EE-BA308B8E4F69}"/>
                  </a:ext>
                </a:extLst>
              </p:cNvPr>
              <p:cNvSpPr txBox="1"/>
              <p:nvPr/>
            </p:nvSpPr>
            <p:spPr bwMode="auto">
              <a:xfrm>
                <a:off x="6263629" y="5451123"/>
                <a:ext cx="5809035" cy="1569660"/>
              </a:xfrm>
              <a:prstGeom prst="rect">
                <a:avLst/>
              </a:prstGeom>
              <a:noFill/>
            </p:spPr>
            <p:txBody>
              <a:bodyPr wrap="square" rtlCol="0">
                <a:spAutoFit/>
              </a:bodyPr>
              <a:lstStyle/>
              <a:p>
                <a:pPr>
                  <a:buFontTx/>
                  <a:buChar char="-"/>
                  <a:defRPr/>
                </a:pPr>
                <a:r>
                  <a:rPr lang="fr-FR" sz="2400" dirty="0"/>
                  <a:t>Short </a:t>
                </a:r>
                <a:r>
                  <a:rPr lang="fr-FR" sz="2400" dirty="0" err="1"/>
                  <a:t>lifetime</a:t>
                </a:r>
                <a:r>
                  <a:rPr lang="fr-FR" sz="2400" dirty="0"/>
                  <a:t> (</a:t>
                </a:r>
                <a14:m>
                  <m:oMath xmlns:m="http://schemas.openxmlformats.org/officeDocument/2006/math">
                    <m:r>
                      <a:rPr lang="fr-FR" sz="2400" i="1" smtClean="0">
                        <a:latin typeface="Cambria Math" panose="02040503050406030204" pitchFamily="18" charset="0"/>
                        <a:ea typeface="Cambria Math" panose="02040503050406030204" pitchFamily="18" charset="0"/>
                      </a:rPr>
                      <m:t>~</m:t>
                    </m:r>
                    <m:r>
                      <a:rPr lang="fr-FR" sz="2400" i="1" smtClean="0">
                        <a:latin typeface="Cambria Math" panose="02040503050406030204" pitchFamily="18" charset="0"/>
                        <a:ea typeface="Cambria Math" panose="02040503050406030204" pitchFamily="18" charset="0"/>
                      </a:rPr>
                      <m:t>𝜇</m:t>
                    </m:r>
                  </m:oMath>
                </a14:m>
                <a:r>
                  <a:rPr lang="fr-FR" sz="2400" dirty="0"/>
                  <a:t>s)</a:t>
                </a:r>
              </a:p>
              <a:p>
                <a:pPr>
                  <a:buFontTx/>
                  <a:buChar char="-"/>
                  <a:defRPr/>
                </a:pPr>
                <a:r>
                  <a:rPr lang="fr-FR" sz="2400" dirty="0"/>
                  <a:t>Non-destructive </a:t>
                </a:r>
                <a:r>
                  <a:rPr lang="fr-FR" sz="2400" dirty="0" err="1"/>
                  <a:t>measurement</a:t>
                </a:r>
                <a:endParaRPr lang="fr-FR" sz="2400" dirty="0"/>
              </a:p>
              <a:p>
                <a:pPr>
                  <a:defRPr/>
                </a:pPr>
                <a:r>
                  <a:rPr lang="ar-AE" sz="2400" dirty="0">
                    <a:sym typeface="Wingdings" pitchFamily="2" charset="2"/>
                  </a:rPr>
                  <a:t></a:t>
                </a:r>
                <a:r>
                  <a:rPr lang="ar-AE" sz="2400" dirty="0"/>
                  <a:t> </a:t>
                </a:r>
                <a:r>
                  <a:rPr lang="fr-FR" sz="2400" b="1" u="sng" dirty="0"/>
                  <a:t>High sampling </a:t>
                </a:r>
                <a:r>
                  <a:rPr lang="fr-FR" sz="2400" b="1" u="sng" dirty="0" err="1"/>
                  <a:t>frequency</a:t>
                </a:r>
                <a:r>
                  <a:rPr lang="fr-FR" sz="2400" b="1" u="sng" dirty="0"/>
                  <a:t> possible</a:t>
                </a:r>
                <a:endParaRPr lang="fr-FR" sz="2400" u="sng" dirty="0"/>
              </a:p>
              <a:p>
                <a:pPr>
                  <a:defRPr/>
                </a:pPr>
                <a:r>
                  <a:rPr lang="fr-FR" sz="2400" dirty="0"/>
                  <a:t> </a:t>
                </a:r>
                <a:endParaRPr lang="ar-AE" sz="2400" dirty="0"/>
              </a:p>
            </p:txBody>
          </p:sp>
        </mc:Choice>
        <mc:Fallback xmlns="">
          <p:sp>
            <p:nvSpPr>
              <p:cNvPr id="5" name="ZoneTexte 4">
                <a:extLst>
                  <a:ext uri="{FF2B5EF4-FFF2-40B4-BE49-F238E27FC236}">
                    <a16:creationId xmlns:a16="http://schemas.microsoft.com/office/drawing/2014/main" id="{B13FC888-B856-124E-B3EE-BA308B8E4F69}"/>
                  </a:ext>
                </a:extLst>
              </p:cNvPr>
              <p:cNvSpPr txBox="1">
                <a:spLocks noRot="1" noChangeAspect="1" noMove="1" noResize="1" noEditPoints="1" noAdjustHandles="1" noChangeArrowheads="1" noChangeShapeType="1" noTextEdit="1"/>
              </p:cNvSpPr>
              <p:nvPr/>
            </p:nvSpPr>
            <p:spPr bwMode="auto">
              <a:xfrm>
                <a:off x="6263629" y="5451123"/>
                <a:ext cx="5809035" cy="1569660"/>
              </a:xfrm>
              <a:prstGeom prst="rect">
                <a:avLst/>
              </a:prstGeom>
              <a:blipFill>
                <a:blip r:embed="rId7"/>
                <a:stretch>
                  <a:fillRect l="-1525" t="-3226" b="-7258"/>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custDataLst>
              <p:tags r:id="rId1"/>
            </p:custDataLst>
          </p:nvPr>
        </p:nvSpPr>
        <p:spPr bwMode="auto">
          <a:xfrm>
            <a:off x="640986" y="-99392"/>
            <a:ext cx="11353815" cy="1325563"/>
          </a:xfrm>
        </p:spPr>
        <p:txBody>
          <a:bodyPr>
            <a:normAutofit/>
          </a:bodyPr>
          <a:lstStyle/>
          <a:p>
            <a:pPr algn="ctr">
              <a:defRPr/>
            </a:pPr>
            <a:r>
              <a:rPr lang="en-US" b="1" u="sng" dirty="0"/>
              <a:t>Rough estimation of the experiment sensitivity</a:t>
            </a:r>
            <a:endParaRPr dirty="0"/>
          </a:p>
        </p:txBody>
      </p:sp>
      <p:sp>
        <p:nvSpPr>
          <p:cNvPr id="6" name="Espace réservé du contenu 2">
            <a:extLst>
              <a:ext uri="{FF2B5EF4-FFF2-40B4-BE49-F238E27FC236}">
                <a16:creationId xmlns:a16="http://schemas.microsoft.com/office/drawing/2014/main" id="{56CBA61C-9C9E-0E38-45FF-38F0196483E8}"/>
              </a:ext>
            </a:extLst>
          </p:cNvPr>
          <p:cNvSpPr txBox="1"/>
          <p:nvPr>
            <p:custDataLst>
              <p:tags r:id="rId2"/>
            </p:custDataLst>
          </p:nvPr>
        </p:nvSpPr>
        <p:spPr bwMode="auto">
          <a:xfrm>
            <a:off x="110564" y="1114826"/>
            <a:ext cx="11718600" cy="5534091"/>
          </a:xfrm>
          <a:prstGeom prst="rect">
            <a:avLst/>
          </a:prstGeom>
          <a:ln w="19050">
            <a:noFill/>
          </a:ln>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lang="fr-FR" dirty="0"/>
          </a:p>
        </p:txBody>
      </p:sp>
      <p:sp>
        <p:nvSpPr>
          <p:cNvPr id="5" name="ZoneTexte 4">
            <a:extLst>
              <a:ext uri="{FF2B5EF4-FFF2-40B4-BE49-F238E27FC236}">
                <a16:creationId xmlns:a16="http://schemas.microsoft.com/office/drawing/2014/main" id="{86B82D6C-6940-24C0-E8EC-BAB67586899E}"/>
              </a:ext>
            </a:extLst>
          </p:cNvPr>
          <p:cNvSpPr txBox="1"/>
          <p:nvPr>
            <p:custDataLst>
              <p:tags r:id="rId3"/>
            </p:custDataLst>
          </p:nvPr>
        </p:nvSpPr>
        <p:spPr bwMode="auto">
          <a:xfrm>
            <a:off x="11742753" y="6478608"/>
            <a:ext cx="504056" cy="369332"/>
          </a:xfrm>
          <a:prstGeom prst="rect">
            <a:avLst/>
          </a:prstGeom>
          <a:noFill/>
        </p:spPr>
        <p:txBody>
          <a:bodyPr wrap="square" rtlCol="0">
            <a:spAutoFit/>
          </a:bodyPr>
          <a:lstStyle/>
          <a:p>
            <a:r>
              <a:rPr lang="en-US" dirty="0"/>
              <a:t>8</a:t>
            </a: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C0BAD8AA-45AC-5255-8578-1182CD764C7F}"/>
                  </a:ext>
                </a:extLst>
              </p:cNvPr>
              <p:cNvSpPr txBox="1"/>
              <p:nvPr/>
            </p:nvSpPr>
            <p:spPr>
              <a:xfrm>
                <a:off x="197199" y="1049479"/>
                <a:ext cx="11378513" cy="5055166"/>
              </a:xfrm>
              <a:prstGeom prst="rect">
                <a:avLst/>
              </a:prstGeom>
              <a:noFill/>
            </p:spPr>
            <p:txBody>
              <a:bodyPr wrap="square" rtlCol="0">
                <a:spAutoFit/>
              </a:bodyPr>
              <a:lstStyle/>
              <a:p>
                <a:pPr marL="0" indent="0">
                  <a:buNone/>
                  <a:defRPr/>
                </a:pPr>
                <a:r>
                  <a:rPr lang="fr-FR" sz="2400" b="1" dirty="0"/>
                  <a:t>1st source of noise : </a:t>
                </a:r>
                <a:r>
                  <a:rPr lang="fr-FR" sz="2400" b="1" dirty="0" err="1"/>
                  <a:t>Statistical</a:t>
                </a:r>
                <a:r>
                  <a:rPr lang="fr-FR" sz="2400" b="1" dirty="0"/>
                  <a:t> noise</a:t>
                </a:r>
              </a:p>
              <a:p>
                <a:pPr marL="0" indent="0">
                  <a:buNone/>
                  <a:defRPr/>
                </a:pPr>
                <a:endParaRPr lang="fr-FR" sz="2400" b="1" dirty="0"/>
              </a:p>
              <a:p>
                <a:pPr marL="342900" indent="-342900">
                  <a:buFont typeface="Wingdings" pitchFamily="2" charset="2"/>
                  <a:buChar char="à"/>
                  <a:defRPr/>
                </a:pPr>
                <a:r>
                  <a:rPr lang="fr-FR" sz="2400" dirty="0" err="1"/>
                  <a:t>Measurement</a:t>
                </a:r>
                <a:r>
                  <a:rPr lang="fr-FR" sz="2400" dirty="0"/>
                  <a:t> </a:t>
                </a:r>
                <a:r>
                  <a:rPr lang="fr-FR" sz="2400" dirty="0" err="1"/>
                  <a:t>uncertainty</a:t>
                </a:r>
                <a:r>
                  <a:rPr lang="fr-FR" sz="2400" dirty="0"/>
                  <a:t> on the </a:t>
                </a:r>
                <a:r>
                  <a:rPr lang="fr-FR" sz="2400" dirty="0" err="1"/>
                  <a:t>frequency</a:t>
                </a:r>
                <a:r>
                  <a:rPr lang="fr-FR" sz="2400" dirty="0"/>
                  <a:t> shift of </a:t>
                </a:r>
                <a:r>
                  <a:rPr lang="fr-FR" sz="2400" dirty="0" err="1"/>
                  <a:t>atoms</a:t>
                </a:r>
                <a:r>
                  <a:rPr lang="fr-FR" sz="2400" dirty="0"/>
                  <a:t>…</a:t>
                </a:r>
              </a:p>
              <a:p>
                <a:pPr marL="342900" indent="-342900">
                  <a:buFont typeface="Wingdings" pitchFamily="2" charset="2"/>
                  <a:buChar char="à"/>
                  <a:defRPr/>
                </a:pPr>
                <a:endParaRPr lang="fr-FR" sz="2400" dirty="0"/>
              </a:p>
              <a:p>
                <a:pPr>
                  <a:defRPr/>
                </a:pPr>
                <a14:m>
                  <m:oMathPara xmlns:m="http://schemas.openxmlformats.org/officeDocument/2006/math">
                    <m:oMathParaPr>
                      <m:jc m:val="centerGroup"/>
                    </m:oMathParaPr>
                    <m:oMath xmlns:m="http://schemas.openxmlformats.org/officeDocument/2006/math">
                      <m:sSubSup>
                        <m:sSubSupPr>
                          <m:ctrlPr>
                            <a:rPr lang="fr-FR" sz="2400" i="1" smtClean="0">
                              <a:latin typeface="Cambria Math" panose="02040503050406030204" pitchFamily="18" charset="0"/>
                            </a:rPr>
                          </m:ctrlPr>
                        </m:sSubSupPr>
                        <m:e>
                          <m:r>
                            <a:rPr lang="fr-FR" sz="2400" i="1" smtClean="0">
                              <a:latin typeface="Cambria Math" panose="02040503050406030204" pitchFamily="18" charset="0"/>
                              <a:ea typeface="Cambria Math" panose="02040503050406030204" pitchFamily="18" charset="0"/>
                            </a:rPr>
                            <m:t>𝜎</m:t>
                          </m:r>
                        </m:e>
                        <m: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𝜈</m:t>
                          </m:r>
                        </m:sub>
                        <m:sup>
                          <m:r>
                            <a:rPr lang="fr-FR" sz="2400" b="0" i="1" smtClean="0">
                              <a:latin typeface="Cambria Math" panose="02040503050406030204" pitchFamily="18" charset="0"/>
                            </a:rPr>
                            <m:t>2</m:t>
                          </m:r>
                        </m:sup>
                      </m:sSubSup>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b>
                            <m:sSubPr>
                              <m:ctrlPr>
                                <a:rPr lang="fr-FR" sz="2400" i="1">
                                  <a:latin typeface="Cambria Math" panose="02040503050406030204" pitchFamily="18" charset="0"/>
                                </a:rPr>
                              </m:ctrlPr>
                            </m:sSubPr>
                            <m:e>
                              <m:r>
                                <a:rPr lang="fr-FR" sz="2400" i="1">
                                  <a:latin typeface="Cambria Math" panose="02040503050406030204" pitchFamily="18" charset="0"/>
                                </a:rPr>
                                <m:t>𝑆</m:t>
                              </m:r>
                            </m:e>
                            <m:sub>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𝜈</m:t>
                              </m:r>
                            </m:sub>
                          </m:sSub>
                          <m:sSub>
                            <m:sSubPr>
                              <m:ctrlPr>
                                <a:rPr lang="fr-FR" sz="240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𝑓</m:t>
                              </m:r>
                            </m:e>
                            <m:sub>
                              <m:r>
                                <a:rPr lang="fr-FR" sz="2400" b="0" i="1" smtClean="0">
                                  <a:latin typeface="Cambria Math" panose="02040503050406030204" pitchFamily="18" charset="0"/>
                                  <a:ea typeface="Cambria Math" panose="02040503050406030204" pitchFamily="18" charset="0"/>
                                </a:rPr>
                                <m:t>𝑠</m:t>
                              </m:r>
                            </m:sub>
                          </m:sSub>
                        </m:num>
                        <m:den>
                          <m:r>
                            <a:rPr lang="fr-FR" sz="2400" b="0" i="1" smtClean="0">
                              <a:latin typeface="Cambria Math" panose="02040503050406030204" pitchFamily="18" charset="0"/>
                            </a:rPr>
                            <m:t>2</m:t>
                          </m:r>
                        </m:den>
                      </m:f>
                    </m:oMath>
                  </m:oMathPara>
                </a14:m>
                <a:endParaRPr lang="fr-FR" sz="2400" i="1" dirty="0">
                  <a:latin typeface="Cambria Math" panose="02040503050406030204" pitchFamily="18" charset="0"/>
                </a:endParaRPr>
              </a:p>
              <a:p>
                <a:pPr>
                  <a:defRPr/>
                </a:pPr>
                <a:endParaRPr lang="fr-FR" sz="2400" dirty="0"/>
              </a:p>
              <a:p>
                <a:pPr>
                  <a:defRPr/>
                </a:pPr>
                <a:r>
                  <a:rPr lang="fr-FR" sz="2400" dirty="0"/>
                  <a:t>…</a:t>
                </a:r>
                <a:r>
                  <a:rPr lang="fr-FR" sz="2400" dirty="0" err="1"/>
                  <a:t>induces</a:t>
                </a:r>
                <a:r>
                  <a:rPr lang="fr-FR" sz="2400" dirty="0"/>
                  <a:t> a </a:t>
                </a:r>
                <a:r>
                  <a:rPr lang="fr-FR" sz="2400" dirty="0" err="1"/>
                  <a:t>measurement</a:t>
                </a:r>
                <a:r>
                  <a:rPr lang="fr-FR" sz="2400" dirty="0"/>
                  <a:t> </a:t>
                </a:r>
                <a:r>
                  <a:rPr lang="fr-FR" sz="2400" dirty="0" err="1"/>
                  <a:t>uncertainty</a:t>
                </a:r>
                <a:r>
                  <a:rPr lang="fr-FR" sz="2400" dirty="0"/>
                  <a:t> on the </a:t>
                </a:r>
                <a:r>
                  <a:rPr lang="fr-FR" sz="2400" dirty="0" err="1"/>
                  <a:t>electric</a:t>
                </a:r>
                <a:r>
                  <a:rPr lang="fr-FR" sz="2400" dirty="0"/>
                  <a:t> </a:t>
                </a:r>
                <a:r>
                  <a:rPr lang="fr-FR" sz="2400" dirty="0" err="1"/>
                  <a:t>field</a:t>
                </a:r>
                <a:r>
                  <a:rPr lang="fr-FR" sz="2400" dirty="0"/>
                  <a:t> </a:t>
                </a:r>
                <a:r>
                  <a:rPr lang="fr-FR" sz="2400" dirty="0" err="1"/>
                  <a:t>squared</a:t>
                </a:r>
                <a:endParaRPr lang="fr-FR" sz="2400" dirty="0">
                  <a:latin typeface="Cambria Math" panose="02040503050406030204" pitchFamily="18" charset="0"/>
                </a:endParaRPr>
              </a:p>
              <a:p>
                <a:pPr>
                  <a:defRPr/>
                </a:pPr>
                <a14:m>
                  <m:oMathPara xmlns:m="http://schemas.openxmlformats.org/officeDocument/2006/math">
                    <m:oMathParaPr>
                      <m:jc m:val="centerGroup"/>
                    </m:oMathParaPr>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i="1" smtClean="0">
                              <a:latin typeface="Cambria Math" panose="02040503050406030204" pitchFamily="18" charset="0"/>
                              <a:ea typeface="Cambria Math" panose="02040503050406030204" pitchFamily="18" charset="0"/>
                            </a:rPr>
                            <m:t>∆</m:t>
                          </m:r>
                          <m:r>
                            <a:rPr lang="fr-FR" sz="2400" i="1" smtClean="0">
                              <a:latin typeface="Cambria Math" panose="02040503050406030204" pitchFamily="18" charset="0"/>
                              <a:ea typeface="Cambria Math" panose="02040503050406030204" pitchFamily="18" charset="0"/>
                            </a:rPr>
                            <m:t>𝜈</m:t>
                          </m:r>
                        </m:sub>
                      </m:sSub>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d>
                            <m:dPr>
                              <m:ctrlPr>
                                <a:rPr lang="fr-FR" sz="2400" b="0" i="1" smtClean="0">
                                  <a:latin typeface="Cambria Math" panose="02040503050406030204" pitchFamily="18" charset="0"/>
                                </a:rPr>
                              </m:ctrlPr>
                            </m:dPr>
                            <m:e>
                              <m:f>
                                <m:fPr>
                                  <m:ctrlPr>
                                    <a:rPr lang="fr-FR" sz="2400" b="0" i="1" smtClean="0">
                                      <a:latin typeface="Cambria Math" panose="02040503050406030204" pitchFamily="18" charset="0"/>
                                    </a:rPr>
                                  </m:ctrlPr>
                                </m:fPr>
                                <m:num>
                                  <m:r>
                                    <a:rPr lang="ar-AE" sz="2400" i="1">
                                      <a:latin typeface="Cambria Math"/>
                                      <a:ea typeface="Cambria Math"/>
                                    </a:rPr>
                                    <m:t>∆</m:t>
                                  </m:r>
                                  <m:r>
                                    <a:rPr lang="ar-AE" sz="2400" i="1">
                                      <a:latin typeface="Cambria Math"/>
                                      <a:ea typeface="Cambria Math"/>
                                    </a:rPr>
                                    <m:t>𝛼</m:t>
                                  </m:r>
                                </m:num>
                                <m:den>
                                  <m:r>
                                    <a:rPr lang="fr-FR" sz="2400" b="0" i="1" smtClean="0">
                                      <a:latin typeface="Cambria Math" panose="02040503050406030204" pitchFamily="18" charset="0"/>
                                    </a:rPr>
                                    <m:t>2</m:t>
                                  </m:r>
                                  <m:r>
                                    <a:rPr lang="fr-FR" sz="2400" b="0" i="1" smtClean="0">
                                      <a:latin typeface="Cambria Math" panose="02040503050406030204" pitchFamily="18" charset="0"/>
                                    </a:rPr>
                                    <m:t>h</m:t>
                                  </m:r>
                                </m:den>
                              </m:f>
                            </m:e>
                          </m:d>
                        </m:e>
                        <m:sup>
                          <m:r>
                            <a:rPr lang="fr-FR" sz="2400" b="0" i="1" smtClean="0">
                              <a:latin typeface="Cambria Math" panose="02040503050406030204" pitchFamily="18" charset="0"/>
                            </a:rPr>
                            <m:t>2</m:t>
                          </m:r>
                        </m:sup>
                      </m:sSup>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𝑆</m:t>
                          </m:r>
                        </m:e>
                        <m:sub>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𝐸</m:t>
                              </m:r>
                            </m:e>
                            <m:sup>
                              <m:r>
                                <a:rPr lang="fr-FR" sz="2400" b="0" i="1" smtClean="0">
                                  <a:latin typeface="Cambria Math" panose="02040503050406030204" pitchFamily="18" charset="0"/>
                                </a:rPr>
                                <m:t>2</m:t>
                              </m:r>
                            </m:sup>
                          </m:sSup>
                        </m:sub>
                      </m:sSub>
                    </m:oMath>
                  </m:oMathPara>
                </a14:m>
                <a:endParaRPr lang="fr-FR" sz="2400" dirty="0"/>
              </a:p>
              <a:p>
                <a:pPr>
                  <a:defRPr/>
                </a:pPr>
                <a:endParaRPr lang="fr-FR" sz="2400" dirty="0"/>
              </a:p>
              <a:p>
                <a:pPr>
                  <a:defRPr/>
                </a:pPr>
                <a:r>
                  <a:rPr lang="fr-FR" sz="2400" dirty="0" err="1"/>
                  <a:t>With</a:t>
                </a:r>
                <a:r>
                  <a:rPr lang="fr-FR" sz="2400" dirty="0"/>
                  <a:t> </a:t>
                </a:r>
                <a14:m>
                  <m:oMath xmlns:m="http://schemas.openxmlformats.org/officeDocument/2006/math">
                    <m:r>
                      <a:rPr lang="fr-FR" sz="2400" i="1" dirty="0" smtClean="0">
                        <a:latin typeface="Cambria Math" panose="02040503050406030204" pitchFamily="18" charset="0"/>
                      </a:rPr>
                      <m:t>𝑛</m:t>
                    </m:r>
                    <m:r>
                      <a:rPr lang="fr-FR" sz="2400" i="1" dirty="0" smtClean="0">
                        <a:latin typeface="Cambria Math" panose="02040503050406030204" pitchFamily="18" charset="0"/>
                      </a:rPr>
                      <m:t>&gt;60</m:t>
                    </m:r>
                  </m:oMath>
                </a14:m>
                <a:r>
                  <a:rPr lang="fr-FR" sz="2400" dirty="0"/>
                  <a:t> Rydberg </a:t>
                </a:r>
                <a:r>
                  <a:rPr lang="fr-FR" sz="2400" dirty="0" err="1"/>
                  <a:t>atoms</a:t>
                </a:r>
                <a:r>
                  <a:rPr lang="fr-FR" sz="2400" dirty="0"/>
                  <a:t>, </a:t>
                </a:r>
                <a:r>
                  <a:rPr lang="fr-FR" sz="2400" dirty="0" err="1"/>
                  <a:t>we</a:t>
                </a:r>
                <a:r>
                  <a:rPr lang="fr-FR" sz="2400" dirty="0"/>
                  <a:t> can </a:t>
                </a:r>
                <a:r>
                  <a:rPr lang="fr-FR" sz="2400" dirty="0" err="1"/>
                  <a:t>reach</a:t>
                </a:r>
                <a:r>
                  <a:rPr lang="fr-FR" sz="2400" dirty="0"/>
                  <a:t> </a:t>
                </a:r>
                <a14:m>
                  <m:oMath xmlns:m="http://schemas.openxmlformats.org/officeDocument/2006/math">
                    <m:sSub>
                      <m:sSubPr>
                        <m:ctrlPr>
                          <a:rPr lang="fr-FR" sz="2400" i="1" smtClean="0">
                            <a:solidFill>
                              <a:srgbClr val="FF0000"/>
                            </a:solidFill>
                            <a:latin typeface="Cambria Math" panose="02040503050406030204" pitchFamily="18" charset="0"/>
                          </a:rPr>
                        </m:ctrlPr>
                      </m:sSubPr>
                      <m:e>
                        <m:r>
                          <a:rPr lang="fr-FR" sz="2400" i="1">
                            <a:solidFill>
                              <a:srgbClr val="FF0000"/>
                            </a:solidFill>
                            <a:latin typeface="Cambria Math" panose="02040503050406030204" pitchFamily="18" charset="0"/>
                            <a:ea typeface="Cambria Math" panose="02040503050406030204" pitchFamily="18" charset="0"/>
                          </a:rPr>
                          <m:t>𝜎</m:t>
                        </m:r>
                      </m:e>
                      <m:sub>
                        <m:r>
                          <a:rPr lang="fr-FR" sz="2400" i="1">
                            <a:solidFill>
                              <a:srgbClr val="FF0000"/>
                            </a:solidFill>
                            <a:latin typeface="Cambria Math" panose="02040503050406030204" pitchFamily="18" charset="0"/>
                            <a:ea typeface="Cambria Math" panose="02040503050406030204" pitchFamily="18" charset="0"/>
                          </a:rPr>
                          <m:t>∆</m:t>
                        </m:r>
                        <m:r>
                          <a:rPr lang="fr-FR" sz="2400" i="1">
                            <a:solidFill>
                              <a:srgbClr val="FF0000"/>
                            </a:solidFill>
                            <a:latin typeface="Cambria Math" panose="02040503050406030204" pitchFamily="18" charset="0"/>
                            <a:ea typeface="Cambria Math" panose="02040503050406030204" pitchFamily="18" charset="0"/>
                          </a:rPr>
                          <m:t>𝜈</m:t>
                        </m:r>
                      </m:sub>
                    </m:sSub>
                    <m:r>
                      <a:rPr lang="fr-FR" sz="2400" b="0" i="1" smtClean="0">
                        <a:solidFill>
                          <a:srgbClr val="FF0000"/>
                        </a:solidFill>
                        <a:latin typeface="Cambria Math" panose="02040503050406030204" pitchFamily="18" charset="0"/>
                        <a:ea typeface="Cambria Math" panose="02040503050406030204" pitchFamily="18" charset="0"/>
                      </a:rPr>
                      <m:t>=</m:t>
                    </m:r>
                    <m:sSup>
                      <m:sSupPr>
                        <m:ctrlPr>
                          <a:rPr lang="fr-FR" sz="2400" b="0" i="1" smtClean="0">
                            <a:solidFill>
                              <a:srgbClr val="FF0000"/>
                            </a:solidFill>
                            <a:latin typeface="Cambria Math" panose="02040503050406030204" pitchFamily="18" charset="0"/>
                            <a:ea typeface="Cambria Math" panose="02040503050406030204" pitchFamily="18" charset="0"/>
                          </a:rPr>
                        </m:ctrlPr>
                      </m:sSupPr>
                      <m:e>
                        <m:r>
                          <a:rPr lang="fr-FR" sz="2400" b="0" i="1" smtClean="0">
                            <a:solidFill>
                              <a:srgbClr val="FF0000"/>
                            </a:solidFill>
                            <a:latin typeface="Cambria Math" panose="02040503050406030204" pitchFamily="18" charset="0"/>
                            <a:ea typeface="Cambria Math" panose="02040503050406030204" pitchFamily="18" charset="0"/>
                          </a:rPr>
                          <m:t>10</m:t>
                        </m:r>
                      </m:e>
                      <m:sup>
                        <m:r>
                          <a:rPr lang="fr-FR" sz="2400" b="0" i="1" smtClean="0">
                            <a:solidFill>
                              <a:srgbClr val="FF0000"/>
                            </a:solidFill>
                            <a:latin typeface="Cambria Math" panose="02040503050406030204" pitchFamily="18" charset="0"/>
                            <a:ea typeface="Cambria Math" panose="02040503050406030204" pitchFamily="18" charset="0"/>
                          </a:rPr>
                          <m:t>3</m:t>
                        </m:r>
                      </m:sup>
                    </m:sSup>
                    <m:r>
                      <a:rPr lang="fr-FR" sz="2400" b="0" i="1" smtClean="0">
                        <a:solidFill>
                          <a:srgbClr val="FF0000"/>
                        </a:solidFill>
                        <a:latin typeface="Cambria Math" panose="02040503050406030204" pitchFamily="18" charset="0"/>
                        <a:ea typeface="Cambria Math" panose="02040503050406030204" pitchFamily="18" charset="0"/>
                      </a:rPr>
                      <m:t> </m:t>
                    </m:r>
                    <m:r>
                      <a:rPr lang="fr-FR" sz="2400" b="0" i="1" smtClean="0">
                        <a:solidFill>
                          <a:srgbClr val="FF0000"/>
                        </a:solidFill>
                        <a:latin typeface="Cambria Math" panose="02040503050406030204" pitchFamily="18" charset="0"/>
                        <a:ea typeface="Cambria Math" panose="02040503050406030204" pitchFamily="18" charset="0"/>
                      </a:rPr>
                      <m:t>𝐻𝑧</m:t>
                    </m:r>
                  </m:oMath>
                </a14:m>
                <a:r>
                  <a:rPr lang="fr-FR" sz="2400" dirty="0">
                    <a:solidFill>
                      <a:srgbClr val="FF0000"/>
                    </a:solidFill>
                  </a:rPr>
                  <a:t>   </a:t>
                </a:r>
                <a:r>
                  <a:rPr lang="fr-FR" sz="2400" dirty="0"/>
                  <a:t>and    </a:t>
                </a:r>
                <a14:m>
                  <m:oMath xmlns:m="http://schemas.openxmlformats.org/officeDocument/2006/math">
                    <m:f>
                      <m:fPr>
                        <m:ctrlPr>
                          <a:rPr lang="fr-FR" sz="2400" i="1" smtClean="0">
                            <a:solidFill>
                              <a:srgbClr val="FF0000"/>
                            </a:solidFill>
                            <a:latin typeface="Cambria Math" panose="02040503050406030204" pitchFamily="18" charset="0"/>
                          </a:rPr>
                        </m:ctrlPr>
                      </m:fPr>
                      <m:num>
                        <m:r>
                          <a:rPr lang="ar-AE" sz="2400" i="1">
                            <a:solidFill>
                              <a:srgbClr val="FF0000"/>
                            </a:solidFill>
                            <a:latin typeface="Cambria Math"/>
                            <a:ea typeface="Cambria Math"/>
                          </a:rPr>
                          <m:t>∆</m:t>
                        </m:r>
                        <m:r>
                          <a:rPr lang="ar-AE" sz="2400" i="1">
                            <a:solidFill>
                              <a:srgbClr val="FF0000"/>
                            </a:solidFill>
                            <a:latin typeface="Cambria Math"/>
                            <a:ea typeface="Cambria Math"/>
                          </a:rPr>
                          <m:t>𝛼</m:t>
                        </m:r>
                      </m:num>
                      <m:den>
                        <m:r>
                          <a:rPr lang="fr-FR" sz="2400" i="1">
                            <a:solidFill>
                              <a:srgbClr val="FF0000"/>
                            </a:solidFill>
                            <a:latin typeface="Cambria Math" panose="02040503050406030204" pitchFamily="18" charset="0"/>
                          </a:rPr>
                          <m:t>2</m:t>
                        </m:r>
                        <m:r>
                          <a:rPr lang="fr-FR" sz="2400" i="1">
                            <a:solidFill>
                              <a:srgbClr val="FF0000"/>
                            </a:solidFill>
                            <a:latin typeface="Cambria Math" panose="02040503050406030204" pitchFamily="18" charset="0"/>
                          </a:rPr>
                          <m:t>h</m:t>
                        </m:r>
                      </m:den>
                    </m:f>
                    <m:r>
                      <a:rPr lang="fr-FR" sz="2400" i="1">
                        <a:solidFill>
                          <a:srgbClr val="FF0000"/>
                        </a:solidFill>
                        <a:latin typeface="Cambria Math" panose="02040503050406030204" pitchFamily="18" charset="0"/>
                        <a:ea typeface="Cambria Math" panose="02040503050406030204" pitchFamily="18" charset="0"/>
                      </a:rPr>
                      <m:t>~</m:t>
                    </m:r>
                    <m:sSup>
                      <m:sSupPr>
                        <m:ctrlPr>
                          <a:rPr lang="fr-FR" sz="2400" b="0" i="1" smtClean="0">
                            <a:solidFill>
                              <a:srgbClr val="FF0000"/>
                            </a:solidFill>
                            <a:latin typeface="Cambria Math" panose="02040503050406030204" pitchFamily="18" charset="0"/>
                            <a:ea typeface="Cambria Math" panose="02040503050406030204" pitchFamily="18" charset="0"/>
                          </a:rPr>
                        </m:ctrlPr>
                      </m:sSupPr>
                      <m:e>
                        <m:r>
                          <a:rPr lang="fr-FR" sz="2400" b="0" i="1" smtClean="0">
                            <a:solidFill>
                              <a:srgbClr val="FF0000"/>
                            </a:solidFill>
                            <a:latin typeface="Cambria Math" panose="02040503050406030204" pitchFamily="18" charset="0"/>
                            <a:ea typeface="Cambria Math" panose="02040503050406030204" pitchFamily="18" charset="0"/>
                          </a:rPr>
                          <m:t>10</m:t>
                        </m:r>
                      </m:e>
                      <m:sup>
                        <m:r>
                          <a:rPr lang="fr-FR" sz="2400" b="0" i="1" smtClean="0">
                            <a:solidFill>
                              <a:srgbClr val="FF0000"/>
                            </a:solidFill>
                            <a:latin typeface="Cambria Math" panose="02040503050406030204" pitchFamily="18" charset="0"/>
                            <a:ea typeface="Cambria Math" panose="02040503050406030204" pitchFamily="18" charset="0"/>
                          </a:rPr>
                          <m:t>5</m:t>
                        </m:r>
                      </m:sup>
                    </m:sSup>
                    <m:r>
                      <m:rPr>
                        <m:nor/>
                      </m:rPr>
                      <a:rPr lang="fr-FR" sz="2400" b="0" i="0" smtClean="0">
                        <a:solidFill>
                          <a:srgbClr val="FF0000"/>
                        </a:solidFill>
                        <a:latin typeface="Cambria Math" panose="02040503050406030204" pitchFamily="18" charset="0"/>
                        <a:ea typeface="Cambria Math" panose="02040503050406030204" pitchFamily="18" charset="0"/>
                      </a:rPr>
                      <m:t> </m:t>
                    </m:r>
                    <m:r>
                      <m:rPr>
                        <m:nor/>
                      </m:rPr>
                      <a:rPr lang="fr-FR" sz="2400" b="0" i="0" smtClean="0">
                        <a:solidFill>
                          <a:srgbClr val="FF0000"/>
                        </a:solidFill>
                        <a:latin typeface="Cambria Math" panose="02040503050406030204" pitchFamily="18" charset="0"/>
                        <a:ea typeface="Cambria Math" panose="02040503050406030204" pitchFamily="18" charset="0"/>
                      </a:rPr>
                      <m:t>Hz</m:t>
                    </m:r>
                    <m:r>
                      <m:rPr>
                        <m:nor/>
                      </m:rPr>
                      <a:rPr lang="fr-FR" sz="2400" b="0" i="0" smtClean="0">
                        <a:solidFill>
                          <a:srgbClr val="FF0000"/>
                        </a:solidFill>
                        <a:latin typeface="Cambria Math" panose="02040503050406030204" pitchFamily="18" charset="0"/>
                        <a:ea typeface="Cambria Math" panose="02040503050406030204" pitchFamily="18" charset="0"/>
                      </a:rPr>
                      <m:t>/</m:t>
                    </m:r>
                    <m:sSup>
                      <m:sSupPr>
                        <m:ctrlPr>
                          <a:rPr lang="fr-FR" sz="2400" b="0" i="1" smtClean="0">
                            <a:solidFill>
                              <a:srgbClr val="FF0000"/>
                            </a:solidFill>
                            <a:latin typeface="Cambria Math" panose="02040503050406030204" pitchFamily="18" charset="0"/>
                            <a:ea typeface="Cambria Math" panose="02040503050406030204" pitchFamily="18" charset="0"/>
                          </a:rPr>
                        </m:ctrlPr>
                      </m:sSupPr>
                      <m:e>
                        <m:r>
                          <a:rPr lang="fr-FR" sz="2400" b="0" i="1" smtClean="0">
                            <a:solidFill>
                              <a:srgbClr val="FF0000"/>
                            </a:solidFill>
                            <a:latin typeface="Cambria Math" panose="02040503050406030204" pitchFamily="18" charset="0"/>
                            <a:ea typeface="Cambria Math" panose="02040503050406030204" pitchFamily="18" charset="0"/>
                          </a:rPr>
                          <m:t>(</m:t>
                        </m:r>
                        <m:r>
                          <a:rPr lang="fr-FR" sz="2400" b="0" i="1" smtClean="0">
                            <a:solidFill>
                              <a:srgbClr val="FF0000"/>
                            </a:solidFill>
                            <a:latin typeface="Cambria Math" panose="02040503050406030204" pitchFamily="18" charset="0"/>
                            <a:ea typeface="Cambria Math" panose="02040503050406030204" pitchFamily="18" charset="0"/>
                          </a:rPr>
                          <m:t>𝑉</m:t>
                        </m:r>
                        <m:r>
                          <a:rPr lang="fr-FR" sz="2400" b="0" i="1" smtClean="0">
                            <a:solidFill>
                              <a:srgbClr val="FF0000"/>
                            </a:solidFill>
                            <a:latin typeface="Cambria Math" panose="02040503050406030204" pitchFamily="18" charset="0"/>
                            <a:ea typeface="Cambria Math" panose="02040503050406030204" pitchFamily="18" charset="0"/>
                          </a:rPr>
                          <m:t>/</m:t>
                        </m:r>
                        <m:r>
                          <a:rPr lang="fr-FR" sz="2400" b="0" i="1" smtClean="0">
                            <a:solidFill>
                              <a:srgbClr val="FF0000"/>
                            </a:solidFill>
                            <a:latin typeface="Cambria Math" panose="02040503050406030204" pitchFamily="18" charset="0"/>
                            <a:ea typeface="Cambria Math" panose="02040503050406030204" pitchFamily="18" charset="0"/>
                          </a:rPr>
                          <m:t>𝑚</m:t>
                        </m:r>
                        <m:r>
                          <a:rPr lang="fr-FR" sz="2400" b="0" i="1" smtClean="0">
                            <a:solidFill>
                              <a:srgbClr val="FF0000"/>
                            </a:solidFill>
                            <a:latin typeface="Cambria Math" panose="02040503050406030204" pitchFamily="18" charset="0"/>
                            <a:ea typeface="Cambria Math" panose="02040503050406030204" pitchFamily="18" charset="0"/>
                          </a:rPr>
                          <m:t>)</m:t>
                        </m:r>
                      </m:e>
                      <m:sup>
                        <m:r>
                          <a:rPr lang="fr-FR" sz="2400" b="0" i="1" smtClean="0">
                            <a:solidFill>
                              <a:srgbClr val="FF0000"/>
                            </a:solidFill>
                            <a:latin typeface="Cambria Math" panose="02040503050406030204" pitchFamily="18" charset="0"/>
                            <a:ea typeface="Cambria Math" panose="02040503050406030204" pitchFamily="18" charset="0"/>
                          </a:rPr>
                          <m:t>2</m:t>
                        </m:r>
                      </m:sup>
                    </m:sSup>
                  </m:oMath>
                </a14:m>
                <a:endParaRPr lang="fr-FR" sz="2400" dirty="0"/>
              </a:p>
              <a:p>
                <a:pPr>
                  <a:defRPr/>
                </a:pPr>
                <a:endParaRPr lang="fr-FR" sz="2400" dirty="0">
                  <a:sym typeface="Wingdings" pitchFamily="2" charset="2"/>
                </a:endParaRPr>
              </a:p>
            </p:txBody>
          </p:sp>
        </mc:Choice>
        <mc:Fallback xmlns="">
          <p:sp>
            <p:nvSpPr>
              <p:cNvPr id="4" name="ZoneTexte 3">
                <a:extLst>
                  <a:ext uri="{FF2B5EF4-FFF2-40B4-BE49-F238E27FC236}">
                    <a16:creationId xmlns:a16="http://schemas.microsoft.com/office/drawing/2014/main" id="{C0BAD8AA-45AC-5255-8578-1182CD764C7F}"/>
                  </a:ext>
                </a:extLst>
              </p:cNvPr>
              <p:cNvSpPr txBox="1">
                <a:spLocks noRot="1" noChangeAspect="1" noMove="1" noResize="1" noEditPoints="1" noAdjustHandles="1" noChangeArrowheads="1" noChangeShapeType="1" noTextEdit="1"/>
              </p:cNvSpPr>
              <p:nvPr/>
            </p:nvSpPr>
            <p:spPr>
              <a:xfrm>
                <a:off x="197199" y="1049479"/>
                <a:ext cx="11378513" cy="5055166"/>
              </a:xfrm>
              <a:prstGeom prst="rect">
                <a:avLst/>
              </a:prstGeom>
              <a:blipFill>
                <a:blip r:embed="rId6"/>
                <a:stretch>
                  <a:fillRect l="-780" t="-1003"/>
                </a:stretch>
              </a:blipFill>
            </p:spPr>
            <p:txBody>
              <a:bodyPr/>
              <a:lstStyle/>
              <a:p>
                <a:r>
                  <a:rPr lang="en-US">
                    <a:noFill/>
                  </a:rPr>
                  <a:t> </a:t>
                </a:r>
              </a:p>
            </p:txBody>
          </p:sp>
        </mc:Fallback>
      </mc:AlternateContent>
      <p:sp>
        <p:nvSpPr>
          <p:cNvPr id="7" name="ZoneTexte 6">
            <a:extLst>
              <a:ext uri="{FF2B5EF4-FFF2-40B4-BE49-F238E27FC236}">
                <a16:creationId xmlns:a16="http://schemas.microsoft.com/office/drawing/2014/main" id="{2A99015A-3A81-EBBA-742F-DDB28EE81D93}"/>
              </a:ext>
            </a:extLst>
          </p:cNvPr>
          <p:cNvSpPr txBox="1"/>
          <p:nvPr/>
        </p:nvSpPr>
        <p:spPr>
          <a:xfrm>
            <a:off x="7998036" y="4123819"/>
            <a:ext cx="2808312" cy="338554"/>
          </a:xfrm>
          <a:prstGeom prst="rect">
            <a:avLst/>
          </a:prstGeom>
          <a:noFill/>
        </p:spPr>
        <p:txBody>
          <a:bodyPr wrap="square" rtlCol="0">
            <a:spAutoFit/>
          </a:bodyPr>
          <a:lstStyle/>
          <a:p>
            <a:r>
              <a:rPr lang="en-US" sz="1600" dirty="0"/>
              <a:t>Electric field squared noise PSD </a:t>
            </a:r>
          </a:p>
        </p:txBody>
      </p:sp>
      <p:cxnSp>
        <p:nvCxnSpPr>
          <p:cNvPr id="9" name="Connecteur droit avec flèche 8">
            <a:extLst>
              <a:ext uri="{FF2B5EF4-FFF2-40B4-BE49-F238E27FC236}">
                <a16:creationId xmlns:a16="http://schemas.microsoft.com/office/drawing/2014/main" id="{9EF011D3-7400-9EB5-A3F2-487EA1A5BEA2}"/>
              </a:ext>
            </a:extLst>
          </p:cNvPr>
          <p:cNvCxnSpPr>
            <a:cxnSpLocks/>
          </p:cNvCxnSpPr>
          <p:nvPr/>
        </p:nvCxnSpPr>
        <p:spPr>
          <a:xfrm flipH="1">
            <a:off x="6903289" y="4293096"/>
            <a:ext cx="1008112" cy="83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2A6E4E1E-ADEA-FF42-6D2B-6462E660686C}"/>
              </a:ext>
            </a:extLst>
          </p:cNvPr>
          <p:cNvSpPr txBox="1"/>
          <p:nvPr/>
        </p:nvSpPr>
        <p:spPr bwMode="auto">
          <a:xfrm>
            <a:off x="2927648" y="2327559"/>
            <a:ext cx="2808312" cy="338554"/>
          </a:xfrm>
          <a:prstGeom prst="rect">
            <a:avLst/>
          </a:prstGeom>
          <a:noFill/>
        </p:spPr>
        <p:txBody>
          <a:bodyPr wrap="square" rtlCol="0">
            <a:spAutoFit/>
          </a:bodyPr>
          <a:lstStyle/>
          <a:p>
            <a:r>
              <a:rPr lang="en-US" sz="1600" dirty="0"/>
              <a:t>Frequency shift noise PSD </a:t>
            </a:r>
          </a:p>
        </p:txBody>
      </p:sp>
      <p:cxnSp>
        <p:nvCxnSpPr>
          <p:cNvPr id="12" name="Connecteur droit avec flèche 11">
            <a:extLst>
              <a:ext uri="{FF2B5EF4-FFF2-40B4-BE49-F238E27FC236}">
                <a16:creationId xmlns:a16="http://schemas.microsoft.com/office/drawing/2014/main" id="{47D4903A-446F-D606-AC7C-FFAD0E83B7A3}"/>
              </a:ext>
            </a:extLst>
          </p:cNvPr>
          <p:cNvCxnSpPr>
            <a:cxnSpLocks/>
          </p:cNvCxnSpPr>
          <p:nvPr/>
        </p:nvCxnSpPr>
        <p:spPr bwMode="auto">
          <a:xfrm>
            <a:off x="5239746" y="2496836"/>
            <a:ext cx="730118" cy="169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88CC208D-87AC-71D8-3FC6-07CD6B707E55}"/>
              </a:ext>
            </a:extLst>
          </p:cNvPr>
          <p:cNvSpPr txBox="1"/>
          <p:nvPr/>
        </p:nvSpPr>
        <p:spPr bwMode="auto">
          <a:xfrm>
            <a:off x="1832926" y="3188457"/>
            <a:ext cx="2808312" cy="338554"/>
          </a:xfrm>
          <a:prstGeom prst="rect">
            <a:avLst/>
          </a:prstGeom>
          <a:noFill/>
        </p:spPr>
        <p:txBody>
          <a:bodyPr wrap="square" rtlCol="0">
            <a:spAutoFit/>
          </a:bodyPr>
          <a:lstStyle/>
          <a:p>
            <a:r>
              <a:rPr lang="en-US" sz="1600" dirty="0"/>
              <a:t>Frequency shift variance </a:t>
            </a:r>
          </a:p>
        </p:txBody>
      </p:sp>
      <p:cxnSp>
        <p:nvCxnSpPr>
          <p:cNvPr id="25" name="Connecteur droit avec flèche 24">
            <a:extLst>
              <a:ext uri="{FF2B5EF4-FFF2-40B4-BE49-F238E27FC236}">
                <a16:creationId xmlns:a16="http://schemas.microsoft.com/office/drawing/2014/main" id="{07DE156D-9735-8817-2AF3-9F4829AD531E}"/>
              </a:ext>
            </a:extLst>
          </p:cNvPr>
          <p:cNvCxnSpPr>
            <a:cxnSpLocks/>
          </p:cNvCxnSpPr>
          <p:nvPr/>
        </p:nvCxnSpPr>
        <p:spPr bwMode="auto">
          <a:xfrm flipV="1">
            <a:off x="4173880" y="3103945"/>
            <a:ext cx="914008" cy="234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CE14A86B-E7F9-3D30-916E-3491B9071CC5}"/>
              </a:ext>
            </a:extLst>
          </p:cNvPr>
          <p:cNvSpPr txBox="1"/>
          <p:nvPr/>
        </p:nvSpPr>
        <p:spPr bwMode="auto">
          <a:xfrm>
            <a:off x="9120336" y="5646772"/>
            <a:ext cx="2899309" cy="523220"/>
          </a:xfrm>
          <a:prstGeom prst="rect">
            <a:avLst/>
          </a:prstGeom>
          <a:noFill/>
        </p:spPr>
        <p:txBody>
          <a:bodyPr wrap="square" rtlCol="0">
            <a:spAutoFit/>
          </a:bodyPr>
          <a:lstStyle/>
          <a:p>
            <a:pPr>
              <a:defRPr/>
            </a:pPr>
            <a:r>
              <a:rPr lang="en-US" sz="1400" i="1" dirty="0"/>
              <a:t>Bridge et al. Opt. Express, 2016</a:t>
            </a:r>
          </a:p>
          <a:p>
            <a:pPr>
              <a:defRPr/>
            </a:pPr>
            <a:r>
              <a:rPr lang="en-US" sz="1400" i="1" dirty="0"/>
              <a:t>Millen et al. Journal of Physics, 2011</a:t>
            </a:r>
            <a:endParaRPr i="1" dirty="0"/>
          </a:p>
        </p:txBody>
      </p:sp>
    </p:spTree>
    <p:extLst>
      <p:ext uri="{BB962C8B-B14F-4D97-AF65-F5344CB8AC3E}">
        <p14:creationId xmlns:p14="http://schemas.microsoft.com/office/powerpoint/2010/main" val="408443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4"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C0BAD8AA-45AC-5255-8578-1182CD764C7F}"/>
                  </a:ext>
                </a:extLst>
              </p:cNvPr>
              <p:cNvSpPr txBox="1"/>
              <p:nvPr/>
            </p:nvSpPr>
            <p:spPr>
              <a:xfrm>
                <a:off x="0" y="1107942"/>
                <a:ext cx="12360696" cy="6117509"/>
              </a:xfrm>
              <a:prstGeom prst="rect">
                <a:avLst/>
              </a:prstGeom>
              <a:noFill/>
            </p:spPr>
            <p:txBody>
              <a:bodyPr wrap="square" rtlCol="0">
                <a:spAutoFit/>
              </a:bodyPr>
              <a:lstStyle/>
              <a:p>
                <a:pPr marL="0" indent="0">
                  <a:buNone/>
                  <a:defRPr/>
                </a:pPr>
                <a:r>
                  <a:rPr lang="fr-FR" sz="2400" b="1" dirty="0"/>
                  <a:t>2nd source of noise : </a:t>
                </a:r>
                <a:r>
                  <a:rPr lang="fr-FR" sz="2400" b="1" dirty="0" err="1"/>
                  <a:t>Systematic</a:t>
                </a:r>
                <a:r>
                  <a:rPr lang="fr-FR" sz="2400" b="1" dirty="0"/>
                  <a:t> noise</a:t>
                </a:r>
              </a:p>
              <a:p>
                <a:pPr marL="0" indent="0">
                  <a:buNone/>
                  <a:defRPr/>
                </a:pPr>
                <a:endParaRPr lang="fr-FR" sz="2400" b="1" dirty="0"/>
              </a:p>
              <a:p>
                <a:pPr marL="342900" indent="-342900">
                  <a:buFont typeface="Wingdings" pitchFamily="2" charset="2"/>
                  <a:buChar char="à"/>
                  <a:defRPr/>
                </a:pPr>
                <a:r>
                  <a:rPr lang="fr-FR" sz="2400" dirty="0"/>
                  <a:t>Amplitude fluctuation of the </a:t>
                </a:r>
                <a:r>
                  <a:rPr lang="fr-FR" sz="2400" dirty="0" err="1"/>
                  <a:t>applied</a:t>
                </a:r>
                <a:r>
                  <a:rPr lang="fr-FR" sz="2400" dirty="0"/>
                  <a:t> </a:t>
                </a:r>
                <a:r>
                  <a:rPr lang="fr-FR" sz="2400" dirty="0" err="1"/>
                  <a:t>field</a:t>
                </a:r>
                <a:r>
                  <a:rPr lang="fr-FR" sz="2400" dirty="0"/>
                  <a:t>, </a:t>
                </a:r>
                <a:r>
                  <a:rPr lang="fr-FR" sz="2400" dirty="0" err="1"/>
                  <a:t>characterized</a:t>
                </a:r>
                <a:r>
                  <a:rPr lang="fr-FR" sz="2400" dirty="0"/>
                  <a:t> by the Relative </a:t>
                </a:r>
                <a:r>
                  <a:rPr lang="fr-FR" sz="2400" dirty="0" err="1"/>
                  <a:t>Intensity</a:t>
                </a:r>
                <a:r>
                  <a:rPr lang="fr-FR" sz="2400" dirty="0"/>
                  <a:t> Noise (RIN) </a:t>
                </a:r>
                <a:br>
                  <a:rPr lang="fr-FR" sz="2400" dirty="0"/>
                </a:br>
                <a:r>
                  <a:rPr lang="fr-FR" sz="2400" dirty="0"/>
                  <a:t>of the signal </a:t>
                </a:r>
                <a:r>
                  <a:rPr lang="fr-FR" sz="2400" dirty="0" err="1"/>
                  <a:t>generator</a:t>
                </a:r>
                <a:br>
                  <a:rPr lang="fr-FR" sz="2400" dirty="0"/>
                </a:br>
                <a:endParaRPr lang="fr-FR" sz="2400" dirty="0"/>
              </a:p>
              <a:p>
                <a:pPr>
                  <a:defRPr/>
                </a:pPr>
                <a14:m>
                  <m:oMathPara xmlns:m="http://schemas.openxmlformats.org/officeDocument/2006/math">
                    <m:oMathParaPr>
                      <m:jc m:val="centerGroup"/>
                    </m:oMathParaPr>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𝑋</m:t>
                          </m:r>
                        </m:e>
                        <m:sub>
                          <m:r>
                            <a:rPr lang="fr-FR" sz="2400" b="0" i="1" smtClean="0">
                              <a:latin typeface="Cambria Math" panose="02040503050406030204" pitchFamily="18" charset="0"/>
                            </a:rPr>
                            <m:t>𝑎</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𝑋</m:t>
                          </m:r>
                        </m:e>
                        <m:sub>
                          <m:r>
                            <a:rPr lang="fr-FR" sz="2400" b="0" i="1" smtClean="0">
                              <a:latin typeface="Cambria Math" panose="02040503050406030204" pitchFamily="18" charset="0"/>
                            </a:rPr>
                            <m:t>𝑎</m:t>
                          </m:r>
                        </m:sub>
                      </m:sSub>
                      <m:d>
                        <m:dPr>
                          <m:ctrlPr>
                            <a:rPr lang="fr-FR" sz="2400" b="0" i="1" smtClean="0">
                              <a:latin typeface="Cambria Math" panose="02040503050406030204" pitchFamily="18" charset="0"/>
                            </a:rPr>
                          </m:ctrlPr>
                        </m:dPr>
                        <m:e>
                          <m:r>
                            <a:rPr lang="fr-FR" sz="2400" b="0" i="1" smtClean="0">
                              <a:latin typeface="Cambria Math" panose="02040503050406030204" pitchFamily="18" charset="0"/>
                            </a:rPr>
                            <m:t>1+</m:t>
                          </m:r>
                          <m:nary>
                            <m:naryPr>
                              <m:limLoc m:val="undOvr"/>
                              <m:subHide m:val="on"/>
                              <m:supHide m:val="on"/>
                              <m:ctrlPr>
                                <a:rPr lang="fr-FR" sz="2400" b="0" i="1" smtClean="0">
                                  <a:latin typeface="Cambria Math" panose="02040503050406030204" pitchFamily="18" charset="0"/>
                                </a:rPr>
                              </m:ctrlPr>
                            </m:naryPr>
                            <m:sub/>
                            <m:sup/>
                            <m:e>
                              <m:r>
                                <a:rPr lang="fr-FR" sz="2400" b="0" i="1" smtClean="0">
                                  <a:latin typeface="Cambria Math" panose="02040503050406030204" pitchFamily="18" charset="0"/>
                                </a:rPr>
                                <m:t>𝑑</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𝜔</m:t>
                                  </m:r>
                                </m:e>
                                <m:sub>
                                  <m:r>
                                    <a:rPr lang="fr-FR" sz="2400" b="0" i="1" smtClean="0">
                                      <a:latin typeface="Cambria Math" panose="02040503050406030204" pitchFamily="18" charset="0"/>
                                    </a:rPr>
                                    <m:t>0</m:t>
                                  </m:r>
                                </m:sub>
                              </m:sSub>
                              <m:f>
                                <m:fPr>
                                  <m:ctrlPr>
                                    <a:rPr lang="fr-FR" sz="2400" b="0" i="1" smtClean="0">
                                      <a:latin typeface="Cambria Math" panose="02040503050406030204" pitchFamily="18" charset="0"/>
                                    </a:rPr>
                                  </m:ctrlPr>
                                </m:fPr>
                                <m:num>
                                  <m:r>
                                    <m:rPr>
                                      <m:sty m:val="p"/>
                                    </m:rPr>
                                    <a:rPr lang="el-GR" sz="2400" b="0" i="1" smtClean="0">
                                      <a:latin typeface="Cambria Math" panose="02040503050406030204" pitchFamily="18" charset="0"/>
                                      <a:ea typeface="Cambria Math" panose="02040503050406030204" pitchFamily="18" charset="0"/>
                                    </a:rPr>
                                    <m:t>Δ</m:t>
                                  </m:r>
                                  <m:sSub>
                                    <m:sSubPr>
                                      <m:ctrlPr>
                                        <a:rPr lang="el-G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𝑋</m:t>
                                      </m:r>
                                    </m:e>
                                    <m:sub>
                                      <m:r>
                                        <a:rPr lang="fr-FR" sz="2400" b="0" i="1" smtClean="0">
                                          <a:latin typeface="Cambria Math" panose="02040503050406030204" pitchFamily="18" charset="0"/>
                                          <a:ea typeface="Cambria Math" panose="02040503050406030204" pitchFamily="18" charset="0"/>
                                        </a:rPr>
                                        <m:t>𝑎</m:t>
                                      </m:r>
                                    </m:sub>
                                  </m:sSub>
                                  <m:sSub>
                                    <m:sSubPr>
                                      <m:ctrlPr>
                                        <a:rPr lang="el-G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m:t>
                                      </m:r>
                                      <m:r>
                                        <a:rPr lang="el-GR" sz="2400" b="0" i="1" smtClean="0">
                                          <a:latin typeface="Cambria Math" panose="02040503050406030204" pitchFamily="18" charset="0"/>
                                          <a:ea typeface="Cambria Math" panose="02040503050406030204" pitchFamily="18" charset="0"/>
                                        </a:rPr>
                                        <m:t>𝜔</m:t>
                                      </m:r>
                                    </m:e>
                                    <m:sub>
                                      <m:r>
                                        <a:rPr lang="fr-FR" sz="2400" b="0" i="1" smtClean="0">
                                          <a:latin typeface="Cambria Math" panose="02040503050406030204" pitchFamily="18" charset="0"/>
                                          <a:ea typeface="Cambria Math" panose="02040503050406030204" pitchFamily="18" charset="0"/>
                                        </a:rPr>
                                        <m:t>0</m:t>
                                      </m:r>
                                    </m:sub>
                                  </m:sSub>
                                  <m:r>
                                    <a:rPr lang="fr-FR" sz="2400" b="0" i="1" smtClean="0">
                                      <a:latin typeface="Cambria Math" panose="02040503050406030204" pitchFamily="18" charset="0"/>
                                      <a:ea typeface="Cambria Math" panose="02040503050406030204" pitchFamily="18" charset="0"/>
                                    </a:rPr>
                                    <m:t>)</m:t>
                                  </m:r>
                                </m:num>
                                <m:den>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𝑋</m:t>
                                      </m:r>
                                    </m:e>
                                    <m:sub>
                                      <m:r>
                                        <a:rPr lang="fr-FR" sz="2400" b="0" i="1" smtClean="0">
                                          <a:latin typeface="Cambria Math" panose="02040503050406030204" pitchFamily="18" charset="0"/>
                                        </a:rPr>
                                        <m:t>𝑎</m:t>
                                      </m:r>
                                    </m:sub>
                                  </m:sSub>
                                </m:den>
                              </m:f>
                              <m:func>
                                <m:funcPr>
                                  <m:ctrlPr>
                                    <a:rPr lang="fr-FR" sz="2400" b="0" i="1" smtClean="0">
                                      <a:latin typeface="Cambria Math" panose="02040503050406030204" pitchFamily="18" charset="0"/>
                                    </a:rPr>
                                  </m:ctrlPr>
                                </m:funcPr>
                                <m:fName>
                                  <m:r>
                                    <m:rPr>
                                      <m:sty m:val="p"/>
                                    </m:rPr>
                                    <a:rPr lang="fr-FR" sz="2400" b="0" i="0" smtClean="0">
                                      <a:latin typeface="Cambria Math" panose="02040503050406030204" pitchFamily="18" charset="0"/>
                                    </a:rPr>
                                    <m:t>cos</m:t>
                                  </m:r>
                                </m:fName>
                                <m:e>
                                  <m:sSub>
                                    <m:sSubPr>
                                      <m:ctrlPr>
                                        <a:rPr lang="el-G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m:t>
                                      </m:r>
                                      <m:r>
                                        <a:rPr lang="el-GR" sz="2400" i="1">
                                          <a:latin typeface="Cambria Math" panose="02040503050406030204" pitchFamily="18" charset="0"/>
                                          <a:ea typeface="Cambria Math" panose="02040503050406030204" pitchFamily="18" charset="0"/>
                                        </a:rPr>
                                        <m:t>𝜔</m:t>
                                      </m:r>
                                    </m:e>
                                    <m:sub>
                                      <m:r>
                                        <a:rPr lang="fr-FR" sz="2400" i="1">
                                          <a:latin typeface="Cambria Math" panose="02040503050406030204" pitchFamily="18" charset="0"/>
                                          <a:ea typeface="Cambria Math" panose="02040503050406030204" pitchFamily="18" charset="0"/>
                                        </a:rPr>
                                        <m:t>0</m:t>
                                      </m:r>
                                    </m:sub>
                                  </m:sSub>
                                  <m:r>
                                    <a:rPr lang="fr-FR" sz="2400" b="0" i="1" smtClean="0">
                                      <a:latin typeface="Cambria Math" panose="02040503050406030204" pitchFamily="18" charset="0"/>
                                      <a:ea typeface="Cambria Math" panose="02040503050406030204" pitchFamily="18" charset="0"/>
                                    </a:rPr>
                                    <m:t>𝑡</m:t>
                                  </m:r>
                                  <m:r>
                                    <a:rPr lang="fr-FR" sz="2400" b="0" i="1" smtClean="0">
                                      <a:latin typeface="Cambria Math" panose="02040503050406030204" pitchFamily="18" charset="0"/>
                                      <a:ea typeface="Cambria Math" panose="02040503050406030204" pitchFamily="18" charset="0"/>
                                    </a:rPr>
                                    <m:t>+</m:t>
                                  </m:r>
                                  <m:sSub>
                                    <m:sSubPr>
                                      <m:ctrlPr>
                                        <a:rPr lang="el-GR" sz="2400" i="1">
                                          <a:latin typeface="Cambria Math" panose="02040503050406030204" pitchFamily="18" charset="0"/>
                                          <a:ea typeface="Cambria Math" panose="02040503050406030204" pitchFamily="18" charset="0"/>
                                        </a:rPr>
                                      </m:ctrlPr>
                                    </m:sSubPr>
                                    <m:e>
                                      <m:r>
                                        <a:rPr lang="el-GR" sz="2400" i="1" smtClean="0">
                                          <a:latin typeface="Cambria Math" panose="02040503050406030204" pitchFamily="18" charset="0"/>
                                          <a:ea typeface="Cambria Math" panose="02040503050406030204" pitchFamily="18" charset="0"/>
                                        </a:rPr>
                                        <m:t>𝜙</m:t>
                                      </m:r>
                                    </m:e>
                                    <m:sub>
                                      <m:r>
                                        <a:rPr lang="fr-FR" sz="2400" i="1">
                                          <a:latin typeface="Cambria Math" panose="02040503050406030204" pitchFamily="18" charset="0"/>
                                          <a:ea typeface="Cambria Math" panose="02040503050406030204" pitchFamily="18" charset="0"/>
                                        </a:rPr>
                                        <m:t>0</m:t>
                                      </m:r>
                                    </m:sub>
                                  </m:sSub>
                                  <m:r>
                                    <a:rPr lang="fr-FR" sz="2400" b="0" i="1" smtClean="0">
                                      <a:latin typeface="Cambria Math" panose="02040503050406030204" pitchFamily="18" charset="0"/>
                                    </a:rPr>
                                    <m:t>)</m:t>
                                  </m:r>
                                </m:e>
                              </m:func>
                            </m:e>
                          </m:nary>
                        </m:e>
                      </m:d>
                    </m:oMath>
                  </m:oMathPara>
                </a14:m>
                <a:endParaRPr lang="fr-FR" sz="2400" dirty="0"/>
              </a:p>
              <a:p>
                <a:pPr>
                  <a:defRPr/>
                </a:pPr>
                <a:endParaRPr lang="fr-FR" sz="2400" dirty="0"/>
              </a:p>
              <a:p>
                <a:pPr>
                  <a:defRPr/>
                </a:pPr>
                <a:r>
                  <a:rPr lang="fr-FR" sz="2400" dirty="0" err="1"/>
                  <a:t>Assuming</a:t>
                </a:r>
                <a:r>
                  <a:rPr lang="fr-FR" sz="2400" dirty="0"/>
                  <a:t> a flicker noise,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𝑆</m:t>
                        </m:r>
                      </m:e>
                      <m:sub>
                        <m:r>
                          <a:rPr lang="fr-FR" sz="2400" i="1">
                            <a:latin typeface="Cambria Math" panose="02040503050406030204" pitchFamily="18" charset="0"/>
                          </a:rPr>
                          <m:t>𝑅𝐼𝑁</m:t>
                        </m:r>
                      </m:sub>
                    </m:sSub>
                    <m:d>
                      <m:dPr>
                        <m:ctrlPr>
                          <a:rPr lang="fr-FR" sz="2400" i="1">
                            <a:latin typeface="Cambria Math" panose="02040503050406030204" pitchFamily="18" charset="0"/>
                          </a:rPr>
                        </m:ctrlPr>
                      </m:dPr>
                      <m:e>
                        <m:r>
                          <a:rPr lang="fr-FR" sz="2400" i="1">
                            <a:latin typeface="Cambria Math" panose="02040503050406030204" pitchFamily="18" charset="0"/>
                            <a:ea typeface="Cambria Math" panose="02040503050406030204" pitchFamily="18" charset="0"/>
                          </a:rPr>
                          <m:t>𝜔</m:t>
                        </m:r>
                      </m:e>
                    </m:d>
                    <m:r>
                      <a:rPr lang="fr-FR" sz="2400" i="1">
                        <a:latin typeface="Cambria Math" panose="02040503050406030204" pitchFamily="18" charset="0"/>
                        <a:ea typeface="Cambria Math" panose="02040503050406030204" pitchFamily="18" charset="0"/>
                      </a:rPr>
                      <m:t>=</m:t>
                    </m:r>
                    <m:f>
                      <m:fPr>
                        <m:ctrlPr>
                          <a:rPr lang="fr-FR" sz="2400" i="1">
                            <a:latin typeface="Cambria Math" panose="02040503050406030204" pitchFamily="18" charset="0"/>
                            <a:ea typeface="Cambria Math" panose="02040503050406030204" pitchFamily="18" charset="0"/>
                          </a:rPr>
                        </m:ctrlPr>
                      </m:fPr>
                      <m:num>
                        <m:sSup>
                          <m:sSupPr>
                            <m:ctrlPr>
                              <a:rPr lang="fr-FR" sz="2400" i="1">
                                <a:latin typeface="Cambria Math" panose="02040503050406030204" pitchFamily="18" charset="0"/>
                                <a:ea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10</m:t>
                            </m:r>
                          </m:e>
                          <m:sup>
                            <m:r>
                              <a:rPr lang="fr-FR" sz="2400" i="1">
                                <a:latin typeface="Cambria Math" panose="02040503050406030204" pitchFamily="18" charset="0"/>
                                <a:ea typeface="Cambria Math" panose="02040503050406030204" pitchFamily="18" charset="0"/>
                              </a:rPr>
                              <m:t>−13</m:t>
                            </m:r>
                          </m:sup>
                        </m:sSup>
                      </m:num>
                      <m:den>
                        <m:r>
                          <a:rPr lang="fr-FR" sz="2400" i="1">
                            <a:latin typeface="Cambria Math" panose="02040503050406030204" pitchFamily="18" charset="0"/>
                            <a:ea typeface="Cambria Math" panose="02040503050406030204" pitchFamily="18" charset="0"/>
                          </a:rPr>
                          <m:t>𝜔</m:t>
                        </m:r>
                      </m:den>
                    </m:f>
                    <m:r>
                      <a:rPr lang="fr-FR" sz="2400" i="1">
                        <a:latin typeface="Cambria Math" panose="02040503050406030204" pitchFamily="18" charset="0"/>
                        <a:ea typeface="Cambria Math" panose="02040503050406030204" pitchFamily="18" charset="0"/>
                      </a:rPr>
                      <m:t> </m:t>
                    </m:r>
                  </m:oMath>
                </a14:m>
                <a:r>
                  <a:rPr lang="fr-FR" sz="2400" dirty="0"/>
                  <a:t>,</a:t>
                </a:r>
              </a:p>
              <a:p>
                <a:pPr>
                  <a:defRPr/>
                </a:pPr>
                <a:r>
                  <a:rPr lang="fr-FR" sz="2400" dirty="0"/>
                  <a:t>the main amplitude fluctuation (</a:t>
                </a:r>
                <a:r>
                  <a:rPr lang="fr-FR" sz="2400" dirty="0" err="1"/>
                  <a:t>mimicking</a:t>
                </a:r>
                <a:r>
                  <a:rPr lang="fr-FR" sz="2400" dirty="0"/>
                  <a:t> a signal at </a:t>
                </a:r>
                <a14:m>
                  <m:oMath xmlns:m="http://schemas.openxmlformats.org/officeDocument/2006/math">
                    <m:r>
                      <m:rPr>
                        <m:sty m:val="p"/>
                      </m:rPr>
                      <a:rPr lang="el-GR" sz="2400" i="1">
                        <a:latin typeface="Cambria Math" panose="02040503050406030204" pitchFamily="18" charset="0"/>
                        <a:ea typeface="Cambria Math" panose="02040503050406030204" pitchFamily="18" charset="0"/>
                      </a:rPr>
                      <m:t>Δ</m:t>
                    </m:r>
                    <m:r>
                      <a:rPr lang="el-GR" sz="2400" i="1">
                        <a:latin typeface="Cambria Math" panose="02040503050406030204" pitchFamily="18" charset="0"/>
                        <a:ea typeface="Cambria Math" panose="02040503050406030204" pitchFamily="18" charset="0"/>
                      </a:rPr>
                      <m:t>𝜔</m:t>
                    </m:r>
                  </m:oMath>
                </a14:m>
                <a:r>
                  <a:rPr lang="fr-FR" sz="2400" dirty="0"/>
                  <a:t>) </a:t>
                </a:r>
                <a:r>
                  <a:rPr lang="fr-FR" sz="2400" dirty="0" err="1"/>
                  <a:t>is</a:t>
                </a:r>
                <a:r>
                  <a:rPr lang="fr-FR" sz="2400" dirty="0"/>
                  <a:t> at frequency </a:t>
                </a:r>
                <a14:m>
                  <m:oMath xmlns:m="http://schemas.openxmlformats.org/officeDocument/2006/math">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𝜔</m:t>
                        </m:r>
                      </m:e>
                      <m:sub>
                        <m:r>
                          <a:rPr lang="fr-FR" sz="2400" b="0" i="1" smtClean="0">
                            <a:latin typeface="Cambria Math" panose="02040503050406030204" pitchFamily="18" charset="0"/>
                            <a:ea typeface="Cambria Math" panose="02040503050406030204" pitchFamily="18" charset="0"/>
                          </a:rPr>
                          <m:t>0</m:t>
                        </m:r>
                      </m:sub>
                    </m:sSub>
                    <m:r>
                      <a:rPr lang="fr-FR" sz="2400" b="0" i="1"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𝜔</m:t>
                    </m:r>
                  </m:oMath>
                </a14:m>
                <a:r>
                  <a:rPr lang="fr-FR" sz="2400" dirty="0"/>
                  <a:t>. </a:t>
                </a:r>
                <a:r>
                  <a:rPr lang="fr-FR" sz="2400" dirty="0" err="1"/>
                  <a:t>Then</a:t>
                </a:r>
                <a:br>
                  <a:rPr lang="fr-FR" sz="2400" dirty="0"/>
                </a:br>
                <a:endParaRPr lang="fr-FR" sz="2400" dirty="0"/>
              </a:p>
              <a:p>
                <a:pPr>
                  <a:defRPr/>
                </a:pPr>
                <a14:m>
                  <m:oMathPara xmlns:m="http://schemas.openxmlformats.org/officeDocument/2006/math">
                    <m:oMathParaPr>
                      <m:jc m:val="centerGroup"/>
                    </m:oMathParaPr>
                    <m:oMath xmlns:m="http://schemas.openxmlformats.org/officeDocument/2006/math">
                      <m:sSub>
                        <m:sSubPr>
                          <m:ctrlPr>
                            <a:rPr lang="fr-FR" sz="2400" i="1" smtClean="0">
                              <a:solidFill>
                                <a:srgbClr val="FF0000"/>
                              </a:solidFill>
                              <a:latin typeface="Cambria Math" panose="02040503050406030204" pitchFamily="18" charset="0"/>
                            </a:rPr>
                          </m:ctrlPr>
                        </m:sSubPr>
                        <m:e>
                          <m:r>
                            <a:rPr lang="fr-FR" sz="2400" b="0" i="1" smtClean="0">
                              <a:solidFill>
                                <a:srgbClr val="FF0000"/>
                              </a:solidFill>
                              <a:latin typeface="Cambria Math" panose="02040503050406030204" pitchFamily="18" charset="0"/>
                            </a:rPr>
                            <m:t>𝑋</m:t>
                          </m:r>
                        </m:e>
                        <m:sub>
                          <m:r>
                            <a:rPr lang="fr-FR" sz="2400" b="0" i="1" smtClean="0">
                              <a:solidFill>
                                <a:srgbClr val="FF0000"/>
                              </a:solidFill>
                              <a:latin typeface="Cambria Math" panose="02040503050406030204" pitchFamily="18" charset="0"/>
                            </a:rPr>
                            <m:t>𝑎</m:t>
                          </m:r>
                        </m:sub>
                      </m:sSub>
                      <m:r>
                        <a:rPr lang="fr-FR" sz="2400" b="0" i="1" smtClean="0">
                          <a:solidFill>
                            <a:srgbClr val="FF0000"/>
                          </a:solidFill>
                          <a:latin typeface="Cambria Math" panose="02040503050406030204" pitchFamily="18" charset="0"/>
                        </a:rPr>
                        <m:t>→</m:t>
                      </m:r>
                      <m:sSub>
                        <m:sSubPr>
                          <m:ctrlPr>
                            <a:rPr lang="fr-FR" sz="2400" b="0" i="1" smtClean="0">
                              <a:solidFill>
                                <a:srgbClr val="FF0000"/>
                              </a:solidFill>
                              <a:latin typeface="Cambria Math" panose="02040503050406030204" pitchFamily="18" charset="0"/>
                            </a:rPr>
                          </m:ctrlPr>
                        </m:sSubPr>
                        <m:e>
                          <m:r>
                            <a:rPr lang="fr-FR" sz="2400" b="0" i="1" smtClean="0">
                              <a:solidFill>
                                <a:srgbClr val="FF0000"/>
                              </a:solidFill>
                              <a:latin typeface="Cambria Math" panose="02040503050406030204" pitchFamily="18" charset="0"/>
                            </a:rPr>
                            <m:t>𝑋</m:t>
                          </m:r>
                        </m:e>
                        <m:sub>
                          <m:r>
                            <a:rPr lang="fr-FR" sz="2400" b="0" i="1" smtClean="0">
                              <a:solidFill>
                                <a:srgbClr val="FF0000"/>
                              </a:solidFill>
                              <a:latin typeface="Cambria Math" panose="02040503050406030204" pitchFamily="18" charset="0"/>
                            </a:rPr>
                            <m:t>𝑎</m:t>
                          </m:r>
                        </m:sub>
                      </m:sSub>
                      <m:r>
                        <a:rPr lang="fr-FR" sz="2400" b="0" i="1" smtClean="0">
                          <a:solidFill>
                            <a:srgbClr val="FF0000"/>
                          </a:solidFill>
                          <a:latin typeface="Cambria Math" panose="02040503050406030204" pitchFamily="18" charset="0"/>
                        </a:rPr>
                        <m:t>+</m:t>
                      </m:r>
                      <m:sSub>
                        <m:sSubPr>
                          <m:ctrlPr>
                            <a:rPr lang="el-GR" sz="2400" i="1">
                              <a:solidFill>
                                <a:srgbClr val="FF0000"/>
                              </a:solidFill>
                              <a:latin typeface="Cambria Math" panose="02040503050406030204" pitchFamily="18" charset="0"/>
                              <a:ea typeface="Cambria Math" panose="02040503050406030204" pitchFamily="18" charset="0"/>
                            </a:rPr>
                          </m:ctrlPr>
                        </m:sSubPr>
                        <m:e>
                          <m:r>
                            <m:rPr>
                              <m:sty m:val="p"/>
                            </m:rPr>
                            <a:rPr lang="el-GR" sz="2400" i="1" smtClean="0">
                              <a:solidFill>
                                <a:srgbClr val="FF0000"/>
                              </a:solidFill>
                              <a:latin typeface="Cambria Math" panose="02040503050406030204" pitchFamily="18" charset="0"/>
                              <a:ea typeface="Cambria Math" panose="02040503050406030204" pitchFamily="18" charset="0"/>
                            </a:rPr>
                            <m:t>Δ</m:t>
                          </m:r>
                          <m:r>
                            <a:rPr lang="fr-FR" sz="2400" i="1">
                              <a:solidFill>
                                <a:srgbClr val="FF0000"/>
                              </a:solidFill>
                              <a:latin typeface="Cambria Math" panose="02040503050406030204" pitchFamily="18" charset="0"/>
                              <a:ea typeface="Cambria Math" panose="02040503050406030204" pitchFamily="18" charset="0"/>
                            </a:rPr>
                            <m:t>𝑋</m:t>
                          </m:r>
                        </m:e>
                        <m:sub>
                          <m:r>
                            <a:rPr lang="fr-FR" sz="2400" i="1">
                              <a:solidFill>
                                <a:srgbClr val="FF0000"/>
                              </a:solidFill>
                              <a:latin typeface="Cambria Math" panose="02040503050406030204" pitchFamily="18" charset="0"/>
                              <a:ea typeface="Cambria Math" panose="02040503050406030204" pitchFamily="18" charset="0"/>
                            </a:rPr>
                            <m:t>𝑎</m:t>
                          </m:r>
                        </m:sub>
                      </m:sSub>
                      <m:r>
                        <a:rPr lang="fr-FR" sz="2400" b="0" i="1" smtClean="0">
                          <a:solidFill>
                            <a:srgbClr val="FF0000"/>
                          </a:solidFill>
                          <a:latin typeface="Cambria Math" panose="02040503050406030204" pitchFamily="18" charset="0"/>
                          <a:ea typeface="Cambria Math" panose="02040503050406030204" pitchFamily="18" charset="0"/>
                        </a:rPr>
                        <m:t>(</m:t>
                      </m:r>
                      <m:r>
                        <m:rPr>
                          <m:sty m:val="p"/>
                        </m:rPr>
                        <a:rPr lang="el-GR" sz="2400" i="1">
                          <a:solidFill>
                            <a:srgbClr val="FF0000"/>
                          </a:solidFill>
                          <a:latin typeface="Cambria Math" panose="02040503050406030204" pitchFamily="18" charset="0"/>
                          <a:ea typeface="Cambria Math" panose="02040503050406030204" pitchFamily="18" charset="0"/>
                        </a:rPr>
                        <m:t>Δ</m:t>
                      </m:r>
                      <m:r>
                        <a:rPr lang="el-GR" sz="2400" i="1">
                          <a:solidFill>
                            <a:srgbClr val="FF0000"/>
                          </a:solidFill>
                          <a:latin typeface="Cambria Math" panose="02040503050406030204" pitchFamily="18" charset="0"/>
                          <a:ea typeface="Cambria Math" panose="02040503050406030204" pitchFamily="18" charset="0"/>
                        </a:rPr>
                        <m:t>𝜔</m:t>
                      </m:r>
                      <m:r>
                        <a:rPr lang="fr-FR" sz="2400" i="1">
                          <a:solidFill>
                            <a:srgbClr val="FF0000"/>
                          </a:solidFill>
                          <a:latin typeface="Cambria Math" panose="02040503050406030204" pitchFamily="18" charset="0"/>
                          <a:ea typeface="Cambria Math" panose="02040503050406030204" pitchFamily="18" charset="0"/>
                        </a:rPr>
                        <m:t>)</m:t>
                      </m:r>
                      <m:func>
                        <m:funcPr>
                          <m:ctrlPr>
                            <a:rPr lang="fr-FR" sz="2400" i="1">
                              <a:solidFill>
                                <a:srgbClr val="FF0000"/>
                              </a:solidFill>
                              <a:latin typeface="Cambria Math" panose="02040503050406030204" pitchFamily="18" charset="0"/>
                            </a:rPr>
                          </m:ctrlPr>
                        </m:funcPr>
                        <m:fName>
                          <m:r>
                            <m:rPr>
                              <m:sty m:val="p"/>
                            </m:rPr>
                            <a:rPr lang="fr-FR" sz="2400">
                              <a:solidFill>
                                <a:srgbClr val="FF0000"/>
                              </a:solidFill>
                              <a:latin typeface="Cambria Math" panose="02040503050406030204" pitchFamily="18" charset="0"/>
                            </a:rPr>
                            <m:t>cos</m:t>
                          </m:r>
                        </m:fName>
                        <m:e>
                          <m:r>
                            <a:rPr lang="fr-FR" sz="2400" b="0" i="1" smtClean="0">
                              <a:solidFill>
                                <a:srgbClr val="FF0000"/>
                              </a:solidFill>
                              <a:latin typeface="Cambria Math" panose="02040503050406030204" pitchFamily="18" charset="0"/>
                            </a:rPr>
                            <m:t>(</m:t>
                          </m:r>
                          <m:r>
                            <m:rPr>
                              <m:sty m:val="p"/>
                            </m:rPr>
                            <a:rPr lang="el-GR" sz="2400" i="1">
                              <a:solidFill>
                                <a:srgbClr val="FF0000"/>
                              </a:solidFill>
                              <a:latin typeface="Cambria Math" panose="02040503050406030204" pitchFamily="18" charset="0"/>
                              <a:ea typeface="Cambria Math" panose="02040503050406030204" pitchFamily="18" charset="0"/>
                            </a:rPr>
                            <m:t>Δ</m:t>
                          </m:r>
                          <m:r>
                            <a:rPr lang="el-GR" sz="2400" i="1">
                              <a:solidFill>
                                <a:srgbClr val="FF0000"/>
                              </a:solidFill>
                              <a:latin typeface="Cambria Math" panose="02040503050406030204" pitchFamily="18" charset="0"/>
                              <a:ea typeface="Cambria Math" panose="02040503050406030204" pitchFamily="18" charset="0"/>
                            </a:rPr>
                            <m:t>𝜔</m:t>
                          </m:r>
                          <m:r>
                            <a:rPr lang="fr-FR" sz="2400" i="1">
                              <a:solidFill>
                                <a:srgbClr val="FF0000"/>
                              </a:solidFill>
                              <a:latin typeface="Cambria Math" panose="02040503050406030204" pitchFamily="18" charset="0"/>
                              <a:ea typeface="Cambria Math" panose="02040503050406030204" pitchFamily="18" charset="0"/>
                            </a:rPr>
                            <m:t>𝑡</m:t>
                          </m:r>
                          <m:r>
                            <a:rPr lang="fr-FR" sz="2400" i="1">
                              <a:solidFill>
                                <a:srgbClr val="FF0000"/>
                              </a:solidFill>
                              <a:latin typeface="Cambria Math" panose="02040503050406030204" pitchFamily="18" charset="0"/>
                              <a:ea typeface="Cambria Math" panose="02040503050406030204" pitchFamily="18" charset="0"/>
                            </a:rPr>
                            <m:t>+</m:t>
                          </m:r>
                          <m:sSub>
                            <m:sSubPr>
                              <m:ctrlPr>
                                <a:rPr lang="el-GR" sz="2400" i="1">
                                  <a:solidFill>
                                    <a:srgbClr val="FF0000"/>
                                  </a:solidFill>
                                  <a:latin typeface="Cambria Math" panose="02040503050406030204" pitchFamily="18" charset="0"/>
                                  <a:ea typeface="Cambria Math" panose="02040503050406030204" pitchFamily="18" charset="0"/>
                                </a:rPr>
                              </m:ctrlPr>
                            </m:sSubPr>
                            <m:e>
                              <m:r>
                                <a:rPr lang="el-GR" sz="2400" i="1">
                                  <a:solidFill>
                                    <a:srgbClr val="FF0000"/>
                                  </a:solidFill>
                                  <a:latin typeface="Cambria Math" panose="02040503050406030204" pitchFamily="18" charset="0"/>
                                  <a:ea typeface="Cambria Math" panose="02040503050406030204" pitchFamily="18" charset="0"/>
                                </a:rPr>
                                <m:t>𝜙</m:t>
                              </m:r>
                            </m:e>
                            <m:sub>
                              <m:r>
                                <a:rPr lang="fr-FR" sz="2400" i="1">
                                  <a:solidFill>
                                    <a:srgbClr val="FF0000"/>
                                  </a:solidFill>
                                  <a:latin typeface="Cambria Math" panose="02040503050406030204" pitchFamily="18" charset="0"/>
                                  <a:ea typeface="Cambria Math" panose="02040503050406030204" pitchFamily="18" charset="0"/>
                                </a:rPr>
                                <m:t>0</m:t>
                              </m:r>
                            </m:sub>
                          </m:sSub>
                          <m:r>
                            <a:rPr lang="fr-FR" sz="2400" i="1">
                              <a:solidFill>
                                <a:srgbClr val="FF0000"/>
                              </a:solidFill>
                              <a:latin typeface="Cambria Math" panose="02040503050406030204" pitchFamily="18" charset="0"/>
                            </a:rPr>
                            <m:t>)</m:t>
                          </m:r>
                        </m:e>
                      </m:func>
                    </m:oMath>
                  </m:oMathPara>
                </a14:m>
                <a:endParaRPr lang="fr-FR" sz="2400" dirty="0">
                  <a:solidFill>
                    <a:srgbClr val="FF0000"/>
                  </a:solidFill>
                </a:endParaRPr>
              </a:p>
              <a:p>
                <a:pPr>
                  <a:defRPr/>
                </a:pPr>
                <a:endParaRPr lang="fr-FR" sz="2400" dirty="0"/>
              </a:p>
              <a:p>
                <a:pPr>
                  <a:defRPr/>
                </a:pPr>
                <a:endParaRPr lang="fr-FR" sz="2400" dirty="0"/>
              </a:p>
              <a:p>
                <a:pPr>
                  <a:defRPr/>
                </a:pPr>
                <a:endParaRPr lang="fr-FR" sz="2400" dirty="0"/>
              </a:p>
            </p:txBody>
          </p:sp>
        </mc:Choice>
        <mc:Fallback xmlns="">
          <p:sp>
            <p:nvSpPr>
              <p:cNvPr id="4" name="ZoneTexte 3">
                <a:extLst>
                  <a:ext uri="{FF2B5EF4-FFF2-40B4-BE49-F238E27FC236}">
                    <a16:creationId xmlns:a16="http://schemas.microsoft.com/office/drawing/2014/main" id="{C0BAD8AA-45AC-5255-8578-1182CD764C7F}"/>
                  </a:ext>
                </a:extLst>
              </p:cNvPr>
              <p:cNvSpPr txBox="1">
                <a:spLocks noRot="1" noChangeAspect="1" noMove="1" noResize="1" noEditPoints="1" noAdjustHandles="1" noChangeArrowheads="1" noChangeShapeType="1" noTextEdit="1"/>
              </p:cNvSpPr>
              <p:nvPr/>
            </p:nvSpPr>
            <p:spPr>
              <a:xfrm>
                <a:off x="0" y="1107942"/>
                <a:ext cx="12360696" cy="6117509"/>
              </a:xfrm>
              <a:prstGeom prst="rect">
                <a:avLst/>
              </a:prstGeom>
              <a:blipFill>
                <a:blip r:embed="rId6"/>
                <a:stretch>
                  <a:fillRect l="-821" t="-830"/>
                </a:stretch>
              </a:blipFill>
            </p:spPr>
            <p:txBody>
              <a:bodyPr/>
              <a:lstStyle/>
              <a:p>
                <a:r>
                  <a:rPr lang="en-US">
                    <a:noFill/>
                  </a:rPr>
                  <a:t> </a:t>
                </a:r>
              </a:p>
            </p:txBody>
          </p:sp>
        </mc:Fallback>
      </mc:AlternateContent>
      <p:sp>
        <p:nvSpPr>
          <p:cNvPr id="2" name="Titre 1"/>
          <p:cNvSpPr>
            <a:spLocks noGrp="1"/>
          </p:cNvSpPr>
          <p:nvPr>
            <p:ph type="title"/>
            <p:custDataLst>
              <p:tags r:id="rId1"/>
            </p:custDataLst>
          </p:nvPr>
        </p:nvSpPr>
        <p:spPr bwMode="auto">
          <a:xfrm>
            <a:off x="640986" y="-99392"/>
            <a:ext cx="11353815" cy="1325563"/>
          </a:xfrm>
        </p:spPr>
        <p:txBody>
          <a:bodyPr>
            <a:normAutofit/>
          </a:bodyPr>
          <a:lstStyle/>
          <a:p>
            <a:pPr algn="ctr">
              <a:defRPr/>
            </a:pPr>
            <a:r>
              <a:rPr lang="en-US" b="1" u="sng" dirty="0"/>
              <a:t>Rough estimation of the experiment sensitivity</a:t>
            </a:r>
            <a:endParaRPr dirty="0"/>
          </a:p>
        </p:txBody>
      </p:sp>
      <p:sp>
        <p:nvSpPr>
          <p:cNvPr id="6" name="Espace réservé du contenu 2">
            <a:extLst>
              <a:ext uri="{FF2B5EF4-FFF2-40B4-BE49-F238E27FC236}">
                <a16:creationId xmlns:a16="http://schemas.microsoft.com/office/drawing/2014/main" id="{56CBA61C-9C9E-0E38-45FF-38F0196483E8}"/>
              </a:ext>
            </a:extLst>
          </p:cNvPr>
          <p:cNvSpPr txBox="1"/>
          <p:nvPr>
            <p:custDataLst>
              <p:tags r:id="rId2"/>
            </p:custDataLst>
          </p:nvPr>
        </p:nvSpPr>
        <p:spPr bwMode="auto">
          <a:xfrm>
            <a:off x="110564" y="1114826"/>
            <a:ext cx="11718600" cy="5534091"/>
          </a:xfrm>
          <a:prstGeom prst="rect">
            <a:avLst/>
          </a:prstGeom>
          <a:ln w="19050">
            <a:noFill/>
          </a:ln>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lang="fr-FR" dirty="0"/>
          </a:p>
        </p:txBody>
      </p:sp>
      <p:sp>
        <p:nvSpPr>
          <p:cNvPr id="5" name="ZoneTexte 4">
            <a:extLst>
              <a:ext uri="{FF2B5EF4-FFF2-40B4-BE49-F238E27FC236}">
                <a16:creationId xmlns:a16="http://schemas.microsoft.com/office/drawing/2014/main" id="{86B82D6C-6940-24C0-E8EC-BAB67586899E}"/>
              </a:ext>
            </a:extLst>
          </p:cNvPr>
          <p:cNvSpPr txBox="1"/>
          <p:nvPr>
            <p:custDataLst>
              <p:tags r:id="rId3"/>
            </p:custDataLst>
          </p:nvPr>
        </p:nvSpPr>
        <p:spPr bwMode="auto">
          <a:xfrm>
            <a:off x="11742753" y="6478608"/>
            <a:ext cx="504056" cy="369332"/>
          </a:xfrm>
          <a:prstGeom prst="rect">
            <a:avLst/>
          </a:prstGeom>
          <a:noFill/>
        </p:spPr>
        <p:txBody>
          <a:bodyPr wrap="square" rtlCol="0">
            <a:spAutoFit/>
          </a:bodyPr>
          <a:lstStyle/>
          <a:p>
            <a:r>
              <a:rPr lang="en-US" dirty="0"/>
              <a:t>9</a:t>
            </a:r>
          </a:p>
        </p:txBody>
      </p:sp>
      <p:sp>
        <p:nvSpPr>
          <p:cNvPr id="7" name="ZoneTexte 6">
            <a:extLst>
              <a:ext uri="{FF2B5EF4-FFF2-40B4-BE49-F238E27FC236}">
                <a16:creationId xmlns:a16="http://schemas.microsoft.com/office/drawing/2014/main" id="{E220B0B4-7DE6-246F-6E6E-CBDF9EAF92F1}"/>
              </a:ext>
            </a:extLst>
          </p:cNvPr>
          <p:cNvSpPr txBox="1"/>
          <p:nvPr/>
        </p:nvSpPr>
        <p:spPr bwMode="auto">
          <a:xfrm>
            <a:off x="5450303" y="4508107"/>
            <a:ext cx="3583937" cy="307777"/>
          </a:xfrm>
          <a:prstGeom prst="rect">
            <a:avLst/>
          </a:prstGeom>
          <a:noFill/>
        </p:spPr>
        <p:txBody>
          <a:bodyPr wrap="square" rtlCol="0">
            <a:spAutoFit/>
          </a:bodyPr>
          <a:lstStyle/>
          <a:p>
            <a:pPr>
              <a:defRPr/>
            </a:pPr>
            <a:r>
              <a:rPr lang="en-US" sz="1400" i="1" dirty="0"/>
              <a:t>(</a:t>
            </a:r>
            <a:r>
              <a:rPr lang="en-US" sz="1400" i="1" dirty="0" err="1"/>
              <a:t>Rubiola</a:t>
            </a:r>
            <a:r>
              <a:rPr lang="en-US" sz="1400" i="1" dirty="0"/>
              <a:t>, 2005)</a:t>
            </a:r>
            <a:endParaRPr i="1" dirty="0"/>
          </a:p>
        </p:txBody>
      </p:sp>
      <p:sp>
        <p:nvSpPr>
          <p:cNvPr id="9" name="Ellipse 8">
            <a:extLst>
              <a:ext uri="{FF2B5EF4-FFF2-40B4-BE49-F238E27FC236}">
                <a16:creationId xmlns:a16="http://schemas.microsoft.com/office/drawing/2014/main" id="{029972E0-0AB0-CC78-4CB6-6EE20635A3E2}"/>
              </a:ext>
            </a:extLst>
          </p:cNvPr>
          <p:cNvSpPr/>
          <p:nvPr/>
        </p:nvSpPr>
        <p:spPr>
          <a:xfrm>
            <a:off x="5896439" y="2852936"/>
            <a:ext cx="1207673" cy="10081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1D7FDD5C-C1AE-C6B9-7F20-455F6DC95A7E}"/>
                  </a:ext>
                </a:extLst>
              </p:cNvPr>
              <p:cNvSpPr txBox="1"/>
              <p:nvPr/>
            </p:nvSpPr>
            <p:spPr bwMode="auto">
              <a:xfrm>
                <a:off x="7608168" y="3964994"/>
                <a:ext cx="4689292" cy="400110"/>
              </a:xfrm>
              <a:prstGeom prst="rect">
                <a:avLst/>
              </a:prstGeom>
              <a:noFill/>
            </p:spPr>
            <p:txBody>
              <a:bodyPr wrap="square" rtlCol="0">
                <a:spAutoFit/>
              </a:bodyPr>
              <a:lstStyle/>
              <a:p>
                <a:pPr>
                  <a:defRPr/>
                </a:pPr>
                <a:r>
                  <a:rPr lang="en-US" dirty="0"/>
                  <a:t>Related to the RIN PSD </a:t>
                </a:r>
                <a14:m>
                  <m:oMath xmlns:m="http://schemas.openxmlformats.org/officeDocument/2006/math">
                    <m:sSub>
                      <m:sSubPr>
                        <m:ctrlPr>
                          <a:rPr lang="fr-FR" sz="2000" i="1">
                            <a:latin typeface="Cambria Math" panose="02040503050406030204" pitchFamily="18" charset="0"/>
                          </a:rPr>
                        </m:ctrlPr>
                      </m:sSubPr>
                      <m:e>
                        <m:r>
                          <a:rPr lang="fr-FR" sz="2000" i="1">
                            <a:latin typeface="Cambria Math" panose="02040503050406030204" pitchFamily="18" charset="0"/>
                          </a:rPr>
                          <m:t>𝑆</m:t>
                        </m:r>
                      </m:e>
                      <m:sub>
                        <m:r>
                          <a:rPr lang="fr-FR" sz="2000" i="1">
                            <a:latin typeface="Cambria Math" panose="02040503050406030204" pitchFamily="18" charset="0"/>
                          </a:rPr>
                          <m:t>𝑅𝐼𝑁</m:t>
                        </m:r>
                      </m:sub>
                    </m:sSub>
                  </m:oMath>
                </a14:m>
                <a:endParaRPr sz="2400" dirty="0"/>
              </a:p>
            </p:txBody>
          </p:sp>
        </mc:Choice>
        <mc:Fallback xmlns="">
          <p:sp>
            <p:nvSpPr>
              <p:cNvPr id="10" name="ZoneTexte 9">
                <a:extLst>
                  <a:ext uri="{FF2B5EF4-FFF2-40B4-BE49-F238E27FC236}">
                    <a16:creationId xmlns:a16="http://schemas.microsoft.com/office/drawing/2014/main" id="{1D7FDD5C-C1AE-C6B9-7F20-455F6DC95A7E}"/>
                  </a:ext>
                </a:extLst>
              </p:cNvPr>
              <p:cNvSpPr txBox="1">
                <a:spLocks noRot="1" noChangeAspect="1" noMove="1" noResize="1" noEditPoints="1" noAdjustHandles="1" noChangeArrowheads="1" noChangeShapeType="1" noTextEdit="1"/>
              </p:cNvSpPr>
              <p:nvPr/>
            </p:nvSpPr>
            <p:spPr bwMode="auto">
              <a:xfrm>
                <a:off x="7608168" y="3964994"/>
                <a:ext cx="4689292" cy="400110"/>
              </a:xfrm>
              <a:prstGeom prst="rect">
                <a:avLst/>
              </a:prstGeom>
              <a:blipFill>
                <a:blip r:embed="rId7"/>
                <a:stretch>
                  <a:fillRect l="-1081" b="-21875"/>
                </a:stretch>
              </a:blipFill>
            </p:spPr>
            <p:txBody>
              <a:bodyPr/>
              <a:lstStyle/>
              <a:p>
                <a:r>
                  <a:rPr lang="en-US">
                    <a:noFill/>
                  </a:rPr>
                  <a:t> </a:t>
                </a:r>
              </a:p>
            </p:txBody>
          </p:sp>
        </mc:Fallback>
      </mc:AlternateContent>
      <p:cxnSp>
        <p:nvCxnSpPr>
          <p:cNvPr id="14" name="Connecteur en arc 13">
            <a:extLst>
              <a:ext uri="{FF2B5EF4-FFF2-40B4-BE49-F238E27FC236}">
                <a16:creationId xmlns:a16="http://schemas.microsoft.com/office/drawing/2014/main" id="{6DD1F27B-8F6B-0112-39C2-36C0A4B69BAF}"/>
              </a:ext>
            </a:extLst>
          </p:cNvPr>
          <p:cNvCxnSpPr>
            <a:cxnSpLocks/>
            <a:stCxn id="10" idx="1"/>
            <a:endCxn id="9" idx="5"/>
          </p:cNvCxnSpPr>
          <p:nvPr/>
        </p:nvCxnSpPr>
        <p:spPr>
          <a:xfrm rot="10800000">
            <a:off x="6927252" y="3713413"/>
            <a:ext cx="680916" cy="451636"/>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12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Image 6">
            <a:extLst>
              <a:ext uri="{FF2B5EF4-FFF2-40B4-BE49-F238E27FC236}">
                <a16:creationId xmlns:a16="http://schemas.microsoft.com/office/drawing/2014/main" id="{859CE87C-CB88-68A4-DAB3-8BA7F4CD2B5E}"/>
              </a:ext>
            </a:extLst>
          </p:cNvPr>
          <p:cNvPicPr>
            <a:picLocks noChangeAspect="1"/>
          </p:cNvPicPr>
          <p:nvPr>
            <p:custDataLst>
              <p:tags r:id="rId1"/>
            </p:custDataLst>
          </p:nvPr>
        </p:nvPicPr>
        <p:blipFill>
          <a:blip r:embed="rId8"/>
          <a:stretch/>
        </p:blipFill>
        <p:spPr bwMode="auto">
          <a:xfrm>
            <a:off x="1526223" y="908721"/>
            <a:ext cx="8746241" cy="5875064"/>
          </a:xfrm>
          <a:prstGeom prst="rect">
            <a:avLst/>
          </a:prstGeom>
        </p:spPr>
      </p:pic>
      <p:sp>
        <p:nvSpPr>
          <p:cNvPr id="2" name="Titre 1"/>
          <p:cNvSpPr>
            <a:spLocks noGrp="1"/>
          </p:cNvSpPr>
          <p:nvPr>
            <p:ph type="title"/>
            <p:custDataLst>
              <p:tags r:id="rId2"/>
            </p:custDataLst>
          </p:nvPr>
        </p:nvSpPr>
        <p:spPr bwMode="auto">
          <a:xfrm>
            <a:off x="640986" y="-99392"/>
            <a:ext cx="11353815" cy="1325563"/>
          </a:xfrm>
        </p:spPr>
        <p:txBody>
          <a:bodyPr>
            <a:normAutofit/>
          </a:bodyPr>
          <a:lstStyle/>
          <a:p>
            <a:pPr algn="ctr">
              <a:defRPr/>
            </a:pPr>
            <a:r>
              <a:rPr lang="en-US" b="1" u="sng" dirty="0"/>
              <a:t>Rough estimation of the experiment sensitivity</a:t>
            </a:r>
            <a:endParaRPr dirty="0"/>
          </a:p>
        </p:txBody>
      </p:sp>
      <p:sp>
        <p:nvSpPr>
          <p:cNvPr id="5" name="ZoneTexte 4">
            <a:extLst>
              <a:ext uri="{FF2B5EF4-FFF2-40B4-BE49-F238E27FC236}">
                <a16:creationId xmlns:a16="http://schemas.microsoft.com/office/drawing/2014/main" id="{86B82D6C-6940-24C0-E8EC-BAB67586899E}"/>
              </a:ext>
            </a:extLst>
          </p:cNvPr>
          <p:cNvSpPr txBox="1"/>
          <p:nvPr>
            <p:custDataLst>
              <p:tags r:id="rId3"/>
            </p:custDataLst>
          </p:nvPr>
        </p:nvSpPr>
        <p:spPr bwMode="auto">
          <a:xfrm>
            <a:off x="11742753" y="6478608"/>
            <a:ext cx="504056" cy="369332"/>
          </a:xfrm>
          <a:prstGeom prst="rect">
            <a:avLst/>
          </a:prstGeom>
          <a:noFill/>
        </p:spPr>
        <p:txBody>
          <a:bodyPr wrap="square" rtlCol="0">
            <a:spAutoFit/>
          </a:bodyPr>
          <a:lstStyle/>
          <a:p>
            <a:r>
              <a:rPr lang="en-US" dirty="0"/>
              <a:t>11</a:t>
            </a:r>
          </a:p>
        </p:txBody>
      </p:sp>
      <p:sp>
        <p:nvSpPr>
          <p:cNvPr id="6" name="Espace réservé du contenu 2">
            <a:extLst>
              <a:ext uri="{FF2B5EF4-FFF2-40B4-BE49-F238E27FC236}">
                <a16:creationId xmlns:a16="http://schemas.microsoft.com/office/drawing/2014/main" id="{56CBA61C-9C9E-0E38-45FF-38F0196483E8}"/>
              </a:ext>
            </a:extLst>
          </p:cNvPr>
          <p:cNvSpPr txBox="1"/>
          <p:nvPr>
            <p:custDataLst>
              <p:tags r:id="rId4"/>
            </p:custDataLst>
          </p:nvPr>
        </p:nvSpPr>
        <p:spPr bwMode="auto">
          <a:xfrm>
            <a:off x="236700" y="1076179"/>
            <a:ext cx="11718600" cy="5534091"/>
          </a:xfrm>
          <a:prstGeom prst="rect">
            <a:avLst/>
          </a:prstGeom>
          <a:ln w="19050">
            <a:noFill/>
          </a:ln>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Aft>
                <a:spcPts val="600"/>
              </a:spcAft>
              <a:buNone/>
              <a:defRPr/>
            </a:pPr>
            <a:endParaRPr lang="fr-FR" dirty="0"/>
          </a:p>
        </p:txBody>
      </p:sp>
      <p:sp>
        <p:nvSpPr>
          <p:cNvPr id="11" name="Rectangle 10">
            <a:extLst>
              <a:ext uri="{FF2B5EF4-FFF2-40B4-BE49-F238E27FC236}">
                <a16:creationId xmlns:a16="http://schemas.microsoft.com/office/drawing/2014/main" id="{5BD45916-57A0-007C-84F0-2474FD960DE2}"/>
              </a:ext>
            </a:extLst>
          </p:cNvPr>
          <p:cNvSpPr/>
          <p:nvPr>
            <p:custDataLst>
              <p:tags r:id="rId5"/>
            </p:custDataLst>
          </p:nvPr>
        </p:nvSpPr>
        <p:spPr bwMode="auto">
          <a:xfrm>
            <a:off x="6312024" y="3573016"/>
            <a:ext cx="864096" cy="172819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3" name="ZoneTexte 2">
            <a:extLst>
              <a:ext uri="{FF2B5EF4-FFF2-40B4-BE49-F238E27FC236}">
                <a16:creationId xmlns:a16="http://schemas.microsoft.com/office/drawing/2014/main" id="{6CFBE597-35E9-D5C8-6795-B85902AAEC6B}"/>
              </a:ext>
            </a:extLst>
          </p:cNvPr>
          <p:cNvSpPr txBox="1"/>
          <p:nvPr/>
        </p:nvSpPr>
        <p:spPr bwMode="auto">
          <a:xfrm>
            <a:off x="8371363" y="6334780"/>
            <a:ext cx="3583937" cy="523220"/>
          </a:xfrm>
          <a:prstGeom prst="rect">
            <a:avLst/>
          </a:prstGeom>
          <a:noFill/>
        </p:spPr>
        <p:txBody>
          <a:bodyPr wrap="square" rtlCol="0">
            <a:spAutoFit/>
          </a:bodyPr>
          <a:lstStyle/>
          <a:p>
            <a:pPr>
              <a:defRPr/>
            </a:pPr>
            <a:r>
              <a:rPr lang="en-US" sz="1400" i="1" dirty="0"/>
              <a:t>(O’Hare, </a:t>
            </a:r>
            <a:r>
              <a:rPr lang="en-US" sz="1400" i="1" dirty="0" err="1"/>
              <a:t>AxionLimits</a:t>
            </a:r>
            <a:r>
              <a:rPr lang="en-US" sz="1400" i="1" dirty="0"/>
              <a:t> https://</a:t>
            </a:r>
            <a:r>
              <a:rPr lang="en-US" sz="1400" i="1" dirty="0" err="1"/>
              <a:t>github.com</a:t>
            </a:r>
            <a:r>
              <a:rPr lang="en-US" sz="1400" i="1" dirty="0"/>
              <a:t>/</a:t>
            </a:r>
            <a:r>
              <a:rPr lang="en-US" sz="1400" i="1" dirty="0" err="1"/>
              <a:t>cajohare</a:t>
            </a:r>
            <a:r>
              <a:rPr lang="en-US" sz="1400" i="1" dirty="0"/>
              <a:t>)</a:t>
            </a:r>
            <a:endParaRPr i="1" dirty="0"/>
          </a:p>
        </p:txBody>
      </p:sp>
    </p:spTree>
    <p:extLst>
      <p:ext uri="{BB962C8B-B14F-4D97-AF65-F5344CB8AC3E}">
        <p14:creationId xmlns:p14="http://schemas.microsoft.com/office/powerpoint/2010/main" val="398467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4" name="Image 13">
            <a:extLst>
              <a:ext uri="{FF2B5EF4-FFF2-40B4-BE49-F238E27FC236}">
                <a16:creationId xmlns:a16="http://schemas.microsoft.com/office/drawing/2014/main" id="{54DE5BA6-69E4-21A5-A32A-F6CC52E2EEB7}"/>
              </a:ext>
            </a:extLst>
          </p:cNvPr>
          <p:cNvPicPr>
            <a:picLocks noChangeAspect="1"/>
          </p:cNvPicPr>
          <p:nvPr/>
        </p:nvPicPr>
        <p:blipFill>
          <a:blip r:embed="rId6"/>
          <a:stretch>
            <a:fillRect/>
          </a:stretch>
        </p:blipFill>
        <p:spPr bwMode="auto">
          <a:xfrm>
            <a:off x="551384" y="1508400"/>
            <a:ext cx="10585176" cy="4656163"/>
          </a:xfrm>
          <a:prstGeom prst="rect">
            <a:avLst/>
          </a:prstGeom>
        </p:spPr>
      </p:pic>
      <p:sp>
        <p:nvSpPr>
          <p:cNvPr id="2" name="Titre 1"/>
          <p:cNvSpPr>
            <a:spLocks noGrp="1"/>
          </p:cNvSpPr>
          <p:nvPr>
            <p:ph type="title"/>
            <p:custDataLst>
              <p:tags r:id="rId1"/>
            </p:custDataLst>
          </p:nvPr>
        </p:nvSpPr>
        <p:spPr bwMode="auto">
          <a:xfrm>
            <a:off x="640986" y="-99392"/>
            <a:ext cx="11353815" cy="1325563"/>
          </a:xfrm>
        </p:spPr>
        <p:txBody>
          <a:bodyPr>
            <a:normAutofit/>
          </a:bodyPr>
          <a:lstStyle/>
          <a:p>
            <a:pPr algn="ctr">
              <a:defRPr/>
            </a:pPr>
            <a:r>
              <a:rPr lang="en-US" b="1" u="sng" dirty="0"/>
              <a:t>Rough estimation of the experiment sensitivity</a:t>
            </a:r>
            <a:endParaRPr dirty="0"/>
          </a:p>
        </p:txBody>
      </p:sp>
      <p:sp>
        <p:nvSpPr>
          <p:cNvPr id="6" name="Espace réservé du contenu 2">
            <a:extLst>
              <a:ext uri="{FF2B5EF4-FFF2-40B4-BE49-F238E27FC236}">
                <a16:creationId xmlns:a16="http://schemas.microsoft.com/office/drawing/2014/main" id="{56CBA61C-9C9E-0E38-45FF-38F0196483E8}"/>
              </a:ext>
            </a:extLst>
          </p:cNvPr>
          <p:cNvSpPr txBox="1"/>
          <p:nvPr>
            <p:custDataLst>
              <p:tags r:id="rId2"/>
            </p:custDataLst>
          </p:nvPr>
        </p:nvSpPr>
        <p:spPr bwMode="auto">
          <a:xfrm>
            <a:off x="236700" y="1076179"/>
            <a:ext cx="11718600" cy="5534091"/>
          </a:xfrm>
          <a:prstGeom prst="rect">
            <a:avLst/>
          </a:prstGeom>
          <a:ln w="19050">
            <a:noFill/>
          </a:ln>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spcAft>
                <a:spcPts val="600"/>
              </a:spcAft>
              <a:buNone/>
              <a:defRPr/>
            </a:pPr>
            <a:endParaRPr lang="fr-FR" dirty="0"/>
          </a:p>
        </p:txBody>
      </p:sp>
      <p:sp>
        <p:nvSpPr>
          <p:cNvPr id="9" name="ZoneTexte 8">
            <a:extLst>
              <a:ext uri="{FF2B5EF4-FFF2-40B4-BE49-F238E27FC236}">
                <a16:creationId xmlns:a16="http://schemas.microsoft.com/office/drawing/2014/main" id="{A2574EA4-DBC7-EAFF-679B-A31C8B89EFF0}"/>
              </a:ext>
            </a:extLst>
          </p:cNvPr>
          <p:cNvSpPr txBox="1"/>
          <p:nvPr>
            <p:custDataLst>
              <p:tags r:id="rId3"/>
            </p:custDataLst>
          </p:nvPr>
        </p:nvSpPr>
        <p:spPr bwMode="auto">
          <a:xfrm>
            <a:off x="11716826" y="6413891"/>
            <a:ext cx="5040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230861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1" name="Image 10">
            <a:extLst>
              <a:ext uri="{FF2B5EF4-FFF2-40B4-BE49-F238E27FC236}">
                <a16:creationId xmlns:a16="http://schemas.microsoft.com/office/drawing/2014/main" id="{E21931AD-F200-7C6A-799C-D4BFA90276D0}"/>
              </a:ext>
            </a:extLst>
          </p:cNvPr>
          <p:cNvPicPr>
            <a:picLocks noChangeAspect="1"/>
          </p:cNvPicPr>
          <p:nvPr/>
        </p:nvPicPr>
        <p:blipFill>
          <a:blip r:embed="rId6"/>
          <a:stretch>
            <a:fillRect/>
          </a:stretch>
        </p:blipFill>
        <p:spPr>
          <a:xfrm>
            <a:off x="551384" y="1509141"/>
            <a:ext cx="10585176" cy="4656163"/>
          </a:xfrm>
          <a:prstGeom prst="rect">
            <a:avLst/>
          </a:prstGeom>
        </p:spPr>
      </p:pic>
      <p:sp>
        <p:nvSpPr>
          <p:cNvPr id="2" name="Titre 1"/>
          <p:cNvSpPr>
            <a:spLocks noGrp="1"/>
          </p:cNvSpPr>
          <p:nvPr>
            <p:ph type="title"/>
            <p:custDataLst>
              <p:tags r:id="rId1"/>
            </p:custDataLst>
          </p:nvPr>
        </p:nvSpPr>
        <p:spPr bwMode="auto">
          <a:xfrm>
            <a:off x="640986" y="-99392"/>
            <a:ext cx="11353815" cy="1325563"/>
          </a:xfrm>
        </p:spPr>
        <p:txBody>
          <a:bodyPr>
            <a:normAutofit/>
          </a:bodyPr>
          <a:lstStyle/>
          <a:p>
            <a:pPr algn="ctr">
              <a:defRPr/>
            </a:pPr>
            <a:r>
              <a:rPr lang="en-US" b="1" u="sng" dirty="0"/>
              <a:t>Rough estimation of the experiment sensitivity</a:t>
            </a:r>
            <a:endParaRPr dirty="0"/>
          </a:p>
        </p:txBody>
      </p:sp>
      <p:sp>
        <p:nvSpPr>
          <p:cNvPr id="6" name="Espace réservé du contenu 2">
            <a:extLst>
              <a:ext uri="{FF2B5EF4-FFF2-40B4-BE49-F238E27FC236}">
                <a16:creationId xmlns:a16="http://schemas.microsoft.com/office/drawing/2014/main" id="{56CBA61C-9C9E-0E38-45FF-38F0196483E8}"/>
              </a:ext>
            </a:extLst>
          </p:cNvPr>
          <p:cNvSpPr txBox="1"/>
          <p:nvPr>
            <p:custDataLst>
              <p:tags r:id="rId2"/>
            </p:custDataLst>
          </p:nvPr>
        </p:nvSpPr>
        <p:spPr bwMode="auto">
          <a:xfrm>
            <a:off x="236700" y="1076179"/>
            <a:ext cx="11718600" cy="5534091"/>
          </a:xfrm>
          <a:prstGeom prst="rect">
            <a:avLst/>
          </a:prstGeom>
          <a:ln w="19050">
            <a:noFill/>
          </a:ln>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dirty="0" err="1"/>
              <a:t>Considering</a:t>
            </a:r>
            <a:r>
              <a:rPr lang="fr-FR" sz="2400" dirty="0"/>
              <a:t> </a:t>
            </a:r>
            <a:r>
              <a:rPr lang="fr-FR" sz="2400" dirty="0" err="1"/>
              <a:t>realistic</a:t>
            </a:r>
            <a:r>
              <a:rPr lang="fr-FR" sz="2400" dirty="0"/>
              <a:t> </a:t>
            </a:r>
            <a:r>
              <a:rPr lang="fr-FR" sz="2400" dirty="0" err="1"/>
              <a:t>experimental</a:t>
            </a:r>
            <a:r>
              <a:rPr lang="fr-FR" sz="2400" dirty="0"/>
              <a:t> </a:t>
            </a:r>
            <a:r>
              <a:rPr lang="fr-FR" sz="2400" dirty="0" err="1"/>
              <a:t>parameters</a:t>
            </a:r>
            <a:r>
              <a:rPr lang="fr-FR" sz="2400" dirty="0"/>
              <a:t>, the </a:t>
            </a:r>
            <a:r>
              <a:rPr lang="fr-FR" sz="2400" dirty="0" err="1"/>
              <a:t>experiment</a:t>
            </a:r>
            <a:r>
              <a:rPr lang="fr-FR" sz="2400" dirty="0"/>
              <a:t> </a:t>
            </a:r>
            <a:r>
              <a:rPr lang="fr-FR" sz="2400" dirty="0" err="1"/>
              <a:t>sensitivity</a:t>
            </a:r>
            <a:r>
              <a:rPr lang="fr-FR" sz="2400" dirty="0"/>
              <a:t> </a:t>
            </a:r>
            <a:r>
              <a:rPr lang="fr-FR" sz="2400" dirty="0" err="1"/>
              <a:t>is</a:t>
            </a:r>
            <a:r>
              <a:rPr lang="fr-FR" sz="2400" dirty="0"/>
              <a:t> </a:t>
            </a:r>
          </a:p>
          <a:p>
            <a:pPr marL="0" indent="0">
              <a:spcAft>
                <a:spcPts val="600"/>
              </a:spcAft>
              <a:buNone/>
              <a:defRPr/>
            </a:pPr>
            <a:endParaRPr lang="fr-FR" dirty="0"/>
          </a:p>
        </p:txBody>
      </p:sp>
      <p:sp>
        <p:nvSpPr>
          <p:cNvPr id="9" name="ZoneTexte 8">
            <a:extLst>
              <a:ext uri="{FF2B5EF4-FFF2-40B4-BE49-F238E27FC236}">
                <a16:creationId xmlns:a16="http://schemas.microsoft.com/office/drawing/2014/main" id="{A2574EA4-DBC7-EAFF-679B-A31C8B89EFF0}"/>
              </a:ext>
            </a:extLst>
          </p:cNvPr>
          <p:cNvSpPr txBox="1"/>
          <p:nvPr>
            <p:custDataLst>
              <p:tags r:id="rId3"/>
            </p:custDataLst>
          </p:nvPr>
        </p:nvSpPr>
        <p:spPr bwMode="auto">
          <a:xfrm>
            <a:off x="11716826" y="6413891"/>
            <a:ext cx="504056" cy="369332"/>
          </a:xfrm>
          <a:prstGeom prst="rect">
            <a:avLst/>
          </a:prstGeom>
          <a:noFill/>
        </p:spPr>
        <p:txBody>
          <a:bodyPr wrap="square" rtlCol="0">
            <a:spAutoFit/>
          </a:bodyPr>
          <a:lstStyle/>
          <a:p>
            <a:r>
              <a:rPr lang="en-US" dirty="0"/>
              <a:t>12</a:t>
            </a: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81A6A313-3B7E-C46E-3190-B1F1B7F28B13}"/>
                  </a:ext>
                </a:extLst>
              </p:cNvPr>
              <p:cNvSpPr txBox="1"/>
              <p:nvPr/>
            </p:nvSpPr>
            <p:spPr>
              <a:xfrm>
                <a:off x="640986" y="6213836"/>
                <a:ext cx="9127422" cy="400110"/>
              </a:xfrm>
              <a:prstGeom prst="rect">
                <a:avLst/>
              </a:prstGeom>
              <a:noFill/>
            </p:spPr>
            <p:txBody>
              <a:bodyPr wrap="square" rtlCol="0">
                <a:spAutoFit/>
              </a:bodyPr>
              <a:lstStyle/>
              <a:p>
                <a:r>
                  <a:rPr lang="en-US" sz="2000" dirty="0"/>
                  <a:t>With these parameters, </a:t>
                </a:r>
                <a14:m>
                  <m:oMath xmlns:m="http://schemas.openxmlformats.org/officeDocument/2006/math">
                    <m:r>
                      <a:rPr lang="en-US" sz="2000" b="1" i="1" smtClean="0">
                        <a:latin typeface="Cambria Math" panose="02040503050406030204" pitchFamily="18" charset="0"/>
                        <a:ea typeface="Cambria Math" panose="02040503050406030204" pitchFamily="18" charset="0"/>
                      </a:rPr>
                      <m:t>~</m:t>
                    </m:r>
                    <m:r>
                      <a:rPr lang="fr-FR" sz="2000" b="1" i="1" smtClean="0">
                        <a:latin typeface="Cambria Math" panose="02040503050406030204" pitchFamily="18" charset="0"/>
                        <a:ea typeface="Cambria Math" panose="02040503050406030204" pitchFamily="18" charset="0"/>
                      </a:rPr>
                      <m:t>𝟓</m:t>
                    </m:r>
                  </m:oMath>
                </a14:m>
                <a:r>
                  <a:rPr lang="en-US" sz="2000" b="1" dirty="0"/>
                  <a:t> days of data-taking </a:t>
                </a:r>
                <a:r>
                  <a:rPr lang="en-US" sz="2000" dirty="0"/>
                  <a:t>could constrain </a:t>
                </a:r>
                <a:r>
                  <a:rPr lang="en-US" sz="2000" b="1" dirty="0">
                    <a:solidFill>
                      <a:srgbClr val="00B0F0"/>
                    </a:solidFill>
                  </a:rPr>
                  <a:t>the light blue region</a:t>
                </a:r>
              </a:p>
            </p:txBody>
          </p:sp>
        </mc:Choice>
        <mc:Fallback xmlns="">
          <p:sp>
            <p:nvSpPr>
              <p:cNvPr id="3" name="ZoneTexte 2">
                <a:extLst>
                  <a:ext uri="{FF2B5EF4-FFF2-40B4-BE49-F238E27FC236}">
                    <a16:creationId xmlns:a16="http://schemas.microsoft.com/office/drawing/2014/main" id="{81A6A313-3B7E-C46E-3190-B1F1B7F28B13}"/>
                  </a:ext>
                </a:extLst>
              </p:cNvPr>
              <p:cNvSpPr txBox="1">
                <a:spLocks noRot="1" noChangeAspect="1" noMove="1" noResize="1" noEditPoints="1" noAdjustHandles="1" noChangeArrowheads="1" noChangeShapeType="1" noTextEdit="1"/>
              </p:cNvSpPr>
              <p:nvPr/>
            </p:nvSpPr>
            <p:spPr>
              <a:xfrm>
                <a:off x="640986" y="6213836"/>
                <a:ext cx="9127422" cy="400110"/>
              </a:xfrm>
              <a:prstGeom prst="rect">
                <a:avLst/>
              </a:prstGeom>
              <a:blipFill>
                <a:blip r:embed="rId7"/>
                <a:stretch>
                  <a:fillRect l="-695" t="-9375" b="-25000"/>
                </a:stretch>
              </a:blipFill>
            </p:spPr>
            <p:txBody>
              <a:bodyPr/>
              <a:lstStyle/>
              <a:p>
                <a:r>
                  <a:rPr lang="en-US">
                    <a:noFill/>
                  </a:rPr>
                  <a:t> </a:t>
                </a:r>
              </a:p>
            </p:txBody>
          </p:sp>
        </mc:Fallback>
      </mc:AlternateContent>
      <p:cxnSp>
        <p:nvCxnSpPr>
          <p:cNvPr id="19" name="Connecteur droit 18">
            <a:extLst>
              <a:ext uri="{FF2B5EF4-FFF2-40B4-BE49-F238E27FC236}">
                <a16:creationId xmlns:a16="http://schemas.microsoft.com/office/drawing/2014/main" id="{628FE751-75D2-60DF-F756-91480ED04F79}"/>
              </a:ext>
            </a:extLst>
          </p:cNvPr>
          <p:cNvCxnSpPr>
            <a:cxnSpLocks/>
          </p:cNvCxnSpPr>
          <p:nvPr/>
        </p:nvCxnSpPr>
        <p:spPr bwMode="auto">
          <a:xfrm>
            <a:off x="7416000" y="2268000"/>
            <a:ext cx="0" cy="309634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5FC92223-FA90-20FA-5158-E20B9CF55870}"/>
              </a:ext>
            </a:extLst>
          </p:cNvPr>
          <p:cNvCxnSpPr>
            <a:cxnSpLocks/>
          </p:cNvCxnSpPr>
          <p:nvPr/>
        </p:nvCxnSpPr>
        <p:spPr>
          <a:xfrm>
            <a:off x="6768000" y="2268000"/>
            <a:ext cx="0" cy="309634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03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0" y="1212706"/>
                <a:ext cx="12192000" cy="5816694"/>
              </a:xfrm>
            </p:spPr>
            <p:txBody>
              <a:bodyPr>
                <a:normAutofit/>
              </a:bodyPr>
              <a:lstStyle/>
              <a:p>
                <a:pPr>
                  <a:defRPr/>
                </a:pPr>
                <a:r>
                  <a:rPr lang="en-US" sz="2400" dirty="0"/>
                  <a:t>DP is a serious DM candidate </a:t>
                </a:r>
                <a:r>
                  <a:rPr lang="en-US" sz="2400" dirty="0">
                    <a:sym typeface="Wingdings" pitchFamily="2" charset="2"/>
                  </a:rPr>
                  <a:t></a:t>
                </a:r>
                <a:r>
                  <a:rPr lang="en-US" sz="2400" dirty="0"/>
                  <a:t> numerous lab experiments trying to detect it.</a:t>
                </a:r>
              </a:p>
              <a:p>
                <a:pPr>
                  <a:defRPr/>
                </a:pPr>
                <a:r>
                  <a:rPr lang="en-US" sz="2400" b="1" dirty="0"/>
                  <a:t>Proposal of a new kind of experiment looking for DP using atoms inside a microwave cavity</a:t>
                </a:r>
                <a:r>
                  <a:rPr lang="en-US" sz="2400" dirty="0"/>
                  <a:t>. As a resonant device, it acts as a narrowband DM detector.</a:t>
                </a:r>
              </a:p>
              <a:p>
                <a:pPr>
                  <a:defRPr/>
                </a:pPr>
                <a:r>
                  <a:rPr lang="en-US" sz="2400" dirty="0"/>
                  <a:t>With the current technology in atomic physics, </a:t>
                </a:r>
                <a:r>
                  <a:rPr lang="en-US" sz="2400" b="1" dirty="0"/>
                  <a:t>competitive sensitivity on the coupling constant </a:t>
                </a:r>
                <a14:m>
                  <m:oMath xmlns:m="http://schemas.openxmlformats.org/officeDocument/2006/math">
                    <m:r>
                      <a:rPr lang="fr-FR" sz="2400" b="1" i="1">
                        <a:latin typeface="Cambria Math"/>
                        <a:ea typeface="Cambria Math"/>
                      </a:rPr>
                      <m:t>𝝌</m:t>
                    </m:r>
                    <m:r>
                      <a:rPr lang="fr-FR" sz="2400" b="0" i="1">
                        <a:latin typeface="Cambria Math"/>
                        <a:ea typeface="Cambria Math"/>
                      </a:rPr>
                      <m:t> </m:t>
                    </m:r>
                  </m:oMath>
                </a14:m>
                <a:r>
                  <a:rPr lang="fr-FR" sz="2400" dirty="0" err="1"/>
                  <a:t>compared</a:t>
                </a:r>
                <a:r>
                  <a:rPr lang="fr-FR" sz="2400" dirty="0"/>
                  <a:t> to </a:t>
                </a:r>
                <a:r>
                  <a:rPr lang="fr-FR" sz="2400" dirty="0" err="1"/>
                  <a:t>other</a:t>
                </a:r>
                <a:r>
                  <a:rPr lang="fr-FR" sz="2400" dirty="0"/>
                  <a:t> </a:t>
                </a:r>
                <a:r>
                  <a:rPr lang="fr-FR" sz="2400" dirty="0" err="1"/>
                  <a:t>already</a:t>
                </a:r>
                <a:r>
                  <a:rPr lang="fr-FR" sz="2400" dirty="0"/>
                  <a:t> </a:t>
                </a:r>
                <a:r>
                  <a:rPr lang="fr-FR" sz="2400" dirty="0" err="1"/>
                  <a:t>existing</a:t>
                </a:r>
                <a:r>
                  <a:rPr lang="fr-FR" sz="2400" dirty="0"/>
                  <a:t> </a:t>
                </a:r>
                <a:r>
                  <a:rPr lang="fr-FR" sz="2400" dirty="0" err="1"/>
                  <a:t>experiments</a:t>
                </a:r>
                <a:r>
                  <a:rPr lang="fr-FR" sz="2400" dirty="0"/>
                  <a:t>.</a:t>
                </a:r>
                <a:endParaRPr sz="2400" dirty="0"/>
              </a:p>
              <a:p>
                <a:pPr>
                  <a:defRPr/>
                </a:pPr>
                <a:endParaRPr lang="en-US" sz="2400" dirty="0"/>
              </a:p>
              <a:p>
                <a:pPr>
                  <a:defRPr/>
                </a:pPr>
                <a:endParaRPr lang="en-US" sz="2400" dirty="0"/>
              </a:p>
              <a:p>
                <a:pPr>
                  <a:defRPr/>
                </a:pPr>
                <a:endParaRPr lang="en-US" sz="2400" dirty="0"/>
              </a:p>
              <a:p>
                <a:pPr marL="0" indent="0">
                  <a:buNone/>
                  <a:defRPr/>
                </a:pPr>
                <a:endParaRPr lang="en-US" sz="2400" dirty="0"/>
              </a:p>
              <a:p>
                <a:pPr marL="0" indent="0">
                  <a:buNone/>
                  <a:defRPr/>
                </a:pPr>
                <a:endParaRPr lang="en-US" sz="2400" dirty="0"/>
              </a:p>
              <a:p>
                <a:pPr marL="0" indent="0">
                  <a:buNone/>
                  <a:defRPr/>
                </a:pPr>
                <a:endParaRPr lang="en-US" sz="2400" dirty="0"/>
              </a:p>
              <a:p>
                <a:pPr marL="0" indent="0">
                  <a:buNone/>
                  <a:defRPr/>
                </a:pPr>
                <a:endParaRPr lang="en-US" sz="2400" dirty="0"/>
              </a:p>
              <a:p>
                <a:pPr>
                  <a:defRPr/>
                </a:pPr>
                <a:r>
                  <a:rPr lang="en-US" sz="2400" dirty="0"/>
                  <a:t>Experiment could be feasible in the near future in labs (</a:t>
                </a:r>
                <a:r>
                  <a:rPr lang="en-US" sz="2400" dirty="0" err="1"/>
                  <a:t>e.g</a:t>
                </a:r>
                <a:r>
                  <a:rPr lang="en-US" sz="2400" dirty="0"/>
                  <a:t> using Sr or Hg clocks) </a:t>
                </a:r>
              </a:p>
              <a:p>
                <a:pPr marL="0" indent="0">
                  <a:buNone/>
                  <a:defRPr/>
                </a:pPr>
                <a:endParaRPr lang="en-US"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0" y="1212706"/>
                <a:ext cx="12192000" cy="5816694"/>
              </a:xfrm>
              <a:blipFill>
                <a:blip r:embed="rId3"/>
                <a:stretch>
                  <a:fillRect l="-728" t="-1525"/>
                </a:stretch>
              </a:blipFill>
            </p:spPr>
            <p:txBody>
              <a:bodyPr/>
              <a:lstStyle/>
              <a:p>
                <a:r>
                  <a:rPr lang="en-US">
                    <a:noFill/>
                  </a:rPr>
                  <a:t> </a:t>
                </a:r>
              </a:p>
            </p:txBody>
          </p:sp>
        </mc:Fallback>
      </mc:AlternateContent>
      <p:sp>
        <p:nvSpPr>
          <p:cNvPr id="2" name="Titre 1"/>
          <p:cNvSpPr>
            <a:spLocks noGrp="1"/>
          </p:cNvSpPr>
          <p:nvPr>
            <p:ph type="title"/>
          </p:nvPr>
        </p:nvSpPr>
        <p:spPr bwMode="auto">
          <a:xfrm>
            <a:off x="838200" y="-112857"/>
            <a:ext cx="10515600" cy="1325563"/>
          </a:xfrm>
        </p:spPr>
        <p:txBody>
          <a:bodyPr/>
          <a:lstStyle/>
          <a:p>
            <a:pPr algn="ctr">
              <a:defRPr/>
            </a:pPr>
            <a:r>
              <a:rPr lang="en-US" b="1" u="sng" dirty="0"/>
              <a:t>Conclusion</a:t>
            </a:r>
            <a:endParaRPr dirty="0"/>
          </a:p>
        </p:txBody>
      </p:sp>
      <p:sp>
        <p:nvSpPr>
          <p:cNvPr id="5" name="ZoneTexte 4">
            <a:extLst>
              <a:ext uri="{FF2B5EF4-FFF2-40B4-BE49-F238E27FC236}">
                <a16:creationId xmlns:a16="http://schemas.microsoft.com/office/drawing/2014/main" id="{484C17F4-CEA4-09A5-7B77-75E7FB1BFE00}"/>
              </a:ext>
            </a:extLst>
          </p:cNvPr>
          <p:cNvSpPr txBox="1"/>
          <p:nvPr/>
        </p:nvSpPr>
        <p:spPr bwMode="auto">
          <a:xfrm>
            <a:off x="11678536" y="6404251"/>
            <a:ext cx="504056" cy="369332"/>
          </a:xfrm>
          <a:prstGeom prst="rect">
            <a:avLst/>
          </a:prstGeom>
          <a:noFill/>
        </p:spPr>
        <p:txBody>
          <a:bodyPr wrap="square" rtlCol="0">
            <a:spAutoFit/>
          </a:bodyPr>
          <a:lstStyle/>
          <a:p>
            <a:r>
              <a:rPr lang="en-US" dirty="0"/>
              <a:t>13</a:t>
            </a:r>
          </a:p>
        </p:txBody>
      </p:sp>
      <p:pic>
        <p:nvPicPr>
          <p:cNvPr id="6" name="Image 5">
            <a:extLst>
              <a:ext uri="{FF2B5EF4-FFF2-40B4-BE49-F238E27FC236}">
                <a16:creationId xmlns:a16="http://schemas.microsoft.com/office/drawing/2014/main" id="{BCAFACBC-7399-CD98-14E1-8816C8261CAC}"/>
              </a:ext>
            </a:extLst>
          </p:cNvPr>
          <p:cNvPicPr>
            <a:picLocks noChangeAspect="1"/>
          </p:cNvPicPr>
          <p:nvPr/>
        </p:nvPicPr>
        <p:blipFill>
          <a:blip r:embed="rId4"/>
          <a:stretch>
            <a:fillRect/>
          </a:stretch>
        </p:blipFill>
        <p:spPr bwMode="auto">
          <a:xfrm>
            <a:off x="2279576" y="3180120"/>
            <a:ext cx="7344816" cy="323080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838200" y="2780928"/>
            <a:ext cx="10515600" cy="1262937"/>
          </a:xfrm>
        </p:spPr>
        <p:txBody>
          <a:bodyPr>
            <a:normAutofit/>
          </a:bodyPr>
          <a:lstStyle/>
          <a:p>
            <a:pPr marL="0" indent="0" algn="ctr">
              <a:buNone/>
              <a:defRPr/>
            </a:pPr>
            <a:r>
              <a:rPr lang="en-US" sz="5400" b="1" u="sng" dirty="0"/>
              <a:t>Thank you for your attention !</a:t>
            </a:r>
            <a:endParaRPr dirty="0"/>
          </a:p>
        </p:txBody>
      </p:sp>
      <p:sp>
        <p:nvSpPr>
          <p:cNvPr id="2" name="ZoneTexte 1"/>
          <p:cNvSpPr txBox="1"/>
          <p:nvPr/>
        </p:nvSpPr>
        <p:spPr bwMode="auto">
          <a:xfrm>
            <a:off x="6976533" y="3674533"/>
            <a:ext cx="184731" cy="369332"/>
          </a:xfrm>
          <a:prstGeom prst="rect">
            <a:avLst/>
          </a:prstGeom>
          <a:noFill/>
        </p:spPr>
        <p:txBody>
          <a:bodyPr wrap="none" rtlCol="0">
            <a:spAutoFit/>
          </a:bodyPr>
          <a:lstStyle/>
          <a:p>
            <a:pPr>
              <a:defRPr/>
            </a:pPr>
            <a:endParaRPr lang="en-US"/>
          </a:p>
        </p:txBody>
      </p:sp>
      <p:sp>
        <p:nvSpPr>
          <p:cNvPr id="4" name="ZoneTexte 3">
            <a:extLst>
              <a:ext uri="{FF2B5EF4-FFF2-40B4-BE49-F238E27FC236}">
                <a16:creationId xmlns:a16="http://schemas.microsoft.com/office/drawing/2014/main" id="{D5FBC3A7-08F1-95A2-D4A7-8CFCE6E73B60}"/>
              </a:ext>
            </a:extLst>
          </p:cNvPr>
          <p:cNvSpPr txBox="1"/>
          <p:nvPr/>
        </p:nvSpPr>
        <p:spPr bwMode="auto">
          <a:xfrm>
            <a:off x="1127448" y="5934670"/>
            <a:ext cx="9721080" cy="923330"/>
          </a:xfrm>
          <a:prstGeom prst="rect">
            <a:avLst/>
          </a:prstGeom>
          <a:noFill/>
        </p:spPr>
        <p:txBody>
          <a:bodyPr wrap="square" rtlCol="0">
            <a:spAutoFit/>
          </a:bodyPr>
          <a:lstStyle/>
          <a:p>
            <a:pPr algn="ctr"/>
            <a:r>
              <a:rPr lang="en-US" dirty="0"/>
              <a:t>This work was supported by the </a:t>
            </a:r>
            <a:r>
              <a:rPr lang="en-US" dirty="0" err="1"/>
              <a:t>Programme</a:t>
            </a:r>
            <a:r>
              <a:rPr lang="en-US" dirty="0"/>
              <a:t> National GRAM of CNRS/INSU </a:t>
            </a:r>
          </a:p>
          <a:p>
            <a:pPr algn="ctr"/>
            <a:r>
              <a:rPr lang="en-US" dirty="0"/>
              <a:t>with INP and IN2P3 co-funded by CNES.</a:t>
            </a:r>
          </a:p>
          <a:p>
            <a:endParaRPr lang="en-US" dirty="0"/>
          </a:p>
        </p:txBody>
      </p:sp>
      <p:pic>
        <p:nvPicPr>
          <p:cNvPr id="5" name="Image 4">
            <a:extLst>
              <a:ext uri="{FF2B5EF4-FFF2-40B4-BE49-F238E27FC236}">
                <a16:creationId xmlns:a16="http://schemas.microsoft.com/office/drawing/2014/main" id="{193453B4-5E61-E221-0B69-B8FADFE970AC}"/>
              </a:ext>
            </a:extLst>
          </p:cNvPr>
          <p:cNvPicPr>
            <a:picLocks noChangeAspect="1"/>
          </p:cNvPicPr>
          <p:nvPr/>
        </p:nvPicPr>
        <p:blipFill>
          <a:blip r:embed="rId2"/>
          <a:stretch>
            <a:fillRect/>
          </a:stretch>
        </p:blipFill>
        <p:spPr bwMode="auto">
          <a:xfrm>
            <a:off x="10272464" y="5041778"/>
            <a:ext cx="1726456" cy="152697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0" y="908720"/>
                <a:ext cx="6816080" cy="1549839"/>
              </a:xfrm>
            </p:spPr>
            <p:txBody>
              <a:bodyPr vertOverflow="overflow" horzOverflow="overflow" vert="horz" wrap="square" lIns="91440" tIns="45720" rIns="91440" bIns="45720" numCol="1" spcCol="0" rtlCol="0" fromWordArt="0" anchor="t" anchorCtr="0" forceAA="0" compatLnSpc="0">
                <a:normAutofit/>
              </a:bodyPr>
              <a:lstStyle/>
              <a:p>
                <a:pPr marL="0" indent="0">
                  <a:buNone/>
                  <a:defRPr/>
                </a:pPr>
                <a:endParaRPr lang="fr-FR" sz="2400" dirty="0"/>
              </a:p>
              <a:p>
                <a:pPr marL="342900" indent="-342900">
                  <a:buAutoNum type="arabicParenR"/>
                  <a:defRPr/>
                </a:pPr>
                <a:r>
                  <a:rPr lang="fr-FR" sz="2400" dirty="0"/>
                  <a:t>Apply</a:t>
                </a:r>
                <a:r>
                  <a:rPr lang="fr-FR" sz="2400" dirty="0">
                    <a:solidFill>
                      <a:srgbClr val="0070C0"/>
                    </a:solidFill>
                  </a:rPr>
                  <a:t> </a:t>
                </a:r>
                <a:r>
                  <a:rPr lang="fr-FR" sz="2400" dirty="0" err="1">
                    <a:solidFill>
                      <a:srgbClr val="0070C0"/>
                    </a:solidFill>
                  </a:rPr>
                  <a:t>electric</a:t>
                </a:r>
                <a:r>
                  <a:rPr lang="fr-FR" sz="2400" dirty="0">
                    <a:solidFill>
                      <a:srgbClr val="0070C0"/>
                    </a:solidFill>
                  </a:rPr>
                  <a:t> </a:t>
                </a:r>
                <a:r>
                  <a:rPr lang="fr-FR" sz="2400" dirty="0" err="1">
                    <a:solidFill>
                      <a:srgbClr val="0070C0"/>
                    </a:solidFill>
                  </a:rPr>
                  <a:t>field</a:t>
                </a:r>
                <a:r>
                  <a:rPr lang="fr-FR" sz="2400" dirty="0">
                    <a:solidFill>
                      <a:srgbClr val="0070C0"/>
                    </a:solidFill>
                  </a:rPr>
                  <a:t> </a:t>
                </a:r>
                <a:r>
                  <a:rPr lang="fr-FR" sz="2400" dirty="0" err="1">
                    <a:solidFill>
                      <a:srgbClr val="0070C0"/>
                    </a:solidFill>
                  </a:rPr>
                  <a:t>with</a:t>
                </a:r>
                <a:r>
                  <a:rPr lang="fr-FR" sz="2400" dirty="0">
                    <a:solidFill>
                      <a:srgbClr val="0070C0"/>
                    </a:solidFill>
                  </a:rPr>
                  <a:t> </a:t>
                </a:r>
                <a:r>
                  <a:rPr lang="fr-FR" sz="2400" dirty="0" err="1">
                    <a:solidFill>
                      <a:srgbClr val="0070C0"/>
                    </a:solidFill>
                  </a:rPr>
                  <a:t>frequency</a:t>
                </a:r>
                <a:r>
                  <a:rPr lang="fr-FR" sz="2400" dirty="0">
                    <a:solidFill>
                      <a:srgbClr val="0070C0"/>
                    </a:solidFill>
                  </a:rPr>
                  <a:t> </a:t>
                </a:r>
                <a14:m>
                  <m:oMath xmlns:m="http://schemas.openxmlformats.org/officeDocument/2006/math">
                    <m:sSub>
                      <m:sSubPr>
                        <m:ctrlPr>
                          <a:rPr lang="ar-AE" sz="2400" i="1">
                            <a:solidFill>
                              <a:srgbClr val="0070C0"/>
                            </a:solidFill>
                            <a:latin typeface="Cambria Math" panose="02040503050406030204" pitchFamily="18" charset="0"/>
                            <a:ea typeface="Cambria Math"/>
                            <a:cs typeface="Cambria Math"/>
                          </a:rPr>
                        </m:ctrlPr>
                      </m:sSubPr>
                      <m:e>
                        <m:r>
                          <a:rPr lang="ar-AE" sz="2400" i="1">
                            <a:solidFill>
                              <a:srgbClr val="0070C0"/>
                            </a:solidFill>
                            <a:latin typeface="Cambria Math"/>
                            <a:ea typeface="Cambria Math"/>
                          </a:rPr>
                          <m:t>𝜔</m:t>
                        </m:r>
                      </m:e>
                      <m:sub>
                        <m:r>
                          <a:rPr lang="ar-AE" sz="2400" b="0" i="1">
                            <a:solidFill>
                              <a:srgbClr val="0070C0"/>
                            </a:solidFill>
                            <a:latin typeface="Cambria Math"/>
                          </a:rPr>
                          <m:t>𝑎</m:t>
                        </m:r>
                      </m:sub>
                    </m:sSub>
                  </m:oMath>
                </a14:m>
                <a:r>
                  <a:rPr lang="ar-AE" sz="2400" dirty="0"/>
                  <a:t> </a:t>
                </a:r>
                <a:r>
                  <a:rPr lang="fr-FR" sz="2400" dirty="0"/>
                  <a:t>for </a:t>
                </a:r>
                <a14:m>
                  <m:oMath xmlns:m="http://schemas.openxmlformats.org/officeDocument/2006/math">
                    <m:sSub>
                      <m:sSubPr>
                        <m:ctrlPr>
                          <a:rPr lang="ar-AE" sz="2400" i="1">
                            <a:latin typeface="Cambria Math" panose="02040503050406030204" pitchFamily="18" charset="0"/>
                            <a:ea typeface="Cambria Math"/>
                            <a:cs typeface="Cambria Math"/>
                          </a:rPr>
                        </m:ctrlPr>
                      </m:sSubPr>
                      <m:e>
                        <m:r>
                          <a:rPr lang="ar-AE" sz="2400">
                            <a:latin typeface="Cambria Math"/>
                            <a:ea typeface="Cambria Math"/>
                            <a:cs typeface="Cambria Math"/>
                          </a:rPr>
                          <m:t>𝑇</m:t>
                        </m:r>
                      </m:e>
                      <m:sub>
                        <m:r>
                          <a:rPr lang="ar-AE" sz="2400">
                            <a:latin typeface="Cambria Math"/>
                            <a:ea typeface="Cambria Math"/>
                            <a:cs typeface="Cambria Math"/>
                          </a:rPr>
                          <m:t>𝑜𝑏𝑠</m:t>
                        </m:r>
                      </m:sub>
                    </m:sSub>
                  </m:oMath>
                </a14:m>
                <a:r>
                  <a:rPr lang="fr-FR" sz="2400" dirty="0"/>
                  <a:t> </a:t>
                </a:r>
                <a:br>
                  <a:rPr lang="fr-FR" sz="2400" dirty="0"/>
                </a:br>
                <a:r>
                  <a:rPr lang="fr-FR" sz="2400" dirty="0">
                    <a:sym typeface="Wingdings" pitchFamily="2" charset="2"/>
                  </a:rPr>
                  <a:t></a:t>
                </a:r>
                <a:r>
                  <a:rPr lang="fr-FR" sz="2400" dirty="0"/>
                  <a:t> scan </a:t>
                </a:r>
                <a:r>
                  <a:rPr lang="fr-FR" sz="2400" dirty="0">
                    <a:solidFill>
                      <a:schemeClr val="accent2"/>
                    </a:solidFill>
                  </a:rPr>
                  <a:t>DM </a:t>
                </a:r>
                <a:r>
                  <a:rPr lang="fr-FR" sz="2400" dirty="0" err="1">
                    <a:solidFill>
                      <a:schemeClr val="accent2"/>
                    </a:solidFill>
                  </a:rPr>
                  <a:t>signals</a:t>
                </a:r>
                <a:r>
                  <a:rPr lang="fr-FR" sz="2400" dirty="0">
                    <a:solidFill>
                      <a:schemeClr val="accent2"/>
                    </a:solidFill>
                  </a:rPr>
                  <a:t> </a:t>
                </a:r>
                <a:r>
                  <a:rPr lang="fr-FR" sz="2400" dirty="0" err="1"/>
                  <a:t>with</a:t>
                </a:r>
                <a:r>
                  <a:rPr lang="fr-FR" sz="2400" dirty="0"/>
                  <a:t> </a:t>
                </a:r>
                <a14:m>
                  <m:oMath xmlns:m="http://schemas.openxmlformats.org/officeDocument/2006/math">
                    <m:f>
                      <m:fPr>
                        <m:ctrlPr>
                          <a:rPr lang="fr-FR" sz="2400" b="0" i="1" smtClean="0">
                            <a:latin typeface="Cambria Math" panose="02040503050406030204" pitchFamily="18" charset="0"/>
                            <a:ea typeface="Cambria Math" panose="02040503050406030204" pitchFamily="18" charset="0"/>
                          </a:rPr>
                        </m:ctrlPr>
                      </m:fPr>
                      <m:num>
                        <m:r>
                          <a:rPr lang="fr-FR" sz="2400" b="0" i="1" smtClean="0">
                            <a:latin typeface="Cambria Math" panose="02040503050406030204" pitchFamily="18" charset="0"/>
                            <a:ea typeface="Cambria Math" panose="02040503050406030204" pitchFamily="18" charset="0"/>
                          </a:rPr>
                          <m:t>2</m:t>
                        </m:r>
                        <m:r>
                          <a:rPr lang="fr-FR" sz="2400" i="1">
                            <a:latin typeface="Cambria Math" panose="02040503050406030204" pitchFamily="18" charset="0"/>
                            <a:ea typeface="Cambria Math" panose="02040503050406030204" pitchFamily="18" charset="0"/>
                          </a:rPr>
                          <m:t>𝜋</m:t>
                        </m:r>
                      </m:num>
                      <m:den>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𝑇</m:t>
                            </m:r>
                          </m:e>
                          <m:sub>
                            <m:r>
                              <a:rPr lang="fr-FR" sz="2400" b="0" i="1" smtClean="0">
                                <a:latin typeface="Cambria Math" panose="02040503050406030204" pitchFamily="18" charset="0"/>
                                <a:ea typeface="Cambria Math" panose="02040503050406030204" pitchFamily="18" charset="0"/>
                              </a:rPr>
                              <m:t>𝑜𝑏𝑠</m:t>
                            </m:r>
                          </m:sub>
                        </m:sSub>
                      </m:den>
                    </m:f>
                    <m:r>
                      <a:rPr lang="fr-FR" sz="2400" b="0" i="0" smtClean="0">
                        <a:latin typeface="Cambria Math" panose="02040503050406030204" pitchFamily="18" charset="0"/>
                        <a:ea typeface="Cambria Math" panose="02040503050406030204" pitchFamily="18" charset="0"/>
                      </a:rPr>
                      <m:t>&lt;</m:t>
                    </m:r>
                    <m:r>
                      <a:rPr lang="fr-FR" sz="2400" b="0" i="1" smtClean="0">
                        <a:latin typeface="Cambria Math" panose="02040503050406030204" pitchFamily="18" charset="0"/>
                        <a:ea typeface="Cambria Math" panose="02040503050406030204" pitchFamily="18" charset="0"/>
                      </a:rPr>
                      <m:t>|</m:t>
                    </m:r>
                    <m:r>
                      <m:rPr>
                        <m:sty m:val="p"/>
                      </m:rPr>
                      <a:rPr lang="el-GR" sz="2400" i="1" smtClean="0">
                        <a:latin typeface="Cambria Math" panose="02040503050406030204" pitchFamily="18" charset="0"/>
                        <a:ea typeface="Cambria Math" panose="02040503050406030204" pitchFamily="18" charset="0"/>
                      </a:rPr>
                      <m:t>Δ</m:t>
                    </m:r>
                    <m:r>
                      <a:rPr lang="el-GR" sz="2400" i="1" smtClean="0">
                        <a:latin typeface="Cambria Math" panose="02040503050406030204" pitchFamily="18" charset="0"/>
                        <a:ea typeface="Cambria Math" panose="02040503050406030204" pitchFamily="18" charset="0"/>
                      </a:rPr>
                      <m:t>𝜔</m:t>
                    </m:r>
                    <m:r>
                      <a:rPr lang="fr-FR" sz="2400" b="0" i="1" smtClean="0">
                        <a:latin typeface="Cambria Math" panose="02040503050406030204" pitchFamily="18" charset="0"/>
                        <a:ea typeface="Cambria Math" panose="02040503050406030204" pitchFamily="18" charset="0"/>
                      </a:rPr>
                      <m:t>|&lt;</m:t>
                    </m:r>
                    <m:f>
                      <m:fPr>
                        <m:ctrlPr>
                          <a:rPr lang="fr-FR" sz="2400" b="0" i="1" smtClean="0">
                            <a:latin typeface="Cambria Math" panose="02040503050406030204" pitchFamily="18" charset="0"/>
                            <a:ea typeface="Cambria Math" panose="02040503050406030204" pitchFamily="18" charset="0"/>
                          </a:rPr>
                        </m:ctrlPr>
                      </m:fPr>
                      <m:num>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𝜋</m:t>
                            </m:r>
                            <m:r>
                              <a:rPr lang="fr-FR" sz="2400" i="1">
                                <a:latin typeface="Cambria Math" panose="02040503050406030204" pitchFamily="18" charset="0"/>
                                <a:ea typeface="Cambria Math" panose="02040503050406030204" pitchFamily="18" charset="0"/>
                              </a:rPr>
                              <m:t>𝑓</m:t>
                            </m:r>
                          </m:e>
                          <m:sub>
                            <m:r>
                              <a:rPr lang="fr-FR" sz="2400" i="1">
                                <a:latin typeface="Cambria Math" panose="02040503050406030204" pitchFamily="18" charset="0"/>
                                <a:ea typeface="Cambria Math" panose="02040503050406030204" pitchFamily="18" charset="0"/>
                              </a:rPr>
                              <m:t>𝑠</m:t>
                            </m:r>
                          </m:sub>
                        </m:sSub>
                      </m:num>
                      <m:den>
                        <m:r>
                          <a:rPr lang="fr-FR" sz="2400" b="0" i="1" smtClean="0">
                            <a:latin typeface="Cambria Math" panose="02040503050406030204" pitchFamily="18" charset="0"/>
                            <a:ea typeface="Cambria Math" panose="02040503050406030204" pitchFamily="18" charset="0"/>
                          </a:rPr>
                          <m:t>2</m:t>
                        </m:r>
                      </m:den>
                    </m:f>
                  </m:oMath>
                </a14:m>
                <a:endParaRPr lang="fr-FR" sz="2400" dirty="0">
                  <a:solidFill>
                    <a:schemeClr val="accent2"/>
                  </a:solidFill>
                </a:endParaRPr>
              </a:p>
              <a:p>
                <a:pPr marL="3086100" lvl="6" indent="-342900">
                  <a:buAutoNum type="arabicParenR"/>
                  <a:defRPr/>
                </a:pPr>
                <a:endParaRPr lang="fr-FR" sz="1400" dirty="0">
                  <a:solidFill>
                    <a:schemeClr val="accent2"/>
                  </a:solidFill>
                </a:endParaRPr>
              </a:p>
              <a:p>
                <a:pPr marL="342900" indent="-342900">
                  <a:buAutoNum type="arabicParenR"/>
                  <a:defRPr/>
                </a:pPr>
                <a:endParaRPr lang="fr-FR" sz="2400" dirty="0">
                  <a:solidFill>
                    <a:schemeClr val="accent2"/>
                  </a:solidFill>
                </a:endParaRPr>
              </a:p>
              <a:p>
                <a:pPr marL="342900" indent="-342900">
                  <a:buAutoNum type="arabicParenR"/>
                  <a:defRPr/>
                </a:pPr>
                <a:endParaRPr lang="fr-FR" sz="2400" dirty="0">
                  <a:solidFill>
                    <a:schemeClr val="accent2"/>
                  </a:solidFill>
                </a:endParaRPr>
              </a:p>
              <a:p>
                <a:pPr marL="342900" indent="-342900">
                  <a:buAutoNum type="arabicParenR"/>
                  <a:defRPr/>
                </a:pPr>
                <a:endParaRPr lang="fr-FR" sz="2400" dirty="0">
                  <a:solidFill>
                    <a:schemeClr val="accent2"/>
                  </a:solidFill>
                </a:endParaRPr>
              </a:p>
              <a:p>
                <a:pPr marL="0" indent="0">
                  <a:buNone/>
                  <a:defRPr/>
                </a:pPr>
                <a:endParaRPr lang="fr-FR" sz="2400" dirty="0">
                  <a:solidFill>
                    <a:schemeClr val="accent2"/>
                  </a:solidFill>
                </a:endParaRPr>
              </a:p>
              <a:p>
                <a:pPr marL="342900" indent="-342900">
                  <a:buAutoNum type="arabicParenR"/>
                  <a:defRPr/>
                </a:pPr>
                <a:endParaRPr lang="ar-AE" sz="2400" dirty="0">
                  <a:solidFill>
                    <a:schemeClr val="accent2"/>
                  </a:solidFill>
                </a:endParaRPr>
              </a:p>
              <a:p>
                <a:pPr marL="0" indent="0">
                  <a:buNone/>
                  <a:defRPr/>
                </a:pPr>
                <a:endParaRPr lang="fr-FR" sz="2400" dirty="0">
                  <a:sym typeface="Wingdings" pitchFamily="2" charset="2"/>
                </a:endParaRPr>
              </a:p>
              <a:p>
                <a:pPr marL="0" indent="0">
                  <a:buNone/>
                  <a:defRPr/>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0" y="908720"/>
                <a:ext cx="6816080" cy="1549839"/>
              </a:xfrm>
              <a:blipFill>
                <a:blip r:embed="rId3"/>
                <a:stretch>
                  <a:fillRect l="-1490" b="-162602"/>
                </a:stretch>
              </a:blipFill>
            </p:spPr>
            <p:txBody>
              <a:bodyPr/>
              <a:lstStyle/>
              <a:p>
                <a:r>
                  <a:rPr lang="en-US">
                    <a:noFill/>
                  </a:rPr>
                  <a:t> </a:t>
                </a:r>
              </a:p>
            </p:txBody>
          </p:sp>
        </mc:Fallback>
      </mc:AlternateContent>
      <p:sp>
        <p:nvSpPr>
          <p:cNvPr id="2" name="Titre 1"/>
          <p:cNvSpPr>
            <a:spLocks noGrp="1"/>
          </p:cNvSpPr>
          <p:nvPr>
            <p:ph type="title"/>
          </p:nvPr>
        </p:nvSpPr>
        <p:spPr bwMode="auto">
          <a:xfrm>
            <a:off x="437322" y="0"/>
            <a:ext cx="11317356" cy="1325563"/>
          </a:xfrm>
        </p:spPr>
        <p:txBody>
          <a:bodyPr>
            <a:normAutofit/>
          </a:bodyPr>
          <a:lstStyle/>
          <a:p>
            <a:pPr algn="ctr">
              <a:defRPr/>
            </a:pPr>
            <a:r>
              <a:rPr lang="fr-FR" b="1" u="sng" dirty="0"/>
              <a:t>Back-up : </a:t>
            </a:r>
            <a:r>
              <a:rPr lang="fr-FR" b="1" u="sng" dirty="0" err="1"/>
              <a:t>Experimental</a:t>
            </a:r>
            <a:r>
              <a:rPr lang="fr-FR" b="1" u="sng" dirty="0"/>
              <a:t> </a:t>
            </a:r>
            <a:r>
              <a:rPr lang="fr-FR" b="1" u="sng" dirty="0" err="1"/>
              <a:t>methodology</a:t>
            </a:r>
            <a:endParaRPr lang="fr-FR" b="1" u="sng" dirty="0"/>
          </a:p>
        </p:txBody>
      </p:sp>
      <p:sp>
        <p:nvSpPr>
          <p:cNvPr id="7" name="Flèche courbée vers la gauche 6">
            <a:extLst>
              <a:ext uri="{FF2B5EF4-FFF2-40B4-BE49-F238E27FC236}">
                <a16:creationId xmlns:a16="http://schemas.microsoft.com/office/drawing/2014/main" id="{3084F28F-D7D3-B724-1346-1BD2D069DBB0}"/>
              </a:ext>
            </a:extLst>
          </p:cNvPr>
          <p:cNvSpPr/>
          <p:nvPr/>
        </p:nvSpPr>
        <p:spPr>
          <a:xfrm rot="16200000">
            <a:off x="5901155" y="3767266"/>
            <a:ext cx="499368" cy="34907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lèche courbée vers la gauche 7">
            <a:extLst>
              <a:ext uri="{FF2B5EF4-FFF2-40B4-BE49-F238E27FC236}">
                <a16:creationId xmlns:a16="http://schemas.microsoft.com/office/drawing/2014/main" id="{949DFAA1-A283-7A79-D494-5996B254D265}"/>
              </a:ext>
            </a:extLst>
          </p:cNvPr>
          <p:cNvSpPr/>
          <p:nvPr/>
        </p:nvSpPr>
        <p:spPr bwMode="auto">
          <a:xfrm rot="5400000">
            <a:off x="5825465" y="4314275"/>
            <a:ext cx="499368" cy="34907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ZoneTexte 9">
            <a:extLst>
              <a:ext uri="{FF2B5EF4-FFF2-40B4-BE49-F238E27FC236}">
                <a16:creationId xmlns:a16="http://schemas.microsoft.com/office/drawing/2014/main" id="{3835F1ED-9B94-D507-4A56-2F169AF50A23}"/>
              </a:ext>
            </a:extLst>
          </p:cNvPr>
          <p:cNvSpPr txBox="1"/>
          <p:nvPr/>
        </p:nvSpPr>
        <p:spPr>
          <a:xfrm>
            <a:off x="5597057" y="5514249"/>
            <a:ext cx="1457718" cy="461665"/>
          </a:xfrm>
          <a:prstGeom prst="rect">
            <a:avLst/>
          </a:prstGeom>
          <a:noFill/>
        </p:spPr>
        <p:txBody>
          <a:bodyPr wrap="square" rtlCol="0">
            <a:spAutoFit/>
          </a:bodyPr>
          <a:lstStyle/>
          <a:p>
            <a:r>
              <a:rPr lang="fr-FR" sz="2400" b="1" dirty="0"/>
              <a:t>N times</a:t>
            </a:r>
            <a:endParaRPr lang="en-US" sz="2400" b="1" dirty="0"/>
          </a:p>
        </p:txBody>
      </p:sp>
      <p:sp>
        <p:nvSpPr>
          <p:cNvPr id="11" name="ZoneTexte 10">
            <a:extLst>
              <a:ext uri="{FF2B5EF4-FFF2-40B4-BE49-F238E27FC236}">
                <a16:creationId xmlns:a16="http://schemas.microsoft.com/office/drawing/2014/main" id="{CBD5A765-EE3F-3972-BD31-E067BFB59FDE}"/>
              </a:ext>
            </a:extLst>
          </p:cNvPr>
          <p:cNvSpPr txBox="1"/>
          <p:nvPr/>
        </p:nvSpPr>
        <p:spPr bwMode="auto">
          <a:xfrm>
            <a:off x="11742753" y="6478608"/>
            <a:ext cx="504056" cy="369332"/>
          </a:xfrm>
          <a:prstGeom prst="rect">
            <a:avLst/>
          </a:prstGeom>
          <a:noFill/>
        </p:spPr>
        <p:txBody>
          <a:bodyPr wrap="square" rtlCol="0">
            <a:spAutoFit/>
          </a:bodyPr>
          <a:lstStyle/>
          <a:p>
            <a:r>
              <a:rPr lang="en-US" dirty="0"/>
              <a:t>8</a:t>
            </a:r>
          </a:p>
        </p:txBody>
      </p:sp>
      <p:cxnSp>
        <p:nvCxnSpPr>
          <p:cNvPr id="6" name="Connecteur droit avec flèche 5">
            <a:extLst>
              <a:ext uri="{FF2B5EF4-FFF2-40B4-BE49-F238E27FC236}">
                <a16:creationId xmlns:a16="http://schemas.microsoft.com/office/drawing/2014/main" id="{C141FAA3-BF27-B930-83F2-EE9F688A30E9}"/>
              </a:ext>
            </a:extLst>
          </p:cNvPr>
          <p:cNvCxnSpPr>
            <a:cxnSpLocks/>
          </p:cNvCxnSpPr>
          <p:nvPr/>
        </p:nvCxnSpPr>
        <p:spPr>
          <a:xfrm>
            <a:off x="335360" y="4224232"/>
            <a:ext cx="554461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7673A10C-D2EF-0BA8-6999-950E7A160897}"/>
                  </a:ext>
                </a:extLst>
              </p:cNvPr>
              <p:cNvSpPr txBox="1"/>
              <p:nvPr/>
            </p:nvSpPr>
            <p:spPr>
              <a:xfrm>
                <a:off x="5172365" y="3791946"/>
                <a:ext cx="11535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𝜔</m:t>
                      </m:r>
                      <m:r>
                        <a:rPr lang="fr-FR" b="0" i="1" smtClean="0">
                          <a:latin typeface="Cambria Math" panose="02040503050406030204" pitchFamily="18" charset="0"/>
                          <a:ea typeface="Cambria Math" panose="02040503050406030204" pitchFamily="18" charset="0"/>
                        </a:rPr>
                        <m:t> (</m:t>
                      </m:r>
                      <m:r>
                        <a:rPr lang="fr-FR" b="0" i="1" smtClean="0">
                          <a:latin typeface="Cambria Math" panose="02040503050406030204" pitchFamily="18" charset="0"/>
                          <a:ea typeface="Cambria Math" panose="02040503050406030204" pitchFamily="18" charset="0"/>
                        </a:rPr>
                        <m:t>𝐻𝑧</m:t>
                      </m:r>
                      <m:r>
                        <a:rPr lang="fr-FR"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 name="ZoneTexte 8">
                <a:extLst>
                  <a:ext uri="{FF2B5EF4-FFF2-40B4-BE49-F238E27FC236}">
                    <a16:creationId xmlns:a16="http://schemas.microsoft.com/office/drawing/2014/main" id="{7673A10C-D2EF-0BA8-6999-950E7A160897}"/>
                  </a:ext>
                </a:extLst>
              </p:cNvPr>
              <p:cNvSpPr txBox="1">
                <a:spLocks noRot="1" noChangeAspect="1" noMove="1" noResize="1" noEditPoints="1" noAdjustHandles="1" noChangeArrowheads="1" noChangeShapeType="1" noTextEdit="1"/>
              </p:cNvSpPr>
              <p:nvPr/>
            </p:nvSpPr>
            <p:spPr>
              <a:xfrm>
                <a:off x="5172365" y="3791946"/>
                <a:ext cx="1153551" cy="369332"/>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5AC5681E-E0BE-E692-50CD-F0AF72E85BC3}"/>
                  </a:ext>
                </a:extLst>
              </p:cNvPr>
              <p:cNvSpPr txBox="1"/>
              <p:nvPr/>
            </p:nvSpPr>
            <p:spPr>
              <a:xfrm>
                <a:off x="2708993" y="4675202"/>
                <a:ext cx="1153551" cy="42870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0070C0"/>
                              </a:solidFill>
                              <a:latin typeface="Cambria Math" panose="02040503050406030204" pitchFamily="18" charset="0"/>
                            </a:rPr>
                          </m:ctrlPr>
                        </m:sSubSupPr>
                        <m:e>
                          <m:r>
                            <a:rPr lang="en-US" i="1" smtClean="0">
                              <a:solidFill>
                                <a:srgbClr val="0070C0"/>
                              </a:solidFill>
                              <a:latin typeface="Cambria Math" panose="02040503050406030204" pitchFamily="18" charset="0"/>
                              <a:ea typeface="Cambria Math" panose="02040503050406030204" pitchFamily="18" charset="0"/>
                            </a:rPr>
                            <m:t>𝜔</m:t>
                          </m:r>
                        </m:e>
                        <m:sub>
                          <m:r>
                            <a:rPr lang="fr-FR" b="0" i="1" smtClean="0">
                              <a:solidFill>
                                <a:srgbClr val="0070C0"/>
                              </a:solidFill>
                              <a:latin typeface="Cambria Math" panose="02040503050406030204" pitchFamily="18" charset="0"/>
                            </a:rPr>
                            <m:t>𝑎</m:t>
                          </m:r>
                        </m:sub>
                        <m:sup>
                          <m:r>
                            <a:rPr lang="fr-FR" b="0" i="1" smtClean="0">
                              <a:solidFill>
                                <a:srgbClr val="0070C0"/>
                              </a:solidFill>
                              <a:latin typeface="Cambria Math" panose="02040503050406030204" pitchFamily="18" charset="0"/>
                            </a:rPr>
                            <m:t>(1)</m:t>
                          </m:r>
                        </m:sup>
                      </m:sSubSup>
                    </m:oMath>
                  </m:oMathPara>
                </a14:m>
                <a:endParaRPr lang="en-US" dirty="0"/>
              </a:p>
            </p:txBody>
          </p:sp>
        </mc:Choice>
        <mc:Fallback xmlns="">
          <p:sp>
            <p:nvSpPr>
              <p:cNvPr id="12" name="ZoneTexte 11">
                <a:extLst>
                  <a:ext uri="{FF2B5EF4-FFF2-40B4-BE49-F238E27FC236}">
                    <a16:creationId xmlns:a16="http://schemas.microsoft.com/office/drawing/2014/main" id="{5AC5681E-E0BE-E692-50CD-F0AF72E85BC3}"/>
                  </a:ext>
                </a:extLst>
              </p:cNvPr>
              <p:cNvSpPr txBox="1">
                <a:spLocks noRot="1" noChangeAspect="1" noMove="1" noResize="1" noEditPoints="1" noAdjustHandles="1" noChangeArrowheads="1" noChangeShapeType="1" noTextEdit="1"/>
              </p:cNvSpPr>
              <p:nvPr/>
            </p:nvSpPr>
            <p:spPr>
              <a:xfrm>
                <a:off x="2708993" y="4675202"/>
                <a:ext cx="1153551" cy="428707"/>
              </a:xfrm>
              <a:prstGeom prst="rect">
                <a:avLst/>
              </a:prstGeom>
              <a:blipFill>
                <a:blip r:embed="rId5"/>
                <a:stretch>
                  <a:fillRect b="-2941"/>
                </a:stretch>
              </a:blipFill>
              <a:ln>
                <a:no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id="{F720338D-F4EE-051D-008A-900B3DEEE978}"/>
              </a:ext>
            </a:extLst>
          </p:cNvPr>
          <p:cNvSpPr/>
          <p:nvPr/>
        </p:nvSpPr>
        <p:spPr>
          <a:xfrm>
            <a:off x="2033221" y="3074251"/>
            <a:ext cx="2532173" cy="11218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eur droit avec flèche 13">
            <a:extLst>
              <a:ext uri="{FF2B5EF4-FFF2-40B4-BE49-F238E27FC236}">
                <a16:creationId xmlns:a16="http://schemas.microsoft.com/office/drawing/2014/main" id="{EE5B2ACA-184C-6E53-BC2C-EFFA2DF4051E}"/>
              </a:ext>
            </a:extLst>
          </p:cNvPr>
          <p:cNvCxnSpPr/>
          <p:nvPr/>
        </p:nvCxnSpPr>
        <p:spPr>
          <a:xfrm>
            <a:off x="2005612" y="2915938"/>
            <a:ext cx="2532173" cy="0"/>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58F42909-1D50-2747-7D9F-1FA46C24C386}"/>
                  </a:ext>
                </a:extLst>
              </p:cNvPr>
              <p:cNvSpPr txBox="1"/>
              <p:nvPr/>
            </p:nvSpPr>
            <p:spPr>
              <a:xfrm>
                <a:off x="2187967" y="2572049"/>
                <a:ext cx="2307087" cy="338554"/>
              </a:xfrm>
              <a:prstGeom prst="rect">
                <a:avLst/>
              </a:prstGeom>
              <a:noFill/>
            </p:spPr>
            <p:txBody>
              <a:bodyPr wrap="square" rtlCol="0">
                <a:spAutoFit/>
              </a:bodyPr>
              <a:lstStyle/>
              <a:p>
                <a:r>
                  <a:rPr lang="en-US" sz="1600" dirty="0">
                    <a:solidFill>
                      <a:schemeClr val="accent2"/>
                    </a:solidFill>
                  </a:rPr>
                  <a:t>Allowed interval for </a:t>
                </a:r>
                <a14:m>
                  <m:oMath xmlns:m="http://schemas.openxmlformats.org/officeDocument/2006/math">
                    <m:sSub>
                      <m:sSubPr>
                        <m:ctrlPr>
                          <a:rPr lang="en-US" sz="1600" i="1" smtClean="0">
                            <a:solidFill>
                              <a:schemeClr val="accent2"/>
                            </a:solidFill>
                            <a:latin typeface="Cambria Math" panose="02040503050406030204" pitchFamily="18" charset="0"/>
                          </a:rPr>
                        </m:ctrlPr>
                      </m:sSubPr>
                      <m:e>
                        <m:r>
                          <a:rPr lang="en-US" sz="1600" i="1" smtClean="0">
                            <a:solidFill>
                              <a:schemeClr val="accent2"/>
                            </a:solidFill>
                            <a:latin typeface="Cambria Math" panose="02040503050406030204" pitchFamily="18" charset="0"/>
                            <a:ea typeface="Cambria Math" panose="02040503050406030204" pitchFamily="18" charset="0"/>
                          </a:rPr>
                          <m:t>𝜔</m:t>
                        </m:r>
                      </m:e>
                      <m:sub>
                        <m:r>
                          <a:rPr lang="fr-FR" sz="1600" b="0" i="1" smtClean="0">
                            <a:solidFill>
                              <a:schemeClr val="accent2"/>
                            </a:solidFill>
                            <a:latin typeface="Cambria Math" panose="02040503050406030204" pitchFamily="18" charset="0"/>
                          </a:rPr>
                          <m:t>𝐷𝑀</m:t>
                        </m:r>
                      </m:sub>
                    </m:sSub>
                  </m:oMath>
                </a14:m>
                <a:r>
                  <a:rPr lang="en-US" sz="1600" dirty="0">
                    <a:solidFill>
                      <a:schemeClr val="accent2"/>
                    </a:solidFill>
                  </a:rPr>
                  <a:t> </a:t>
                </a:r>
              </a:p>
            </p:txBody>
          </p:sp>
        </mc:Choice>
        <mc:Fallback xmlns="">
          <p:sp>
            <p:nvSpPr>
              <p:cNvPr id="15" name="ZoneTexte 14">
                <a:extLst>
                  <a:ext uri="{FF2B5EF4-FFF2-40B4-BE49-F238E27FC236}">
                    <a16:creationId xmlns:a16="http://schemas.microsoft.com/office/drawing/2014/main" id="{58F42909-1D50-2747-7D9F-1FA46C24C386}"/>
                  </a:ext>
                </a:extLst>
              </p:cNvPr>
              <p:cNvSpPr txBox="1">
                <a:spLocks noRot="1" noChangeAspect="1" noMove="1" noResize="1" noEditPoints="1" noAdjustHandles="1" noChangeArrowheads="1" noChangeShapeType="1" noTextEdit="1"/>
              </p:cNvSpPr>
              <p:nvPr/>
            </p:nvSpPr>
            <p:spPr>
              <a:xfrm>
                <a:off x="2187967" y="2572049"/>
                <a:ext cx="2307087" cy="338554"/>
              </a:xfrm>
              <a:prstGeom prst="rect">
                <a:avLst/>
              </a:prstGeom>
              <a:blipFill>
                <a:blip r:embed="rId6"/>
                <a:stretch>
                  <a:fillRect l="-1648" t="-3704" b="-22222"/>
                </a:stretch>
              </a:blipFill>
            </p:spPr>
            <p:txBody>
              <a:bodyPr/>
              <a:lstStyle/>
              <a:p>
                <a:r>
                  <a:rPr lang="en-US">
                    <a:noFill/>
                  </a:rPr>
                  <a:t> </a:t>
                </a:r>
              </a:p>
            </p:txBody>
          </p:sp>
        </mc:Fallback>
      </mc:AlternateContent>
      <p:sp>
        <p:nvSpPr>
          <p:cNvPr id="16" name="Parenthèse ouvrante 15">
            <a:extLst>
              <a:ext uri="{FF2B5EF4-FFF2-40B4-BE49-F238E27FC236}">
                <a16:creationId xmlns:a16="http://schemas.microsoft.com/office/drawing/2014/main" id="{A659C0DF-4045-701E-D0D8-6D9ED2230B79}"/>
              </a:ext>
            </a:extLst>
          </p:cNvPr>
          <p:cNvSpPr/>
          <p:nvPr/>
        </p:nvSpPr>
        <p:spPr>
          <a:xfrm rot="16200000">
            <a:off x="3911941" y="3703788"/>
            <a:ext cx="45719" cy="1294224"/>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Parenthèse ouvrante 16">
            <a:extLst>
              <a:ext uri="{FF2B5EF4-FFF2-40B4-BE49-F238E27FC236}">
                <a16:creationId xmlns:a16="http://schemas.microsoft.com/office/drawing/2014/main" id="{466B18B9-CEBA-A5F4-0357-099BEAD53F3F}"/>
              </a:ext>
            </a:extLst>
          </p:cNvPr>
          <p:cNvSpPr/>
          <p:nvPr/>
        </p:nvSpPr>
        <p:spPr>
          <a:xfrm rot="16200000">
            <a:off x="2615797" y="3703787"/>
            <a:ext cx="45719" cy="1294224"/>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9DFE510B-1524-0759-98A4-6F3CB59D4543}"/>
                  </a:ext>
                </a:extLst>
              </p:cNvPr>
              <p:cNvSpPr txBox="1"/>
              <p:nvPr/>
            </p:nvSpPr>
            <p:spPr>
              <a:xfrm>
                <a:off x="3144563" y="4398507"/>
                <a:ext cx="1603716" cy="341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Δ</m:t>
                      </m:r>
                      <m:r>
                        <a:rPr lang="el-GR" sz="1600" i="1" smtClean="0">
                          <a:latin typeface="Cambria Math" panose="02040503050406030204" pitchFamily="18" charset="0"/>
                          <a:ea typeface="Cambria Math" panose="02040503050406030204" pitchFamily="18" charset="0"/>
                        </a:rPr>
                        <m:t>𝜔</m:t>
                      </m:r>
                      <m:r>
                        <a:rPr lang="fr-FR" sz="1600" b="0" i="1" smtClean="0">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𝜋</m:t>
                      </m:r>
                      <m:sSub>
                        <m:sSubPr>
                          <m:ctrlPr>
                            <a:rPr lang="fr-FR" sz="1600" i="1">
                              <a:latin typeface="Cambria Math" panose="02040503050406030204" pitchFamily="18" charset="0"/>
                              <a:ea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𝑓</m:t>
                          </m:r>
                        </m:e>
                        <m:sub>
                          <m:r>
                            <a:rPr lang="fr-FR" sz="1600" i="1">
                              <a:latin typeface="Cambria Math" panose="02040503050406030204" pitchFamily="18" charset="0"/>
                              <a:ea typeface="Cambria Math" panose="02040503050406030204" pitchFamily="18" charset="0"/>
                            </a:rPr>
                            <m:t>𝑠</m:t>
                          </m:r>
                        </m:sub>
                      </m:sSub>
                      <m:r>
                        <a:rPr lang="fr-FR" sz="1600" i="1">
                          <a:latin typeface="Cambria Math" panose="02040503050406030204" pitchFamily="18" charset="0"/>
                          <a:ea typeface="Cambria Math" panose="02040503050406030204" pitchFamily="18" charset="0"/>
                        </a:rPr>
                        <m:t>/2</m:t>
                      </m:r>
                    </m:oMath>
                  </m:oMathPara>
                </a14:m>
                <a:endParaRPr lang="en-US" sz="1600" dirty="0"/>
              </a:p>
            </p:txBody>
          </p:sp>
        </mc:Choice>
        <mc:Fallback xmlns="">
          <p:sp>
            <p:nvSpPr>
              <p:cNvPr id="18" name="ZoneTexte 17">
                <a:extLst>
                  <a:ext uri="{FF2B5EF4-FFF2-40B4-BE49-F238E27FC236}">
                    <a16:creationId xmlns:a16="http://schemas.microsoft.com/office/drawing/2014/main" id="{9DFE510B-1524-0759-98A4-6F3CB59D4543}"/>
                  </a:ext>
                </a:extLst>
              </p:cNvPr>
              <p:cNvSpPr txBox="1">
                <a:spLocks noRot="1" noChangeAspect="1" noMove="1" noResize="1" noEditPoints="1" noAdjustHandles="1" noChangeArrowheads="1" noChangeShapeType="1" noTextEdit="1"/>
              </p:cNvSpPr>
              <p:nvPr/>
            </p:nvSpPr>
            <p:spPr>
              <a:xfrm>
                <a:off x="3144563" y="4398507"/>
                <a:ext cx="1603716" cy="341376"/>
              </a:xfrm>
              <a:prstGeom prst="rect">
                <a:avLst/>
              </a:prstGeom>
              <a:blipFill>
                <a:blip r:embed="rId7"/>
                <a:stretch>
                  <a:fillRect b="-7143"/>
                </a:stretch>
              </a:blipFill>
            </p:spPr>
            <p:txBody>
              <a:bodyPr/>
              <a:lstStyle/>
              <a:p>
                <a:r>
                  <a:rPr lang="en-US">
                    <a:noFill/>
                  </a:rPr>
                  <a:t> </a:t>
                </a:r>
              </a:p>
            </p:txBody>
          </p:sp>
        </mc:Fallback>
      </mc:AlternateContent>
      <p:cxnSp>
        <p:nvCxnSpPr>
          <p:cNvPr id="19" name="Connecteur droit 18">
            <a:extLst>
              <a:ext uri="{FF2B5EF4-FFF2-40B4-BE49-F238E27FC236}">
                <a16:creationId xmlns:a16="http://schemas.microsoft.com/office/drawing/2014/main" id="{601A6F36-CB8D-5A44-0AF7-B96F1CACBEE5}"/>
              </a:ext>
            </a:extLst>
          </p:cNvPr>
          <p:cNvCxnSpPr>
            <a:cxnSpLocks/>
            <a:stCxn id="13" idx="0"/>
            <a:endCxn id="12" idx="0"/>
          </p:cNvCxnSpPr>
          <p:nvPr/>
        </p:nvCxnSpPr>
        <p:spPr>
          <a:xfrm flipH="1">
            <a:off x="3285769" y="3074251"/>
            <a:ext cx="13539" cy="1600951"/>
          </a:xfrm>
          <a:prstGeom prst="line">
            <a:avLst/>
          </a:prstGeom>
          <a:ln w="12700">
            <a:solidFill>
              <a:srgbClr val="0070C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F83DD5E0-FA8F-1691-025E-1C674606EB93}"/>
                  </a:ext>
                </a:extLst>
              </p:cNvPr>
              <p:cNvSpPr txBox="1"/>
              <p:nvPr/>
            </p:nvSpPr>
            <p:spPr>
              <a:xfrm>
                <a:off x="1878463" y="4396722"/>
                <a:ext cx="1603716" cy="341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Δ</m:t>
                      </m:r>
                      <m:r>
                        <a:rPr lang="el-GR" sz="1600" i="1" smtClean="0">
                          <a:latin typeface="Cambria Math" panose="02040503050406030204" pitchFamily="18" charset="0"/>
                          <a:ea typeface="Cambria Math" panose="02040503050406030204" pitchFamily="18" charset="0"/>
                        </a:rPr>
                        <m:t>𝜔</m:t>
                      </m:r>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𝜋</m:t>
                      </m:r>
                      <m:sSub>
                        <m:sSubPr>
                          <m:ctrlPr>
                            <a:rPr lang="fr-FR" sz="1600" b="0" i="1" smtClean="0">
                              <a:latin typeface="Cambria Math" panose="02040503050406030204" pitchFamily="18" charset="0"/>
                              <a:ea typeface="Cambria Math" panose="02040503050406030204" pitchFamily="18" charset="0"/>
                            </a:rPr>
                          </m:ctrlPr>
                        </m:sSubPr>
                        <m:e>
                          <m:r>
                            <a:rPr lang="fr-FR" sz="1600" b="0" i="1" smtClean="0">
                              <a:latin typeface="Cambria Math" panose="02040503050406030204" pitchFamily="18" charset="0"/>
                              <a:ea typeface="Cambria Math" panose="02040503050406030204" pitchFamily="18" charset="0"/>
                            </a:rPr>
                            <m:t>𝑓</m:t>
                          </m:r>
                        </m:e>
                        <m:sub>
                          <m:r>
                            <a:rPr lang="fr-FR" sz="1600" b="0" i="1" smtClean="0">
                              <a:latin typeface="Cambria Math" panose="02040503050406030204" pitchFamily="18" charset="0"/>
                              <a:ea typeface="Cambria Math" panose="02040503050406030204" pitchFamily="18" charset="0"/>
                            </a:rPr>
                            <m:t>𝑠</m:t>
                          </m:r>
                        </m:sub>
                      </m:sSub>
                      <m:r>
                        <a:rPr lang="fr-FR" sz="1600" b="0" i="1" smtClean="0">
                          <a:latin typeface="Cambria Math" panose="02040503050406030204" pitchFamily="18" charset="0"/>
                          <a:ea typeface="Cambria Math" panose="02040503050406030204" pitchFamily="18" charset="0"/>
                        </a:rPr>
                        <m:t>/2</m:t>
                      </m:r>
                    </m:oMath>
                  </m:oMathPara>
                </a14:m>
                <a:endParaRPr lang="en-US" sz="1600" dirty="0"/>
              </a:p>
            </p:txBody>
          </p:sp>
        </mc:Choice>
        <mc:Fallback xmlns="">
          <p:sp>
            <p:nvSpPr>
              <p:cNvPr id="20" name="ZoneTexte 19">
                <a:extLst>
                  <a:ext uri="{FF2B5EF4-FFF2-40B4-BE49-F238E27FC236}">
                    <a16:creationId xmlns:a16="http://schemas.microsoft.com/office/drawing/2014/main" id="{F83DD5E0-FA8F-1691-025E-1C674606EB93}"/>
                  </a:ext>
                </a:extLst>
              </p:cNvPr>
              <p:cNvSpPr txBox="1">
                <a:spLocks noRot="1" noChangeAspect="1" noMove="1" noResize="1" noEditPoints="1" noAdjustHandles="1" noChangeArrowheads="1" noChangeShapeType="1" noTextEdit="1"/>
              </p:cNvSpPr>
              <p:nvPr/>
            </p:nvSpPr>
            <p:spPr>
              <a:xfrm>
                <a:off x="1878463" y="4396722"/>
                <a:ext cx="1603716" cy="341376"/>
              </a:xfrm>
              <a:prstGeom prst="rect">
                <a:avLst/>
              </a:prstGeom>
              <a:blipFill>
                <a:blip r:embed="rId8"/>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Espace réservé du contenu 2">
                <a:extLst>
                  <a:ext uri="{FF2B5EF4-FFF2-40B4-BE49-F238E27FC236}">
                    <a16:creationId xmlns:a16="http://schemas.microsoft.com/office/drawing/2014/main" id="{B958FB72-87DE-0122-7372-49196D0C0B19}"/>
                  </a:ext>
                </a:extLst>
              </p:cNvPr>
              <p:cNvSpPr txBox="1">
                <a:spLocks/>
              </p:cNvSpPr>
              <p:nvPr/>
            </p:nvSpPr>
            <p:spPr bwMode="auto">
              <a:xfrm>
                <a:off x="6181386" y="908720"/>
                <a:ext cx="6971398" cy="1626636"/>
              </a:xfrm>
              <a:prstGeom prst="rect">
                <a:avLst/>
              </a:prstGeom>
            </p:spPr>
            <p:txBody>
              <a:bodyPr vertOverflow="overflow" horzOverflow="overflow" vert="horz" wrap="square" lIns="91440" tIns="45720" rIns="91440" bIns="45720" numCol="1" spcCol="0" rtlCol="0" fromWordArt="0" anchor="t" anchorCtr="0" forceAA="0" compatLnSpc="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Font typeface="Arial"/>
                  <a:buNone/>
                  <a:defRPr/>
                </a:pPr>
                <a:endParaRPr lang="fr-FR" sz="2400" dirty="0"/>
              </a:p>
              <a:p>
                <a:pPr marL="0" indent="0">
                  <a:buNone/>
                  <a:defRPr/>
                </a:pPr>
                <a:r>
                  <a:rPr lang="fr-FR" sz="2400" dirty="0"/>
                  <a:t>2) Shift </a:t>
                </a:r>
                <a:r>
                  <a:rPr lang="fr-FR" sz="2400" dirty="0" err="1"/>
                  <a:t>applied</a:t>
                </a:r>
                <a:r>
                  <a:rPr lang="fr-FR" sz="2400" dirty="0"/>
                  <a:t> </a:t>
                </a:r>
                <a:r>
                  <a:rPr lang="fr-FR" sz="2400" dirty="0" err="1"/>
                  <a:t>frequency</a:t>
                </a:r>
                <a:r>
                  <a:rPr lang="fr-FR" sz="2400" dirty="0"/>
                  <a:t> by </a:t>
                </a:r>
                <a14:m>
                  <m:oMath xmlns:m="http://schemas.openxmlformats.org/officeDocument/2006/math">
                    <m:r>
                      <a:rPr lang="fr-FR" sz="2400" i="1">
                        <a:latin typeface="Cambria Math" panose="02040503050406030204" pitchFamily="18" charset="0"/>
                        <a:ea typeface="Cambria Math" panose="02040503050406030204" pitchFamily="18" charset="0"/>
                      </a:rPr>
                      <m:t>𝜋</m:t>
                    </m:r>
                    <m:sSub>
                      <m:sSubPr>
                        <m:ctrlPr>
                          <a:rPr lang="fr-FR" sz="2400" i="1">
                            <a:latin typeface="Cambria Math" panose="02040503050406030204" pitchFamily="18" charset="0"/>
                          </a:rPr>
                        </m:ctrlPr>
                      </m:sSubPr>
                      <m:e>
                        <m:r>
                          <a:rPr lang="fr-FR" sz="2400" i="1">
                            <a:latin typeface="Cambria Math" panose="02040503050406030204" pitchFamily="18" charset="0"/>
                          </a:rPr>
                          <m:t>𝑓</m:t>
                        </m:r>
                      </m:e>
                      <m:sub>
                        <m:r>
                          <a:rPr lang="fr-FR" sz="2400" i="1">
                            <a:latin typeface="Cambria Math" panose="02040503050406030204" pitchFamily="18" charset="0"/>
                          </a:rPr>
                          <m:t>𝑠</m:t>
                        </m:r>
                      </m:sub>
                    </m:sSub>
                    <m:r>
                      <a:rPr lang="fr-FR" sz="2400" i="1" smtClean="0">
                        <a:latin typeface="Cambria Math" panose="02040503050406030204" pitchFamily="18" charset="0"/>
                      </a:rPr>
                      <m:t> </m:t>
                    </m:r>
                  </m:oMath>
                </a14:m>
                <a:r>
                  <a:rPr lang="fr-FR" sz="2400" dirty="0"/>
                  <a:t>for </a:t>
                </a:r>
                <a14:m>
                  <m:oMath xmlns:m="http://schemas.openxmlformats.org/officeDocument/2006/math">
                    <m:sSub>
                      <m:sSubPr>
                        <m:ctrlPr>
                          <a:rPr lang="ar-AE" sz="2400" i="1">
                            <a:latin typeface="Cambria Math" panose="02040503050406030204" pitchFamily="18" charset="0"/>
                            <a:ea typeface="Cambria Math"/>
                            <a:cs typeface="Cambria Math"/>
                          </a:rPr>
                        </m:ctrlPr>
                      </m:sSubPr>
                      <m:e>
                        <m:r>
                          <a:rPr lang="ar-AE" sz="2400">
                            <a:latin typeface="Cambria Math"/>
                            <a:ea typeface="Cambria Math"/>
                            <a:cs typeface="Cambria Math"/>
                          </a:rPr>
                          <m:t>𝑇</m:t>
                        </m:r>
                      </m:e>
                      <m:sub>
                        <m:r>
                          <a:rPr lang="ar-AE" sz="2400">
                            <a:latin typeface="Cambria Math"/>
                            <a:ea typeface="Cambria Math"/>
                            <a:cs typeface="Cambria Math"/>
                          </a:rPr>
                          <m:t>𝑜𝑏𝑠</m:t>
                        </m:r>
                      </m:sub>
                    </m:sSub>
                  </m:oMath>
                </a14:m>
                <a:endParaRPr lang="fr-FR" sz="2400" dirty="0">
                  <a:ea typeface="Cambria Math"/>
                  <a:cs typeface="Cambria Math"/>
                </a:endParaRPr>
              </a:p>
              <a:p>
                <a:pPr marL="0" indent="0">
                  <a:buNone/>
                  <a:defRPr/>
                </a:pPr>
                <a:r>
                  <a:rPr lang="fr-FR" sz="2400" dirty="0">
                    <a:sym typeface="Wingdings" pitchFamily="2" charset="2"/>
                  </a:rPr>
                  <a:t></a:t>
                </a:r>
                <a:r>
                  <a:rPr lang="fr-FR" sz="2400" dirty="0"/>
                  <a:t> scan new </a:t>
                </a:r>
                <a:r>
                  <a:rPr lang="fr-FR" sz="2400" dirty="0">
                    <a:solidFill>
                      <a:schemeClr val="accent2"/>
                    </a:solidFill>
                  </a:rPr>
                  <a:t>DM </a:t>
                </a:r>
                <a:r>
                  <a:rPr lang="fr-FR" sz="2400" dirty="0" err="1">
                    <a:solidFill>
                      <a:schemeClr val="accent2"/>
                    </a:solidFill>
                  </a:rPr>
                  <a:t>signals</a:t>
                </a:r>
                <a:r>
                  <a:rPr lang="fr-FR" sz="2400" dirty="0">
                    <a:solidFill>
                      <a:schemeClr val="accent2"/>
                    </a:solidFill>
                  </a:rPr>
                  <a:t> </a:t>
                </a:r>
                <a:r>
                  <a:rPr lang="fr-FR" sz="2400" dirty="0" err="1"/>
                  <a:t>with</a:t>
                </a:r>
                <a:r>
                  <a:rPr lang="fr-FR" sz="2400" dirty="0"/>
                  <a:t> </a:t>
                </a:r>
                <a14:m>
                  <m:oMath xmlns:m="http://schemas.openxmlformats.org/officeDocument/2006/math">
                    <m:f>
                      <m:fPr>
                        <m:ctrlPr>
                          <a:rPr lang="fr-FR" sz="2400" b="0" i="1" smtClean="0">
                            <a:latin typeface="Cambria Math" panose="02040503050406030204" pitchFamily="18" charset="0"/>
                            <a:ea typeface="Cambria Math" panose="02040503050406030204" pitchFamily="18" charset="0"/>
                          </a:rPr>
                        </m:ctrlPr>
                      </m:fPr>
                      <m:num>
                        <m:r>
                          <a:rPr lang="fr-FR" sz="2400" b="0" i="1" smtClean="0">
                            <a:latin typeface="Cambria Math" panose="02040503050406030204" pitchFamily="18" charset="0"/>
                            <a:ea typeface="Cambria Math" panose="02040503050406030204" pitchFamily="18" charset="0"/>
                          </a:rPr>
                          <m:t>2</m:t>
                        </m:r>
                        <m:r>
                          <a:rPr lang="fr-FR" sz="2400" i="1">
                            <a:latin typeface="Cambria Math" panose="02040503050406030204" pitchFamily="18" charset="0"/>
                            <a:ea typeface="Cambria Math" panose="02040503050406030204" pitchFamily="18" charset="0"/>
                          </a:rPr>
                          <m:t>𝜋</m:t>
                        </m:r>
                      </m:num>
                      <m:den>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𝑇</m:t>
                            </m:r>
                          </m:e>
                          <m:sub>
                            <m:r>
                              <a:rPr lang="fr-FR" sz="2400" b="0" i="1" smtClean="0">
                                <a:latin typeface="Cambria Math" panose="02040503050406030204" pitchFamily="18" charset="0"/>
                                <a:ea typeface="Cambria Math" panose="02040503050406030204" pitchFamily="18" charset="0"/>
                              </a:rPr>
                              <m:t>𝑜𝑏𝑠</m:t>
                            </m:r>
                          </m:sub>
                        </m:sSub>
                      </m:den>
                    </m:f>
                    <m:r>
                      <a:rPr lang="fr-FR" sz="2400" b="0" i="0" smtClean="0">
                        <a:latin typeface="Cambria Math" panose="02040503050406030204" pitchFamily="18" charset="0"/>
                        <a:ea typeface="Cambria Math" panose="02040503050406030204" pitchFamily="18" charset="0"/>
                      </a:rPr>
                      <m:t>&lt;</m:t>
                    </m:r>
                    <m:r>
                      <a:rPr lang="fr-FR" sz="2400" b="0" i="1" smtClean="0">
                        <a:latin typeface="Cambria Math" panose="02040503050406030204" pitchFamily="18" charset="0"/>
                        <a:ea typeface="Cambria Math" panose="02040503050406030204" pitchFamily="18" charset="0"/>
                      </a:rPr>
                      <m:t>|</m:t>
                    </m:r>
                    <m:r>
                      <m:rPr>
                        <m:sty m:val="p"/>
                      </m:rPr>
                      <a:rPr lang="el-GR" sz="2400" i="1" smtClean="0">
                        <a:latin typeface="Cambria Math" panose="02040503050406030204" pitchFamily="18" charset="0"/>
                        <a:ea typeface="Cambria Math" panose="02040503050406030204" pitchFamily="18" charset="0"/>
                      </a:rPr>
                      <m:t>Δ</m:t>
                    </m:r>
                    <m:r>
                      <a:rPr lang="el-GR" sz="2400" i="1" smtClean="0">
                        <a:latin typeface="Cambria Math" panose="02040503050406030204" pitchFamily="18" charset="0"/>
                        <a:ea typeface="Cambria Math" panose="02040503050406030204" pitchFamily="18" charset="0"/>
                      </a:rPr>
                      <m:t>𝜔</m:t>
                    </m:r>
                    <m:r>
                      <a:rPr lang="fr-FR" sz="2400" b="0" i="1" smtClean="0">
                        <a:latin typeface="Cambria Math" panose="02040503050406030204" pitchFamily="18" charset="0"/>
                        <a:ea typeface="Cambria Math" panose="02040503050406030204" pitchFamily="18" charset="0"/>
                      </a:rPr>
                      <m:t>|&lt;</m:t>
                    </m:r>
                    <m:f>
                      <m:fPr>
                        <m:ctrlPr>
                          <a:rPr lang="fr-FR" sz="2400" b="0" i="1" smtClean="0">
                            <a:latin typeface="Cambria Math" panose="02040503050406030204" pitchFamily="18" charset="0"/>
                            <a:ea typeface="Cambria Math" panose="02040503050406030204" pitchFamily="18" charset="0"/>
                          </a:rPr>
                        </m:ctrlPr>
                      </m:fPr>
                      <m:num>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𝜋</m:t>
                            </m:r>
                            <m:r>
                              <a:rPr lang="fr-FR" sz="2400" i="1">
                                <a:latin typeface="Cambria Math" panose="02040503050406030204" pitchFamily="18" charset="0"/>
                                <a:ea typeface="Cambria Math" panose="02040503050406030204" pitchFamily="18" charset="0"/>
                              </a:rPr>
                              <m:t>𝑓</m:t>
                            </m:r>
                          </m:e>
                          <m:sub>
                            <m:r>
                              <a:rPr lang="fr-FR" sz="2400" i="1">
                                <a:latin typeface="Cambria Math" panose="02040503050406030204" pitchFamily="18" charset="0"/>
                                <a:ea typeface="Cambria Math" panose="02040503050406030204" pitchFamily="18" charset="0"/>
                              </a:rPr>
                              <m:t>𝑠</m:t>
                            </m:r>
                          </m:sub>
                        </m:sSub>
                      </m:num>
                      <m:den>
                        <m:r>
                          <a:rPr lang="fr-FR" sz="2400" b="0" i="1" smtClean="0">
                            <a:latin typeface="Cambria Math" panose="02040503050406030204" pitchFamily="18" charset="0"/>
                            <a:ea typeface="Cambria Math" panose="02040503050406030204" pitchFamily="18" charset="0"/>
                          </a:rPr>
                          <m:t>2</m:t>
                        </m:r>
                      </m:den>
                    </m:f>
                  </m:oMath>
                </a14:m>
                <a:endParaRPr lang="fr-FR" sz="2400" dirty="0"/>
              </a:p>
              <a:p>
                <a:pPr marL="0" indent="0">
                  <a:buFont typeface="Arial"/>
                  <a:buNone/>
                  <a:defRPr/>
                </a:pPr>
                <a:endParaRPr lang="fr-FR" sz="2400" dirty="0"/>
              </a:p>
              <a:p>
                <a:pPr marL="0" indent="0">
                  <a:buFont typeface="Arial"/>
                  <a:buNone/>
                  <a:defRPr/>
                </a:pPr>
                <a:endParaRPr lang="fr-FR" dirty="0"/>
              </a:p>
            </p:txBody>
          </p:sp>
        </mc:Choice>
        <mc:Fallback xmlns="">
          <p:sp>
            <p:nvSpPr>
              <p:cNvPr id="21" name="Espace réservé du contenu 2">
                <a:extLst>
                  <a:ext uri="{FF2B5EF4-FFF2-40B4-BE49-F238E27FC236}">
                    <a16:creationId xmlns:a16="http://schemas.microsoft.com/office/drawing/2014/main" id="{B958FB72-87DE-0122-7372-49196D0C0B19}"/>
                  </a:ext>
                </a:extLst>
              </p:cNvPr>
              <p:cNvSpPr txBox="1">
                <a:spLocks noRot="1" noChangeAspect="1" noMove="1" noResize="1" noEditPoints="1" noAdjustHandles="1" noChangeArrowheads="1" noChangeShapeType="1" noTextEdit="1"/>
              </p:cNvSpPr>
              <p:nvPr/>
            </p:nvSpPr>
            <p:spPr bwMode="auto">
              <a:xfrm>
                <a:off x="6181386" y="908720"/>
                <a:ext cx="6971398" cy="1626636"/>
              </a:xfrm>
              <a:prstGeom prst="rect">
                <a:avLst/>
              </a:prstGeom>
              <a:blipFill>
                <a:blip r:embed="rId9"/>
                <a:stretch>
                  <a:fillRect l="-1273"/>
                </a:stretch>
              </a:blipFill>
            </p:spPr>
            <p:txBody>
              <a:bodyPr/>
              <a:lstStyle/>
              <a:p>
                <a:r>
                  <a:rPr lang="en-US">
                    <a:noFill/>
                  </a:rPr>
                  <a:t> </a:t>
                </a:r>
              </a:p>
            </p:txBody>
          </p:sp>
        </mc:Fallback>
      </mc:AlternateContent>
      <p:cxnSp>
        <p:nvCxnSpPr>
          <p:cNvPr id="24" name="Connecteur droit 23">
            <a:extLst>
              <a:ext uri="{FF2B5EF4-FFF2-40B4-BE49-F238E27FC236}">
                <a16:creationId xmlns:a16="http://schemas.microsoft.com/office/drawing/2014/main" id="{F7C8CD87-9910-C62F-EF02-2EE49695DC8E}"/>
              </a:ext>
            </a:extLst>
          </p:cNvPr>
          <p:cNvCxnSpPr>
            <a:cxnSpLocks/>
          </p:cNvCxnSpPr>
          <p:nvPr/>
        </p:nvCxnSpPr>
        <p:spPr>
          <a:xfrm>
            <a:off x="6168008" y="969152"/>
            <a:ext cx="0" cy="4116032"/>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31309B8D-BC56-DF47-DAB3-0C6980029A02}"/>
                  </a:ext>
                </a:extLst>
              </p:cNvPr>
              <p:cNvSpPr txBox="1"/>
              <p:nvPr/>
            </p:nvSpPr>
            <p:spPr>
              <a:xfrm>
                <a:off x="81350" y="6341620"/>
                <a:ext cx="7706900" cy="461665"/>
              </a:xfrm>
              <a:prstGeom prst="rect">
                <a:avLst/>
              </a:prstGeom>
              <a:noFill/>
            </p:spPr>
            <p:txBody>
              <a:bodyPr wrap="square">
                <a:spAutoFit/>
              </a:bodyPr>
              <a:lstStyle/>
              <a:p>
                <a:pPr marL="0" indent="0">
                  <a:buNone/>
                  <a:defRPr/>
                </a:pPr>
                <a:r>
                  <a:rPr lang="fr-FR" sz="2400" dirty="0">
                    <a:sym typeface="Wingdings" pitchFamily="2" charset="2"/>
                  </a:rPr>
                  <a:t> </a:t>
                </a:r>
                <a:r>
                  <a:rPr lang="fr-FR" sz="2400" b="1" dirty="0">
                    <a:sym typeface="Wingdings" pitchFamily="2" charset="2"/>
                  </a:rPr>
                  <a:t>Large </a:t>
                </a:r>
                <a:r>
                  <a:rPr lang="fr-FR" sz="2400" b="1" dirty="0" err="1">
                    <a:sym typeface="Wingdings" pitchFamily="2" charset="2"/>
                  </a:rPr>
                  <a:t>window</a:t>
                </a:r>
                <a:r>
                  <a:rPr lang="fr-FR" sz="2400" b="1" dirty="0">
                    <a:sym typeface="Wingdings" pitchFamily="2" charset="2"/>
                  </a:rPr>
                  <a:t> of DM </a:t>
                </a:r>
                <a:r>
                  <a:rPr lang="fr-FR" sz="2400" b="1" dirty="0" err="1">
                    <a:sym typeface="Wingdings" pitchFamily="2" charset="2"/>
                  </a:rPr>
                  <a:t>frequencies</a:t>
                </a:r>
                <a:r>
                  <a:rPr lang="fr-FR" sz="2400" b="1" dirty="0">
                    <a:sym typeface="Wingdings" pitchFamily="2" charset="2"/>
                  </a:rPr>
                  <a:t> </a:t>
                </a:r>
                <a:r>
                  <a:rPr lang="fr-FR" sz="2400" b="1" dirty="0" err="1">
                    <a:sym typeface="Wingdings" pitchFamily="2" charset="2"/>
                  </a:rPr>
                  <a:t>scanable</a:t>
                </a:r>
                <a:r>
                  <a:rPr lang="fr-FR" sz="2400" b="1" dirty="0">
                    <a:sym typeface="Wingdings" pitchFamily="2" charset="2"/>
                  </a:rPr>
                  <a:t> </a:t>
                </a:r>
                <a14:m>
                  <m:oMath xmlns:m="http://schemas.openxmlformats.org/officeDocument/2006/math">
                    <m:r>
                      <a:rPr lang="fr-FR" sz="2400" b="1" i="0" smtClean="0">
                        <a:latin typeface="Cambria Math" panose="02040503050406030204" pitchFamily="18" charset="0"/>
                        <a:sym typeface="Wingdings" pitchFamily="2" charset="2"/>
                      </a:rPr>
                      <m:t>(</m:t>
                    </m:r>
                    <m:r>
                      <a:rPr lang="fr-FR" sz="2400" b="1" i="1" smtClean="0">
                        <a:latin typeface="Cambria Math" panose="02040503050406030204" pitchFamily="18" charset="0"/>
                        <a:sym typeface="Wingdings" pitchFamily="2" charset="2"/>
                      </a:rPr>
                      <m:t>=</m:t>
                    </m:r>
                    <m:r>
                      <a:rPr lang="fr-FR" sz="2400" b="1" i="1" smtClean="0">
                        <a:latin typeface="Cambria Math" panose="02040503050406030204" pitchFamily="18" charset="0"/>
                        <a:sym typeface="Wingdings" pitchFamily="2" charset="2"/>
                      </a:rPr>
                      <m:t>𝑵</m:t>
                    </m:r>
                    <m:sSub>
                      <m:sSubPr>
                        <m:ctrlPr>
                          <a:rPr lang="fr-FR" sz="2400" b="1" i="1" smtClean="0">
                            <a:latin typeface="Cambria Math" panose="02040503050406030204" pitchFamily="18" charset="0"/>
                            <a:sym typeface="Wingdings" pitchFamily="2" charset="2"/>
                          </a:rPr>
                        </m:ctrlPr>
                      </m:sSubPr>
                      <m:e>
                        <m:r>
                          <a:rPr lang="fr-FR" sz="2400" b="1" i="1" smtClean="0">
                            <a:latin typeface="Cambria Math" panose="02040503050406030204" pitchFamily="18" charset="0"/>
                            <a:sym typeface="Wingdings" pitchFamily="2" charset="2"/>
                          </a:rPr>
                          <m:t>𝒇</m:t>
                        </m:r>
                      </m:e>
                      <m:sub>
                        <m:r>
                          <a:rPr lang="fr-FR" sz="2400" b="1" i="1" smtClean="0">
                            <a:latin typeface="Cambria Math" panose="02040503050406030204" pitchFamily="18" charset="0"/>
                            <a:sym typeface="Wingdings" pitchFamily="2" charset="2"/>
                          </a:rPr>
                          <m:t>𝒔</m:t>
                        </m:r>
                      </m:sub>
                    </m:sSub>
                    <m:r>
                      <a:rPr lang="fr-FR" sz="2400" b="1" i="1" smtClean="0">
                        <a:latin typeface="Cambria Math" panose="02040503050406030204" pitchFamily="18" charset="0"/>
                        <a:sym typeface="Wingdings" pitchFamily="2" charset="2"/>
                      </a:rPr>
                      <m:t>)</m:t>
                    </m:r>
                  </m:oMath>
                </a14:m>
                <a:endParaRPr lang="ar-AE" sz="2400" b="1" dirty="0"/>
              </a:p>
            </p:txBody>
          </p:sp>
        </mc:Choice>
        <mc:Fallback xmlns="">
          <p:sp>
            <p:nvSpPr>
              <p:cNvPr id="27" name="ZoneTexte 26">
                <a:extLst>
                  <a:ext uri="{FF2B5EF4-FFF2-40B4-BE49-F238E27FC236}">
                    <a16:creationId xmlns:a16="http://schemas.microsoft.com/office/drawing/2014/main" id="{31309B8D-BC56-DF47-DAB3-0C6980029A02}"/>
                  </a:ext>
                </a:extLst>
              </p:cNvPr>
              <p:cNvSpPr txBox="1">
                <a:spLocks noRot="1" noChangeAspect="1" noMove="1" noResize="1" noEditPoints="1" noAdjustHandles="1" noChangeArrowheads="1" noChangeShapeType="1" noTextEdit="1"/>
              </p:cNvSpPr>
              <p:nvPr/>
            </p:nvSpPr>
            <p:spPr>
              <a:xfrm>
                <a:off x="81350" y="6341620"/>
                <a:ext cx="7706900" cy="461665"/>
              </a:xfrm>
              <a:prstGeom prst="rect">
                <a:avLst/>
              </a:prstGeom>
              <a:blipFill>
                <a:blip r:embed="rId10"/>
                <a:stretch>
                  <a:fillRect l="-1151" t="-10811" b="-29730"/>
                </a:stretch>
              </a:blipFill>
            </p:spPr>
            <p:txBody>
              <a:bodyPr/>
              <a:lstStyle/>
              <a:p>
                <a:r>
                  <a:rPr lang="en-US">
                    <a:noFill/>
                  </a:rPr>
                  <a:t> </a:t>
                </a:r>
              </a:p>
            </p:txBody>
          </p:sp>
        </mc:Fallback>
      </mc:AlternateContent>
      <p:cxnSp>
        <p:nvCxnSpPr>
          <p:cNvPr id="31" name="Connecteur droit avec flèche 30">
            <a:extLst>
              <a:ext uri="{FF2B5EF4-FFF2-40B4-BE49-F238E27FC236}">
                <a16:creationId xmlns:a16="http://schemas.microsoft.com/office/drawing/2014/main" id="{50FCCEA9-F630-6AEE-8CF9-538BCA31D1D9}"/>
              </a:ext>
            </a:extLst>
          </p:cNvPr>
          <p:cNvCxnSpPr>
            <a:cxnSpLocks/>
          </p:cNvCxnSpPr>
          <p:nvPr/>
        </p:nvCxnSpPr>
        <p:spPr bwMode="auto">
          <a:xfrm>
            <a:off x="6384032" y="4192874"/>
            <a:ext cx="554461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ZoneTexte 31">
                <a:extLst>
                  <a:ext uri="{FF2B5EF4-FFF2-40B4-BE49-F238E27FC236}">
                    <a16:creationId xmlns:a16="http://schemas.microsoft.com/office/drawing/2014/main" id="{9416D54D-FCDC-F04B-3990-868B404DC9F8}"/>
                  </a:ext>
                </a:extLst>
              </p:cNvPr>
              <p:cNvSpPr txBox="1"/>
              <p:nvPr/>
            </p:nvSpPr>
            <p:spPr bwMode="auto">
              <a:xfrm>
                <a:off x="11221037" y="3760588"/>
                <a:ext cx="11535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𝜔</m:t>
                      </m:r>
                      <m:r>
                        <a:rPr lang="fr-FR" b="0" i="1" smtClean="0">
                          <a:latin typeface="Cambria Math" panose="02040503050406030204" pitchFamily="18" charset="0"/>
                          <a:ea typeface="Cambria Math" panose="02040503050406030204" pitchFamily="18" charset="0"/>
                        </a:rPr>
                        <m:t> (</m:t>
                      </m:r>
                      <m:r>
                        <a:rPr lang="fr-FR" b="0" i="1" smtClean="0">
                          <a:latin typeface="Cambria Math" panose="02040503050406030204" pitchFamily="18" charset="0"/>
                          <a:ea typeface="Cambria Math" panose="02040503050406030204" pitchFamily="18" charset="0"/>
                        </a:rPr>
                        <m:t>𝐻𝑧</m:t>
                      </m:r>
                      <m:r>
                        <a:rPr lang="fr-FR"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2" name="ZoneTexte 31">
                <a:extLst>
                  <a:ext uri="{FF2B5EF4-FFF2-40B4-BE49-F238E27FC236}">
                    <a16:creationId xmlns:a16="http://schemas.microsoft.com/office/drawing/2014/main" id="{9416D54D-FCDC-F04B-3990-868B404DC9F8}"/>
                  </a:ext>
                </a:extLst>
              </p:cNvPr>
              <p:cNvSpPr txBox="1">
                <a:spLocks noRot="1" noChangeAspect="1" noMove="1" noResize="1" noEditPoints="1" noAdjustHandles="1" noChangeArrowheads="1" noChangeShapeType="1" noTextEdit="1"/>
              </p:cNvSpPr>
              <p:nvPr/>
            </p:nvSpPr>
            <p:spPr bwMode="auto">
              <a:xfrm>
                <a:off x="11221037" y="3760588"/>
                <a:ext cx="1153551" cy="369332"/>
              </a:xfrm>
              <a:prstGeom prst="rect">
                <a:avLst/>
              </a:prstGeom>
              <a:blipFill>
                <a:blip r:embed="rId11"/>
                <a:stretch>
                  <a:fillRect b="-17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8569D71B-4E68-0166-AF84-9D87A0525321}"/>
                  </a:ext>
                </a:extLst>
              </p:cNvPr>
              <p:cNvSpPr txBox="1"/>
              <p:nvPr/>
            </p:nvSpPr>
            <p:spPr bwMode="auto">
              <a:xfrm>
                <a:off x="8757665" y="4643844"/>
                <a:ext cx="1153551" cy="42870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ea typeface="Cambria Math" panose="02040503050406030204" pitchFamily="18" charset="0"/>
                            </a:rPr>
                            <m:t>𝜔</m:t>
                          </m:r>
                        </m:e>
                        <m:sub>
                          <m:r>
                            <a:rPr lang="fr-FR" i="1">
                              <a:solidFill>
                                <a:srgbClr val="0070C0"/>
                              </a:solidFill>
                              <a:latin typeface="Cambria Math" panose="02040503050406030204" pitchFamily="18" charset="0"/>
                            </a:rPr>
                            <m:t>𝑎</m:t>
                          </m:r>
                        </m:sub>
                        <m:sup>
                          <m:r>
                            <a:rPr lang="fr-FR" i="1">
                              <a:solidFill>
                                <a:srgbClr val="0070C0"/>
                              </a:solidFill>
                              <a:latin typeface="Cambria Math" panose="02040503050406030204" pitchFamily="18" charset="0"/>
                            </a:rPr>
                            <m:t>(</m:t>
                          </m:r>
                          <m:r>
                            <a:rPr lang="fr-FR" b="0" i="1" smtClean="0">
                              <a:solidFill>
                                <a:srgbClr val="0070C0"/>
                              </a:solidFill>
                              <a:latin typeface="Cambria Math" panose="02040503050406030204" pitchFamily="18" charset="0"/>
                            </a:rPr>
                            <m:t>2</m:t>
                          </m:r>
                          <m:r>
                            <a:rPr lang="fr-FR" i="1">
                              <a:solidFill>
                                <a:srgbClr val="0070C0"/>
                              </a:solidFill>
                              <a:latin typeface="Cambria Math" panose="02040503050406030204" pitchFamily="18" charset="0"/>
                            </a:rPr>
                            <m:t>)</m:t>
                          </m:r>
                        </m:sup>
                      </m:sSubSup>
                    </m:oMath>
                  </m:oMathPara>
                </a14:m>
                <a:endParaRPr lang="en-US" dirty="0"/>
              </a:p>
            </p:txBody>
          </p:sp>
        </mc:Choice>
        <mc:Fallback xmlns="">
          <p:sp>
            <p:nvSpPr>
              <p:cNvPr id="33" name="ZoneTexte 32">
                <a:extLst>
                  <a:ext uri="{FF2B5EF4-FFF2-40B4-BE49-F238E27FC236}">
                    <a16:creationId xmlns:a16="http://schemas.microsoft.com/office/drawing/2014/main" id="{8569D71B-4E68-0166-AF84-9D87A0525321}"/>
                  </a:ext>
                </a:extLst>
              </p:cNvPr>
              <p:cNvSpPr txBox="1">
                <a:spLocks noRot="1" noChangeAspect="1" noMove="1" noResize="1" noEditPoints="1" noAdjustHandles="1" noChangeArrowheads="1" noChangeShapeType="1" noTextEdit="1"/>
              </p:cNvSpPr>
              <p:nvPr/>
            </p:nvSpPr>
            <p:spPr bwMode="auto">
              <a:xfrm>
                <a:off x="8757665" y="4643844"/>
                <a:ext cx="1153551" cy="428707"/>
              </a:xfrm>
              <a:prstGeom prst="rect">
                <a:avLst/>
              </a:prstGeom>
              <a:blipFill>
                <a:blip r:embed="rId12"/>
                <a:stretch>
                  <a:fillRect/>
                </a:stretch>
              </a:blipFill>
              <a:ln>
                <a:noFill/>
              </a:ln>
            </p:spPr>
            <p:txBody>
              <a:bodyPr/>
              <a:lstStyle/>
              <a:p>
                <a:r>
                  <a:rPr lang="en-US">
                    <a:noFill/>
                  </a:rPr>
                  <a:t> </a:t>
                </a:r>
              </a:p>
            </p:txBody>
          </p:sp>
        </mc:Fallback>
      </mc:AlternateContent>
      <p:sp>
        <p:nvSpPr>
          <p:cNvPr id="34" name="Rectangle 33">
            <a:extLst>
              <a:ext uri="{FF2B5EF4-FFF2-40B4-BE49-F238E27FC236}">
                <a16:creationId xmlns:a16="http://schemas.microsoft.com/office/drawing/2014/main" id="{5258154F-5273-1466-A433-71FBC705E7C3}"/>
              </a:ext>
            </a:extLst>
          </p:cNvPr>
          <p:cNvSpPr/>
          <p:nvPr/>
        </p:nvSpPr>
        <p:spPr bwMode="auto">
          <a:xfrm>
            <a:off x="8081893" y="3042893"/>
            <a:ext cx="2532173" cy="11218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cteur droit avec flèche 34">
            <a:extLst>
              <a:ext uri="{FF2B5EF4-FFF2-40B4-BE49-F238E27FC236}">
                <a16:creationId xmlns:a16="http://schemas.microsoft.com/office/drawing/2014/main" id="{E9606969-5ED4-193C-D0A7-78909BBE9014}"/>
              </a:ext>
            </a:extLst>
          </p:cNvPr>
          <p:cNvCxnSpPr/>
          <p:nvPr/>
        </p:nvCxnSpPr>
        <p:spPr bwMode="auto">
          <a:xfrm>
            <a:off x="8054284" y="2884580"/>
            <a:ext cx="2532173" cy="0"/>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ZoneTexte 35">
                <a:extLst>
                  <a:ext uri="{FF2B5EF4-FFF2-40B4-BE49-F238E27FC236}">
                    <a16:creationId xmlns:a16="http://schemas.microsoft.com/office/drawing/2014/main" id="{2B959A8E-1E1A-D404-CE02-98F97954C2D0}"/>
                  </a:ext>
                </a:extLst>
              </p:cNvPr>
              <p:cNvSpPr txBox="1"/>
              <p:nvPr/>
            </p:nvSpPr>
            <p:spPr bwMode="auto">
              <a:xfrm>
                <a:off x="8006483" y="2540691"/>
                <a:ext cx="2699310" cy="338554"/>
              </a:xfrm>
              <a:prstGeom prst="rect">
                <a:avLst/>
              </a:prstGeom>
              <a:noFill/>
            </p:spPr>
            <p:txBody>
              <a:bodyPr wrap="square" rtlCol="0">
                <a:spAutoFit/>
              </a:bodyPr>
              <a:lstStyle/>
              <a:p>
                <a:r>
                  <a:rPr lang="en-US" sz="1600" dirty="0">
                    <a:solidFill>
                      <a:schemeClr val="accent2"/>
                    </a:solidFill>
                  </a:rPr>
                  <a:t>New allowed interval for </a:t>
                </a:r>
                <a14:m>
                  <m:oMath xmlns:m="http://schemas.openxmlformats.org/officeDocument/2006/math">
                    <m:sSub>
                      <m:sSubPr>
                        <m:ctrlPr>
                          <a:rPr lang="en-US" sz="1600" i="1" smtClean="0">
                            <a:solidFill>
                              <a:schemeClr val="accent2"/>
                            </a:solidFill>
                            <a:latin typeface="Cambria Math" panose="02040503050406030204" pitchFamily="18" charset="0"/>
                          </a:rPr>
                        </m:ctrlPr>
                      </m:sSubPr>
                      <m:e>
                        <m:r>
                          <a:rPr lang="en-US" sz="1600" i="1" smtClean="0">
                            <a:solidFill>
                              <a:schemeClr val="accent2"/>
                            </a:solidFill>
                            <a:latin typeface="Cambria Math" panose="02040503050406030204" pitchFamily="18" charset="0"/>
                            <a:ea typeface="Cambria Math" panose="02040503050406030204" pitchFamily="18" charset="0"/>
                          </a:rPr>
                          <m:t>𝜔</m:t>
                        </m:r>
                      </m:e>
                      <m:sub>
                        <m:r>
                          <a:rPr lang="fr-FR" sz="1600" b="0" i="1" smtClean="0">
                            <a:solidFill>
                              <a:schemeClr val="accent2"/>
                            </a:solidFill>
                            <a:latin typeface="Cambria Math" panose="02040503050406030204" pitchFamily="18" charset="0"/>
                          </a:rPr>
                          <m:t>𝐷𝑀</m:t>
                        </m:r>
                      </m:sub>
                    </m:sSub>
                  </m:oMath>
                </a14:m>
                <a:r>
                  <a:rPr lang="en-US" sz="1600" dirty="0">
                    <a:solidFill>
                      <a:schemeClr val="accent2"/>
                    </a:solidFill>
                  </a:rPr>
                  <a:t> </a:t>
                </a:r>
              </a:p>
            </p:txBody>
          </p:sp>
        </mc:Choice>
        <mc:Fallback xmlns="">
          <p:sp>
            <p:nvSpPr>
              <p:cNvPr id="36" name="ZoneTexte 35">
                <a:extLst>
                  <a:ext uri="{FF2B5EF4-FFF2-40B4-BE49-F238E27FC236}">
                    <a16:creationId xmlns:a16="http://schemas.microsoft.com/office/drawing/2014/main" id="{2B959A8E-1E1A-D404-CE02-98F97954C2D0}"/>
                  </a:ext>
                </a:extLst>
              </p:cNvPr>
              <p:cNvSpPr txBox="1">
                <a:spLocks noRot="1" noChangeAspect="1" noMove="1" noResize="1" noEditPoints="1" noAdjustHandles="1" noChangeArrowheads="1" noChangeShapeType="1" noTextEdit="1"/>
              </p:cNvSpPr>
              <p:nvPr/>
            </p:nvSpPr>
            <p:spPr bwMode="auto">
              <a:xfrm>
                <a:off x="8006483" y="2540691"/>
                <a:ext cx="2699310" cy="338554"/>
              </a:xfrm>
              <a:prstGeom prst="rect">
                <a:avLst/>
              </a:prstGeom>
              <a:blipFill>
                <a:blip r:embed="rId13"/>
                <a:stretch>
                  <a:fillRect l="-1408" t="-7407"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ZoneTexte 36">
                <a:extLst>
                  <a:ext uri="{FF2B5EF4-FFF2-40B4-BE49-F238E27FC236}">
                    <a16:creationId xmlns:a16="http://schemas.microsoft.com/office/drawing/2014/main" id="{65B7FBAE-E69D-1FA5-15BD-A751A7476D68}"/>
                  </a:ext>
                </a:extLst>
              </p:cNvPr>
              <p:cNvSpPr txBox="1"/>
              <p:nvPr/>
            </p:nvSpPr>
            <p:spPr bwMode="auto">
              <a:xfrm>
                <a:off x="9193235" y="4367149"/>
                <a:ext cx="1603716" cy="341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Δ</m:t>
                      </m:r>
                      <m:r>
                        <a:rPr lang="el-GR" sz="1600" i="1" smtClean="0">
                          <a:latin typeface="Cambria Math" panose="02040503050406030204" pitchFamily="18" charset="0"/>
                          <a:ea typeface="Cambria Math" panose="02040503050406030204" pitchFamily="18" charset="0"/>
                        </a:rPr>
                        <m:t>𝜔</m:t>
                      </m:r>
                      <m:r>
                        <a:rPr lang="fr-FR" sz="1600" b="0" i="1" smtClean="0">
                          <a:latin typeface="Cambria Math" panose="02040503050406030204" pitchFamily="18" charset="0"/>
                          <a:ea typeface="Cambria Math" panose="02040503050406030204" pitchFamily="18" charset="0"/>
                        </a:rPr>
                        <m:t>=</m:t>
                      </m:r>
                      <m:r>
                        <a:rPr lang="fr-FR" sz="1600" i="1">
                          <a:latin typeface="Cambria Math" panose="02040503050406030204" pitchFamily="18" charset="0"/>
                          <a:ea typeface="Cambria Math" panose="02040503050406030204" pitchFamily="18" charset="0"/>
                        </a:rPr>
                        <m:t>𝜋</m:t>
                      </m:r>
                      <m:sSub>
                        <m:sSubPr>
                          <m:ctrlPr>
                            <a:rPr lang="fr-FR" sz="1600" i="1">
                              <a:latin typeface="Cambria Math" panose="02040503050406030204" pitchFamily="18" charset="0"/>
                              <a:ea typeface="Cambria Math" panose="02040503050406030204" pitchFamily="18" charset="0"/>
                            </a:rPr>
                          </m:ctrlPr>
                        </m:sSubPr>
                        <m:e>
                          <m:r>
                            <a:rPr lang="fr-FR" sz="1600" i="1">
                              <a:latin typeface="Cambria Math" panose="02040503050406030204" pitchFamily="18" charset="0"/>
                              <a:ea typeface="Cambria Math" panose="02040503050406030204" pitchFamily="18" charset="0"/>
                            </a:rPr>
                            <m:t>𝑓</m:t>
                          </m:r>
                        </m:e>
                        <m:sub>
                          <m:r>
                            <a:rPr lang="fr-FR" sz="1600" i="1">
                              <a:latin typeface="Cambria Math" panose="02040503050406030204" pitchFamily="18" charset="0"/>
                              <a:ea typeface="Cambria Math" panose="02040503050406030204" pitchFamily="18" charset="0"/>
                            </a:rPr>
                            <m:t>𝑠</m:t>
                          </m:r>
                        </m:sub>
                      </m:sSub>
                      <m:r>
                        <a:rPr lang="fr-FR" sz="1600" i="1">
                          <a:latin typeface="Cambria Math" panose="02040503050406030204" pitchFamily="18" charset="0"/>
                          <a:ea typeface="Cambria Math" panose="02040503050406030204" pitchFamily="18" charset="0"/>
                        </a:rPr>
                        <m:t>/2</m:t>
                      </m:r>
                    </m:oMath>
                  </m:oMathPara>
                </a14:m>
                <a:endParaRPr lang="en-US" sz="1600" dirty="0"/>
              </a:p>
            </p:txBody>
          </p:sp>
        </mc:Choice>
        <mc:Fallback xmlns="">
          <p:sp>
            <p:nvSpPr>
              <p:cNvPr id="37" name="ZoneTexte 36">
                <a:extLst>
                  <a:ext uri="{FF2B5EF4-FFF2-40B4-BE49-F238E27FC236}">
                    <a16:creationId xmlns:a16="http://schemas.microsoft.com/office/drawing/2014/main" id="{65B7FBAE-E69D-1FA5-15BD-A751A7476D68}"/>
                  </a:ext>
                </a:extLst>
              </p:cNvPr>
              <p:cNvSpPr txBox="1">
                <a:spLocks noRot="1" noChangeAspect="1" noMove="1" noResize="1" noEditPoints="1" noAdjustHandles="1" noChangeArrowheads="1" noChangeShapeType="1" noTextEdit="1"/>
              </p:cNvSpPr>
              <p:nvPr/>
            </p:nvSpPr>
            <p:spPr bwMode="auto">
              <a:xfrm>
                <a:off x="9193235" y="4367149"/>
                <a:ext cx="1603716" cy="341376"/>
              </a:xfrm>
              <a:prstGeom prst="rect">
                <a:avLst/>
              </a:prstGeom>
              <a:blipFill>
                <a:blip r:embed="rId14"/>
                <a:stretch>
                  <a:fillRect b="-7143"/>
                </a:stretch>
              </a:blipFill>
            </p:spPr>
            <p:txBody>
              <a:bodyPr/>
              <a:lstStyle/>
              <a:p>
                <a:r>
                  <a:rPr lang="en-US">
                    <a:noFill/>
                  </a:rPr>
                  <a:t> </a:t>
                </a:r>
              </a:p>
            </p:txBody>
          </p:sp>
        </mc:Fallback>
      </mc:AlternateContent>
      <p:cxnSp>
        <p:nvCxnSpPr>
          <p:cNvPr id="38" name="Connecteur droit 37">
            <a:extLst>
              <a:ext uri="{FF2B5EF4-FFF2-40B4-BE49-F238E27FC236}">
                <a16:creationId xmlns:a16="http://schemas.microsoft.com/office/drawing/2014/main" id="{6F2200CC-D814-C74F-2034-2E50FC5B7A42}"/>
              </a:ext>
            </a:extLst>
          </p:cNvPr>
          <p:cNvCxnSpPr>
            <a:cxnSpLocks/>
            <a:stCxn id="34" idx="0"/>
            <a:endCxn id="33" idx="0"/>
          </p:cNvCxnSpPr>
          <p:nvPr/>
        </p:nvCxnSpPr>
        <p:spPr bwMode="auto">
          <a:xfrm flipH="1">
            <a:off x="9334441" y="3042893"/>
            <a:ext cx="13539" cy="1600951"/>
          </a:xfrm>
          <a:prstGeom prst="line">
            <a:avLst/>
          </a:prstGeom>
          <a:ln w="12700">
            <a:solidFill>
              <a:srgbClr val="0070C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ZoneTexte 38">
                <a:extLst>
                  <a:ext uri="{FF2B5EF4-FFF2-40B4-BE49-F238E27FC236}">
                    <a16:creationId xmlns:a16="http://schemas.microsoft.com/office/drawing/2014/main" id="{F728D214-3CDF-4873-EEB0-E69F39D94410}"/>
                  </a:ext>
                </a:extLst>
              </p:cNvPr>
              <p:cNvSpPr txBox="1"/>
              <p:nvPr/>
            </p:nvSpPr>
            <p:spPr bwMode="auto">
              <a:xfrm>
                <a:off x="7927135" y="4365364"/>
                <a:ext cx="1603716" cy="341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Δ</m:t>
                      </m:r>
                      <m:r>
                        <a:rPr lang="el-GR" sz="1600" i="1" smtClean="0">
                          <a:latin typeface="Cambria Math" panose="02040503050406030204" pitchFamily="18" charset="0"/>
                          <a:ea typeface="Cambria Math" panose="02040503050406030204" pitchFamily="18" charset="0"/>
                        </a:rPr>
                        <m:t>𝜔</m:t>
                      </m:r>
                      <m:r>
                        <a:rPr lang="fr-FR" sz="1600" b="0" i="1" smtClean="0">
                          <a:latin typeface="Cambria Math" panose="02040503050406030204" pitchFamily="18" charset="0"/>
                          <a:ea typeface="Cambria Math" panose="02040503050406030204" pitchFamily="18" charset="0"/>
                        </a:rPr>
                        <m:t>=</m:t>
                      </m:r>
                      <m:r>
                        <a:rPr lang="fr-FR" sz="1600" b="0" i="1" smtClean="0">
                          <a:latin typeface="Cambria Math" panose="02040503050406030204" pitchFamily="18" charset="0"/>
                          <a:ea typeface="Cambria Math" panose="02040503050406030204" pitchFamily="18" charset="0"/>
                        </a:rPr>
                        <m:t>𝜋</m:t>
                      </m:r>
                      <m:sSub>
                        <m:sSubPr>
                          <m:ctrlPr>
                            <a:rPr lang="fr-FR" sz="1600" b="0" i="1" smtClean="0">
                              <a:latin typeface="Cambria Math" panose="02040503050406030204" pitchFamily="18" charset="0"/>
                              <a:ea typeface="Cambria Math" panose="02040503050406030204" pitchFamily="18" charset="0"/>
                            </a:rPr>
                          </m:ctrlPr>
                        </m:sSubPr>
                        <m:e>
                          <m:r>
                            <a:rPr lang="fr-FR" sz="1600" b="0" i="1" smtClean="0">
                              <a:latin typeface="Cambria Math" panose="02040503050406030204" pitchFamily="18" charset="0"/>
                              <a:ea typeface="Cambria Math" panose="02040503050406030204" pitchFamily="18" charset="0"/>
                            </a:rPr>
                            <m:t>𝑓</m:t>
                          </m:r>
                        </m:e>
                        <m:sub>
                          <m:r>
                            <a:rPr lang="fr-FR" sz="1600" b="0" i="1" smtClean="0">
                              <a:latin typeface="Cambria Math" panose="02040503050406030204" pitchFamily="18" charset="0"/>
                              <a:ea typeface="Cambria Math" panose="02040503050406030204" pitchFamily="18" charset="0"/>
                            </a:rPr>
                            <m:t>𝑠</m:t>
                          </m:r>
                        </m:sub>
                      </m:sSub>
                      <m:r>
                        <a:rPr lang="fr-FR" sz="1600" b="0" i="1" smtClean="0">
                          <a:latin typeface="Cambria Math" panose="02040503050406030204" pitchFamily="18" charset="0"/>
                          <a:ea typeface="Cambria Math" panose="02040503050406030204" pitchFamily="18" charset="0"/>
                        </a:rPr>
                        <m:t>/2</m:t>
                      </m:r>
                    </m:oMath>
                  </m:oMathPara>
                </a14:m>
                <a:endParaRPr lang="en-US" sz="1600" dirty="0"/>
              </a:p>
            </p:txBody>
          </p:sp>
        </mc:Choice>
        <mc:Fallback xmlns="">
          <p:sp>
            <p:nvSpPr>
              <p:cNvPr id="39" name="ZoneTexte 38">
                <a:extLst>
                  <a:ext uri="{FF2B5EF4-FFF2-40B4-BE49-F238E27FC236}">
                    <a16:creationId xmlns:a16="http://schemas.microsoft.com/office/drawing/2014/main" id="{F728D214-3CDF-4873-EEB0-E69F39D94410}"/>
                  </a:ext>
                </a:extLst>
              </p:cNvPr>
              <p:cNvSpPr txBox="1">
                <a:spLocks noRot="1" noChangeAspect="1" noMove="1" noResize="1" noEditPoints="1" noAdjustHandles="1" noChangeArrowheads="1" noChangeShapeType="1" noTextEdit="1"/>
              </p:cNvSpPr>
              <p:nvPr/>
            </p:nvSpPr>
            <p:spPr bwMode="auto">
              <a:xfrm>
                <a:off x="7927135" y="4365364"/>
                <a:ext cx="1603716" cy="341376"/>
              </a:xfrm>
              <a:prstGeom prst="rect">
                <a:avLst/>
              </a:prstGeom>
              <a:blipFill>
                <a:blip r:embed="rId1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ZoneTexte 41">
                <a:extLst>
                  <a:ext uri="{FF2B5EF4-FFF2-40B4-BE49-F238E27FC236}">
                    <a16:creationId xmlns:a16="http://schemas.microsoft.com/office/drawing/2014/main" id="{76237630-981D-97A4-1DA2-048311963CD9}"/>
                  </a:ext>
                </a:extLst>
              </p:cNvPr>
              <p:cNvSpPr txBox="1"/>
              <p:nvPr/>
            </p:nvSpPr>
            <p:spPr bwMode="auto">
              <a:xfrm>
                <a:off x="5879976" y="4653136"/>
                <a:ext cx="1153551" cy="428707"/>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ea typeface="Cambria Math" panose="02040503050406030204" pitchFamily="18" charset="0"/>
                            </a:rPr>
                            <m:t>𝜔</m:t>
                          </m:r>
                        </m:e>
                        <m:sub>
                          <m:r>
                            <a:rPr lang="fr-FR" i="1">
                              <a:solidFill>
                                <a:srgbClr val="0070C0"/>
                              </a:solidFill>
                              <a:latin typeface="Cambria Math" panose="02040503050406030204" pitchFamily="18" charset="0"/>
                            </a:rPr>
                            <m:t>𝑎</m:t>
                          </m:r>
                        </m:sub>
                        <m:sup>
                          <m:r>
                            <a:rPr lang="fr-FR" i="1">
                              <a:solidFill>
                                <a:srgbClr val="0070C0"/>
                              </a:solidFill>
                              <a:latin typeface="Cambria Math" panose="02040503050406030204" pitchFamily="18" charset="0"/>
                            </a:rPr>
                            <m:t>(</m:t>
                          </m:r>
                          <m:r>
                            <a:rPr lang="fr-FR" b="0" i="1" smtClean="0">
                              <a:solidFill>
                                <a:srgbClr val="0070C0"/>
                              </a:solidFill>
                              <a:latin typeface="Cambria Math" panose="02040503050406030204" pitchFamily="18" charset="0"/>
                            </a:rPr>
                            <m:t>1</m:t>
                          </m:r>
                          <m:r>
                            <a:rPr lang="fr-FR" i="1">
                              <a:solidFill>
                                <a:srgbClr val="0070C0"/>
                              </a:solidFill>
                              <a:latin typeface="Cambria Math" panose="02040503050406030204" pitchFamily="18" charset="0"/>
                            </a:rPr>
                            <m:t>)</m:t>
                          </m:r>
                        </m:sup>
                      </m:sSubSup>
                    </m:oMath>
                  </m:oMathPara>
                </a14:m>
                <a:endParaRPr lang="en-US" dirty="0"/>
              </a:p>
            </p:txBody>
          </p:sp>
        </mc:Choice>
        <mc:Fallback xmlns="">
          <p:sp>
            <p:nvSpPr>
              <p:cNvPr id="42" name="ZoneTexte 41">
                <a:extLst>
                  <a:ext uri="{FF2B5EF4-FFF2-40B4-BE49-F238E27FC236}">
                    <a16:creationId xmlns:a16="http://schemas.microsoft.com/office/drawing/2014/main" id="{76237630-981D-97A4-1DA2-048311963CD9}"/>
                  </a:ext>
                </a:extLst>
              </p:cNvPr>
              <p:cNvSpPr txBox="1">
                <a:spLocks noRot="1" noChangeAspect="1" noMove="1" noResize="1" noEditPoints="1" noAdjustHandles="1" noChangeArrowheads="1" noChangeShapeType="1" noTextEdit="1"/>
              </p:cNvSpPr>
              <p:nvPr/>
            </p:nvSpPr>
            <p:spPr bwMode="auto">
              <a:xfrm>
                <a:off x="5879976" y="4653136"/>
                <a:ext cx="1153551" cy="428707"/>
              </a:xfrm>
              <a:prstGeom prst="rect">
                <a:avLst/>
              </a:prstGeom>
              <a:blipFill>
                <a:blip r:embed="rId16"/>
                <a:stretch>
                  <a:fillRect/>
                </a:stretch>
              </a:blipFill>
              <a:ln>
                <a:noFill/>
              </a:ln>
            </p:spPr>
            <p:txBody>
              <a:bodyPr/>
              <a:lstStyle/>
              <a:p>
                <a:r>
                  <a:rPr lang="en-US">
                    <a:noFill/>
                  </a:rPr>
                  <a:t> </a:t>
                </a:r>
              </a:p>
            </p:txBody>
          </p:sp>
        </mc:Fallback>
      </mc:AlternateContent>
      <p:cxnSp>
        <p:nvCxnSpPr>
          <p:cNvPr id="43" name="Connecteur droit 42">
            <a:extLst>
              <a:ext uri="{FF2B5EF4-FFF2-40B4-BE49-F238E27FC236}">
                <a16:creationId xmlns:a16="http://schemas.microsoft.com/office/drawing/2014/main" id="{B8F48622-4E56-056A-B28B-24414B107C9E}"/>
              </a:ext>
            </a:extLst>
          </p:cNvPr>
          <p:cNvCxnSpPr>
            <a:cxnSpLocks/>
          </p:cNvCxnSpPr>
          <p:nvPr/>
        </p:nvCxnSpPr>
        <p:spPr bwMode="auto">
          <a:xfrm flipH="1">
            <a:off x="6456752" y="3068960"/>
            <a:ext cx="13539" cy="1600951"/>
          </a:xfrm>
          <a:prstGeom prst="line">
            <a:avLst/>
          </a:prstGeom>
          <a:ln w="12700">
            <a:solidFill>
              <a:srgbClr val="0070C0"/>
            </a:solidFill>
          </a:ln>
        </p:spPr>
        <p:style>
          <a:lnRef idx="1">
            <a:schemeClr val="dk1"/>
          </a:lnRef>
          <a:fillRef idx="0">
            <a:schemeClr val="dk1"/>
          </a:fillRef>
          <a:effectRef idx="0">
            <a:schemeClr val="dk1"/>
          </a:effectRef>
          <a:fontRef idx="minor">
            <a:schemeClr val="tx1"/>
          </a:fontRef>
        </p:style>
      </p:cxnSp>
      <p:sp>
        <p:nvSpPr>
          <p:cNvPr id="44" name="Flèche courbée vers la gauche 43">
            <a:extLst>
              <a:ext uri="{FF2B5EF4-FFF2-40B4-BE49-F238E27FC236}">
                <a16:creationId xmlns:a16="http://schemas.microsoft.com/office/drawing/2014/main" id="{7DCE7ABB-F4EE-6198-B8D0-C7956EA74193}"/>
              </a:ext>
            </a:extLst>
          </p:cNvPr>
          <p:cNvSpPr/>
          <p:nvPr/>
        </p:nvSpPr>
        <p:spPr bwMode="auto">
          <a:xfrm rot="16200000">
            <a:off x="7656067" y="1806903"/>
            <a:ext cx="499368" cy="28844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46" name="ZoneTexte 45">
                <a:extLst>
                  <a:ext uri="{FF2B5EF4-FFF2-40B4-BE49-F238E27FC236}">
                    <a16:creationId xmlns:a16="http://schemas.microsoft.com/office/drawing/2014/main" id="{E181AC6D-94DB-E492-7C9D-C8E24D9787DB}"/>
                  </a:ext>
                </a:extLst>
              </p:cNvPr>
              <p:cNvSpPr txBox="1"/>
              <p:nvPr/>
            </p:nvSpPr>
            <p:spPr bwMode="auto">
              <a:xfrm>
                <a:off x="7119487" y="3065287"/>
                <a:ext cx="1788915" cy="461665"/>
              </a:xfrm>
              <a:prstGeom prst="rect">
                <a:avLst/>
              </a:prstGeom>
              <a:noFill/>
            </p:spPr>
            <p:txBody>
              <a:bodyPr wrap="square" rtlCol="0">
                <a:spAutoFit/>
              </a:bodyPr>
              <a:lstStyle/>
              <a:p>
                <a:r>
                  <a:rPr lang="fr-FR" sz="2400" dirty="0">
                    <a:solidFill>
                      <a:srgbClr val="0070C0"/>
                    </a:solidFill>
                  </a:rPr>
                  <a:t>Shift of </a:t>
                </a:r>
                <a14:m>
                  <m:oMath xmlns:m="http://schemas.openxmlformats.org/officeDocument/2006/math">
                    <m:sSub>
                      <m:sSubPr>
                        <m:ctrlPr>
                          <a:rPr lang="ar-AE" sz="2400" i="1" smtClean="0">
                            <a:solidFill>
                              <a:srgbClr val="0070C0"/>
                            </a:solidFill>
                            <a:latin typeface="Cambria Math" panose="02040503050406030204" pitchFamily="18" charset="0"/>
                            <a:ea typeface="Cambria Math"/>
                            <a:cs typeface="Cambria Math"/>
                          </a:rPr>
                        </m:ctrlPr>
                      </m:sSubPr>
                      <m:e>
                        <m:r>
                          <a:rPr lang="ar-AE" sz="2400" i="1">
                            <a:solidFill>
                              <a:srgbClr val="0070C0"/>
                            </a:solidFill>
                            <a:latin typeface="Cambria Math"/>
                            <a:ea typeface="Cambria Math"/>
                          </a:rPr>
                          <m:t>𝜔</m:t>
                        </m:r>
                      </m:e>
                      <m:sub>
                        <m:r>
                          <a:rPr lang="ar-AE" sz="2400" b="0" i="1">
                            <a:solidFill>
                              <a:srgbClr val="0070C0"/>
                            </a:solidFill>
                            <a:latin typeface="Cambria Math"/>
                          </a:rPr>
                          <m:t>𝑎</m:t>
                        </m:r>
                      </m:sub>
                    </m:sSub>
                  </m:oMath>
                </a14:m>
                <a:r>
                  <a:rPr lang="fr-FR" sz="2400" b="1" dirty="0">
                    <a:solidFill>
                      <a:srgbClr val="0070C0"/>
                    </a:solidFill>
                  </a:rPr>
                  <a:t> </a:t>
                </a:r>
                <a:endParaRPr lang="en-US" sz="2400" b="1" dirty="0">
                  <a:solidFill>
                    <a:srgbClr val="0070C0"/>
                  </a:solidFill>
                </a:endParaRPr>
              </a:p>
            </p:txBody>
          </p:sp>
        </mc:Choice>
        <mc:Fallback xmlns="">
          <p:sp>
            <p:nvSpPr>
              <p:cNvPr id="46" name="ZoneTexte 45">
                <a:extLst>
                  <a:ext uri="{FF2B5EF4-FFF2-40B4-BE49-F238E27FC236}">
                    <a16:creationId xmlns:a16="http://schemas.microsoft.com/office/drawing/2014/main" id="{E181AC6D-94DB-E492-7C9D-C8E24D9787DB}"/>
                  </a:ext>
                </a:extLst>
              </p:cNvPr>
              <p:cNvSpPr txBox="1">
                <a:spLocks noRot="1" noChangeAspect="1" noMove="1" noResize="1" noEditPoints="1" noAdjustHandles="1" noChangeArrowheads="1" noChangeShapeType="1" noTextEdit="1"/>
              </p:cNvSpPr>
              <p:nvPr/>
            </p:nvSpPr>
            <p:spPr bwMode="auto">
              <a:xfrm>
                <a:off x="7119487" y="3065287"/>
                <a:ext cx="1788915" cy="461665"/>
              </a:xfrm>
              <a:prstGeom prst="rect">
                <a:avLst/>
              </a:prstGeom>
              <a:blipFill>
                <a:blip r:embed="rId17"/>
                <a:stretch>
                  <a:fillRect l="-5634" t="-8108" b="-29730"/>
                </a:stretch>
              </a:blipFill>
            </p:spPr>
            <p:txBody>
              <a:bodyPr/>
              <a:lstStyle/>
              <a:p>
                <a:r>
                  <a:rPr lang="en-US">
                    <a:noFill/>
                  </a:rPr>
                  <a:t> </a:t>
                </a:r>
              </a:p>
            </p:txBody>
          </p:sp>
        </mc:Fallback>
      </mc:AlternateContent>
      <p:sp>
        <p:nvSpPr>
          <p:cNvPr id="47" name="Parenthèse ouvrante 46">
            <a:extLst>
              <a:ext uri="{FF2B5EF4-FFF2-40B4-BE49-F238E27FC236}">
                <a16:creationId xmlns:a16="http://schemas.microsoft.com/office/drawing/2014/main" id="{B73DCEA8-D5E8-FC54-E915-7D8338365C3F}"/>
              </a:ext>
            </a:extLst>
          </p:cNvPr>
          <p:cNvSpPr/>
          <p:nvPr/>
        </p:nvSpPr>
        <p:spPr bwMode="auto">
          <a:xfrm rot="16200000">
            <a:off x="9962532" y="3695132"/>
            <a:ext cx="45719" cy="1294224"/>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Parenthèse ouvrante 47">
            <a:extLst>
              <a:ext uri="{FF2B5EF4-FFF2-40B4-BE49-F238E27FC236}">
                <a16:creationId xmlns:a16="http://schemas.microsoft.com/office/drawing/2014/main" id="{EF485BAB-AFB0-7DC2-4834-E5649BA13B00}"/>
              </a:ext>
            </a:extLst>
          </p:cNvPr>
          <p:cNvSpPr/>
          <p:nvPr/>
        </p:nvSpPr>
        <p:spPr bwMode="auto">
          <a:xfrm rot="16200000">
            <a:off x="8666388" y="3695131"/>
            <a:ext cx="45719" cy="1294224"/>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0816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109825"/>
            <a:ext cx="10515600" cy="1325563"/>
          </a:xfrm>
        </p:spPr>
        <p:txBody>
          <a:bodyPr/>
          <a:lstStyle/>
          <a:p>
            <a:pPr algn="ctr">
              <a:defRPr/>
            </a:pPr>
            <a:r>
              <a:rPr lang="fr-FR" b="1" u="sng" dirty="0"/>
              <a:t>Classes of </a:t>
            </a:r>
            <a:r>
              <a:rPr lang="fr-FR" b="1" u="sng" dirty="0" err="1"/>
              <a:t>Dark</a:t>
            </a:r>
            <a:r>
              <a:rPr lang="fr-FR" b="1" u="sng" dirty="0"/>
              <a:t> </a:t>
            </a:r>
            <a:r>
              <a:rPr lang="fr-FR" b="1" u="sng" dirty="0" err="1"/>
              <a:t>Matter</a:t>
            </a:r>
            <a:endParaRPr dirty="0"/>
          </a:p>
        </p:txBody>
      </p:sp>
      <p:pic>
        <p:nvPicPr>
          <p:cNvPr id="8" name="Image 7"/>
          <p:cNvPicPr>
            <a:picLocks noChangeAspect="1"/>
          </p:cNvPicPr>
          <p:nvPr/>
        </p:nvPicPr>
        <p:blipFill rotWithShape="1">
          <a:blip r:embed="rId3"/>
          <a:srcRect t="8739"/>
          <a:stretch/>
        </p:blipFill>
        <p:spPr bwMode="auto">
          <a:xfrm>
            <a:off x="2029712" y="1369627"/>
            <a:ext cx="8132575" cy="5089304"/>
          </a:xfrm>
          <a:prstGeom prst="rect">
            <a:avLst/>
          </a:prstGeom>
        </p:spPr>
      </p:pic>
      <p:sp>
        <p:nvSpPr>
          <p:cNvPr id="9" name="Rectangle 8"/>
          <p:cNvSpPr/>
          <p:nvPr/>
        </p:nvSpPr>
        <p:spPr bwMode="auto">
          <a:xfrm>
            <a:off x="2280237" y="1384612"/>
            <a:ext cx="3671747" cy="508107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1" name="ZoneTexte 10"/>
          <p:cNvSpPr txBox="1"/>
          <p:nvPr/>
        </p:nvSpPr>
        <p:spPr bwMode="auto">
          <a:xfrm>
            <a:off x="2499449" y="6480669"/>
            <a:ext cx="6098582" cy="307777"/>
          </a:xfrm>
          <a:prstGeom prst="rect">
            <a:avLst/>
          </a:prstGeom>
          <a:noFill/>
        </p:spPr>
        <p:txBody>
          <a:bodyPr wrap="square">
            <a:spAutoFit/>
          </a:bodyPr>
          <a:lstStyle/>
          <a:p>
            <a:pPr algn="ctr">
              <a:defRPr/>
            </a:pPr>
            <a:r>
              <a:rPr lang="en-US" sz="1400" i="1"/>
              <a:t>Fig. 1 from US cosmic vision : new idea for Dark Matter 2017, Arxiv:1707:04951</a:t>
            </a:r>
            <a:endParaRPr/>
          </a:p>
        </p:txBody>
      </p:sp>
      <p:sp>
        <p:nvSpPr>
          <p:cNvPr id="3" name="Rectangle 2"/>
          <p:cNvSpPr/>
          <p:nvPr/>
        </p:nvSpPr>
        <p:spPr bwMode="auto">
          <a:xfrm>
            <a:off x="6180667" y="4233333"/>
            <a:ext cx="1532466" cy="1041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en-US"/>
          </a:p>
        </p:txBody>
      </p:sp>
      <p:sp>
        <p:nvSpPr>
          <p:cNvPr id="4" name="Rectangle 3"/>
          <p:cNvSpPr/>
          <p:nvPr/>
        </p:nvSpPr>
        <p:spPr bwMode="auto">
          <a:xfrm>
            <a:off x="5320553" y="988826"/>
            <a:ext cx="1302545" cy="3487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en-US"/>
          </a:p>
        </p:txBody>
      </p:sp>
      <p:sp>
        <p:nvSpPr>
          <p:cNvPr id="5" name="ZoneTexte 4">
            <a:extLst>
              <a:ext uri="{FF2B5EF4-FFF2-40B4-BE49-F238E27FC236}">
                <a16:creationId xmlns:a16="http://schemas.microsoft.com/office/drawing/2014/main" id="{2B8DE5C3-6F2A-F82A-AEFA-A7E4D49CCE35}"/>
              </a:ext>
            </a:extLst>
          </p:cNvPr>
          <p:cNvSpPr txBox="1"/>
          <p:nvPr/>
        </p:nvSpPr>
        <p:spPr>
          <a:xfrm>
            <a:off x="-51487" y="3637279"/>
            <a:ext cx="2482107" cy="400110"/>
          </a:xfrm>
          <a:prstGeom prst="rect">
            <a:avLst/>
          </a:prstGeom>
          <a:noFill/>
        </p:spPr>
        <p:txBody>
          <a:bodyPr wrap="square" rtlCol="0">
            <a:spAutoFit/>
          </a:bodyPr>
          <a:lstStyle/>
          <a:p>
            <a:r>
              <a:rPr lang="en-US" sz="2000" b="1" dirty="0">
                <a:solidFill>
                  <a:srgbClr val="7030A0"/>
                </a:solidFill>
              </a:rPr>
              <a:t>ULDM mass interval</a:t>
            </a:r>
          </a:p>
        </p:txBody>
      </p:sp>
      <p:cxnSp>
        <p:nvCxnSpPr>
          <p:cNvPr id="7" name="Connecteur droit 6">
            <a:extLst>
              <a:ext uri="{FF2B5EF4-FFF2-40B4-BE49-F238E27FC236}">
                <a16:creationId xmlns:a16="http://schemas.microsoft.com/office/drawing/2014/main" id="{2F2932A8-9E63-33F8-2CDD-465FBAA7542F}"/>
              </a:ext>
            </a:extLst>
          </p:cNvPr>
          <p:cNvCxnSpPr>
            <a:cxnSpLocks/>
          </p:cNvCxnSpPr>
          <p:nvPr/>
        </p:nvCxnSpPr>
        <p:spPr>
          <a:xfrm>
            <a:off x="4295800" y="1927116"/>
            <a:ext cx="0" cy="4022164"/>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cxnSp>
        <p:nvCxnSpPr>
          <p:cNvPr id="12" name="Connecteur droit 11">
            <a:extLst>
              <a:ext uri="{FF2B5EF4-FFF2-40B4-BE49-F238E27FC236}">
                <a16:creationId xmlns:a16="http://schemas.microsoft.com/office/drawing/2014/main" id="{04342B59-85A4-87F4-5A49-F3E76DB3AC77}"/>
              </a:ext>
            </a:extLst>
          </p:cNvPr>
          <p:cNvCxnSpPr>
            <a:cxnSpLocks/>
          </p:cNvCxnSpPr>
          <p:nvPr/>
        </p:nvCxnSpPr>
        <p:spPr bwMode="auto">
          <a:xfrm>
            <a:off x="4511824" y="1927116"/>
            <a:ext cx="0" cy="4022164"/>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pic>
        <p:nvPicPr>
          <p:cNvPr id="6" name="Image 5">
            <a:extLst>
              <a:ext uri="{FF2B5EF4-FFF2-40B4-BE49-F238E27FC236}">
                <a16:creationId xmlns:a16="http://schemas.microsoft.com/office/drawing/2014/main" id="{3B439B8D-6223-581D-0A17-3CA9BCD7B155}"/>
              </a:ext>
            </a:extLst>
          </p:cNvPr>
          <p:cNvPicPr>
            <a:picLocks noChangeAspect="1"/>
          </p:cNvPicPr>
          <p:nvPr/>
        </p:nvPicPr>
        <p:blipFill rotWithShape="1">
          <a:blip r:embed="rId3"/>
          <a:srcRect l="7397" t="-823" r="59843" b="89347"/>
          <a:stretch/>
        </p:blipFill>
        <p:spPr bwMode="auto">
          <a:xfrm>
            <a:off x="9438184" y="2838523"/>
            <a:ext cx="2664297" cy="639975"/>
          </a:xfrm>
          <a:prstGeom prst="rect">
            <a:avLst/>
          </a:prstGeom>
        </p:spPr>
      </p:pic>
      <p:pic>
        <p:nvPicPr>
          <p:cNvPr id="10" name="Image 9">
            <a:extLst>
              <a:ext uri="{FF2B5EF4-FFF2-40B4-BE49-F238E27FC236}">
                <a16:creationId xmlns:a16="http://schemas.microsoft.com/office/drawing/2014/main" id="{472C6EB5-5511-DBA6-13EB-C615B40DBF52}"/>
              </a:ext>
            </a:extLst>
          </p:cNvPr>
          <p:cNvPicPr>
            <a:picLocks noChangeAspect="1"/>
          </p:cNvPicPr>
          <p:nvPr/>
        </p:nvPicPr>
        <p:blipFill rotWithShape="1">
          <a:blip r:embed="rId3"/>
          <a:srcRect l="62321" r="11620" b="88524"/>
          <a:stretch/>
        </p:blipFill>
        <p:spPr bwMode="auto">
          <a:xfrm>
            <a:off x="10072695" y="5175311"/>
            <a:ext cx="2119305" cy="639975"/>
          </a:xfrm>
          <a:prstGeom prst="rect">
            <a:avLst/>
          </a:prstGeom>
        </p:spPr>
      </p:pic>
      <p:sp>
        <p:nvSpPr>
          <p:cNvPr id="13" name="ZoneTexte 12">
            <a:extLst>
              <a:ext uri="{FF2B5EF4-FFF2-40B4-BE49-F238E27FC236}">
                <a16:creationId xmlns:a16="http://schemas.microsoft.com/office/drawing/2014/main" id="{E8272902-FC1D-269D-4D5A-5E3648538837}"/>
              </a:ext>
            </a:extLst>
          </p:cNvPr>
          <p:cNvSpPr txBox="1"/>
          <p:nvPr/>
        </p:nvSpPr>
        <p:spPr bwMode="auto">
          <a:xfrm>
            <a:off x="11742753" y="6478608"/>
            <a:ext cx="504056" cy="369332"/>
          </a:xfrm>
          <a:prstGeom prst="rect">
            <a:avLst/>
          </a:prstGeom>
          <a:noFill/>
        </p:spPr>
        <p:txBody>
          <a:bodyPr wrap="square" rtlCol="0">
            <a:spAutoFit/>
          </a:bodyPr>
          <a:lstStyle/>
          <a:p>
            <a:r>
              <a:rPr lang="en-US" dirty="0"/>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924B0-4C50-15BD-D326-460C8ACDF8D0}"/>
              </a:ext>
            </a:extLst>
          </p:cNvPr>
          <p:cNvSpPr>
            <a:spLocks noGrp="1"/>
          </p:cNvSpPr>
          <p:nvPr>
            <p:ph type="title"/>
          </p:nvPr>
        </p:nvSpPr>
        <p:spPr>
          <a:xfrm>
            <a:off x="838200" y="147"/>
            <a:ext cx="10515600" cy="1325563"/>
          </a:xfrm>
        </p:spPr>
        <p:txBody>
          <a:bodyPr/>
          <a:lstStyle/>
          <a:p>
            <a:pPr algn="ctr"/>
            <a:r>
              <a:rPr lang="fr-FR" b="1" u="sng" dirty="0"/>
              <a:t>Back-up : </a:t>
            </a:r>
            <a:r>
              <a:rPr lang="fr-FR" b="1" u="sng" dirty="0" err="1"/>
              <a:t>Experimental</a:t>
            </a:r>
            <a:r>
              <a:rPr lang="fr-FR" b="1" u="sng" dirty="0"/>
              <a:t> </a:t>
            </a:r>
            <a:r>
              <a:rPr lang="fr-FR" b="1" u="sng" dirty="0" err="1"/>
              <a:t>parameters</a:t>
            </a:r>
            <a:endParaRPr lang="en-US" dirty="0"/>
          </a:p>
        </p:txBody>
      </p:sp>
      <p:pic>
        <p:nvPicPr>
          <p:cNvPr id="5" name="Image 4">
            <a:extLst>
              <a:ext uri="{FF2B5EF4-FFF2-40B4-BE49-F238E27FC236}">
                <a16:creationId xmlns:a16="http://schemas.microsoft.com/office/drawing/2014/main" id="{48F56959-E795-9667-93EE-C111DE94DA06}"/>
              </a:ext>
            </a:extLst>
          </p:cNvPr>
          <p:cNvPicPr>
            <a:picLocks noChangeAspect="1"/>
          </p:cNvPicPr>
          <p:nvPr/>
        </p:nvPicPr>
        <p:blipFill>
          <a:blip r:embed="rId2"/>
          <a:stretch>
            <a:fillRect/>
          </a:stretch>
        </p:blipFill>
        <p:spPr>
          <a:xfrm>
            <a:off x="37833" y="1147983"/>
            <a:ext cx="9649072" cy="5281455"/>
          </a:xfrm>
          <a:prstGeom prst="rect">
            <a:avLst/>
          </a:prstGeom>
        </p:spPr>
      </p:pic>
      <p:sp>
        <p:nvSpPr>
          <p:cNvPr id="6" name="ZoneTexte 5">
            <a:extLst>
              <a:ext uri="{FF2B5EF4-FFF2-40B4-BE49-F238E27FC236}">
                <a16:creationId xmlns:a16="http://schemas.microsoft.com/office/drawing/2014/main" id="{02078460-4A0D-E91D-6256-BB5CDE1BCDD6}"/>
              </a:ext>
            </a:extLst>
          </p:cNvPr>
          <p:cNvSpPr txBox="1"/>
          <p:nvPr/>
        </p:nvSpPr>
        <p:spPr bwMode="auto">
          <a:xfrm>
            <a:off x="8832304" y="2165769"/>
            <a:ext cx="1440161" cy="307777"/>
          </a:xfrm>
          <a:prstGeom prst="rect">
            <a:avLst/>
          </a:prstGeom>
          <a:noFill/>
        </p:spPr>
        <p:txBody>
          <a:bodyPr wrap="square" rtlCol="0">
            <a:spAutoFit/>
          </a:bodyPr>
          <a:lstStyle/>
          <a:p>
            <a:pPr>
              <a:defRPr/>
            </a:pPr>
            <a:r>
              <a:rPr lang="en-US" sz="1400" i="1" dirty="0" err="1"/>
              <a:t>Guena</a:t>
            </a:r>
            <a:r>
              <a:rPr lang="en-US" sz="1400" i="1" dirty="0"/>
              <a:t>, 2012</a:t>
            </a:r>
            <a:endParaRPr i="1" dirty="0"/>
          </a:p>
        </p:txBody>
      </p:sp>
      <p:sp>
        <p:nvSpPr>
          <p:cNvPr id="7" name="ZoneTexte 6">
            <a:extLst>
              <a:ext uri="{FF2B5EF4-FFF2-40B4-BE49-F238E27FC236}">
                <a16:creationId xmlns:a16="http://schemas.microsoft.com/office/drawing/2014/main" id="{433B13E3-DB95-EEEA-A047-DEB5775AFE77}"/>
              </a:ext>
            </a:extLst>
          </p:cNvPr>
          <p:cNvSpPr txBox="1"/>
          <p:nvPr/>
        </p:nvSpPr>
        <p:spPr bwMode="auto">
          <a:xfrm>
            <a:off x="8832304" y="3717032"/>
            <a:ext cx="1872208" cy="307777"/>
          </a:xfrm>
          <a:prstGeom prst="rect">
            <a:avLst/>
          </a:prstGeom>
          <a:noFill/>
        </p:spPr>
        <p:txBody>
          <a:bodyPr wrap="square" rtlCol="0">
            <a:spAutoFit/>
          </a:bodyPr>
          <a:lstStyle/>
          <a:p>
            <a:pPr>
              <a:defRPr/>
            </a:pPr>
            <a:r>
              <a:rPr lang="en-US" sz="1400" i="1" dirty="0" err="1"/>
              <a:t>Vallet</a:t>
            </a:r>
            <a:r>
              <a:rPr lang="en-US" sz="1400" i="1" dirty="0"/>
              <a:t> et al. NJP, 2017</a:t>
            </a:r>
            <a:endParaRPr i="1" dirty="0"/>
          </a:p>
        </p:txBody>
      </p:sp>
      <p:sp>
        <p:nvSpPr>
          <p:cNvPr id="8" name="ZoneTexte 7">
            <a:extLst>
              <a:ext uri="{FF2B5EF4-FFF2-40B4-BE49-F238E27FC236}">
                <a16:creationId xmlns:a16="http://schemas.microsoft.com/office/drawing/2014/main" id="{4DDDF041-2DC2-7E9E-905B-093B7CE90814}"/>
              </a:ext>
            </a:extLst>
          </p:cNvPr>
          <p:cNvSpPr txBox="1"/>
          <p:nvPr/>
        </p:nvSpPr>
        <p:spPr bwMode="auto">
          <a:xfrm>
            <a:off x="9101347" y="5373216"/>
            <a:ext cx="2899309" cy="307777"/>
          </a:xfrm>
          <a:prstGeom prst="rect">
            <a:avLst/>
          </a:prstGeom>
          <a:noFill/>
        </p:spPr>
        <p:txBody>
          <a:bodyPr wrap="square" rtlCol="0">
            <a:spAutoFit/>
          </a:bodyPr>
          <a:lstStyle/>
          <a:p>
            <a:pPr>
              <a:defRPr/>
            </a:pPr>
            <a:r>
              <a:rPr lang="en-US" sz="1400" i="1" dirty="0"/>
              <a:t>Millen et al. Journal of Physics, 2011</a:t>
            </a:r>
            <a:endParaRPr i="1" dirty="0"/>
          </a:p>
        </p:txBody>
      </p:sp>
      <p:sp>
        <p:nvSpPr>
          <p:cNvPr id="9" name="ZoneTexte 8">
            <a:extLst>
              <a:ext uri="{FF2B5EF4-FFF2-40B4-BE49-F238E27FC236}">
                <a16:creationId xmlns:a16="http://schemas.microsoft.com/office/drawing/2014/main" id="{47CC2D4F-C531-B71D-750E-B4412D987546}"/>
              </a:ext>
            </a:extLst>
          </p:cNvPr>
          <p:cNvSpPr txBox="1"/>
          <p:nvPr/>
        </p:nvSpPr>
        <p:spPr bwMode="auto">
          <a:xfrm>
            <a:off x="9072182" y="5733256"/>
            <a:ext cx="3583937" cy="307777"/>
          </a:xfrm>
          <a:prstGeom prst="rect">
            <a:avLst/>
          </a:prstGeom>
          <a:noFill/>
        </p:spPr>
        <p:txBody>
          <a:bodyPr wrap="square" rtlCol="0">
            <a:spAutoFit/>
          </a:bodyPr>
          <a:lstStyle/>
          <a:p>
            <a:pPr>
              <a:defRPr/>
            </a:pPr>
            <a:r>
              <a:rPr lang="en-US" sz="1400" i="1" dirty="0" err="1"/>
              <a:t>Rubiola</a:t>
            </a:r>
            <a:r>
              <a:rPr lang="en-US" sz="1400" i="1" dirty="0"/>
              <a:t>, 2005</a:t>
            </a:r>
            <a:endParaRPr i="1" dirty="0"/>
          </a:p>
        </p:txBody>
      </p:sp>
    </p:spTree>
    <p:extLst>
      <p:ext uri="{BB962C8B-B14F-4D97-AF65-F5344CB8AC3E}">
        <p14:creationId xmlns:p14="http://schemas.microsoft.com/office/powerpoint/2010/main" val="1064819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a:extLst>
              <a:ext uri="{FF2B5EF4-FFF2-40B4-BE49-F238E27FC236}">
                <a16:creationId xmlns:a16="http://schemas.microsoft.com/office/drawing/2014/main" id="{B509A715-A1CE-56F6-FAD6-6798C82A8708}"/>
              </a:ext>
            </a:extLst>
          </p:cNvPr>
          <p:cNvPicPr>
            <a:picLocks noChangeAspect="1"/>
          </p:cNvPicPr>
          <p:nvPr/>
        </p:nvPicPr>
        <p:blipFill>
          <a:blip r:embed="rId6"/>
          <a:stretch>
            <a:fillRect/>
          </a:stretch>
        </p:blipFill>
        <p:spPr>
          <a:xfrm>
            <a:off x="407368" y="1651748"/>
            <a:ext cx="11043876" cy="4852789"/>
          </a:xfrm>
          <a:prstGeom prst="rect">
            <a:avLst/>
          </a:prstGeom>
        </p:spPr>
      </p:pic>
      <mc:AlternateContent xmlns:mc="http://schemas.openxmlformats.org/markup-compatibility/2006" xmlns:a14="http://schemas.microsoft.com/office/drawing/2010/main">
        <mc:Choice Requires="a14">
          <p:sp>
            <p:nvSpPr>
              <p:cNvPr id="2" name="Titre 1"/>
              <p:cNvSpPr>
                <a:spLocks noGrp="1"/>
              </p:cNvSpPr>
              <p:nvPr>
                <p:ph type="title"/>
                <p:custDataLst>
                  <p:tags r:id="rId1"/>
                </p:custDataLst>
              </p:nvPr>
            </p:nvSpPr>
            <p:spPr bwMode="auto">
              <a:xfrm>
                <a:off x="551384" y="-171400"/>
                <a:ext cx="11353815" cy="1325563"/>
              </a:xfrm>
            </p:spPr>
            <p:txBody>
              <a:bodyPr>
                <a:normAutofit/>
              </a:bodyPr>
              <a:lstStyle/>
              <a:p>
                <a:pPr algn="ctr">
                  <a:defRPr/>
                </a:pPr>
                <a:r>
                  <a:rPr lang="en-US" b="1" u="sng" dirty="0"/>
                  <a:t>Back-up : Experiment sensitivity with different </a:t>
                </a:r>
                <a14:m>
                  <m:oMath xmlns:m="http://schemas.openxmlformats.org/officeDocument/2006/math">
                    <m:sSub>
                      <m:sSubPr>
                        <m:ctrlPr>
                          <a:rPr lang="en-US" b="1" i="1" u="sng" smtClean="0">
                            <a:latin typeface="Cambria Math" panose="02040503050406030204" pitchFamily="18" charset="0"/>
                          </a:rPr>
                        </m:ctrlPr>
                      </m:sSubPr>
                      <m:e>
                        <m:r>
                          <a:rPr lang="fr-FR" b="1" i="1" u="sng" smtClean="0">
                            <a:latin typeface="Cambria Math" panose="02040503050406030204" pitchFamily="18" charset="0"/>
                          </a:rPr>
                          <m:t>𝒇</m:t>
                        </m:r>
                      </m:e>
                      <m:sub>
                        <m:r>
                          <a:rPr lang="fr-FR" b="1" i="1" u="sng" smtClean="0">
                            <a:latin typeface="Cambria Math" panose="02040503050406030204" pitchFamily="18" charset="0"/>
                          </a:rPr>
                          <m:t>𝒔</m:t>
                        </m:r>
                      </m:sub>
                    </m:sSub>
                  </m:oMath>
                </a14:m>
                <a:r>
                  <a:rPr lang="en-US" b="1" u="sng" dirty="0"/>
                  <a:t> </a:t>
                </a:r>
                <a:endParaRPr dirty="0"/>
              </a:p>
            </p:txBody>
          </p:sp>
        </mc:Choice>
        <mc:Fallback xmlns="">
          <p:sp>
            <p:nvSpPr>
              <p:cNvPr id="2" name="Titre 1"/>
              <p:cNvSpPr>
                <a:spLocks noGrp="1" noRot="1" noChangeAspect="1" noMove="1" noResize="1" noEditPoints="1" noAdjustHandles="1" noChangeArrowheads="1" noChangeShapeType="1" noTextEdit="1"/>
              </p:cNvSpPr>
              <p:nvPr>
                <p:ph type="title"/>
                <p:custDataLst>
                  <p:tags r:id="rId7"/>
                </p:custDataLst>
              </p:nvPr>
            </p:nvSpPr>
            <p:spPr bwMode="auto">
              <a:xfrm>
                <a:off x="551384" y="-171400"/>
                <a:ext cx="11353815" cy="1325563"/>
              </a:xfrm>
              <a:blipFill>
                <a:blip r:embed="rId8"/>
                <a:stretch>
                  <a:fillRect l="-1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Espace réservé du contenu 2">
                <a:extLst>
                  <a:ext uri="{FF2B5EF4-FFF2-40B4-BE49-F238E27FC236}">
                    <a16:creationId xmlns:a16="http://schemas.microsoft.com/office/drawing/2014/main" id="{56CBA61C-9C9E-0E38-45FF-38F0196483E8}"/>
                  </a:ext>
                </a:extLst>
              </p:cNvPr>
              <p:cNvSpPr txBox="1"/>
              <p:nvPr>
                <p:custDataLst>
                  <p:tags r:id="rId2"/>
                </p:custDataLst>
              </p:nvPr>
            </p:nvSpPr>
            <p:spPr bwMode="auto">
              <a:xfrm>
                <a:off x="236700" y="1076179"/>
                <a:ext cx="11718600" cy="5534091"/>
              </a:xfrm>
              <a:prstGeom prst="rect">
                <a:avLst/>
              </a:prstGeom>
              <a:ln w="19050">
                <a:noFill/>
              </a:ln>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dirty="0" err="1"/>
                  <a:t>Considering</a:t>
                </a:r>
                <a:r>
                  <a:rPr lang="fr-FR" sz="2400" dirty="0"/>
                  <a:t> </a:t>
                </a:r>
                <a:r>
                  <a:rPr lang="fr-FR" sz="2400" dirty="0" err="1"/>
                  <a:t>two</a:t>
                </a:r>
                <a:r>
                  <a:rPr lang="fr-FR" sz="2400" dirty="0"/>
                  <a:t> scenarii (</a:t>
                </a:r>
                <a14:m>
                  <m:oMath xmlns:m="http://schemas.openxmlformats.org/officeDocument/2006/math">
                    <m:sSub>
                      <m:sSubPr>
                        <m:ctrlPr>
                          <a:rPr lang="fr-FR" sz="2400" b="1" i="1" smtClean="0">
                            <a:solidFill>
                              <a:srgbClr val="7030A0"/>
                            </a:solidFill>
                            <a:latin typeface="Cambria Math" panose="02040503050406030204" pitchFamily="18" charset="0"/>
                          </a:rPr>
                        </m:ctrlPr>
                      </m:sSubPr>
                      <m:e>
                        <m:r>
                          <a:rPr lang="fr-FR" sz="2400" b="1" i="1" smtClean="0">
                            <a:solidFill>
                              <a:srgbClr val="7030A0"/>
                            </a:solidFill>
                            <a:latin typeface="Cambria Math" panose="02040503050406030204" pitchFamily="18" charset="0"/>
                          </a:rPr>
                          <m:t>𝒇</m:t>
                        </m:r>
                      </m:e>
                      <m:sub>
                        <m:r>
                          <a:rPr lang="fr-FR" sz="2400" b="1" i="1" smtClean="0">
                            <a:solidFill>
                              <a:srgbClr val="7030A0"/>
                            </a:solidFill>
                            <a:latin typeface="Cambria Math" panose="02040503050406030204" pitchFamily="18" charset="0"/>
                          </a:rPr>
                          <m:t>𝒔</m:t>
                        </m:r>
                      </m:sub>
                    </m:sSub>
                    <m:r>
                      <a:rPr lang="fr-FR" sz="2400" b="1" i="1" smtClean="0">
                        <a:solidFill>
                          <a:srgbClr val="7030A0"/>
                        </a:solidFill>
                        <a:latin typeface="Cambria Math" panose="02040503050406030204" pitchFamily="18" charset="0"/>
                      </a:rPr>
                      <m:t>=</m:t>
                    </m:r>
                    <m:sSup>
                      <m:sSupPr>
                        <m:ctrlPr>
                          <a:rPr lang="fr-FR" sz="2400" b="1" i="1" smtClean="0">
                            <a:solidFill>
                              <a:srgbClr val="7030A0"/>
                            </a:solidFill>
                            <a:latin typeface="Cambria Math" panose="02040503050406030204" pitchFamily="18" charset="0"/>
                          </a:rPr>
                        </m:ctrlPr>
                      </m:sSupPr>
                      <m:e>
                        <m:r>
                          <a:rPr lang="fr-FR" sz="2400" b="1" i="1" smtClean="0">
                            <a:solidFill>
                              <a:srgbClr val="7030A0"/>
                            </a:solidFill>
                            <a:latin typeface="Cambria Math" panose="02040503050406030204" pitchFamily="18" charset="0"/>
                          </a:rPr>
                          <m:t>𝟏𝟎</m:t>
                        </m:r>
                      </m:e>
                      <m:sup>
                        <m:r>
                          <a:rPr lang="fr-FR" sz="2400" b="1" i="1" smtClean="0">
                            <a:solidFill>
                              <a:srgbClr val="7030A0"/>
                            </a:solidFill>
                            <a:latin typeface="Cambria Math" panose="02040503050406030204" pitchFamily="18" charset="0"/>
                          </a:rPr>
                          <m:t>𝟐</m:t>
                        </m:r>
                      </m:sup>
                    </m:sSup>
                  </m:oMath>
                </a14:m>
                <a:r>
                  <a:rPr lang="fr-FR" sz="2400" b="1" dirty="0">
                    <a:solidFill>
                      <a:srgbClr val="7030A0"/>
                    </a:solidFill>
                  </a:rPr>
                  <a:t> Hz (« </a:t>
                </a:r>
                <a:r>
                  <a:rPr lang="fr-FR" sz="2400" b="1" dirty="0" err="1">
                    <a:solidFill>
                      <a:srgbClr val="7030A0"/>
                    </a:solidFill>
                  </a:rPr>
                  <a:t>modest</a:t>
                </a:r>
                <a:r>
                  <a:rPr lang="fr-FR" sz="2400" b="1" dirty="0">
                    <a:solidFill>
                      <a:srgbClr val="7030A0"/>
                    </a:solidFill>
                  </a:rPr>
                  <a:t> ») </a:t>
                </a:r>
                <a:r>
                  <a:rPr lang="fr-FR" sz="2400" dirty="0"/>
                  <a:t>and </a:t>
                </a:r>
                <a14:m>
                  <m:oMath xmlns:m="http://schemas.openxmlformats.org/officeDocument/2006/math">
                    <m:sSub>
                      <m:sSubPr>
                        <m:ctrlPr>
                          <a:rPr lang="fr-FR" sz="2400" b="1" i="1" smtClean="0">
                            <a:solidFill>
                              <a:schemeClr val="accent2"/>
                            </a:solidFill>
                            <a:latin typeface="Cambria Math" panose="02040503050406030204" pitchFamily="18" charset="0"/>
                          </a:rPr>
                        </m:ctrlPr>
                      </m:sSubPr>
                      <m:e>
                        <m:r>
                          <a:rPr lang="fr-FR" sz="2400" b="1" i="1">
                            <a:solidFill>
                              <a:schemeClr val="accent2"/>
                            </a:solidFill>
                            <a:latin typeface="Cambria Math" panose="02040503050406030204" pitchFamily="18" charset="0"/>
                          </a:rPr>
                          <m:t>𝒇</m:t>
                        </m:r>
                      </m:e>
                      <m:sub>
                        <m:r>
                          <a:rPr lang="fr-FR" sz="2400" b="1" i="1">
                            <a:solidFill>
                              <a:schemeClr val="accent2"/>
                            </a:solidFill>
                            <a:latin typeface="Cambria Math" panose="02040503050406030204" pitchFamily="18" charset="0"/>
                          </a:rPr>
                          <m:t>𝒔</m:t>
                        </m:r>
                      </m:sub>
                    </m:sSub>
                    <m:r>
                      <a:rPr lang="fr-FR" sz="2400" b="1" i="1">
                        <a:solidFill>
                          <a:schemeClr val="accent2"/>
                        </a:solidFill>
                        <a:latin typeface="Cambria Math" panose="02040503050406030204" pitchFamily="18" charset="0"/>
                      </a:rPr>
                      <m:t>=</m:t>
                    </m:r>
                    <m:sSup>
                      <m:sSupPr>
                        <m:ctrlPr>
                          <a:rPr lang="fr-FR" sz="2400" b="1" i="1">
                            <a:solidFill>
                              <a:schemeClr val="accent2"/>
                            </a:solidFill>
                            <a:latin typeface="Cambria Math" panose="02040503050406030204" pitchFamily="18" charset="0"/>
                          </a:rPr>
                        </m:ctrlPr>
                      </m:sSupPr>
                      <m:e>
                        <m:r>
                          <a:rPr lang="fr-FR" sz="2400" b="1" i="1">
                            <a:solidFill>
                              <a:schemeClr val="accent2"/>
                            </a:solidFill>
                            <a:latin typeface="Cambria Math" panose="02040503050406030204" pitchFamily="18" charset="0"/>
                          </a:rPr>
                          <m:t>𝟏𝟎</m:t>
                        </m:r>
                      </m:e>
                      <m:sup>
                        <m:r>
                          <a:rPr lang="fr-FR" sz="2400" b="1" i="1" smtClean="0">
                            <a:solidFill>
                              <a:schemeClr val="accent2"/>
                            </a:solidFill>
                            <a:latin typeface="Cambria Math" panose="02040503050406030204" pitchFamily="18" charset="0"/>
                          </a:rPr>
                          <m:t>𝟓</m:t>
                        </m:r>
                      </m:sup>
                    </m:sSup>
                  </m:oMath>
                </a14:m>
                <a:r>
                  <a:rPr lang="fr-FR" sz="2400" b="1" dirty="0">
                    <a:solidFill>
                      <a:schemeClr val="accent2"/>
                    </a:solidFill>
                  </a:rPr>
                  <a:t> Hz (« </a:t>
                </a:r>
                <a:r>
                  <a:rPr lang="fr-FR" sz="2400" b="1" dirty="0" err="1">
                    <a:solidFill>
                      <a:schemeClr val="accent2"/>
                    </a:solidFill>
                  </a:rPr>
                  <a:t>optimistic</a:t>
                </a:r>
                <a:r>
                  <a:rPr lang="fr-FR" sz="2400" b="1" dirty="0">
                    <a:solidFill>
                      <a:schemeClr val="accent2"/>
                    </a:solidFill>
                  </a:rPr>
                  <a:t> »)</a:t>
                </a:r>
                <a:r>
                  <a:rPr lang="fr-FR" sz="2400" dirty="0"/>
                  <a:t>), the </a:t>
                </a:r>
                <a:r>
                  <a:rPr lang="fr-FR" sz="2400" dirty="0" err="1"/>
                  <a:t>experiment</a:t>
                </a:r>
                <a:r>
                  <a:rPr lang="fr-FR" sz="2400" dirty="0"/>
                  <a:t> </a:t>
                </a:r>
                <a:r>
                  <a:rPr lang="fr-FR" sz="2400" dirty="0" err="1"/>
                  <a:t>sensitivity</a:t>
                </a:r>
                <a:r>
                  <a:rPr lang="fr-FR" sz="2400" dirty="0"/>
                  <a:t> </a:t>
                </a:r>
                <a:r>
                  <a:rPr lang="fr-FR" sz="2400" dirty="0" err="1"/>
                  <a:t>is</a:t>
                </a:r>
                <a:endParaRPr lang="fr-FR" sz="2400" b="1" dirty="0"/>
              </a:p>
              <a:p>
                <a:pPr marL="0" indent="0">
                  <a:buNone/>
                  <a:defRPr/>
                </a:pPr>
                <a:endParaRPr lang="fr-FR" sz="2400" dirty="0"/>
              </a:p>
            </p:txBody>
          </p:sp>
        </mc:Choice>
        <mc:Fallback xmlns="">
          <p:sp>
            <p:nvSpPr>
              <p:cNvPr id="6" name="Espace réservé du contenu 2">
                <a:extLst>
                  <a:ext uri="{FF2B5EF4-FFF2-40B4-BE49-F238E27FC236}">
                    <a16:creationId xmlns:a16="http://schemas.microsoft.com/office/drawing/2014/main" id="{56CBA61C-9C9E-0E38-45FF-38F0196483E8}"/>
                  </a:ext>
                </a:extLst>
              </p:cNvPr>
              <p:cNvSpPr txBox="1">
                <a:spLocks noRot="1" noChangeAspect="1" noMove="1" noResize="1" noEditPoints="1" noAdjustHandles="1" noChangeArrowheads="1" noChangeShapeType="1" noTextEdit="1"/>
              </p:cNvSpPr>
              <p:nvPr>
                <p:custDataLst>
                  <p:tags r:id="rId9"/>
                </p:custDataLst>
              </p:nvPr>
            </p:nvSpPr>
            <p:spPr bwMode="auto">
              <a:xfrm>
                <a:off x="236700" y="1076179"/>
                <a:ext cx="11718600" cy="5534091"/>
              </a:xfrm>
              <a:prstGeom prst="rect">
                <a:avLst/>
              </a:prstGeom>
              <a:blipFill>
                <a:blip r:embed="rId10"/>
                <a:stretch>
                  <a:fillRect l="-758" t="-1144"/>
                </a:stretch>
              </a:blipFill>
              <a:ln w="19050">
                <a:noFill/>
              </a:ln>
            </p:spPr>
            <p:txBody>
              <a:bodyPr/>
              <a:lstStyle/>
              <a:p>
                <a:r>
                  <a:rPr lang="en-US">
                    <a:noFill/>
                  </a:rPr>
                  <a:t> </a:t>
                </a:r>
              </a:p>
            </p:txBody>
          </p:sp>
        </mc:Fallback>
      </mc:AlternateContent>
      <p:sp>
        <p:nvSpPr>
          <p:cNvPr id="9" name="ZoneTexte 8">
            <a:extLst>
              <a:ext uri="{FF2B5EF4-FFF2-40B4-BE49-F238E27FC236}">
                <a16:creationId xmlns:a16="http://schemas.microsoft.com/office/drawing/2014/main" id="{A2574EA4-DBC7-EAFF-679B-A31C8B89EFF0}"/>
              </a:ext>
            </a:extLst>
          </p:cNvPr>
          <p:cNvSpPr txBox="1"/>
          <p:nvPr>
            <p:custDataLst>
              <p:tags r:id="rId3"/>
            </p:custDataLst>
          </p:nvPr>
        </p:nvSpPr>
        <p:spPr bwMode="auto">
          <a:xfrm>
            <a:off x="11716826" y="6413891"/>
            <a:ext cx="5040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1523170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79376" y="-58381"/>
            <a:ext cx="11142227" cy="1325563"/>
          </a:xfrm>
        </p:spPr>
        <p:txBody>
          <a:bodyPr/>
          <a:lstStyle/>
          <a:p>
            <a:pPr algn="ctr">
              <a:defRPr/>
            </a:pPr>
            <a:r>
              <a:rPr lang="fr-FR" b="1" u="sng" dirty="0"/>
              <a:t>Back-up : </a:t>
            </a:r>
            <a:r>
              <a:rPr lang="fr-FR" b="1" u="sng" dirty="0" err="1"/>
              <a:t>Cosmological</a:t>
            </a:r>
            <a:r>
              <a:rPr lang="fr-FR" b="1" u="sng" dirty="0"/>
              <a:t> </a:t>
            </a:r>
            <a:r>
              <a:rPr lang="fr-FR" b="1" u="sng" dirty="0" err="1"/>
              <a:t>evolution</a:t>
            </a:r>
            <a:r>
              <a:rPr lang="fr-FR" b="1" u="sng" dirty="0"/>
              <a:t> of DP </a:t>
            </a:r>
            <a:r>
              <a:rPr lang="fr-FR" b="1" u="sng" dirty="0" err="1"/>
              <a:t>field</a:t>
            </a:r>
            <a:endParaRPr lang="fr-FR" b="1" u="sng"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0" y="1267182"/>
                <a:ext cx="12192000" cy="5604671"/>
              </a:xfrm>
              <a:prstGeom prst="rect">
                <a:avLst/>
              </a:prstGeom>
              <a:noFill/>
              <a:ln>
                <a:noFill/>
              </a:ln>
            </p:spPr>
            <p:txBody>
              <a:bodyPr>
                <a:normAutofit/>
              </a:bodyPr>
              <a:lstStyle/>
              <a:p>
                <a:pPr>
                  <a:spcAft>
                    <a:spcPts val="1200"/>
                  </a:spcAft>
                  <a:defRPr/>
                </a:pPr>
                <a:r>
                  <a:rPr lang="en-US" sz="2400" dirty="0"/>
                  <a:t>Free Klein-Gordon equation of each DP space component </a:t>
                </a:r>
                <a14:m>
                  <m:oMath xmlns:m="http://schemas.openxmlformats.org/officeDocument/2006/math">
                    <m:sSup>
                      <m:sSupPr>
                        <m:ctrlPr>
                          <a:rPr lang="en-US" sz="2400" i="1">
                            <a:latin typeface="Cambria Math" panose="02040503050406030204" pitchFamily="18" charset="0"/>
                            <a:ea typeface="Cambria Math"/>
                            <a:cs typeface="Cambria Math"/>
                          </a:rPr>
                        </m:ctrlPr>
                      </m:sSupPr>
                      <m:e>
                        <m:r>
                          <a:rPr lang="en-US" sz="2400" i="1">
                            <a:latin typeface="Cambria Math"/>
                            <a:ea typeface="Cambria Math"/>
                          </a:rPr>
                          <m:t>𝜙</m:t>
                        </m:r>
                      </m:e>
                      <m:sup>
                        <m:r>
                          <a:rPr lang="fr-FR" sz="2400" b="0" i="1">
                            <a:latin typeface="Cambria Math"/>
                          </a:rPr>
                          <m:t>𝑖</m:t>
                        </m:r>
                      </m:sup>
                    </m:sSup>
                  </m:oMath>
                </a14:m>
                <a:endParaRPr lang="en-US" sz="2400" dirty="0"/>
              </a:p>
              <a:p>
                <a:pPr marL="0" indent="0">
                  <a:buNone/>
                  <a:defRPr/>
                </a:pPr>
                <a14:m>
                  <m:oMathPara xmlns:m="http://schemas.openxmlformats.org/officeDocument/2006/math">
                    <m:oMathParaPr>
                      <m:jc m:val="centerGroup"/>
                    </m:oMathParaPr>
                    <m:oMath xmlns:m="http://schemas.openxmlformats.org/officeDocument/2006/math">
                      <m:sSup>
                        <m:sSupPr>
                          <m:ctrlPr>
                            <a:rPr lang="fr-FR" sz="2400" i="1">
                              <a:latin typeface="Cambria Math" panose="02040503050406030204" pitchFamily="18" charset="0"/>
                              <a:ea typeface="Cambria Math"/>
                              <a:cs typeface="Cambria Math"/>
                            </a:rPr>
                          </m:ctrlPr>
                        </m:sSupPr>
                        <m:e>
                          <m:acc>
                            <m:accPr>
                              <m:chr m:val="̈"/>
                              <m:ctrlPr>
                                <a:rPr lang="fr-FR" sz="2400" i="1">
                                  <a:latin typeface="Cambria Math" panose="02040503050406030204" pitchFamily="18" charset="0"/>
                                  <a:ea typeface="Cambria Math"/>
                                  <a:cs typeface="Cambria Math"/>
                                </a:rPr>
                              </m:ctrlPr>
                            </m:accPr>
                            <m:e>
                              <m:r>
                                <a:rPr lang="fr-FR" sz="2400" i="1">
                                  <a:latin typeface="Cambria Math"/>
                                  <a:ea typeface="Cambria Math"/>
                                </a:rPr>
                                <m:t>𝜙</m:t>
                              </m:r>
                            </m:e>
                          </m:acc>
                        </m:e>
                        <m:sup>
                          <m:r>
                            <a:rPr lang="fr-FR" sz="2400" b="0" i="1">
                              <a:latin typeface="Cambria Math"/>
                            </a:rPr>
                            <m:t>𝑖</m:t>
                          </m:r>
                        </m:sup>
                      </m:sSup>
                      <m:r>
                        <a:rPr lang="fr-FR" sz="2400" b="0" i="1">
                          <a:latin typeface="Cambria Math"/>
                        </a:rPr>
                        <m:t>+3</m:t>
                      </m:r>
                      <m:r>
                        <a:rPr lang="fr-FR" sz="2400" b="0" i="1">
                          <a:latin typeface="Cambria Math"/>
                        </a:rPr>
                        <m:t>𝐻</m:t>
                      </m:r>
                      <m:sSup>
                        <m:sSupPr>
                          <m:ctrlPr>
                            <a:rPr lang="fr-FR" sz="2400" b="0" i="1">
                              <a:latin typeface="Cambria Math" panose="02040503050406030204" pitchFamily="18" charset="0"/>
                              <a:ea typeface="Cambria Math"/>
                              <a:cs typeface="Cambria Math"/>
                            </a:rPr>
                          </m:ctrlPr>
                        </m:sSupPr>
                        <m:e>
                          <m:acc>
                            <m:accPr>
                              <m:chr m:val="̇"/>
                              <m:ctrlPr>
                                <a:rPr lang="fr-FR" sz="2400" b="0" i="1">
                                  <a:latin typeface="Cambria Math" panose="02040503050406030204" pitchFamily="18" charset="0"/>
                                  <a:ea typeface="Cambria Math"/>
                                  <a:cs typeface="Cambria Math"/>
                                </a:rPr>
                              </m:ctrlPr>
                            </m:accPr>
                            <m:e>
                              <m:r>
                                <a:rPr lang="fr-FR" sz="2400" b="0" i="1">
                                  <a:latin typeface="Cambria Math"/>
                                  <a:ea typeface="Cambria Math"/>
                                </a:rPr>
                                <m:t>𝜙</m:t>
                              </m:r>
                            </m:e>
                          </m:acc>
                        </m:e>
                        <m:sup>
                          <m:r>
                            <a:rPr lang="fr-FR" sz="2400" b="0" i="1">
                              <a:latin typeface="Cambria Math"/>
                            </a:rPr>
                            <m:t>𝑖</m:t>
                          </m:r>
                        </m:sup>
                      </m:sSup>
                      <m:r>
                        <a:rPr lang="fr-FR" sz="2400" b="0" i="1">
                          <a:latin typeface="Cambria Math"/>
                        </a:rPr>
                        <m:t>+</m:t>
                      </m:r>
                      <m:sSup>
                        <m:sSupPr>
                          <m:ctrlPr>
                            <a:rPr lang="fr-FR" sz="2400" b="0" i="1">
                              <a:latin typeface="Cambria Math" panose="02040503050406030204" pitchFamily="18" charset="0"/>
                              <a:ea typeface="Cambria Math"/>
                              <a:cs typeface="Cambria Math"/>
                            </a:rPr>
                          </m:ctrlPr>
                        </m:sSupPr>
                        <m:e>
                          <m:r>
                            <a:rPr lang="fr-FR" sz="2400" b="0" i="1" smtClean="0">
                              <a:latin typeface="Cambria Math" panose="02040503050406030204" pitchFamily="18" charset="0"/>
                              <a:ea typeface="Cambria Math" panose="02040503050406030204" pitchFamily="18" charset="0"/>
                              <a:cs typeface="Cambria Math"/>
                            </a:rPr>
                            <m:t>𝜔</m:t>
                          </m:r>
                        </m:e>
                        <m:sup>
                          <m:r>
                            <a:rPr lang="fr-FR" sz="2400" b="0" i="1">
                              <a:latin typeface="Cambria Math"/>
                            </a:rPr>
                            <m:t>2</m:t>
                          </m:r>
                        </m:sup>
                      </m:sSup>
                      <m:sSup>
                        <m:sSupPr>
                          <m:ctrlPr>
                            <a:rPr lang="fr-FR" sz="2400" b="0" i="1">
                              <a:latin typeface="Cambria Math" panose="02040503050406030204" pitchFamily="18" charset="0"/>
                              <a:ea typeface="Cambria Math"/>
                              <a:cs typeface="Cambria Math"/>
                            </a:rPr>
                          </m:ctrlPr>
                        </m:sSupPr>
                        <m:e>
                          <m:r>
                            <a:rPr lang="fr-FR" sz="2400" b="0" i="1">
                              <a:latin typeface="Cambria Math"/>
                              <a:ea typeface="Cambria Math"/>
                            </a:rPr>
                            <m:t>𝜙</m:t>
                          </m:r>
                        </m:e>
                        <m:sup>
                          <m:r>
                            <a:rPr lang="fr-FR" sz="2400" b="0" i="1">
                              <a:latin typeface="Cambria Math"/>
                            </a:rPr>
                            <m:t>𝑖</m:t>
                          </m:r>
                        </m:sup>
                      </m:sSup>
                      <m:r>
                        <a:rPr lang="fr-FR" sz="2400" i="1">
                          <a:latin typeface="Cambria Math"/>
                          <a:ea typeface="Cambria Math"/>
                        </a:rPr>
                        <m:t>≈</m:t>
                      </m:r>
                      <m:r>
                        <a:rPr lang="fr-FR" sz="2400" b="0" i="1">
                          <a:latin typeface="Cambria Math"/>
                        </a:rPr>
                        <m:t>0</m:t>
                      </m:r>
                    </m:oMath>
                  </m:oMathPara>
                </a14:m>
                <a:endParaRPr lang="fr-FR" sz="2400" dirty="0"/>
              </a:p>
              <a:p>
                <a:pPr marL="0" indent="0">
                  <a:buNone/>
                  <a:defRPr/>
                </a:pPr>
                <a:r>
                  <a:rPr lang="fr-FR" sz="2400" dirty="0" err="1"/>
                  <a:t>whose</a:t>
                </a:r>
                <a:r>
                  <a:rPr lang="fr-FR" sz="2400" dirty="0"/>
                  <a:t> solution </a:t>
                </a:r>
                <a:r>
                  <a:rPr lang="fr-FR" sz="2400" dirty="0" err="1"/>
                  <a:t>is</a:t>
                </a:r>
                <a:r>
                  <a:rPr lang="fr-FR" sz="2400" dirty="0"/>
                  <a:t> </a:t>
                </a:r>
                <a:r>
                  <a:rPr lang="fr-FR" sz="2400" dirty="0" err="1"/>
                  <a:t>oscillatory</a:t>
                </a:r>
                <a:r>
                  <a:rPr lang="fr-FR" sz="2400" dirty="0"/>
                  <a:t> </a:t>
                </a:r>
                <a:r>
                  <a:rPr lang="fr-FR" sz="2400" dirty="0" err="1"/>
                  <a:t>when</a:t>
                </a:r>
                <a:r>
                  <a:rPr lang="fr-FR" sz="2400" dirty="0"/>
                  <a:t> </a:t>
                </a:r>
                <a14:m>
                  <m:oMath xmlns:m="http://schemas.openxmlformats.org/officeDocument/2006/math">
                    <m:r>
                      <a:rPr lang="fr-FR" sz="2400" b="0" i="1" smtClean="0">
                        <a:latin typeface="Cambria Math" panose="02040503050406030204" pitchFamily="18" charset="0"/>
                        <a:ea typeface="Cambria Math" panose="02040503050406030204" pitchFamily="18" charset="0"/>
                        <a:cs typeface="Cambria Math"/>
                      </a:rPr>
                      <m:t>𝜔</m:t>
                    </m:r>
                    <m:r>
                      <a:rPr lang="fr-FR" sz="2400" b="0" i="1" smtClean="0">
                        <a:latin typeface="Cambria Math" panose="02040503050406030204" pitchFamily="18" charset="0"/>
                        <a:ea typeface="Cambria Math" panose="02040503050406030204" pitchFamily="18" charset="0"/>
                        <a:cs typeface="Cambria Math"/>
                      </a:rPr>
                      <m:t>≫</m:t>
                    </m:r>
                    <m:r>
                      <a:rPr lang="fr-FR" sz="2400" b="0" i="1" smtClean="0">
                        <a:latin typeface="Cambria Math" panose="02040503050406030204" pitchFamily="18" charset="0"/>
                        <a:ea typeface="Cambria Math" panose="02040503050406030204" pitchFamily="18" charset="0"/>
                        <a:cs typeface="Cambria Math"/>
                      </a:rPr>
                      <m:t>𝐻</m:t>
                    </m:r>
                  </m:oMath>
                </a14:m>
                <a:endParaRPr lang="fr-FR" sz="2400" dirty="0"/>
              </a:p>
              <a:p>
                <a:pPr>
                  <a:defRPr/>
                </a:pPr>
                <a:r>
                  <a:rPr lang="fr-FR" sz="2400" dirty="0" err="1"/>
                  <a:t>Treating</a:t>
                </a:r>
                <a:r>
                  <a:rPr lang="fr-FR" sz="2400" dirty="0"/>
                  <a:t> DP </a:t>
                </a:r>
                <a:r>
                  <a:rPr lang="fr-FR" sz="2400" dirty="0" err="1"/>
                  <a:t>field</a:t>
                </a:r>
                <a:r>
                  <a:rPr lang="fr-FR" sz="2400" dirty="0"/>
                  <a:t> as a </a:t>
                </a:r>
                <a:r>
                  <a:rPr lang="fr-FR" sz="2400" dirty="0" err="1"/>
                  <a:t>classical</a:t>
                </a:r>
                <a:r>
                  <a:rPr lang="fr-FR" sz="2400" dirty="0"/>
                  <a:t> </a:t>
                </a:r>
                <a:r>
                  <a:rPr lang="fr-FR" sz="2400" b="1" dirty="0"/>
                  <a:t>massive</a:t>
                </a:r>
                <a:r>
                  <a:rPr lang="fr-FR" sz="2400" dirty="0"/>
                  <a:t> </a:t>
                </a:r>
                <a:r>
                  <a:rPr lang="fr-FR" sz="2400" dirty="0" err="1"/>
                  <a:t>field</a:t>
                </a:r>
                <a:r>
                  <a:rPr lang="fr-FR" sz="2400" dirty="0"/>
                  <a:t>, </a:t>
                </a:r>
                <a:r>
                  <a:rPr lang="fr-FR" sz="2400" dirty="0" err="1"/>
                  <a:t>we</a:t>
                </a:r>
                <a:r>
                  <a:rPr lang="fr-FR" sz="2400" dirty="0"/>
                  <a:t> have (in </a:t>
                </a:r>
                <a:r>
                  <a:rPr lang="fr-FR" sz="2400" dirty="0" err="1"/>
                  <a:t>its</a:t>
                </a:r>
                <a:r>
                  <a:rPr lang="fr-FR" sz="2400" dirty="0"/>
                  <a:t> </a:t>
                </a:r>
                <a:r>
                  <a:rPr lang="fr-FR" sz="2400" dirty="0" err="1"/>
                  <a:t>rest</a:t>
                </a:r>
                <a:r>
                  <a:rPr lang="fr-FR" sz="2400" dirty="0"/>
                  <a:t> frame)</a:t>
                </a:r>
              </a:p>
              <a:p>
                <a:pPr marL="0" indent="0">
                  <a:buNone/>
                  <a:defRPr/>
                </a:pPr>
                <a:endParaRPr lang="fr-FR" sz="2400" dirty="0"/>
              </a:p>
              <a:p>
                <a:pPr marL="0" indent="0">
                  <a:buNone/>
                  <a:defRPr/>
                </a:pPr>
                <a14:m>
                  <m:oMathPara xmlns:m="http://schemas.openxmlformats.org/officeDocument/2006/math">
                    <m:oMathParaPr>
                      <m:jc m:val="centerGroup"/>
                    </m:oMathParaPr>
                    <m:oMath xmlns:m="http://schemas.openxmlformats.org/officeDocument/2006/math">
                      <m:acc>
                        <m:accPr>
                          <m:chr m:val="⃗"/>
                          <m:ctrlPr>
                            <a:rPr lang="fr-FR" sz="2400" b="0" i="1" smtClean="0">
                              <a:solidFill>
                                <a:srgbClr val="FF0000"/>
                              </a:solidFill>
                              <a:latin typeface="Cambria Math" panose="02040503050406030204" pitchFamily="18" charset="0"/>
                              <a:ea typeface="Cambria Math"/>
                              <a:cs typeface="Cambria Math"/>
                            </a:rPr>
                          </m:ctrlPr>
                        </m:accPr>
                        <m:e>
                          <m:r>
                            <a:rPr lang="fr-FR" sz="2400" b="0" i="1">
                              <a:solidFill>
                                <a:srgbClr val="FF0000"/>
                              </a:solidFill>
                              <a:latin typeface="Cambria Math"/>
                              <a:ea typeface="Cambria Math"/>
                            </a:rPr>
                            <m:t>𝜙</m:t>
                          </m:r>
                        </m:e>
                      </m:acc>
                      <m:r>
                        <a:rPr lang="fr-FR" sz="2400" b="0" i="1">
                          <a:solidFill>
                            <a:srgbClr val="FF0000"/>
                          </a:solidFill>
                          <a:latin typeface="Cambria Math"/>
                        </a:rPr>
                        <m:t>=</m:t>
                      </m:r>
                      <m:sSub>
                        <m:sSubPr>
                          <m:ctrlPr>
                            <a:rPr lang="fr-FR" sz="2400" b="0" i="1">
                              <a:solidFill>
                                <a:srgbClr val="FF0000"/>
                              </a:solidFill>
                              <a:latin typeface="Cambria Math" panose="02040503050406030204" pitchFamily="18" charset="0"/>
                              <a:ea typeface="Cambria Math"/>
                              <a:cs typeface="Cambria Math"/>
                            </a:rPr>
                          </m:ctrlPr>
                        </m:sSubPr>
                        <m:e>
                          <m:acc>
                            <m:accPr>
                              <m:chr m:val="⃗"/>
                              <m:ctrlPr>
                                <a:rPr lang="fr-FR" sz="2400" b="0" i="1">
                                  <a:solidFill>
                                    <a:srgbClr val="FF0000"/>
                                  </a:solidFill>
                                  <a:latin typeface="Cambria Math" panose="02040503050406030204" pitchFamily="18" charset="0"/>
                                  <a:ea typeface="Cambria Math"/>
                                  <a:cs typeface="Cambria Math"/>
                                </a:rPr>
                              </m:ctrlPr>
                            </m:accPr>
                            <m:e>
                              <m:r>
                                <a:rPr lang="fr-FR" sz="2400" b="0" i="1">
                                  <a:solidFill>
                                    <a:srgbClr val="FF0000"/>
                                  </a:solidFill>
                                  <a:latin typeface="Cambria Math"/>
                                  <a:ea typeface="Cambria Math"/>
                                </a:rPr>
                                <m:t>𝜙</m:t>
                              </m:r>
                            </m:e>
                          </m:acc>
                        </m:e>
                        <m:sub>
                          <m:r>
                            <a:rPr lang="fr-FR" sz="2400" b="0" i="1">
                              <a:solidFill>
                                <a:srgbClr val="FF0000"/>
                              </a:solidFill>
                              <a:latin typeface="Cambria Math"/>
                            </a:rPr>
                            <m:t>0</m:t>
                          </m:r>
                        </m:sub>
                      </m:sSub>
                      <m:func>
                        <m:funcPr>
                          <m:ctrlPr>
                            <a:rPr lang="fr-FR" sz="2400" i="1">
                              <a:solidFill>
                                <a:srgbClr val="FF0000"/>
                              </a:solidFill>
                              <a:latin typeface="Cambria Math" panose="02040503050406030204" pitchFamily="18" charset="0"/>
                              <a:ea typeface="Cambria Math"/>
                              <a:cs typeface="Cambria Math"/>
                            </a:rPr>
                          </m:ctrlPr>
                        </m:funcPr>
                        <m:fName>
                          <m:r>
                            <m:rPr>
                              <m:sty m:val="p"/>
                            </m:rPr>
                            <a:rPr lang="fr-FR" sz="2400" i="0">
                              <a:solidFill>
                                <a:srgbClr val="FF0000"/>
                              </a:solidFill>
                              <a:latin typeface="Cambria Math"/>
                              <a:ea typeface="Cambria Math"/>
                            </a:rPr>
                            <m:t>cos</m:t>
                          </m:r>
                        </m:fName>
                        <m:e>
                          <m:r>
                            <a:rPr lang="fr-FR" sz="2400" b="0" i="1" smtClean="0">
                              <a:solidFill>
                                <a:srgbClr val="FF0000"/>
                              </a:solidFill>
                              <a:latin typeface="Cambria Math" panose="02040503050406030204" pitchFamily="18" charset="0"/>
                              <a:ea typeface="Cambria Math"/>
                            </a:rPr>
                            <m:t>(</m:t>
                          </m:r>
                          <m:r>
                            <a:rPr lang="fr-FR" sz="2400" i="1">
                              <a:solidFill>
                                <a:srgbClr val="FF0000"/>
                              </a:solidFill>
                              <a:latin typeface="Cambria Math"/>
                              <a:ea typeface="Cambria Math"/>
                            </a:rPr>
                            <m:t>𝜔</m:t>
                          </m:r>
                          <m:r>
                            <a:rPr lang="fr-FR" sz="2400" b="0" i="1">
                              <a:solidFill>
                                <a:srgbClr val="FF0000"/>
                              </a:solidFill>
                              <a:latin typeface="Cambria Math"/>
                              <a:ea typeface="Cambria Math"/>
                            </a:rPr>
                            <m:t>𝑡</m:t>
                          </m:r>
                          <m:r>
                            <a:rPr lang="fr-FR" sz="2400" b="0" i="1" smtClean="0">
                              <a:solidFill>
                                <a:srgbClr val="FF0000"/>
                              </a:solidFill>
                              <a:latin typeface="Cambria Math" panose="02040503050406030204" pitchFamily="18" charset="0"/>
                              <a:ea typeface="Cambria Math"/>
                            </a:rPr>
                            <m:t>)</m:t>
                          </m:r>
                        </m:e>
                      </m:func>
                    </m:oMath>
                  </m:oMathPara>
                </a14:m>
                <a:endParaRPr lang="fr-FR" sz="2400" dirty="0">
                  <a:solidFill>
                    <a:srgbClr val="FF0000"/>
                  </a:solidFill>
                </a:endParaRPr>
              </a:p>
              <a:p>
                <a:pPr marL="0" indent="0">
                  <a:buNone/>
                  <a:defRPr/>
                </a:pPr>
                <a:r>
                  <a:rPr lang="fr-FR" sz="2400" dirty="0" err="1"/>
                  <a:t>Now</a:t>
                </a:r>
                <a:r>
                  <a:rPr lang="fr-FR" sz="2400" dirty="0"/>
                  <a:t>, </a:t>
                </a:r>
                <a:r>
                  <a:rPr lang="fr-FR" sz="2400" dirty="0" err="1"/>
                  <a:t>considering</a:t>
                </a:r>
                <a:r>
                  <a:rPr lang="fr-FR" sz="2400" dirty="0"/>
                  <a:t> the DP </a:t>
                </a:r>
                <a:r>
                  <a:rPr lang="fr-FR" sz="2400" dirty="0" err="1"/>
                  <a:t>field</a:t>
                </a:r>
                <a:r>
                  <a:rPr lang="fr-FR" sz="2400" dirty="0"/>
                  <a:t> </a:t>
                </a:r>
                <a:r>
                  <a:rPr lang="fr-FR" sz="2400" dirty="0" err="1"/>
                  <a:t>makes</a:t>
                </a:r>
                <a:r>
                  <a:rPr lang="fr-FR" sz="2400" dirty="0"/>
                  <a:t> the </a:t>
                </a:r>
                <a:r>
                  <a:rPr lang="fr-FR" sz="2400" dirty="0" err="1"/>
                  <a:t>whole</a:t>
                </a:r>
                <a:r>
                  <a:rPr lang="fr-FR" sz="2400" dirty="0"/>
                  <a:t> DM local </a:t>
                </a:r>
                <a:r>
                  <a:rPr lang="fr-FR" sz="2400" dirty="0" err="1"/>
                  <a:t>density</a:t>
                </a:r>
                <a:r>
                  <a:rPr lang="fr-FR" sz="2400" dirty="0"/>
                  <a:t>, </a:t>
                </a:r>
                <a:r>
                  <a:rPr lang="fr-FR" sz="2400" dirty="0" err="1"/>
                  <a:t>it</a:t>
                </a:r>
                <a:r>
                  <a:rPr lang="fr-FR" sz="2400" dirty="0"/>
                  <a:t> passes </a:t>
                </a:r>
                <a:r>
                  <a:rPr lang="fr-FR" sz="2400" dirty="0" err="1"/>
                  <a:t>through</a:t>
                </a:r>
                <a:r>
                  <a:rPr lang="fr-FR" sz="2400" dirty="0"/>
                  <a:t> </a:t>
                </a:r>
                <a:r>
                  <a:rPr lang="fr-FR" sz="2400" dirty="0" err="1"/>
                  <a:t>lab</a:t>
                </a:r>
                <a:r>
                  <a:rPr lang="fr-FR" sz="2400" dirty="0"/>
                  <a:t> </a:t>
                </a:r>
                <a:r>
                  <a:rPr lang="fr-FR" sz="2400" dirty="0" err="1"/>
                  <a:t>with</a:t>
                </a:r>
                <a:r>
                  <a:rPr lang="fr-FR" sz="2400" dirty="0"/>
                  <a:t> </a:t>
                </a:r>
                <a14:m>
                  <m:oMath xmlns:m="http://schemas.openxmlformats.org/officeDocument/2006/math">
                    <m:sSub>
                      <m:sSubPr>
                        <m:ctrlPr>
                          <a:rPr lang="fr-FR" sz="2400" i="1">
                            <a:latin typeface="Cambria Math" panose="02040503050406030204" pitchFamily="18" charset="0"/>
                            <a:ea typeface="Cambria Math" panose="02040503050406030204" pitchFamily="18" charset="0"/>
                          </a:rPr>
                        </m:ctrlPr>
                      </m:sSubPr>
                      <m:e>
                        <m:acc>
                          <m:accPr>
                            <m:chr m:val="⃗"/>
                            <m:ctrlPr>
                              <a:rPr lang="fr-FR" sz="2400" i="1">
                                <a:latin typeface="Cambria Math" panose="02040503050406030204" pitchFamily="18" charset="0"/>
                                <a:ea typeface="Cambria Math" panose="02040503050406030204" pitchFamily="18" charset="0"/>
                              </a:rPr>
                            </m:ctrlPr>
                          </m:accPr>
                          <m:e>
                            <m:r>
                              <a:rPr lang="fr-FR" sz="2400" i="1">
                                <a:latin typeface="Cambria Math" panose="02040503050406030204" pitchFamily="18" charset="0"/>
                                <a:ea typeface="Cambria Math" panose="02040503050406030204" pitchFamily="18" charset="0"/>
                              </a:rPr>
                              <m:t>𝑣</m:t>
                            </m:r>
                          </m:e>
                        </m:acc>
                      </m:e>
                      <m:sub>
                        <m:r>
                          <a:rPr lang="fr-FR" sz="2400" i="1">
                            <a:latin typeface="Cambria Math" panose="02040503050406030204" pitchFamily="18" charset="0"/>
                            <a:ea typeface="Cambria Math" panose="02040503050406030204" pitchFamily="18" charset="0"/>
                          </a:rPr>
                          <m:t>𝐷𝑀</m:t>
                        </m:r>
                      </m:sub>
                    </m:sSub>
                  </m:oMath>
                </a14:m>
                <a:br>
                  <a:rPr lang="fr-FR" sz="2400" dirty="0"/>
                </a:br>
                <a:r>
                  <a:rPr lang="fr-FR" sz="2400" dirty="0"/>
                  <a:t>  </a:t>
                </a:r>
              </a:p>
              <a:p>
                <a:pPr>
                  <a:defRPr/>
                </a:pPr>
                <a14:m>
                  <m:oMath xmlns:m="http://schemas.openxmlformats.org/officeDocument/2006/math">
                    <m:acc>
                      <m:accPr>
                        <m:chr m:val="⃗"/>
                        <m:ctrlPr>
                          <a:rPr lang="fr-FR" sz="2400" i="1" smtClean="0">
                            <a:latin typeface="Cambria Math" panose="02040503050406030204" pitchFamily="18" charset="0"/>
                          </a:rPr>
                        </m:ctrlPr>
                      </m:accPr>
                      <m:e>
                        <m:r>
                          <a:rPr lang="fr-FR" sz="2400" b="0" i="1" smtClean="0">
                            <a:latin typeface="Cambria Math" panose="02040503050406030204" pitchFamily="18" charset="0"/>
                          </a:rPr>
                          <m:t>𝑘</m:t>
                        </m:r>
                      </m:e>
                    </m:acc>
                    <m:r>
                      <a:rPr lang="fr-FR" sz="2400" b="0" i="1" smtClean="0">
                        <a:latin typeface="Cambria Math" panose="02040503050406030204" pitchFamily="18" charset="0"/>
                      </a:rPr>
                      <m:t> </m:t>
                    </m:r>
                    <m:r>
                      <a:rPr lang="fr-FR" sz="240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 </m:t>
                    </m:r>
                    <m:f>
                      <m:fPr>
                        <m:ctrlPr>
                          <a:rPr lang="fr-FR" sz="2400" i="1" smtClean="0">
                            <a:latin typeface="Cambria Math" panose="02040503050406030204" pitchFamily="18" charset="0"/>
                            <a:ea typeface="Cambria Math" panose="02040503050406030204" pitchFamily="18" charset="0"/>
                          </a:rPr>
                        </m:ctrlPr>
                      </m:fPr>
                      <m:num>
                        <m:r>
                          <a:rPr lang="fr-FR" sz="2400" b="0" i="1" smtClean="0">
                            <a:latin typeface="Cambria Math" panose="02040503050406030204" pitchFamily="18" charset="0"/>
                            <a:ea typeface="Cambria Math" panose="02040503050406030204" pitchFamily="18" charset="0"/>
                          </a:rPr>
                          <m:t>𝑚</m:t>
                        </m:r>
                        <m:sSub>
                          <m:sSubPr>
                            <m:ctrlPr>
                              <a:rPr lang="fr-FR" sz="2400" i="1" smtClean="0">
                                <a:latin typeface="Cambria Math" panose="02040503050406030204" pitchFamily="18" charset="0"/>
                                <a:ea typeface="Cambria Math" panose="02040503050406030204" pitchFamily="18" charset="0"/>
                              </a:rPr>
                            </m:ctrlPr>
                          </m:sSubPr>
                          <m:e>
                            <m:acc>
                              <m:accPr>
                                <m:chr m:val="⃗"/>
                                <m:ctrlPr>
                                  <a:rPr lang="fr-FR" sz="2400" i="1" smtClean="0">
                                    <a:latin typeface="Cambria Math" panose="02040503050406030204" pitchFamily="18" charset="0"/>
                                    <a:ea typeface="Cambria Math" panose="02040503050406030204" pitchFamily="18" charset="0"/>
                                  </a:rPr>
                                </m:ctrlPr>
                              </m:accPr>
                              <m:e>
                                <m:r>
                                  <a:rPr lang="fr-FR" sz="2400" b="0" i="1" smtClean="0">
                                    <a:latin typeface="Cambria Math" panose="02040503050406030204" pitchFamily="18" charset="0"/>
                                    <a:ea typeface="Cambria Math" panose="02040503050406030204" pitchFamily="18" charset="0"/>
                                  </a:rPr>
                                  <m:t>𝑣</m:t>
                                </m:r>
                              </m:e>
                            </m:acc>
                          </m:e>
                          <m:sub>
                            <m:r>
                              <a:rPr lang="fr-FR" sz="2400" b="0" i="1" smtClean="0">
                                <a:latin typeface="Cambria Math" panose="02040503050406030204" pitchFamily="18" charset="0"/>
                                <a:ea typeface="Cambria Math" panose="02040503050406030204" pitchFamily="18" charset="0"/>
                              </a:rPr>
                              <m:t>𝐷𝑀</m:t>
                            </m:r>
                          </m:sub>
                        </m:sSub>
                      </m:num>
                      <m:den>
                        <m:r>
                          <a:rPr lang="fr-FR" sz="2400" b="0" i="1" smtClean="0">
                            <a:latin typeface="Cambria Math" panose="02040503050406030204" pitchFamily="18" charset="0"/>
                            <a:ea typeface="Cambria Math" panose="02040503050406030204" pitchFamily="18" charset="0"/>
                          </a:rPr>
                          <m:t>ℏ</m:t>
                        </m:r>
                      </m:den>
                    </m:f>
                    <m:r>
                      <a:rPr lang="fr-FR" sz="2400" dirty="0">
                        <a:latin typeface="Cambria Math" panose="02040503050406030204" pitchFamily="18" charset="0"/>
                      </a:rPr>
                      <m:t>→</m:t>
                    </m:r>
                    <m:r>
                      <m:rPr>
                        <m:sty m:val="p"/>
                      </m:rPr>
                      <a:rPr lang="el-GR" sz="2400" i="1" dirty="0" smtClean="0">
                        <a:latin typeface="Cambria Math" panose="02040503050406030204" pitchFamily="18" charset="0"/>
                        <a:ea typeface="Cambria Math" panose="02040503050406030204" pitchFamily="18" charset="0"/>
                      </a:rPr>
                      <m:t>λ</m:t>
                    </m:r>
                    <m:r>
                      <a:rPr lang="fr-FR" sz="2400" b="0" i="1" dirty="0" smtClean="0">
                        <a:latin typeface="Cambria Math" panose="02040503050406030204" pitchFamily="18" charset="0"/>
                        <a:ea typeface="Cambria Math" panose="02040503050406030204" pitchFamily="18" charset="0"/>
                      </a:rPr>
                      <m:t>≫</m:t>
                    </m:r>
                    <m:r>
                      <a:rPr lang="fr-FR" sz="2400" b="0" i="1" dirty="0" smtClean="0">
                        <a:latin typeface="Cambria Math" panose="02040503050406030204" pitchFamily="18" charset="0"/>
                        <a:ea typeface="Cambria Math" panose="02040503050406030204" pitchFamily="18" charset="0"/>
                      </a:rPr>
                      <m:t>𝐿</m:t>
                    </m:r>
                  </m:oMath>
                </a14:m>
                <a:r>
                  <a:rPr lang="fr-FR" sz="2400" dirty="0"/>
                  <a:t>, size of </a:t>
                </a:r>
                <a:r>
                  <a:rPr lang="fr-FR" sz="2400" dirty="0" err="1"/>
                  <a:t>experiment</a:t>
                </a:r>
                <a:r>
                  <a:rPr lang="fr-FR" sz="2400" dirty="0"/>
                  <a:t> </a:t>
                </a:r>
                <a:r>
                  <a:rPr lang="fr-FR" sz="2400" dirty="0" err="1"/>
                  <a:t>considered</a:t>
                </a:r>
                <a:r>
                  <a:rPr lang="fr-FR" sz="2400" dirty="0"/>
                  <a:t> in the </a:t>
                </a:r>
                <a:r>
                  <a:rPr lang="fr-FR" sz="2400" dirty="0" err="1"/>
                  <a:t>following</a:t>
                </a:r>
                <a:r>
                  <a:rPr lang="fr-FR" sz="2400" dirty="0"/>
                  <a:t> </a:t>
                </a:r>
                <a:r>
                  <a:rPr lang="fr-FR" sz="2400" dirty="0">
                    <a:sym typeface="Wingdings" pitchFamily="2" charset="2"/>
                  </a:rPr>
                  <a:t> </a:t>
                </a:r>
                <a:r>
                  <a:rPr lang="fr-FR" sz="2400" b="1" dirty="0">
                    <a:sym typeface="Wingdings" pitchFamily="2" charset="2"/>
                  </a:rPr>
                  <a:t>propagation </a:t>
                </a:r>
                <a:r>
                  <a:rPr lang="fr-FR" sz="2400" b="1" dirty="0" err="1">
                    <a:sym typeface="Wingdings" pitchFamily="2" charset="2"/>
                  </a:rPr>
                  <a:t>neglected</a:t>
                </a:r>
                <a:r>
                  <a:rPr lang="fr-FR" sz="2400" b="1" dirty="0">
                    <a:sym typeface="Wingdings" pitchFamily="2" charset="2"/>
                  </a:rPr>
                  <a:t> 										          in the </a:t>
                </a:r>
                <a:r>
                  <a:rPr lang="fr-FR" sz="2400" b="1" dirty="0" err="1">
                    <a:sym typeface="Wingdings" pitchFamily="2" charset="2"/>
                  </a:rPr>
                  <a:t>lab</a:t>
                </a:r>
                <a:r>
                  <a:rPr lang="fr-FR" sz="2400" b="1" dirty="0">
                    <a:sym typeface="Wingdings" pitchFamily="2" charset="2"/>
                  </a:rPr>
                  <a:t> frame</a:t>
                </a:r>
                <a:endParaRPr lang="fr-FR" sz="2400" b="1" dirty="0"/>
              </a:p>
              <a:p>
                <a:pPr>
                  <a:defRPr/>
                </a:pPr>
                <a:endParaRPr lang="fr-FR" sz="2400" dirty="0"/>
              </a:p>
              <a:p>
                <a:pPr>
                  <a:defRPr/>
                </a:pPr>
                <a14:m>
                  <m:oMath xmlns:m="http://schemas.openxmlformats.org/officeDocument/2006/math">
                    <m:d>
                      <m:dPr>
                        <m:begChr m:val="|"/>
                        <m:endChr m:val="|"/>
                        <m:ctrlPr>
                          <a:rPr lang="fr-FR" sz="2400" b="0" i="1" smtClean="0">
                            <a:latin typeface="Cambria Math" panose="02040503050406030204" pitchFamily="18" charset="0"/>
                            <a:ea typeface="Cambria Math"/>
                            <a:cs typeface="Cambria Math"/>
                          </a:rPr>
                        </m:ctrlPr>
                      </m:dPr>
                      <m:e>
                        <m:sSub>
                          <m:sSubPr>
                            <m:ctrlPr>
                              <a:rPr lang="fr-FR" sz="2400" i="1">
                                <a:latin typeface="Cambria Math" panose="02040503050406030204" pitchFamily="18" charset="0"/>
                                <a:ea typeface="Cambria Math"/>
                                <a:cs typeface="Cambria Math"/>
                              </a:rPr>
                            </m:ctrlPr>
                          </m:sSubPr>
                          <m:e>
                            <m:acc>
                              <m:accPr>
                                <m:chr m:val="⃗"/>
                                <m:ctrlPr>
                                  <a:rPr lang="fr-FR" sz="2400" i="1">
                                    <a:latin typeface="Cambria Math" panose="02040503050406030204" pitchFamily="18" charset="0"/>
                                    <a:ea typeface="Cambria Math"/>
                                    <a:cs typeface="Cambria Math"/>
                                  </a:rPr>
                                </m:ctrlPr>
                              </m:accPr>
                              <m:e>
                                <m:r>
                                  <a:rPr lang="fr-FR" sz="2400" i="1">
                                    <a:latin typeface="Cambria Math"/>
                                    <a:ea typeface="Cambria Math"/>
                                  </a:rPr>
                                  <m:t>𝜙</m:t>
                                </m:r>
                              </m:e>
                            </m:acc>
                          </m:e>
                          <m:sub>
                            <m:r>
                              <a:rPr lang="fr-FR" sz="2400" i="1">
                                <a:latin typeface="Cambria Math"/>
                              </a:rPr>
                              <m:t>0</m:t>
                            </m:r>
                          </m:sub>
                        </m:sSub>
                      </m:e>
                    </m:d>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ad>
                          <m:radPr>
                            <m:degHide m:val="on"/>
                            <m:ctrlPr>
                              <a:rPr lang="fr-FR" sz="2400" b="0" i="1" smtClean="0">
                                <a:latin typeface="Cambria Math" panose="02040503050406030204" pitchFamily="18" charset="0"/>
                              </a:rPr>
                            </m:ctrlPr>
                          </m:radPr>
                          <m:deg/>
                          <m:e>
                            <m:r>
                              <a:rPr lang="fr-FR" sz="2400" b="0" i="1" smtClean="0">
                                <a:latin typeface="Cambria Math" panose="02040503050406030204" pitchFamily="18" charset="0"/>
                              </a:rPr>
                              <m:t>2</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𝜇</m:t>
                                </m:r>
                              </m:e>
                              <m:sub>
                                <m:r>
                                  <a:rPr lang="fr-FR" sz="2400" b="0" i="1" smtClean="0">
                                    <a:latin typeface="Cambria Math" panose="02040503050406030204" pitchFamily="18" charset="0"/>
                                  </a:rPr>
                                  <m:t>0</m:t>
                                </m:r>
                              </m:sub>
                            </m:sSub>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𝜌</m:t>
                                </m:r>
                              </m:e>
                              <m:sub>
                                <m:r>
                                  <a:rPr lang="fr-FR" sz="2400" b="0" i="1" smtClean="0">
                                    <a:latin typeface="Cambria Math" panose="02040503050406030204" pitchFamily="18" charset="0"/>
                                  </a:rPr>
                                  <m:t>𝐷𝑀</m:t>
                                </m:r>
                              </m:sub>
                            </m:sSub>
                          </m:e>
                        </m:rad>
                        <m:r>
                          <a:rPr lang="fr-FR" sz="2400" b="0" i="1" smtClean="0">
                            <a:latin typeface="Cambria Math" panose="02040503050406030204" pitchFamily="18" charset="0"/>
                          </a:rPr>
                          <m:t>𝑐</m:t>
                        </m:r>
                      </m:num>
                      <m:den>
                        <m:r>
                          <a:rPr lang="fr-FR" sz="2400" b="0" i="1" smtClean="0">
                            <a:latin typeface="Cambria Math" panose="02040503050406030204" pitchFamily="18" charset="0"/>
                            <a:ea typeface="Cambria Math" panose="02040503050406030204" pitchFamily="18" charset="0"/>
                          </a:rPr>
                          <m:t>𝜔</m:t>
                        </m:r>
                      </m:den>
                    </m:f>
                  </m:oMath>
                </a14:m>
                <a:endParaRPr lang="fr-FR" sz="2400" dirty="0"/>
              </a:p>
              <a:p>
                <a:pPr>
                  <a:defRPr/>
                </a:pPr>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0" y="1267182"/>
                <a:ext cx="12192000" cy="5604671"/>
              </a:xfrm>
              <a:prstGeom prst="rect">
                <a:avLst/>
              </a:prstGeom>
              <a:blipFill>
                <a:blip r:embed="rId3"/>
                <a:stretch>
                  <a:fillRect l="-832" t="-90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661C9C9C-3BD2-AB50-DD98-B9E2BE07D5C0}"/>
                  </a:ext>
                </a:extLst>
              </p:cNvPr>
              <p:cNvSpPr txBox="1"/>
              <p:nvPr/>
            </p:nvSpPr>
            <p:spPr bwMode="auto">
              <a:xfrm>
                <a:off x="7320134" y="2984322"/>
                <a:ext cx="2398643" cy="646331"/>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𝜔</m:t>
                      </m:r>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𝑚</m:t>
                          </m:r>
                          <m:sSup>
                            <m:sSupPr>
                              <m:ctrlPr>
                                <a:rPr lang="fr-FR" b="0"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𝑐</m:t>
                              </m:r>
                            </m:e>
                            <m:sup>
                              <m:r>
                                <a:rPr lang="fr-FR" b="0" i="1" smtClean="0">
                                  <a:latin typeface="Cambria Math" panose="02040503050406030204" pitchFamily="18" charset="0"/>
                                  <a:ea typeface="Cambria Math" panose="02040503050406030204" pitchFamily="18" charset="0"/>
                                </a:rPr>
                                <m:t>2</m:t>
                              </m:r>
                            </m:sup>
                          </m:sSup>
                        </m:num>
                        <m:den>
                          <m:r>
                            <a:rPr lang="fr-FR" b="0" i="1" smtClean="0">
                              <a:latin typeface="Cambria Math" panose="02040503050406030204" pitchFamily="18" charset="0"/>
                              <a:ea typeface="Cambria Math" panose="02040503050406030204" pitchFamily="18" charset="0"/>
                            </a:rPr>
                            <m:t>ℏ</m:t>
                          </m:r>
                        </m:den>
                      </m:f>
                    </m:oMath>
                  </m:oMathPara>
                </a14:m>
                <a:endParaRPr dirty="0"/>
              </a:p>
            </p:txBody>
          </p:sp>
        </mc:Choice>
        <mc:Fallback xmlns="">
          <p:sp>
            <p:nvSpPr>
              <p:cNvPr id="12" name="ZoneTexte 11">
                <a:extLst>
                  <a:ext uri="{FF2B5EF4-FFF2-40B4-BE49-F238E27FC236}">
                    <a16:creationId xmlns:a16="http://schemas.microsoft.com/office/drawing/2014/main" id="{661C9C9C-3BD2-AB50-DD98-B9E2BE07D5C0}"/>
                  </a:ext>
                </a:extLst>
              </p:cNvPr>
              <p:cNvSpPr txBox="1">
                <a:spLocks noRot="1" noChangeAspect="1" noMove="1" noResize="1" noEditPoints="1" noAdjustHandles="1" noChangeArrowheads="1" noChangeShapeType="1" noTextEdit="1"/>
              </p:cNvSpPr>
              <p:nvPr/>
            </p:nvSpPr>
            <p:spPr bwMode="auto">
              <a:xfrm>
                <a:off x="7320134" y="2984322"/>
                <a:ext cx="2398643" cy="646331"/>
              </a:xfrm>
              <a:prstGeom prst="rect">
                <a:avLst/>
              </a:prstGeom>
              <a:blipFill>
                <a:blip r:embed="rId4"/>
                <a:stretch>
                  <a:fillRect b="-3846"/>
                </a:stretch>
              </a:blipFill>
            </p:spPr>
            <p:txBody>
              <a:bodyPr/>
              <a:lstStyle/>
              <a:p>
                <a:r>
                  <a:rPr lang="en-US">
                    <a:noFill/>
                  </a:rPr>
                  <a:t> </a:t>
                </a:r>
              </a:p>
            </p:txBody>
          </p:sp>
        </mc:Fallback>
      </mc:AlternateContent>
      <p:cxnSp>
        <p:nvCxnSpPr>
          <p:cNvPr id="16" name="Connecteur en arc 15">
            <a:extLst>
              <a:ext uri="{FF2B5EF4-FFF2-40B4-BE49-F238E27FC236}">
                <a16:creationId xmlns:a16="http://schemas.microsoft.com/office/drawing/2014/main" id="{D48521EB-60B7-FF6E-1C22-B398943786E6}"/>
              </a:ext>
            </a:extLst>
          </p:cNvPr>
          <p:cNvCxnSpPr>
            <a:cxnSpLocks/>
          </p:cNvCxnSpPr>
          <p:nvPr/>
        </p:nvCxnSpPr>
        <p:spPr bwMode="auto">
          <a:xfrm rot="10800000" flipV="1">
            <a:off x="6744072" y="3378792"/>
            <a:ext cx="1152125" cy="215381"/>
          </a:xfrm>
          <a:prstGeom prst="curvedConnector3">
            <a:avLst>
              <a:gd name="adj1" fmla="val 94859"/>
            </a:avLst>
          </a:prstGeom>
          <a:ln>
            <a:tailEnd type="triangle"/>
          </a:ln>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3EC3EF46-C724-FF80-FE03-BAEB01832F28}"/>
              </a:ext>
            </a:extLst>
          </p:cNvPr>
          <p:cNvSpPr txBox="1"/>
          <p:nvPr/>
        </p:nvSpPr>
        <p:spPr bwMode="auto">
          <a:xfrm>
            <a:off x="11742753" y="6478608"/>
            <a:ext cx="504056" cy="369332"/>
          </a:xfrm>
          <a:prstGeom prst="rect">
            <a:avLst/>
          </a:prstGeom>
          <a:noFill/>
        </p:spPr>
        <p:txBody>
          <a:bodyPr wrap="square" rtlCol="0">
            <a:spAutoFit/>
          </a:bodyPr>
          <a:lstStyle/>
          <a:p>
            <a:r>
              <a:rPr lang="en-US" dirty="0"/>
              <a:t>7</a:t>
            </a:r>
          </a:p>
        </p:txBody>
      </p:sp>
      <p:cxnSp>
        <p:nvCxnSpPr>
          <p:cNvPr id="20" name="Connecteur en arc 19">
            <a:extLst>
              <a:ext uri="{FF2B5EF4-FFF2-40B4-BE49-F238E27FC236}">
                <a16:creationId xmlns:a16="http://schemas.microsoft.com/office/drawing/2014/main" id="{0640F42F-6E2E-5D4A-74CC-905A2105D5BB}"/>
              </a:ext>
            </a:extLst>
          </p:cNvPr>
          <p:cNvCxnSpPr>
            <a:cxnSpLocks/>
          </p:cNvCxnSpPr>
          <p:nvPr/>
        </p:nvCxnSpPr>
        <p:spPr bwMode="auto">
          <a:xfrm rot="5400000" flipH="1" flipV="1">
            <a:off x="579903" y="5090364"/>
            <a:ext cx="432049" cy="125003"/>
          </a:xfrm>
          <a:prstGeom prst="curvedConnector3">
            <a:avLst>
              <a:gd name="adj1" fmla="val 96009"/>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00C5C65C-D91B-62B7-340B-E53919B2B551}"/>
                  </a:ext>
                </a:extLst>
              </p:cNvPr>
              <p:cNvSpPr txBox="1"/>
              <p:nvPr/>
            </p:nvSpPr>
            <p:spPr bwMode="auto">
              <a:xfrm>
                <a:off x="270375" y="5347794"/>
                <a:ext cx="2398643" cy="369332"/>
              </a:xfrm>
              <a:prstGeom prst="rect">
                <a:avLst/>
              </a:prstGeom>
              <a:noFill/>
            </p:spPr>
            <p:txBody>
              <a:bodyPr wrap="square" rtlCol="0">
                <a:spAutoFit/>
              </a:bodyPr>
              <a:lstStyle/>
              <a:p>
                <a:pPr>
                  <a:defRPr/>
                </a:pPr>
                <a14:m>
                  <m:oMath xmlns:m="http://schemas.openxmlformats.org/officeDocument/2006/math">
                    <m:r>
                      <a:rPr lang="fr-FR" i="1" smtClean="0">
                        <a:latin typeface="Cambria Math" panose="02040503050406030204" pitchFamily="18" charset="0"/>
                        <a:ea typeface="Cambria Math" panose="02040503050406030204" pitchFamily="18" charset="0"/>
                      </a:rPr>
                      <m:t>𝒪</m:t>
                    </m:r>
                    <m:r>
                      <a:rPr lang="fr-FR" b="0" i="1" smtClean="0">
                        <a:latin typeface="Cambria Math" panose="02040503050406030204" pitchFamily="18" charset="0"/>
                        <a:ea typeface="Cambria Math" panose="02040503050406030204" pitchFamily="18" charset="0"/>
                      </a:rPr>
                      <m:t>(</m:t>
                    </m:r>
                    <m:sSup>
                      <m:sSupPr>
                        <m:ctrlPr>
                          <a:rPr lang="fr-FR"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10</m:t>
                        </m:r>
                      </m:e>
                      <m:sup>
                        <m:r>
                          <a:rPr lang="fr-FR" b="0" i="1" smtClean="0">
                            <a:latin typeface="Cambria Math" panose="02040503050406030204" pitchFamily="18" charset="0"/>
                            <a:ea typeface="Cambria Math" panose="02040503050406030204" pitchFamily="18" charset="0"/>
                          </a:rPr>
                          <m:t>−6</m:t>
                        </m:r>
                      </m:sup>
                    </m:sSup>
                  </m:oMath>
                </a14:m>
                <a:r>
                  <a:rPr lang="fr-FR" dirty="0"/>
                  <a:t> eV)</a:t>
                </a:r>
                <a:endParaRPr dirty="0"/>
              </a:p>
            </p:txBody>
          </p:sp>
        </mc:Choice>
        <mc:Fallback xmlns="">
          <p:sp>
            <p:nvSpPr>
              <p:cNvPr id="23" name="ZoneTexte 22">
                <a:extLst>
                  <a:ext uri="{FF2B5EF4-FFF2-40B4-BE49-F238E27FC236}">
                    <a16:creationId xmlns:a16="http://schemas.microsoft.com/office/drawing/2014/main" id="{00C5C65C-D91B-62B7-340B-E53919B2B551}"/>
                  </a:ext>
                </a:extLst>
              </p:cNvPr>
              <p:cNvSpPr txBox="1">
                <a:spLocks noRot="1" noChangeAspect="1" noMove="1" noResize="1" noEditPoints="1" noAdjustHandles="1" noChangeArrowheads="1" noChangeShapeType="1" noTextEdit="1"/>
              </p:cNvSpPr>
              <p:nvPr/>
            </p:nvSpPr>
            <p:spPr bwMode="auto">
              <a:xfrm>
                <a:off x="270375" y="5347794"/>
                <a:ext cx="2398643" cy="369332"/>
              </a:xfrm>
              <a:prstGeom prst="rect">
                <a:avLst/>
              </a:prstGeom>
              <a:blipFill>
                <a:blip r:embed="rId5"/>
                <a:stretch>
                  <a:fillRect t="-3226" b="-22581"/>
                </a:stretch>
              </a:blipFill>
            </p:spPr>
            <p:txBody>
              <a:bodyPr/>
              <a:lstStyle/>
              <a:p>
                <a:r>
                  <a:rPr lang="en-US">
                    <a:noFill/>
                  </a:rPr>
                  <a:t> </a:t>
                </a:r>
              </a:p>
            </p:txBody>
          </p:sp>
        </mc:Fallback>
      </mc:AlternateContent>
      <p:cxnSp>
        <p:nvCxnSpPr>
          <p:cNvPr id="25" name="Connecteur en arc 24">
            <a:extLst>
              <a:ext uri="{FF2B5EF4-FFF2-40B4-BE49-F238E27FC236}">
                <a16:creationId xmlns:a16="http://schemas.microsoft.com/office/drawing/2014/main" id="{88486381-FB3F-2780-D04B-064572249AD4}"/>
              </a:ext>
            </a:extLst>
          </p:cNvPr>
          <p:cNvCxnSpPr>
            <a:cxnSpLocks/>
          </p:cNvCxnSpPr>
          <p:nvPr/>
        </p:nvCxnSpPr>
        <p:spPr bwMode="auto">
          <a:xfrm rot="10800000" flipV="1">
            <a:off x="1469698" y="4540480"/>
            <a:ext cx="562014" cy="288030"/>
          </a:xfrm>
          <a:prstGeom prst="curvedConnector3">
            <a:avLst>
              <a:gd name="adj1" fmla="val 9716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B84E2917-C6CA-DC9E-0D57-793643088E1E}"/>
                  </a:ext>
                </a:extLst>
              </p:cNvPr>
              <p:cNvSpPr txBox="1"/>
              <p:nvPr/>
            </p:nvSpPr>
            <p:spPr bwMode="auto">
              <a:xfrm>
                <a:off x="2038135" y="4391393"/>
                <a:ext cx="2398643" cy="369332"/>
              </a:xfrm>
              <a:prstGeom prst="rect">
                <a:avLst/>
              </a:prstGeom>
              <a:noFill/>
            </p:spPr>
            <p:txBody>
              <a:bodyPr wrap="square" rtlCol="0">
                <a:spAutoFit/>
              </a:bodyPr>
              <a:lstStyle/>
              <a:p>
                <a:pPr>
                  <a:defRPr/>
                </a:pPr>
                <a14:m>
                  <m:oMath xmlns:m="http://schemas.openxmlformats.org/officeDocument/2006/math">
                    <m:r>
                      <a:rPr lang="fr-FR" i="1" smtClean="0">
                        <a:latin typeface="Cambria Math" panose="02040503050406030204" pitchFamily="18" charset="0"/>
                        <a:ea typeface="Cambria Math" panose="02040503050406030204" pitchFamily="18" charset="0"/>
                      </a:rPr>
                      <m:t>𝒪</m:t>
                    </m:r>
                    <m:r>
                      <a:rPr lang="fr-FR" b="0" i="1" smtClean="0">
                        <a:latin typeface="Cambria Math" panose="02040503050406030204" pitchFamily="18" charset="0"/>
                        <a:ea typeface="Cambria Math" panose="02040503050406030204" pitchFamily="18" charset="0"/>
                      </a:rPr>
                      <m:t>(</m:t>
                    </m:r>
                    <m:sSup>
                      <m:sSupPr>
                        <m:ctrlPr>
                          <a:rPr lang="fr-FR"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10</m:t>
                        </m:r>
                      </m:e>
                      <m:sup>
                        <m:r>
                          <a:rPr lang="fr-FR" b="0" i="1" smtClean="0">
                            <a:latin typeface="Cambria Math" panose="02040503050406030204" pitchFamily="18" charset="0"/>
                            <a:ea typeface="Cambria Math" panose="02040503050406030204" pitchFamily="18" charset="0"/>
                          </a:rPr>
                          <m:t>−3</m:t>
                        </m:r>
                      </m:sup>
                    </m:sSup>
                  </m:oMath>
                </a14:m>
                <a:r>
                  <a:rPr lang="fr-FR" dirty="0"/>
                  <a:t>c)</a:t>
                </a:r>
                <a:endParaRPr dirty="0"/>
              </a:p>
            </p:txBody>
          </p:sp>
        </mc:Choice>
        <mc:Fallback xmlns="">
          <p:sp>
            <p:nvSpPr>
              <p:cNvPr id="30" name="ZoneTexte 29">
                <a:extLst>
                  <a:ext uri="{FF2B5EF4-FFF2-40B4-BE49-F238E27FC236}">
                    <a16:creationId xmlns:a16="http://schemas.microsoft.com/office/drawing/2014/main" id="{B84E2917-C6CA-DC9E-0D57-793643088E1E}"/>
                  </a:ext>
                </a:extLst>
              </p:cNvPr>
              <p:cNvSpPr txBox="1">
                <a:spLocks noRot="1" noChangeAspect="1" noMove="1" noResize="1" noEditPoints="1" noAdjustHandles="1" noChangeArrowheads="1" noChangeShapeType="1" noTextEdit="1"/>
              </p:cNvSpPr>
              <p:nvPr/>
            </p:nvSpPr>
            <p:spPr bwMode="auto">
              <a:xfrm>
                <a:off x="2038135" y="4391393"/>
                <a:ext cx="2398643" cy="369332"/>
              </a:xfrm>
              <a:prstGeom prst="rect">
                <a:avLst/>
              </a:prstGeom>
              <a:blipFill>
                <a:blip r:embed="rId6"/>
                <a:stretch>
                  <a:fillRect t="-6667" b="-26667"/>
                </a:stretch>
              </a:blipFill>
            </p:spPr>
            <p:txBody>
              <a:bodyPr/>
              <a:lstStyle/>
              <a:p>
                <a:r>
                  <a:rPr lang="en-US">
                    <a:noFill/>
                  </a:rPr>
                  <a:t> </a:t>
                </a:r>
              </a:p>
            </p:txBody>
          </p:sp>
        </mc:Fallback>
      </mc:AlternateContent>
      <p:cxnSp>
        <p:nvCxnSpPr>
          <p:cNvPr id="4" name="Connecteur en arc 3">
            <a:extLst>
              <a:ext uri="{FF2B5EF4-FFF2-40B4-BE49-F238E27FC236}">
                <a16:creationId xmlns:a16="http://schemas.microsoft.com/office/drawing/2014/main" id="{841A6811-E709-8E16-6C53-3362AE42EE45}"/>
              </a:ext>
            </a:extLst>
          </p:cNvPr>
          <p:cNvCxnSpPr>
            <a:cxnSpLocks/>
          </p:cNvCxnSpPr>
          <p:nvPr/>
        </p:nvCxnSpPr>
        <p:spPr bwMode="auto">
          <a:xfrm rot="16200000" flipV="1">
            <a:off x="2000515" y="5253399"/>
            <a:ext cx="324186" cy="233936"/>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F11C9890-3930-A1F7-5804-2FFC12CB860E}"/>
                  </a:ext>
                </a:extLst>
              </p:cNvPr>
              <p:cNvSpPr txBox="1"/>
              <p:nvPr/>
            </p:nvSpPr>
            <p:spPr bwMode="auto">
              <a:xfrm>
                <a:off x="2045640" y="5532460"/>
                <a:ext cx="2398643" cy="369332"/>
              </a:xfrm>
              <a:prstGeom prst="rect">
                <a:avLst/>
              </a:prstGeom>
              <a:noFill/>
            </p:spPr>
            <p:txBody>
              <a:bodyPr wrap="square" rtlCol="0">
                <a:spAutoFit/>
              </a:bodyPr>
              <a:lstStyle/>
              <a:p>
                <a:pPr>
                  <a:defRPr/>
                </a:pPr>
                <a14:m>
                  <m:oMathPara xmlns:m="http://schemas.openxmlformats.org/officeDocument/2006/math">
                    <m:oMathParaPr>
                      <m:jc m:val="left"/>
                    </m:oMathParaPr>
                    <m:oMath xmlns:m="http://schemas.openxmlformats.org/officeDocument/2006/math">
                      <m:r>
                        <a:rPr lang="fr-FR" i="1" smtClean="0">
                          <a:latin typeface="Cambria Math" panose="02040503050406030204" pitchFamily="18" charset="0"/>
                          <a:ea typeface="Cambria Math" panose="02040503050406030204" pitchFamily="18" charset="0"/>
                        </a:rPr>
                        <m:t>𝒪</m:t>
                      </m:r>
                      <m:r>
                        <a:rPr lang="fr-FR" b="0" i="1" smtClean="0">
                          <a:latin typeface="Cambria Math" panose="02040503050406030204" pitchFamily="18" charset="0"/>
                          <a:ea typeface="Cambria Math" panose="02040503050406030204" pitchFamily="18" charset="0"/>
                        </a:rPr>
                        <m:t>(300</m:t>
                      </m:r>
                      <m:r>
                        <a:rPr lang="fr-FR" b="0" i="0" smtClean="0">
                          <a:latin typeface="Cambria Math" panose="02040503050406030204" pitchFamily="18" charset="0"/>
                          <a:ea typeface="Cambria Math" panose="02040503050406030204" pitchFamily="18" charset="0"/>
                        </a:rPr>
                        <m:t> </m:t>
                      </m:r>
                      <m:r>
                        <m:rPr>
                          <m:sty m:val="p"/>
                        </m:rPr>
                        <a:rPr lang="fr-FR" b="0" i="0" smtClean="0">
                          <a:latin typeface="Cambria Math" panose="02040503050406030204" pitchFamily="18" charset="0"/>
                          <a:ea typeface="Cambria Math" panose="02040503050406030204" pitchFamily="18" charset="0"/>
                        </a:rPr>
                        <m:t>m</m:t>
                      </m:r>
                      <m:r>
                        <a:rPr lang="fr-FR" b="0" i="0" smtClean="0">
                          <a:latin typeface="Cambria Math" panose="02040503050406030204" pitchFamily="18" charset="0"/>
                          <a:ea typeface="Cambria Math" panose="02040503050406030204" pitchFamily="18" charset="0"/>
                        </a:rPr>
                        <m:t>)</m:t>
                      </m:r>
                    </m:oMath>
                  </m:oMathPara>
                </a14:m>
                <a:endParaRPr dirty="0"/>
              </a:p>
            </p:txBody>
          </p:sp>
        </mc:Choice>
        <mc:Fallback xmlns="">
          <p:sp>
            <p:nvSpPr>
              <p:cNvPr id="5" name="ZoneTexte 4">
                <a:extLst>
                  <a:ext uri="{FF2B5EF4-FFF2-40B4-BE49-F238E27FC236}">
                    <a16:creationId xmlns:a16="http://schemas.microsoft.com/office/drawing/2014/main" id="{F11C9890-3930-A1F7-5804-2FFC12CB860E}"/>
                  </a:ext>
                </a:extLst>
              </p:cNvPr>
              <p:cNvSpPr txBox="1">
                <a:spLocks noRot="1" noChangeAspect="1" noMove="1" noResize="1" noEditPoints="1" noAdjustHandles="1" noChangeArrowheads="1" noChangeShapeType="1" noTextEdit="1"/>
              </p:cNvSpPr>
              <p:nvPr/>
            </p:nvSpPr>
            <p:spPr bwMode="auto">
              <a:xfrm>
                <a:off x="2045640" y="5532460"/>
                <a:ext cx="2398643" cy="369332"/>
              </a:xfrm>
              <a:prstGeom prst="rect">
                <a:avLst/>
              </a:prstGeom>
              <a:blipFill>
                <a:blip r:embed="rId7"/>
                <a:stretch>
                  <a:fillRect b="-1666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18255"/>
            <a:ext cx="10515600" cy="1325563"/>
          </a:xfrm>
        </p:spPr>
        <p:txBody>
          <a:bodyPr/>
          <a:lstStyle/>
          <a:p>
            <a:pPr algn="ctr">
              <a:defRPr/>
            </a:pPr>
            <a:r>
              <a:rPr lang="en-US" b="1" u="sng" dirty="0"/>
              <a:t>Back-up : Cavity parameters </a:t>
            </a:r>
            <a:endParaRP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0" y="1484784"/>
                <a:ext cx="12192000" cy="5256584"/>
              </a:xfrm>
            </p:spPr>
            <p:txBody>
              <a:bodyPr>
                <a:normAutofit lnSpcReduction="10000"/>
              </a:bodyPr>
              <a:lstStyle/>
              <a:p>
                <a:pPr>
                  <a:defRPr/>
                </a:pPr>
                <a:r>
                  <a:rPr lang="en-US" dirty="0"/>
                  <a:t>Resonance conditions : </a:t>
                </a:r>
                <a14:m>
                  <m:oMath xmlns:m="http://schemas.openxmlformats.org/officeDocument/2006/math">
                    <m:r>
                      <a:rPr lang="fr-FR" sz="2800" i="1" smtClean="0">
                        <a:latin typeface="Cambria Math"/>
                        <a:ea typeface="Cambria Math"/>
                      </a:rPr>
                      <m:t>𝜆</m:t>
                    </m:r>
                    <m:r>
                      <a:rPr lang="fr-FR" sz="2800" b="0" i="1">
                        <a:latin typeface="Cambria Math"/>
                        <a:ea typeface="Cambria Math"/>
                      </a:rPr>
                      <m:t>=</m:t>
                    </m:r>
                    <m:f>
                      <m:fPr>
                        <m:ctrlPr>
                          <a:rPr lang="ar-AE" sz="2800" b="0" i="1">
                            <a:latin typeface="Cambria Math" panose="02040503050406030204" pitchFamily="18" charset="0"/>
                            <a:ea typeface="Cambria Math"/>
                            <a:cs typeface="Cambria Math"/>
                          </a:rPr>
                        </m:ctrlPr>
                      </m:fPr>
                      <m:num>
                        <m:r>
                          <a:rPr lang="ar-AE" sz="2800" b="0" i="1">
                            <a:latin typeface="Cambria Math"/>
                            <a:ea typeface="Cambria Math"/>
                          </a:rPr>
                          <m:t>2</m:t>
                        </m:r>
                        <m:r>
                          <a:rPr lang="ar-AE" sz="2800" b="0" i="1">
                            <a:latin typeface="Cambria Math"/>
                            <a:ea typeface="Cambria Math"/>
                          </a:rPr>
                          <m:t>𝐿</m:t>
                        </m:r>
                      </m:num>
                      <m:den>
                        <m:r>
                          <a:rPr lang="ar-AE" sz="2800" b="0" i="1">
                            <a:latin typeface="Cambria Math"/>
                            <a:ea typeface="Cambria Math"/>
                          </a:rPr>
                          <m:t>𝑛</m:t>
                        </m:r>
                      </m:den>
                    </m:f>
                    <m:r>
                      <a:rPr lang="ar-AE" sz="2800" b="0" i="1">
                        <a:latin typeface="Cambria Math"/>
                        <a:ea typeface="Cambria Math"/>
                      </a:rPr>
                      <m:t> </m:t>
                    </m:r>
                    <m:r>
                      <a:rPr lang="ar-AE" sz="2800" b="0" i="1">
                        <a:latin typeface="Cambria Math"/>
                        <a:ea typeface="Cambria Math"/>
                      </a:rPr>
                      <m:t>𝑜𝑟</m:t>
                    </m:r>
                    <m:r>
                      <a:rPr lang="ar-AE" sz="2800" b="0" i="1">
                        <a:latin typeface="Cambria Math"/>
                        <a:ea typeface="Cambria Math"/>
                      </a:rPr>
                      <m:t> </m:t>
                    </m:r>
                    <m:r>
                      <a:rPr lang="ar-AE" sz="2800" b="0" i="1">
                        <a:latin typeface="Cambria Math"/>
                      </a:rPr>
                      <m:t>𝑘𝐿</m:t>
                    </m:r>
                    <m:r>
                      <a:rPr lang="ar-AE" sz="2800" b="0" i="1">
                        <a:latin typeface="Cambria Math"/>
                      </a:rPr>
                      <m:t>=</m:t>
                    </m:r>
                    <m:r>
                      <a:rPr lang="ar-AE" sz="2800" b="0" i="1">
                        <a:latin typeface="Cambria Math"/>
                      </a:rPr>
                      <m:t>𝑛</m:t>
                    </m:r>
                    <m:r>
                      <a:rPr lang="ar-AE" sz="2800" b="0" i="1">
                        <a:latin typeface="Cambria Math"/>
                        <a:ea typeface="Cambria Math"/>
                      </a:rPr>
                      <m:t>𝜋</m:t>
                    </m:r>
                  </m:oMath>
                </a14:m>
                <a:endParaRPr lang="en-US" dirty="0"/>
              </a:p>
              <a:p>
                <a:pPr>
                  <a:defRPr/>
                </a:pPr>
                <a:endParaRPr lang="en-US" dirty="0"/>
              </a:p>
              <a:p>
                <a:pPr>
                  <a:defRPr/>
                </a:pPr>
                <a:r>
                  <a:rPr lang="en-US" dirty="0"/>
                  <a:t>Detection at the center from atoms </a:t>
                </a:r>
                <a:r>
                  <a:rPr lang="en-US" dirty="0">
                    <a:sym typeface="Wingdings" pitchFamily="2" charset="2"/>
                  </a:rPr>
                  <a:t> we require n odd (antinode at the center)</a:t>
                </a:r>
              </a:p>
              <a:p>
                <a:pPr>
                  <a:defRPr/>
                </a:pPr>
                <a:endParaRPr lang="en-US" dirty="0">
                  <a:sym typeface="Wingdings" pitchFamily="2" charset="2"/>
                </a:endParaRPr>
              </a:p>
              <a:p>
                <a:pPr>
                  <a:defRPr/>
                </a:pPr>
                <a:r>
                  <a:rPr lang="en-US" dirty="0">
                    <a:sym typeface="Wingdings" pitchFamily="2" charset="2"/>
                  </a:rPr>
                  <a:t>Reflectivity </a:t>
                </a:r>
                <a:r>
                  <a:rPr lang="en-US" dirty="0" err="1">
                    <a:sym typeface="Wingdings" pitchFamily="2" charset="2"/>
                  </a:rPr>
                  <a:t>coeff</a:t>
                </a:r>
                <a:r>
                  <a:rPr lang="en-US" dirty="0">
                    <a:sym typeface="Wingdings" pitchFamily="2" charset="2"/>
                  </a:rPr>
                  <a:t> of mirrors r is related to quality factor as</a:t>
                </a:r>
              </a:p>
              <a:p>
                <a:pPr marL="0" indent="0">
                  <a:buNone/>
                  <a:defRPr/>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𝜋</m:t>
                          </m:r>
                        </m:num>
                        <m:den>
                          <m:r>
                            <a:rPr lang="fr-FR" b="0" i="1" smtClean="0">
                              <a:latin typeface="Cambria Math" panose="02040503050406030204" pitchFamily="18" charset="0"/>
                              <a:ea typeface="Cambria Math" panose="02040503050406030204" pitchFamily="18" charset="0"/>
                            </a:rPr>
                            <m:t>𝜆</m:t>
                          </m:r>
                          <m:r>
                            <a:rPr lang="fr-FR" b="0" i="1" smtClean="0">
                              <a:latin typeface="Cambria Math" panose="02040503050406030204" pitchFamily="18" charset="0"/>
                              <a:ea typeface="Cambria Math" panose="02040503050406030204" pitchFamily="18" charset="0"/>
                            </a:rPr>
                            <m:t>(1−</m:t>
                          </m:r>
                          <m:sSup>
                            <m:sSupPr>
                              <m:ctrlPr>
                                <a:rPr lang="fr-FR" b="0"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𝑟</m:t>
                              </m:r>
                            </m:e>
                            <m:sup>
                              <m:r>
                                <a:rPr lang="fr-FR" b="0" i="1" smtClean="0">
                                  <a:latin typeface="Cambria Math" panose="02040503050406030204" pitchFamily="18" charset="0"/>
                                  <a:ea typeface="Cambria Math" panose="02040503050406030204" pitchFamily="18" charset="0"/>
                                </a:rPr>
                                <m:t>2</m:t>
                              </m:r>
                            </m:sup>
                          </m:sSup>
                          <m:r>
                            <a:rPr lang="fr-FR" b="0" i="1" smtClean="0">
                              <a:latin typeface="Cambria Math" panose="02040503050406030204" pitchFamily="18" charset="0"/>
                              <a:ea typeface="Cambria Math" panose="02040503050406030204" pitchFamily="18" charset="0"/>
                            </a:rPr>
                            <m:t>)</m:t>
                          </m:r>
                        </m:den>
                      </m:f>
                    </m:oMath>
                  </m:oMathPara>
                </a14:m>
                <a:endParaRPr lang="en-US" dirty="0"/>
              </a:p>
              <a:p>
                <a:pPr marL="0" indent="0">
                  <a:buNone/>
                  <a:defRPr/>
                </a:pPr>
                <a:r>
                  <a:rPr lang="en-US" dirty="0"/>
                  <a:t>This relation is valid only around resonances.</a:t>
                </a:r>
              </a:p>
              <a:p>
                <a:pPr marL="0" indent="0">
                  <a:buNone/>
                  <a:defRPr/>
                </a:pPr>
                <a:endParaRPr lang="en-US" dirty="0"/>
              </a:p>
              <a:p>
                <a:pPr>
                  <a:defRPr/>
                </a:pPr>
                <a:r>
                  <a:rPr lang="en-US" dirty="0"/>
                  <a:t>Finesse of a cavity defined as </a:t>
                </a:r>
              </a:p>
              <a:p>
                <a:pPr marL="0" indent="0">
                  <a:buNone/>
                  <a:defRPr/>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ℱ</m:t>
                      </m:r>
                      <m:r>
                        <a:rPr lang="fr-FR" b="0" i="1" smtClean="0">
                          <a:latin typeface="Cambria Math" panose="02040503050406030204" pitchFamily="18" charset="0"/>
                          <a:ea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𝜋</m:t>
                      </m:r>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𝑁</m:t>
                          </m:r>
                        </m:e>
                        <m:sub>
                          <m:r>
                            <a:rPr lang="fr-FR" b="0" i="1" smtClean="0">
                              <a:latin typeface="Cambria Math" panose="02040503050406030204" pitchFamily="18" charset="0"/>
                              <a:ea typeface="Cambria Math" panose="02040503050406030204" pitchFamily="18" charset="0"/>
                            </a:rPr>
                            <m:t>𝑒</m:t>
                          </m:r>
                        </m:sub>
                      </m:sSub>
                      <m:r>
                        <a:rPr lang="fr-FR"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ℱ</m:t>
                      </m:r>
                      <m:r>
                        <a:rPr lang="en-US"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𝑄</m:t>
                      </m:r>
                    </m:oMath>
                  </m:oMathPara>
                </a14:m>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0" y="1484784"/>
                <a:ext cx="12192000" cy="5256584"/>
              </a:xfrm>
              <a:blipFill>
                <a:blip r:embed="rId3"/>
                <a:stretch>
                  <a:fillRect l="-1145" t="-1449"/>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FC195-69F3-9A45-7B8E-ED2293314741}"/>
              </a:ext>
            </a:extLst>
          </p:cNvPr>
          <p:cNvSpPr>
            <a:spLocks noGrp="1"/>
          </p:cNvSpPr>
          <p:nvPr>
            <p:ph type="title"/>
          </p:nvPr>
        </p:nvSpPr>
        <p:spPr>
          <a:xfrm>
            <a:off x="838200" y="44624"/>
            <a:ext cx="10515600" cy="1325563"/>
          </a:xfrm>
        </p:spPr>
        <p:txBody>
          <a:bodyPr/>
          <a:lstStyle/>
          <a:p>
            <a:pPr algn="ctr"/>
            <a:r>
              <a:rPr lang="en-US" b="1" u="sng" dirty="0"/>
              <a:t>Back-up : Atomic clock</a:t>
            </a:r>
          </a:p>
        </p:txBody>
      </p:sp>
      <p:sp>
        <p:nvSpPr>
          <p:cNvPr id="4" name="ZoneTexte 3">
            <a:extLst>
              <a:ext uri="{FF2B5EF4-FFF2-40B4-BE49-F238E27FC236}">
                <a16:creationId xmlns:a16="http://schemas.microsoft.com/office/drawing/2014/main" id="{5D37A378-9A68-8836-24E3-05608778414C}"/>
              </a:ext>
            </a:extLst>
          </p:cNvPr>
          <p:cNvSpPr txBox="1"/>
          <p:nvPr/>
        </p:nvSpPr>
        <p:spPr>
          <a:xfrm>
            <a:off x="0" y="4439038"/>
            <a:ext cx="12072664" cy="1938992"/>
          </a:xfrm>
          <a:prstGeom prst="rect">
            <a:avLst/>
          </a:prstGeom>
          <a:noFill/>
        </p:spPr>
        <p:txBody>
          <a:bodyPr wrap="square" rtlCol="0">
            <a:spAutoFit/>
          </a:bodyPr>
          <a:lstStyle/>
          <a:p>
            <a:r>
              <a:rPr lang="en-US" sz="2400" dirty="0"/>
              <a:t>Atoms inside a cavity, excited by a laser.</a:t>
            </a:r>
          </a:p>
          <a:p>
            <a:r>
              <a:rPr lang="en-US" sz="2400" dirty="0"/>
              <a:t>The closer the frequency of the laser is to the energy difference between the 2 levels, the more excited atoms there will be </a:t>
            </a:r>
          </a:p>
          <a:p>
            <a:pPr marL="342900" indent="-342900">
              <a:buFont typeface="Wingdings" pitchFamily="2" charset="2"/>
              <a:buChar char="à"/>
            </a:pPr>
            <a:r>
              <a:rPr lang="en-US" sz="2400" dirty="0">
                <a:sym typeface="Wingdings" pitchFamily="2" charset="2"/>
              </a:rPr>
              <a:t>Assessment of the frequency of the laser to be closest possible to the energy difference.</a:t>
            </a:r>
          </a:p>
          <a:p>
            <a:r>
              <a:rPr lang="en-US" sz="2400" dirty="0">
                <a:sym typeface="Wingdings" pitchFamily="2" charset="2"/>
              </a:rPr>
              <a:t> Wave with appropriate frequency and need to count oscillations to give time</a:t>
            </a:r>
            <a:endParaRPr lang="en-US" sz="2400" dirty="0"/>
          </a:p>
        </p:txBody>
      </p:sp>
      <p:sp>
        <p:nvSpPr>
          <p:cNvPr id="6" name="ZoneTexte 5">
            <a:extLst>
              <a:ext uri="{FF2B5EF4-FFF2-40B4-BE49-F238E27FC236}">
                <a16:creationId xmlns:a16="http://schemas.microsoft.com/office/drawing/2014/main" id="{144F2794-E234-363C-FB7F-4FA4146D4FEF}"/>
              </a:ext>
            </a:extLst>
          </p:cNvPr>
          <p:cNvSpPr txBox="1"/>
          <p:nvPr/>
        </p:nvSpPr>
        <p:spPr>
          <a:xfrm>
            <a:off x="6528048" y="3743293"/>
            <a:ext cx="6144490" cy="307777"/>
          </a:xfrm>
          <a:prstGeom prst="rect">
            <a:avLst/>
          </a:prstGeom>
          <a:noFill/>
        </p:spPr>
        <p:txBody>
          <a:bodyPr wrap="square">
            <a:spAutoFit/>
          </a:bodyPr>
          <a:lstStyle/>
          <a:p>
            <a:r>
              <a:rPr lang="en-US" sz="1400" i="1" dirty="0"/>
              <a:t>From http://</a:t>
            </a:r>
            <a:r>
              <a:rPr lang="en-US" sz="1400" i="1" dirty="0" err="1"/>
              <a:t>hyperphysics.phy-astr.gsu.edu</a:t>
            </a:r>
            <a:endParaRPr lang="en-US" sz="1400" i="1" dirty="0"/>
          </a:p>
        </p:txBody>
      </p:sp>
      <p:pic>
        <p:nvPicPr>
          <p:cNvPr id="3" name="Picture 2">
            <a:extLst>
              <a:ext uri="{FF2B5EF4-FFF2-40B4-BE49-F238E27FC236}">
                <a16:creationId xmlns:a16="http://schemas.microsoft.com/office/drawing/2014/main" id="{124D33E1-D374-619A-AC83-BD94C1F21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382" y="1370187"/>
            <a:ext cx="75819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50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14462" y="18255"/>
            <a:ext cx="11563076" cy="1325563"/>
          </a:xfrm>
        </p:spPr>
        <p:txBody>
          <a:bodyPr>
            <a:normAutofit/>
          </a:bodyPr>
          <a:lstStyle/>
          <a:p>
            <a:pPr algn="ctr">
              <a:defRPr/>
            </a:pPr>
            <a:r>
              <a:rPr lang="en-US" b="1" u="sng" dirty="0"/>
              <a:t>Back-up : why microwave regime and not optical ?</a:t>
            </a:r>
            <a:endParaRP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0" y="980728"/>
                <a:ext cx="12192000" cy="5354961"/>
              </a:xfrm>
            </p:spPr>
            <p:txBody>
              <a:bodyPr>
                <a:normAutofit/>
              </a:bodyPr>
              <a:lstStyle/>
              <a:p>
                <a:pPr marL="0" indent="0">
                  <a:buNone/>
                  <a:defRPr/>
                </a:pPr>
                <a:endParaRPr lang="fr-FR" dirty="0">
                  <a:latin typeface="Cambria Math" panose="02040503050406030204" pitchFamily="18" charset="0"/>
                  <a:ea typeface="Cambria Math"/>
                  <a:cs typeface="Cambria Math"/>
                </a:endParaRPr>
              </a:p>
              <a:p>
                <a:pPr marL="514350" indent="-514350">
                  <a:buFont typeface="+mj-lt"/>
                  <a:buAutoNum type="arabicPeriod"/>
                  <a:defRPr/>
                </a:pPr>
                <a14:m>
                  <m:oMath xmlns:m="http://schemas.openxmlformats.org/officeDocument/2006/math">
                    <m:sSub>
                      <m:sSubPr>
                        <m:ctrlPr>
                          <a:rPr lang="ar-AE" i="1" smtClean="0">
                            <a:latin typeface="Cambria Math" panose="02040503050406030204" pitchFamily="18" charset="0"/>
                            <a:ea typeface="Cambria Math"/>
                            <a:cs typeface="Cambria Math"/>
                          </a:rPr>
                        </m:ctrlPr>
                      </m:sSubPr>
                      <m:e>
                        <m:acc>
                          <m:accPr>
                            <m:chr m:val="⃗"/>
                            <m:ctrlPr>
                              <a:rPr lang="ar-AE" i="1">
                                <a:latin typeface="Cambria Math" panose="02040503050406030204" pitchFamily="18" charset="0"/>
                                <a:ea typeface="Cambria Math"/>
                                <a:cs typeface="Cambria Math"/>
                              </a:rPr>
                            </m:ctrlPr>
                          </m:accPr>
                          <m:e>
                            <m:r>
                              <m:rPr>
                                <m:sty m:val="p"/>
                              </m:rPr>
                              <a:rPr lang="ar-AE" i="0">
                                <a:latin typeface="Cambria Math"/>
                                <a:ea typeface="Cambria Math"/>
                              </a:rPr>
                              <m:t>E</m:t>
                            </m:r>
                          </m:e>
                        </m:acc>
                      </m:e>
                      <m:sub>
                        <m:r>
                          <m:rPr>
                            <m:sty m:val="p"/>
                          </m:rPr>
                          <a:rPr lang="ar-AE" i="0">
                            <a:latin typeface="Cambria Math"/>
                            <a:ea typeface="Cambria Math"/>
                          </a:rPr>
                          <m:t>D</m:t>
                        </m:r>
                        <m:r>
                          <m:rPr>
                            <m:sty m:val="p"/>
                          </m:rPr>
                          <a:rPr lang="ar-AE" b="0" i="0">
                            <a:latin typeface="Cambria Math"/>
                            <a:ea typeface="Cambria Math"/>
                          </a:rPr>
                          <m:t>P</m:t>
                        </m:r>
                      </m:sub>
                    </m:sSub>
                    <m:r>
                      <a:rPr lang="ar-AE" b="0" i="0">
                        <a:latin typeface="Cambria Math"/>
                        <a:ea typeface="Cambria Math"/>
                      </a:rPr>
                      <m:t>≈</m:t>
                    </m:r>
                    <m:r>
                      <a:rPr lang="ar-AE" b="0" i="0">
                        <a:latin typeface="Cambria Math"/>
                      </a:rPr>
                      <m:t>−</m:t>
                    </m:r>
                    <m:r>
                      <m:rPr>
                        <m:sty m:val="p"/>
                      </m:rPr>
                      <a:rPr lang="ar-AE" b="0" i="0">
                        <a:latin typeface="Cambria Math"/>
                      </a:rPr>
                      <m:t>i</m:t>
                    </m:r>
                    <m:r>
                      <m:rPr>
                        <m:sty m:val="p"/>
                      </m:rPr>
                      <a:rPr lang="ar-AE" b="0" i="0">
                        <a:latin typeface="Cambria Math"/>
                        <a:ea typeface="Cambria Math"/>
                      </a:rPr>
                      <m:t>χω</m:t>
                    </m:r>
                    <m:acc>
                      <m:accPr>
                        <m:chr m:val="⃗"/>
                        <m:ctrlPr>
                          <a:rPr lang="ar-AE" b="0" i="1">
                            <a:latin typeface="Cambria Math" panose="02040503050406030204" pitchFamily="18" charset="0"/>
                            <a:ea typeface="Cambria Math"/>
                            <a:cs typeface="Cambria Math"/>
                          </a:rPr>
                        </m:ctrlPr>
                      </m:accPr>
                      <m:e>
                        <m:r>
                          <m:rPr>
                            <m:sty m:val="p"/>
                          </m:rPr>
                          <a:rPr lang="ar-AE" b="0" i="0">
                            <a:latin typeface="Cambria Math"/>
                            <a:ea typeface="Cambria Math"/>
                          </a:rPr>
                          <m:t>ϕ</m:t>
                        </m:r>
                      </m:e>
                    </m:acc>
                    <m:sSup>
                      <m:sSupPr>
                        <m:ctrlPr>
                          <a:rPr lang="ar-AE" i="1">
                            <a:latin typeface="Cambria Math" panose="02040503050406030204" pitchFamily="18" charset="0"/>
                            <a:ea typeface="Cambria Math"/>
                            <a:cs typeface="Cambria Math"/>
                          </a:rPr>
                        </m:ctrlPr>
                      </m:sSupPr>
                      <m:e>
                        <m:r>
                          <m:rPr>
                            <m:sty m:val="p"/>
                          </m:rPr>
                          <a:rPr lang="ar-AE" b="0" i="0">
                            <a:latin typeface="Cambria Math"/>
                          </a:rPr>
                          <m:t>e</m:t>
                        </m:r>
                      </m:e>
                      <m:sup>
                        <m:r>
                          <a:rPr lang="ar-AE" b="0" i="0">
                            <a:latin typeface="Cambria Math"/>
                          </a:rPr>
                          <m:t>−</m:t>
                        </m:r>
                        <m:r>
                          <m:rPr>
                            <m:sty m:val="p"/>
                          </m:rPr>
                          <a:rPr lang="ar-AE" b="0" i="0">
                            <a:latin typeface="Cambria Math"/>
                          </a:rPr>
                          <m:t>i</m:t>
                        </m:r>
                        <m:r>
                          <m:rPr>
                            <m:sty m:val="p"/>
                          </m:rPr>
                          <a:rPr lang="ar-AE" i="0">
                            <a:latin typeface="Cambria Math"/>
                            <a:ea typeface="Cambria Math"/>
                          </a:rPr>
                          <m:t>ω</m:t>
                        </m:r>
                        <m:r>
                          <m:rPr>
                            <m:sty m:val="p"/>
                          </m:rPr>
                          <a:rPr lang="ar-AE" b="0" i="0">
                            <a:latin typeface="Cambria Math"/>
                            <a:ea typeface="Cambria Math"/>
                          </a:rPr>
                          <m:t>t</m:t>
                        </m:r>
                      </m:sup>
                    </m:sSup>
                    <m:r>
                      <a:rPr lang="fr-FR" b="0" i="0" smtClean="0">
                        <a:latin typeface="Cambria Math" panose="02040503050406030204" pitchFamily="18" charset="0"/>
                        <a:ea typeface="Cambria Math"/>
                      </a:rPr>
                      <m:t> </m:t>
                    </m:r>
                  </m:oMath>
                </a14:m>
                <a:r>
                  <a:rPr lang="fr-FR" dirty="0"/>
                  <a:t>valid if we neglect k. </a:t>
                </a:r>
                <a:br>
                  <a:rPr lang="fr-FR" dirty="0"/>
                </a:br>
                <a:br>
                  <a:rPr lang="fr-FR" dirty="0"/>
                </a:br>
                <a:r>
                  <a:rPr lang="fr-FR" dirty="0"/>
                  <a:t>To do so, we require </a:t>
                </a:r>
                <a14:m>
                  <m:oMath xmlns:m="http://schemas.openxmlformats.org/officeDocument/2006/math">
                    <m:r>
                      <m:rPr>
                        <m:sty m:val="p"/>
                      </m:rPr>
                      <a:rPr lang="fr-FR" i="0">
                        <a:latin typeface="Cambria Math" panose="02040503050406030204" pitchFamily="18" charset="0"/>
                      </a:rPr>
                      <m:t>L</m:t>
                    </m:r>
                    <m:r>
                      <a:rPr lang="fr-FR" i="0">
                        <a:latin typeface="Cambria Math" panose="02040503050406030204" pitchFamily="18" charset="0"/>
                      </a:rPr>
                      <m:t>≪</m:t>
                    </m:r>
                    <m:r>
                      <m:rPr>
                        <m:sty m:val="p"/>
                      </m:rPr>
                      <a:rPr lang="fr-FR" i="0">
                        <a:latin typeface="Cambria Math" panose="02040503050406030204" pitchFamily="18" charset="0"/>
                        <a:ea typeface="Cambria Math" panose="02040503050406030204" pitchFamily="18" charset="0"/>
                      </a:rPr>
                      <m:t>λ</m:t>
                    </m:r>
                  </m:oMath>
                </a14:m>
                <a:r>
                  <a:rPr lang="fr-FR" dirty="0"/>
                  <a:t> (L, size of experiment considered (&lt; 10 cm))</a:t>
                </a:r>
                <a:br>
                  <a:rPr lang="fr-FR" dirty="0"/>
                </a:br>
                <a:r>
                  <a:rPr lang="fr-FR" dirty="0">
                    <a:sym typeface="Wingdings" pitchFamily="2" charset="2"/>
                  </a:rPr>
                  <a:t></a:t>
                </a:r>
                <a:r>
                  <a:rPr lang="fr-FR" dirty="0"/>
                  <a:t> ok in microwave range </a:t>
                </a:r>
                <a:br>
                  <a:rPr lang="fr-FR" dirty="0"/>
                </a:br>
                <a:r>
                  <a:rPr lang="fr-FR" dirty="0">
                    <a:sym typeface="Wingdings" pitchFamily="2" charset="2"/>
                  </a:rPr>
                  <a:t> in optical range, </a:t>
                </a:r>
                <a14:m>
                  <m:oMath xmlns:m="http://schemas.openxmlformats.org/officeDocument/2006/math">
                    <m:r>
                      <m:rPr>
                        <m:sty m:val="p"/>
                      </m:rPr>
                      <a:rPr lang="fr-FR" i="0">
                        <a:latin typeface="Cambria Math" panose="02040503050406030204" pitchFamily="18" charset="0"/>
                        <a:sym typeface="Wingdings" pitchFamily="2" charset="2"/>
                      </a:rPr>
                      <m:t>k</m:t>
                    </m:r>
                    <m:r>
                      <a:rPr lang="fr-FR" i="0">
                        <a:latin typeface="Cambria Math" panose="02040503050406030204" pitchFamily="18" charset="0"/>
                        <a:sym typeface="Wingdings" pitchFamily="2" charset="2"/>
                      </a:rPr>
                      <m:t> ~ </m:t>
                    </m:r>
                    <m:sSup>
                      <m:sSupPr>
                        <m:ctrlPr>
                          <a:rPr lang="fr-FR" i="1">
                            <a:latin typeface="Cambria Math" panose="02040503050406030204" pitchFamily="18" charset="0"/>
                            <a:ea typeface="Cambria Math" panose="02040503050406030204" pitchFamily="18" charset="0"/>
                            <a:sym typeface="Wingdings" pitchFamily="2" charset="2"/>
                          </a:rPr>
                        </m:ctrlPr>
                      </m:sSupPr>
                      <m:e>
                        <m:r>
                          <a:rPr lang="fr-FR" i="0">
                            <a:latin typeface="Cambria Math" panose="02040503050406030204" pitchFamily="18" charset="0"/>
                            <a:ea typeface="Cambria Math" panose="02040503050406030204" pitchFamily="18" charset="0"/>
                            <a:sym typeface="Wingdings" pitchFamily="2" charset="2"/>
                          </a:rPr>
                          <m:t>10</m:t>
                        </m:r>
                      </m:e>
                      <m:sup>
                        <m:r>
                          <a:rPr lang="fr-FR" i="0">
                            <a:latin typeface="Cambria Math" panose="02040503050406030204" pitchFamily="18" charset="0"/>
                            <a:ea typeface="Cambria Math" panose="02040503050406030204" pitchFamily="18" charset="0"/>
                            <a:sym typeface="Wingdings" pitchFamily="2" charset="2"/>
                          </a:rPr>
                          <m:t>6</m:t>
                        </m:r>
                      </m:sup>
                    </m:sSup>
                    <m:r>
                      <a:rPr lang="fr-FR" i="0">
                        <a:latin typeface="Cambria Math" panose="02040503050406030204" pitchFamily="18" charset="0"/>
                        <a:ea typeface="Cambria Math" panose="02040503050406030204" pitchFamily="18" charset="0"/>
                        <a:sym typeface="Wingdings" pitchFamily="2" charset="2"/>
                      </a:rPr>
                      <m:t> </m:t>
                    </m:r>
                    <m:sSup>
                      <m:sSupPr>
                        <m:ctrlPr>
                          <a:rPr lang="fr-FR" i="1">
                            <a:latin typeface="Cambria Math" panose="02040503050406030204" pitchFamily="18" charset="0"/>
                            <a:ea typeface="Cambria Math" panose="02040503050406030204" pitchFamily="18" charset="0"/>
                            <a:sym typeface="Wingdings" pitchFamily="2" charset="2"/>
                          </a:rPr>
                        </m:ctrlPr>
                      </m:sSupPr>
                      <m:e>
                        <m:r>
                          <m:rPr>
                            <m:sty m:val="p"/>
                          </m:rPr>
                          <a:rPr lang="fr-FR" i="0">
                            <a:latin typeface="Cambria Math" panose="02040503050406030204" pitchFamily="18" charset="0"/>
                            <a:ea typeface="Cambria Math" panose="02040503050406030204" pitchFamily="18" charset="0"/>
                            <a:sym typeface="Wingdings" pitchFamily="2" charset="2"/>
                          </a:rPr>
                          <m:t>m</m:t>
                        </m:r>
                      </m:e>
                      <m:sup>
                        <m:r>
                          <a:rPr lang="fr-FR" i="0">
                            <a:latin typeface="Cambria Math" panose="02040503050406030204" pitchFamily="18" charset="0"/>
                            <a:ea typeface="Cambria Math" panose="02040503050406030204" pitchFamily="18" charset="0"/>
                            <a:sym typeface="Wingdings" pitchFamily="2" charset="2"/>
                          </a:rPr>
                          <m:t>−1</m:t>
                        </m:r>
                      </m:sup>
                    </m:sSup>
                    <m:r>
                      <a:rPr lang="fr-FR" i="0">
                        <a:latin typeface="Cambria Math" panose="02040503050406030204" pitchFamily="18" charset="0"/>
                        <a:ea typeface="Cambria Math" panose="02040503050406030204" pitchFamily="18" charset="0"/>
                        <a:sym typeface="Wingdings" pitchFamily="2" charset="2"/>
                      </a:rPr>
                      <m:t>≫</m:t>
                    </m:r>
                    <m:f>
                      <m:fPr>
                        <m:ctrlPr>
                          <a:rPr lang="fr-FR" i="1">
                            <a:latin typeface="Cambria Math" panose="02040503050406030204" pitchFamily="18" charset="0"/>
                            <a:ea typeface="Cambria Math" panose="02040503050406030204" pitchFamily="18" charset="0"/>
                            <a:sym typeface="Wingdings" pitchFamily="2" charset="2"/>
                          </a:rPr>
                        </m:ctrlPr>
                      </m:fPr>
                      <m:num>
                        <m:r>
                          <a:rPr lang="fr-FR" i="0">
                            <a:latin typeface="Cambria Math" panose="02040503050406030204" pitchFamily="18" charset="0"/>
                            <a:ea typeface="Cambria Math" panose="02040503050406030204" pitchFamily="18" charset="0"/>
                            <a:sym typeface="Wingdings" pitchFamily="2" charset="2"/>
                          </a:rPr>
                          <m:t>2</m:t>
                        </m:r>
                        <m:r>
                          <m:rPr>
                            <m:sty m:val="p"/>
                          </m:rPr>
                          <a:rPr lang="fr-FR" i="0">
                            <a:latin typeface="Cambria Math" panose="02040503050406030204" pitchFamily="18" charset="0"/>
                            <a:ea typeface="Cambria Math" panose="02040503050406030204" pitchFamily="18" charset="0"/>
                            <a:sym typeface="Wingdings" pitchFamily="2" charset="2"/>
                          </a:rPr>
                          <m:t>π</m:t>
                        </m:r>
                      </m:num>
                      <m:den>
                        <m:r>
                          <m:rPr>
                            <m:sty m:val="p"/>
                          </m:rPr>
                          <a:rPr lang="fr-FR" i="0">
                            <a:latin typeface="Cambria Math" panose="02040503050406030204" pitchFamily="18" charset="0"/>
                            <a:ea typeface="Cambria Math" panose="02040503050406030204" pitchFamily="18" charset="0"/>
                            <a:sym typeface="Wingdings" pitchFamily="2" charset="2"/>
                          </a:rPr>
                          <m:t>λ</m:t>
                        </m:r>
                      </m:den>
                    </m:f>
                  </m:oMath>
                </a14:m>
                <a:br>
                  <a:rPr lang="fr-FR" dirty="0"/>
                </a:br>
                <a:endParaRPr lang="fr-FR" dirty="0"/>
              </a:p>
              <a:p>
                <a:pPr marL="514350" indent="-514350">
                  <a:buFont typeface="+mj-lt"/>
                  <a:buAutoNum type="arabicPeriod"/>
                  <a:defRPr/>
                </a:pPr>
                <a:endParaRPr lang="fr-FR" dirty="0"/>
              </a:p>
              <a:p>
                <a:pPr marL="514350" indent="-514350">
                  <a:buFont typeface="+mj-lt"/>
                  <a:buAutoNum type="arabicPeriod"/>
                  <a:defRPr/>
                </a:pPr>
                <a:r>
                  <a:rPr lang="fr-FR" dirty="0"/>
                  <a:t>Optical </a:t>
                </a:r>
                <a:r>
                  <a:rPr lang="fr-FR" dirty="0" err="1"/>
                  <a:t>frequency</a:t>
                </a:r>
                <a:r>
                  <a:rPr lang="fr-FR" dirty="0"/>
                  <a:t> </a:t>
                </a:r>
                <a14:m>
                  <m:oMath xmlns:m="http://schemas.openxmlformats.org/officeDocument/2006/math">
                    <m:r>
                      <a:rPr lang="fr-FR" i="0" smtClean="0">
                        <a:latin typeface="Cambria Math" panose="02040503050406030204" pitchFamily="18" charset="0"/>
                        <a:ea typeface="Cambria Math" panose="02040503050406030204" pitchFamily="18" charset="0"/>
                      </a:rPr>
                      <m:t>≡</m:t>
                    </m:r>
                  </m:oMath>
                </a14:m>
                <a:r>
                  <a:rPr lang="fr-FR" dirty="0"/>
                  <a:t> eV mass </a:t>
                </a:r>
                <a:br>
                  <a:rPr lang="fr-FR" dirty="0"/>
                </a:br>
                <a:r>
                  <a:rPr lang="fr-FR" dirty="0">
                    <a:sym typeface="Wingdings" pitchFamily="2" charset="2"/>
                  </a:rPr>
                  <a:t> QFT </a:t>
                </a:r>
                <a:r>
                  <a:rPr lang="fr-FR" dirty="0" err="1">
                    <a:sym typeface="Wingdings" pitchFamily="2" charset="2"/>
                  </a:rPr>
                  <a:t>required</a:t>
                </a:r>
                <a:r>
                  <a:rPr lang="fr-FR" dirty="0">
                    <a:sym typeface="Wingdings" pitchFamily="2" charset="2"/>
                  </a:rPr>
                  <a:t> for DP </a:t>
                </a:r>
                <a:r>
                  <a:rPr lang="fr-FR" dirty="0" err="1">
                    <a:sym typeface="Wingdings" pitchFamily="2" charset="2"/>
                  </a:rPr>
                  <a:t>field</a:t>
                </a:r>
                <a:endParaRPr lang="fr-FR" dirty="0">
                  <a:sym typeface="Wingdings" pitchFamily="2" charset="2"/>
                </a:endParaRPr>
              </a:p>
              <a:p>
                <a:pPr marL="0" indent="0">
                  <a:buNone/>
                  <a:defRPr/>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0" y="980728"/>
                <a:ext cx="12192000" cy="5354961"/>
              </a:xfrm>
              <a:blipFill>
                <a:blip r:embed="rId2"/>
                <a:stretch>
                  <a:fillRect l="-1145"/>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0"/>
            <a:ext cx="10515600" cy="1325563"/>
          </a:xfrm>
        </p:spPr>
        <p:txBody>
          <a:bodyPr/>
          <a:lstStyle/>
          <a:p>
            <a:pPr algn="ctr">
              <a:defRPr/>
            </a:pPr>
            <a:r>
              <a:rPr lang="en-US" b="1" u="sng" dirty="0"/>
              <a:t>Back-up : Systematic noise and Data analysis</a:t>
            </a:r>
            <a:endParaRPr b="1" u="sng"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191344" y="2276872"/>
                <a:ext cx="11665296" cy="4581128"/>
              </a:xfrm>
            </p:spPr>
            <p:txBody>
              <a:bodyPr>
                <a:normAutofit/>
              </a:bodyPr>
              <a:lstStyle/>
              <a:p>
                <a:pPr marL="0" indent="0">
                  <a:buNone/>
                  <a:defRPr/>
                </a:pPr>
                <a:endParaRPr lang="fr-FR" dirty="0"/>
              </a:p>
              <a:p>
                <a:pPr marL="0" indent="0">
                  <a:buNone/>
                  <a:defRPr/>
                </a:pPr>
                <a:endParaRPr lang="fr-FR" sz="2800" dirty="0"/>
              </a:p>
              <a:p>
                <a:pPr marL="0" indent="0">
                  <a:buNone/>
                  <a:defRPr/>
                </a:pPr>
                <a:endParaRPr lang="fr-FR" dirty="0"/>
              </a:p>
              <a:p>
                <a:pPr marL="0" indent="0">
                  <a:buNone/>
                  <a:defRPr/>
                </a:pPr>
                <a:r>
                  <a:rPr lang="fr-FR" sz="2800" dirty="0"/>
                  <a:t>`</a:t>
                </a:r>
              </a:p>
              <a:p>
                <a:pPr marL="0" indent="0">
                  <a:buNone/>
                  <a:defRPr/>
                </a:pPr>
                <a:br>
                  <a:rPr lang="fr-FR" sz="2400" dirty="0"/>
                </a:br>
                <a:endParaRPr lang="fr-FR" sz="2400" dirty="0"/>
              </a:p>
              <a:p>
                <a:pPr marL="0" indent="0">
                  <a:buNone/>
                  <a:defRPr/>
                </a:pPr>
                <a:endParaRPr lang="fr-FR" sz="2400" dirty="0"/>
              </a:p>
              <a:p>
                <a:pPr marL="0" indent="0">
                  <a:buNone/>
                  <a:defRPr/>
                </a:pPr>
                <a:endParaRPr lang="fr-FR" sz="2400" dirty="0"/>
              </a:p>
              <a:p>
                <a:pPr marL="0" indent="0">
                  <a:buNone/>
                  <a:defRPr/>
                </a:pPr>
                <a:r>
                  <a:rPr lang="fr-FR" sz="2400" dirty="0" err="1"/>
                  <a:t>With</a:t>
                </a:r>
                <a:r>
                  <a:rPr lang="fr-FR" sz="2400" dirty="0"/>
                  <a:t> RIN noise </a:t>
                </a:r>
                <a14:m>
                  <m:oMath xmlns:m="http://schemas.openxmlformats.org/officeDocument/2006/math">
                    <m:r>
                      <a:rPr lang="fr-FR" sz="2400" i="1" smtClean="0">
                        <a:latin typeface="Cambria Math" panose="02040503050406030204" pitchFamily="18" charset="0"/>
                        <a:ea typeface="Cambria Math" panose="02040503050406030204" pitchFamily="18" charset="0"/>
                      </a:rPr>
                      <m:t>∝</m:t>
                    </m:r>
                    <m:sSup>
                      <m:sSupPr>
                        <m:ctrlPr>
                          <a:rPr lang="fr-FR" sz="2400" i="1" smtClean="0">
                            <a:latin typeface="Cambria Math" panose="02040503050406030204" pitchFamily="18" charset="0"/>
                            <a:ea typeface="Cambria Math" panose="02040503050406030204" pitchFamily="18" charset="0"/>
                          </a:rPr>
                        </m:ctrlPr>
                      </m:sSupPr>
                      <m:e>
                        <m:r>
                          <a:rPr lang="fr-FR" sz="2400" b="0" i="1" smtClean="0">
                            <a:latin typeface="Cambria Math" panose="02040503050406030204" pitchFamily="18" charset="0"/>
                            <a:ea typeface="Cambria Math" panose="02040503050406030204" pitchFamily="18" charset="0"/>
                          </a:rPr>
                          <m:t>𝑓</m:t>
                        </m:r>
                      </m:e>
                      <m:sup>
                        <m:r>
                          <a:rPr lang="fr-FR" sz="2400" b="0" i="1" smtClean="0">
                            <a:latin typeface="Cambria Math" panose="02040503050406030204" pitchFamily="18" charset="0"/>
                            <a:ea typeface="Cambria Math" panose="02040503050406030204" pitchFamily="18" charset="0"/>
                          </a:rPr>
                          <m:t>−1</m:t>
                        </m:r>
                      </m:sup>
                    </m:sSup>
                  </m:oMath>
                </a14:m>
                <a:r>
                  <a:rPr lang="fr-FR" sz="2400" dirty="0"/>
                  <a:t>, the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𝑅𝐼𝑁</m:t>
                        </m:r>
                      </m:sub>
                    </m:sSub>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10</m:t>
                        </m:r>
                      </m:e>
                      <m:sup>
                        <m:r>
                          <a:rPr lang="fr-FR" sz="2400" b="0" i="1" smtClean="0">
                            <a:latin typeface="Cambria Math" panose="02040503050406030204" pitchFamily="18" charset="0"/>
                          </a:rPr>
                          <m:t>−9</m:t>
                        </m:r>
                      </m:sup>
                    </m:sSup>
                    <m:r>
                      <a:rPr lang="fr-FR" sz="2400" b="0" i="1" smtClean="0">
                        <a:latin typeface="Cambria Math" panose="02040503050406030204" pitchFamily="18" charset="0"/>
                      </a:rPr>
                      <m:t>/</m:t>
                    </m:r>
                    <m:rad>
                      <m:radPr>
                        <m:degHide m:val="on"/>
                        <m:ctrlPr>
                          <a:rPr lang="fr-FR" sz="2400" b="0" i="1" smtClean="0">
                            <a:latin typeface="Cambria Math" panose="02040503050406030204" pitchFamily="18" charset="0"/>
                          </a:rPr>
                        </m:ctrlPr>
                      </m:radPr>
                      <m:deg/>
                      <m:e>
                        <m:r>
                          <a:rPr lang="fr-FR" sz="2400" b="0" i="1" smtClean="0">
                            <a:latin typeface="Cambria Math" panose="02040503050406030204" pitchFamily="18" charset="0"/>
                          </a:rPr>
                          <m:t>𝐻𝑧</m:t>
                        </m:r>
                      </m:e>
                    </m:rad>
                  </m:oMath>
                </a14:m>
                <a:r>
                  <a:rPr lang="fr-FR" sz="2400" dirty="0"/>
                  <a:t> </a:t>
                </a:r>
                <a:r>
                  <a:rPr lang="fr-FR" sz="2400" dirty="0" err="1"/>
                  <a:t>works</a:t>
                </a:r>
                <a:r>
                  <a:rPr lang="fr-FR" sz="2400" dirty="0"/>
                  <a:t> at </a:t>
                </a:r>
                <a:r>
                  <a:rPr lang="fr-FR" sz="2400" dirty="0" err="1"/>
                  <a:t>frequencies</a:t>
                </a:r>
                <a:r>
                  <a:rPr lang="fr-FR" sz="2400" dirty="0"/>
                  <a:t> </a:t>
                </a:r>
                <a14:m>
                  <m:oMath xmlns:m="http://schemas.openxmlformats.org/officeDocument/2006/math">
                    <m:r>
                      <a:rPr lang="fr-FR" sz="2400" b="0" i="1" smtClean="0">
                        <a:latin typeface="Cambria Math" panose="02040503050406030204" pitchFamily="18" charset="0"/>
                      </a:rPr>
                      <m:t>𝑓</m:t>
                    </m:r>
                    <m:r>
                      <a:rPr lang="fr-FR" sz="2400" b="0" i="1" smtClean="0">
                        <a:latin typeface="Cambria Math" panose="02040503050406030204" pitchFamily="18" charset="0"/>
                      </a:rPr>
                      <m:t> ~ </m:t>
                    </m:r>
                    <m:sSup>
                      <m:sSupPr>
                        <m:ctrlPr>
                          <a:rPr lang="fr-FR" sz="2400" b="0" i="1" smtClean="0">
                            <a:latin typeface="Cambria Math" panose="02040503050406030204" pitchFamily="18" charset="0"/>
                            <a:ea typeface="Cambria Math" panose="02040503050406030204" pitchFamily="18" charset="0"/>
                          </a:rPr>
                        </m:ctrlPr>
                      </m:sSupPr>
                      <m:e>
                        <m:r>
                          <a:rPr lang="fr-FR" sz="2400" b="0" i="1" smtClean="0">
                            <a:latin typeface="Cambria Math" panose="02040503050406030204" pitchFamily="18" charset="0"/>
                            <a:ea typeface="Cambria Math" panose="02040503050406030204" pitchFamily="18" charset="0"/>
                          </a:rPr>
                          <m:t>10</m:t>
                        </m:r>
                      </m:e>
                      <m:sup>
                        <m:r>
                          <a:rPr lang="fr-FR" sz="2400" b="0" i="1" smtClean="0">
                            <a:latin typeface="Cambria Math" panose="02040503050406030204" pitchFamily="18" charset="0"/>
                            <a:ea typeface="Cambria Math" panose="02040503050406030204" pitchFamily="18" charset="0"/>
                          </a:rPr>
                          <m:t>4</m:t>
                        </m:r>
                      </m:sup>
                    </m:sSup>
                    <m:r>
                      <a:rPr lang="fr-FR" sz="2400" b="0" i="1" smtClean="0">
                        <a:latin typeface="Cambria Math" panose="02040503050406030204" pitchFamily="18" charset="0"/>
                        <a:ea typeface="Cambria Math" panose="02040503050406030204" pitchFamily="18" charset="0"/>
                      </a:rPr>
                      <m:t>−1</m:t>
                    </m:r>
                    <m:sSup>
                      <m:sSupPr>
                        <m:ctrlPr>
                          <a:rPr lang="fr-FR" sz="2400" b="0" i="1" smtClean="0">
                            <a:latin typeface="Cambria Math" panose="02040503050406030204" pitchFamily="18" charset="0"/>
                            <a:ea typeface="Cambria Math" panose="02040503050406030204" pitchFamily="18" charset="0"/>
                          </a:rPr>
                        </m:ctrlPr>
                      </m:sSupPr>
                      <m:e>
                        <m:r>
                          <a:rPr lang="fr-FR" sz="2400" b="0" i="1" smtClean="0">
                            <a:latin typeface="Cambria Math" panose="02040503050406030204" pitchFamily="18" charset="0"/>
                            <a:ea typeface="Cambria Math" panose="02040503050406030204" pitchFamily="18" charset="0"/>
                          </a:rPr>
                          <m:t>0</m:t>
                        </m:r>
                      </m:e>
                      <m:sup>
                        <m:r>
                          <a:rPr lang="fr-FR" sz="2400" b="0" i="1" smtClean="0">
                            <a:latin typeface="Cambria Math" panose="02040503050406030204" pitchFamily="18" charset="0"/>
                            <a:ea typeface="Cambria Math" panose="02040503050406030204" pitchFamily="18" charset="0"/>
                          </a:rPr>
                          <m:t>5</m:t>
                        </m:r>
                      </m:sup>
                    </m:sSup>
                  </m:oMath>
                </a14:m>
                <a:r>
                  <a:rPr lang="fr-FR" sz="2400" dirty="0"/>
                  <a:t> Hz</a:t>
                </a:r>
              </a:p>
              <a:p>
                <a:pPr marL="0" indent="0">
                  <a:buNone/>
                  <a:defRPr/>
                </a:pPr>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191344" y="2276872"/>
                <a:ext cx="11665296" cy="4581128"/>
              </a:xfrm>
              <a:blipFill>
                <a:blip r:embed="rId3"/>
                <a:stretch>
                  <a:fillRect l="-1087"/>
                </a:stretch>
              </a:blipFill>
            </p:spPr>
            <p:txBody>
              <a:bodyPr/>
              <a:lstStyle/>
              <a:p>
                <a:r>
                  <a:rPr lang="en-US">
                    <a:noFill/>
                  </a:rPr>
                  <a:t> </a:t>
                </a:r>
              </a:p>
            </p:txBody>
          </p:sp>
        </mc:Fallback>
      </mc:AlternateContent>
      <p:pic>
        <p:nvPicPr>
          <p:cNvPr id="4" name="Image 3"/>
          <p:cNvPicPr>
            <a:picLocks noChangeAspect="1"/>
          </p:cNvPicPr>
          <p:nvPr/>
        </p:nvPicPr>
        <p:blipFill>
          <a:blip r:embed="rId4"/>
          <a:srcRect l="2269" t="4715" r="1680" b="1983"/>
          <a:stretch/>
        </p:blipFill>
        <p:spPr bwMode="auto">
          <a:xfrm>
            <a:off x="103408" y="1369712"/>
            <a:ext cx="4624439" cy="3835491"/>
          </a:xfrm>
          <a:prstGeom prst="rect">
            <a:avLst/>
          </a:prstGeom>
        </p:spPr>
      </p:pic>
      <mc:AlternateContent xmlns:mc="http://schemas.openxmlformats.org/markup-compatibility/2006" xmlns:a14="http://schemas.microsoft.com/office/drawing/2010/main">
        <mc:Choice Requires="a14">
          <p:sp>
            <p:nvSpPr>
              <p:cNvPr id="5" name="ZoneTexte 4"/>
              <p:cNvSpPr txBox="1"/>
              <p:nvPr/>
            </p:nvSpPr>
            <p:spPr bwMode="auto">
              <a:xfrm>
                <a:off x="0" y="5091344"/>
                <a:ext cx="3437237" cy="568682"/>
              </a:xfrm>
              <a:prstGeom prst="rect">
                <a:avLst/>
              </a:prstGeom>
              <a:noFill/>
            </p:spPr>
            <p:txBody>
              <a:bodyPr wrap="square" rtlCol="0">
                <a:spAutoFit/>
              </a:bodyPr>
              <a:lstStyle/>
              <a:p>
                <a:pPr algn="ctr">
                  <a:defRPr/>
                </a:pPr>
                <a14:m>
                  <m:oMath xmlns:m="http://schemas.openxmlformats.org/officeDocument/2006/math">
                    <m:rad>
                      <m:radPr>
                        <m:degHide m:val="on"/>
                        <m:ctrlPr>
                          <a:rPr lang="en-US" sz="1400" i="1">
                            <a:latin typeface="Cambria Math" panose="02040503050406030204" pitchFamily="18" charset="0"/>
                            <a:ea typeface="Cambria Math"/>
                            <a:cs typeface="Cambria Math"/>
                          </a:rPr>
                        </m:ctrlPr>
                      </m:radPr>
                      <m:deg/>
                      <m:e>
                        <m:sSub>
                          <m:sSubPr>
                            <m:ctrlPr>
                              <a:rPr lang="en-US" sz="1400" i="1">
                                <a:latin typeface="Cambria Math" panose="02040503050406030204" pitchFamily="18" charset="0"/>
                                <a:ea typeface="Cambria Math"/>
                                <a:cs typeface="Cambria Math"/>
                              </a:rPr>
                            </m:ctrlPr>
                          </m:sSubPr>
                          <m:e>
                            <m:r>
                              <a:rPr lang="fr-FR" sz="1400" b="0" i="1">
                                <a:latin typeface="Cambria Math"/>
                              </a:rPr>
                              <m:t>𝑆</m:t>
                            </m:r>
                          </m:e>
                          <m:sub>
                            <m:r>
                              <a:rPr lang="fr-FR" sz="1400" b="0" i="1">
                                <a:latin typeface="Cambria Math"/>
                              </a:rPr>
                              <m:t>𝑅𝐼𝑁</m:t>
                            </m:r>
                          </m:sub>
                        </m:sSub>
                      </m:e>
                    </m:rad>
                    <m:r>
                      <a:rPr lang="fr-FR" sz="1400" b="0" i="1">
                        <a:latin typeface="Cambria Math"/>
                      </a:rPr>
                      <m:t> </m:t>
                    </m:r>
                  </m:oMath>
                </a14:m>
                <a:r>
                  <a:rPr lang="en-US" sz="1400" i="1" dirty="0"/>
                  <a:t>of a Nd laser, measurement </a:t>
                </a:r>
                <a:endParaRPr dirty="0"/>
              </a:p>
              <a:p>
                <a:pPr algn="ctr">
                  <a:defRPr/>
                </a:pPr>
                <a:r>
                  <a:rPr lang="en-US" sz="1400" i="1" dirty="0"/>
                  <a:t>provided by Artemis lab.</a:t>
                </a:r>
                <a:endParaRPr dirty="0"/>
              </a:p>
            </p:txBody>
          </p:sp>
        </mc:Choice>
        <mc:Fallback xmlns="">
          <p:sp>
            <p:nvSpPr>
              <p:cNvPr id="5" name="ZoneTexte 4"/>
              <p:cNvSpPr txBox="1">
                <a:spLocks noRot="1" noChangeAspect="1" noMove="1" noResize="1" noEditPoints="1" noAdjustHandles="1" noChangeArrowheads="1" noChangeShapeType="1" noTextEdit="1"/>
              </p:cNvSpPr>
              <p:nvPr/>
            </p:nvSpPr>
            <p:spPr bwMode="auto">
              <a:xfrm>
                <a:off x="0" y="5091344"/>
                <a:ext cx="3437237" cy="568682"/>
              </a:xfrm>
              <a:prstGeom prst="rect">
                <a:avLst/>
              </a:prstGeom>
              <a:blipFill>
                <a:blip r:embed="rId5"/>
                <a:stretch>
                  <a:fillRect b="-10870"/>
                </a:stretch>
              </a:blipFill>
            </p:spPr>
            <p:txBody>
              <a:bodyPr/>
              <a:lstStyle/>
              <a:p>
                <a:r>
                  <a:rPr lang="en-US">
                    <a:noFill/>
                  </a:rPr>
                  <a:t> </a:t>
                </a:r>
              </a:p>
            </p:txBody>
          </p:sp>
        </mc:Fallback>
      </mc:AlternateContent>
      <p:pic>
        <p:nvPicPr>
          <p:cNvPr id="6" name="Image 5">
            <a:extLst>
              <a:ext uri="{FF2B5EF4-FFF2-40B4-BE49-F238E27FC236}">
                <a16:creationId xmlns:a16="http://schemas.microsoft.com/office/drawing/2014/main" id="{DD90D249-5540-E9EE-FD77-DDC3E9369811}"/>
              </a:ext>
            </a:extLst>
          </p:cNvPr>
          <p:cNvPicPr>
            <a:picLocks noChangeAspect="1"/>
          </p:cNvPicPr>
          <p:nvPr/>
        </p:nvPicPr>
        <p:blipFill rotWithShape="1">
          <a:blip r:embed="rId6"/>
          <a:srcRect r="62739"/>
          <a:stretch/>
        </p:blipFill>
        <p:spPr>
          <a:xfrm rot="5400000">
            <a:off x="8181662" y="2227424"/>
            <a:ext cx="1508460" cy="5553463"/>
          </a:xfrm>
          <a:prstGeom prst="rect">
            <a:avLst/>
          </a:prstGeom>
        </p:spPr>
      </p:pic>
      <p:pic>
        <p:nvPicPr>
          <p:cNvPr id="7" name="Image 6">
            <a:extLst>
              <a:ext uri="{FF2B5EF4-FFF2-40B4-BE49-F238E27FC236}">
                <a16:creationId xmlns:a16="http://schemas.microsoft.com/office/drawing/2014/main" id="{1BC4812E-CF15-D2BE-BB5A-33C464DF5855}"/>
              </a:ext>
            </a:extLst>
          </p:cNvPr>
          <p:cNvPicPr>
            <a:picLocks noChangeAspect="1"/>
          </p:cNvPicPr>
          <p:nvPr/>
        </p:nvPicPr>
        <p:blipFill>
          <a:blip r:embed="rId7"/>
          <a:stretch>
            <a:fillRect/>
          </a:stretch>
        </p:blipFill>
        <p:spPr>
          <a:xfrm rot="5400000">
            <a:off x="5545702" y="940618"/>
            <a:ext cx="2658798" cy="3553972"/>
          </a:xfrm>
          <a:prstGeom prst="rect">
            <a:avLst/>
          </a:prstGeom>
        </p:spPr>
      </p:pic>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6C7DEE7D-15F8-D912-29BB-19DF2AB473F4}"/>
                  </a:ext>
                </a:extLst>
              </p:cNvPr>
              <p:cNvSpPr txBox="1"/>
              <p:nvPr/>
            </p:nvSpPr>
            <p:spPr bwMode="auto">
              <a:xfrm>
                <a:off x="8198944" y="3933026"/>
                <a:ext cx="3889648" cy="353238"/>
              </a:xfrm>
              <a:prstGeom prst="rect">
                <a:avLst/>
              </a:prstGeom>
              <a:noFill/>
            </p:spPr>
            <p:txBody>
              <a:bodyPr wrap="square" rtlCol="0">
                <a:spAutoFit/>
              </a:bodyPr>
              <a:lstStyle/>
              <a:p>
                <a:pPr algn="ctr">
                  <a:defRPr/>
                </a:pPr>
                <a14:m>
                  <m:oMath xmlns:m="http://schemas.openxmlformats.org/officeDocument/2006/math">
                    <m:rad>
                      <m:radPr>
                        <m:degHide m:val="on"/>
                        <m:ctrlPr>
                          <a:rPr lang="en-US" sz="1400" i="1">
                            <a:latin typeface="Cambria Math" panose="02040503050406030204" pitchFamily="18" charset="0"/>
                            <a:ea typeface="Cambria Math"/>
                            <a:cs typeface="Cambria Math"/>
                          </a:rPr>
                        </m:ctrlPr>
                      </m:radPr>
                      <m:deg/>
                      <m:e>
                        <m:sSub>
                          <m:sSubPr>
                            <m:ctrlPr>
                              <a:rPr lang="en-US" sz="1400" i="1">
                                <a:latin typeface="Cambria Math" panose="02040503050406030204" pitchFamily="18" charset="0"/>
                                <a:ea typeface="Cambria Math"/>
                                <a:cs typeface="Cambria Math"/>
                              </a:rPr>
                            </m:ctrlPr>
                          </m:sSubPr>
                          <m:e>
                            <m:r>
                              <a:rPr lang="fr-FR" sz="1400" b="0" i="1">
                                <a:latin typeface="Cambria Math"/>
                              </a:rPr>
                              <m:t>𝑆</m:t>
                            </m:r>
                          </m:e>
                          <m:sub>
                            <m:r>
                              <a:rPr lang="fr-FR" sz="1400" b="0" i="1">
                                <a:latin typeface="Cambria Math"/>
                              </a:rPr>
                              <m:t>𝑅𝐼𝑁</m:t>
                            </m:r>
                          </m:sub>
                        </m:sSub>
                      </m:e>
                    </m:rad>
                    <m:r>
                      <a:rPr lang="fr-FR" sz="1400" b="0" i="1">
                        <a:latin typeface="Cambria Math"/>
                      </a:rPr>
                      <m:t> </m:t>
                    </m:r>
                  </m:oMath>
                </a14:m>
                <a:r>
                  <a:rPr lang="fr-FR" sz="1400" i="1" dirty="0"/>
                  <a:t>of </a:t>
                </a:r>
                <a:r>
                  <a:rPr lang="fr-FR" sz="1400" i="1" dirty="0" err="1"/>
                  <a:t>different</a:t>
                </a:r>
                <a:r>
                  <a:rPr lang="fr-FR" sz="1400" i="1" dirty="0"/>
                  <a:t> sources (</a:t>
                </a:r>
                <a:r>
                  <a:rPr lang="fr-FR" sz="1400" i="1" dirty="0" err="1"/>
                  <a:t>arXiv</a:t>
                </a:r>
                <a:r>
                  <a:rPr lang="fr-FR" sz="1400" i="1" dirty="0"/>
                  <a:t> : </a:t>
                </a:r>
                <a:r>
                  <a:rPr lang="fr-FR" sz="1400" i="1" dirty="0" err="1"/>
                  <a:t>Rubiola</a:t>
                </a:r>
                <a:r>
                  <a:rPr lang="fr-FR" sz="1400" i="1" dirty="0"/>
                  <a:t>, 2005)</a:t>
                </a:r>
                <a:endParaRPr dirty="0"/>
              </a:p>
            </p:txBody>
          </p:sp>
        </mc:Choice>
        <mc:Fallback xmlns="">
          <p:sp>
            <p:nvSpPr>
              <p:cNvPr id="8" name="ZoneTexte 7">
                <a:extLst>
                  <a:ext uri="{FF2B5EF4-FFF2-40B4-BE49-F238E27FC236}">
                    <a16:creationId xmlns:a16="http://schemas.microsoft.com/office/drawing/2014/main" id="{6C7DEE7D-15F8-D912-29BB-19DF2AB473F4}"/>
                  </a:ext>
                </a:extLst>
              </p:cNvPr>
              <p:cNvSpPr txBox="1">
                <a:spLocks noRot="1" noChangeAspect="1" noMove="1" noResize="1" noEditPoints="1" noAdjustHandles="1" noChangeArrowheads="1" noChangeShapeType="1" noTextEdit="1"/>
              </p:cNvSpPr>
              <p:nvPr/>
            </p:nvSpPr>
            <p:spPr bwMode="auto">
              <a:xfrm>
                <a:off x="8198944" y="3933026"/>
                <a:ext cx="3889648" cy="353238"/>
              </a:xfrm>
              <a:prstGeom prst="rect">
                <a:avLst/>
              </a:prstGeom>
              <a:blipFill>
                <a:blip r:embed="rId8"/>
                <a:stretch>
                  <a:fillRect b="-1724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8DF3F7B1-EBF6-435E-5BEF-C34DAACEBFA6}"/>
              </a:ext>
            </a:extLst>
          </p:cNvPr>
          <p:cNvSpPr/>
          <p:nvPr/>
        </p:nvSpPr>
        <p:spPr>
          <a:xfrm>
            <a:off x="6672064" y="5484470"/>
            <a:ext cx="4681736" cy="273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198" y="7843"/>
            <a:ext cx="10515600" cy="1325563"/>
          </a:xfrm>
        </p:spPr>
        <p:txBody>
          <a:bodyPr/>
          <a:lstStyle/>
          <a:p>
            <a:pPr algn="ctr">
              <a:defRPr/>
            </a:pPr>
            <a:r>
              <a:rPr lang="fr-FR" b="1" u="sng" dirty="0" err="1"/>
              <a:t>Ultralight</a:t>
            </a:r>
            <a:r>
              <a:rPr lang="fr-FR" b="1" u="sng" dirty="0"/>
              <a:t> </a:t>
            </a:r>
            <a:r>
              <a:rPr lang="fr-FR" b="1" u="sng" dirty="0" err="1"/>
              <a:t>Dark</a:t>
            </a:r>
            <a:r>
              <a:rPr lang="fr-FR" b="1" u="sng" dirty="0"/>
              <a:t> </a:t>
            </a:r>
            <a:r>
              <a:rPr lang="fr-FR" b="1" u="sng" dirty="0" err="1"/>
              <a:t>Matter</a:t>
            </a:r>
            <a:r>
              <a:rPr lang="fr-FR" b="1" u="sng" dirty="0"/>
              <a:t> (ULDM) </a:t>
            </a:r>
            <a:r>
              <a:rPr lang="fr-FR" b="1" u="sng" dirty="0" err="1"/>
              <a:t>models</a:t>
            </a:r>
            <a:endParaRPr lang="fr-FR" b="1" u="sng"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332960" y="1187069"/>
                <a:ext cx="11526078" cy="5670931"/>
              </a:xfrm>
            </p:spPr>
            <p:txBody>
              <a:bodyPr>
                <a:normAutofit/>
              </a:bodyPr>
              <a:lstStyle/>
              <a:p>
                <a:pPr marL="0" indent="0" algn="ctr">
                  <a:buNone/>
                  <a:defRPr/>
                </a:pPr>
                <a14:m>
                  <m:oMathPara xmlns:m="http://schemas.openxmlformats.org/officeDocument/2006/math">
                    <m:oMathParaPr>
                      <m:jc m:val="centerGroup"/>
                    </m:oMathParaPr>
                    <m:oMath xmlns:m="http://schemas.openxmlformats.org/officeDocument/2006/math">
                      <m:f>
                        <m:fPr>
                          <m:ctrlPr>
                            <a:rPr lang="ar-AE" sz="3200" i="1" smtClean="0">
                              <a:latin typeface="Cambria Math" panose="02040503050406030204" pitchFamily="18" charset="0"/>
                              <a:ea typeface="Cambria Math"/>
                              <a:cs typeface="Cambria Math"/>
                            </a:rPr>
                          </m:ctrlPr>
                        </m:fPr>
                        <m:num>
                          <m:r>
                            <a:rPr lang="ar-AE" sz="3200" b="0" i="1">
                              <a:latin typeface="Cambria Math"/>
                            </a:rPr>
                            <m:t>𝑛</m:t>
                          </m:r>
                        </m:num>
                        <m:den>
                          <m:sSub>
                            <m:sSubPr>
                              <m:ctrlPr>
                                <a:rPr lang="ar-AE" sz="3200" i="1">
                                  <a:latin typeface="Cambria Math" panose="02040503050406030204" pitchFamily="18" charset="0"/>
                                  <a:ea typeface="Cambria Math"/>
                                  <a:cs typeface="Cambria Math"/>
                                </a:rPr>
                              </m:ctrlPr>
                            </m:sSubPr>
                            <m:e>
                              <m:r>
                                <a:rPr lang="ar-AE" sz="3200" b="0" i="1">
                                  <a:latin typeface="Cambria Math"/>
                                </a:rPr>
                                <m:t>𝑛</m:t>
                              </m:r>
                            </m:e>
                            <m:sub>
                              <m:r>
                                <a:rPr lang="ar-AE" sz="3200" b="0" i="1">
                                  <a:latin typeface="Cambria Math"/>
                                </a:rPr>
                                <m:t>𝑘</m:t>
                              </m:r>
                            </m:sub>
                          </m:sSub>
                        </m:den>
                      </m:f>
                      <m:r>
                        <a:rPr lang="ar-AE" sz="3200" i="1">
                          <a:latin typeface="Cambria Math"/>
                          <a:ea typeface="Cambria Math"/>
                        </a:rPr>
                        <m:t>~</m:t>
                      </m:r>
                      <m:f>
                        <m:fPr>
                          <m:ctrlPr>
                            <a:rPr lang="ar-AE" sz="3200" i="1" smtClean="0">
                              <a:latin typeface="Cambria Math" panose="02040503050406030204" pitchFamily="18" charset="0"/>
                              <a:ea typeface="Cambria Math"/>
                            </a:rPr>
                          </m:ctrlPr>
                        </m:fPr>
                        <m:num>
                          <m:r>
                            <a:rPr lang="ar-AE" sz="3200" i="1">
                              <a:latin typeface="Cambria Math"/>
                              <a:ea typeface="Cambria Math"/>
                            </a:rPr>
                            <m:t>6</m:t>
                          </m:r>
                          <m:sSup>
                            <m:sSupPr>
                              <m:ctrlPr>
                                <a:rPr lang="ar-AE" sz="3200" i="1">
                                  <a:latin typeface="Cambria Math" panose="02040503050406030204" pitchFamily="18" charset="0"/>
                                  <a:ea typeface="Cambria Math"/>
                                  <a:cs typeface="Cambria Math"/>
                                </a:rPr>
                              </m:ctrlPr>
                            </m:sSupPr>
                            <m:e>
                              <m:r>
                                <a:rPr lang="ar-AE" sz="3200" i="1">
                                  <a:latin typeface="Cambria Math"/>
                                  <a:ea typeface="Cambria Math"/>
                                </a:rPr>
                                <m:t>𝜋</m:t>
                              </m:r>
                            </m:e>
                            <m:sup>
                              <m:r>
                                <a:rPr lang="ar-AE" sz="3200" i="1">
                                  <a:latin typeface="Cambria Math"/>
                                  <a:ea typeface="Cambria Math"/>
                                </a:rPr>
                                <m:t>2</m:t>
                              </m:r>
                            </m:sup>
                          </m:sSup>
                          <m:sSup>
                            <m:sSupPr>
                              <m:ctrlPr>
                                <a:rPr lang="ar-AE" sz="3200" i="1">
                                  <a:latin typeface="Cambria Math" panose="02040503050406030204" pitchFamily="18" charset="0"/>
                                  <a:ea typeface="Cambria Math"/>
                                  <a:cs typeface="Cambria Math"/>
                                </a:rPr>
                              </m:ctrlPr>
                            </m:sSupPr>
                            <m:e>
                              <m:r>
                                <a:rPr lang="ar-AE" sz="3200" i="1">
                                  <a:latin typeface="Cambria Math"/>
                                  <a:ea typeface="Cambria Math"/>
                                </a:rPr>
                                <m:t>ℏ</m:t>
                              </m:r>
                            </m:e>
                            <m:sup>
                              <m:r>
                                <a:rPr lang="ar-AE" sz="3200" i="1">
                                  <a:latin typeface="Cambria Math"/>
                                  <a:ea typeface="Cambria Math"/>
                                </a:rPr>
                                <m:t>3</m:t>
                              </m:r>
                            </m:sup>
                          </m:sSup>
                        </m:num>
                        <m:den>
                          <m:sSup>
                            <m:sSupPr>
                              <m:ctrlPr>
                                <a:rPr lang="ar-AE" sz="3200" i="1">
                                  <a:latin typeface="Cambria Math" panose="02040503050406030204" pitchFamily="18" charset="0"/>
                                  <a:ea typeface="Cambria Math"/>
                                  <a:cs typeface="Cambria Math"/>
                                </a:rPr>
                              </m:ctrlPr>
                            </m:sSupPr>
                            <m:e>
                              <m:r>
                                <a:rPr lang="ar-AE" sz="3200" i="1">
                                  <a:latin typeface="Cambria Math"/>
                                  <a:ea typeface="Cambria Math"/>
                                </a:rPr>
                                <m:t>𝑐</m:t>
                              </m:r>
                            </m:e>
                            <m:sup>
                              <m:r>
                                <a:rPr lang="ar-AE" sz="3200" i="1">
                                  <a:latin typeface="Cambria Math"/>
                                  <a:ea typeface="Cambria Math"/>
                                </a:rPr>
                                <m:t>2</m:t>
                              </m:r>
                            </m:sup>
                          </m:sSup>
                        </m:den>
                      </m:f>
                      <m:f>
                        <m:fPr>
                          <m:ctrlPr>
                            <a:rPr lang="ar-AE" sz="3200" i="1">
                              <a:latin typeface="Cambria Math" panose="02040503050406030204" pitchFamily="18" charset="0"/>
                              <a:ea typeface="Cambria Math"/>
                              <a:cs typeface="Cambria Math"/>
                            </a:rPr>
                          </m:ctrlPr>
                        </m:fPr>
                        <m:num>
                          <m:sSub>
                            <m:sSubPr>
                              <m:ctrlPr>
                                <a:rPr lang="ar-AE" sz="3200" b="0" i="1">
                                  <a:latin typeface="Cambria Math" panose="02040503050406030204" pitchFamily="18" charset="0"/>
                                  <a:ea typeface="Cambria Math"/>
                                  <a:cs typeface="Cambria Math"/>
                                </a:rPr>
                              </m:ctrlPr>
                            </m:sSubPr>
                            <m:e>
                              <m:r>
                                <a:rPr lang="ar-AE" sz="3200" b="0" i="1">
                                  <a:latin typeface="Cambria Math"/>
                                  <a:ea typeface="Cambria Math"/>
                                </a:rPr>
                                <m:t>𝜌</m:t>
                              </m:r>
                            </m:e>
                            <m:sub>
                              <m:r>
                                <a:rPr lang="ar-AE" sz="3200" b="0" i="1">
                                  <a:latin typeface="Cambria Math"/>
                                  <a:ea typeface="Cambria Math"/>
                                </a:rPr>
                                <m:t>𝐷𝑀</m:t>
                              </m:r>
                            </m:sub>
                          </m:sSub>
                        </m:num>
                        <m:den>
                          <m:sSup>
                            <m:sSupPr>
                              <m:ctrlPr>
                                <a:rPr lang="ar-AE" sz="3200" i="1">
                                  <a:latin typeface="Cambria Math" panose="02040503050406030204" pitchFamily="18" charset="0"/>
                                  <a:ea typeface="Cambria Math"/>
                                  <a:cs typeface="Cambria Math"/>
                                </a:rPr>
                              </m:ctrlPr>
                            </m:sSupPr>
                            <m:e>
                              <m:r>
                                <a:rPr lang="ar-AE" sz="3200" b="0" i="1">
                                  <a:latin typeface="Cambria Math"/>
                                  <a:ea typeface="Cambria Math"/>
                                </a:rPr>
                                <m:t>𝑚</m:t>
                              </m:r>
                            </m:e>
                            <m:sup>
                              <m:r>
                                <a:rPr lang="ar-AE" sz="3200" b="0" i="1">
                                  <a:latin typeface="Cambria Math"/>
                                  <a:ea typeface="Cambria Math"/>
                                </a:rPr>
                                <m:t>4</m:t>
                              </m:r>
                            </m:sup>
                          </m:sSup>
                          <m:sSubSup>
                            <m:sSubSupPr>
                              <m:ctrlPr>
                                <a:rPr lang="ar-AE" sz="3200" i="1">
                                  <a:latin typeface="Cambria Math" panose="02040503050406030204" pitchFamily="18" charset="0"/>
                                  <a:ea typeface="Cambria Math"/>
                                  <a:cs typeface="Cambria Math"/>
                                </a:rPr>
                              </m:ctrlPr>
                            </m:sSubSupPr>
                            <m:e>
                              <m:r>
                                <a:rPr lang="ar-AE" sz="3200" b="0" i="1">
                                  <a:latin typeface="Cambria Math"/>
                                  <a:ea typeface="Cambria Math"/>
                                </a:rPr>
                                <m:t>𝑣</m:t>
                              </m:r>
                            </m:e>
                            <m:sub>
                              <m:r>
                                <a:rPr lang="ar-AE" sz="3200" b="0" i="1">
                                  <a:latin typeface="Cambria Math"/>
                                  <a:ea typeface="Cambria Math"/>
                                </a:rPr>
                                <m:t>𝑚𝑎𝑥</m:t>
                              </m:r>
                            </m:sub>
                            <m:sup>
                              <m:r>
                                <a:rPr lang="ar-AE" sz="3200" b="0" i="1">
                                  <a:latin typeface="Cambria Math"/>
                                  <a:ea typeface="Cambria Math"/>
                                </a:rPr>
                                <m:t>3</m:t>
                              </m:r>
                            </m:sup>
                          </m:sSubSup>
                        </m:den>
                      </m:f>
                    </m:oMath>
                  </m:oMathPara>
                </a14:m>
                <a:endParaRPr lang="ar-AE" b="1" dirty="0"/>
              </a:p>
              <a:p>
                <a:pPr marL="0" indent="0">
                  <a:buNone/>
                  <a:defRPr/>
                </a:pPr>
                <a:endParaRPr lang="fr-FR" sz="2400" dirty="0"/>
              </a:p>
              <a:p>
                <a:pPr marL="0" indent="0">
                  <a:buNone/>
                  <a:defRPr/>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332960" y="1187069"/>
                <a:ext cx="11526078" cy="5670931"/>
              </a:xfrm>
              <a:blipFill>
                <a:blip r:embed="rId3"/>
                <a:stretch>
                  <a:fillRect t="-4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ZoneTexte 3"/>
              <p:cNvSpPr txBox="1"/>
              <p:nvPr/>
            </p:nvSpPr>
            <p:spPr bwMode="auto">
              <a:xfrm>
                <a:off x="7679047" y="1070123"/>
                <a:ext cx="1961322" cy="369332"/>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en-US" i="1">
                          <a:latin typeface="Cambria Math"/>
                          <a:ea typeface="Cambria Math"/>
                        </a:rPr>
                        <m:t>~</m:t>
                      </m:r>
                      <m:r>
                        <a:rPr lang="fr-FR" b="0" i="1">
                          <a:latin typeface="Cambria Math"/>
                          <a:ea typeface="Cambria Math"/>
                        </a:rPr>
                        <m:t>0.3 </m:t>
                      </m:r>
                      <m:r>
                        <a:rPr lang="fr-FR" b="0" i="1">
                          <a:latin typeface="Cambria Math"/>
                          <a:ea typeface="Cambria Math"/>
                        </a:rPr>
                        <m:t>𝐺𝑒𝑉</m:t>
                      </m:r>
                      <m:r>
                        <a:rPr lang="fr-FR" b="0" i="1">
                          <a:latin typeface="Cambria Math"/>
                          <a:ea typeface="Cambria Math"/>
                        </a:rPr>
                        <m:t>/</m:t>
                      </m:r>
                      <m:sSup>
                        <m:sSupPr>
                          <m:ctrlPr>
                            <a:rPr lang="fr-FR" b="0" i="1">
                              <a:latin typeface="Cambria Math" panose="02040503050406030204" pitchFamily="18" charset="0"/>
                              <a:ea typeface="Cambria Math"/>
                              <a:cs typeface="Cambria Math"/>
                            </a:rPr>
                          </m:ctrlPr>
                        </m:sSupPr>
                        <m:e>
                          <m:r>
                            <a:rPr lang="fr-FR" b="0" i="1">
                              <a:latin typeface="Cambria Math"/>
                              <a:ea typeface="Cambria Math"/>
                            </a:rPr>
                            <m:t>𝑐𝑚</m:t>
                          </m:r>
                        </m:e>
                        <m:sup>
                          <m:r>
                            <a:rPr lang="fr-FR" b="0" i="1">
                              <a:latin typeface="Cambria Math"/>
                              <a:ea typeface="Cambria Math"/>
                            </a:rPr>
                            <m:t>3</m:t>
                          </m:r>
                        </m:sup>
                      </m:sSup>
                    </m:oMath>
                  </m:oMathPara>
                </a14:m>
                <a:endParaRPr lang="en-US" dirty="0"/>
              </a:p>
            </p:txBody>
          </p:sp>
        </mc:Choice>
        <mc:Fallback xmlns="">
          <p:sp>
            <p:nvSpPr>
              <p:cNvPr id="4" name="ZoneTexte 3"/>
              <p:cNvSpPr txBox="1">
                <a:spLocks noRot="1" noChangeAspect="1" noMove="1" noResize="1" noEditPoints="1" noAdjustHandles="1" noChangeArrowheads="1" noChangeShapeType="1" noTextEdit="1"/>
              </p:cNvSpPr>
              <p:nvPr/>
            </p:nvSpPr>
            <p:spPr bwMode="auto">
              <a:xfrm>
                <a:off x="7679047" y="1070123"/>
                <a:ext cx="1961322" cy="369332"/>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bwMode="auto">
              <a:xfrm>
                <a:off x="7679047" y="1886860"/>
                <a:ext cx="1961322" cy="369332"/>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en-US" i="1">
                          <a:latin typeface="Cambria Math"/>
                          <a:ea typeface="Cambria Math"/>
                        </a:rPr>
                        <m:t>~</m:t>
                      </m:r>
                      <m:sSup>
                        <m:sSupPr>
                          <m:ctrlPr>
                            <a:rPr lang="en-US" i="1">
                              <a:latin typeface="Cambria Math" panose="02040503050406030204" pitchFamily="18" charset="0"/>
                              <a:ea typeface="Cambria Math"/>
                              <a:cs typeface="Cambria Math"/>
                            </a:rPr>
                          </m:ctrlPr>
                        </m:sSupPr>
                        <m:e>
                          <m:r>
                            <a:rPr lang="fr-FR" b="0" i="1">
                              <a:latin typeface="Cambria Math"/>
                              <a:ea typeface="Cambria Math"/>
                            </a:rPr>
                            <m:t>10</m:t>
                          </m:r>
                        </m:e>
                        <m:sup>
                          <m:r>
                            <a:rPr lang="fr-FR" b="0" i="1">
                              <a:latin typeface="Cambria Math"/>
                              <a:ea typeface="Cambria Math"/>
                            </a:rPr>
                            <m:t>−3</m:t>
                          </m:r>
                        </m:sup>
                      </m:sSup>
                      <m:r>
                        <a:rPr lang="fr-FR" b="0" i="1">
                          <a:latin typeface="Cambria Math"/>
                          <a:ea typeface="Cambria Math"/>
                        </a:rPr>
                        <m:t>𝑐</m:t>
                      </m:r>
                    </m:oMath>
                  </m:oMathPara>
                </a14:m>
                <a:endParaRPr lang="en-US" dirty="0"/>
              </a:p>
            </p:txBody>
          </p:sp>
        </mc:Choice>
        <mc:Fallback xmlns="">
          <p:sp>
            <p:nvSpPr>
              <p:cNvPr id="5" name="ZoneTexte 4"/>
              <p:cNvSpPr txBox="1">
                <a:spLocks noRot="1" noChangeAspect="1" noMove="1" noResize="1" noEditPoints="1" noAdjustHandles="1" noChangeArrowheads="1" noChangeShapeType="1" noTextEdit="1"/>
              </p:cNvSpPr>
              <p:nvPr/>
            </p:nvSpPr>
            <p:spPr bwMode="auto">
              <a:xfrm>
                <a:off x="7679047" y="1886860"/>
                <a:ext cx="1961322" cy="369332"/>
              </a:xfrm>
              <a:prstGeom prst="rect">
                <a:avLst/>
              </a:prstGeom>
              <a:blipFill>
                <a:blip r:embed="rId5"/>
                <a:stretch>
                  <a:fillRect/>
                </a:stretch>
              </a:blipFill>
            </p:spPr>
            <p:txBody>
              <a:bodyPr/>
              <a:lstStyle/>
              <a:p>
                <a:r>
                  <a:rPr lang="en-US">
                    <a:noFill/>
                  </a:rPr>
                  <a:t> </a:t>
                </a:r>
              </a:p>
            </p:txBody>
          </p:sp>
        </mc:Fallback>
      </mc:AlternateContent>
      <p:cxnSp>
        <p:nvCxnSpPr>
          <p:cNvPr id="9" name="Connecteur en arc 8"/>
          <p:cNvCxnSpPr>
            <a:cxnSpLocks/>
          </p:cNvCxnSpPr>
          <p:nvPr/>
        </p:nvCxnSpPr>
        <p:spPr bwMode="auto">
          <a:xfrm rot="10800000" flipV="1">
            <a:off x="7480264" y="1280116"/>
            <a:ext cx="397566" cy="184666"/>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0" name="Connecteur en arc 9"/>
          <p:cNvCxnSpPr>
            <a:cxnSpLocks/>
          </p:cNvCxnSpPr>
          <p:nvPr/>
        </p:nvCxnSpPr>
        <p:spPr bwMode="auto">
          <a:xfrm rot="10800000">
            <a:off x="7642232" y="1983874"/>
            <a:ext cx="542001" cy="87652"/>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ZoneTexte 11"/>
              <p:cNvSpPr txBox="1"/>
              <p:nvPr/>
            </p:nvSpPr>
            <p:spPr bwMode="auto">
              <a:xfrm>
                <a:off x="4779795" y="2420641"/>
                <a:ext cx="1961322" cy="369332"/>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fr-FR" b="0" i="1">
                          <a:latin typeface="Cambria Math"/>
                        </a:rPr>
                        <m:t>&lt;10 </m:t>
                      </m:r>
                      <m:r>
                        <a:rPr lang="fr-FR" b="0" i="1">
                          <a:latin typeface="Cambria Math"/>
                        </a:rPr>
                        <m:t>𝑒𝑉</m:t>
                      </m:r>
                    </m:oMath>
                  </m:oMathPara>
                </a14:m>
                <a:endParaRPr lang="en-US" dirty="0"/>
              </a:p>
            </p:txBody>
          </p:sp>
        </mc:Choice>
        <mc:Fallback xmlns="">
          <p:sp>
            <p:nvSpPr>
              <p:cNvPr id="12" name="ZoneTexte 11"/>
              <p:cNvSpPr txBox="1">
                <a:spLocks noRot="1" noChangeAspect="1" noMove="1" noResize="1" noEditPoints="1" noAdjustHandles="1" noChangeArrowheads="1" noChangeShapeType="1" noTextEdit="1"/>
              </p:cNvSpPr>
              <p:nvPr/>
            </p:nvSpPr>
            <p:spPr bwMode="auto">
              <a:xfrm>
                <a:off x="4779795" y="2420641"/>
                <a:ext cx="1961322" cy="369332"/>
              </a:xfrm>
              <a:prstGeom prst="rect">
                <a:avLst/>
              </a:prstGeom>
              <a:blipFill>
                <a:blip r:embed="rId6"/>
                <a:stretch>
                  <a:fillRect b="-16667"/>
                </a:stretch>
              </a:blipFill>
            </p:spPr>
            <p:txBody>
              <a:bodyPr/>
              <a:lstStyle/>
              <a:p>
                <a:r>
                  <a:rPr lang="en-US">
                    <a:noFill/>
                  </a:rPr>
                  <a:t> </a:t>
                </a:r>
              </a:p>
            </p:txBody>
          </p:sp>
        </mc:Fallback>
      </mc:AlternateContent>
      <p:cxnSp>
        <p:nvCxnSpPr>
          <p:cNvPr id="13" name="Connecteur en arc 12"/>
          <p:cNvCxnSpPr>
            <a:cxnSpLocks/>
          </p:cNvCxnSpPr>
          <p:nvPr/>
        </p:nvCxnSpPr>
        <p:spPr bwMode="auto">
          <a:xfrm flipV="1">
            <a:off x="6072426" y="2124916"/>
            <a:ext cx="303143" cy="295725"/>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8" name="ZoneTexte 7"/>
          <p:cNvSpPr txBox="1"/>
          <p:nvPr/>
        </p:nvSpPr>
        <p:spPr bwMode="auto">
          <a:xfrm>
            <a:off x="1383137" y="1388836"/>
            <a:ext cx="1961322" cy="584775"/>
          </a:xfrm>
          <a:prstGeom prst="rect">
            <a:avLst/>
          </a:prstGeom>
          <a:noFill/>
        </p:spPr>
        <p:txBody>
          <a:bodyPr wrap="square" rtlCol="0">
            <a:spAutoFit/>
          </a:bodyPr>
          <a:lstStyle/>
          <a:p>
            <a:pPr>
              <a:defRPr/>
            </a:pPr>
            <a:r>
              <a:rPr lang="en-US" sz="1600" dirty="0"/>
              <a:t>Occupation number </a:t>
            </a:r>
            <a:endParaRPr dirty="0"/>
          </a:p>
          <a:p>
            <a:pPr>
              <a:defRPr/>
            </a:pPr>
            <a:r>
              <a:rPr lang="en-US" sz="1600" dirty="0"/>
              <a:t>in phase space</a:t>
            </a:r>
            <a:endParaRPr dirty="0"/>
          </a:p>
        </p:txBody>
      </p:sp>
      <p:cxnSp>
        <p:nvCxnSpPr>
          <p:cNvPr id="14" name="Connecteur en arc 13"/>
          <p:cNvCxnSpPr>
            <a:cxnSpLocks/>
          </p:cNvCxnSpPr>
          <p:nvPr/>
        </p:nvCxnSpPr>
        <p:spPr bwMode="auto">
          <a:xfrm>
            <a:off x="3575720" y="1744930"/>
            <a:ext cx="490330" cy="477"/>
          </a:xfrm>
          <a:prstGeom prst="curvedConnector3">
            <a:avLst>
              <a:gd name="adj1" fmla="val -43243"/>
            </a:avLst>
          </a:prstGeom>
          <a:ln w="12700">
            <a:tailEnd type="triangle"/>
          </a:ln>
        </p:spPr>
        <p:style>
          <a:lnRef idx="1">
            <a:schemeClr val="dk1"/>
          </a:lnRef>
          <a:fillRef idx="0">
            <a:schemeClr val="dk1"/>
          </a:fillRef>
          <a:effectRef idx="0">
            <a:schemeClr val="dk1"/>
          </a:effectRef>
          <a:fontRef idx="minor">
            <a:schemeClr val="tx1"/>
          </a:fontRef>
        </p:style>
      </p:cxnSp>
      <p:sp>
        <p:nvSpPr>
          <p:cNvPr id="11" name="ZoneTexte 10">
            <a:extLst>
              <a:ext uri="{FF2B5EF4-FFF2-40B4-BE49-F238E27FC236}">
                <a16:creationId xmlns:a16="http://schemas.microsoft.com/office/drawing/2014/main" id="{6316364D-2967-66A6-1272-E148C3B6B830}"/>
              </a:ext>
            </a:extLst>
          </p:cNvPr>
          <p:cNvSpPr txBox="1"/>
          <p:nvPr/>
        </p:nvSpPr>
        <p:spPr bwMode="auto">
          <a:xfrm>
            <a:off x="11742753" y="6478608"/>
            <a:ext cx="504056" cy="369332"/>
          </a:xfrm>
          <a:prstGeom prst="rect">
            <a:avLst/>
          </a:prstGeom>
          <a:noFill/>
        </p:spPr>
        <p:txBody>
          <a:bodyPr wrap="square" rtlCol="0">
            <a:spAutoFit/>
          </a:bodyPr>
          <a:lstStyle/>
          <a:p>
            <a:r>
              <a:rPr lang="en-US" dirty="0"/>
              <a:t>3</a:t>
            </a:r>
          </a:p>
        </p:txBody>
      </p:sp>
      <p:sp>
        <p:nvSpPr>
          <p:cNvPr id="15" name="ZoneTexte 14">
            <a:extLst>
              <a:ext uri="{FF2B5EF4-FFF2-40B4-BE49-F238E27FC236}">
                <a16:creationId xmlns:a16="http://schemas.microsoft.com/office/drawing/2014/main" id="{2783E03F-C530-7EE2-FA17-3D667B6FCA7E}"/>
              </a:ext>
            </a:extLst>
          </p:cNvPr>
          <p:cNvSpPr txBox="1"/>
          <p:nvPr/>
        </p:nvSpPr>
        <p:spPr bwMode="auto">
          <a:xfrm>
            <a:off x="6805744" y="2387568"/>
            <a:ext cx="6098582" cy="307777"/>
          </a:xfrm>
          <a:prstGeom prst="rect">
            <a:avLst/>
          </a:prstGeom>
          <a:noFill/>
        </p:spPr>
        <p:txBody>
          <a:bodyPr wrap="square">
            <a:spAutoFit/>
          </a:bodyPr>
          <a:lstStyle/>
          <a:p>
            <a:pPr algn="ctr">
              <a:defRPr/>
            </a:pPr>
            <a:r>
              <a:rPr lang="en-US" sz="1400" i="1" dirty="0"/>
              <a:t>Inspired from </a:t>
            </a:r>
            <a:r>
              <a:rPr lang="en-US" sz="1400" i="1" dirty="0" err="1"/>
              <a:t>Tourrenc</a:t>
            </a:r>
            <a:r>
              <a:rPr lang="en-US" sz="1400" i="1" dirty="0"/>
              <a:t> et al, </a:t>
            </a:r>
            <a:r>
              <a:rPr lang="en-US" sz="1400" i="1" dirty="0" err="1"/>
              <a:t>Arxiv:quantum-ph</a:t>
            </a:r>
            <a:r>
              <a:rPr lang="en-US" sz="1400" i="1" dirty="0"/>
              <a:t>/0407187, 2004</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8"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198" y="7843"/>
            <a:ext cx="10515600" cy="1325563"/>
          </a:xfrm>
        </p:spPr>
        <p:txBody>
          <a:bodyPr/>
          <a:lstStyle/>
          <a:p>
            <a:pPr algn="ctr">
              <a:defRPr/>
            </a:pPr>
            <a:r>
              <a:rPr lang="fr-FR" b="1" u="sng" dirty="0" err="1"/>
              <a:t>Ultralight</a:t>
            </a:r>
            <a:r>
              <a:rPr lang="fr-FR" b="1" u="sng" dirty="0"/>
              <a:t> </a:t>
            </a:r>
            <a:r>
              <a:rPr lang="fr-FR" b="1" u="sng" dirty="0" err="1"/>
              <a:t>Dark</a:t>
            </a:r>
            <a:r>
              <a:rPr lang="fr-FR" b="1" u="sng" dirty="0"/>
              <a:t> </a:t>
            </a:r>
            <a:r>
              <a:rPr lang="fr-FR" b="1" u="sng" dirty="0" err="1"/>
              <a:t>Matter</a:t>
            </a:r>
            <a:r>
              <a:rPr lang="fr-FR" b="1" u="sng" dirty="0"/>
              <a:t> (ULDM) </a:t>
            </a:r>
            <a:r>
              <a:rPr lang="fr-FR" b="1" u="sng" dirty="0" err="1"/>
              <a:t>models</a:t>
            </a:r>
            <a:endParaRPr lang="fr-FR" b="1" u="sng"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332960" y="1187069"/>
                <a:ext cx="11526078" cy="5670931"/>
              </a:xfrm>
            </p:spPr>
            <p:txBody>
              <a:bodyPr>
                <a:normAutofit/>
              </a:bodyPr>
              <a:lstStyle/>
              <a:p>
                <a:pPr marL="0" indent="0" algn="ctr">
                  <a:buNone/>
                  <a:defRPr/>
                </a:pPr>
                <a14:m>
                  <m:oMathPara xmlns:m="http://schemas.openxmlformats.org/officeDocument/2006/math">
                    <m:oMathParaPr>
                      <m:jc m:val="centerGroup"/>
                    </m:oMathParaPr>
                    <m:oMath xmlns:m="http://schemas.openxmlformats.org/officeDocument/2006/math">
                      <m:f>
                        <m:fPr>
                          <m:ctrlPr>
                            <a:rPr lang="ar-AE" sz="3200" i="1" smtClean="0">
                              <a:latin typeface="Cambria Math" panose="02040503050406030204" pitchFamily="18" charset="0"/>
                              <a:ea typeface="Cambria Math"/>
                              <a:cs typeface="Cambria Math"/>
                            </a:rPr>
                          </m:ctrlPr>
                        </m:fPr>
                        <m:num>
                          <m:r>
                            <a:rPr lang="ar-AE" sz="3200" b="0" i="1">
                              <a:latin typeface="Cambria Math"/>
                            </a:rPr>
                            <m:t>𝑛</m:t>
                          </m:r>
                        </m:num>
                        <m:den>
                          <m:sSub>
                            <m:sSubPr>
                              <m:ctrlPr>
                                <a:rPr lang="ar-AE" sz="3200" i="1">
                                  <a:latin typeface="Cambria Math" panose="02040503050406030204" pitchFamily="18" charset="0"/>
                                  <a:ea typeface="Cambria Math"/>
                                  <a:cs typeface="Cambria Math"/>
                                </a:rPr>
                              </m:ctrlPr>
                            </m:sSubPr>
                            <m:e>
                              <m:r>
                                <a:rPr lang="ar-AE" sz="3200" b="0" i="1">
                                  <a:latin typeface="Cambria Math"/>
                                </a:rPr>
                                <m:t>𝑛</m:t>
                              </m:r>
                            </m:e>
                            <m:sub>
                              <m:r>
                                <a:rPr lang="ar-AE" sz="3200" b="0" i="1">
                                  <a:latin typeface="Cambria Math"/>
                                </a:rPr>
                                <m:t>𝑘</m:t>
                              </m:r>
                            </m:sub>
                          </m:sSub>
                        </m:den>
                      </m:f>
                      <m:r>
                        <a:rPr lang="ar-AE" sz="3200" i="1">
                          <a:latin typeface="Cambria Math"/>
                          <a:ea typeface="Cambria Math"/>
                        </a:rPr>
                        <m:t>~</m:t>
                      </m:r>
                      <m:f>
                        <m:fPr>
                          <m:ctrlPr>
                            <a:rPr lang="ar-AE" sz="3200" i="1" smtClean="0">
                              <a:latin typeface="Cambria Math" panose="02040503050406030204" pitchFamily="18" charset="0"/>
                              <a:ea typeface="Cambria Math"/>
                            </a:rPr>
                          </m:ctrlPr>
                        </m:fPr>
                        <m:num>
                          <m:r>
                            <a:rPr lang="ar-AE" sz="3200" i="1">
                              <a:latin typeface="Cambria Math"/>
                              <a:ea typeface="Cambria Math"/>
                            </a:rPr>
                            <m:t>6</m:t>
                          </m:r>
                          <m:sSup>
                            <m:sSupPr>
                              <m:ctrlPr>
                                <a:rPr lang="ar-AE" sz="3200" i="1">
                                  <a:latin typeface="Cambria Math" panose="02040503050406030204" pitchFamily="18" charset="0"/>
                                  <a:ea typeface="Cambria Math"/>
                                  <a:cs typeface="Cambria Math"/>
                                </a:rPr>
                              </m:ctrlPr>
                            </m:sSupPr>
                            <m:e>
                              <m:r>
                                <a:rPr lang="ar-AE" sz="3200" i="1">
                                  <a:latin typeface="Cambria Math"/>
                                  <a:ea typeface="Cambria Math"/>
                                </a:rPr>
                                <m:t>𝜋</m:t>
                              </m:r>
                            </m:e>
                            <m:sup>
                              <m:r>
                                <a:rPr lang="ar-AE" sz="3200" i="1">
                                  <a:latin typeface="Cambria Math"/>
                                  <a:ea typeface="Cambria Math"/>
                                </a:rPr>
                                <m:t>2</m:t>
                              </m:r>
                            </m:sup>
                          </m:sSup>
                          <m:sSup>
                            <m:sSupPr>
                              <m:ctrlPr>
                                <a:rPr lang="ar-AE" sz="3200" i="1">
                                  <a:latin typeface="Cambria Math" panose="02040503050406030204" pitchFamily="18" charset="0"/>
                                  <a:ea typeface="Cambria Math"/>
                                  <a:cs typeface="Cambria Math"/>
                                </a:rPr>
                              </m:ctrlPr>
                            </m:sSupPr>
                            <m:e>
                              <m:r>
                                <a:rPr lang="ar-AE" sz="3200" i="1">
                                  <a:latin typeface="Cambria Math"/>
                                  <a:ea typeface="Cambria Math"/>
                                </a:rPr>
                                <m:t>ℏ</m:t>
                              </m:r>
                            </m:e>
                            <m:sup>
                              <m:r>
                                <a:rPr lang="ar-AE" sz="3200" i="1">
                                  <a:latin typeface="Cambria Math"/>
                                  <a:ea typeface="Cambria Math"/>
                                </a:rPr>
                                <m:t>3</m:t>
                              </m:r>
                            </m:sup>
                          </m:sSup>
                        </m:num>
                        <m:den>
                          <m:sSup>
                            <m:sSupPr>
                              <m:ctrlPr>
                                <a:rPr lang="ar-AE" sz="3200" i="1">
                                  <a:latin typeface="Cambria Math" panose="02040503050406030204" pitchFamily="18" charset="0"/>
                                  <a:ea typeface="Cambria Math"/>
                                  <a:cs typeface="Cambria Math"/>
                                </a:rPr>
                              </m:ctrlPr>
                            </m:sSupPr>
                            <m:e>
                              <m:r>
                                <a:rPr lang="ar-AE" sz="3200" i="1">
                                  <a:latin typeface="Cambria Math"/>
                                  <a:ea typeface="Cambria Math"/>
                                </a:rPr>
                                <m:t>𝑐</m:t>
                              </m:r>
                            </m:e>
                            <m:sup>
                              <m:r>
                                <a:rPr lang="ar-AE" sz="3200" i="1">
                                  <a:latin typeface="Cambria Math"/>
                                  <a:ea typeface="Cambria Math"/>
                                </a:rPr>
                                <m:t>2</m:t>
                              </m:r>
                            </m:sup>
                          </m:sSup>
                        </m:den>
                      </m:f>
                      <m:f>
                        <m:fPr>
                          <m:ctrlPr>
                            <a:rPr lang="ar-AE" sz="3200" i="1">
                              <a:latin typeface="Cambria Math" panose="02040503050406030204" pitchFamily="18" charset="0"/>
                              <a:ea typeface="Cambria Math"/>
                              <a:cs typeface="Cambria Math"/>
                            </a:rPr>
                          </m:ctrlPr>
                        </m:fPr>
                        <m:num>
                          <m:sSub>
                            <m:sSubPr>
                              <m:ctrlPr>
                                <a:rPr lang="ar-AE" sz="3200" b="0" i="1">
                                  <a:latin typeface="Cambria Math" panose="02040503050406030204" pitchFamily="18" charset="0"/>
                                  <a:ea typeface="Cambria Math"/>
                                  <a:cs typeface="Cambria Math"/>
                                </a:rPr>
                              </m:ctrlPr>
                            </m:sSubPr>
                            <m:e>
                              <m:r>
                                <a:rPr lang="ar-AE" sz="3200" b="0" i="1">
                                  <a:latin typeface="Cambria Math"/>
                                  <a:ea typeface="Cambria Math"/>
                                </a:rPr>
                                <m:t>𝜌</m:t>
                              </m:r>
                            </m:e>
                            <m:sub>
                              <m:r>
                                <a:rPr lang="ar-AE" sz="3200" b="0" i="1">
                                  <a:latin typeface="Cambria Math"/>
                                  <a:ea typeface="Cambria Math"/>
                                </a:rPr>
                                <m:t>𝐷𝑀</m:t>
                              </m:r>
                            </m:sub>
                          </m:sSub>
                        </m:num>
                        <m:den>
                          <m:sSup>
                            <m:sSupPr>
                              <m:ctrlPr>
                                <a:rPr lang="ar-AE" sz="3200" i="1">
                                  <a:latin typeface="Cambria Math" panose="02040503050406030204" pitchFamily="18" charset="0"/>
                                  <a:ea typeface="Cambria Math"/>
                                  <a:cs typeface="Cambria Math"/>
                                </a:rPr>
                              </m:ctrlPr>
                            </m:sSupPr>
                            <m:e>
                              <m:r>
                                <a:rPr lang="ar-AE" sz="3200" b="0" i="1">
                                  <a:latin typeface="Cambria Math"/>
                                  <a:ea typeface="Cambria Math"/>
                                </a:rPr>
                                <m:t>𝑚</m:t>
                              </m:r>
                            </m:e>
                            <m:sup>
                              <m:r>
                                <a:rPr lang="ar-AE" sz="3200" b="0" i="1">
                                  <a:latin typeface="Cambria Math"/>
                                  <a:ea typeface="Cambria Math"/>
                                </a:rPr>
                                <m:t>4</m:t>
                              </m:r>
                            </m:sup>
                          </m:sSup>
                          <m:sSubSup>
                            <m:sSubSupPr>
                              <m:ctrlPr>
                                <a:rPr lang="ar-AE" sz="3200" i="1">
                                  <a:latin typeface="Cambria Math" panose="02040503050406030204" pitchFamily="18" charset="0"/>
                                  <a:ea typeface="Cambria Math"/>
                                  <a:cs typeface="Cambria Math"/>
                                </a:rPr>
                              </m:ctrlPr>
                            </m:sSubSupPr>
                            <m:e>
                              <m:r>
                                <a:rPr lang="ar-AE" sz="3200" b="0" i="1">
                                  <a:latin typeface="Cambria Math"/>
                                  <a:ea typeface="Cambria Math"/>
                                </a:rPr>
                                <m:t>𝑣</m:t>
                              </m:r>
                            </m:e>
                            <m:sub>
                              <m:r>
                                <a:rPr lang="ar-AE" sz="3200" b="0" i="1">
                                  <a:latin typeface="Cambria Math"/>
                                  <a:ea typeface="Cambria Math"/>
                                </a:rPr>
                                <m:t>𝑚𝑎𝑥</m:t>
                              </m:r>
                            </m:sub>
                            <m:sup>
                              <m:r>
                                <a:rPr lang="ar-AE" sz="3200" b="0" i="1">
                                  <a:latin typeface="Cambria Math"/>
                                  <a:ea typeface="Cambria Math"/>
                                </a:rPr>
                                <m:t>3</m:t>
                              </m:r>
                            </m:sup>
                          </m:sSubSup>
                        </m:den>
                      </m:f>
                      <m:r>
                        <a:rPr lang="ar-AE" b="1" i="1" smtClean="0">
                          <a:latin typeface="Cambria Math"/>
                          <a:ea typeface="Cambria Math"/>
                        </a:rPr>
                        <m:t>&gt;</m:t>
                      </m:r>
                      <m:r>
                        <a:rPr lang="ar-AE" b="1" i="1" smtClean="0">
                          <a:latin typeface="Cambria Math"/>
                          <a:ea typeface="Cambria Math"/>
                        </a:rPr>
                        <m:t>𝟏</m:t>
                      </m:r>
                    </m:oMath>
                  </m:oMathPara>
                </a14:m>
                <a:endParaRPr lang="ar-AE" b="1" dirty="0"/>
              </a:p>
              <a:p>
                <a:pPr marL="0" indent="0">
                  <a:buNone/>
                  <a:defRPr/>
                </a:pPr>
                <a:endParaRPr lang="fr-FR" sz="2400" dirty="0"/>
              </a:p>
              <a:p>
                <a:pPr marL="0" indent="0">
                  <a:buNone/>
                  <a:defRPr/>
                </a:pPr>
                <a:endParaRPr lang="ar-AE" sz="2400" dirty="0"/>
              </a:p>
              <a:p>
                <a:pPr>
                  <a:buFont typeface="Wingdings"/>
                  <a:buChar char="à"/>
                  <a:defRPr/>
                </a:pPr>
                <a:r>
                  <a:rPr lang="fr-FR" sz="2400" dirty="0"/>
                  <a:t>ULDM (</a:t>
                </a:r>
                <a:r>
                  <a:rPr lang="fr-FR" sz="2400" dirty="0" err="1"/>
                  <a:t>with</a:t>
                </a:r>
                <a:r>
                  <a:rPr lang="fr-FR" sz="2400" dirty="0"/>
                  <a:t> </a:t>
                </a:r>
                <a14:m>
                  <m:oMath xmlns:m="http://schemas.openxmlformats.org/officeDocument/2006/math">
                    <m:r>
                      <a:rPr lang="fr-FR" sz="2400" b="0" i="1">
                        <a:latin typeface="Cambria Math"/>
                      </a:rPr>
                      <m:t>𝑚</m:t>
                    </m:r>
                    <m:r>
                      <a:rPr lang="fr-FR" sz="2400" b="0" i="1">
                        <a:latin typeface="Cambria Math"/>
                      </a:rPr>
                      <m:t>&lt;10 </m:t>
                    </m:r>
                    <m:r>
                      <a:rPr lang="fr-FR" sz="2400" b="0" i="1">
                        <a:latin typeface="Cambria Math"/>
                      </a:rPr>
                      <m:t>𝑒𝑉</m:t>
                    </m:r>
                  </m:oMath>
                </a14:m>
                <a:r>
                  <a:rPr lang="fr-FR" sz="2400" dirty="0"/>
                  <a:t>) has to </a:t>
                </a:r>
                <a:r>
                  <a:rPr lang="fr-FR" sz="2400" dirty="0" err="1"/>
                  <a:t>be</a:t>
                </a:r>
                <a:r>
                  <a:rPr lang="fr-FR" sz="2400" dirty="0"/>
                  <a:t> </a:t>
                </a:r>
                <a:r>
                  <a:rPr lang="fr-FR" sz="2400" u="sng" dirty="0" err="1"/>
                  <a:t>bosonic</a:t>
                </a:r>
                <a:r>
                  <a:rPr lang="fr-FR" sz="2400" dirty="0"/>
                  <a:t> (Pauli exclusion </a:t>
                </a:r>
                <a:r>
                  <a:rPr lang="fr-FR" sz="2400" dirty="0" err="1"/>
                  <a:t>principle</a:t>
                </a:r>
                <a:r>
                  <a:rPr lang="fr-FR" sz="2400" dirty="0"/>
                  <a:t>)</a:t>
                </a:r>
              </a:p>
              <a:p>
                <a:pPr marL="0" indent="0">
                  <a:buNone/>
                  <a:defRPr/>
                </a:pPr>
                <a:endParaRPr lang="fr-FR" sz="2400" dirty="0"/>
              </a:p>
              <a:p>
                <a:pPr>
                  <a:defRPr/>
                </a:pPr>
                <a:r>
                  <a:rPr lang="fr-FR" sz="2400" dirty="0" err="1"/>
                  <a:t>When</a:t>
                </a:r>
                <a:r>
                  <a:rPr lang="fr-FR" sz="2400" dirty="0"/>
                  <a:t> </a:t>
                </a:r>
                <a14:m>
                  <m:oMath xmlns:m="http://schemas.openxmlformats.org/officeDocument/2006/math">
                    <m:r>
                      <a:rPr lang="fr-FR" sz="2400" b="1" i="1" smtClean="0">
                        <a:solidFill>
                          <a:srgbClr val="FF0000"/>
                        </a:solidFill>
                        <a:latin typeface="Cambria Math"/>
                      </a:rPr>
                      <m:t>𝒎</m:t>
                    </m:r>
                    <m:r>
                      <a:rPr lang="fr-FR" sz="2400" b="1" i="1" smtClean="0">
                        <a:solidFill>
                          <a:srgbClr val="FF0000"/>
                        </a:solidFill>
                        <a:latin typeface="Cambria Math"/>
                      </a:rPr>
                      <m:t>≪</m:t>
                    </m:r>
                    <m:r>
                      <a:rPr lang="fr-FR" sz="2400" b="1" i="1" smtClean="0">
                        <a:solidFill>
                          <a:srgbClr val="FF0000"/>
                        </a:solidFill>
                        <a:latin typeface="Cambria Math"/>
                      </a:rPr>
                      <m:t>𝒆𝑽</m:t>
                    </m:r>
                    <m:r>
                      <a:rPr lang="fr-FR" sz="2400" b="1" i="1" smtClean="0">
                        <a:solidFill>
                          <a:srgbClr val="FF0000"/>
                        </a:solidFill>
                        <a:latin typeface="Cambria Math" panose="02040503050406030204" pitchFamily="18" charset="0"/>
                      </a:rPr>
                      <m:t> </m:t>
                    </m:r>
                    <m:r>
                      <a:rPr lang="fr-FR" sz="2400" b="1" i="1" smtClean="0">
                        <a:latin typeface="Cambria Math" panose="02040503050406030204" pitchFamily="18" charset="0"/>
                      </a:rPr>
                      <m:t>→</m:t>
                    </m:r>
                    <m:r>
                      <a:rPr lang="fr-FR" sz="2400" b="0" i="1">
                        <a:latin typeface="Cambria Math"/>
                      </a:rPr>
                      <m:t> </m:t>
                    </m:r>
                    <m:f>
                      <m:fPr>
                        <m:ctrlPr>
                          <a:rPr lang="ar-AE" sz="2400" b="0" i="1">
                            <a:latin typeface="Cambria Math" panose="02040503050406030204" pitchFamily="18" charset="0"/>
                            <a:ea typeface="Cambria Math"/>
                            <a:cs typeface="Cambria Math"/>
                          </a:rPr>
                        </m:ctrlPr>
                      </m:fPr>
                      <m:num>
                        <m:r>
                          <a:rPr lang="ar-AE" sz="2400" b="0" i="1">
                            <a:latin typeface="Cambria Math"/>
                          </a:rPr>
                          <m:t>𝑛</m:t>
                        </m:r>
                      </m:num>
                      <m:den>
                        <m:sSub>
                          <m:sSubPr>
                            <m:ctrlPr>
                              <a:rPr lang="ar-AE" sz="2400" b="0" i="1">
                                <a:latin typeface="Cambria Math" panose="02040503050406030204" pitchFamily="18" charset="0"/>
                                <a:ea typeface="Cambria Math"/>
                                <a:cs typeface="Cambria Math"/>
                              </a:rPr>
                            </m:ctrlPr>
                          </m:sSubPr>
                          <m:e>
                            <m:r>
                              <a:rPr lang="ar-AE" sz="2400" b="0" i="1">
                                <a:latin typeface="Cambria Math"/>
                              </a:rPr>
                              <m:t>𝑛</m:t>
                            </m:r>
                          </m:e>
                          <m:sub>
                            <m:r>
                              <a:rPr lang="ar-AE" sz="2400" b="0" i="1">
                                <a:latin typeface="Cambria Math"/>
                              </a:rPr>
                              <m:t>𝑘</m:t>
                            </m:r>
                          </m:sub>
                        </m:sSub>
                      </m:den>
                    </m:f>
                    <m:r>
                      <a:rPr lang="ar-AE" sz="2400" b="0" i="1">
                        <a:latin typeface="Cambria Math"/>
                      </a:rPr>
                      <m:t>≫1</m:t>
                    </m:r>
                    <m:r>
                      <a:rPr lang="fr-FR" sz="2400" b="1" i="1" smtClean="0">
                        <a:latin typeface="Cambria Math" panose="02040503050406030204" pitchFamily="18" charset="0"/>
                      </a:rPr>
                      <m:t>→</m:t>
                    </m:r>
                  </m:oMath>
                </a14:m>
                <a:r>
                  <a:rPr lang="ar-AE" sz="2400" dirty="0"/>
                  <a:t> </a:t>
                </a:r>
                <a:r>
                  <a:rPr lang="fr-FR" sz="2400" dirty="0"/>
                  <a:t>the </a:t>
                </a:r>
                <a:r>
                  <a:rPr lang="fr-FR" sz="2400" dirty="0" err="1"/>
                  <a:t>field</a:t>
                </a:r>
                <a:r>
                  <a:rPr lang="fr-FR" sz="2400" dirty="0"/>
                  <a:t> can </a:t>
                </a:r>
                <a:r>
                  <a:rPr lang="fr-FR" sz="2400" dirty="0" err="1"/>
                  <a:t>be</a:t>
                </a:r>
                <a:r>
                  <a:rPr lang="fr-FR" sz="2400" dirty="0"/>
                  <a:t> </a:t>
                </a:r>
                <a:r>
                  <a:rPr lang="fr-FR" sz="2400" dirty="0" err="1"/>
                  <a:t>treated</a:t>
                </a:r>
                <a:r>
                  <a:rPr lang="fr-FR" sz="2400" dirty="0"/>
                  <a:t> </a:t>
                </a:r>
                <a:r>
                  <a:rPr lang="fr-FR" sz="2400" b="1" dirty="0" err="1"/>
                  <a:t>classically</a:t>
                </a:r>
                <a:r>
                  <a:rPr lang="fr-FR" sz="2400" dirty="0"/>
                  <a:t>.</a:t>
                </a:r>
              </a:p>
              <a:p>
                <a:pPr>
                  <a:defRPr/>
                </a:pPr>
                <a:r>
                  <a:rPr lang="fr-FR" sz="2400" dirty="0" err="1"/>
                  <a:t>We</a:t>
                </a:r>
                <a:r>
                  <a:rPr lang="fr-FR" sz="2400" dirty="0"/>
                  <a:t> </a:t>
                </a:r>
                <a:r>
                  <a:rPr lang="fr-FR" sz="2400" dirty="0" err="1"/>
                  <a:t>classify</a:t>
                </a:r>
                <a:r>
                  <a:rPr lang="fr-FR" sz="2400" dirty="0"/>
                  <a:t> the </a:t>
                </a:r>
                <a:r>
                  <a:rPr lang="fr-FR" sz="2400" dirty="0" err="1"/>
                  <a:t>different</a:t>
                </a:r>
                <a:r>
                  <a:rPr lang="fr-FR" sz="2400" dirty="0"/>
                  <a:t> ULDM </a:t>
                </a:r>
                <a:r>
                  <a:rPr lang="fr-FR" sz="2400" dirty="0" err="1"/>
                  <a:t>models</a:t>
                </a:r>
                <a:r>
                  <a:rPr lang="fr-FR" sz="2400" dirty="0"/>
                  <a:t> </a:t>
                </a:r>
                <a:r>
                  <a:rPr lang="fr-FR" sz="2400" dirty="0" err="1"/>
                  <a:t>from</a:t>
                </a:r>
                <a:r>
                  <a:rPr lang="fr-FR" sz="2400" dirty="0"/>
                  <a:t> </a:t>
                </a:r>
                <a:r>
                  <a:rPr lang="fr-FR" sz="2400" dirty="0" err="1"/>
                  <a:t>their</a:t>
                </a:r>
                <a:r>
                  <a:rPr lang="fr-FR" sz="2400" dirty="0"/>
                  <a:t> </a:t>
                </a:r>
                <a:r>
                  <a:rPr lang="fr-FR" sz="2400" i="1" dirty="0"/>
                  <a:t>nature</a:t>
                </a:r>
                <a:endParaRPr lang="fr-FR" sz="2400" dirty="0"/>
              </a:p>
              <a:p>
                <a:pPr marL="0" indent="0">
                  <a:buNone/>
                  <a:defRPr/>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332960" y="1187069"/>
                <a:ext cx="11526078" cy="5670931"/>
              </a:xfrm>
              <a:blipFill>
                <a:blip r:embed="rId3"/>
                <a:stretch>
                  <a:fillRect l="-881" t="-4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ZoneTexte 3"/>
              <p:cNvSpPr txBox="1"/>
              <p:nvPr/>
            </p:nvSpPr>
            <p:spPr bwMode="auto">
              <a:xfrm>
                <a:off x="7262192" y="1042159"/>
                <a:ext cx="1961322" cy="369332"/>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en-US" i="1">
                          <a:latin typeface="Cambria Math"/>
                          <a:ea typeface="Cambria Math"/>
                        </a:rPr>
                        <m:t>~</m:t>
                      </m:r>
                      <m:r>
                        <a:rPr lang="fr-FR" b="0" i="1">
                          <a:latin typeface="Cambria Math"/>
                          <a:ea typeface="Cambria Math"/>
                        </a:rPr>
                        <m:t>0.3 </m:t>
                      </m:r>
                      <m:r>
                        <a:rPr lang="fr-FR" b="0" i="1">
                          <a:latin typeface="Cambria Math"/>
                          <a:ea typeface="Cambria Math"/>
                        </a:rPr>
                        <m:t>𝐺𝑒𝑉</m:t>
                      </m:r>
                      <m:r>
                        <a:rPr lang="fr-FR" b="0" i="1">
                          <a:latin typeface="Cambria Math"/>
                          <a:ea typeface="Cambria Math"/>
                        </a:rPr>
                        <m:t>/</m:t>
                      </m:r>
                      <m:sSup>
                        <m:sSupPr>
                          <m:ctrlPr>
                            <a:rPr lang="fr-FR" b="0" i="1">
                              <a:latin typeface="Cambria Math" panose="02040503050406030204" pitchFamily="18" charset="0"/>
                              <a:ea typeface="Cambria Math"/>
                              <a:cs typeface="Cambria Math"/>
                            </a:rPr>
                          </m:ctrlPr>
                        </m:sSupPr>
                        <m:e>
                          <m:r>
                            <a:rPr lang="fr-FR" b="0" i="1">
                              <a:latin typeface="Cambria Math"/>
                              <a:ea typeface="Cambria Math"/>
                            </a:rPr>
                            <m:t>𝑐𝑚</m:t>
                          </m:r>
                        </m:e>
                        <m:sup>
                          <m:r>
                            <a:rPr lang="fr-FR" b="0" i="1">
                              <a:latin typeface="Cambria Math"/>
                              <a:ea typeface="Cambria Math"/>
                            </a:rPr>
                            <m:t>3</m:t>
                          </m:r>
                        </m:sup>
                      </m:sSup>
                    </m:oMath>
                  </m:oMathPara>
                </a14:m>
                <a:endParaRPr lang="en-US" dirty="0"/>
              </a:p>
            </p:txBody>
          </p:sp>
        </mc:Choice>
        <mc:Fallback xmlns="">
          <p:sp>
            <p:nvSpPr>
              <p:cNvPr id="4" name="ZoneTexte 3"/>
              <p:cNvSpPr txBox="1">
                <a:spLocks noRot="1" noChangeAspect="1" noMove="1" noResize="1" noEditPoints="1" noAdjustHandles="1" noChangeArrowheads="1" noChangeShapeType="1" noTextEdit="1"/>
              </p:cNvSpPr>
              <p:nvPr/>
            </p:nvSpPr>
            <p:spPr bwMode="auto">
              <a:xfrm>
                <a:off x="7262192" y="1042159"/>
                <a:ext cx="1961322"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bwMode="auto">
              <a:xfrm>
                <a:off x="7348571" y="1875162"/>
                <a:ext cx="1961322" cy="369332"/>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en-US" i="1">
                          <a:latin typeface="Cambria Math"/>
                          <a:ea typeface="Cambria Math"/>
                        </a:rPr>
                        <m:t>~</m:t>
                      </m:r>
                      <m:sSup>
                        <m:sSupPr>
                          <m:ctrlPr>
                            <a:rPr lang="en-US" i="1">
                              <a:latin typeface="Cambria Math" panose="02040503050406030204" pitchFamily="18" charset="0"/>
                              <a:ea typeface="Cambria Math"/>
                              <a:cs typeface="Cambria Math"/>
                            </a:rPr>
                          </m:ctrlPr>
                        </m:sSupPr>
                        <m:e>
                          <m:r>
                            <a:rPr lang="fr-FR" b="0" i="1">
                              <a:latin typeface="Cambria Math"/>
                              <a:ea typeface="Cambria Math"/>
                            </a:rPr>
                            <m:t>10</m:t>
                          </m:r>
                        </m:e>
                        <m:sup>
                          <m:r>
                            <a:rPr lang="fr-FR" b="0" i="1">
                              <a:latin typeface="Cambria Math"/>
                              <a:ea typeface="Cambria Math"/>
                            </a:rPr>
                            <m:t>−3</m:t>
                          </m:r>
                        </m:sup>
                      </m:sSup>
                      <m:r>
                        <a:rPr lang="fr-FR" b="0" i="1">
                          <a:latin typeface="Cambria Math"/>
                          <a:ea typeface="Cambria Math"/>
                        </a:rPr>
                        <m:t>𝑐</m:t>
                      </m:r>
                    </m:oMath>
                  </m:oMathPara>
                </a14:m>
                <a:endParaRPr lang="en-US" dirty="0"/>
              </a:p>
            </p:txBody>
          </p:sp>
        </mc:Choice>
        <mc:Fallback xmlns="">
          <p:sp>
            <p:nvSpPr>
              <p:cNvPr id="5" name="ZoneTexte 4"/>
              <p:cNvSpPr txBox="1">
                <a:spLocks noRot="1" noChangeAspect="1" noMove="1" noResize="1" noEditPoints="1" noAdjustHandles="1" noChangeArrowheads="1" noChangeShapeType="1" noTextEdit="1"/>
              </p:cNvSpPr>
              <p:nvPr/>
            </p:nvSpPr>
            <p:spPr bwMode="auto">
              <a:xfrm>
                <a:off x="7348571" y="1875162"/>
                <a:ext cx="1961322" cy="369332"/>
              </a:xfrm>
              <a:prstGeom prst="rect">
                <a:avLst/>
              </a:prstGeom>
              <a:blipFill>
                <a:blip r:embed="rId5"/>
                <a:stretch>
                  <a:fillRect/>
                </a:stretch>
              </a:blipFill>
            </p:spPr>
            <p:txBody>
              <a:bodyPr/>
              <a:lstStyle/>
              <a:p>
                <a:r>
                  <a:rPr lang="en-US">
                    <a:noFill/>
                  </a:rPr>
                  <a:t> </a:t>
                </a:r>
              </a:p>
            </p:txBody>
          </p:sp>
        </mc:Fallback>
      </mc:AlternateContent>
      <p:cxnSp>
        <p:nvCxnSpPr>
          <p:cNvPr id="9" name="Connecteur en arc 8"/>
          <p:cNvCxnSpPr>
            <a:cxnSpLocks/>
          </p:cNvCxnSpPr>
          <p:nvPr/>
        </p:nvCxnSpPr>
        <p:spPr bwMode="auto">
          <a:xfrm rot="10800000" flipV="1">
            <a:off x="7063409" y="1212867"/>
            <a:ext cx="397566" cy="184666"/>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0" name="Connecteur en arc 9"/>
          <p:cNvCxnSpPr>
            <a:cxnSpLocks/>
          </p:cNvCxnSpPr>
          <p:nvPr/>
        </p:nvCxnSpPr>
        <p:spPr bwMode="auto">
          <a:xfrm rot="10800000">
            <a:off x="7348571" y="2029068"/>
            <a:ext cx="529259" cy="12700"/>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ZoneTexte 11"/>
              <p:cNvSpPr txBox="1"/>
              <p:nvPr/>
            </p:nvSpPr>
            <p:spPr bwMode="auto">
              <a:xfrm>
                <a:off x="4536484" y="2420641"/>
                <a:ext cx="1961322" cy="369332"/>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fr-FR" b="0" i="1">
                          <a:latin typeface="Cambria Math"/>
                        </a:rPr>
                        <m:t>&lt;10 </m:t>
                      </m:r>
                      <m:r>
                        <a:rPr lang="fr-FR" b="0" i="1">
                          <a:latin typeface="Cambria Math"/>
                        </a:rPr>
                        <m:t>𝑒𝑉</m:t>
                      </m:r>
                    </m:oMath>
                  </m:oMathPara>
                </a14:m>
                <a:endParaRPr lang="en-US" dirty="0"/>
              </a:p>
            </p:txBody>
          </p:sp>
        </mc:Choice>
        <mc:Fallback xmlns="">
          <p:sp>
            <p:nvSpPr>
              <p:cNvPr id="12" name="ZoneTexte 11"/>
              <p:cNvSpPr txBox="1">
                <a:spLocks noRot="1" noChangeAspect="1" noMove="1" noResize="1" noEditPoints="1" noAdjustHandles="1" noChangeArrowheads="1" noChangeShapeType="1" noTextEdit="1"/>
              </p:cNvSpPr>
              <p:nvPr/>
            </p:nvSpPr>
            <p:spPr bwMode="auto">
              <a:xfrm>
                <a:off x="4536484" y="2420641"/>
                <a:ext cx="1961322" cy="369332"/>
              </a:xfrm>
              <a:prstGeom prst="rect">
                <a:avLst/>
              </a:prstGeom>
              <a:blipFill>
                <a:blip r:embed="rId6"/>
                <a:stretch>
                  <a:fillRect b="-16667"/>
                </a:stretch>
              </a:blipFill>
            </p:spPr>
            <p:txBody>
              <a:bodyPr/>
              <a:lstStyle/>
              <a:p>
                <a:r>
                  <a:rPr lang="en-US">
                    <a:noFill/>
                  </a:rPr>
                  <a:t> </a:t>
                </a:r>
              </a:p>
            </p:txBody>
          </p:sp>
        </mc:Fallback>
      </mc:AlternateContent>
      <p:cxnSp>
        <p:nvCxnSpPr>
          <p:cNvPr id="13" name="Connecteur en arc 12"/>
          <p:cNvCxnSpPr>
            <a:cxnSpLocks/>
          </p:cNvCxnSpPr>
          <p:nvPr/>
        </p:nvCxnSpPr>
        <p:spPr bwMode="auto">
          <a:xfrm flipV="1">
            <a:off x="5608884" y="2156932"/>
            <a:ext cx="303143" cy="295725"/>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6" name="ZoneTexte 5"/>
          <p:cNvSpPr txBox="1"/>
          <p:nvPr/>
        </p:nvSpPr>
        <p:spPr bwMode="auto">
          <a:xfrm>
            <a:off x="6805744" y="2387568"/>
            <a:ext cx="6098582" cy="307777"/>
          </a:xfrm>
          <a:prstGeom prst="rect">
            <a:avLst/>
          </a:prstGeom>
          <a:noFill/>
        </p:spPr>
        <p:txBody>
          <a:bodyPr wrap="square">
            <a:spAutoFit/>
          </a:bodyPr>
          <a:lstStyle/>
          <a:p>
            <a:pPr algn="ctr">
              <a:defRPr/>
            </a:pPr>
            <a:r>
              <a:rPr lang="en-US" sz="1400" i="1" dirty="0"/>
              <a:t>Inspired from </a:t>
            </a:r>
            <a:r>
              <a:rPr lang="en-US" sz="1400" i="1" dirty="0" err="1"/>
              <a:t>Tourrenc</a:t>
            </a:r>
            <a:r>
              <a:rPr lang="en-US" sz="1400" i="1" dirty="0"/>
              <a:t> et al, </a:t>
            </a:r>
            <a:r>
              <a:rPr lang="en-US" sz="1400" i="1" dirty="0" err="1"/>
              <a:t>Arxiv:quantum-ph</a:t>
            </a:r>
            <a:r>
              <a:rPr lang="en-US" sz="1400" i="1" dirty="0"/>
              <a:t>/0407187, 2004</a:t>
            </a:r>
            <a:endParaRPr dirty="0"/>
          </a:p>
        </p:txBody>
      </p:sp>
      <p:sp>
        <p:nvSpPr>
          <p:cNvPr id="7" name="ZoneTexte 6"/>
          <p:cNvSpPr txBox="1"/>
          <p:nvPr/>
        </p:nvSpPr>
        <p:spPr bwMode="auto">
          <a:xfrm>
            <a:off x="3614563" y="5215676"/>
            <a:ext cx="5844746" cy="1200329"/>
          </a:xfrm>
          <a:prstGeom prst="rect">
            <a:avLst/>
          </a:prstGeom>
          <a:noFill/>
        </p:spPr>
        <p:txBody>
          <a:bodyPr wrap="square" rtlCol="0">
            <a:spAutoFit/>
          </a:bodyPr>
          <a:lstStyle/>
          <a:p>
            <a:pPr marL="457200" indent="-457200">
              <a:buFont typeface="Wingdings"/>
              <a:buChar char="Ø"/>
              <a:defRPr/>
            </a:pPr>
            <a:r>
              <a:rPr lang="fr-FR" sz="2400" dirty="0" err="1">
                <a:solidFill>
                  <a:srgbClr val="0070C0"/>
                </a:solidFill>
              </a:rPr>
              <a:t>Scalar</a:t>
            </a:r>
            <a:r>
              <a:rPr lang="fr-FR" sz="2400" dirty="0"/>
              <a:t> </a:t>
            </a:r>
            <a:r>
              <a:rPr lang="fr-FR" sz="2400" dirty="0" err="1"/>
              <a:t>field</a:t>
            </a:r>
            <a:r>
              <a:rPr lang="fr-FR" sz="2400" dirty="0"/>
              <a:t> (Dilatons,...)</a:t>
            </a:r>
            <a:endParaRPr sz="1600" dirty="0"/>
          </a:p>
          <a:p>
            <a:pPr marL="457200" indent="-457200">
              <a:buFont typeface="Wingdings"/>
              <a:buChar char="Ø"/>
              <a:defRPr/>
            </a:pPr>
            <a:r>
              <a:rPr lang="fr-FR" sz="2400" dirty="0">
                <a:solidFill>
                  <a:srgbClr val="0070C0"/>
                </a:solidFill>
              </a:rPr>
              <a:t>Pseudo-</a:t>
            </a:r>
            <a:r>
              <a:rPr lang="fr-FR" sz="2400" dirty="0" err="1">
                <a:solidFill>
                  <a:srgbClr val="0070C0"/>
                </a:solidFill>
              </a:rPr>
              <a:t>scalar</a:t>
            </a:r>
            <a:r>
              <a:rPr lang="fr-FR" sz="2400" dirty="0"/>
              <a:t> </a:t>
            </a:r>
            <a:r>
              <a:rPr lang="fr-FR" sz="2400" dirty="0" err="1"/>
              <a:t>field</a:t>
            </a:r>
            <a:r>
              <a:rPr lang="fr-FR" sz="2400" dirty="0"/>
              <a:t> (Axions,…)</a:t>
            </a:r>
            <a:endParaRPr sz="1600" dirty="0"/>
          </a:p>
          <a:p>
            <a:pPr marL="457200" indent="-457200">
              <a:buFont typeface="Wingdings"/>
              <a:buChar char="Ø"/>
              <a:defRPr/>
            </a:pPr>
            <a:r>
              <a:rPr lang="fr-FR" sz="2400" b="1" dirty="0" err="1">
                <a:solidFill>
                  <a:srgbClr val="0070C0"/>
                </a:solidFill>
              </a:rPr>
              <a:t>Vector</a:t>
            </a:r>
            <a:r>
              <a:rPr lang="fr-FR" sz="2400" b="1" dirty="0"/>
              <a:t> </a:t>
            </a:r>
            <a:r>
              <a:rPr lang="fr-FR" sz="2400" b="1" dirty="0" err="1"/>
              <a:t>field</a:t>
            </a:r>
            <a:r>
              <a:rPr lang="fr-FR" sz="2400" b="1" dirty="0"/>
              <a:t> (</a:t>
            </a:r>
            <a:r>
              <a:rPr lang="fr-FR" sz="2400" b="1" dirty="0" err="1"/>
              <a:t>Dark</a:t>
            </a:r>
            <a:r>
              <a:rPr lang="fr-FR" sz="2400" b="1" dirty="0"/>
              <a:t> photons (DP),...)</a:t>
            </a:r>
            <a:endParaRPr sz="1600" dirty="0"/>
          </a:p>
        </p:txBody>
      </p:sp>
      <p:sp>
        <p:nvSpPr>
          <p:cNvPr id="8" name="ZoneTexte 7"/>
          <p:cNvSpPr txBox="1"/>
          <p:nvPr/>
        </p:nvSpPr>
        <p:spPr bwMode="auto">
          <a:xfrm>
            <a:off x="1383137" y="1388836"/>
            <a:ext cx="1961322" cy="584775"/>
          </a:xfrm>
          <a:prstGeom prst="rect">
            <a:avLst/>
          </a:prstGeom>
          <a:noFill/>
        </p:spPr>
        <p:txBody>
          <a:bodyPr wrap="square" rtlCol="0">
            <a:spAutoFit/>
          </a:bodyPr>
          <a:lstStyle/>
          <a:p>
            <a:pPr>
              <a:defRPr/>
            </a:pPr>
            <a:r>
              <a:rPr lang="en-US" sz="1600" dirty="0"/>
              <a:t>Occupation number </a:t>
            </a:r>
            <a:endParaRPr dirty="0"/>
          </a:p>
          <a:p>
            <a:pPr>
              <a:defRPr/>
            </a:pPr>
            <a:r>
              <a:rPr lang="en-US" sz="1600" dirty="0"/>
              <a:t>in phase space</a:t>
            </a:r>
            <a:endParaRPr dirty="0"/>
          </a:p>
        </p:txBody>
      </p:sp>
      <p:cxnSp>
        <p:nvCxnSpPr>
          <p:cNvPr id="14" name="Connecteur en arc 13"/>
          <p:cNvCxnSpPr>
            <a:cxnSpLocks/>
          </p:cNvCxnSpPr>
          <p:nvPr/>
        </p:nvCxnSpPr>
        <p:spPr bwMode="auto">
          <a:xfrm>
            <a:off x="3356616" y="1744930"/>
            <a:ext cx="490330" cy="477"/>
          </a:xfrm>
          <a:prstGeom prst="curvedConnector3">
            <a:avLst>
              <a:gd name="adj1" fmla="val -43243"/>
            </a:avLst>
          </a:prstGeom>
          <a:ln w="12700">
            <a:tailEnd type="triangle"/>
          </a:ln>
        </p:spPr>
        <p:style>
          <a:lnRef idx="1">
            <a:schemeClr val="dk1"/>
          </a:lnRef>
          <a:fillRef idx="0">
            <a:schemeClr val="dk1"/>
          </a:fillRef>
          <a:effectRef idx="0">
            <a:schemeClr val="dk1"/>
          </a:effectRef>
          <a:fontRef idx="minor">
            <a:schemeClr val="tx1"/>
          </a:fontRef>
        </p:style>
      </p:cxnSp>
      <p:sp>
        <p:nvSpPr>
          <p:cNvPr id="11" name="ZoneTexte 10">
            <a:extLst>
              <a:ext uri="{FF2B5EF4-FFF2-40B4-BE49-F238E27FC236}">
                <a16:creationId xmlns:a16="http://schemas.microsoft.com/office/drawing/2014/main" id="{6316364D-2967-66A6-1272-E148C3B6B830}"/>
              </a:ext>
            </a:extLst>
          </p:cNvPr>
          <p:cNvSpPr txBox="1"/>
          <p:nvPr/>
        </p:nvSpPr>
        <p:spPr bwMode="auto">
          <a:xfrm>
            <a:off x="11742753" y="6478608"/>
            <a:ext cx="504056"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24776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58429" y="-80435"/>
            <a:ext cx="10515600" cy="1325563"/>
          </a:xfrm>
        </p:spPr>
        <p:txBody>
          <a:bodyPr/>
          <a:lstStyle/>
          <a:p>
            <a:pPr algn="ctr">
              <a:defRPr/>
            </a:pPr>
            <a:r>
              <a:rPr lang="fr-FR" b="1" u="sng" dirty="0" err="1"/>
              <a:t>Phenomenology</a:t>
            </a:r>
            <a:r>
              <a:rPr lang="fr-FR" b="1" u="sng" dirty="0"/>
              <a:t> of the </a:t>
            </a:r>
            <a:r>
              <a:rPr lang="fr-FR" b="1" u="sng" dirty="0" err="1"/>
              <a:t>Dark</a:t>
            </a:r>
            <a:r>
              <a:rPr lang="fr-FR" b="1" u="sng" dirty="0"/>
              <a:t> Photon (DP)</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0" y="1267182"/>
                <a:ext cx="12191999" cy="5604671"/>
              </a:xfrm>
              <a:prstGeom prst="rect">
                <a:avLst/>
              </a:prstGeom>
              <a:noFill/>
              <a:ln>
                <a:noFill/>
              </a:ln>
            </p:spPr>
            <p:txBody>
              <a:bodyPr>
                <a:normAutofit/>
              </a:bodyPr>
              <a:lstStyle/>
              <a:p>
                <a:pPr>
                  <a:defRPr/>
                </a:pPr>
                <a:r>
                  <a:rPr lang="fr-FR" sz="2400" dirty="0"/>
                  <a:t>Cosmologically, DP </a:t>
                </a:r>
                <a:r>
                  <a:rPr lang="fr-FR" sz="2400" dirty="0" err="1"/>
                  <a:t>field</a:t>
                </a:r>
                <a:r>
                  <a:rPr lang="fr-FR" sz="2400" dirty="0"/>
                  <a:t> </a:t>
                </a:r>
                <a:r>
                  <a:rPr lang="fr-FR" sz="2400" dirty="0" err="1"/>
                  <a:t>oscillates</a:t>
                </a:r>
                <a:r>
                  <a:rPr lang="fr-FR" sz="2400" dirty="0"/>
                  <a:t> at </a:t>
                </a:r>
                <a:r>
                  <a:rPr lang="fr-FR" sz="2400" dirty="0" err="1"/>
                  <a:t>its</a:t>
                </a:r>
                <a:r>
                  <a:rPr lang="fr-FR" sz="2400" dirty="0"/>
                  <a:t> Compton </a:t>
                </a:r>
                <a:r>
                  <a:rPr lang="fr-FR" sz="2400" dirty="0" err="1"/>
                  <a:t>frequency</a:t>
                </a:r>
                <a:r>
                  <a:rPr lang="fr-FR" sz="2400" dirty="0"/>
                  <a:t> </a:t>
                </a:r>
                <a14:m>
                  <m:oMath xmlns:m="http://schemas.openxmlformats.org/officeDocument/2006/math">
                    <m:acc>
                      <m:accPr>
                        <m:chr m:val="⃗"/>
                        <m:ctrlPr>
                          <a:rPr lang="ar-AE" sz="2400" b="0" i="1">
                            <a:latin typeface="Cambria Math" panose="02040503050406030204" pitchFamily="18" charset="0"/>
                            <a:ea typeface="Cambria Math"/>
                            <a:cs typeface="Cambria Math"/>
                          </a:rPr>
                        </m:ctrlPr>
                      </m:accPr>
                      <m:e>
                        <m:r>
                          <a:rPr lang="ar-AE" sz="2400" b="0" i="1">
                            <a:latin typeface="Cambria Math"/>
                            <a:ea typeface="Cambria Math"/>
                          </a:rPr>
                          <m:t>𝜙</m:t>
                        </m:r>
                      </m:e>
                    </m:acc>
                    <m:r>
                      <a:rPr lang="ar-AE" sz="2400" b="0" i="1">
                        <a:latin typeface="Cambria Math"/>
                      </a:rPr>
                      <m:t>=</m:t>
                    </m:r>
                    <m:sSub>
                      <m:sSubPr>
                        <m:ctrlPr>
                          <a:rPr lang="ar-AE" sz="2400" b="0" i="1">
                            <a:latin typeface="Cambria Math" panose="02040503050406030204" pitchFamily="18" charset="0"/>
                            <a:ea typeface="Cambria Math"/>
                            <a:cs typeface="Cambria Math"/>
                          </a:rPr>
                        </m:ctrlPr>
                      </m:sSubPr>
                      <m:e>
                        <m:acc>
                          <m:accPr>
                            <m:chr m:val="⃗"/>
                            <m:ctrlPr>
                              <a:rPr lang="ar-AE" sz="2400" b="0" i="1">
                                <a:latin typeface="Cambria Math" panose="02040503050406030204" pitchFamily="18" charset="0"/>
                                <a:ea typeface="Cambria Math"/>
                                <a:cs typeface="Cambria Math"/>
                              </a:rPr>
                            </m:ctrlPr>
                          </m:accPr>
                          <m:e>
                            <m:r>
                              <a:rPr lang="ar-AE" sz="2400" b="0" i="1">
                                <a:latin typeface="Cambria Math"/>
                                <a:ea typeface="Cambria Math"/>
                              </a:rPr>
                              <m:t>𝜙</m:t>
                            </m:r>
                          </m:e>
                        </m:acc>
                      </m:e>
                      <m:sub>
                        <m:r>
                          <a:rPr lang="ar-AE" sz="2400" b="0" i="1">
                            <a:latin typeface="Cambria Math"/>
                          </a:rPr>
                          <m:t>0</m:t>
                        </m:r>
                      </m:sub>
                    </m:sSub>
                    <m:func>
                      <m:funcPr>
                        <m:ctrlPr>
                          <a:rPr lang="ar-AE" sz="2400" i="1">
                            <a:latin typeface="Cambria Math" panose="02040503050406030204" pitchFamily="18" charset="0"/>
                            <a:ea typeface="Cambria Math"/>
                            <a:cs typeface="Cambria Math"/>
                          </a:rPr>
                        </m:ctrlPr>
                      </m:funcPr>
                      <m:fName>
                        <m:r>
                          <m:rPr>
                            <m:sty m:val="p"/>
                          </m:rPr>
                          <a:rPr lang="fr-FR" sz="2400" i="0">
                            <a:latin typeface="Cambria Math"/>
                            <a:ea typeface="Cambria Math"/>
                          </a:rPr>
                          <m:t>cos</m:t>
                        </m:r>
                      </m:fName>
                      <m:e>
                        <m:r>
                          <a:rPr lang="ar-AE" sz="2400" i="1">
                            <a:latin typeface="Cambria Math"/>
                            <a:ea typeface="Cambria Math"/>
                          </a:rPr>
                          <m:t>𝜔</m:t>
                        </m:r>
                        <m:r>
                          <a:rPr lang="ar-AE" sz="2400" b="0" i="1">
                            <a:latin typeface="Cambria Math"/>
                            <a:ea typeface="Cambria Math"/>
                          </a:rPr>
                          <m:t>𝑡</m:t>
                        </m:r>
                      </m:e>
                    </m:func>
                  </m:oMath>
                </a14:m>
                <a:r>
                  <a:rPr lang="ar-AE" sz="2400" dirty="0"/>
                  <a:t> </a:t>
                </a:r>
              </a:p>
              <a:p>
                <a:pPr marL="0" indent="0">
                  <a:buNone/>
                  <a:defRPr/>
                </a:pPr>
                <a:endParaRPr lang="fr-FR" i="1" dirty="0">
                  <a:latin typeface="Cambria Math"/>
                  <a:ea typeface="Cambria Math"/>
                </a:endParaRPr>
              </a:p>
              <a:p>
                <a:pPr marL="0" indent="0">
                  <a:buNone/>
                  <a:defRPr/>
                </a:pPr>
                <a:endParaRPr lang="ar-AE" i="1" dirty="0">
                  <a:latin typeface="Cambria Math"/>
                  <a:ea typeface="Cambria Math"/>
                </a:endParaRPr>
              </a:p>
              <a:p>
                <a:pPr marL="0" indent="0">
                  <a:buNone/>
                  <a:defRPr/>
                </a:pPr>
                <a14:m>
                  <m:oMathPara xmlns:m="http://schemas.openxmlformats.org/officeDocument/2006/math">
                    <m:oMathParaPr>
                      <m:jc m:val="centerGroup"/>
                    </m:oMathParaPr>
                    <m:oMath xmlns:m="http://schemas.openxmlformats.org/officeDocument/2006/math">
                      <m:r>
                        <a:rPr lang="ar-AE" i="1">
                          <a:latin typeface="Cambria Math"/>
                          <a:ea typeface="Cambria Math"/>
                        </a:rPr>
                        <m:t>ℒ</m:t>
                      </m:r>
                      <m:r>
                        <a:rPr lang="ar-AE" b="0" i="1">
                          <a:latin typeface="Cambria Math"/>
                          <a:ea typeface="Cambria Math"/>
                        </a:rPr>
                        <m:t>=</m:t>
                      </m:r>
                      <m:r>
                        <a:rPr lang="ar-AE" b="0" i="1">
                          <a:solidFill>
                            <a:srgbClr val="0070C0"/>
                          </a:solidFill>
                          <a:latin typeface="Cambria Math"/>
                          <a:ea typeface="Cambria Math"/>
                        </a:rPr>
                        <m:t>−</m:t>
                      </m:r>
                      <m:f>
                        <m:fPr>
                          <m:ctrlPr>
                            <a:rPr lang="ar-AE" b="0" i="1">
                              <a:solidFill>
                                <a:srgbClr val="0070C0"/>
                              </a:solidFill>
                              <a:latin typeface="Cambria Math" panose="02040503050406030204" pitchFamily="18" charset="0"/>
                              <a:ea typeface="Cambria Math"/>
                              <a:cs typeface="Cambria Math"/>
                            </a:rPr>
                          </m:ctrlPr>
                        </m:fPr>
                        <m:num>
                          <m:r>
                            <a:rPr lang="ar-AE" b="0" i="1">
                              <a:solidFill>
                                <a:srgbClr val="0070C0"/>
                              </a:solidFill>
                              <a:latin typeface="Cambria Math"/>
                              <a:ea typeface="Cambria Math"/>
                            </a:rPr>
                            <m:t>1</m:t>
                          </m:r>
                        </m:num>
                        <m:den>
                          <m:r>
                            <a:rPr lang="ar-AE" b="0" i="1">
                              <a:solidFill>
                                <a:srgbClr val="0070C0"/>
                              </a:solidFill>
                              <a:latin typeface="Cambria Math"/>
                              <a:ea typeface="Cambria Math"/>
                            </a:rPr>
                            <m:t>4</m:t>
                          </m:r>
                        </m:den>
                      </m:f>
                      <m:sSup>
                        <m:sSupPr>
                          <m:ctrlPr>
                            <a:rPr lang="ar-AE" b="0" i="1">
                              <a:solidFill>
                                <a:srgbClr val="0070C0"/>
                              </a:solidFill>
                              <a:latin typeface="Cambria Math" panose="02040503050406030204" pitchFamily="18" charset="0"/>
                              <a:ea typeface="Cambria Math"/>
                              <a:cs typeface="Cambria Math"/>
                            </a:rPr>
                          </m:ctrlPr>
                        </m:sSupPr>
                        <m:e>
                          <m:r>
                            <a:rPr lang="ar-AE" b="0" i="1">
                              <a:solidFill>
                                <a:srgbClr val="0070C0"/>
                              </a:solidFill>
                              <a:latin typeface="Cambria Math"/>
                              <a:ea typeface="Cambria Math"/>
                            </a:rPr>
                            <m:t>𝐹</m:t>
                          </m:r>
                        </m:e>
                        <m:sup>
                          <m:r>
                            <a:rPr lang="ar-AE" b="0" i="1">
                              <a:solidFill>
                                <a:srgbClr val="0070C0"/>
                              </a:solidFill>
                              <a:latin typeface="Cambria Math"/>
                              <a:ea typeface="Cambria Math"/>
                            </a:rPr>
                            <m:t>𝜇𝜈</m:t>
                          </m:r>
                        </m:sup>
                      </m:sSup>
                      <m:sSub>
                        <m:sSubPr>
                          <m:ctrlPr>
                            <a:rPr lang="ar-AE" b="0" i="1">
                              <a:solidFill>
                                <a:srgbClr val="0070C0"/>
                              </a:solidFill>
                              <a:latin typeface="Cambria Math" panose="02040503050406030204" pitchFamily="18" charset="0"/>
                              <a:ea typeface="Cambria Math"/>
                              <a:cs typeface="Cambria Math"/>
                            </a:rPr>
                          </m:ctrlPr>
                        </m:sSubPr>
                        <m:e>
                          <m:r>
                            <a:rPr lang="ar-AE" b="0" i="1">
                              <a:solidFill>
                                <a:srgbClr val="0070C0"/>
                              </a:solidFill>
                              <a:latin typeface="Cambria Math"/>
                              <a:ea typeface="Cambria Math"/>
                            </a:rPr>
                            <m:t>𝐹</m:t>
                          </m:r>
                        </m:e>
                        <m:sub>
                          <m:r>
                            <a:rPr lang="ar-AE" b="0" i="1">
                              <a:solidFill>
                                <a:srgbClr val="0070C0"/>
                              </a:solidFill>
                              <a:latin typeface="Cambria Math"/>
                              <a:ea typeface="Cambria Math"/>
                            </a:rPr>
                            <m:t>𝜇𝜈</m:t>
                          </m:r>
                        </m:sub>
                      </m:sSub>
                      <m:r>
                        <a:rPr lang="ar-AE" b="0" i="1">
                          <a:solidFill>
                            <a:srgbClr val="0070C0"/>
                          </a:solidFill>
                          <a:latin typeface="Cambria Math"/>
                          <a:ea typeface="Cambria Math"/>
                        </a:rPr>
                        <m:t>+</m:t>
                      </m:r>
                      <m:sSup>
                        <m:sSupPr>
                          <m:ctrlPr>
                            <a:rPr lang="ar-AE" b="0" i="1">
                              <a:solidFill>
                                <a:srgbClr val="0070C0"/>
                              </a:solidFill>
                              <a:latin typeface="Cambria Math" panose="02040503050406030204" pitchFamily="18" charset="0"/>
                              <a:ea typeface="Cambria Math"/>
                              <a:cs typeface="Cambria Math"/>
                            </a:rPr>
                          </m:ctrlPr>
                        </m:sSupPr>
                        <m:e>
                          <m:r>
                            <a:rPr lang="ar-AE" b="0" i="1">
                              <a:solidFill>
                                <a:srgbClr val="0070C0"/>
                              </a:solidFill>
                              <a:latin typeface="Cambria Math"/>
                              <a:ea typeface="Cambria Math"/>
                            </a:rPr>
                            <m:t>𝑗</m:t>
                          </m:r>
                        </m:e>
                        <m:sup>
                          <m:r>
                            <a:rPr lang="ar-AE" b="0" i="1">
                              <a:solidFill>
                                <a:srgbClr val="0070C0"/>
                              </a:solidFill>
                              <a:latin typeface="Cambria Math"/>
                              <a:ea typeface="Cambria Math"/>
                            </a:rPr>
                            <m:t>𝜇</m:t>
                          </m:r>
                        </m:sup>
                      </m:sSup>
                      <m:sSub>
                        <m:sSubPr>
                          <m:ctrlPr>
                            <a:rPr lang="ar-AE" b="0" i="1">
                              <a:solidFill>
                                <a:srgbClr val="0070C0"/>
                              </a:solidFill>
                              <a:latin typeface="Cambria Math" panose="02040503050406030204" pitchFamily="18" charset="0"/>
                              <a:ea typeface="Cambria Math"/>
                              <a:cs typeface="Cambria Math"/>
                            </a:rPr>
                          </m:ctrlPr>
                        </m:sSubPr>
                        <m:e>
                          <m:r>
                            <a:rPr lang="ar-AE" b="0" i="1">
                              <a:solidFill>
                                <a:srgbClr val="0070C0"/>
                              </a:solidFill>
                              <a:latin typeface="Cambria Math"/>
                              <a:ea typeface="Cambria Math"/>
                            </a:rPr>
                            <m:t>𝐴</m:t>
                          </m:r>
                        </m:e>
                        <m:sub>
                          <m:r>
                            <a:rPr lang="ar-AE" b="0" i="1">
                              <a:solidFill>
                                <a:srgbClr val="0070C0"/>
                              </a:solidFill>
                              <a:latin typeface="Cambria Math"/>
                              <a:ea typeface="Cambria Math"/>
                            </a:rPr>
                            <m:t>𝜇</m:t>
                          </m:r>
                        </m:sub>
                      </m:sSub>
                      <m:r>
                        <a:rPr lang="ar-AE" i="1">
                          <a:solidFill>
                            <a:srgbClr val="00B050"/>
                          </a:solidFill>
                          <a:latin typeface="Cambria Math"/>
                          <a:ea typeface="Cambria Math"/>
                        </a:rPr>
                        <m:t>−</m:t>
                      </m:r>
                      <m:f>
                        <m:fPr>
                          <m:ctrlPr>
                            <a:rPr lang="ar-AE" i="1">
                              <a:solidFill>
                                <a:srgbClr val="00B050"/>
                              </a:solidFill>
                              <a:latin typeface="Cambria Math" panose="02040503050406030204" pitchFamily="18" charset="0"/>
                              <a:ea typeface="Cambria Math"/>
                              <a:cs typeface="Cambria Math"/>
                            </a:rPr>
                          </m:ctrlPr>
                        </m:fPr>
                        <m:num>
                          <m:r>
                            <a:rPr lang="ar-AE" i="1">
                              <a:solidFill>
                                <a:srgbClr val="00B050"/>
                              </a:solidFill>
                              <a:latin typeface="Cambria Math"/>
                              <a:ea typeface="Cambria Math"/>
                            </a:rPr>
                            <m:t>1</m:t>
                          </m:r>
                        </m:num>
                        <m:den>
                          <m:r>
                            <a:rPr lang="ar-AE" i="1">
                              <a:solidFill>
                                <a:srgbClr val="00B050"/>
                              </a:solidFill>
                              <a:latin typeface="Cambria Math"/>
                              <a:ea typeface="Cambria Math"/>
                            </a:rPr>
                            <m:t>4</m:t>
                          </m:r>
                        </m:den>
                      </m:f>
                      <m:sSup>
                        <m:sSupPr>
                          <m:ctrlPr>
                            <a:rPr lang="ar-AE" i="1">
                              <a:solidFill>
                                <a:srgbClr val="00B050"/>
                              </a:solidFill>
                              <a:latin typeface="Cambria Math" panose="02040503050406030204" pitchFamily="18" charset="0"/>
                              <a:ea typeface="Cambria Math"/>
                              <a:cs typeface="Cambria Math"/>
                            </a:rPr>
                          </m:ctrlPr>
                        </m:sSupPr>
                        <m:e>
                          <m:r>
                            <a:rPr lang="ar-AE" i="1">
                              <a:solidFill>
                                <a:srgbClr val="00B050"/>
                              </a:solidFill>
                              <a:latin typeface="Cambria Math"/>
                              <a:ea typeface="Cambria Math"/>
                            </a:rPr>
                            <m:t>𝜙</m:t>
                          </m:r>
                        </m:e>
                        <m:sup>
                          <m:r>
                            <a:rPr lang="ar-AE" i="1">
                              <a:solidFill>
                                <a:srgbClr val="00B050"/>
                              </a:solidFill>
                              <a:latin typeface="Cambria Math"/>
                              <a:ea typeface="Cambria Math"/>
                            </a:rPr>
                            <m:t>𝜇𝜈</m:t>
                          </m:r>
                        </m:sup>
                      </m:sSup>
                      <m:sSub>
                        <m:sSubPr>
                          <m:ctrlPr>
                            <a:rPr lang="ar-AE" i="1">
                              <a:solidFill>
                                <a:srgbClr val="00B050"/>
                              </a:solidFill>
                              <a:latin typeface="Cambria Math" panose="02040503050406030204" pitchFamily="18" charset="0"/>
                              <a:ea typeface="Cambria Math"/>
                              <a:cs typeface="Cambria Math"/>
                            </a:rPr>
                          </m:ctrlPr>
                        </m:sSubPr>
                        <m:e>
                          <m:r>
                            <a:rPr lang="ar-AE" i="1">
                              <a:solidFill>
                                <a:srgbClr val="00B050"/>
                              </a:solidFill>
                              <a:latin typeface="Cambria Math"/>
                              <a:ea typeface="Cambria Math"/>
                            </a:rPr>
                            <m:t>𝜙</m:t>
                          </m:r>
                        </m:e>
                        <m:sub>
                          <m:r>
                            <a:rPr lang="ar-AE" i="1">
                              <a:solidFill>
                                <a:srgbClr val="00B050"/>
                              </a:solidFill>
                              <a:latin typeface="Cambria Math"/>
                              <a:ea typeface="Cambria Math"/>
                            </a:rPr>
                            <m:t>𝜇𝜈</m:t>
                          </m:r>
                        </m:sub>
                      </m:sSub>
                      <m:r>
                        <a:rPr lang="ar-AE" b="0" i="1">
                          <a:solidFill>
                            <a:srgbClr val="00B050"/>
                          </a:solidFill>
                          <a:latin typeface="Cambria Math"/>
                          <a:ea typeface="Cambria Math"/>
                        </a:rPr>
                        <m:t>−</m:t>
                      </m:r>
                      <m:f>
                        <m:fPr>
                          <m:ctrlPr>
                            <a:rPr lang="ar-AE" b="0" i="1">
                              <a:solidFill>
                                <a:srgbClr val="00B050"/>
                              </a:solidFill>
                              <a:latin typeface="Cambria Math" panose="02040503050406030204" pitchFamily="18" charset="0"/>
                              <a:ea typeface="Cambria Math"/>
                              <a:cs typeface="Cambria Math"/>
                            </a:rPr>
                          </m:ctrlPr>
                        </m:fPr>
                        <m:num>
                          <m:r>
                            <a:rPr lang="ar-AE" b="0" i="1">
                              <a:solidFill>
                                <a:srgbClr val="00B050"/>
                              </a:solidFill>
                              <a:latin typeface="Cambria Math"/>
                              <a:ea typeface="Cambria Math"/>
                            </a:rPr>
                            <m:t>1</m:t>
                          </m:r>
                        </m:num>
                        <m:den>
                          <m:r>
                            <a:rPr lang="ar-AE" b="0" i="1">
                              <a:solidFill>
                                <a:srgbClr val="00B050"/>
                              </a:solidFill>
                              <a:latin typeface="Cambria Math"/>
                              <a:ea typeface="Cambria Math"/>
                            </a:rPr>
                            <m:t>2</m:t>
                          </m:r>
                        </m:den>
                      </m:f>
                      <m:sSup>
                        <m:sSupPr>
                          <m:ctrlPr>
                            <a:rPr lang="ar-AE" b="0" i="1">
                              <a:solidFill>
                                <a:srgbClr val="00B050"/>
                              </a:solidFill>
                              <a:latin typeface="Cambria Math" panose="02040503050406030204" pitchFamily="18" charset="0"/>
                              <a:ea typeface="Cambria Math"/>
                              <a:cs typeface="Cambria Math"/>
                            </a:rPr>
                          </m:ctrlPr>
                        </m:sSupPr>
                        <m:e>
                          <m:r>
                            <a:rPr lang="ar-AE" b="0" i="1">
                              <a:solidFill>
                                <a:srgbClr val="00B050"/>
                              </a:solidFill>
                              <a:latin typeface="Cambria Math"/>
                              <a:ea typeface="Cambria Math"/>
                            </a:rPr>
                            <m:t>𝑚</m:t>
                          </m:r>
                        </m:e>
                        <m:sup>
                          <m:r>
                            <a:rPr lang="ar-AE" b="0" i="1">
                              <a:solidFill>
                                <a:srgbClr val="00B050"/>
                              </a:solidFill>
                              <a:latin typeface="Cambria Math"/>
                              <a:ea typeface="Cambria Math"/>
                            </a:rPr>
                            <m:t>2</m:t>
                          </m:r>
                        </m:sup>
                      </m:sSup>
                      <m:sSub>
                        <m:sSubPr>
                          <m:ctrlPr>
                            <a:rPr lang="ar-AE" b="0" i="1">
                              <a:solidFill>
                                <a:srgbClr val="00B050"/>
                              </a:solidFill>
                              <a:latin typeface="Cambria Math" panose="02040503050406030204" pitchFamily="18" charset="0"/>
                              <a:ea typeface="Cambria Math"/>
                              <a:cs typeface="Cambria Math"/>
                            </a:rPr>
                          </m:ctrlPr>
                        </m:sSubPr>
                        <m:e>
                          <m:r>
                            <a:rPr lang="ar-AE" b="0" i="1">
                              <a:solidFill>
                                <a:srgbClr val="00B050"/>
                              </a:solidFill>
                              <a:latin typeface="Cambria Math"/>
                              <a:ea typeface="Cambria Math"/>
                            </a:rPr>
                            <m:t>𝜙</m:t>
                          </m:r>
                        </m:e>
                        <m:sub>
                          <m:r>
                            <a:rPr lang="ar-AE" b="0" i="1">
                              <a:solidFill>
                                <a:srgbClr val="00B050"/>
                              </a:solidFill>
                              <a:latin typeface="Cambria Math"/>
                              <a:ea typeface="Cambria Math"/>
                            </a:rPr>
                            <m:t>𝜇</m:t>
                          </m:r>
                        </m:sub>
                      </m:sSub>
                      <m:sSup>
                        <m:sSupPr>
                          <m:ctrlPr>
                            <a:rPr lang="ar-AE" b="0" i="1">
                              <a:solidFill>
                                <a:srgbClr val="00B050"/>
                              </a:solidFill>
                              <a:latin typeface="Cambria Math" panose="02040503050406030204" pitchFamily="18" charset="0"/>
                              <a:ea typeface="Cambria Math"/>
                              <a:cs typeface="Cambria Math"/>
                            </a:rPr>
                          </m:ctrlPr>
                        </m:sSupPr>
                        <m:e>
                          <m:r>
                            <a:rPr lang="ar-AE" b="0" i="1">
                              <a:solidFill>
                                <a:srgbClr val="00B050"/>
                              </a:solidFill>
                              <a:latin typeface="Cambria Math"/>
                              <a:ea typeface="Cambria Math"/>
                            </a:rPr>
                            <m:t>𝜙</m:t>
                          </m:r>
                        </m:e>
                        <m:sup>
                          <m:r>
                            <a:rPr lang="ar-AE" b="0" i="1">
                              <a:solidFill>
                                <a:srgbClr val="00B050"/>
                              </a:solidFill>
                              <a:latin typeface="Cambria Math"/>
                              <a:ea typeface="Cambria Math"/>
                            </a:rPr>
                            <m:t>𝜇</m:t>
                          </m:r>
                        </m:sup>
                      </m:sSup>
                      <m:r>
                        <a:rPr lang="ar-AE" b="0" i="1">
                          <a:solidFill>
                            <a:srgbClr val="FF0000"/>
                          </a:solidFill>
                          <a:latin typeface="Cambria Math"/>
                          <a:ea typeface="Cambria Math"/>
                        </a:rPr>
                        <m:t>−</m:t>
                      </m:r>
                      <m:f>
                        <m:fPr>
                          <m:ctrlPr>
                            <a:rPr lang="ar-AE" b="0" i="1">
                              <a:solidFill>
                                <a:srgbClr val="FF0000"/>
                              </a:solidFill>
                              <a:latin typeface="Cambria Math" panose="02040503050406030204" pitchFamily="18" charset="0"/>
                              <a:ea typeface="Cambria Math"/>
                              <a:cs typeface="Cambria Math"/>
                            </a:rPr>
                          </m:ctrlPr>
                        </m:fPr>
                        <m:num>
                          <m:r>
                            <a:rPr lang="ar-AE" i="1">
                              <a:solidFill>
                                <a:srgbClr val="FF0000"/>
                              </a:solidFill>
                              <a:latin typeface="Cambria Math"/>
                              <a:ea typeface="Cambria Math"/>
                            </a:rPr>
                            <m:t>𝜒</m:t>
                          </m:r>
                        </m:num>
                        <m:den>
                          <m:r>
                            <a:rPr lang="ar-AE" b="0" i="1">
                              <a:solidFill>
                                <a:srgbClr val="FF0000"/>
                              </a:solidFill>
                              <a:latin typeface="Cambria Math"/>
                              <a:ea typeface="Cambria Math"/>
                            </a:rPr>
                            <m:t>2</m:t>
                          </m:r>
                        </m:den>
                      </m:f>
                      <m:sSup>
                        <m:sSupPr>
                          <m:ctrlPr>
                            <a:rPr lang="ar-AE" b="0" i="1">
                              <a:solidFill>
                                <a:srgbClr val="FF0000"/>
                              </a:solidFill>
                              <a:latin typeface="Cambria Math" panose="02040503050406030204" pitchFamily="18" charset="0"/>
                              <a:ea typeface="Cambria Math"/>
                              <a:cs typeface="Cambria Math"/>
                            </a:rPr>
                          </m:ctrlPr>
                        </m:sSupPr>
                        <m:e>
                          <m:r>
                            <a:rPr lang="ar-AE" b="0" i="1">
                              <a:solidFill>
                                <a:srgbClr val="FF0000"/>
                              </a:solidFill>
                              <a:latin typeface="Cambria Math"/>
                              <a:ea typeface="Cambria Math"/>
                            </a:rPr>
                            <m:t>𝐹</m:t>
                          </m:r>
                        </m:e>
                        <m:sup>
                          <m:r>
                            <a:rPr lang="ar-AE" b="0" i="1">
                              <a:solidFill>
                                <a:srgbClr val="FF0000"/>
                              </a:solidFill>
                              <a:latin typeface="Cambria Math"/>
                              <a:ea typeface="Cambria Math"/>
                            </a:rPr>
                            <m:t>𝜇𝜈</m:t>
                          </m:r>
                        </m:sup>
                      </m:sSup>
                      <m:sSub>
                        <m:sSubPr>
                          <m:ctrlPr>
                            <a:rPr lang="ar-AE" b="0" i="1">
                              <a:solidFill>
                                <a:srgbClr val="FF0000"/>
                              </a:solidFill>
                              <a:latin typeface="Cambria Math" panose="02040503050406030204" pitchFamily="18" charset="0"/>
                              <a:ea typeface="Cambria Math"/>
                              <a:cs typeface="Cambria Math"/>
                            </a:rPr>
                          </m:ctrlPr>
                        </m:sSubPr>
                        <m:e>
                          <m:r>
                            <a:rPr lang="ar-AE" b="0" i="1">
                              <a:solidFill>
                                <a:srgbClr val="FF0000"/>
                              </a:solidFill>
                              <a:latin typeface="Cambria Math"/>
                              <a:ea typeface="Cambria Math"/>
                            </a:rPr>
                            <m:t>𝜙</m:t>
                          </m:r>
                        </m:e>
                        <m:sub>
                          <m:r>
                            <a:rPr lang="ar-AE" b="0" i="1">
                              <a:solidFill>
                                <a:srgbClr val="FF0000"/>
                              </a:solidFill>
                              <a:latin typeface="Cambria Math"/>
                              <a:ea typeface="Cambria Math"/>
                            </a:rPr>
                            <m:t>𝜇𝜈</m:t>
                          </m:r>
                        </m:sub>
                      </m:sSub>
                    </m:oMath>
                  </m:oMathPara>
                </a14:m>
                <a:endParaRPr lang="ar-AE" dirty="0"/>
              </a:p>
              <a:p>
                <a:pPr marL="0" indent="0">
                  <a:buNone/>
                  <a:defRPr/>
                </a:pPr>
                <a:endParaRPr lang="ar-AE" sz="2400" dirty="0"/>
              </a:p>
              <a:p>
                <a:pPr>
                  <a:spcAft>
                    <a:spcPts val="1200"/>
                  </a:spcAft>
                  <a:defRPr/>
                </a:pPr>
                <a:r>
                  <a:rPr lang="fr-FR" sz="2400" dirty="0"/>
                  <a:t>This </a:t>
                </a:r>
                <a:r>
                  <a:rPr lang="fr-FR" sz="2400" dirty="0" err="1"/>
                  <a:t>mixing</a:t>
                </a:r>
                <a:r>
                  <a:rPr lang="fr-FR" sz="2400" dirty="0"/>
                  <a:t> </a:t>
                </a:r>
                <a:r>
                  <a:rPr lang="fr-FR" sz="2400" dirty="0" err="1"/>
                  <a:t>generates</a:t>
                </a:r>
                <a:r>
                  <a:rPr lang="fr-FR" sz="2400" dirty="0"/>
                  <a:t> a standard </a:t>
                </a:r>
                <a:r>
                  <a:rPr lang="fr-FR" sz="2400" dirty="0" err="1"/>
                  <a:t>electric</a:t>
                </a:r>
                <a:r>
                  <a:rPr lang="fr-FR" sz="2400" dirty="0"/>
                  <a:t> </a:t>
                </a:r>
                <a:r>
                  <a:rPr lang="fr-FR" sz="2400" dirty="0" err="1"/>
                  <a:t>field</a:t>
                </a:r>
                <a:r>
                  <a:rPr lang="fr-FR" sz="2400" dirty="0"/>
                  <a:t> </a:t>
                </a:r>
                <a:r>
                  <a:rPr lang="fr-FR" sz="2400" b="1" dirty="0" err="1"/>
                  <a:t>filling</a:t>
                </a:r>
                <a:r>
                  <a:rPr lang="fr-FR" sz="2400" b="1" dirty="0"/>
                  <a:t> the </a:t>
                </a:r>
                <a:r>
                  <a:rPr lang="fr-FR" sz="2400" b="1" dirty="0" err="1"/>
                  <a:t>whole</a:t>
                </a:r>
                <a:r>
                  <a:rPr lang="fr-FR" sz="2400" b="1" dirty="0"/>
                  <a:t> </a:t>
                </a:r>
                <a:r>
                  <a:rPr lang="fr-FR" sz="2400" b="1" dirty="0" err="1"/>
                  <a:t>space</a:t>
                </a:r>
                <a:endParaRPr lang="fr-FR" sz="2400" i="1" dirty="0">
                  <a:latin typeface="Cambria Math" panose="02040503050406030204" pitchFamily="18" charset="0"/>
                  <a:ea typeface="Cambria Math"/>
                  <a:cs typeface="Cambria Math"/>
                </a:endParaRPr>
              </a:p>
              <a:p>
                <a:pPr marL="0" indent="0">
                  <a:spcBef>
                    <a:spcPts val="0"/>
                  </a:spcBef>
                  <a:buNone/>
                  <a:defRPr/>
                </a:pPr>
                <a14:m>
                  <m:oMathPara xmlns:m="http://schemas.openxmlformats.org/officeDocument/2006/math">
                    <m:oMathParaPr>
                      <m:jc m:val="centerGroup"/>
                    </m:oMathParaPr>
                    <m:oMath xmlns:m="http://schemas.openxmlformats.org/officeDocument/2006/math">
                      <m:sSub>
                        <m:sSubPr>
                          <m:ctrlPr>
                            <a:rPr lang="ar-AE" sz="2400" i="1">
                              <a:latin typeface="Cambria Math" panose="02040503050406030204" pitchFamily="18" charset="0"/>
                              <a:ea typeface="Cambria Math"/>
                              <a:cs typeface="Cambria Math"/>
                            </a:rPr>
                          </m:ctrlPr>
                        </m:sSubPr>
                        <m:e>
                          <m:acc>
                            <m:accPr>
                              <m:chr m:val="⃗"/>
                              <m:ctrlPr>
                                <a:rPr lang="ar-AE" sz="2400" i="1">
                                  <a:latin typeface="Cambria Math" panose="02040503050406030204" pitchFamily="18" charset="0"/>
                                  <a:ea typeface="Cambria Math"/>
                                  <a:cs typeface="Cambria Math"/>
                                </a:rPr>
                              </m:ctrlPr>
                            </m:accPr>
                            <m:e>
                              <m:r>
                                <a:rPr lang="ar-AE" sz="2400" i="1">
                                  <a:latin typeface="Cambria Math"/>
                                  <a:ea typeface="Cambria Math"/>
                                </a:rPr>
                                <m:t>𝐸</m:t>
                              </m:r>
                            </m:e>
                          </m:acc>
                        </m:e>
                        <m:sub>
                          <m:r>
                            <a:rPr lang="ar-AE" sz="2400" i="1">
                              <a:latin typeface="Cambria Math"/>
                              <a:ea typeface="Cambria Math"/>
                            </a:rPr>
                            <m:t>𝐷</m:t>
                          </m:r>
                          <m:r>
                            <a:rPr lang="ar-AE" sz="2400" b="0" i="1">
                              <a:latin typeface="Cambria Math"/>
                              <a:ea typeface="Cambria Math"/>
                            </a:rPr>
                            <m:t>𝑃</m:t>
                          </m:r>
                        </m:sub>
                      </m:sSub>
                      <m:r>
                        <a:rPr lang="ar-AE" sz="2400" b="0" i="1">
                          <a:latin typeface="Cambria Math"/>
                          <a:ea typeface="Cambria Math"/>
                        </a:rPr>
                        <m:t>≈</m:t>
                      </m:r>
                      <m:r>
                        <a:rPr lang="ar-AE" sz="2400" b="0" i="1">
                          <a:latin typeface="Cambria Math"/>
                        </a:rPr>
                        <m:t>−</m:t>
                      </m:r>
                      <m:r>
                        <a:rPr lang="ar-AE" sz="2400" b="0" i="1">
                          <a:latin typeface="Cambria Math"/>
                        </a:rPr>
                        <m:t>𝑖</m:t>
                      </m:r>
                      <m:r>
                        <a:rPr lang="ar-AE" sz="2400" b="0" i="1">
                          <a:latin typeface="Cambria Math"/>
                          <a:ea typeface="Cambria Math"/>
                        </a:rPr>
                        <m:t>𝜒𝜔</m:t>
                      </m:r>
                      <m:sSub>
                        <m:sSubPr>
                          <m:ctrlPr>
                            <a:rPr lang="ar-AE" sz="2400" b="0" i="1" smtClean="0">
                              <a:latin typeface="Cambria Math" panose="02040503050406030204" pitchFamily="18" charset="0"/>
                              <a:ea typeface="Cambria Math"/>
                            </a:rPr>
                          </m:ctrlPr>
                        </m:sSubPr>
                        <m:e>
                          <m:acc>
                            <m:accPr>
                              <m:chr m:val="⃗"/>
                              <m:ctrlPr>
                                <a:rPr lang="ar-AE" sz="2400" b="0" i="1" smtClean="0">
                                  <a:latin typeface="Cambria Math" panose="02040503050406030204" pitchFamily="18" charset="0"/>
                                  <a:ea typeface="Cambria Math"/>
                                </a:rPr>
                              </m:ctrlPr>
                            </m:accPr>
                            <m:e>
                              <m:r>
                                <a:rPr lang="ar-AE" sz="2400" b="0" i="1" smtClean="0">
                                  <a:latin typeface="Cambria Math" panose="02040503050406030204" pitchFamily="18" charset="0"/>
                                  <a:ea typeface="Cambria Math" panose="02040503050406030204" pitchFamily="18" charset="0"/>
                                </a:rPr>
                                <m:t>𝜙</m:t>
                              </m:r>
                            </m:e>
                          </m:acc>
                        </m:e>
                        <m:sub>
                          <m:r>
                            <a:rPr lang="fr-FR" sz="2400" b="0" i="1" smtClean="0">
                              <a:latin typeface="Cambria Math" panose="02040503050406030204" pitchFamily="18" charset="0"/>
                              <a:ea typeface="Cambria Math"/>
                            </a:rPr>
                            <m:t>0</m:t>
                          </m:r>
                        </m:sub>
                      </m:sSub>
                      <m:sSup>
                        <m:sSupPr>
                          <m:ctrlPr>
                            <a:rPr lang="ar-AE" sz="2400" i="1">
                              <a:latin typeface="Cambria Math" panose="02040503050406030204" pitchFamily="18" charset="0"/>
                              <a:ea typeface="Cambria Math"/>
                              <a:cs typeface="Cambria Math"/>
                            </a:rPr>
                          </m:ctrlPr>
                        </m:sSupPr>
                        <m:e>
                          <m:r>
                            <a:rPr lang="ar-AE" sz="2400" b="0" i="1">
                              <a:latin typeface="Cambria Math"/>
                            </a:rPr>
                            <m:t>𝑒</m:t>
                          </m:r>
                        </m:e>
                        <m:sup>
                          <m:r>
                            <a:rPr lang="ar-AE" sz="2400" b="0" i="1">
                              <a:latin typeface="Cambria Math"/>
                            </a:rPr>
                            <m:t>−</m:t>
                          </m:r>
                          <m:r>
                            <a:rPr lang="ar-AE" sz="2400" b="0" i="1">
                              <a:latin typeface="Cambria Math"/>
                            </a:rPr>
                            <m:t>𝑖</m:t>
                          </m:r>
                          <m:r>
                            <a:rPr lang="ar-AE" sz="2400" i="1">
                              <a:latin typeface="Cambria Math"/>
                              <a:ea typeface="Cambria Math"/>
                            </a:rPr>
                            <m:t>𝜔</m:t>
                          </m:r>
                          <m:r>
                            <a:rPr lang="ar-AE" sz="2400" b="0" i="1">
                              <a:latin typeface="Cambria Math"/>
                              <a:ea typeface="Cambria Math"/>
                            </a:rPr>
                            <m:t>𝑡</m:t>
                          </m:r>
                        </m:sup>
                      </m:sSup>
                    </m:oMath>
                  </m:oMathPara>
                </a14:m>
                <a:endParaRPr lang="ar-AE" sz="2400" dirty="0"/>
              </a:p>
              <a:p>
                <a:pPr marL="0" indent="0">
                  <a:spcBef>
                    <a:spcPts val="2200"/>
                  </a:spcBef>
                  <a:buNone/>
                  <a:defRPr/>
                </a:pPr>
                <a:r>
                  <a:rPr lang="fr-FR" sz="2400" b="1" dirty="0" err="1"/>
                  <a:t>which</a:t>
                </a:r>
                <a:r>
                  <a:rPr lang="fr-FR" sz="2400" b="1" dirty="0"/>
                  <a:t> </a:t>
                </a:r>
                <a:r>
                  <a:rPr lang="fr-FR" sz="2400" b="1" dirty="0" err="1"/>
                  <a:t>we</a:t>
                </a:r>
                <a:r>
                  <a:rPr lang="fr-FR" sz="2400" b="1" dirty="0"/>
                  <a:t> </a:t>
                </a:r>
                <a:r>
                  <a:rPr lang="fr-FR" sz="2400" b="1" dirty="0" err="1"/>
                  <a:t>would</a:t>
                </a:r>
                <a:r>
                  <a:rPr lang="fr-FR" sz="2400" b="1" dirty="0"/>
                  <a:t> like to </a:t>
                </a:r>
                <a:r>
                  <a:rPr lang="fr-FR" sz="2400" b="1" dirty="0" err="1"/>
                  <a:t>detect</a:t>
                </a:r>
                <a:r>
                  <a:rPr lang="fr-FR" sz="2400" b="1" dirty="0"/>
                  <a:t> ! </a:t>
                </a:r>
                <a:r>
                  <a:rPr lang="fr-FR" sz="2400" dirty="0"/>
                  <a:t>Or, </a:t>
                </a:r>
                <a:r>
                  <a:rPr lang="fr-FR" sz="2400" b="1" dirty="0" err="1"/>
                  <a:t>constrain</a:t>
                </a:r>
                <a:r>
                  <a:rPr lang="fr-FR" sz="2400" b="1" dirty="0"/>
                  <a:t> </a:t>
                </a:r>
                <a14:m>
                  <m:oMath xmlns:m="http://schemas.openxmlformats.org/officeDocument/2006/math">
                    <m:r>
                      <a:rPr lang="fr-FR" sz="2400" b="1" i="1">
                        <a:latin typeface="Cambria Math"/>
                        <a:ea typeface="Cambria Math"/>
                      </a:rPr>
                      <m:t>𝝌</m:t>
                    </m:r>
                  </m:oMath>
                </a14:m>
                <a:r>
                  <a:rPr lang="fr-FR" sz="2400" b="1" dirty="0"/>
                  <a:t> on a </a:t>
                </a:r>
                <a:r>
                  <a:rPr lang="fr-FR" sz="2400" b="1" dirty="0" err="1"/>
                  <a:t>given</a:t>
                </a:r>
                <a:r>
                  <a:rPr lang="fr-FR" sz="2400" b="1" dirty="0"/>
                  <a:t> range of DP masses.</a:t>
                </a:r>
                <a:endParaRPr lang="fr-FR" sz="2400" dirty="0"/>
              </a:p>
              <a:p>
                <a:pPr marL="0" indent="0">
                  <a:buNone/>
                  <a:defRPr/>
                </a:pPr>
                <a:endParaRPr lang="fr-FR" sz="2400" b="1" dirty="0"/>
              </a:p>
              <a:p>
                <a:pPr>
                  <a:defRPr/>
                </a:pPr>
                <a:r>
                  <a:rPr lang="fr-FR" sz="2400" dirty="0" err="1"/>
                  <a:t>Additionally</a:t>
                </a:r>
                <a:r>
                  <a:rPr lang="fr-FR" sz="2400" dirty="0"/>
                  <a:t>, if DP </a:t>
                </a:r>
                <a:r>
                  <a:rPr lang="fr-FR" sz="2400" dirty="0" err="1"/>
                  <a:t>field</a:t>
                </a:r>
                <a:r>
                  <a:rPr lang="fr-FR" sz="2400" dirty="0"/>
                  <a:t> </a:t>
                </a:r>
                <a:r>
                  <a:rPr lang="fr-FR" sz="2400" dirty="0" err="1"/>
                  <a:t>accounts</a:t>
                </a:r>
                <a:r>
                  <a:rPr lang="fr-FR" sz="2400" dirty="0"/>
                  <a:t> for the </a:t>
                </a:r>
                <a:r>
                  <a:rPr lang="fr-FR" sz="2400" dirty="0" err="1"/>
                  <a:t>whole</a:t>
                </a:r>
                <a:r>
                  <a:rPr lang="fr-FR" sz="2400" dirty="0"/>
                  <a:t> DM, </a:t>
                </a:r>
                <a14:m>
                  <m:oMath xmlns:m="http://schemas.openxmlformats.org/officeDocument/2006/math">
                    <m:sSub>
                      <m:sSubPr>
                        <m:ctrlPr>
                          <a:rPr lang="ar-AE" sz="2400" i="1">
                            <a:latin typeface="Cambria Math" panose="02040503050406030204" pitchFamily="18" charset="0"/>
                            <a:ea typeface="Cambria Math"/>
                            <a:cs typeface="Cambria Math"/>
                          </a:rPr>
                        </m:ctrlPr>
                      </m:sSubPr>
                      <m:e>
                        <m:r>
                          <a:rPr lang="ar-AE" sz="2400" i="1">
                            <a:latin typeface="Cambria Math"/>
                            <a:ea typeface="Cambria Math"/>
                          </a:rPr>
                          <m:t>|</m:t>
                        </m:r>
                        <m:acc>
                          <m:accPr>
                            <m:chr m:val="⃗"/>
                            <m:ctrlPr>
                              <a:rPr lang="ar-AE" sz="2400" i="1">
                                <a:latin typeface="Cambria Math" panose="02040503050406030204" pitchFamily="18" charset="0"/>
                                <a:ea typeface="Cambria Math"/>
                                <a:cs typeface="Cambria Math"/>
                              </a:rPr>
                            </m:ctrlPr>
                          </m:accPr>
                          <m:e>
                            <m:r>
                              <a:rPr lang="ar-AE" sz="2400" i="1">
                                <a:latin typeface="Cambria Math"/>
                                <a:ea typeface="Cambria Math"/>
                              </a:rPr>
                              <m:t>𝐸</m:t>
                            </m:r>
                          </m:e>
                        </m:acc>
                      </m:e>
                      <m:sub>
                        <m:r>
                          <a:rPr lang="ar-AE" sz="2400" i="1">
                            <a:latin typeface="Cambria Math"/>
                            <a:ea typeface="Cambria Math"/>
                          </a:rPr>
                          <m:t>𝐷</m:t>
                        </m:r>
                        <m:r>
                          <a:rPr lang="ar-AE" sz="2400" b="0" i="1">
                            <a:latin typeface="Cambria Math"/>
                            <a:ea typeface="Cambria Math"/>
                          </a:rPr>
                          <m:t>𝑃</m:t>
                        </m:r>
                      </m:sub>
                    </m:sSub>
                    <m:r>
                      <a:rPr lang="ar-AE" sz="2400" i="1">
                        <a:latin typeface="Cambria Math"/>
                        <a:ea typeface="Cambria Math"/>
                      </a:rPr>
                      <m:t>|</m:t>
                    </m:r>
                    <m:r>
                      <a:rPr lang="ar-AE" sz="2400" b="0" i="1">
                        <a:latin typeface="Cambria Math"/>
                        <a:ea typeface="Cambria Math"/>
                      </a:rPr>
                      <m:t>=</m:t>
                    </m:r>
                    <m:r>
                      <a:rPr lang="ar-AE" sz="2400" i="1">
                        <a:latin typeface="Cambria Math"/>
                        <a:ea typeface="Cambria Math"/>
                      </a:rPr>
                      <m:t>𝜒</m:t>
                    </m:r>
                    <m:rad>
                      <m:radPr>
                        <m:degHide m:val="on"/>
                        <m:ctrlPr>
                          <a:rPr lang="ar-AE" sz="2400" i="1">
                            <a:latin typeface="Cambria Math" panose="02040503050406030204" pitchFamily="18" charset="0"/>
                            <a:ea typeface="Cambria Math"/>
                            <a:cs typeface="Cambria Math"/>
                          </a:rPr>
                        </m:ctrlPr>
                      </m:radPr>
                      <m:deg/>
                      <m:e>
                        <m:r>
                          <a:rPr lang="ar-AE" sz="2400" i="1">
                            <a:latin typeface="Cambria Math"/>
                          </a:rPr>
                          <m:t>2</m:t>
                        </m:r>
                        <m:sSub>
                          <m:sSubPr>
                            <m:ctrlPr>
                              <a:rPr lang="ar-AE" sz="2400" i="1">
                                <a:latin typeface="Cambria Math" panose="02040503050406030204" pitchFamily="18" charset="0"/>
                                <a:ea typeface="Cambria Math"/>
                                <a:cs typeface="Cambria Math"/>
                              </a:rPr>
                            </m:ctrlPr>
                          </m:sSubPr>
                          <m:e>
                            <m:r>
                              <a:rPr lang="ar-AE" sz="2400" i="1">
                                <a:latin typeface="Cambria Math"/>
                                <a:ea typeface="Cambria Math"/>
                              </a:rPr>
                              <m:t>𝜌</m:t>
                            </m:r>
                          </m:e>
                          <m:sub>
                            <m:r>
                              <a:rPr lang="ar-AE" sz="2400" i="1">
                                <a:latin typeface="Cambria Math"/>
                              </a:rPr>
                              <m:t>𝐷𝑀</m:t>
                            </m:r>
                          </m:sub>
                        </m:sSub>
                      </m:e>
                    </m:rad>
                  </m:oMath>
                </a14:m>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0" y="1267182"/>
                <a:ext cx="12191999" cy="5604671"/>
              </a:xfrm>
              <a:prstGeom prst="rect">
                <a:avLst/>
              </a:prstGeom>
              <a:blipFill>
                <a:blip r:embed="rId3"/>
                <a:stretch>
                  <a:fillRect l="-1145" t="-679"/>
                </a:stretch>
              </a:blipFill>
              <a:ln>
                <a:noFill/>
              </a:ln>
            </p:spPr>
            <p:txBody>
              <a:bodyPr/>
              <a:lstStyle/>
              <a:p>
                <a:r>
                  <a:rPr lang="en-US">
                    <a:noFill/>
                  </a:rPr>
                  <a:t> </a:t>
                </a:r>
              </a:p>
            </p:txBody>
          </p:sp>
        </mc:Fallback>
      </mc:AlternateContent>
      <p:sp>
        <p:nvSpPr>
          <p:cNvPr id="5" name="ZoneTexte 4"/>
          <p:cNvSpPr txBox="1"/>
          <p:nvPr/>
        </p:nvSpPr>
        <p:spPr bwMode="auto">
          <a:xfrm>
            <a:off x="3170508" y="3522494"/>
            <a:ext cx="2398643" cy="338554"/>
          </a:xfrm>
          <a:prstGeom prst="rect">
            <a:avLst/>
          </a:prstGeom>
          <a:noFill/>
          <a:ln>
            <a:noFill/>
          </a:ln>
        </p:spPr>
        <p:txBody>
          <a:bodyPr wrap="square" rtlCol="0">
            <a:spAutoFit/>
          </a:bodyPr>
          <a:lstStyle/>
          <a:p>
            <a:pPr>
              <a:defRPr/>
            </a:pPr>
            <a:r>
              <a:rPr lang="en-US" sz="1600" dirty="0">
                <a:solidFill>
                  <a:srgbClr val="0070C0"/>
                </a:solidFill>
              </a:rPr>
              <a:t>EM strength tensor</a:t>
            </a:r>
            <a:endParaRPr dirty="0"/>
          </a:p>
        </p:txBody>
      </p:sp>
      <p:cxnSp>
        <p:nvCxnSpPr>
          <p:cNvPr id="7" name="Connecteur en arc 6"/>
          <p:cNvCxnSpPr>
            <a:cxnSpLocks/>
          </p:cNvCxnSpPr>
          <p:nvPr/>
        </p:nvCxnSpPr>
        <p:spPr bwMode="auto">
          <a:xfrm rot="16199999" flipV="1">
            <a:off x="2980610" y="3276705"/>
            <a:ext cx="331305" cy="251791"/>
          </a:xfrm>
          <a:prstGeom prst="curvedConnector3">
            <a:avLst>
              <a:gd name="adj1" fmla="val 50000"/>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8" name="ZoneTexte 7"/>
          <p:cNvSpPr txBox="1"/>
          <p:nvPr/>
        </p:nvSpPr>
        <p:spPr bwMode="auto">
          <a:xfrm>
            <a:off x="5977506" y="3499614"/>
            <a:ext cx="2398643" cy="338554"/>
          </a:xfrm>
          <a:prstGeom prst="rect">
            <a:avLst/>
          </a:prstGeom>
          <a:noFill/>
        </p:spPr>
        <p:txBody>
          <a:bodyPr wrap="square" rtlCol="0">
            <a:spAutoFit/>
          </a:bodyPr>
          <a:lstStyle/>
          <a:p>
            <a:pPr>
              <a:defRPr/>
            </a:pPr>
            <a:r>
              <a:rPr lang="en-US" sz="1600">
                <a:solidFill>
                  <a:srgbClr val="00B050"/>
                </a:solidFill>
              </a:rPr>
              <a:t>DP strength tensor</a:t>
            </a:r>
            <a:endParaRPr/>
          </a:p>
        </p:txBody>
      </p:sp>
      <p:cxnSp>
        <p:nvCxnSpPr>
          <p:cNvPr id="9" name="Connecteur en arc 8"/>
          <p:cNvCxnSpPr>
            <a:cxnSpLocks/>
          </p:cNvCxnSpPr>
          <p:nvPr/>
        </p:nvCxnSpPr>
        <p:spPr bwMode="auto">
          <a:xfrm rot="16199999" flipV="1">
            <a:off x="5950577" y="3246598"/>
            <a:ext cx="331305" cy="251791"/>
          </a:xfrm>
          <a:prstGeom prst="curvedConnector3">
            <a:avLst>
              <a:gd name="adj1" fmla="val 50000"/>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0" name="ZoneTexte 9"/>
          <p:cNvSpPr txBox="1"/>
          <p:nvPr/>
        </p:nvSpPr>
        <p:spPr bwMode="auto">
          <a:xfrm>
            <a:off x="9570437" y="2249521"/>
            <a:ext cx="2398643" cy="338554"/>
          </a:xfrm>
          <a:prstGeom prst="rect">
            <a:avLst/>
          </a:prstGeom>
          <a:noFill/>
        </p:spPr>
        <p:txBody>
          <a:bodyPr wrap="square" rtlCol="0">
            <a:spAutoFit/>
          </a:bodyPr>
          <a:lstStyle/>
          <a:p>
            <a:pPr>
              <a:defRPr/>
            </a:pPr>
            <a:r>
              <a:rPr lang="en-US" sz="1600" dirty="0">
                <a:solidFill>
                  <a:srgbClr val="FF0000"/>
                </a:solidFill>
              </a:rPr>
              <a:t>Kinetic mixing coupling</a:t>
            </a:r>
            <a:endParaRPr dirty="0"/>
          </a:p>
        </p:txBody>
      </p:sp>
      <p:cxnSp>
        <p:nvCxnSpPr>
          <p:cNvPr id="11" name="Connecteur en arc 10"/>
          <p:cNvCxnSpPr>
            <a:cxnSpLocks/>
          </p:cNvCxnSpPr>
          <p:nvPr/>
        </p:nvCxnSpPr>
        <p:spPr bwMode="auto">
          <a:xfrm rot="5400000">
            <a:off x="9325315" y="2481868"/>
            <a:ext cx="320577" cy="169667"/>
          </a:xfrm>
          <a:prstGeom prst="curvedConnector3">
            <a:avLst>
              <a:gd name="adj1" fmla="val 50000"/>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3" name="ZoneTexte 12"/>
          <p:cNvSpPr txBox="1"/>
          <p:nvPr/>
        </p:nvSpPr>
        <p:spPr bwMode="auto">
          <a:xfrm>
            <a:off x="8481005" y="3448730"/>
            <a:ext cx="2398643" cy="338554"/>
          </a:xfrm>
          <a:prstGeom prst="rect">
            <a:avLst/>
          </a:prstGeom>
          <a:noFill/>
        </p:spPr>
        <p:txBody>
          <a:bodyPr wrap="square" rtlCol="0">
            <a:spAutoFit/>
          </a:bodyPr>
          <a:lstStyle/>
          <a:p>
            <a:pPr>
              <a:defRPr/>
            </a:pPr>
            <a:r>
              <a:rPr lang="en-US" sz="1600">
                <a:solidFill>
                  <a:srgbClr val="00B050"/>
                </a:solidFill>
              </a:rPr>
              <a:t>DP field</a:t>
            </a:r>
            <a:endParaRPr/>
          </a:p>
        </p:txBody>
      </p:sp>
      <p:cxnSp>
        <p:nvCxnSpPr>
          <p:cNvPr id="14" name="Connecteur en arc 13"/>
          <p:cNvCxnSpPr>
            <a:cxnSpLocks/>
          </p:cNvCxnSpPr>
          <p:nvPr/>
        </p:nvCxnSpPr>
        <p:spPr bwMode="auto">
          <a:xfrm rot="10800000">
            <a:off x="8139443" y="3356841"/>
            <a:ext cx="355200" cy="211412"/>
          </a:xfrm>
          <a:prstGeom prst="curvedConnector3">
            <a:avLst>
              <a:gd name="adj1" fmla="val 98502"/>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7" name="ZoneTexte 16"/>
          <p:cNvSpPr txBox="1"/>
          <p:nvPr/>
        </p:nvSpPr>
        <p:spPr bwMode="auto">
          <a:xfrm>
            <a:off x="3510698" y="2401721"/>
            <a:ext cx="2398643" cy="338554"/>
          </a:xfrm>
          <a:prstGeom prst="rect">
            <a:avLst/>
          </a:prstGeom>
          <a:noFill/>
          <a:ln>
            <a:noFill/>
          </a:ln>
        </p:spPr>
        <p:txBody>
          <a:bodyPr wrap="square" rtlCol="0">
            <a:spAutoFit/>
          </a:bodyPr>
          <a:lstStyle/>
          <a:p>
            <a:pPr>
              <a:defRPr/>
            </a:pPr>
            <a:r>
              <a:rPr lang="en-US" sz="1600" dirty="0">
                <a:solidFill>
                  <a:srgbClr val="0070C0"/>
                </a:solidFill>
              </a:rPr>
              <a:t>EM field</a:t>
            </a:r>
            <a:endParaRPr dirty="0"/>
          </a:p>
        </p:txBody>
      </p:sp>
      <p:cxnSp>
        <p:nvCxnSpPr>
          <p:cNvPr id="18" name="Connecteur en arc 17"/>
          <p:cNvCxnSpPr>
            <a:cxnSpLocks/>
          </p:cNvCxnSpPr>
          <p:nvPr/>
        </p:nvCxnSpPr>
        <p:spPr bwMode="auto">
          <a:xfrm rot="16199999" flipH="1">
            <a:off x="4327396" y="2630508"/>
            <a:ext cx="315651" cy="230785"/>
          </a:xfrm>
          <a:prstGeom prst="curvedConnector3">
            <a:avLst>
              <a:gd name="adj1" fmla="val -4579"/>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26" name="Rectangle 25"/>
          <p:cNvSpPr/>
          <p:nvPr/>
        </p:nvSpPr>
        <p:spPr bwMode="auto">
          <a:xfrm>
            <a:off x="4221832" y="4437112"/>
            <a:ext cx="3962400" cy="5152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7" name="ZoneTexte 26"/>
          <p:cNvSpPr txBox="1"/>
          <p:nvPr/>
        </p:nvSpPr>
        <p:spPr bwMode="auto">
          <a:xfrm>
            <a:off x="9751377" y="3625279"/>
            <a:ext cx="3583937" cy="307777"/>
          </a:xfrm>
          <a:prstGeom prst="rect">
            <a:avLst/>
          </a:prstGeom>
          <a:noFill/>
        </p:spPr>
        <p:txBody>
          <a:bodyPr wrap="square" rtlCol="0">
            <a:spAutoFit/>
          </a:bodyPr>
          <a:lstStyle/>
          <a:p>
            <a:pPr>
              <a:defRPr/>
            </a:pPr>
            <a:r>
              <a:rPr lang="en-US" sz="1400" i="1" dirty="0"/>
              <a:t>Horns et al. JCAP, 2013</a:t>
            </a:r>
            <a:endParaRPr i="1" dirty="0"/>
          </a:p>
        </p:txBody>
      </p:sp>
      <p:sp>
        <p:nvSpPr>
          <p:cNvPr id="4" name="Rectangle 3">
            <a:extLst>
              <a:ext uri="{FF2B5EF4-FFF2-40B4-BE49-F238E27FC236}">
                <a16:creationId xmlns:a16="http://schemas.microsoft.com/office/drawing/2014/main" id="{7011781D-B3A1-1364-A114-1AE71E020978}"/>
              </a:ext>
            </a:extLst>
          </p:cNvPr>
          <p:cNvSpPr/>
          <p:nvPr/>
        </p:nvSpPr>
        <p:spPr>
          <a:xfrm>
            <a:off x="9171634" y="2553463"/>
            <a:ext cx="1532878" cy="9670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661C9C9C-3BD2-AB50-DD98-B9E2BE07D5C0}"/>
                  </a:ext>
                </a:extLst>
              </p:cNvPr>
              <p:cNvSpPr txBox="1"/>
              <p:nvPr/>
            </p:nvSpPr>
            <p:spPr bwMode="auto">
              <a:xfrm>
                <a:off x="9610650" y="1062389"/>
                <a:ext cx="2398643" cy="369332"/>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𝜔</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𝑚</m:t>
                      </m:r>
                      <m:r>
                        <a:rPr lang="fr-FR" b="0" i="0" smtClean="0">
                          <a:latin typeface="Cambria Math" panose="02040503050406030204" pitchFamily="18" charset="0"/>
                          <a:ea typeface="Cambria Math" panose="02040503050406030204" pitchFamily="18" charset="0"/>
                        </a:rPr>
                        <m:t> (</m:t>
                      </m:r>
                      <m:r>
                        <m:rPr>
                          <m:sty m:val="p"/>
                        </m:rPr>
                        <a:rPr lang="fr-FR" b="0" i="0" smtClean="0">
                          <a:latin typeface="Cambria Math" panose="02040503050406030204" pitchFamily="18" charset="0"/>
                          <a:ea typeface="Cambria Math" panose="02040503050406030204" pitchFamily="18" charset="0"/>
                        </a:rPr>
                        <m:t>k</m:t>
                      </m:r>
                      <m:r>
                        <a:rPr lang="fr-FR" b="0" i="0" smtClean="0">
                          <a:latin typeface="Cambria Math" panose="02040503050406030204" pitchFamily="18" charset="0"/>
                          <a:ea typeface="Cambria Math" panose="02040503050406030204" pitchFamily="18" charset="0"/>
                        </a:rPr>
                        <m:t>=0)</m:t>
                      </m:r>
                    </m:oMath>
                  </m:oMathPara>
                </a14:m>
                <a:endParaRPr dirty="0"/>
              </a:p>
            </p:txBody>
          </p:sp>
        </mc:Choice>
        <mc:Fallback xmlns="">
          <p:sp>
            <p:nvSpPr>
              <p:cNvPr id="12" name="ZoneTexte 11">
                <a:extLst>
                  <a:ext uri="{FF2B5EF4-FFF2-40B4-BE49-F238E27FC236}">
                    <a16:creationId xmlns:a16="http://schemas.microsoft.com/office/drawing/2014/main" id="{661C9C9C-3BD2-AB50-DD98-B9E2BE07D5C0}"/>
                  </a:ext>
                </a:extLst>
              </p:cNvPr>
              <p:cNvSpPr txBox="1">
                <a:spLocks noRot="1" noChangeAspect="1" noMove="1" noResize="1" noEditPoints="1" noAdjustHandles="1" noChangeArrowheads="1" noChangeShapeType="1" noTextEdit="1"/>
              </p:cNvSpPr>
              <p:nvPr/>
            </p:nvSpPr>
            <p:spPr bwMode="auto">
              <a:xfrm>
                <a:off x="9610650" y="1062389"/>
                <a:ext cx="2398643" cy="369332"/>
              </a:xfrm>
              <a:prstGeom prst="rect">
                <a:avLst/>
              </a:prstGeom>
              <a:blipFill>
                <a:blip r:embed="rId4"/>
                <a:stretch>
                  <a:fillRect b="-16667"/>
                </a:stretch>
              </a:blipFill>
            </p:spPr>
            <p:txBody>
              <a:bodyPr/>
              <a:lstStyle/>
              <a:p>
                <a:r>
                  <a:rPr lang="en-US">
                    <a:noFill/>
                  </a:rPr>
                  <a:t> </a:t>
                </a:r>
              </a:p>
            </p:txBody>
          </p:sp>
        </mc:Fallback>
      </mc:AlternateContent>
      <p:cxnSp>
        <p:nvCxnSpPr>
          <p:cNvPr id="16" name="Connecteur en arc 15">
            <a:extLst>
              <a:ext uri="{FF2B5EF4-FFF2-40B4-BE49-F238E27FC236}">
                <a16:creationId xmlns:a16="http://schemas.microsoft.com/office/drawing/2014/main" id="{D48521EB-60B7-FF6E-1C22-B398943786E6}"/>
              </a:ext>
            </a:extLst>
          </p:cNvPr>
          <p:cNvCxnSpPr>
            <a:cxnSpLocks/>
          </p:cNvCxnSpPr>
          <p:nvPr/>
        </p:nvCxnSpPr>
        <p:spPr bwMode="auto">
          <a:xfrm rot="10800000" flipV="1">
            <a:off x="9308877" y="1267182"/>
            <a:ext cx="603547" cy="164538"/>
          </a:xfrm>
          <a:prstGeom prst="curvedConnector3">
            <a:avLst>
              <a:gd name="adj1" fmla="val 101780"/>
            </a:avLst>
          </a:prstGeom>
          <a:ln>
            <a:tailEnd type="triangle"/>
          </a:ln>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3EC3EF46-C724-FF80-FE03-BAEB01832F28}"/>
              </a:ext>
            </a:extLst>
          </p:cNvPr>
          <p:cNvSpPr txBox="1"/>
          <p:nvPr/>
        </p:nvSpPr>
        <p:spPr bwMode="auto">
          <a:xfrm>
            <a:off x="11742753" y="6478608"/>
            <a:ext cx="504056" cy="369332"/>
          </a:xfrm>
          <a:prstGeom prst="rect">
            <a:avLst/>
          </a:prstGeom>
          <a:noFill/>
        </p:spPr>
        <p:txBody>
          <a:bodyPr wrap="square" rtlCol="0">
            <a:spAutoFit/>
          </a:bodyPr>
          <a:lstStyle/>
          <a:p>
            <a:r>
              <a:rPr lang="en-US" dirty="0"/>
              <a:t>4</a:t>
            </a:r>
          </a:p>
        </p:txBody>
      </p:sp>
      <p:sp>
        <p:nvSpPr>
          <p:cNvPr id="6" name="Ellipse 5">
            <a:extLst>
              <a:ext uri="{FF2B5EF4-FFF2-40B4-BE49-F238E27FC236}">
                <a16:creationId xmlns:a16="http://schemas.microsoft.com/office/drawing/2014/main" id="{A4B8A4E9-5C50-B281-380A-744FD69CE0E0}"/>
              </a:ext>
            </a:extLst>
          </p:cNvPr>
          <p:cNvSpPr/>
          <p:nvPr/>
        </p:nvSpPr>
        <p:spPr bwMode="auto">
          <a:xfrm>
            <a:off x="6312024" y="4365104"/>
            <a:ext cx="1191532" cy="66372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oneTexte 20">
            <a:extLst>
              <a:ext uri="{FF2B5EF4-FFF2-40B4-BE49-F238E27FC236}">
                <a16:creationId xmlns:a16="http://schemas.microsoft.com/office/drawing/2014/main" id="{CD83CEB0-4B18-04C0-CCC7-90586E106BA7}"/>
              </a:ext>
            </a:extLst>
          </p:cNvPr>
          <p:cNvSpPr txBox="1"/>
          <p:nvPr/>
        </p:nvSpPr>
        <p:spPr bwMode="auto">
          <a:xfrm>
            <a:off x="8305869" y="4421458"/>
            <a:ext cx="2398643" cy="338554"/>
          </a:xfrm>
          <a:prstGeom prst="rect">
            <a:avLst/>
          </a:prstGeom>
          <a:noFill/>
        </p:spPr>
        <p:txBody>
          <a:bodyPr wrap="square" rtlCol="0">
            <a:spAutoFit/>
          </a:bodyPr>
          <a:lstStyle/>
          <a:p>
            <a:pPr>
              <a:defRPr/>
            </a:pPr>
            <a:r>
              <a:rPr lang="en-US" sz="1600" dirty="0">
                <a:solidFill>
                  <a:schemeClr val="accent2"/>
                </a:solidFill>
              </a:rPr>
              <a:t>DP field itself</a:t>
            </a:r>
            <a:endParaRPr dirty="0">
              <a:solidFill>
                <a:schemeClr val="accent2"/>
              </a:solidFill>
            </a:endParaRPr>
          </a:p>
        </p:txBody>
      </p:sp>
      <p:cxnSp>
        <p:nvCxnSpPr>
          <p:cNvPr id="22" name="Connecteur en arc 21">
            <a:extLst>
              <a:ext uri="{FF2B5EF4-FFF2-40B4-BE49-F238E27FC236}">
                <a16:creationId xmlns:a16="http://schemas.microsoft.com/office/drawing/2014/main" id="{7D892DC1-7F9A-A09B-10A3-31C808F3260B}"/>
              </a:ext>
            </a:extLst>
          </p:cNvPr>
          <p:cNvCxnSpPr>
            <a:cxnSpLocks/>
            <a:stCxn id="21" idx="1"/>
          </p:cNvCxnSpPr>
          <p:nvPr/>
        </p:nvCxnSpPr>
        <p:spPr bwMode="auto">
          <a:xfrm rot="10800000" flipV="1">
            <a:off x="7558367" y="4590735"/>
            <a:ext cx="747502" cy="190434"/>
          </a:xfrm>
          <a:prstGeom prst="curved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3" grpId="0"/>
      <p:bldP spid="17" grpId="0"/>
      <p:bldP spid="26" grpId="0" animBg="1"/>
      <p:bldP spid="27" grpId="0"/>
      <p:bldP spid="4" grpId="0" animBg="1"/>
      <p:bldP spid="12" grpId="0"/>
      <p:bldP spid="6"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0" y="1343817"/>
            <a:ext cx="12192000" cy="5253535"/>
          </a:xfrm>
        </p:spPr>
        <p:txBody>
          <a:bodyPr>
            <a:normAutofit/>
          </a:bodyPr>
          <a:lstStyle/>
          <a:p>
            <a:pPr marL="0" indent="0">
              <a:buNone/>
              <a:defRPr/>
            </a:pPr>
            <a:r>
              <a:rPr lang="fr-FR" sz="2400" dirty="0"/>
              <a:t>				</a:t>
            </a:r>
            <a:r>
              <a:rPr lang="fr-FR" sz="2400" dirty="0" err="1"/>
              <a:t>Consider</a:t>
            </a:r>
            <a:r>
              <a:rPr lang="fr-FR" sz="2400" dirty="0"/>
              <a:t> a </a:t>
            </a:r>
            <a:r>
              <a:rPr lang="fr-FR" sz="2400" dirty="0" err="1"/>
              <a:t>perfect</a:t>
            </a:r>
            <a:r>
              <a:rPr lang="fr-FR" sz="2400" dirty="0"/>
              <a:t> </a:t>
            </a:r>
            <a:r>
              <a:rPr lang="fr-FR" sz="2400" dirty="0" err="1"/>
              <a:t>metallic</a:t>
            </a:r>
            <a:r>
              <a:rPr lang="fr-FR" sz="2400" dirty="0"/>
              <a:t> plate </a:t>
            </a:r>
            <a:r>
              <a:rPr lang="fr-FR" sz="2400" dirty="0" err="1"/>
              <a:t>anywhere</a:t>
            </a:r>
            <a:r>
              <a:rPr lang="fr-FR" sz="2400" dirty="0"/>
              <a:t> in </a:t>
            </a:r>
            <a:r>
              <a:rPr lang="fr-FR" sz="2400" dirty="0" err="1"/>
              <a:t>space</a:t>
            </a:r>
            <a:r>
              <a:rPr lang="fr-FR" sz="2400" dirty="0"/>
              <a:t> in </a:t>
            </a:r>
            <a:r>
              <a:rPr lang="fr-FR" sz="2400" dirty="0" err="1"/>
              <a:t>this</a:t>
            </a:r>
            <a:r>
              <a:rPr lang="fr-FR" sz="2400" dirty="0"/>
              <a:t> </a:t>
            </a:r>
            <a:r>
              <a:rPr lang="fr-FR" sz="2400" dirty="0" err="1"/>
              <a:t>context</a:t>
            </a:r>
            <a:endParaRPr lang="fr-FR" sz="2400"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r>
              <a:rPr lang="fr-FR" sz="2400" dirty="0"/>
              <a:t>In 1D </a:t>
            </a:r>
            <a:r>
              <a:rPr lang="fr-FR" sz="2400" dirty="0" err="1"/>
              <a:t>microwave</a:t>
            </a:r>
            <a:r>
              <a:rPr lang="fr-FR" sz="2400" dirty="0"/>
              <a:t> </a:t>
            </a:r>
            <a:r>
              <a:rPr lang="fr-FR" sz="2400" dirty="0" err="1"/>
              <a:t>cavities</a:t>
            </a:r>
            <a:r>
              <a:rPr lang="fr-FR" sz="2400" dirty="0"/>
              <a:t>, </a:t>
            </a:r>
            <a:r>
              <a:rPr lang="fr-FR" sz="2400" dirty="0" err="1"/>
              <a:t>we</a:t>
            </a:r>
            <a:r>
              <a:rPr lang="fr-FR" sz="2400" dirty="0"/>
              <a:t> </a:t>
            </a:r>
            <a:r>
              <a:rPr lang="fr-FR" sz="2400" dirty="0" err="1"/>
              <a:t>consider</a:t>
            </a:r>
            <a:r>
              <a:rPr lang="fr-FR" sz="2400" dirty="0"/>
              <a:t> </a:t>
            </a:r>
            <a:r>
              <a:rPr lang="fr-FR" sz="2400" dirty="0" err="1"/>
              <a:t>two</a:t>
            </a:r>
            <a:r>
              <a:rPr lang="fr-FR" sz="2400" dirty="0"/>
              <a:t> (non </a:t>
            </a:r>
            <a:r>
              <a:rPr lang="fr-FR" sz="2400" dirty="0" err="1"/>
              <a:t>ideal</a:t>
            </a:r>
            <a:r>
              <a:rPr lang="fr-FR" sz="2400" dirty="0"/>
              <a:t>) </a:t>
            </a:r>
            <a:r>
              <a:rPr lang="fr-FR" sz="2400" dirty="0" err="1"/>
              <a:t>mirrors</a:t>
            </a:r>
            <a:endParaRPr lang="fr-FR" sz="2400" dirty="0"/>
          </a:p>
          <a:p>
            <a:pPr marL="0" indent="0">
              <a:buNone/>
              <a:defRPr/>
            </a:pPr>
            <a:r>
              <a:rPr lang="fr-FR" sz="2400" dirty="0">
                <a:sym typeface="Wingdings" pitchFamily="2" charset="2"/>
              </a:rPr>
              <a:t> Ideal instrument to </a:t>
            </a:r>
            <a:r>
              <a:rPr lang="fr-FR" sz="2400" dirty="0" err="1">
                <a:sym typeface="Wingdings" pitchFamily="2" charset="2"/>
              </a:rPr>
              <a:t>enhance</a:t>
            </a:r>
            <a:r>
              <a:rPr lang="fr-FR" sz="2400" dirty="0">
                <a:sym typeface="Wingdings" pitchFamily="2" charset="2"/>
              </a:rPr>
              <a:t> </a:t>
            </a:r>
            <a:r>
              <a:rPr lang="fr-FR" sz="2400" dirty="0" err="1">
                <a:sym typeface="Wingdings" pitchFamily="2" charset="2"/>
              </a:rPr>
              <a:t>this</a:t>
            </a:r>
            <a:r>
              <a:rPr lang="fr-FR" sz="2400" dirty="0">
                <a:sym typeface="Wingdings" pitchFamily="2" charset="2"/>
              </a:rPr>
              <a:t> </a:t>
            </a:r>
            <a:r>
              <a:rPr lang="fr-FR" sz="2400" dirty="0" err="1">
                <a:sym typeface="Wingdings" pitchFamily="2" charset="2"/>
              </a:rPr>
              <a:t>weak</a:t>
            </a:r>
            <a:r>
              <a:rPr lang="fr-FR" sz="2400" dirty="0">
                <a:sym typeface="Wingdings" pitchFamily="2" charset="2"/>
              </a:rPr>
              <a:t> DP </a:t>
            </a:r>
            <a:r>
              <a:rPr lang="fr-FR" sz="2400" dirty="0" err="1">
                <a:sym typeface="Wingdings" pitchFamily="2" charset="2"/>
              </a:rPr>
              <a:t>electric</a:t>
            </a:r>
            <a:r>
              <a:rPr lang="fr-FR" sz="2400" dirty="0">
                <a:sym typeface="Wingdings" pitchFamily="2" charset="2"/>
              </a:rPr>
              <a:t> </a:t>
            </a:r>
            <a:r>
              <a:rPr lang="fr-FR" sz="2400" dirty="0" err="1">
                <a:sym typeface="Wingdings" pitchFamily="2" charset="2"/>
              </a:rPr>
              <a:t>field</a:t>
            </a:r>
            <a:r>
              <a:rPr lang="fr-FR" sz="2400" dirty="0">
                <a:sym typeface="Wingdings" pitchFamily="2" charset="2"/>
              </a:rPr>
              <a:t> </a:t>
            </a:r>
            <a:r>
              <a:rPr lang="fr-FR" sz="2400" dirty="0"/>
              <a:t> </a:t>
            </a:r>
          </a:p>
          <a:p>
            <a:pPr>
              <a:buFont typeface="Wingdings" pitchFamily="2" charset="2"/>
              <a:buChar char="à"/>
              <a:defRPr/>
            </a:pPr>
            <a:r>
              <a:rPr lang="fr-FR" sz="2400" dirty="0"/>
              <a:t> </a:t>
            </a:r>
            <a:r>
              <a:rPr lang="fr-FR" sz="2400" dirty="0" err="1"/>
              <a:t>loss</a:t>
            </a:r>
            <a:r>
              <a:rPr lang="fr-FR" sz="2400" dirty="0"/>
              <a:t> of </a:t>
            </a:r>
            <a:r>
              <a:rPr lang="fr-FR" sz="2400" dirty="0" err="1"/>
              <a:t>energy</a:t>
            </a:r>
            <a:r>
              <a:rPr lang="fr-FR" sz="2400" dirty="0"/>
              <a:t> </a:t>
            </a:r>
            <a:r>
              <a:rPr lang="fr-FR" sz="2400" dirty="0" err="1"/>
              <a:t>characterized</a:t>
            </a:r>
            <a:r>
              <a:rPr lang="fr-FR" sz="2400" dirty="0"/>
              <a:t> by </a:t>
            </a:r>
            <a:r>
              <a:rPr lang="fr-FR" sz="2400" b="1" dirty="0" err="1"/>
              <a:t>mirrors</a:t>
            </a:r>
            <a:r>
              <a:rPr lang="fr-FR" sz="2400" b="1" dirty="0"/>
              <a:t> </a:t>
            </a:r>
            <a:r>
              <a:rPr lang="fr-FR" sz="2400" b="1" dirty="0" err="1"/>
              <a:t>reflectivity</a:t>
            </a:r>
            <a:r>
              <a:rPr lang="fr-FR" sz="2400" b="1" dirty="0"/>
              <a:t> r </a:t>
            </a:r>
            <a:r>
              <a:rPr lang="fr-FR" sz="2400" dirty="0"/>
              <a:t>(</a:t>
            </a:r>
            <a:r>
              <a:rPr lang="fr-FR" sz="2400" dirty="0" err="1"/>
              <a:t>related</a:t>
            </a:r>
            <a:r>
              <a:rPr lang="fr-FR" sz="2400" dirty="0"/>
              <a:t> to </a:t>
            </a:r>
            <a:r>
              <a:rPr lang="fr-FR" sz="2400" dirty="0" err="1"/>
              <a:t>quality</a:t>
            </a:r>
            <a:r>
              <a:rPr lang="fr-FR" sz="2400" dirty="0"/>
              <a:t> factor Q of the </a:t>
            </a:r>
            <a:r>
              <a:rPr lang="fr-FR" sz="2400" dirty="0" err="1"/>
              <a:t>cavity</a:t>
            </a:r>
            <a:r>
              <a:rPr lang="fr-FR" sz="2400" dirty="0"/>
              <a:t>)</a:t>
            </a:r>
          </a:p>
          <a:p>
            <a:pPr>
              <a:buFont typeface="Wingdings" pitchFamily="2" charset="2"/>
              <a:buChar char="à"/>
              <a:defRPr/>
            </a:pPr>
            <a:endParaRPr lang="fr-FR" dirty="0"/>
          </a:p>
        </p:txBody>
      </p:sp>
      <p:sp>
        <p:nvSpPr>
          <p:cNvPr id="2" name="Titre 1"/>
          <p:cNvSpPr>
            <a:spLocks noGrp="1"/>
          </p:cNvSpPr>
          <p:nvPr>
            <p:ph type="title"/>
          </p:nvPr>
        </p:nvSpPr>
        <p:spPr bwMode="auto">
          <a:xfrm>
            <a:off x="203200" y="18255"/>
            <a:ext cx="11772900" cy="1325563"/>
          </a:xfrm>
        </p:spPr>
        <p:txBody>
          <a:bodyPr>
            <a:normAutofit/>
          </a:bodyPr>
          <a:lstStyle/>
          <a:p>
            <a:pPr algn="ctr">
              <a:defRPr/>
            </a:pPr>
            <a:r>
              <a:rPr lang="en-US" b="1" u="sng"/>
              <a:t>Resonant cavity and why using it in this context ?</a:t>
            </a:r>
            <a:endParaRPr/>
          </a:p>
        </p:txBody>
      </p:sp>
      <p:sp>
        <p:nvSpPr>
          <p:cNvPr id="5" name="ZoneTexte 4">
            <a:extLst>
              <a:ext uri="{FF2B5EF4-FFF2-40B4-BE49-F238E27FC236}">
                <a16:creationId xmlns:a16="http://schemas.microsoft.com/office/drawing/2014/main" id="{72CA263C-3548-B7A7-F777-6F8D47306E44}"/>
              </a:ext>
            </a:extLst>
          </p:cNvPr>
          <p:cNvSpPr txBox="1"/>
          <p:nvPr/>
        </p:nvSpPr>
        <p:spPr bwMode="auto">
          <a:xfrm>
            <a:off x="11742753" y="6478608"/>
            <a:ext cx="504056" cy="369332"/>
          </a:xfrm>
          <a:prstGeom prst="rect">
            <a:avLst/>
          </a:prstGeom>
          <a:noFill/>
        </p:spPr>
        <p:txBody>
          <a:bodyPr wrap="square" rtlCol="0">
            <a:spAutoFit/>
          </a:bodyPr>
          <a:lstStyle/>
          <a:p>
            <a:r>
              <a:rPr lang="en-US" dirty="0"/>
              <a:t>5</a:t>
            </a: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359276E2-9DF3-2A84-E176-988A2E09D5B9}"/>
                  </a:ext>
                </a:extLst>
              </p:cNvPr>
              <p:cNvSpPr txBox="1"/>
              <p:nvPr/>
            </p:nvSpPr>
            <p:spPr>
              <a:xfrm>
                <a:off x="5585669" y="2348880"/>
                <a:ext cx="6484308" cy="1700850"/>
              </a:xfrm>
              <a:prstGeom prst="rect">
                <a:avLst/>
              </a:prstGeom>
              <a:noFill/>
            </p:spPr>
            <p:txBody>
              <a:bodyPr wrap="square" rtlCol="0">
                <a:spAutoFit/>
              </a:bodyPr>
              <a:lstStyle/>
              <a:p>
                <a:r>
                  <a:rPr lang="en-US" sz="2400" dirty="0">
                    <a:sym typeface="Wingdings" pitchFamily="2" charset="2"/>
                  </a:rPr>
                  <a:t> By boundary conditions (oscillations of </a:t>
                </a:r>
                <a14:m>
                  <m:oMath xmlns:m="http://schemas.openxmlformats.org/officeDocument/2006/math">
                    <m:sSup>
                      <m:sSupPr>
                        <m:ctrlPr>
                          <a:rPr lang="en-US" sz="2400" i="1" smtClean="0">
                            <a:latin typeface="Cambria Math" panose="02040503050406030204" pitchFamily="18" charset="0"/>
                            <a:sym typeface="Wingdings" pitchFamily="2" charset="2"/>
                          </a:rPr>
                        </m:ctrlPr>
                      </m:sSupPr>
                      <m:e>
                        <m:r>
                          <a:rPr lang="fr-FR" sz="2400" b="0" i="1" smtClean="0">
                            <a:latin typeface="Cambria Math" panose="02040503050406030204" pitchFamily="18" charset="0"/>
                            <a:sym typeface="Wingdings" pitchFamily="2" charset="2"/>
                          </a:rPr>
                          <m:t>𝑒</m:t>
                        </m:r>
                      </m:e>
                      <m:sup>
                        <m:r>
                          <a:rPr lang="fr-FR" sz="2400" b="0" i="1" smtClean="0">
                            <a:latin typeface="Cambria Math" panose="02040503050406030204" pitchFamily="18" charset="0"/>
                            <a:sym typeface="Wingdings" pitchFamily="2" charset="2"/>
                          </a:rPr>
                          <m:t>−</m:t>
                        </m:r>
                      </m:sup>
                    </m:sSup>
                  </m:oMath>
                </a14:m>
                <a:r>
                  <a:rPr lang="en-US" sz="2400" dirty="0">
                    <a:sym typeface="Wingdings" pitchFamily="2" charset="2"/>
                  </a:rPr>
                  <a:t>), </a:t>
                </a:r>
                <a:br>
                  <a:rPr lang="en-US" sz="2400" dirty="0">
                    <a:sym typeface="Wingdings" pitchFamily="2" charset="2"/>
                  </a:rPr>
                </a:br>
                <a:r>
                  <a:rPr lang="en-US" sz="2400" b="1" dirty="0">
                    <a:sym typeface="Wingdings" pitchFamily="2" charset="2"/>
                  </a:rPr>
                  <a:t>p</a:t>
                </a:r>
                <a:r>
                  <a:rPr lang="en-US" sz="2400" b="1" dirty="0"/>
                  <a:t>ropagation of “regular” electric field </a:t>
                </a:r>
                <a14:m>
                  <m:oMath xmlns:m="http://schemas.openxmlformats.org/officeDocument/2006/math">
                    <m:sSub>
                      <m:sSubPr>
                        <m:ctrlPr>
                          <a:rPr lang="en-US" sz="2400" b="1" i="1" smtClean="0">
                            <a:latin typeface="Cambria Math" panose="02040503050406030204" pitchFamily="18" charset="0"/>
                          </a:rPr>
                        </m:ctrlPr>
                      </m:sSubPr>
                      <m:e>
                        <m:acc>
                          <m:accPr>
                            <m:chr m:val="⃗"/>
                            <m:ctrlPr>
                              <a:rPr lang="en-US" sz="2400" b="1" i="1" smtClean="0">
                                <a:latin typeface="Cambria Math" panose="02040503050406030204" pitchFamily="18" charset="0"/>
                              </a:rPr>
                            </m:ctrlPr>
                          </m:accPr>
                          <m:e>
                            <m:r>
                              <a:rPr lang="fr-FR" sz="2400" b="1" i="1" smtClean="0">
                                <a:latin typeface="Cambria Math" panose="02040503050406030204" pitchFamily="18" charset="0"/>
                              </a:rPr>
                              <m:t>𝑬</m:t>
                            </m:r>
                          </m:e>
                        </m:acc>
                      </m:e>
                      <m:sub>
                        <m:r>
                          <a:rPr lang="fr-FR" sz="2400" b="1" i="1" smtClean="0">
                            <a:latin typeface="Cambria Math" panose="02040503050406030204" pitchFamily="18" charset="0"/>
                          </a:rPr>
                          <m:t>𝑫𝑷</m:t>
                        </m:r>
                        <m:r>
                          <a:rPr lang="fr-FR" sz="2400" b="1" i="1" smtClean="0">
                            <a:latin typeface="Cambria Math" panose="02040503050406030204" pitchFamily="18" charset="0"/>
                          </a:rPr>
                          <m:t>,||</m:t>
                        </m:r>
                      </m:sub>
                    </m:sSub>
                    <m:r>
                      <a:rPr lang="fr-FR" sz="2400" b="0" i="1" smtClean="0">
                        <a:latin typeface="Cambria Math" panose="02040503050406030204" pitchFamily="18" charset="0"/>
                      </a:rPr>
                      <m:t> </m:t>
                    </m:r>
                  </m:oMath>
                </a14:m>
                <a:br>
                  <a:rPr lang="fr-FR" sz="2400" dirty="0"/>
                </a:br>
                <a:r>
                  <a:rPr lang="en-US" sz="2400" dirty="0"/>
                  <a:t>with amplitude corresponding to the component of</a:t>
                </a:r>
                <a14:m>
                  <m:oMath xmlns:m="http://schemas.openxmlformats.org/officeDocument/2006/math">
                    <m:sSub>
                      <m:sSubPr>
                        <m:ctrlPr>
                          <a:rPr lang="en-US" sz="2400" i="1">
                            <a:latin typeface="Cambria Math" panose="02040503050406030204" pitchFamily="18" charset="0"/>
                          </a:rPr>
                        </m:ctrlPr>
                      </m:sSubPr>
                      <m:e>
                        <m:r>
                          <a:rPr lang="fr-FR" sz="2400" b="0" i="1" smtClean="0">
                            <a:latin typeface="Cambria Math" panose="02040503050406030204" pitchFamily="18" charset="0"/>
                          </a:rPr>
                          <m:t> </m:t>
                        </m:r>
                        <m:acc>
                          <m:accPr>
                            <m:chr m:val="⃗"/>
                            <m:ctrlPr>
                              <a:rPr lang="en-US" sz="2400" i="1">
                                <a:latin typeface="Cambria Math" panose="02040503050406030204" pitchFamily="18" charset="0"/>
                              </a:rPr>
                            </m:ctrlPr>
                          </m:accPr>
                          <m:e>
                            <m:r>
                              <a:rPr lang="fr-FR" sz="2400" i="1">
                                <a:latin typeface="Cambria Math" panose="02040503050406030204" pitchFamily="18" charset="0"/>
                              </a:rPr>
                              <m:t>𝐸</m:t>
                            </m:r>
                          </m:e>
                        </m:acc>
                      </m:e>
                      <m:sub>
                        <m:r>
                          <a:rPr lang="fr-FR" sz="2400" i="1">
                            <a:latin typeface="Cambria Math" panose="02040503050406030204" pitchFamily="18" charset="0"/>
                          </a:rPr>
                          <m:t>𝐷𝑃</m:t>
                        </m:r>
                      </m:sub>
                    </m:sSub>
                  </m:oMath>
                </a14:m>
                <a:r>
                  <a:rPr lang="en-US" sz="2400" dirty="0"/>
                  <a:t> parallel to the plate</a:t>
                </a:r>
              </a:p>
            </p:txBody>
          </p:sp>
        </mc:Choice>
        <mc:Fallback xmlns="">
          <p:sp>
            <p:nvSpPr>
              <p:cNvPr id="8" name="ZoneTexte 7">
                <a:extLst>
                  <a:ext uri="{FF2B5EF4-FFF2-40B4-BE49-F238E27FC236}">
                    <a16:creationId xmlns:a16="http://schemas.microsoft.com/office/drawing/2014/main" id="{359276E2-9DF3-2A84-E176-988A2E09D5B9}"/>
                  </a:ext>
                </a:extLst>
              </p:cNvPr>
              <p:cNvSpPr txBox="1">
                <a:spLocks noRot="1" noChangeAspect="1" noMove="1" noResize="1" noEditPoints="1" noAdjustHandles="1" noChangeArrowheads="1" noChangeShapeType="1" noTextEdit="1"/>
              </p:cNvSpPr>
              <p:nvPr/>
            </p:nvSpPr>
            <p:spPr>
              <a:xfrm>
                <a:off x="5585669" y="2348880"/>
                <a:ext cx="6484308" cy="1700850"/>
              </a:xfrm>
              <a:prstGeom prst="rect">
                <a:avLst/>
              </a:prstGeom>
              <a:blipFill>
                <a:blip r:embed="rId3"/>
                <a:stretch>
                  <a:fillRect l="-1367" t="-2963" b="-7407"/>
                </a:stretch>
              </a:blipFill>
            </p:spPr>
            <p:txBody>
              <a:bodyPr/>
              <a:lstStyle/>
              <a:p>
                <a:r>
                  <a:rPr lang="en-US">
                    <a:noFill/>
                  </a:rPr>
                  <a:t> </a:t>
                </a:r>
              </a:p>
            </p:txBody>
          </p:sp>
        </mc:Fallback>
      </mc:AlternateContent>
      <p:pic>
        <p:nvPicPr>
          <p:cNvPr id="10" name="Image 9">
            <a:extLst>
              <a:ext uri="{FF2B5EF4-FFF2-40B4-BE49-F238E27FC236}">
                <a16:creationId xmlns:a16="http://schemas.microsoft.com/office/drawing/2014/main" id="{7BCBA9B9-F451-E399-BCA3-545272739CC8}"/>
              </a:ext>
            </a:extLst>
          </p:cNvPr>
          <p:cNvPicPr>
            <a:picLocks noChangeAspect="1"/>
          </p:cNvPicPr>
          <p:nvPr/>
        </p:nvPicPr>
        <p:blipFill rotWithShape="1">
          <a:blip r:embed="rId4"/>
          <a:srcRect b="22828"/>
          <a:stretch/>
        </p:blipFill>
        <p:spPr>
          <a:xfrm>
            <a:off x="182984" y="1412776"/>
            <a:ext cx="5219700" cy="3067670"/>
          </a:xfrm>
          <a:prstGeom prst="rect">
            <a:avLst/>
          </a:prstGeom>
        </p:spPr>
      </p:pic>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F8928D12-7BE4-D5D9-D092-0F0721E1FA6B}"/>
                  </a:ext>
                </a:extLst>
              </p:cNvPr>
              <p:cNvSpPr txBox="1"/>
              <p:nvPr/>
            </p:nvSpPr>
            <p:spPr>
              <a:xfrm>
                <a:off x="203200" y="4480446"/>
                <a:ext cx="3096344" cy="4341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4"/>
                              </a:solidFill>
                              <a:latin typeface="Cambria Math" panose="02040503050406030204" pitchFamily="18" charset="0"/>
                            </a:rPr>
                          </m:ctrlPr>
                        </m:sSubPr>
                        <m:e>
                          <m:acc>
                            <m:accPr>
                              <m:chr m:val="⃗"/>
                              <m:ctrlPr>
                                <a:rPr lang="en-US" i="1" smtClean="0">
                                  <a:solidFill>
                                    <a:schemeClr val="accent4"/>
                                  </a:solidFill>
                                  <a:latin typeface="Cambria Math" panose="02040503050406030204" pitchFamily="18" charset="0"/>
                                </a:rPr>
                              </m:ctrlPr>
                            </m:accPr>
                            <m:e>
                              <m:r>
                                <a:rPr lang="fr-FR" b="0" i="1" smtClean="0">
                                  <a:solidFill>
                                    <a:schemeClr val="accent4"/>
                                  </a:solidFill>
                                  <a:latin typeface="Cambria Math" panose="02040503050406030204" pitchFamily="18" charset="0"/>
                                </a:rPr>
                                <m:t>𝐸</m:t>
                              </m:r>
                            </m:e>
                          </m:acc>
                        </m:e>
                        <m:sub>
                          <m:r>
                            <a:rPr lang="fr-FR" b="0" i="1" smtClean="0">
                              <a:solidFill>
                                <a:schemeClr val="accent4"/>
                              </a:solidFill>
                              <a:latin typeface="Cambria Math" panose="02040503050406030204" pitchFamily="18" charset="0"/>
                            </a:rPr>
                            <m:t>𝐷𝑃</m:t>
                          </m:r>
                          <m:r>
                            <a:rPr lang="fr-FR" b="0" i="1" smtClean="0">
                              <a:solidFill>
                                <a:schemeClr val="accent4"/>
                              </a:solidFill>
                              <a:latin typeface="Cambria Math" panose="02040503050406030204" pitchFamily="18" charset="0"/>
                            </a:rPr>
                            <m:t>,||</m:t>
                          </m:r>
                        </m:sub>
                      </m:sSub>
                      <m:r>
                        <a:rPr lang="fr-FR" b="0" i="1" smtClean="0">
                          <a:latin typeface="Cambria Math" panose="02040503050406030204" pitchFamily="18" charset="0"/>
                        </a:rPr>
                        <m:t>+</m:t>
                      </m:r>
                      <m:sSub>
                        <m:sSubPr>
                          <m:ctrlPr>
                            <a:rPr lang="fr-FR" b="0" i="1" smtClean="0">
                              <a:solidFill>
                                <a:schemeClr val="accent2"/>
                              </a:solidFill>
                              <a:latin typeface="Cambria Math" panose="02040503050406030204" pitchFamily="18" charset="0"/>
                            </a:rPr>
                          </m:ctrlPr>
                        </m:sSubPr>
                        <m:e>
                          <m:acc>
                            <m:accPr>
                              <m:chr m:val="⃗"/>
                              <m:ctrlPr>
                                <a:rPr lang="fr-FR" b="0" i="1" smtClean="0">
                                  <a:solidFill>
                                    <a:schemeClr val="accent2"/>
                                  </a:solidFill>
                                  <a:latin typeface="Cambria Math" panose="02040503050406030204" pitchFamily="18" charset="0"/>
                                </a:rPr>
                              </m:ctrlPr>
                            </m:accPr>
                            <m:e>
                              <m:r>
                                <a:rPr lang="fr-FR" b="0" i="1" smtClean="0">
                                  <a:solidFill>
                                    <a:schemeClr val="accent2"/>
                                  </a:solidFill>
                                  <a:latin typeface="Cambria Math" panose="02040503050406030204" pitchFamily="18" charset="0"/>
                                </a:rPr>
                                <m:t>𝐸</m:t>
                              </m:r>
                            </m:e>
                          </m:acc>
                        </m:e>
                        <m:sub>
                          <m:r>
                            <a:rPr lang="fr-FR" b="0" i="1" smtClean="0">
                              <a:solidFill>
                                <a:schemeClr val="accent2"/>
                              </a:solidFill>
                              <a:latin typeface="Cambria Math" panose="02040503050406030204" pitchFamily="18" charset="0"/>
                            </a:rPr>
                            <m:t>𝑝𝑟𝑜𝑝</m:t>
                          </m:r>
                        </m:sub>
                      </m:sSub>
                      <m:r>
                        <a:rPr lang="fr-FR" b="0" i="1" smtClean="0">
                          <a:latin typeface="Cambria Math" panose="02040503050406030204" pitchFamily="18" charset="0"/>
                        </a:rPr>
                        <m:t>=0</m:t>
                      </m:r>
                    </m:oMath>
                  </m:oMathPara>
                </a14:m>
                <a:endParaRPr lang="en-US" dirty="0"/>
              </a:p>
            </p:txBody>
          </p:sp>
        </mc:Choice>
        <mc:Fallback xmlns="">
          <p:sp>
            <p:nvSpPr>
              <p:cNvPr id="4" name="ZoneTexte 3">
                <a:extLst>
                  <a:ext uri="{FF2B5EF4-FFF2-40B4-BE49-F238E27FC236}">
                    <a16:creationId xmlns:a16="http://schemas.microsoft.com/office/drawing/2014/main" id="{F8928D12-7BE4-D5D9-D092-0F0721E1FA6B}"/>
                  </a:ext>
                </a:extLst>
              </p:cNvPr>
              <p:cNvSpPr txBox="1">
                <a:spLocks noRot="1" noChangeAspect="1" noMove="1" noResize="1" noEditPoints="1" noAdjustHandles="1" noChangeArrowheads="1" noChangeShapeType="1" noTextEdit="1"/>
              </p:cNvSpPr>
              <p:nvPr/>
            </p:nvSpPr>
            <p:spPr>
              <a:xfrm>
                <a:off x="203200" y="4480446"/>
                <a:ext cx="3096344" cy="434158"/>
              </a:xfrm>
              <a:prstGeom prst="rect">
                <a:avLst/>
              </a:prstGeom>
              <a:blipFill>
                <a:blip r:embed="rId5"/>
                <a:stretch>
                  <a:fillRect b="-857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custDataLst>
              <p:tags r:id="rId1"/>
            </p:custDataLst>
          </p:nvPr>
        </p:nvSpPr>
        <p:spPr bwMode="auto">
          <a:xfrm>
            <a:off x="524933" y="0"/>
            <a:ext cx="11367557" cy="1325563"/>
          </a:xfrm>
        </p:spPr>
        <p:txBody>
          <a:bodyPr>
            <a:normAutofit/>
          </a:bodyPr>
          <a:lstStyle/>
          <a:p>
            <a:pPr algn="ctr">
              <a:defRPr/>
            </a:pPr>
            <a:r>
              <a:rPr lang="fr-FR" b="1" u="sng" dirty="0"/>
              <a:t>The </a:t>
            </a:r>
            <a:r>
              <a:rPr lang="fr-FR" b="1" u="sng" dirty="0" err="1"/>
              <a:t>experiment</a:t>
            </a:r>
            <a:r>
              <a:rPr lang="fr-FR" b="1" u="sng" dirty="0"/>
              <a:t> : Setup </a:t>
            </a:r>
            <a:r>
              <a:rPr lang="fr-FR" b="1" u="sng" dirty="0" err="1"/>
              <a:t>using</a:t>
            </a:r>
            <a:r>
              <a:rPr lang="fr-FR" b="1" u="sng" dirty="0"/>
              <a:t> </a:t>
            </a:r>
            <a:r>
              <a:rPr lang="fr-FR" b="1" u="sng" dirty="0" err="1"/>
              <a:t>microwave</a:t>
            </a:r>
            <a:r>
              <a:rPr lang="fr-FR" b="1" u="sng" dirty="0"/>
              <a:t> signal </a:t>
            </a:r>
            <a:endParaRPr dirty="0"/>
          </a:p>
        </p:txBody>
      </p:sp>
      <p:sp>
        <p:nvSpPr>
          <p:cNvPr id="7" name="ZoneTexte 6">
            <a:extLst>
              <a:ext uri="{FF2B5EF4-FFF2-40B4-BE49-F238E27FC236}">
                <a16:creationId xmlns:a16="http://schemas.microsoft.com/office/drawing/2014/main" id="{16A26DAC-6ACF-CD99-C287-38D993ECB67D}"/>
              </a:ext>
            </a:extLst>
          </p:cNvPr>
          <p:cNvSpPr txBox="1"/>
          <p:nvPr>
            <p:custDataLst>
              <p:tags r:id="rId2"/>
            </p:custDataLst>
          </p:nvPr>
        </p:nvSpPr>
        <p:spPr bwMode="auto">
          <a:xfrm>
            <a:off x="11742753" y="6478608"/>
            <a:ext cx="504056"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62834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a:extLst>
              <a:ext uri="{FF2B5EF4-FFF2-40B4-BE49-F238E27FC236}">
                <a16:creationId xmlns:a16="http://schemas.microsoft.com/office/drawing/2014/main" id="{718A81A6-10C7-2B40-E676-71D1CF1B9139}"/>
              </a:ext>
            </a:extLst>
          </p:cNvPr>
          <p:cNvSpPr txBox="1"/>
          <p:nvPr>
            <p:custDataLst>
              <p:tags r:id="rId1"/>
            </p:custDataLst>
          </p:nvPr>
        </p:nvSpPr>
        <p:spPr bwMode="auto">
          <a:xfrm>
            <a:off x="18860" y="1124744"/>
            <a:ext cx="10181595" cy="461665"/>
          </a:xfrm>
          <a:prstGeom prst="rect">
            <a:avLst/>
          </a:prstGeom>
          <a:noFill/>
        </p:spPr>
        <p:txBody>
          <a:bodyPr wrap="square" rtlCol="0">
            <a:spAutoFit/>
          </a:bodyPr>
          <a:lstStyle/>
          <a:p>
            <a:pPr>
              <a:defRPr/>
            </a:pPr>
            <a:r>
              <a:rPr lang="en-US" sz="2400" dirty="0">
                <a:solidFill>
                  <a:schemeClr val="tx1"/>
                </a:solidFill>
              </a:rPr>
              <a:t>We can </a:t>
            </a:r>
            <a:r>
              <a:rPr lang="en-US" sz="2400" b="1" dirty="0">
                <a:solidFill>
                  <a:srgbClr val="0070C0"/>
                </a:solidFill>
              </a:rPr>
              <a:t>either</a:t>
            </a:r>
            <a:r>
              <a:rPr lang="en-US" sz="2400" dirty="0">
                <a:solidFill>
                  <a:schemeClr val="tx1"/>
                </a:solidFill>
              </a:rPr>
              <a:t> measure the DM electric field directly</a:t>
            </a:r>
            <a:r>
              <a:rPr lang="en-US" sz="2400" dirty="0"/>
              <a:t>…</a:t>
            </a:r>
          </a:p>
        </p:txBody>
      </p:sp>
      <p:sp>
        <p:nvSpPr>
          <p:cNvPr id="2" name="Titre 1"/>
          <p:cNvSpPr>
            <a:spLocks noGrp="1"/>
          </p:cNvSpPr>
          <p:nvPr>
            <p:ph type="title"/>
            <p:custDataLst>
              <p:tags r:id="rId2"/>
            </p:custDataLst>
          </p:nvPr>
        </p:nvSpPr>
        <p:spPr bwMode="auto">
          <a:xfrm>
            <a:off x="524933" y="0"/>
            <a:ext cx="11367557" cy="1325563"/>
          </a:xfrm>
        </p:spPr>
        <p:txBody>
          <a:bodyPr>
            <a:normAutofit/>
          </a:bodyPr>
          <a:lstStyle/>
          <a:p>
            <a:pPr algn="ctr">
              <a:defRPr/>
            </a:pPr>
            <a:r>
              <a:rPr lang="fr-FR" b="1" u="sng" dirty="0"/>
              <a:t>The </a:t>
            </a:r>
            <a:r>
              <a:rPr lang="fr-FR" b="1" u="sng" dirty="0" err="1"/>
              <a:t>experiment</a:t>
            </a:r>
            <a:r>
              <a:rPr lang="fr-FR" b="1" u="sng" dirty="0"/>
              <a:t> : Setup </a:t>
            </a:r>
            <a:r>
              <a:rPr lang="fr-FR" b="1" u="sng" dirty="0" err="1"/>
              <a:t>using</a:t>
            </a:r>
            <a:r>
              <a:rPr lang="fr-FR" b="1" u="sng" dirty="0"/>
              <a:t> </a:t>
            </a:r>
            <a:r>
              <a:rPr lang="fr-FR" b="1" u="sng" dirty="0" err="1"/>
              <a:t>microwave</a:t>
            </a:r>
            <a:r>
              <a:rPr lang="fr-FR" b="1" u="sng" dirty="0"/>
              <a:t> signal </a:t>
            </a:r>
            <a:endParaRPr dirty="0"/>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D7C06A1-BED5-422B-6D27-86073CD9AF20}"/>
                  </a:ext>
                </a:extLst>
              </p:cNvPr>
              <p:cNvSpPr txBox="1"/>
              <p:nvPr>
                <p:custDataLst>
                  <p:tags r:id="rId3"/>
                </p:custDataLst>
              </p:nvPr>
            </p:nvSpPr>
            <p:spPr bwMode="auto">
              <a:xfrm>
                <a:off x="2770831" y="1626435"/>
                <a:ext cx="6244501" cy="506421"/>
              </a:xfrm>
              <a:prstGeom prst="rect">
                <a:avLst/>
              </a:prstGeom>
              <a:noFill/>
            </p:spPr>
            <p:txBody>
              <a:bodyPr wrap="square" rtlCol="0">
                <a:spAutoFit/>
              </a:bodyPr>
              <a:lstStyle/>
              <a:p>
                <a:pPr algn="ctr">
                  <a:defRPr/>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ea typeface="Cambria Math"/>
                              <a:cs typeface="Cambria Math"/>
                            </a:rPr>
                          </m:ctrlPr>
                        </m:sSubPr>
                        <m:e>
                          <m:r>
                            <a:rPr lang="fr-FR" sz="2400" b="1" i="1">
                              <a:latin typeface="Cambria Math"/>
                            </a:rPr>
                            <m:t> </m:t>
                          </m:r>
                          <m:acc>
                            <m:accPr>
                              <m:chr m:val="⃗"/>
                              <m:ctrlPr>
                                <a:rPr lang="en-US" sz="2400" b="1" i="1">
                                  <a:latin typeface="Cambria Math" panose="02040503050406030204" pitchFamily="18" charset="0"/>
                                  <a:ea typeface="Cambria Math"/>
                                  <a:cs typeface="Cambria Math"/>
                                </a:rPr>
                              </m:ctrlPr>
                            </m:accPr>
                            <m:e>
                              <m:r>
                                <a:rPr lang="fr-FR" sz="2400" b="1" i="1">
                                  <a:latin typeface="Cambria Math"/>
                                </a:rPr>
                                <m:t>𝑬</m:t>
                              </m:r>
                            </m:e>
                          </m:acc>
                        </m:e>
                        <m:sub>
                          <m:r>
                            <a:rPr lang="fr-FR" sz="2400" b="1" i="1">
                              <a:latin typeface="Cambria Math"/>
                            </a:rPr>
                            <m:t>𝑻</m:t>
                          </m:r>
                        </m:sub>
                      </m:sSub>
                      <m:r>
                        <a:rPr lang="fr-FR" sz="2400" b="1" i="1">
                          <a:latin typeface="Cambria Math"/>
                        </a:rPr>
                        <m:t> </m:t>
                      </m:r>
                      <m:r>
                        <a:rPr lang="fr-FR" sz="2400" b="1" i="1" smtClean="0">
                          <a:latin typeface="Cambria Math" panose="02040503050406030204" pitchFamily="18" charset="0"/>
                          <a:ea typeface="Cambria Math" panose="02040503050406030204" pitchFamily="18" charset="0"/>
                        </a:rPr>
                        <m:t>∝</m:t>
                      </m:r>
                      <m:sSup>
                        <m:sSupPr>
                          <m:ctrlPr>
                            <a:rPr lang="fr-FR" sz="2400" b="1" i="1">
                              <a:solidFill>
                                <a:schemeClr val="accent2"/>
                              </a:solidFill>
                              <a:latin typeface="Cambria Math" panose="02040503050406030204" pitchFamily="18" charset="0"/>
                              <a:ea typeface="Cambria Math"/>
                              <a:cs typeface="Cambria Math"/>
                            </a:rPr>
                          </m:ctrlPr>
                        </m:sSupPr>
                        <m:e>
                          <m:sSub>
                            <m:sSubPr>
                              <m:ctrlPr>
                                <a:rPr lang="fr-FR" sz="2400" b="1" i="1">
                                  <a:solidFill>
                                    <a:schemeClr val="accent2"/>
                                  </a:solidFill>
                                  <a:latin typeface="Cambria Math" panose="02040503050406030204" pitchFamily="18" charset="0"/>
                                  <a:ea typeface="Cambria Math"/>
                                  <a:cs typeface="Cambria Math"/>
                                </a:rPr>
                              </m:ctrlPr>
                            </m:sSubPr>
                            <m:e>
                              <m:acc>
                                <m:accPr>
                                  <m:chr m:val="⃗"/>
                                  <m:ctrlPr>
                                    <a:rPr lang="fr-FR" sz="2400" b="1" i="1" smtClean="0">
                                      <a:solidFill>
                                        <a:schemeClr val="accent2"/>
                                      </a:solidFill>
                                      <a:latin typeface="Cambria Math" panose="02040503050406030204" pitchFamily="18" charset="0"/>
                                      <a:ea typeface="Cambria Math"/>
                                    </a:rPr>
                                  </m:ctrlPr>
                                </m:accPr>
                                <m:e>
                                  <m:r>
                                    <a:rPr lang="fr-FR" sz="2400" b="1" i="1" smtClean="0">
                                      <a:solidFill>
                                        <a:schemeClr val="accent2"/>
                                      </a:solidFill>
                                      <a:latin typeface="Cambria Math" panose="02040503050406030204" pitchFamily="18" charset="0"/>
                                      <a:ea typeface="Cambria Math"/>
                                    </a:rPr>
                                    <m:t>𝑿</m:t>
                                  </m:r>
                                </m:e>
                              </m:acc>
                            </m:e>
                            <m:sub>
                              <m:r>
                                <a:rPr lang="fr-FR" sz="2400" b="1" i="1">
                                  <a:solidFill>
                                    <a:schemeClr val="accent2"/>
                                  </a:solidFill>
                                  <a:latin typeface="Cambria Math"/>
                                  <a:ea typeface="Cambria Math"/>
                                </a:rPr>
                                <m:t>𝑫𝑴</m:t>
                              </m:r>
                            </m:sub>
                          </m:sSub>
                          <m:r>
                            <a:rPr lang="fr-FR" sz="2400" b="1" i="1">
                              <a:solidFill>
                                <a:schemeClr val="accent2"/>
                              </a:solidFill>
                              <a:latin typeface="Cambria Math"/>
                            </a:rPr>
                            <m:t>𝒆</m:t>
                          </m:r>
                        </m:e>
                        <m:sup>
                          <m:r>
                            <a:rPr lang="fr-FR" sz="2400" b="1" i="1">
                              <a:solidFill>
                                <a:schemeClr val="accent2"/>
                              </a:solidFill>
                              <a:latin typeface="Cambria Math"/>
                            </a:rPr>
                            <m:t>−</m:t>
                          </m:r>
                          <m:r>
                            <a:rPr lang="fr-FR" sz="2400" b="1" i="1">
                              <a:solidFill>
                                <a:schemeClr val="accent2"/>
                              </a:solidFill>
                              <a:latin typeface="Cambria Math"/>
                            </a:rPr>
                            <m:t>𝒊</m:t>
                          </m:r>
                          <m:sSub>
                            <m:sSubPr>
                              <m:ctrlPr>
                                <a:rPr lang="fr-FR" sz="2400" b="1" i="1">
                                  <a:solidFill>
                                    <a:schemeClr val="accent2"/>
                                  </a:solidFill>
                                  <a:latin typeface="Cambria Math" panose="02040503050406030204" pitchFamily="18" charset="0"/>
                                  <a:ea typeface="Cambria Math"/>
                                  <a:cs typeface="Cambria Math"/>
                                </a:rPr>
                              </m:ctrlPr>
                            </m:sSubPr>
                            <m:e>
                              <m:r>
                                <a:rPr lang="fr-FR" sz="2400" b="1" i="1">
                                  <a:solidFill>
                                    <a:schemeClr val="accent2"/>
                                  </a:solidFill>
                                  <a:latin typeface="Cambria Math"/>
                                  <a:ea typeface="Cambria Math"/>
                                </a:rPr>
                                <m:t>𝝎</m:t>
                              </m:r>
                            </m:e>
                            <m:sub>
                              <m:r>
                                <a:rPr lang="fr-FR" sz="2400" b="1" i="1">
                                  <a:solidFill>
                                    <a:schemeClr val="accent2"/>
                                  </a:solidFill>
                                  <a:latin typeface="Cambria Math"/>
                                </a:rPr>
                                <m:t>𝑫𝑴</m:t>
                              </m:r>
                            </m:sub>
                          </m:sSub>
                          <m:r>
                            <a:rPr lang="fr-FR" sz="2400" b="1" i="1">
                              <a:solidFill>
                                <a:schemeClr val="accent2"/>
                              </a:solidFill>
                              <a:latin typeface="Cambria Math"/>
                            </a:rPr>
                            <m:t>𝒕</m:t>
                          </m:r>
                        </m:sup>
                      </m:sSup>
                    </m:oMath>
                  </m:oMathPara>
                </a14:m>
                <a:endParaRPr lang="en-US" sz="2400" b="1" dirty="0">
                  <a:solidFill>
                    <a:srgbClr val="FF0000"/>
                  </a:solidFill>
                </a:endParaRPr>
              </a:p>
            </p:txBody>
          </p:sp>
        </mc:Choice>
        <mc:Fallback xmlns="">
          <p:sp>
            <p:nvSpPr>
              <p:cNvPr id="4" name="ZoneTexte 3">
                <a:extLst>
                  <a:ext uri="{FF2B5EF4-FFF2-40B4-BE49-F238E27FC236}">
                    <a16:creationId xmlns:a16="http://schemas.microsoft.com/office/drawing/2014/main" id="{6D7C06A1-BED5-422B-6D27-86073CD9AF20}"/>
                  </a:ext>
                </a:extLst>
              </p:cNvPr>
              <p:cNvSpPr txBox="1">
                <a:spLocks noRot="1" noChangeAspect="1" noMove="1" noResize="1" noEditPoints="1" noAdjustHandles="1" noChangeArrowheads="1" noChangeShapeType="1" noTextEdit="1"/>
              </p:cNvSpPr>
              <p:nvPr>
                <p:custDataLst>
                  <p:tags r:id="rId10"/>
                </p:custDataLst>
              </p:nvPr>
            </p:nvSpPr>
            <p:spPr bwMode="auto">
              <a:xfrm>
                <a:off x="2770831" y="1626435"/>
                <a:ext cx="6244501" cy="506421"/>
              </a:xfrm>
              <a:prstGeom prst="rect">
                <a:avLst/>
              </a:prstGeom>
              <a:blipFill>
                <a:blip r:embed="rId11"/>
                <a:stretch>
                  <a:fillRect b="-20000"/>
                </a:stretch>
              </a:blipFill>
            </p:spPr>
            <p:txBody>
              <a:bodyPr/>
              <a:lstStyle/>
              <a:p>
                <a:r>
                  <a:rPr lang="en-US">
                    <a:noFill/>
                  </a:rPr>
                  <a:t> </a:t>
                </a:r>
              </a:p>
            </p:txBody>
          </p:sp>
        </mc:Fallback>
      </mc:AlternateContent>
      <p:sp>
        <p:nvSpPr>
          <p:cNvPr id="8" name="Parenthèse fermante 7">
            <a:extLst>
              <a:ext uri="{FF2B5EF4-FFF2-40B4-BE49-F238E27FC236}">
                <a16:creationId xmlns:a16="http://schemas.microsoft.com/office/drawing/2014/main" id="{EA707E87-0494-7E37-59A8-4F086BCD4FF2}"/>
              </a:ext>
            </a:extLst>
          </p:cNvPr>
          <p:cNvSpPr/>
          <p:nvPr>
            <p:custDataLst>
              <p:tags r:id="rId4"/>
            </p:custDataLst>
          </p:nvPr>
        </p:nvSpPr>
        <p:spPr bwMode="auto">
          <a:xfrm rot="5400000">
            <a:off x="6239625" y="1338241"/>
            <a:ext cx="73531" cy="1518746"/>
          </a:xfrm>
          <a:prstGeom prst="rightBracket">
            <a:avLst>
              <a:gd name="adj" fmla="val 833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schemeClr val="accent2"/>
              </a:solidFill>
            </a:endParaRPr>
          </a:p>
        </p:txBody>
      </p:sp>
      <p:sp>
        <p:nvSpPr>
          <p:cNvPr id="5" name="ZoneTexte 4">
            <a:extLst>
              <a:ext uri="{FF2B5EF4-FFF2-40B4-BE49-F238E27FC236}">
                <a16:creationId xmlns:a16="http://schemas.microsoft.com/office/drawing/2014/main" id="{66592DA7-9F9D-A31E-426A-F32958906FE4}"/>
              </a:ext>
            </a:extLst>
          </p:cNvPr>
          <p:cNvSpPr txBox="1"/>
          <p:nvPr>
            <p:custDataLst>
              <p:tags r:id="rId5"/>
            </p:custDataLst>
          </p:nvPr>
        </p:nvSpPr>
        <p:spPr bwMode="auto">
          <a:xfrm>
            <a:off x="5227441" y="2132856"/>
            <a:ext cx="2232991" cy="338554"/>
          </a:xfrm>
          <a:prstGeom prst="rect">
            <a:avLst/>
          </a:prstGeom>
          <a:noFill/>
        </p:spPr>
        <p:txBody>
          <a:bodyPr wrap="square" rtlCol="0">
            <a:spAutoFit/>
          </a:bodyPr>
          <a:lstStyle/>
          <a:p>
            <a:pPr>
              <a:defRPr/>
            </a:pPr>
            <a:r>
              <a:rPr lang="fr-FR" sz="1600" dirty="0">
                <a:solidFill>
                  <a:schemeClr val="accent2"/>
                </a:solidFill>
              </a:rPr>
              <a:t>DM </a:t>
            </a:r>
            <a:r>
              <a:rPr lang="fr-FR" sz="1600" dirty="0" err="1">
                <a:solidFill>
                  <a:schemeClr val="accent2"/>
                </a:solidFill>
              </a:rPr>
              <a:t>field</a:t>
            </a:r>
            <a:r>
              <a:rPr lang="fr-FR" sz="1600" dirty="0">
                <a:solidFill>
                  <a:schemeClr val="accent2"/>
                </a:solidFill>
              </a:rPr>
              <a:t> contrib. (</a:t>
            </a:r>
            <a:r>
              <a:rPr lang="fr-FR" sz="1600" dirty="0" err="1">
                <a:solidFill>
                  <a:schemeClr val="accent2"/>
                </a:solidFill>
              </a:rPr>
              <a:t>small</a:t>
            </a:r>
            <a:r>
              <a:rPr lang="fr-FR" sz="1600" dirty="0">
                <a:solidFill>
                  <a:schemeClr val="accent2"/>
                </a:solidFill>
              </a:rPr>
              <a:t>)</a:t>
            </a:r>
            <a:endParaRPr lang="en-US" sz="1600" dirty="0">
              <a:solidFill>
                <a:schemeClr val="accent2"/>
              </a:solidFill>
            </a:endParaRP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DE046221-7385-04F8-A552-02136E80F38E}"/>
                  </a:ext>
                </a:extLst>
              </p:cNvPr>
              <p:cNvSpPr txBox="1"/>
              <p:nvPr>
                <p:custDataLst>
                  <p:tags r:id="rId6"/>
                </p:custDataLst>
              </p:nvPr>
            </p:nvSpPr>
            <p:spPr bwMode="auto">
              <a:xfrm>
                <a:off x="7859016" y="1640994"/>
                <a:ext cx="5096646" cy="707886"/>
              </a:xfrm>
              <a:prstGeom prst="rect">
                <a:avLst/>
              </a:prstGeom>
              <a:noFill/>
            </p:spPr>
            <p:txBody>
              <a:bodyPr wrap="square" rtlCol="0">
                <a:spAutoFit/>
              </a:bodyPr>
              <a:lstStyle/>
              <a:p>
                <a:pPr marL="342900" indent="-342900">
                  <a:buFont typeface="Wingdings" pitchFamily="2" charset="2"/>
                  <a:buChar char="à"/>
                  <a:defRPr/>
                </a:pPr>
                <a:r>
                  <a:rPr lang="en-US" sz="2000" dirty="0"/>
                  <a:t>Amplitude too small </a:t>
                </a:r>
                <a14:m>
                  <m:oMath xmlns:m="http://schemas.openxmlformats.org/officeDocument/2006/math">
                    <m:r>
                      <a:rPr lang="en-US"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en-US" sz="2000" b="0" i="1">
                        <a:solidFill>
                          <a:schemeClr val="tx1"/>
                        </a:solidFill>
                        <a:latin typeface="Cambria Math"/>
                        <a:ea typeface="Cambria Math"/>
                      </a:rPr>
                      <m:t>(</m:t>
                    </m:r>
                    <m:r>
                      <a:rPr lang="en-US" sz="2000" b="0" i="1" smtClean="0">
                        <a:solidFill>
                          <a:schemeClr val="tx1"/>
                        </a:solidFill>
                        <a:latin typeface="Cambria Math" panose="02040503050406030204" pitchFamily="18" charset="0"/>
                        <a:ea typeface="Cambria Math" panose="02040503050406030204" pitchFamily="18" charset="0"/>
                      </a:rPr>
                      <m:t>𝜒</m:t>
                    </m:r>
                    <m:r>
                      <a:rPr lang="en-US" sz="2000" b="0" i="1">
                        <a:solidFill>
                          <a:schemeClr val="tx1"/>
                        </a:solidFill>
                        <a:latin typeface="Cambria Math"/>
                        <a:ea typeface="Cambria Math"/>
                      </a:rPr>
                      <m:t>)</m:t>
                    </m:r>
                    <m:r>
                      <a:rPr lang="en-US" sz="2000" b="0" i="0" smtClean="0">
                        <a:solidFill>
                          <a:schemeClr val="tx1"/>
                        </a:solidFill>
                        <a:latin typeface="Cambria Math" panose="02040503050406030204" pitchFamily="18" charset="0"/>
                        <a:ea typeface="Cambria Math"/>
                      </a:rPr>
                      <m:t>)</m:t>
                    </m:r>
                  </m:oMath>
                </a14:m>
                <a:r>
                  <a:rPr lang="en-US" sz="2000" dirty="0">
                    <a:solidFill>
                      <a:schemeClr val="tx1"/>
                    </a:solidFill>
                  </a:rPr>
                  <a:t> </a:t>
                </a:r>
                <a:endParaRPr lang="en-US" sz="2000" dirty="0"/>
              </a:p>
              <a:p>
                <a:pPr marL="342900" indent="-342900">
                  <a:buFont typeface="Wingdings" pitchFamily="2" charset="2"/>
                  <a:buChar char="à"/>
                  <a:defRPr/>
                </a:pPr>
                <a:r>
                  <a:rPr lang="en-US" sz="2000" dirty="0"/>
                  <a:t>O</a:t>
                </a:r>
                <a:r>
                  <a:rPr lang="en-US" sz="2000" dirty="0">
                    <a:solidFill>
                      <a:schemeClr val="tx1"/>
                    </a:solidFill>
                  </a:rPr>
                  <a:t>scillates too fast </a:t>
                </a:r>
                <a14:m>
                  <m:oMath xmlns:m="http://schemas.openxmlformats.org/officeDocument/2006/math">
                    <m:r>
                      <a:rPr lang="fr-FR"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fr-FR" sz="2000" b="0" i="1">
                        <a:solidFill>
                          <a:schemeClr val="tx1"/>
                        </a:solidFill>
                        <a:latin typeface="Cambria Math"/>
                        <a:ea typeface="Cambria Math"/>
                      </a:rPr>
                      <m:t>(</m:t>
                    </m:r>
                    <m:r>
                      <a:rPr lang="fr-FR" sz="2000" b="0" i="1">
                        <a:solidFill>
                          <a:schemeClr val="tx1"/>
                        </a:solidFill>
                        <a:latin typeface="Cambria Math"/>
                        <a:ea typeface="Cambria Math"/>
                      </a:rPr>
                      <m:t>𝐺𝐻𝑧</m:t>
                    </m:r>
                    <m:r>
                      <a:rPr lang="fr-FR" sz="2000" b="0" i="1">
                        <a:solidFill>
                          <a:schemeClr val="tx1"/>
                        </a:solidFill>
                        <a:latin typeface="Cambria Math"/>
                        <a:ea typeface="Cambria Math"/>
                      </a:rPr>
                      <m:t>)</m:t>
                    </m:r>
                    <m:r>
                      <a:rPr lang="fr-FR" sz="2000" b="0" i="0" smtClean="0">
                        <a:solidFill>
                          <a:schemeClr val="tx1"/>
                        </a:solidFill>
                        <a:latin typeface="Cambria Math" panose="02040503050406030204" pitchFamily="18" charset="0"/>
                        <a:ea typeface="Cambria Math"/>
                      </a:rPr>
                      <m:t>)</m:t>
                    </m:r>
                  </m:oMath>
                </a14:m>
                <a:endParaRPr lang="en-US" sz="2000" dirty="0">
                  <a:solidFill>
                    <a:schemeClr val="tx1"/>
                  </a:solidFill>
                </a:endParaRPr>
              </a:p>
            </p:txBody>
          </p:sp>
        </mc:Choice>
        <mc:Fallback xmlns="">
          <p:sp>
            <p:nvSpPr>
              <p:cNvPr id="6" name="ZoneTexte 5">
                <a:extLst>
                  <a:ext uri="{FF2B5EF4-FFF2-40B4-BE49-F238E27FC236}">
                    <a16:creationId xmlns:a16="http://schemas.microsoft.com/office/drawing/2014/main" id="{DE046221-7385-04F8-A552-02136E80F38E}"/>
                  </a:ext>
                </a:extLst>
              </p:cNvPr>
              <p:cNvSpPr txBox="1">
                <a:spLocks noRot="1" noChangeAspect="1" noMove="1" noResize="1" noEditPoints="1" noAdjustHandles="1" noChangeArrowheads="1" noChangeShapeType="1" noTextEdit="1"/>
              </p:cNvSpPr>
              <p:nvPr>
                <p:custDataLst>
                  <p:tags r:id="rId12"/>
                </p:custDataLst>
              </p:nvPr>
            </p:nvSpPr>
            <p:spPr bwMode="auto">
              <a:xfrm>
                <a:off x="7859016" y="1640994"/>
                <a:ext cx="5096646" cy="707886"/>
              </a:xfrm>
              <a:prstGeom prst="rect">
                <a:avLst/>
              </a:prstGeom>
              <a:blipFill>
                <a:blip r:embed="rId13"/>
                <a:stretch>
                  <a:fillRect l="-993" t="-5357" b="-14286"/>
                </a:stretch>
              </a:blipFill>
            </p:spPr>
            <p:txBody>
              <a:bodyPr/>
              <a:lstStyle/>
              <a:p>
                <a:r>
                  <a:rPr lang="en-US">
                    <a:noFill/>
                  </a:rPr>
                  <a:t> </a:t>
                </a:r>
              </a:p>
            </p:txBody>
          </p:sp>
        </mc:Fallback>
      </mc:AlternateContent>
      <p:sp>
        <p:nvSpPr>
          <p:cNvPr id="7" name="ZoneTexte 6">
            <a:extLst>
              <a:ext uri="{FF2B5EF4-FFF2-40B4-BE49-F238E27FC236}">
                <a16:creationId xmlns:a16="http://schemas.microsoft.com/office/drawing/2014/main" id="{16A26DAC-6ACF-CD99-C287-38D993ECB67D}"/>
              </a:ext>
            </a:extLst>
          </p:cNvPr>
          <p:cNvSpPr txBox="1"/>
          <p:nvPr>
            <p:custDataLst>
              <p:tags r:id="rId7"/>
            </p:custDataLst>
          </p:nvPr>
        </p:nvSpPr>
        <p:spPr bwMode="auto">
          <a:xfrm>
            <a:off x="11742753" y="6478608"/>
            <a:ext cx="504056"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17314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a:extLst>
              <a:ext uri="{FF2B5EF4-FFF2-40B4-BE49-F238E27FC236}">
                <a16:creationId xmlns:a16="http://schemas.microsoft.com/office/drawing/2014/main" id="{718A81A6-10C7-2B40-E676-71D1CF1B9139}"/>
              </a:ext>
            </a:extLst>
          </p:cNvPr>
          <p:cNvSpPr txBox="1"/>
          <p:nvPr>
            <p:custDataLst>
              <p:tags r:id="rId1"/>
            </p:custDataLst>
          </p:nvPr>
        </p:nvSpPr>
        <p:spPr bwMode="auto">
          <a:xfrm>
            <a:off x="18860" y="1124744"/>
            <a:ext cx="10181595" cy="461665"/>
          </a:xfrm>
          <a:prstGeom prst="rect">
            <a:avLst/>
          </a:prstGeom>
          <a:noFill/>
        </p:spPr>
        <p:txBody>
          <a:bodyPr wrap="square" rtlCol="0">
            <a:spAutoFit/>
          </a:bodyPr>
          <a:lstStyle/>
          <a:p>
            <a:pPr>
              <a:defRPr/>
            </a:pPr>
            <a:r>
              <a:rPr lang="en-US" sz="2400" dirty="0">
                <a:solidFill>
                  <a:schemeClr val="tx1"/>
                </a:solidFill>
              </a:rPr>
              <a:t>We can </a:t>
            </a:r>
            <a:r>
              <a:rPr lang="en-US" sz="2400" b="1" dirty="0">
                <a:solidFill>
                  <a:srgbClr val="0070C0"/>
                </a:solidFill>
              </a:rPr>
              <a:t>either</a:t>
            </a:r>
            <a:r>
              <a:rPr lang="en-US" sz="2400" dirty="0">
                <a:solidFill>
                  <a:schemeClr val="tx1"/>
                </a:solidFill>
              </a:rPr>
              <a:t> measure the DM electric field directly</a:t>
            </a:r>
            <a:r>
              <a:rPr lang="en-US" sz="2400" dirty="0"/>
              <a:t>…</a:t>
            </a:r>
          </a:p>
        </p:txBody>
      </p:sp>
      <p:sp>
        <p:nvSpPr>
          <p:cNvPr id="2" name="Titre 1"/>
          <p:cNvSpPr>
            <a:spLocks noGrp="1"/>
          </p:cNvSpPr>
          <p:nvPr>
            <p:ph type="title"/>
            <p:custDataLst>
              <p:tags r:id="rId2"/>
            </p:custDataLst>
          </p:nvPr>
        </p:nvSpPr>
        <p:spPr bwMode="auto">
          <a:xfrm>
            <a:off x="524933" y="0"/>
            <a:ext cx="11367557" cy="1325563"/>
          </a:xfrm>
        </p:spPr>
        <p:txBody>
          <a:bodyPr>
            <a:normAutofit/>
          </a:bodyPr>
          <a:lstStyle/>
          <a:p>
            <a:pPr algn="ctr">
              <a:defRPr/>
            </a:pPr>
            <a:r>
              <a:rPr lang="fr-FR" b="1" u="sng" dirty="0"/>
              <a:t>The </a:t>
            </a:r>
            <a:r>
              <a:rPr lang="fr-FR" b="1" u="sng" dirty="0" err="1"/>
              <a:t>experiment</a:t>
            </a:r>
            <a:r>
              <a:rPr lang="fr-FR" b="1" u="sng" dirty="0"/>
              <a:t> : Setup </a:t>
            </a:r>
            <a:r>
              <a:rPr lang="fr-FR" b="1" u="sng" dirty="0" err="1"/>
              <a:t>using</a:t>
            </a:r>
            <a:r>
              <a:rPr lang="fr-FR" b="1" u="sng" dirty="0"/>
              <a:t> </a:t>
            </a:r>
            <a:r>
              <a:rPr lang="fr-FR" b="1" u="sng" dirty="0" err="1"/>
              <a:t>microwave</a:t>
            </a:r>
            <a:r>
              <a:rPr lang="fr-FR" b="1" u="sng" dirty="0"/>
              <a:t> signal </a:t>
            </a:r>
            <a:endParaRPr dirty="0"/>
          </a:p>
        </p:txBody>
      </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4E48F5C0-397C-2835-DB65-D0705275EBC1}"/>
                  </a:ext>
                </a:extLst>
              </p:cNvPr>
              <p:cNvSpPr txBox="1"/>
              <p:nvPr>
                <p:custDataLst>
                  <p:tags r:id="rId3"/>
                </p:custDataLst>
              </p:nvPr>
            </p:nvSpPr>
            <p:spPr bwMode="auto">
              <a:xfrm>
                <a:off x="5159896" y="3645024"/>
                <a:ext cx="7148446" cy="864404"/>
              </a:xfrm>
              <a:prstGeom prst="rect">
                <a:avLst/>
              </a:prstGeom>
              <a:noFill/>
              <a:ln>
                <a:noFill/>
              </a:ln>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300" b="1" i="1" smtClean="0">
                              <a:latin typeface="Cambria Math" panose="02040503050406030204" pitchFamily="18" charset="0"/>
                              <a:ea typeface="Cambria Math"/>
                              <a:cs typeface="Cambria Math"/>
                            </a:rPr>
                          </m:ctrlPr>
                        </m:sSubPr>
                        <m:e>
                          <m:r>
                            <a:rPr lang="fr-FR" sz="2300" b="1" i="1">
                              <a:latin typeface="Cambria Math"/>
                            </a:rPr>
                            <m:t>|</m:t>
                          </m:r>
                          <m:acc>
                            <m:accPr>
                              <m:chr m:val="⃗"/>
                              <m:ctrlPr>
                                <a:rPr lang="en-US" sz="2300" b="1" i="1">
                                  <a:latin typeface="Cambria Math" panose="02040503050406030204" pitchFamily="18" charset="0"/>
                                  <a:ea typeface="Cambria Math"/>
                                  <a:cs typeface="Cambria Math"/>
                                </a:rPr>
                              </m:ctrlPr>
                            </m:accPr>
                            <m:e>
                              <m:r>
                                <a:rPr lang="fr-FR" sz="2300" b="1" i="1">
                                  <a:latin typeface="Cambria Math"/>
                                </a:rPr>
                                <m:t>𝑬</m:t>
                              </m:r>
                            </m:e>
                          </m:acc>
                        </m:e>
                        <m:sub>
                          <m:r>
                            <a:rPr lang="fr-FR" sz="2300" b="1" i="1">
                              <a:latin typeface="Cambria Math"/>
                            </a:rPr>
                            <m:t>𝑻</m:t>
                          </m:r>
                        </m:sub>
                      </m:sSub>
                      <m:sSup>
                        <m:sSupPr>
                          <m:ctrlPr>
                            <a:rPr lang="fr-FR" sz="2300" b="1" i="1">
                              <a:latin typeface="Cambria Math" panose="02040503050406030204" pitchFamily="18" charset="0"/>
                              <a:ea typeface="Cambria Math"/>
                              <a:cs typeface="Cambria Math"/>
                            </a:rPr>
                          </m:ctrlPr>
                        </m:sSupPr>
                        <m:e>
                          <m:r>
                            <a:rPr lang="fr-FR" sz="2300" b="1" i="1">
                              <a:latin typeface="Cambria Math"/>
                            </a:rPr>
                            <m:t>|</m:t>
                          </m:r>
                        </m:e>
                        <m:sup>
                          <m:r>
                            <a:rPr lang="fr-FR" sz="2300" b="1" i="1">
                              <a:latin typeface="Cambria Math"/>
                            </a:rPr>
                            <m:t>𝟐</m:t>
                          </m:r>
                        </m:sup>
                      </m:sSup>
                      <m:r>
                        <a:rPr lang="fr-FR" sz="2300" b="1" i="1">
                          <a:latin typeface="Cambria Math"/>
                          <a:ea typeface="Cambria Math"/>
                        </a:rPr>
                        <m:t>∝ </m:t>
                      </m:r>
                      <m:sSub>
                        <m:sSubPr>
                          <m:ctrlPr>
                            <a:rPr lang="fr-FR" sz="2300" b="1" i="1" smtClean="0">
                              <a:solidFill>
                                <a:srgbClr val="0070C0"/>
                              </a:solidFill>
                              <a:latin typeface="Cambria Math" panose="02040503050406030204" pitchFamily="18" charset="0"/>
                              <a:ea typeface="Cambria Math"/>
                              <a:cs typeface="Cambria Math"/>
                            </a:rPr>
                          </m:ctrlPr>
                        </m:sSubPr>
                        <m:e>
                          <m:r>
                            <a:rPr lang="fr-FR" sz="2300" b="1" i="1">
                              <a:solidFill>
                                <a:srgbClr val="0070C0"/>
                              </a:solidFill>
                              <a:latin typeface="Cambria Math"/>
                              <a:ea typeface="Cambria Math"/>
                            </a:rPr>
                            <m:t>𝑿</m:t>
                          </m:r>
                        </m:e>
                        <m:sub>
                          <m:r>
                            <a:rPr lang="fr-FR" sz="2300" b="1" i="1">
                              <a:solidFill>
                                <a:srgbClr val="0070C0"/>
                              </a:solidFill>
                              <a:latin typeface="Cambria Math"/>
                              <a:ea typeface="Cambria Math"/>
                            </a:rPr>
                            <m:t>𝒂</m:t>
                          </m:r>
                        </m:sub>
                      </m:sSub>
                      <m:sSub>
                        <m:sSubPr>
                          <m:ctrlPr>
                            <a:rPr lang="fr-FR" sz="2300" b="1" i="1" smtClean="0">
                              <a:solidFill>
                                <a:schemeClr val="accent2"/>
                              </a:solidFill>
                              <a:latin typeface="Cambria Math" panose="02040503050406030204" pitchFamily="18" charset="0"/>
                              <a:ea typeface="Cambria Math"/>
                              <a:cs typeface="Cambria Math"/>
                            </a:rPr>
                          </m:ctrlPr>
                        </m:sSubPr>
                        <m:e>
                          <m:r>
                            <a:rPr lang="fr-FR" sz="2300" b="1" i="1">
                              <a:solidFill>
                                <a:schemeClr val="accent2"/>
                              </a:solidFill>
                              <a:latin typeface="Cambria Math"/>
                              <a:ea typeface="Cambria Math"/>
                            </a:rPr>
                            <m:t>𝑿</m:t>
                          </m:r>
                        </m:e>
                        <m:sub>
                          <m:r>
                            <a:rPr lang="fr-FR" sz="2300" b="1" i="1">
                              <a:solidFill>
                                <a:schemeClr val="accent2"/>
                              </a:solidFill>
                              <a:latin typeface="Cambria Math"/>
                              <a:ea typeface="Cambria Math"/>
                            </a:rPr>
                            <m:t>𝑫𝑴</m:t>
                          </m:r>
                        </m:sub>
                      </m:sSub>
                      <m:d>
                        <m:dPr>
                          <m:begChr m:val="["/>
                          <m:endChr m:val="]"/>
                          <m:ctrlPr>
                            <a:rPr lang="fr-FR" sz="2300" b="1" i="1">
                              <a:latin typeface="Cambria Math" panose="02040503050406030204" pitchFamily="18" charset="0"/>
                              <a:ea typeface="Cambria Math"/>
                              <a:cs typeface="Cambria Math"/>
                            </a:rPr>
                          </m:ctrlPr>
                        </m:dPr>
                        <m:e>
                          <m:func>
                            <m:funcPr>
                              <m:ctrlPr>
                                <a:rPr lang="fr-FR" sz="2300" b="1" i="1">
                                  <a:solidFill>
                                    <a:srgbClr val="00B050"/>
                                  </a:solidFill>
                                  <a:latin typeface="Cambria Math" panose="02040503050406030204" pitchFamily="18" charset="0"/>
                                  <a:ea typeface="Cambria Math"/>
                                  <a:cs typeface="Cambria Math"/>
                                </a:rPr>
                              </m:ctrlPr>
                            </m:funcPr>
                            <m:fName>
                              <m:r>
                                <a:rPr lang="fr-FR" sz="2300" b="1" i="0">
                                  <a:solidFill>
                                    <a:srgbClr val="00B050"/>
                                  </a:solidFill>
                                  <a:latin typeface="Cambria Math"/>
                                </a:rPr>
                                <m:t>𝐜𝐨</m:t>
                              </m:r>
                              <m:r>
                                <a:rPr lang="fr-FR" sz="2300" b="1" i="1" smtClean="0">
                                  <a:solidFill>
                                    <a:srgbClr val="00B050"/>
                                  </a:solidFill>
                                  <a:latin typeface="Cambria Math" panose="02040503050406030204" pitchFamily="18" charset="0"/>
                                </a:rPr>
                                <m:t>𝒔</m:t>
                              </m:r>
                            </m:fName>
                            <m:e>
                              <m:d>
                                <m:dPr>
                                  <m:ctrlPr>
                                    <a:rPr lang="fr-FR" sz="2300" b="1" i="1">
                                      <a:solidFill>
                                        <a:srgbClr val="00B050"/>
                                      </a:solidFill>
                                      <a:latin typeface="Cambria Math" panose="02040503050406030204" pitchFamily="18" charset="0"/>
                                      <a:ea typeface="Cambria Math"/>
                                    </a:rPr>
                                  </m:ctrlPr>
                                </m:dPr>
                                <m:e>
                                  <m:r>
                                    <a:rPr lang="fr-FR" sz="2300" b="1" i="1">
                                      <a:solidFill>
                                        <a:srgbClr val="00B050"/>
                                      </a:solidFill>
                                      <a:latin typeface="Cambria Math"/>
                                      <a:ea typeface="Cambria Math"/>
                                    </a:rPr>
                                    <m:t>∆</m:t>
                                  </m:r>
                                  <m:r>
                                    <a:rPr lang="fr-FR" sz="2300" b="1" i="1">
                                      <a:solidFill>
                                        <a:srgbClr val="00B050"/>
                                      </a:solidFill>
                                      <a:latin typeface="Cambria Math"/>
                                      <a:ea typeface="Cambria Math"/>
                                    </a:rPr>
                                    <m:t>𝝎</m:t>
                                  </m:r>
                                  <m:r>
                                    <a:rPr lang="fr-FR" sz="2300" b="1" i="1">
                                      <a:solidFill>
                                        <a:srgbClr val="00B050"/>
                                      </a:solidFill>
                                      <a:latin typeface="Cambria Math"/>
                                      <a:ea typeface="Cambria Math"/>
                                    </a:rPr>
                                    <m:t>𝒕</m:t>
                                  </m:r>
                                  <m:r>
                                    <a:rPr lang="fr-FR" sz="2300" b="1" i="1">
                                      <a:solidFill>
                                        <a:srgbClr val="00B050"/>
                                      </a:solidFill>
                                      <a:latin typeface="Cambria Math"/>
                                      <a:ea typeface="Cambria Math"/>
                                    </a:rPr>
                                    <m:t>+</m:t>
                                  </m:r>
                                  <m:sSub>
                                    <m:sSubPr>
                                      <m:ctrlPr>
                                        <a:rPr lang="fr-FR" sz="2300" b="1" i="1">
                                          <a:solidFill>
                                            <a:srgbClr val="00B050"/>
                                          </a:solidFill>
                                          <a:latin typeface="Cambria Math" panose="02040503050406030204" pitchFamily="18" charset="0"/>
                                          <a:ea typeface="Cambria Math"/>
                                          <a:cs typeface="Cambria Math"/>
                                        </a:rPr>
                                      </m:ctrlPr>
                                    </m:sSubPr>
                                    <m:e>
                                      <m:r>
                                        <a:rPr lang="fr-FR" sz="2300" b="1" i="1">
                                          <a:solidFill>
                                            <a:srgbClr val="00B050"/>
                                          </a:solidFill>
                                          <a:latin typeface="Cambria Math"/>
                                          <a:ea typeface="Cambria Math"/>
                                        </a:rPr>
                                        <m:t>𝝓</m:t>
                                      </m:r>
                                    </m:e>
                                    <m:sub>
                                      <m:r>
                                        <a:rPr lang="fr-FR" sz="2300" b="1" i="1">
                                          <a:solidFill>
                                            <a:srgbClr val="00B050"/>
                                          </a:solidFill>
                                          <a:latin typeface="Cambria Math"/>
                                          <a:ea typeface="Cambria Math"/>
                                        </a:rPr>
                                        <m:t>𝒂</m:t>
                                      </m:r>
                                    </m:sub>
                                  </m:sSub>
                                </m:e>
                              </m:d>
                            </m:e>
                          </m:func>
                          <m:r>
                            <a:rPr lang="fr-FR" sz="2300" b="1" i="1">
                              <a:latin typeface="Cambria Math"/>
                            </a:rPr>
                            <m:t>+</m:t>
                          </m:r>
                          <m:func>
                            <m:funcPr>
                              <m:ctrlPr>
                                <a:rPr lang="fr-FR" sz="2300" b="1" i="1">
                                  <a:solidFill>
                                    <a:schemeClr val="accent3"/>
                                  </a:solidFill>
                                  <a:latin typeface="Cambria Math" panose="02040503050406030204" pitchFamily="18" charset="0"/>
                                  <a:ea typeface="Cambria Math"/>
                                  <a:cs typeface="Cambria Math"/>
                                </a:rPr>
                              </m:ctrlPr>
                            </m:funcPr>
                            <m:fName>
                              <m:r>
                                <a:rPr lang="fr-FR" sz="2300" b="1" i="0">
                                  <a:solidFill>
                                    <a:schemeClr val="accent3"/>
                                  </a:solidFill>
                                  <a:latin typeface="Cambria Math"/>
                                </a:rPr>
                                <m:t>𝐜𝐨𝐬</m:t>
                              </m:r>
                            </m:fName>
                            <m:e>
                              <m:d>
                                <m:dPr>
                                  <m:ctrlPr>
                                    <a:rPr lang="fr-FR" sz="2300" b="1" i="1">
                                      <a:solidFill>
                                        <a:schemeClr val="accent3"/>
                                      </a:solidFill>
                                      <a:latin typeface="Cambria Math" panose="02040503050406030204" pitchFamily="18" charset="0"/>
                                      <a:ea typeface="Cambria Math"/>
                                    </a:rPr>
                                  </m:ctrlPr>
                                </m:dPr>
                                <m:e>
                                  <m:r>
                                    <a:rPr lang="fr-FR" sz="2300" b="1" i="1">
                                      <a:solidFill>
                                        <a:schemeClr val="accent3"/>
                                      </a:solidFill>
                                      <a:latin typeface="Cambria Math"/>
                                      <a:ea typeface="Cambria Math"/>
                                    </a:rPr>
                                    <m:t>𝜮𝝎</m:t>
                                  </m:r>
                                  <m:r>
                                    <a:rPr lang="fr-FR" sz="2300" b="1" i="1">
                                      <a:solidFill>
                                        <a:schemeClr val="accent3"/>
                                      </a:solidFill>
                                      <a:latin typeface="Cambria Math"/>
                                      <a:ea typeface="Cambria Math"/>
                                    </a:rPr>
                                    <m:t>𝒕</m:t>
                                  </m:r>
                                  <m:r>
                                    <a:rPr lang="fr-FR" sz="2300" b="1" i="1">
                                      <a:solidFill>
                                        <a:schemeClr val="accent3"/>
                                      </a:solidFill>
                                      <a:latin typeface="Cambria Math"/>
                                      <a:ea typeface="Cambria Math"/>
                                    </a:rPr>
                                    <m:t>+</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𝝓</m:t>
                                      </m:r>
                                    </m:e>
                                    <m:sub>
                                      <m:r>
                                        <a:rPr lang="fr-FR" sz="2300" b="1" i="1">
                                          <a:solidFill>
                                            <a:schemeClr val="accent3"/>
                                          </a:solidFill>
                                          <a:latin typeface="Cambria Math"/>
                                          <a:ea typeface="Cambria Math"/>
                                        </a:rPr>
                                        <m:t>𝒂</m:t>
                                      </m:r>
                                    </m:sub>
                                  </m:sSub>
                                </m:e>
                              </m:d>
                            </m:e>
                          </m:func>
                        </m:e>
                      </m:d>
                      <m:r>
                        <a:rPr lang="fr-FR" sz="2300" b="1" i="1">
                          <a:latin typeface="Cambria Math"/>
                        </a:rPr>
                        <m:t>+</m:t>
                      </m:r>
                    </m:oMath>
                    <m:oMath xmlns:m="http://schemas.openxmlformats.org/officeDocument/2006/math">
                      <m:sSubSup>
                        <m:sSubSupPr>
                          <m:ctrlPr>
                            <a:rPr lang="fr-FR" sz="2300" b="1" i="1">
                              <a:solidFill>
                                <a:schemeClr val="accent3"/>
                              </a:solidFill>
                              <a:latin typeface="Cambria Math" panose="02040503050406030204" pitchFamily="18" charset="0"/>
                              <a:ea typeface="Cambria Math"/>
                              <a:cs typeface="Cambria Math"/>
                            </a:rPr>
                          </m:ctrlPr>
                        </m:sSubSupPr>
                        <m:e>
                          <m:r>
                            <a:rPr lang="fr-FR" sz="2300" b="1" i="1">
                              <a:solidFill>
                                <a:schemeClr val="accent3"/>
                              </a:solidFill>
                              <a:latin typeface="Cambria Math"/>
                            </a:rPr>
                            <m:t>𝑿</m:t>
                          </m:r>
                        </m:e>
                        <m:sub>
                          <m:r>
                            <a:rPr lang="fr-FR" sz="2300" b="1" i="1">
                              <a:solidFill>
                                <a:schemeClr val="accent3"/>
                              </a:solidFill>
                              <a:latin typeface="Cambria Math"/>
                            </a:rPr>
                            <m:t>𝑫𝑴</m:t>
                          </m:r>
                        </m:sub>
                        <m:sup>
                          <m:r>
                            <a:rPr lang="fr-FR" sz="2300" b="1" i="1">
                              <a:solidFill>
                                <a:schemeClr val="accent3"/>
                              </a:solidFill>
                              <a:latin typeface="Cambria Math"/>
                            </a:rPr>
                            <m:t>𝟐</m:t>
                          </m:r>
                        </m:sup>
                      </m:sSubSup>
                      <m:func>
                        <m:funcPr>
                          <m:ctrlPr>
                            <a:rPr lang="fr-FR" sz="2300" b="1" i="1">
                              <a:solidFill>
                                <a:schemeClr val="accent3"/>
                              </a:solidFill>
                              <a:latin typeface="Cambria Math" panose="02040503050406030204" pitchFamily="18" charset="0"/>
                              <a:ea typeface="Cambria Math"/>
                              <a:cs typeface="Cambria Math"/>
                            </a:rPr>
                          </m:ctrlPr>
                        </m:funcPr>
                        <m:fName>
                          <m:r>
                            <a:rPr lang="fr-FR" sz="2300" b="1" i="0">
                              <a:solidFill>
                                <a:schemeClr val="accent3"/>
                              </a:solidFill>
                              <a:latin typeface="Cambria Math"/>
                            </a:rPr>
                            <m:t>𝐜𝐨𝐬</m:t>
                          </m:r>
                        </m:fName>
                        <m:e>
                          <m:r>
                            <a:rPr lang="fr-FR" sz="2300" b="1" i="1">
                              <a:solidFill>
                                <a:schemeClr val="accent3"/>
                              </a:solidFill>
                              <a:latin typeface="Cambria Math"/>
                            </a:rPr>
                            <m:t>(</m:t>
                          </m:r>
                          <m:r>
                            <a:rPr lang="fr-FR" sz="2300" b="1" i="1">
                              <a:solidFill>
                                <a:schemeClr val="accent3"/>
                              </a:solidFill>
                              <a:latin typeface="Cambria Math"/>
                            </a:rPr>
                            <m:t>𝟐</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𝝎</m:t>
                              </m:r>
                            </m:e>
                            <m:sub>
                              <m:r>
                                <a:rPr lang="fr-FR" sz="2300" b="1" i="1">
                                  <a:solidFill>
                                    <a:schemeClr val="accent3"/>
                                  </a:solidFill>
                                  <a:latin typeface="Cambria Math"/>
                                </a:rPr>
                                <m:t>𝑫𝑴</m:t>
                              </m:r>
                            </m:sub>
                          </m:sSub>
                          <m:r>
                            <a:rPr lang="fr-FR" sz="2300" b="1" i="1">
                              <a:solidFill>
                                <a:schemeClr val="accent3"/>
                              </a:solidFill>
                              <a:latin typeface="Cambria Math"/>
                            </a:rPr>
                            <m:t>𝒕</m:t>
                          </m:r>
                          <m:r>
                            <a:rPr lang="fr-FR" sz="2300" b="1" i="1">
                              <a:solidFill>
                                <a:schemeClr val="accent3"/>
                              </a:solidFill>
                              <a:latin typeface="Cambria Math"/>
                            </a:rPr>
                            <m:t>)</m:t>
                          </m:r>
                        </m:e>
                      </m:func>
                      <m:r>
                        <a:rPr lang="fr-FR" sz="2300" b="1" i="1">
                          <a:solidFill>
                            <a:schemeClr val="accent3"/>
                          </a:solidFill>
                          <a:latin typeface="Cambria Math"/>
                        </a:rPr>
                        <m:t>+</m:t>
                      </m:r>
                      <m:sSubSup>
                        <m:sSubSupPr>
                          <m:ctrlPr>
                            <a:rPr lang="fr-FR" sz="2300" b="1" i="1">
                              <a:solidFill>
                                <a:schemeClr val="accent3"/>
                              </a:solidFill>
                              <a:latin typeface="Cambria Math" panose="02040503050406030204" pitchFamily="18" charset="0"/>
                              <a:ea typeface="Cambria Math"/>
                              <a:cs typeface="Cambria Math"/>
                            </a:rPr>
                          </m:ctrlPr>
                        </m:sSubSupPr>
                        <m:e>
                          <m:r>
                            <a:rPr lang="fr-FR" sz="2300" b="1" i="1">
                              <a:solidFill>
                                <a:schemeClr val="accent3"/>
                              </a:solidFill>
                              <a:latin typeface="Cambria Math"/>
                            </a:rPr>
                            <m:t>𝑿</m:t>
                          </m:r>
                        </m:e>
                        <m:sub>
                          <m:r>
                            <a:rPr lang="fr-FR" sz="2300" b="1" i="1">
                              <a:solidFill>
                                <a:schemeClr val="accent3"/>
                              </a:solidFill>
                              <a:latin typeface="Cambria Math"/>
                            </a:rPr>
                            <m:t>𝒂</m:t>
                          </m:r>
                        </m:sub>
                        <m:sup>
                          <m:r>
                            <a:rPr lang="fr-FR" sz="2300" b="1" i="1">
                              <a:solidFill>
                                <a:schemeClr val="accent3"/>
                              </a:solidFill>
                              <a:latin typeface="Cambria Math"/>
                            </a:rPr>
                            <m:t>𝟐</m:t>
                          </m:r>
                        </m:sup>
                      </m:sSubSup>
                      <m:func>
                        <m:funcPr>
                          <m:ctrlPr>
                            <a:rPr lang="fr-FR" sz="2300" b="1" i="1">
                              <a:solidFill>
                                <a:schemeClr val="accent3"/>
                              </a:solidFill>
                              <a:latin typeface="Cambria Math" panose="02040503050406030204" pitchFamily="18" charset="0"/>
                              <a:ea typeface="Cambria Math"/>
                              <a:cs typeface="Cambria Math"/>
                            </a:rPr>
                          </m:ctrlPr>
                        </m:funcPr>
                        <m:fName>
                          <m:r>
                            <a:rPr lang="fr-FR" sz="2300" b="1" i="0">
                              <a:solidFill>
                                <a:schemeClr val="accent3"/>
                              </a:solidFill>
                              <a:latin typeface="Cambria Math"/>
                            </a:rPr>
                            <m:t>𝐜𝐨𝐬</m:t>
                          </m:r>
                        </m:fName>
                        <m:e>
                          <m:r>
                            <a:rPr lang="fr-FR" sz="2300" b="1" i="1">
                              <a:solidFill>
                                <a:schemeClr val="accent3"/>
                              </a:solidFill>
                              <a:latin typeface="Cambria Math"/>
                            </a:rPr>
                            <m:t>(</m:t>
                          </m:r>
                          <m:r>
                            <a:rPr lang="fr-FR" sz="2300" b="1" i="1">
                              <a:solidFill>
                                <a:schemeClr val="accent3"/>
                              </a:solidFill>
                              <a:latin typeface="Cambria Math"/>
                            </a:rPr>
                            <m:t>𝟐</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𝝎</m:t>
                              </m:r>
                            </m:e>
                            <m:sub>
                              <m:r>
                                <a:rPr lang="fr-FR" sz="2300" b="1" i="1">
                                  <a:solidFill>
                                    <a:schemeClr val="accent3"/>
                                  </a:solidFill>
                                  <a:latin typeface="Cambria Math"/>
                                </a:rPr>
                                <m:t>𝒂</m:t>
                              </m:r>
                            </m:sub>
                          </m:sSub>
                          <m:r>
                            <a:rPr lang="fr-FR" sz="2300" b="1" i="1">
                              <a:solidFill>
                                <a:schemeClr val="accent3"/>
                              </a:solidFill>
                              <a:latin typeface="Cambria Math"/>
                            </a:rPr>
                            <m:t>𝒕</m:t>
                          </m:r>
                          <m:r>
                            <a:rPr lang="fr-FR" sz="2300" b="1" i="1">
                              <a:solidFill>
                                <a:schemeClr val="accent3"/>
                              </a:solidFill>
                              <a:latin typeface="Cambria Math"/>
                              <a:ea typeface="Cambria Math"/>
                            </a:rPr>
                            <m:t>+</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𝝓</m:t>
                              </m:r>
                            </m:e>
                            <m:sub>
                              <m:r>
                                <a:rPr lang="fr-FR" sz="2300" b="1" i="1">
                                  <a:solidFill>
                                    <a:schemeClr val="accent3"/>
                                  </a:solidFill>
                                  <a:latin typeface="Cambria Math"/>
                                  <a:ea typeface="Cambria Math"/>
                                </a:rPr>
                                <m:t>𝒂</m:t>
                              </m:r>
                            </m:sub>
                          </m:sSub>
                          <m:r>
                            <a:rPr lang="fr-FR" sz="2300" b="1" i="1">
                              <a:solidFill>
                                <a:schemeClr val="accent3"/>
                              </a:solidFill>
                              <a:latin typeface="Cambria Math"/>
                            </a:rPr>
                            <m:t>)</m:t>
                          </m:r>
                        </m:e>
                      </m:func>
                    </m:oMath>
                  </m:oMathPara>
                </a14:m>
                <a:endParaRPr lang="en-US" sz="2300" b="1" dirty="0">
                  <a:solidFill>
                    <a:srgbClr val="FF0000"/>
                  </a:solidFill>
                </a:endParaRPr>
              </a:p>
            </p:txBody>
          </p:sp>
        </mc:Choice>
        <mc:Fallback xmlns="">
          <p:sp>
            <p:nvSpPr>
              <p:cNvPr id="19" name="ZoneTexte 18">
                <a:extLst>
                  <a:ext uri="{FF2B5EF4-FFF2-40B4-BE49-F238E27FC236}">
                    <a16:creationId xmlns:a16="http://schemas.microsoft.com/office/drawing/2014/main" id="{4E48F5C0-397C-2835-DB65-D0705275EBC1}"/>
                  </a:ext>
                </a:extLst>
              </p:cNvPr>
              <p:cNvSpPr txBox="1">
                <a:spLocks noRot="1" noChangeAspect="1" noMove="1" noResize="1" noEditPoints="1" noAdjustHandles="1" noChangeArrowheads="1" noChangeShapeType="1" noTextEdit="1"/>
              </p:cNvSpPr>
              <p:nvPr>
                <p:custDataLst>
                  <p:tags r:id="rId20"/>
                </p:custDataLst>
              </p:nvPr>
            </p:nvSpPr>
            <p:spPr bwMode="auto">
              <a:xfrm>
                <a:off x="5159896" y="3645024"/>
                <a:ext cx="7148446" cy="864404"/>
              </a:xfrm>
              <a:prstGeom prst="rect">
                <a:avLst/>
              </a:prstGeom>
              <a:blipFill>
                <a:blip r:embed="rId21"/>
                <a:stretch>
                  <a:fillRect b="-724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D7C06A1-BED5-422B-6D27-86073CD9AF20}"/>
                  </a:ext>
                </a:extLst>
              </p:cNvPr>
              <p:cNvSpPr txBox="1"/>
              <p:nvPr>
                <p:custDataLst>
                  <p:tags r:id="rId4"/>
                </p:custDataLst>
              </p:nvPr>
            </p:nvSpPr>
            <p:spPr bwMode="auto">
              <a:xfrm>
                <a:off x="2770831" y="1626435"/>
                <a:ext cx="6244501" cy="506421"/>
              </a:xfrm>
              <a:prstGeom prst="rect">
                <a:avLst/>
              </a:prstGeom>
              <a:noFill/>
            </p:spPr>
            <p:txBody>
              <a:bodyPr wrap="square" rtlCol="0">
                <a:spAutoFit/>
              </a:bodyPr>
              <a:lstStyle/>
              <a:p>
                <a:pPr algn="ctr">
                  <a:defRPr/>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ea typeface="Cambria Math"/>
                              <a:cs typeface="Cambria Math"/>
                            </a:rPr>
                          </m:ctrlPr>
                        </m:sSubPr>
                        <m:e>
                          <m:r>
                            <a:rPr lang="fr-FR" sz="2400" b="1" i="1">
                              <a:latin typeface="Cambria Math"/>
                            </a:rPr>
                            <m:t> </m:t>
                          </m:r>
                          <m:acc>
                            <m:accPr>
                              <m:chr m:val="⃗"/>
                              <m:ctrlPr>
                                <a:rPr lang="en-US" sz="2400" b="1" i="1">
                                  <a:latin typeface="Cambria Math" panose="02040503050406030204" pitchFamily="18" charset="0"/>
                                  <a:ea typeface="Cambria Math"/>
                                  <a:cs typeface="Cambria Math"/>
                                </a:rPr>
                              </m:ctrlPr>
                            </m:accPr>
                            <m:e>
                              <m:r>
                                <a:rPr lang="fr-FR" sz="2400" b="1" i="1">
                                  <a:latin typeface="Cambria Math"/>
                                </a:rPr>
                                <m:t>𝑬</m:t>
                              </m:r>
                            </m:e>
                          </m:acc>
                        </m:e>
                        <m:sub>
                          <m:r>
                            <a:rPr lang="fr-FR" sz="2400" b="1" i="1">
                              <a:latin typeface="Cambria Math"/>
                            </a:rPr>
                            <m:t>𝑻</m:t>
                          </m:r>
                        </m:sub>
                      </m:sSub>
                      <m:r>
                        <a:rPr lang="fr-FR" sz="2400" b="1" i="1">
                          <a:latin typeface="Cambria Math"/>
                        </a:rPr>
                        <m:t> </m:t>
                      </m:r>
                      <m:r>
                        <a:rPr lang="fr-FR" sz="2400" b="1" i="1" smtClean="0">
                          <a:latin typeface="Cambria Math" panose="02040503050406030204" pitchFamily="18" charset="0"/>
                          <a:ea typeface="Cambria Math" panose="02040503050406030204" pitchFamily="18" charset="0"/>
                        </a:rPr>
                        <m:t>∝</m:t>
                      </m:r>
                      <m:sSup>
                        <m:sSupPr>
                          <m:ctrlPr>
                            <a:rPr lang="fr-FR" sz="2400" b="1" i="1">
                              <a:solidFill>
                                <a:schemeClr val="accent2"/>
                              </a:solidFill>
                              <a:latin typeface="Cambria Math" panose="02040503050406030204" pitchFamily="18" charset="0"/>
                              <a:ea typeface="Cambria Math"/>
                              <a:cs typeface="Cambria Math"/>
                            </a:rPr>
                          </m:ctrlPr>
                        </m:sSupPr>
                        <m:e>
                          <m:sSub>
                            <m:sSubPr>
                              <m:ctrlPr>
                                <a:rPr lang="fr-FR" sz="2400" b="1" i="1">
                                  <a:solidFill>
                                    <a:schemeClr val="accent2"/>
                                  </a:solidFill>
                                  <a:latin typeface="Cambria Math" panose="02040503050406030204" pitchFamily="18" charset="0"/>
                                  <a:ea typeface="Cambria Math"/>
                                  <a:cs typeface="Cambria Math"/>
                                </a:rPr>
                              </m:ctrlPr>
                            </m:sSubPr>
                            <m:e>
                              <m:acc>
                                <m:accPr>
                                  <m:chr m:val="⃗"/>
                                  <m:ctrlPr>
                                    <a:rPr lang="fr-FR" sz="2400" b="1" i="1" smtClean="0">
                                      <a:solidFill>
                                        <a:schemeClr val="accent2"/>
                                      </a:solidFill>
                                      <a:latin typeface="Cambria Math" panose="02040503050406030204" pitchFamily="18" charset="0"/>
                                      <a:ea typeface="Cambria Math"/>
                                    </a:rPr>
                                  </m:ctrlPr>
                                </m:accPr>
                                <m:e>
                                  <m:r>
                                    <a:rPr lang="fr-FR" sz="2400" b="1" i="1" smtClean="0">
                                      <a:solidFill>
                                        <a:schemeClr val="accent2"/>
                                      </a:solidFill>
                                      <a:latin typeface="Cambria Math" panose="02040503050406030204" pitchFamily="18" charset="0"/>
                                      <a:ea typeface="Cambria Math"/>
                                    </a:rPr>
                                    <m:t>𝑿</m:t>
                                  </m:r>
                                </m:e>
                              </m:acc>
                            </m:e>
                            <m:sub>
                              <m:r>
                                <a:rPr lang="fr-FR" sz="2400" b="1" i="1">
                                  <a:solidFill>
                                    <a:schemeClr val="accent2"/>
                                  </a:solidFill>
                                  <a:latin typeface="Cambria Math"/>
                                  <a:ea typeface="Cambria Math"/>
                                </a:rPr>
                                <m:t>𝑫𝑴</m:t>
                              </m:r>
                            </m:sub>
                          </m:sSub>
                          <m:r>
                            <a:rPr lang="fr-FR" sz="2400" b="1" i="1">
                              <a:solidFill>
                                <a:schemeClr val="accent2"/>
                              </a:solidFill>
                              <a:latin typeface="Cambria Math"/>
                            </a:rPr>
                            <m:t>𝒆</m:t>
                          </m:r>
                        </m:e>
                        <m:sup>
                          <m:r>
                            <a:rPr lang="fr-FR" sz="2400" b="1" i="1">
                              <a:solidFill>
                                <a:schemeClr val="accent2"/>
                              </a:solidFill>
                              <a:latin typeface="Cambria Math"/>
                            </a:rPr>
                            <m:t>−</m:t>
                          </m:r>
                          <m:r>
                            <a:rPr lang="fr-FR" sz="2400" b="1" i="1">
                              <a:solidFill>
                                <a:schemeClr val="accent2"/>
                              </a:solidFill>
                              <a:latin typeface="Cambria Math"/>
                            </a:rPr>
                            <m:t>𝒊</m:t>
                          </m:r>
                          <m:sSub>
                            <m:sSubPr>
                              <m:ctrlPr>
                                <a:rPr lang="fr-FR" sz="2400" b="1" i="1">
                                  <a:solidFill>
                                    <a:schemeClr val="accent2"/>
                                  </a:solidFill>
                                  <a:latin typeface="Cambria Math" panose="02040503050406030204" pitchFamily="18" charset="0"/>
                                  <a:ea typeface="Cambria Math"/>
                                  <a:cs typeface="Cambria Math"/>
                                </a:rPr>
                              </m:ctrlPr>
                            </m:sSubPr>
                            <m:e>
                              <m:r>
                                <a:rPr lang="fr-FR" sz="2400" b="1" i="1">
                                  <a:solidFill>
                                    <a:schemeClr val="accent2"/>
                                  </a:solidFill>
                                  <a:latin typeface="Cambria Math"/>
                                  <a:ea typeface="Cambria Math"/>
                                </a:rPr>
                                <m:t>𝝎</m:t>
                              </m:r>
                            </m:e>
                            <m:sub>
                              <m:r>
                                <a:rPr lang="fr-FR" sz="2400" b="1" i="1">
                                  <a:solidFill>
                                    <a:schemeClr val="accent2"/>
                                  </a:solidFill>
                                  <a:latin typeface="Cambria Math"/>
                                </a:rPr>
                                <m:t>𝑫𝑴</m:t>
                              </m:r>
                            </m:sub>
                          </m:sSub>
                          <m:r>
                            <a:rPr lang="fr-FR" sz="2400" b="1" i="1">
                              <a:solidFill>
                                <a:schemeClr val="accent2"/>
                              </a:solidFill>
                              <a:latin typeface="Cambria Math"/>
                            </a:rPr>
                            <m:t>𝒕</m:t>
                          </m:r>
                        </m:sup>
                      </m:sSup>
                    </m:oMath>
                  </m:oMathPara>
                </a14:m>
                <a:endParaRPr lang="en-US" sz="2400" b="1" dirty="0">
                  <a:solidFill>
                    <a:srgbClr val="FF0000"/>
                  </a:solidFill>
                </a:endParaRPr>
              </a:p>
            </p:txBody>
          </p:sp>
        </mc:Choice>
        <mc:Fallback xmlns="">
          <p:sp>
            <p:nvSpPr>
              <p:cNvPr id="4" name="ZoneTexte 3">
                <a:extLst>
                  <a:ext uri="{FF2B5EF4-FFF2-40B4-BE49-F238E27FC236}">
                    <a16:creationId xmlns:a16="http://schemas.microsoft.com/office/drawing/2014/main" id="{6D7C06A1-BED5-422B-6D27-86073CD9AF20}"/>
                  </a:ext>
                </a:extLst>
              </p:cNvPr>
              <p:cNvSpPr txBox="1">
                <a:spLocks noRot="1" noChangeAspect="1" noMove="1" noResize="1" noEditPoints="1" noAdjustHandles="1" noChangeArrowheads="1" noChangeShapeType="1" noTextEdit="1"/>
              </p:cNvSpPr>
              <p:nvPr>
                <p:custDataLst>
                  <p:tags r:id="rId28"/>
                </p:custDataLst>
              </p:nvPr>
            </p:nvSpPr>
            <p:spPr bwMode="auto">
              <a:xfrm>
                <a:off x="2770831" y="1626435"/>
                <a:ext cx="6244501" cy="506421"/>
              </a:xfrm>
              <a:prstGeom prst="rect">
                <a:avLst/>
              </a:prstGeom>
              <a:blipFill>
                <a:blip r:embed="rId29"/>
                <a:stretch>
                  <a:fillRect b="-20000"/>
                </a:stretch>
              </a:blipFill>
            </p:spPr>
            <p:txBody>
              <a:bodyPr/>
              <a:lstStyle/>
              <a:p>
                <a:r>
                  <a:rPr lang="en-US">
                    <a:noFill/>
                  </a:rPr>
                  <a:t> </a:t>
                </a:r>
              </a:p>
            </p:txBody>
          </p:sp>
        </mc:Fallback>
      </mc:AlternateContent>
      <p:sp>
        <p:nvSpPr>
          <p:cNvPr id="8" name="Parenthèse fermante 7">
            <a:extLst>
              <a:ext uri="{FF2B5EF4-FFF2-40B4-BE49-F238E27FC236}">
                <a16:creationId xmlns:a16="http://schemas.microsoft.com/office/drawing/2014/main" id="{EA707E87-0494-7E37-59A8-4F086BCD4FF2}"/>
              </a:ext>
            </a:extLst>
          </p:cNvPr>
          <p:cNvSpPr/>
          <p:nvPr>
            <p:custDataLst>
              <p:tags r:id="rId5"/>
            </p:custDataLst>
          </p:nvPr>
        </p:nvSpPr>
        <p:spPr bwMode="auto">
          <a:xfrm rot="5400000">
            <a:off x="6239625" y="1338241"/>
            <a:ext cx="73531" cy="1518746"/>
          </a:xfrm>
          <a:prstGeom prst="rightBracket">
            <a:avLst>
              <a:gd name="adj" fmla="val 833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schemeClr val="accent2"/>
              </a:solidFill>
            </a:endParaRPr>
          </a:p>
        </p:txBody>
      </p:sp>
      <p:sp>
        <p:nvSpPr>
          <p:cNvPr id="5" name="ZoneTexte 4">
            <a:extLst>
              <a:ext uri="{FF2B5EF4-FFF2-40B4-BE49-F238E27FC236}">
                <a16:creationId xmlns:a16="http://schemas.microsoft.com/office/drawing/2014/main" id="{66592DA7-9F9D-A31E-426A-F32958906FE4}"/>
              </a:ext>
            </a:extLst>
          </p:cNvPr>
          <p:cNvSpPr txBox="1"/>
          <p:nvPr>
            <p:custDataLst>
              <p:tags r:id="rId6"/>
            </p:custDataLst>
          </p:nvPr>
        </p:nvSpPr>
        <p:spPr bwMode="auto">
          <a:xfrm>
            <a:off x="5227441" y="2132856"/>
            <a:ext cx="2232991" cy="338554"/>
          </a:xfrm>
          <a:prstGeom prst="rect">
            <a:avLst/>
          </a:prstGeom>
          <a:noFill/>
        </p:spPr>
        <p:txBody>
          <a:bodyPr wrap="square" rtlCol="0">
            <a:spAutoFit/>
          </a:bodyPr>
          <a:lstStyle/>
          <a:p>
            <a:pPr>
              <a:defRPr/>
            </a:pPr>
            <a:r>
              <a:rPr lang="fr-FR" sz="1600" dirty="0">
                <a:solidFill>
                  <a:schemeClr val="accent2"/>
                </a:solidFill>
              </a:rPr>
              <a:t>DM </a:t>
            </a:r>
            <a:r>
              <a:rPr lang="fr-FR" sz="1600" dirty="0" err="1">
                <a:solidFill>
                  <a:schemeClr val="accent2"/>
                </a:solidFill>
              </a:rPr>
              <a:t>field</a:t>
            </a:r>
            <a:r>
              <a:rPr lang="fr-FR" sz="1600" dirty="0">
                <a:solidFill>
                  <a:schemeClr val="accent2"/>
                </a:solidFill>
              </a:rPr>
              <a:t> contrib. (</a:t>
            </a:r>
            <a:r>
              <a:rPr lang="fr-FR" sz="1600" dirty="0" err="1">
                <a:solidFill>
                  <a:schemeClr val="accent2"/>
                </a:solidFill>
              </a:rPr>
              <a:t>small</a:t>
            </a:r>
            <a:r>
              <a:rPr lang="fr-FR" sz="1600" dirty="0">
                <a:solidFill>
                  <a:schemeClr val="accent2"/>
                </a:solidFill>
              </a:rPr>
              <a:t>)</a:t>
            </a:r>
            <a:endParaRPr lang="en-US" sz="1600" dirty="0">
              <a:solidFill>
                <a:schemeClr val="accent2"/>
              </a:solidFill>
            </a:endParaRP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DE046221-7385-04F8-A552-02136E80F38E}"/>
                  </a:ext>
                </a:extLst>
              </p:cNvPr>
              <p:cNvSpPr txBox="1"/>
              <p:nvPr>
                <p:custDataLst>
                  <p:tags r:id="rId7"/>
                </p:custDataLst>
              </p:nvPr>
            </p:nvSpPr>
            <p:spPr bwMode="auto">
              <a:xfrm>
                <a:off x="7859016" y="1640994"/>
                <a:ext cx="5096646" cy="707886"/>
              </a:xfrm>
              <a:prstGeom prst="rect">
                <a:avLst/>
              </a:prstGeom>
              <a:noFill/>
            </p:spPr>
            <p:txBody>
              <a:bodyPr wrap="square" rtlCol="0">
                <a:spAutoFit/>
              </a:bodyPr>
              <a:lstStyle/>
              <a:p>
                <a:pPr marL="342900" indent="-342900">
                  <a:buFont typeface="Wingdings" pitchFamily="2" charset="2"/>
                  <a:buChar char="à"/>
                  <a:defRPr/>
                </a:pPr>
                <a:r>
                  <a:rPr lang="en-US" sz="2000" dirty="0"/>
                  <a:t>Amplitude too small </a:t>
                </a:r>
                <a14:m>
                  <m:oMath xmlns:m="http://schemas.openxmlformats.org/officeDocument/2006/math">
                    <m:r>
                      <a:rPr lang="en-US"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en-US" sz="2000" b="0" i="1">
                        <a:solidFill>
                          <a:schemeClr val="tx1"/>
                        </a:solidFill>
                        <a:latin typeface="Cambria Math"/>
                        <a:ea typeface="Cambria Math"/>
                      </a:rPr>
                      <m:t>(</m:t>
                    </m:r>
                    <m:r>
                      <a:rPr lang="en-US" sz="2000" b="0" i="1" smtClean="0">
                        <a:solidFill>
                          <a:schemeClr val="tx1"/>
                        </a:solidFill>
                        <a:latin typeface="Cambria Math" panose="02040503050406030204" pitchFamily="18" charset="0"/>
                        <a:ea typeface="Cambria Math" panose="02040503050406030204" pitchFamily="18" charset="0"/>
                      </a:rPr>
                      <m:t>𝜒</m:t>
                    </m:r>
                    <m:r>
                      <a:rPr lang="en-US" sz="2000" b="0" i="1">
                        <a:solidFill>
                          <a:schemeClr val="tx1"/>
                        </a:solidFill>
                        <a:latin typeface="Cambria Math"/>
                        <a:ea typeface="Cambria Math"/>
                      </a:rPr>
                      <m:t>)</m:t>
                    </m:r>
                    <m:r>
                      <a:rPr lang="en-US" sz="2000" b="0" i="0" smtClean="0">
                        <a:solidFill>
                          <a:schemeClr val="tx1"/>
                        </a:solidFill>
                        <a:latin typeface="Cambria Math" panose="02040503050406030204" pitchFamily="18" charset="0"/>
                        <a:ea typeface="Cambria Math"/>
                      </a:rPr>
                      <m:t>)</m:t>
                    </m:r>
                  </m:oMath>
                </a14:m>
                <a:r>
                  <a:rPr lang="en-US" sz="2000" dirty="0">
                    <a:solidFill>
                      <a:schemeClr val="tx1"/>
                    </a:solidFill>
                  </a:rPr>
                  <a:t> </a:t>
                </a:r>
                <a:endParaRPr lang="en-US" sz="2000" dirty="0"/>
              </a:p>
              <a:p>
                <a:pPr marL="342900" indent="-342900">
                  <a:buFont typeface="Wingdings" pitchFamily="2" charset="2"/>
                  <a:buChar char="à"/>
                  <a:defRPr/>
                </a:pPr>
                <a:r>
                  <a:rPr lang="en-US" sz="2000" dirty="0"/>
                  <a:t>O</a:t>
                </a:r>
                <a:r>
                  <a:rPr lang="en-US" sz="2000" dirty="0">
                    <a:solidFill>
                      <a:schemeClr val="tx1"/>
                    </a:solidFill>
                  </a:rPr>
                  <a:t>scillates too fast </a:t>
                </a:r>
                <a14:m>
                  <m:oMath xmlns:m="http://schemas.openxmlformats.org/officeDocument/2006/math">
                    <m:r>
                      <a:rPr lang="fr-FR"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fr-FR" sz="2000" b="0" i="1">
                        <a:solidFill>
                          <a:schemeClr val="tx1"/>
                        </a:solidFill>
                        <a:latin typeface="Cambria Math"/>
                        <a:ea typeface="Cambria Math"/>
                      </a:rPr>
                      <m:t>(</m:t>
                    </m:r>
                    <m:r>
                      <a:rPr lang="fr-FR" sz="2000" b="0" i="1">
                        <a:solidFill>
                          <a:schemeClr val="tx1"/>
                        </a:solidFill>
                        <a:latin typeface="Cambria Math"/>
                        <a:ea typeface="Cambria Math"/>
                      </a:rPr>
                      <m:t>𝐺𝐻𝑧</m:t>
                    </m:r>
                    <m:r>
                      <a:rPr lang="fr-FR" sz="2000" b="0" i="1">
                        <a:solidFill>
                          <a:schemeClr val="tx1"/>
                        </a:solidFill>
                        <a:latin typeface="Cambria Math"/>
                        <a:ea typeface="Cambria Math"/>
                      </a:rPr>
                      <m:t>)</m:t>
                    </m:r>
                    <m:r>
                      <a:rPr lang="fr-FR" sz="2000" b="0" i="0" smtClean="0">
                        <a:solidFill>
                          <a:schemeClr val="tx1"/>
                        </a:solidFill>
                        <a:latin typeface="Cambria Math" panose="02040503050406030204" pitchFamily="18" charset="0"/>
                        <a:ea typeface="Cambria Math"/>
                      </a:rPr>
                      <m:t>)</m:t>
                    </m:r>
                  </m:oMath>
                </a14:m>
                <a:endParaRPr lang="en-US" sz="2000" dirty="0">
                  <a:solidFill>
                    <a:schemeClr val="tx1"/>
                  </a:solidFill>
                </a:endParaRPr>
              </a:p>
            </p:txBody>
          </p:sp>
        </mc:Choice>
        <mc:Fallback xmlns="">
          <p:sp>
            <p:nvSpPr>
              <p:cNvPr id="6" name="ZoneTexte 5">
                <a:extLst>
                  <a:ext uri="{FF2B5EF4-FFF2-40B4-BE49-F238E27FC236}">
                    <a16:creationId xmlns:a16="http://schemas.microsoft.com/office/drawing/2014/main" id="{DE046221-7385-04F8-A552-02136E80F38E}"/>
                  </a:ext>
                </a:extLst>
              </p:cNvPr>
              <p:cNvSpPr txBox="1">
                <a:spLocks noRot="1" noChangeAspect="1" noMove="1" noResize="1" noEditPoints="1" noAdjustHandles="1" noChangeArrowheads="1" noChangeShapeType="1" noTextEdit="1"/>
              </p:cNvSpPr>
              <p:nvPr>
                <p:custDataLst>
                  <p:tags r:id="rId30"/>
                </p:custDataLst>
              </p:nvPr>
            </p:nvSpPr>
            <p:spPr bwMode="auto">
              <a:xfrm>
                <a:off x="7859016" y="1640994"/>
                <a:ext cx="5096646" cy="707886"/>
              </a:xfrm>
              <a:prstGeom prst="rect">
                <a:avLst/>
              </a:prstGeom>
              <a:blipFill>
                <a:blip r:embed="rId31"/>
                <a:stretch>
                  <a:fillRect l="-993" t="-5357" b="-14286"/>
                </a:stretch>
              </a:blipFill>
            </p:spPr>
            <p:txBody>
              <a:bodyPr/>
              <a:lstStyle/>
              <a:p>
                <a:r>
                  <a:rPr lang="en-US">
                    <a:noFill/>
                  </a:rPr>
                  <a:t> </a:t>
                </a:r>
              </a:p>
            </p:txBody>
          </p:sp>
        </mc:Fallback>
      </mc:AlternateContent>
      <p:sp>
        <p:nvSpPr>
          <p:cNvPr id="7" name="ZoneTexte 6">
            <a:extLst>
              <a:ext uri="{FF2B5EF4-FFF2-40B4-BE49-F238E27FC236}">
                <a16:creationId xmlns:a16="http://schemas.microsoft.com/office/drawing/2014/main" id="{16A26DAC-6ACF-CD99-C287-38D993ECB67D}"/>
              </a:ext>
            </a:extLst>
          </p:cNvPr>
          <p:cNvSpPr txBox="1"/>
          <p:nvPr>
            <p:custDataLst>
              <p:tags r:id="rId8"/>
            </p:custDataLst>
          </p:nvPr>
        </p:nvSpPr>
        <p:spPr bwMode="auto">
          <a:xfrm>
            <a:off x="11742753" y="6478608"/>
            <a:ext cx="504056" cy="369332"/>
          </a:xfrm>
          <a:prstGeom prst="rect">
            <a:avLst/>
          </a:prstGeom>
          <a:noFill/>
        </p:spPr>
        <p:txBody>
          <a:bodyPr wrap="square" rtlCol="0">
            <a:spAutoFit/>
          </a:bodyPr>
          <a:lstStyle/>
          <a:p>
            <a:r>
              <a:rPr lang="en-US" dirty="0"/>
              <a:t>6</a:t>
            </a:r>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C5294D9D-F7C5-32FF-0057-778EB093DC68}"/>
                  </a:ext>
                </a:extLst>
              </p:cNvPr>
              <p:cNvSpPr txBox="1"/>
              <p:nvPr>
                <p:custDataLst>
                  <p:tags r:id="rId9"/>
                </p:custDataLst>
              </p:nvPr>
            </p:nvSpPr>
            <p:spPr bwMode="auto">
              <a:xfrm>
                <a:off x="-1" y="2572663"/>
                <a:ext cx="11892489" cy="506421"/>
              </a:xfrm>
              <a:prstGeom prst="rect">
                <a:avLst/>
              </a:prstGeom>
              <a:noFill/>
            </p:spPr>
            <p:txBody>
              <a:bodyPr wrap="square">
                <a:spAutoFit/>
              </a:bodyPr>
              <a:lstStyle/>
              <a:p>
                <a:pPr>
                  <a:spcBef>
                    <a:spcPts val="600"/>
                  </a:spcBef>
                  <a:defRPr/>
                </a:pPr>
                <a:r>
                  <a:rPr lang="en-US" sz="2400" b="1" dirty="0">
                    <a:solidFill>
                      <a:srgbClr val="0070C0"/>
                    </a:solidFill>
                  </a:rPr>
                  <a:t>…or</a:t>
                </a:r>
                <a:r>
                  <a:rPr lang="en-US" sz="2400" dirty="0">
                    <a:solidFill>
                      <a:schemeClr val="tx1"/>
                    </a:solidFill>
                  </a:rPr>
                  <a:t> apply </a:t>
                </a:r>
                <a:r>
                  <a:rPr lang="en-US" sz="2400" b="1" dirty="0">
                    <a:solidFill>
                      <a:srgbClr val="0070C0"/>
                    </a:solidFill>
                  </a:rPr>
                  <a:t>an external field </a:t>
                </a:r>
                <a14:m>
                  <m:oMath xmlns:m="http://schemas.openxmlformats.org/officeDocument/2006/math">
                    <m:sSub>
                      <m:sSubPr>
                        <m:ctrlPr>
                          <a:rPr lang="en-US" sz="2400" b="1" i="1" smtClean="0">
                            <a:solidFill>
                              <a:srgbClr val="0070C0"/>
                            </a:solidFill>
                            <a:latin typeface="Cambria Math" panose="02040503050406030204" pitchFamily="18" charset="0"/>
                          </a:rPr>
                        </m:ctrlPr>
                      </m:sSubPr>
                      <m:e>
                        <m:acc>
                          <m:accPr>
                            <m:chr m:val="⃗"/>
                            <m:ctrlPr>
                              <a:rPr lang="en-US" sz="2400" b="1" i="1" smtClean="0">
                                <a:solidFill>
                                  <a:srgbClr val="0070C0"/>
                                </a:solidFill>
                                <a:latin typeface="Cambria Math" panose="02040503050406030204" pitchFamily="18" charset="0"/>
                              </a:rPr>
                            </m:ctrlPr>
                          </m:accPr>
                          <m:e>
                            <m:r>
                              <a:rPr lang="fr-FR" sz="2400" b="1" i="1" smtClean="0">
                                <a:solidFill>
                                  <a:srgbClr val="0070C0"/>
                                </a:solidFill>
                                <a:latin typeface="Cambria Math" panose="02040503050406030204" pitchFamily="18" charset="0"/>
                              </a:rPr>
                              <m:t>𝑬</m:t>
                            </m:r>
                          </m:e>
                        </m:acc>
                      </m:e>
                      <m:sub>
                        <m:r>
                          <a:rPr lang="fr-FR" sz="2400" b="1" i="1" smtClean="0">
                            <a:solidFill>
                              <a:srgbClr val="0070C0"/>
                            </a:solidFill>
                            <a:latin typeface="Cambria Math" panose="02040503050406030204" pitchFamily="18" charset="0"/>
                          </a:rPr>
                          <m:t>𝒂</m:t>
                        </m:r>
                      </m:sub>
                    </m:sSub>
                    <m:r>
                      <a:rPr lang="fr-FR" sz="2400" b="1" i="1">
                        <a:solidFill>
                          <a:srgbClr val="0070C0"/>
                        </a:solidFill>
                        <a:latin typeface="Cambria Math" panose="02040503050406030204" pitchFamily="18" charset="0"/>
                        <a:ea typeface="Cambria Math" panose="02040503050406030204" pitchFamily="18" charset="0"/>
                      </a:rPr>
                      <m:t>∝</m:t>
                    </m:r>
                    <m:sSub>
                      <m:sSubPr>
                        <m:ctrlPr>
                          <a:rPr lang="fr-FR" sz="2400" b="1" i="1" smtClean="0">
                            <a:solidFill>
                              <a:srgbClr val="0070C0"/>
                            </a:solidFill>
                            <a:latin typeface="Cambria Math" panose="02040503050406030204" pitchFamily="18" charset="0"/>
                          </a:rPr>
                        </m:ctrlPr>
                      </m:sSubPr>
                      <m:e>
                        <m:acc>
                          <m:accPr>
                            <m:chr m:val="⃗"/>
                            <m:ctrlPr>
                              <a:rPr lang="fr-FR" sz="2400" b="1" i="1" smtClean="0">
                                <a:solidFill>
                                  <a:srgbClr val="0070C0"/>
                                </a:solidFill>
                                <a:latin typeface="Cambria Math" panose="02040503050406030204" pitchFamily="18" charset="0"/>
                              </a:rPr>
                            </m:ctrlPr>
                          </m:accPr>
                          <m:e>
                            <m:r>
                              <a:rPr lang="fr-FR" sz="2400" b="1" i="1" smtClean="0">
                                <a:solidFill>
                                  <a:srgbClr val="0070C0"/>
                                </a:solidFill>
                                <a:latin typeface="Cambria Math" panose="02040503050406030204" pitchFamily="18" charset="0"/>
                              </a:rPr>
                              <m:t>𝑿</m:t>
                            </m:r>
                          </m:e>
                        </m:acc>
                      </m:e>
                      <m:sub>
                        <m:r>
                          <a:rPr lang="fr-FR" sz="2400" b="1" i="1" smtClean="0">
                            <a:solidFill>
                              <a:srgbClr val="0070C0"/>
                            </a:solidFill>
                            <a:latin typeface="Cambria Math" panose="02040503050406030204" pitchFamily="18" charset="0"/>
                          </a:rPr>
                          <m:t>𝒂</m:t>
                        </m:r>
                      </m:sub>
                    </m:sSub>
                    <m:sSup>
                      <m:sSupPr>
                        <m:ctrlPr>
                          <a:rPr lang="fr-FR" sz="2400" b="1" i="1" smtClean="0">
                            <a:solidFill>
                              <a:srgbClr val="0070C0"/>
                            </a:solidFill>
                            <a:latin typeface="Cambria Math" panose="02040503050406030204" pitchFamily="18" charset="0"/>
                          </a:rPr>
                        </m:ctrlPr>
                      </m:sSupPr>
                      <m:e>
                        <m:r>
                          <a:rPr lang="fr-FR" sz="2400" b="1" i="1" smtClean="0">
                            <a:solidFill>
                              <a:srgbClr val="0070C0"/>
                            </a:solidFill>
                            <a:latin typeface="Cambria Math" panose="02040503050406030204" pitchFamily="18" charset="0"/>
                          </a:rPr>
                          <m:t>𝒆</m:t>
                        </m:r>
                      </m:e>
                      <m:sup>
                        <m:r>
                          <a:rPr lang="fr-FR" sz="2400" b="1" i="1" smtClean="0">
                            <a:solidFill>
                              <a:srgbClr val="0070C0"/>
                            </a:solidFill>
                            <a:latin typeface="Cambria Math" panose="02040503050406030204" pitchFamily="18" charset="0"/>
                          </a:rPr>
                          <m:t>−</m:t>
                        </m:r>
                        <m:r>
                          <a:rPr lang="fr-FR" sz="2400" b="1" i="1" smtClean="0">
                            <a:solidFill>
                              <a:srgbClr val="0070C0"/>
                            </a:solidFill>
                            <a:latin typeface="Cambria Math" panose="02040503050406030204" pitchFamily="18" charset="0"/>
                          </a:rPr>
                          <m:t>𝒊</m:t>
                        </m:r>
                        <m:sSub>
                          <m:sSubPr>
                            <m:ctrlPr>
                              <a:rPr lang="fr-FR" sz="2400" b="1" i="1" smtClean="0">
                                <a:solidFill>
                                  <a:srgbClr val="0070C0"/>
                                </a:solidFill>
                                <a:latin typeface="Cambria Math" panose="02040503050406030204" pitchFamily="18" charset="0"/>
                              </a:rPr>
                            </m:ctrlPr>
                          </m:sSubPr>
                          <m:e>
                            <m:r>
                              <a:rPr lang="fr-FR" sz="2400" b="1" i="1" smtClean="0">
                                <a:solidFill>
                                  <a:srgbClr val="0070C0"/>
                                </a:solidFill>
                                <a:latin typeface="Cambria Math" panose="02040503050406030204" pitchFamily="18" charset="0"/>
                                <a:ea typeface="Cambria Math" panose="02040503050406030204" pitchFamily="18" charset="0"/>
                              </a:rPr>
                              <m:t>𝝎</m:t>
                            </m:r>
                          </m:e>
                          <m:sub>
                            <m:r>
                              <a:rPr lang="fr-FR" sz="2400" b="1" i="1" smtClean="0">
                                <a:solidFill>
                                  <a:srgbClr val="0070C0"/>
                                </a:solidFill>
                                <a:latin typeface="Cambria Math" panose="02040503050406030204" pitchFamily="18" charset="0"/>
                              </a:rPr>
                              <m:t>𝒂</m:t>
                            </m:r>
                          </m:sub>
                        </m:sSub>
                        <m:r>
                          <a:rPr lang="fr-FR" sz="2400" b="1" i="1" smtClean="0">
                            <a:solidFill>
                              <a:srgbClr val="0070C0"/>
                            </a:solidFill>
                            <a:latin typeface="Cambria Math" panose="02040503050406030204" pitchFamily="18" charset="0"/>
                          </a:rPr>
                          <m:t>𝒕</m:t>
                        </m:r>
                      </m:sup>
                    </m:sSup>
                  </m:oMath>
                </a14:m>
                <a:r>
                  <a:rPr lang="en-US" sz="2400" dirty="0">
                    <a:solidFill>
                      <a:srgbClr val="0070C0"/>
                    </a:solidFill>
                  </a:rPr>
                  <a:t> </a:t>
                </a:r>
                <a:r>
                  <a:rPr lang="en-US" sz="2400" dirty="0"/>
                  <a:t>and </a:t>
                </a:r>
                <a:r>
                  <a:rPr lang="en-US" sz="2400" dirty="0">
                    <a:solidFill>
                      <a:schemeClr val="tx1"/>
                    </a:solidFill>
                  </a:rPr>
                  <a:t>measure the square of the total electric field  </a:t>
                </a:r>
                <a:endParaRPr lang="en-US" sz="2400" dirty="0"/>
              </a:p>
            </p:txBody>
          </p:sp>
        </mc:Choice>
        <mc:Fallback xmlns="">
          <p:sp>
            <p:nvSpPr>
              <p:cNvPr id="12" name="ZoneTexte 11">
                <a:extLst>
                  <a:ext uri="{FF2B5EF4-FFF2-40B4-BE49-F238E27FC236}">
                    <a16:creationId xmlns:a16="http://schemas.microsoft.com/office/drawing/2014/main" id="{C5294D9D-F7C5-32FF-0057-778EB093DC68}"/>
                  </a:ext>
                </a:extLst>
              </p:cNvPr>
              <p:cNvSpPr txBox="1">
                <a:spLocks noRot="1" noChangeAspect="1" noMove="1" noResize="1" noEditPoints="1" noAdjustHandles="1" noChangeArrowheads="1" noChangeShapeType="1" noTextEdit="1"/>
              </p:cNvSpPr>
              <p:nvPr>
                <p:custDataLst>
                  <p:tags r:id="rId32"/>
                </p:custDataLst>
              </p:nvPr>
            </p:nvSpPr>
            <p:spPr bwMode="auto">
              <a:xfrm>
                <a:off x="-1" y="2572663"/>
                <a:ext cx="11892489" cy="506421"/>
              </a:xfrm>
              <a:prstGeom prst="rect">
                <a:avLst/>
              </a:prstGeom>
              <a:blipFill>
                <a:blip r:embed="rId33"/>
                <a:stretch>
                  <a:fillRect l="-854" b="-24390"/>
                </a:stretch>
              </a:blipFill>
            </p:spPr>
            <p:txBody>
              <a:bodyPr/>
              <a:lstStyle/>
              <a:p>
                <a:r>
                  <a:rPr lang="en-US">
                    <a:noFill/>
                  </a:rPr>
                  <a:t> </a:t>
                </a:r>
              </a:p>
            </p:txBody>
          </p:sp>
        </mc:Fallback>
      </mc:AlternateContent>
      <p:pic>
        <p:nvPicPr>
          <p:cNvPr id="21" name="Image 20">
            <a:extLst>
              <a:ext uri="{FF2B5EF4-FFF2-40B4-BE49-F238E27FC236}">
                <a16:creationId xmlns:a16="http://schemas.microsoft.com/office/drawing/2014/main" id="{751CDC13-0160-8196-719E-46D17E33B11F}"/>
              </a:ext>
            </a:extLst>
          </p:cNvPr>
          <p:cNvPicPr>
            <a:picLocks noChangeAspect="1"/>
          </p:cNvPicPr>
          <p:nvPr/>
        </p:nvPicPr>
        <p:blipFill>
          <a:blip r:embed="rId34"/>
          <a:stretch>
            <a:fillRect/>
          </a:stretch>
        </p:blipFill>
        <p:spPr>
          <a:xfrm>
            <a:off x="383526" y="3096822"/>
            <a:ext cx="4843915" cy="2564426"/>
          </a:xfrm>
          <a:prstGeom prst="rect">
            <a:avLst/>
          </a:prstGeom>
        </p:spPr>
      </p:pic>
      <p:sp>
        <p:nvSpPr>
          <p:cNvPr id="9" name="ZoneTexte 8">
            <a:extLst>
              <a:ext uri="{FF2B5EF4-FFF2-40B4-BE49-F238E27FC236}">
                <a16:creationId xmlns:a16="http://schemas.microsoft.com/office/drawing/2014/main" id="{8D16E390-E116-B3CB-CFE8-66EDCF03D948}"/>
              </a:ext>
            </a:extLst>
          </p:cNvPr>
          <p:cNvSpPr txBox="1"/>
          <p:nvPr>
            <p:custDataLst>
              <p:tags r:id="rId10"/>
            </p:custDataLst>
          </p:nvPr>
        </p:nvSpPr>
        <p:spPr bwMode="auto">
          <a:xfrm>
            <a:off x="8686197" y="3407459"/>
            <a:ext cx="556685" cy="400110"/>
          </a:xfrm>
          <a:prstGeom prst="rect">
            <a:avLst/>
          </a:prstGeom>
          <a:noFill/>
        </p:spPr>
        <p:txBody>
          <a:bodyPr wrap="square" rtlCol="0">
            <a:spAutoFit/>
          </a:bodyPr>
          <a:lstStyle/>
          <a:p>
            <a:pPr>
              <a:defRPr/>
            </a:pPr>
            <a:r>
              <a:rPr lang="en-US" sz="2000" b="1" dirty="0">
                <a:solidFill>
                  <a:srgbClr val="00B050"/>
                </a:solidFill>
              </a:rPr>
              <a:t>✓</a:t>
            </a:r>
            <a:endParaRPr sz="2000" b="1" dirty="0"/>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A2B52687-BE0C-1BE4-02D7-8B3AF6CF9542}"/>
                  </a:ext>
                </a:extLst>
              </p:cNvPr>
              <p:cNvSpPr txBox="1"/>
              <p:nvPr>
                <p:custDataLst>
                  <p:tags r:id="rId11"/>
                </p:custDataLst>
              </p:nvPr>
            </p:nvSpPr>
            <p:spPr bwMode="auto">
              <a:xfrm>
                <a:off x="6278301" y="3279856"/>
                <a:ext cx="1574800" cy="338554"/>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1600" i="1">
                              <a:solidFill>
                                <a:srgbClr val="00B050"/>
                              </a:solidFill>
                              <a:latin typeface="Cambria Math" panose="02040503050406030204" pitchFamily="18" charset="0"/>
                              <a:ea typeface="Cambria Math"/>
                              <a:cs typeface="Cambria Math"/>
                            </a:rPr>
                          </m:ctrlPr>
                        </m:sSubPr>
                        <m:e>
                          <m:r>
                            <a:rPr lang="en-US" sz="1600" i="1">
                              <a:solidFill>
                                <a:srgbClr val="00B050"/>
                              </a:solidFill>
                              <a:latin typeface="Cambria Math"/>
                              <a:ea typeface="Cambria Math"/>
                            </a:rPr>
                            <m:t>𝜔</m:t>
                          </m:r>
                        </m:e>
                        <m:sub>
                          <m:r>
                            <a:rPr lang="fr-FR" sz="1600" b="0" i="1">
                              <a:solidFill>
                                <a:srgbClr val="00B050"/>
                              </a:solidFill>
                              <a:latin typeface="Cambria Math"/>
                            </a:rPr>
                            <m:t>𝑎</m:t>
                          </m:r>
                        </m:sub>
                      </m:sSub>
                      <m:r>
                        <a:rPr lang="fr-FR" sz="1600" b="0" i="1">
                          <a:solidFill>
                            <a:srgbClr val="00B050"/>
                          </a:solidFill>
                          <a:latin typeface="Cambria Math"/>
                        </a:rPr>
                        <m:t>−</m:t>
                      </m:r>
                      <m:sSub>
                        <m:sSubPr>
                          <m:ctrlPr>
                            <a:rPr lang="fr-FR" sz="1600" b="0" i="1">
                              <a:solidFill>
                                <a:srgbClr val="00B050"/>
                              </a:solidFill>
                              <a:latin typeface="Cambria Math" panose="02040503050406030204" pitchFamily="18" charset="0"/>
                              <a:ea typeface="Cambria Math"/>
                              <a:cs typeface="Cambria Math"/>
                            </a:rPr>
                          </m:ctrlPr>
                        </m:sSubPr>
                        <m:e>
                          <m:r>
                            <a:rPr lang="fr-FR" sz="1600" b="0" i="1">
                              <a:solidFill>
                                <a:srgbClr val="00B050"/>
                              </a:solidFill>
                              <a:latin typeface="Cambria Math"/>
                              <a:ea typeface="Cambria Math"/>
                            </a:rPr>
                            <m:t>𝜔</m:t>
                          </m:r>
                        </m:e>
                        <m:sub>
                          <m:r>
                            <a:rPr lang="fr-FR" sz="1600" b="0" i="1">
                              <a:solidFill>
                                <a:srgbClr val="00B050"/>
                              </a:solidFill>
                              <a:latin typeface="Cambria Math"/>
                            </a:rPr>
                            <m:t>𝐷𝑀</m:t>
                          </m:r>
                        </m:sub>
                      </m:sSub>
                    </m:oMath>
                  </m:oMathPara>
                </a14:m>
                <a:endParaRPr lang="en-US" sz="1600" dirty="0">
                  <a:solidFill>
                    <a:srgbClr val="00B050"/>
                  </a:solidFill>
                </a:endParaRPr>
              </a:p>
            </p:txBody>
          </p:sp>
        </mc:Choice>
        <mc:Fallback xmlns="">
          <p:sp>
            <p:nvSpPr>
              <p:cNvPr id="13" name="ZoneTexte 12">
                <a:extLst>
                  <a:ext uri="{FF2B5EF4-FFF2-40B4-BE49-F238E27FC236}">
                    <a16:creationId xmlns:a16="http://schemas.microsoft.com/office/drawing/2014/main" id="{A2B52687-BE0C-1BE4-02D7-8B3AF6CF9542}"/>
                  </a:ext>
                </a:extLst>
              </p:cNvPr>
              <p:cNvSpPr txBox="1">
                <a:spLocks noRot="1" noChangeAspect="1" noMove="1" noResize="1" noEditPoints="1" noAdjustHandles="1" noChangeArrowheads="1" noChangeShapeType="1" noTextEdit="1"/>
              </p:cNvSpPr>
              <p:nvPr>
                <p:custDataLst>
                  <p:tags r:id="rId35"/>
                </p:custDataLst>
              </p:nvPr>
            </p:nvSpPr>
            <p:spPr bwMode="auto">
              <a:xfrm>
                <a:off x="6278301" y="3279856"/>
                <a:ext cx="1574800" cy="338554"/>
              </a:xfrm>
              <a:prstGeom prst="rect">
                <a:avLst/>
              </a:prstGeom>
              <a:blipFill>
                <a:blip r:embed="rId36"/>
                <a:stretch>
                  <a:fillRect/>
                </a:stretch>
              </a:blipFill>
            </p:spPr>
            <p:txBody>
              <a:bodyPr/>
              <a:lstStyle/>
              <a:p>
                <a:r>
                  <a:rPr lang="en-US">
                    <a:noFill/>
                  </a:rPr>
                  <a:t> </a:t>
                </a:r>
              </a:p>
            </p:txBody>
          </p:sp>
        </mc:Fallback>
      </mc:AlternateContent>
      <p:cxnSp>
        <p:nvCxnSpPr>
          <p:cNvPr id="20" name="Connecteur en arc 19">
            <a:extLst>
              <a:ext uri="{FF2B5EF4-FFF2-40B4-BE49-F238E27FC236}">
                <a16:creationId xmlns:a16="http://schemas.microsoft.com/office/drawing/2014/main" id="{432EC2C2-F119-13C5-83D1-920475AAD30D}"/>
              </a:ext>
            </a:extLst>
          </p:cNvPr>
          <p:cNvCxnSpPr>
            <a:cxnSpLocks/>
          </p:cNvCxnSpPr>
          <p:nvPr>
            <p:custDataLst>
              <p:tags r:id="rId12"/>
            </p:custDataLst>
          </p:nvPr>
        </p:nvCxnSpPr>
        <p:spPr bwMode="auto">
          <a:xfrm>
            <a:off x="7503155" y="3517555"/>
            <a:ext cx="853794" cy="244768"/>
          </a:xfrm>
          <a:prstGeom prst="curvedConnector3">
            <a:avLst>
              <a:gd name="adj1" fmla="val 104489"/>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en arc 21">
            <a:extLst>
              <a:ext uri="{FF2B5EF4-FFF2-40B4-BE49-F238E27FC236}">
                <a16:creationId xmlns:a16="http://schemas.microsoft.com/office/drawing/2014/main" id="{21992730-EBAA-242B-A583-68ABADD83F70}"/>
              </a:ext>
            </a:extLst>
          </p:cNvPr>
          <p:cNvCxnSpPr>
            <a:cxnSpLocks/>
          </p:cNvCxnSpPr>
          <p:nvPr>
            <p:custDataLst>
              <p:tags r:id="rId13"/>
            </p:custDataLst>
          </p:nvPr>
        </p:nvCxnSpPr>
        <p:spPr bwMode="auto">
          <a:xfrm rot="10800000" flipV="1">
            <a:off x="10632663" y="3349952"/>
            <a:ext cx="503896" cy="467519"/>
          </a:xfrm>
          <a:prstGeom prst="curvedConnector3">
            <a:avLst>
              <a:gd name="adj1" fmla="val 113238"/>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3" name="Parenthèse fermante 22">
            <a:extLst>
              <a:ext uri="{FF2B5EF4-FFF2-40B4-BE49-F238E27FC236}">
                <a16:creationId xmlns:a16="http://schemas.microsoft.com/office/drawing/2014/main" id="{1BE586E7-159C-0B42-EEF6-6C3C486575D3}"/>
              </a:ext>
            </a:extLst>
          </p:cNvPr>
          <p:cNvSpPr/>
          <p:nvPr>
            <p:custDataLst>
              <p:tags r:id="rId14"/>
            </p:custDataLst>
          </p:nvPr>
        </p:nvSpPr>
        <p:spPr bwMode="auto">
          <a:xfrm rot="5400000">
            <a:off x="7774083" y="1828929"/>
            <a:ext cx="250238" cy="5178572"/>
          </a:xfrm>
          <a:prstGeom prst="rightBracket">
            <a:avLst>
              <a:gd name="adj" fmla="val 833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p>
        </p:txBody>
      </p:sp>
      <p:sp>
        <p:nvSpPr>
          <p:cNvPr id="24" name="Parenthèse fermante 23">
            <a:extLst>
              <a:ext uri="{FF2B5EF4-FFF2-40B4-BE49-F238E27FC236}">
                <a16:creationId xmlns:a16="http://schemas.microsoft.com/office/drawing/2014/main" id="{860609F3-4742-C5E4-1E2C-DBEAD52BA1CE}"/>
              </a:ext>
            </a:extLst>
          </p:cNvPr>
          <p:cNvSpPr/>
          <p:nvPr>
            <p:custDataLst>
              <p:tags r:id="rId15"/>
            </p:custDataLst>
          </p:nvPr>
        </p:nvSpPr>
        <p:spPr bwMode="auto">
          <a:xfrm rot="5400000">
            <a:off x="10785061" y="3039888"/>
            <a:ext cx="90775" cy="2124082"/>
          </a:xfrm>
          <a:prstGeom prst="rightBracket">
            <a:avLst>
              <a:gd name="adj" fmla="val 833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p>
        </p:txBody>
      </p:sp>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BF2D99CE-4320-21AA-390F-64316006116F}"/>
                  </a:ext>
                </a:extLst>
              </p:cNvPr>
              <p:cNvSpPr txBox="1"/>
              <p:nvPr>
                <p:custDataLst>
                  <p:tags r:id="rId16"/>
                </p:custDataLst>
              </p:nvPr>
            </p:nvSpPr>
            <p:spPr bwMode="auto">
              <a:xfrm>
                <a:off x="10830447" y="3133590"/>
                <a:ext cx="1574800" cy="338554"/>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1600" i="1">
                              <a:solidFill>
                                <a:schemeClr val="accent3"/>
                              </a:solidFill>
                              <a:latin typeface="Cambria Math" panose="02040503050406030204" pitchFamily="18" charset="0"/>
                              <a:ea typeface="Cambria Math"/>
                              <a:cs typeface="Cambria Math"/>
                            </a:rPr>
                          </m:ctrlPr>
                        </m:sSubPr>
                        <m:e>
                          <m:r>
                            <a:rPr lang="en-US" sz="1600" i="1">
                              <a:solidFill>
                                <a:schemeClr val="accent3"/>
                              </a:solidFill>
                              <a:latin typeface="Cambria Math"/>
                              <a:ea typeface="Cambria Math"/>
                            </a:rPr>
                            <m:t>𝜔</m:t>
                          </m:r>
                        </m:e>
                        <m:sub>
                          <m:r>
                            <a:rPr lang="fr-FR" sz="1600" b="0" i="1">
                              <a:solidFill>
                                <a:schemeClr val="accent3"/>
                              </a:solidFill>
                              <a:latin typeface="Cambria Math"/>
                            </a:rPr>
                            <m:t>𝑎</m:t>
                          </m:r>
                        </m:sub>
                      </m:sSub>
                      <m:r>
                        <a:rPr lang="fr-FR" sz="1600" b="0" i="1">
                          <a:solidFill>
                            <a:schemeClr val="accent3"/>
                          </a:solidFill>
                          <a:latin typeface="Cambria Math"/>
                        </a:rPr>
                        <m:t>+</m:t>
                      </m:r>
                      <m:sSub>
                        <m:sSubPr>
                          <m:ctrlPr>
                            <a:rPr lang="fr-FR" sz="1600" b="0" i="1">
                              <a:solidFill>
                                <a:schemeClr val="accent3"/>
                              </a:solidFill>
                              <a:latin typeface="Cambria Math" panose="02040503050406030204" pitchFamily="18" charset="0"/>
                              <a:ea typeface="Cambria Math"/>
                              <a:cs typeface="Cambria Math"/>
                            </a:rPr>
                          </m:ctrlPr>
                        </m:sSubPr>
                        <m:e>
                          <m:r>
                            <a:rPr lang="fr-FR" sz="1600" b="0" i="1">
                              <a:solidFill>
                                <a:schemeClr val="accent3"/>
                              </a:solidFill>
                              <a:latin typeface="Cambria Math"/>
                              <a:ea typeface="Cambria Math"/>
                            </a:rPr>
                            <m:t>𝜔</m:t>
                          </m:r>
                        </m:e>
                        <m:sub>
                          <m:r>
                            <a:rPr lang="fr-FR" sz="1600" b="0" i="1">
                              <a:solidFill>
                                <a:schemeClr val="accent3"/>
                              </a:solidFill>
                              <a:latin typeface="Cambria Math"/>
                            </a:rPr>
                            <m:t>𝐷𝑀</m:t>
                          </m:r>
                        </m:sub>
                      </m:sSub>
                    </m:oMath>
                  </m:oMathPara>
                </a14:m>
                <a:endParaRPr lang="en-US" sz="1600" dirty="0">
                  <a:solidFill>
                    <a:schemeClr val="accent3"/>
                  </a:solidFill>
                </a:endParaRPr>
              </a:p>
            </p:txBody>
          </p:sp>
        </mc:Choice>
        <mc:Fallback xmlns="">
          <p:sp>
            <p:nvSpPr>
              <p:cNvPr id="25" name="ZoneTexte 24">
                <a:extLst>
                  <a:ext uri="{FF2B5EF4-FFF2-40B4-BE49-F238E27FC236}">
                    <a16:creationId xmlns:a16="http://schemas.microsoft.com/office/drawing/2014/main" id="{BF2D99CE-4320-21AA-390F-64316006116F}"/>
                  </a:ext>
                </a:extLst>
              </p:cNvPr>
              <p:cNvSpPr txBox="1">
                <a:spLocks noRot="1" noChangeAspect="1" noMove="1" noResize="1" noEditPoints="1" noAdjustHandles="1" noChangeArrowheads="1" noChangeShapeType="1" noTextEdit="1"/>
              </p:cNvSpPr>
              <p:nvPr>
                <p:custDataLst>
                  <p:tags r:id="rId37"/>
                </p:custDataLst>
              </p:nvPr>
            </p:nvSpPr>
            <p:spPr bwMode="auto">
              <a:xfrm>
                <a:off x="10830447" y="3133590"/>
                <a:ext cx="1574800" cy="338554"/>
              </a:xfrm>
              <a:prstGeom prst="rect">
                <a:avLst/>
              </a:prstGeom>
              <a:blipFill>
                <a:blip r:embed="rId38"/>
                <a:stretch>
                  <a:fillRect/>
                </a:stretch>
              </a:blipFill>
            </p:spPr>
            <p:txBody>
              <a:bodyPr/>
              <a:lstStyle/>
              <a:p>
                <a:r>
                  <a:rPr lang="en-US">
                    <a:noFill/>
                  </a:rPr>
                  <a:t> </a:t>
                </a:r>
              </a:p>
            </p:txBody>
          </p:sp>
        </mc:Fallback>
      </mc:AlternateContent>
      <p:sp>
        <p:nvSpPr>
          <p:cNvPr id="27" name="ZoneTexte 26">
            <a:extLst>
              <a:ext uri="{FF2B5EF4-FFF2-40B4-BE49-F238E27FC236}">
                <a16:creationId xmlns:a16="http://schemas.microsoft.com/office/drawing/2014/main" id="{1A39B99D-9060-E0C1-B6EA-852C7A5B9DC3}"/>
              </a:ext>
            </a:extLst>
          </p:cNvPr>
          <p:cNvSpPr txBox="1"/>
          <p:nvPr>
            <p:custDataLst>
              <p:tags r:id="rId17"/>
            </p:custDataLst>
          </p:nvPr>
        </p:nvSpPr>
        <p:spPr bwMode="auto">
          <a:xfrm>
            <a:off x="8112872" y="4670446"/>
            <a:ext cx="4588933" cy="369332"/>
          </a:xfrm>
          <a:prstGeom prst="rect">
            <a:avLst/>
          </a:prstGeom>
          <a:noFill/>
        </p:spPr>
        <p:txBody>
          <a:bodyPr wrap="square" rtlCol="0">
            <a:spAutoFit/>
          </a:bodyPr>
          <a:lstStyle/>
          <a:p>
            <a:pPr>
              <a:defRPr/>
            </a:pPr>
            <a:r>
              <a:rPr lang="en-US" dirty="0">
                <a:solidFill>
                  <a:schemeClr val="accent3"/>
                </a:solidFill>
              </a:rPr>
              <a:t>Oscillating too fast/Amplitude too small</a:t>
            </a:r>
            <a:endParaRPr sz="2000" dirty="0"/>
          </a:p>
        </p:txBody>
      </p:sp>
    </p:spTree>
    <p:extLst>
      <p:ext uri="{BB962C8B-B14F-4D97-AF65-F5344CB8AC3E}">
        <p14:creationId xmlns:p14="http://schemas.microsoft.com/office/powerpoint/2010/main" val="410941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3" grpId="0" animBg="1"/>
      <p:bldP spid="24" grpId="0" animBg="1"/>
      <p:bldP spid="25"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ID" val=" 2"/>
</p:tagLst>
</file>

<file path=ppt/tags/tag10.xml><?xml version="1.0" encoding="utf-8"?>
<p:tagLst xmlns:a="http://schemas.openxmlformats.org/drawingml/2006/main" xmlns:r="http://schemas.openxmlformats.org/officeDocument/2006/relationships" xmlns:p="http://schemas.openxmlformats.org/presentationml/2006/main">
  <p:tag name="SHAPEID" val=" 9"/>
</p:tagLst>
</file>

<file path=ppt/tags/tag11.xml><?xml version="1.0" encoding="utf-8"?>
<p:tagLst xmlns:a="http://schemas.openxmlformats.org/drawingml/2006/main" xmlns:r="http://schemas.openxmlformats.org/officeDocument/2006/relationships" xmlns:p="http://schemas.openxmlformats.org/presentationml/2006/main">
  <p:tag name="SHAPEID" val=" 2"/>
</p:tagLst>
</file>

<file path=ppt/tags/tag12.xml><?xml version="1.0" encoding="utf-8"?>
<p:tagLst xmlns:a="http://schemas.openxmlformats.org/drawingml/2006/main" xmlns:r="http://schemas.openxmlformats.org/officeDocument/2006/relationships" xmlns:p="http://schemas.openxmlformats.org/presentationml/2006/main">
  <p:tag name="SHAPEID" val=" 18"/>
</p:tagLst>
</file>

<file path=ppt/tags/tag120.xml><?xml version="1.0" encoding="utf-8"?>
<p:tagLst xmlns:a="http://schemas.openxmlformats.org/drawingml/2006/main" xmlns:r="http://schemas.openxmlformats.org/officeDocument/2006/relationships" xmlns:p="http://schemas.openxmlformats.org/presentationml/2006/main">
  <p:tag name="SHAPEID" val=" 18"/>
</p:tagLst>
</file>

<file path=ppt/tags/tag13.xml><?xml version="1.0" encoding="utf-8"?>
<p:tagLst xmlns:a="http://schemas.openxmlformats.org/drawingml/2006/main" xmlns:r="http://schemas.openxmlformats.org/officeDocument/2006/relationships" xmlns:p="http://schemas.openxmlformats.org/presentationml/2006/main">
  <p:tag name="SHAPEID" val=" 4"/>
</p:tagLst>
</file>

<file path=ppt/tags/tag130.xml><?xml version="1.0" encoding="utf-8"?>
<p:tagLst xmlns:a="http://schemas.openxmlformats.org/drawingml/2006/main" xmlns:r="http://schemas.openxmlformats.org/officeDocument/2006/relationships" xmlns:p="http://schemas.openxmlformats.org/presentationml/2006/main">
  <p:tag name="SHAPEID" val=" 4"/>
</p:tagLst>
</file>

<file path=ppt/tags/tag14.xml><?xml version="1.0" encoding="utf-8"?>
<p:tagLst xmlns:a="http://schemas.openxmlformats.org/drawingml/2006/main" xmlns:r="http://schemas.openxmlformats.org/officeDocument/2006/relationships" xmlns:p="http://schemas.openxmlformats.org/presentationml/2006/main">
  <p:tag name="SHAPEID" val=" 6"/>
</p:tagLst>
</file>

<file path=ppt/tags/tag15.xml><?xml version="1.0" encoding="utf-8"?>
<p:tagLst xmlns:a="http://schemas.openxmlformats.org/drawingml/2006/main" xmlns:r="http://schemas.openxmlformats.org/officeDocument/2006/relationships" xmlns:p="http://schemas.openxmlformats.org/presentationml/2006/main">
  <p:tag name="SHAPEID" val=" 8"/>
</p:tagLst>
</file>

<file path=ppt/tags/tag16.xml><?xml version="1.0" encoding="utf-8"?>
<p:tagLst xmlns:a="http://schemas.openxmlformats.org/drawingml/2006/main" xmlns:r="http://schemas.openxmlformats.org/officeDocument/2006/relationships" xmlns:p="http://schemas.openxmlformats.org/presentationml/2006/main">
  <p:tag name="SHAPEID" val=" 11"/>
</p:tagLst>
</file>

<file path=ppt/tags/tag160.xml><?xml version="1.0" encoding="utf-8"?>
<p:tagLst xmlns:a="http://schemas.openxmlformats.org/drawingml/2006/main" xmlns:r="http://schemas.openxmlformats.org/officeDocument/2006/relationships" xmlns:p="http://schemas.openxmlformats.org/presentationml/2006/main">
  <p:tag name="SHAPEID" val=" 11"/>
</p:tagLst>
</file>

<file path=ppt/tags/tag17.xml><?xml version="1.0" encoding="utf-8"?>
<p:tagLst xmlns:a="http://schemas.openxmlformats.org/drawingml/2006/main" xmlns:r="http://schemas.openxmlformats.org/officeDocument/2006/relationships" xmlns:p="http://schemas.openxmlformats.org/presentationml/2006/main">
  <p:tag name="SHAPEID" val=" 7"/>
</p:tagLst>
</file>

<file path=ppt/tags/tag18.xml><?xml version="1.0" encoding="utf-8"?>
<p:tagLst xmlns:a="http://schemas.openxmlformats.org/drawingml/2006/main" xmlns:r="http://schemas.openxmlformats.org/officeDocument/2006/relationships" xmlns:p="http://schemas.openxmlformats.org/presentationml/2006/main">
  <p:tag name="SHAPEID" val=" 10"/>
</p:tagLst>
</file>

<file path=ppt/tags/tag180.xml><?xml version="1.0" encoding="utf-8"?>
<p:tagLst xmlns:a="http://schemas.openxmlformats.org/drawingml/2006/main" xmlns:r="http://schemas.openxmlformats.org/officeDocument/2006/relationships" xmlns:p="http://schemas.openxmlformats.org/presentationml/2006/main">
  <p:tag name="SHAPEID" val=" 10"/>
</p:tagLst>
</file>

<file path=ppt/tags/tag19.xml><?xml version="1.0" encoding="utf-8"?>
<p:tagLst xmlns:a="http://schemas.openxmlformats.org/drawingml/2006/main" xmlns:r="http://schemas.openxmlformats.org/officeDocument/2006/relationships" xmlns:p="http://schemas.openxmlformats.org/presentationml/2006/main">
  <p:tag name="SHAPEID" val=" 25"/>
</p:tagLst>
</file>

<file path=ppt/tags/tag2.xml><?xml version="1.0" encoding="utf-8"?>
<p:tagLst xmlns:a="http://schemas.openxmlformats.org/drawingml/2006/main" xmlns:r="http://schemas.openxmlformats.org/officeDocument/2006/relationships" xmlns:p="http://schemas.openxmlformats.org/presentationml/2006/main">
  <p:tag name="SHAPEID" val=" 7"/>
</p:tagLst>
</file>

<file path=ppt/tags/tag20.xml><?xml version="1.0" encoding="utf-8"?>
<p:tagLst xmlns:a="http://schemas.openxmlformats.org/drawingml/2006/main" xmlns:r="http://schemas.openxmlformats.org/officeDocument/2006/relationships" xmlns:p="http://schemas.openxmlformats.org/presentationml/2006/main">
  <p:tag name="SHAPEID" val=" 27"/>
</p:tagLst>
</file>

<file path=ppt/tags/tag200.xml><?xml version="1.0" encoding="utf-8"?>
<p:tagLst xmlns:a="http://schemas.openxmlformats.org/drawingml/2006/main" xmlns:r="http://schemas.openxmlformats.org/officeDocument/2006/relationships" xmlns:p="http://schemas.openxmlformats.org/presentationml/2006/main">
  <p:tag name="SHAPEID" val=" 27"/>
</p:tagLst>
</file>

<file path=ppt/tags/tag21.xml><?xml version="1.0" encoding="utf-8"?>
<p:tagLst xmlns:a="http://schemas.openxmlformats.org/drawingml/2006/main" xmlns:r="http://schemas.openxmlformats.org/officeDocument/2006/relationships" xmlns:p="http://schemas.openxmlformats.org/presentationml/2006/main">
  <p:tag name="SHAPEID" val=" 29"/>
</p:tagLst>
</file>

<file path=ppt/tags/tag22.xml><?xml version="1.0" encoding="utf-8"?>
<p:tagLst xmlns:a="http://schemas.openxmlformats.org/drawingml/2006/main" xmlns:r="http://schemas.openxmlformats.org/officeDocument/2006/relationships" xmlns:p="http://schemas.openxmlformats.org/presentationml/2006/main">
  <p:tag name="SHAPEID" val=" 30"/>
</p:tagLst>
</file>

<file path=ppt/tags/tag23.xml><?xml version="1.0" encoding="utf-8"?>
<p:tagLst xmlns:a="http://schemas.openxmlformats.org/drawingml/2006/main" xmlns:r="http://schemas.openxmlformats.org/officeDocument/2006/relationships" xmlns:p="http://schemas.openxmlformats.org/presentationml/2006/main">
  <p:tag name="SHAPEID" val=" 5"/>
</p:tagLst>
</file>

<file path=ppt/tags/tag24.xml><?xml version="1.0" encoding="utf-8"?>
<p:tagLst xmlns:a="http://schemas.openxmlformats.org/drawingml/2006/main" xmlns:r="http://schemas.openxmlformats.org/officeDocument/2006/relationships" xmlns:p="http://schemas.openxmlformats.org/presentationml/2006/main">
  <p:tag name="SHAPEID" val=" 5"/>
</p:tagLst>
</file>

<file path=ppt/tags/tag25.xml><?xml version="1.0" encoding="utf-8"?>
<p:tagLst xmlns:a="http://schemas.openxmlformats.org/drawingml/2006/main" xmlns:r="http://schemas.openxmlformats.org/officeDocument/2006/relationships" xmlns:p="http://schemas.openxmlformats.org/presentationml/2006/main">
  <p:tag name="SHAPEID" val=" 28"/>
</p:tagLst>
</file>

<file path=ppt/tags/tag250.xml><?xml version="1.0" encoding="utf-8"?>
<p:tagLst xmlns:a="http://schemas.openxmlformats.org/drawingml/2006/main" xmlns:r="http://schemas.openxmlformats.org/officeDocument/2006/relationships" xmlns:p="http://schemas.openxmlformats.org/presentationml/2006/main">
  <p:tag name="SHAPEID" val=" 28"/>
</p:tagLst>
</file>

<file path=ppt/tags/tag26.xml><?xml version="1.0" encoding="utf-8"?>
<p:tagLst xmlns:a="http://schemas.openxmlformats.org/drawingml/2006/main" xmlns:r="http://schemas.openxmlformats.org/officeDocument/2006/relationships" xmlns:p="http://schemas.openxmlformats.org/presentationml/2006/main">
  <p:tag name="SHAPEID" val=" 24"/>
</p:tagLst>
</file>

<file path=ppt/tags/tag27.xml><?xml version="1.0" encoding="utf-8"?>
<p:tagLst xmlns:a="http://schemas.openxmlformats.org/drawingml/2006/main" xmlns:r="http://schemas.openxmlformats.org/officeDocument/2006/relationships" xmlns:p="http://schemas.openxmlformats.org/presentationml/2006/main">
  <p:tag name="SHAPEID" val=" 9"/>
</p:tagLst>
</file>

<file path=ppt/tags/tag28.xml><?xml version="1.0" encoding="utf-8"?>
<p:tagLst xmlns:a="http://schemas.openxmlformats.org/drawingml/2006/main" xmlns:r="http://schemas.openxmlformats.org/officeDocument/2006/relationships" xmlns:p="http://schemas.openxmlformats.org/presentationml/2006/main">
  <p:tag name="SHAPEID" val=" 2"/>
</p:tagLst>
</file>

<file path=ppt/tags/tag29.xml><?xml version="1.0" encoding="utf-8"?>
<p:tagLst xmlns:a="http://schemas.openxmlformats.org/drawingml/2006/main" xmlns:r="http://schemas.openxmlformats.org/officeDocument/2006/relationships" xmlns:p="http://schemas.openxmlformats.org/presentationml/2006/main">
  <p:tag name="SHAPEID" val=" 18"/>
</p:tagLst>
</file>

<file path=ppt/tags/tag290.xml><?xml version="1.0" encoding="utf-8"?>
<p:tagLst xmlns:a="http://schemas.openxmlformats.org/drawingml/2006/main" xmlns:r="http://schemas.openxmlformats.org/officeDocument/2006/relationships" xmlns:p="http://schemas.openxmlformats.org/presentationml/2006/main">
  <p:tag name="SHAPEID" val=" 18"/>
</p:tagLst>
</file>

<file path=ppt/tags/tag3.xml><?xml version="1.0" encoding="utf-8"?>
<p:tagLst xmlns:a="http://schemas.openxmlformats.org/drawingml/2006/main" xmlns:r="http://schemas.openxmlformats.org/officeDocument/2006/relationships" xmlns:p="http://schemas.openxmlformats.org/presentationml/2006/main">
  <p:tag name="SHAPEID" val=" 9"/>
</p:tagLst>
</file>

<file path=ppt/tags/tag30.xml><?xml version="1.0" encoding="utf-8"?>
<p:tagLst xmlns:a="http://schemas.openxmlformats.org/drawingml/2006/main" xmlns:r="http://schemas.openxmlformats.org/officeDocument/2006/relationships" xmlns:p="http://schemas.openxmlformats.org/presentationml/2006/main">
  <p:tag name="SHAPEID" val=" 24"/>
</p:tagLst>
</file>

<file path=ppt/tags/tag31.xml><?xml version="1.0" encoding="utf-8"?>
<p:tagLst xmlns:a="http://schemas.openxmlformats.org/drawingml/2006/main" xmlns:r="http://schemas.openxmlformats.org/officeDocument/2006/relationships" xmlns:p="http://schemas.openxmlformats.org/presentationml/2006/main">
  <p:tag name="SHAPEID" val=" 25"/>
</p:tagLst>
</file>

<file path=ppt/tags/tag32.xml><?xml version="1.0" encoding="utf-8"?>
<p:tagLst xmlns:a="http://schemas.openxmlformats.org/drawingml/2006/main" xmlns:r="http://schemas.openxmlformats.org/officeDocument/2006/relationships" xmlns:p="http://schemas.openxmlformats.org/presentationml/2006/main">
  <p:tag name="SHAPEID" val=" 27"/>
</p:tagLst>
</file>

<file path=ppt/tags/tag320.xml><?xml version="1.0" encoding="utf-8"?>
<p:tagLst xmlns:a="http://schemas.openxmlformats.org/drawingml/2006/main" xmlns:r="http://schemas.openxmlformats.org/officeDocument/2006/relationships" xmlns:p="http://schemas.openxmlformats.org/presentationml/2006/main">
  <p:tag name="SHAPEID" val=" 27"/>
</p:tagLst>
</file>

<file path=ppt/tags/tag33.xml><?xml version="1.0" encoding="utf-8"?>
<p:tagLst xmlns:a="http://schemas.openxmlformats.org/drawingml/2006/main" xmlns:r="http://schemas.openxmlformats.org/officeDocument/2006/relationships" xmlns:p="http://schemas.openxmlformats.org/presentationml/2006/main">
  <p:tag name="SHAPEID" val=" 28"/>
</p:tagLst>
</file>

<file path=ppt/tags/tag330.xml><?xml version="1.0" encoding="utf-8"?>
<p:tagLst xmlns:a="http://schemas.openxmlformats.org/drawingml/2006/main" xmlns:r="http://schemas.openxmlformats.org/officeDocument/2006/relationships" xmlns:p="http://schemas.openxmlformats.org/presentationml/2006/main">
  <p:tag name="SHAPEID" val=" 28"/>
</p:tagLst>
</file>

<file path=ppt/tags/tag34.xml><?xml version="1.0" encoding="utf-8"?>
<p:tagLst xmlns:a="http://schemas.openxmlformats.org/drawingml/2006/main" xmlns:r="http://schemas.openxmlformats.org/officeDocument/2006/relationships" xmlns:p="http://schemas.openxmlformats.org/presentationml/2006/main">
  <p:tag name="SHAPEID" val=" 29"/>
</p:tagLst>
</file>

<file path=ppt/tags/tag35.xml><?xml version="1.0" encoding="utf-8"?>
<p:tagLst xmlns:a="http://schemas.openxmlformats.org/drawingml/2006/main" xmlns:r="http://schemas.openxmlformats.org/officeDocument/2006/relationships" xmlns:p="http://schemas.openxmlformats.org/presentationml/2006/main">
  <p:tag name="SHAPEID" val=" 30"/>
</p:tagLst>
</file>

<file path=ppt/tags/tag36.xml><?xml version="1.0" encoding="utf-8"?>
<p:tagLst xmlns:a="http://schemas.openxmlformats.org/drawingml/2006/main" xmlns:r="http://schemas.openxmlformats.org/officeDocument/2006/relationships" xmlns:p="http://schemas.openxmlformats.org/presentationml/2006/main">
  <p:tag name="SHAPEID" val=" 4"/>
</p:tagLst>
</file>

<file path=ppt/tags/tag360.xml><?xml version="1.0" encoding="utf-8"?>
<p:tagLst xmlns:a="http://schemas.openxmlformats.org/drawingml/2006/main" xmlns:r="http://schemas.openxmlformats.org/officeDocument/2006/relationships" xmlns:p="http://schemas.openxmlformats.org/presentationml/2006/main">
  <p:tag name="SHAPEID" val=" 4"/>
</p:tagLst>
</file>

<file path=ppt/tags/tag37.xml><?xml version="1.0" encoding="utf-8"?>
<p:tagLst xmlns:a="http://schemas.openxmlformats.org/drawingml/2006/main" xmlns:r="http://schemas.openxmlformats.org/officeDocument/2006/relationships" xmlns:p="http://schemas.openxmlformats.org/presentationml/2006/main">
  <p:tag name="SHAPEID" val=" 5"/>
</p:tagLst>
</file>

<file path=ppt/tags/tag38.xml><?xml version="1.0" encoding="utf-8"?>
<p:tagLst xmlns:a="http://schemas.openxmlformats.org/drawingml/2006/main" xmlns:r="http://schemas.openxmlformats.org/officeDocument/2006/relationships" xmlns:p="http://schemas.openxmlformats.org/presentationml/2006/main">
  <p:tag name="SHAPEID" val=" 6"/>
</p:tagLst>
</file>

<file path=ppt/tags/tag39.xml><?xml version="1.0" encoding="utf-8"?>
<p:tagLst xmlns:a="http://schemas.openxmlformats.org/drawingml/2006/main" xmlns:r="http://schemas.openxmlformats.org/officeDocument/2006/relationships" xmlns:p="http://schemas.openxmlformats.org/presentationml/2006/main">
  <p:tag name="SHAPEID" val=" 8"/>
</p:tagLst>
</file>

<file path=ppt/tags/tag4.xml><?xml version="1.0" encoding="utf-8"?>
<p:tagLst xmlns:a="http://schemas.openxmlformats.org/drawingml/2006/main" xmlns:r="http://schemas.openxmlformats.org/officeDocument/2006/relationships" xmlns:p="http://schemas.openxmlformats.org/presentationml/2006/main">
  <p:tag name="SHAPEID" val=" 2"/>
</p:tagLst>
</file>

<file path=ppt/tags/tag40.xml><?xml version="1.0" encoding="utf-8"?>
<p:tagLst xmlns:a="http://schemas.openxmlformats.org/drawingml/2006/main" xmlns:r="http://schemas.openxmlformats.org/officeDocument/2006/relationships" xmlns:p="http://schemas.openxmlformats.org/presentationml/2006/main">
  <p:tag name="SHAPEID" val=" 11"/>
</p:tagLst>
</file>

<file path=ppt/tags/tag400.xml><?xml version="1.0" encoding="utf-8"?>
<p:tagLst xmlns:a="http://schemas.openxmlformats.org/drawingml/2006/main" xmlns:r="http://schemas.openxmlformats.org/officeDocument/2006/relationships" xmlns:p="http://schemas.openxmlformats.org/presentationml/2006/main">
  <p:tag name="SHAPEID" val=" 11"/>
</p:tagLst>
</file>

<file path=ppt/tags/tag41.xml><?xml version="1.0" encoding="utf-8"?>
<p:tagLst xmlns:a="http://schemas.openxmlformats.org/drawingml/2006/main" xmlns:r="http://schemas.openxmlformats.org/officeDocument/2006/relationships" xmlns:p="http://schemas.openxmlformats.org/presentationml/2006/main">
  <p:tag name="SHAPEID" val=" 7"/>
</p:tagLst>
</file>

<file path=ppt/tags/tag42.xml><?xml version="1.0" encoding="utf-8"?>
<p:tagLst xmlns:a="http://schemas.openxmlformats.org/drawingml/2006/main" xmlns:r="http://schemas.openxmlformats.org/officeDocument/2006/relationships" xmlns:p="http://schemas.openxmlformats.org/presentationml/2006/main">
  <p:tag name="SHAPEID" val=" 10"/>
</p:tagLst>
</file>

<file path=ppt/tags/tag420.xml><?xml version="1.0" encoding="utf-8"?>
<p:tagLst xmlns:a="http://schemas.openxmlformats.org/drawingml/2006/main" xmlns:r="http://schemas.openxmlformats.org/officeDocument/2006/relationships" xmlns:p="http://schemas.openxmlformats.org/presentationml/2006/main">
  <p:tag name="SHAPEID" val=" 10"/>
</p:tagLst>
</file>

<file path=ppt/tags/tag43.xml><?xml version="1.0" encoding="utf-8"?>
<p:tagLst xmlns:a="http://schemas.openxmlformats.org/drawingml/2006/main" xmlns:r="http://schemas.openxmlformats.org/officeDocument/2006/relationships" xmlns:p="http://schemas.openxmlformats.org/presentationml/2006/main">
  <p:tag name="SHAPEID" val=" 5"/>
</p:tagLst>
</file>

<file path=ppt/tags/tag44.xml><?xml version="1.0" encoding="utf-8"?>
<p:tagLst xmlns:a="http://schemas.openxmlformats.org/drawingml/2006/main" xmlns:r="http://schemas.openxmlformats.org/officeDocument/2006/relationships" xmlns:p="http://schemas.openxmlformats.org/presentationml/2006/main">
  <p:tag name="SHAPEID" val=" 26"/>
</p:tagLst>
</file>

<file path=ppt/tags/tag440.xml><?xml version="1.0" encoding="utf-8"?>
<p:tagLst xmlns:a="http://schemas.openxmlformats.org/drawingml/2006/main" xmlns:r="http://schemas.openxmlformats.org/officeDocument/2006/relationships" xmlns:p="http://schemas.openxmlformats.org/presentationml/2006/main">
  <p:tag name="SHAPEID" val=" 26"/>
</p:tagLst>
</file>

<file path=ppt/tags/tag45.xml><?xml version="1.0" encoding="utf-8"?>
<p:tagLst xmlns:a="http://schemas.openxmlformats.org/drawingml/2006/main" xmlns:r="http://schemas.openxmlformats.org/officeDocument/2006/relationships" xmlns:p="http://schemas.openxmlformats.org/presentationml/2006/main">
  <p:tag name="SHAPEID" val=" 2"/>
</p:tagLst>
</file>

<file path=ppt/tags/tag46.xml><?xml version="1.0" encoding="utf-8"?>
<p:tagLst xmlns:a="http://schemas.openxmlformats.org/drawingml/2006/main" xmlns:r="http://schemas.openxmlformats.org/officeDocument/2006/relationships" xmlns:p="http://schemas.openxmlformats.org/presentationml/2006/main">
  <p:tag name="SHAPEID" val=" 6"/>
</p:tagLst>
</file>

<file path=ppt/tags/tag47.xml><?xml version="1.0" encoding="utf-8"?>
<p:tagLst xmlns:a="http://schemas.openxmlformats.org/drawingml/2006/main" xmlns:r="http://schemas.openxmlformats.org/officeDocument/2006/relationships" xmlns:p="http://schemas.openxmlformats.org/presentationml/2006/main">
  <p:tag name="SHAPEID" val=" 5"/>
</p:tagLst>
</file>

<file path=ppt/tags/tag48.xml><?xml version="1.0" encoding="utf-8"?>
<p:tagLst xmlns:a="http://schemas.openxmlformats.org/drawingml/2006/main" xmlns:r="http://schemas.openxmlformats.org/officeDocument/2006/relationships" xmlns:p="http://schemas.openxmlformats.org/presentationml/2006/main">
  <p:tag name="SHAPEID" val=" 2"/>
</p:tagLst>
</file>

<file path=ppt/tags/tag49.xml><?xml version="1.0" encoding="utf-8"?>
<p:tagLst xmlns:a="http://schemas.openxmlformats.org/drawingml/2006/main" xmlns:r="http://schemas.openxmlformats.org/officeDocument/2006/relationships" xmlns:p="http://schemas.openxmlformats.org/presentationml/2006/main">
  <p:tag name="SHAPEID" val=" 6"/>
</p:tagLst>
</file>

<file path=ppt/tags/tag5.xml><?xml version="1.0" encoding="utf-8"?>
<p:tagLst xmlns:a="http://schemas.openxmlformats.org/drawingml/2006/main" xmlns:r="http://schemas.openxmlformats.org/officeDocument/2006/relationships" xmlns:p="http://schemas.openxmlformats.org/presentationml/2006/main">
  <p:tag name="SHAPEID" val=" 4"/>
</p:tagLst>
</file>

<file path=ppt/tags/tag50.xml><?xml version="1.0" encoding="utf-8"?>
<p:tagLst xmlns:a="http://schemas.openxmlformats.org/drawingml/2006/main" xmlns:r="http://schemas.openxmlformats.org/officeDocument/2006/relationships" xmlns:p="http://schemas.openxmlformats.org/presentationml/2006/main">
  <p:tag name="SHAPEID" val=" 5"/>
</p:tagLst>
</file>

<file path=ppt/tags/tag51.xml><?xml version="1.0" encoding="utf-8"?>
<p:tagLst xmlns:a="http://schemas.openxmlformats.org/drawingml/2006/main" xmlns:r="http://schemas.openxmlformats.org/officeDocument/2006/relationships" xmlns:p="http://schemas.openxmlformats.org/presentationml/2006/main">
  <p:tag name="SHAPEID" val=" 10"/>
</p:tagLst>
</file>

<file path=ppt/tags/tag510.xml><?xml version="1.0" encoding="utf-8"?>
<p:tagLst xmlns:a="http://schemas.openxmlformats.org/drawingml/2006/main" xmlns:r="http://schemas.openxmlformats.org/officeDocument/2006/relationships" xmlns:p="http://schemas.openxmlformats.org/presentationml/2006/main">
  <p:tag name="SHAPEID" val=" 4"/>
</p:tagLst>
</file>

<file path=ppt/tags/tag52.xml><?xml version="1.0" encoding="utf-8"?>
<p:tagLst xmlns:a="http://schemas.openxmlformats.org/drawingml/2006/main" xmlns:r="http://schemas.openxmlformats.org/officeDocument/2006/relationships" xmlns:p="http://schemas.openxmlformats.org/presentationml/2006/main">
  <p:tag name="SHAPEID" val=" 2"/>
</p:tagLst>
</file>

<file path=ppt/tags/tag53.xml><?xml version="1.0" encoding="utf-8"?>
<p:tagLst xmlns:a="http://schemas.openxmlformats.org/drawingml/2006/main" xmlns:r="http://schemas.openxmlformats.org/officeDocument/2006/relationships" xmlns:p="http://schemas.openxmlformats.org/presentationml/2006/main">
  <p:tag name="SHAPEID" val=" 5"/>
</p:tagLst>
</file>

<file path=ppt/tags/tag54.xml><?xml version="1.0" encoding="utf-8"?>
<p:tagLst xmlns:a="http://schemas.openxmlformats.org/drawingml/2006/main" xmlns:r="http://schemas.openxmlformats.org/officeDocument/2006/relationships" xmlns:p="http://schemas.openxmlformats.org/presentationml/2006/main">
  <p:tag name="SHAPEID" val=" 6"/>
</p:tagLst>
</file>

<file path=ppt/tags/tag55.xml><?xml version="1.0" encoding="utf-8"?>
<p:tagLst xmlns:a="http://schemas.openxmlformats.org/drawingml/2006/main" xmlns:r="http://schemas.openxmlformats.org/officeDocument/2006/relationships" xmlns:p="http://schemas.openxmlformats.org/presentationml/2006/main">
  <p:tag name="SHAPEID" val=" 13"/>
</p:tagLst>
</file>

<file path=ppt/tags/tag56.xml><?xml version="1.0" encoding="utf-8"?>
<p:tagLst xmlns:a="http://schemas.openxmlformats.org/drawingml/2006/main" xmlns:r="http://schemas.openxmlformats.org/officeDocument/2006/relationships" xmlns:p="http://schemas.openxmlformats.org/presentationml/2006/main">
  <p:tag name="SHAPEID" val=" 2"/>
</p:tagLst>
</file>

<file path=ppt/tags/tag57.xml><?xml version="1.0" encoding="utf-8"?>
<p:tagLst xmlns:a="http://schemas.openxmlformats.org/drawingml/2006/main" xmlns:r="http://schemas.openxmlformats.org/officeDocument/2006/relationships" xmlns:p="http://schemas.openxmlformats.org/presentationml/2006/main">
  <p:tag name="SHAPEID" val=" 6"/>
</p:tagLst>
</file>

<file path=ppt/tags/tag58.xml><?xml version="1.0" encoding="utf-8"?>
<p:tagLst xmlns:a="http://schemas.openxmlformats.org/drawingml/2006/main" xmlns:r="http://schemas.openxmlformats.org/officeDocument/2006/relationships" xmlns:p="http://schemas.openxmlformats.org/presentationml/2006/main">
  <p:tag name="SHAPEID" val=" 5"/>
</p:tagLst>
</file>

<file path=ppt/tags/tag59.xml><?xml version="1.0" encoding="utf-8"?>
<p:tagLst xmlns:a="http://schemas.openxmlformats.org/drawingml/2006/main" xmlns:r="http://schemas.openxmlformats.org/officeDocument/2006/relationships" xmlns:p="http://schemas.openxmlformats.org/presentationml/2006/main">
  <p:tag name="SHAPEID" val=" 2"/>
</p:tagLst>
</file>

<file path=ppt/tags/tag6.xml><?xml version="1.0" encoding="utf-8"?>
<p:tagLst xmlns:a="http://schemas.openxmlformats.org/drawingml/2006/main" xmlns:r="http://schemas.openxmlformats.org/officeDocument/2006/relationships" xmlns:p="http://schemas.openxmlformats.org/presentationml/2006/main">
  <p:tag name="SHAPEID" val=" 6"/>
</p:tagLst>
</file>

<file path=ppt/tags/tag60.xml><?xml version="1.0" encoding="utf-8"?>
<p:tagLst xmlns:a="http://schemas.openxmlformats.org/drawingml/2006/main" xmlns:r="http://schemas.openxmlformats.org/officeDocument/2006/relationships" xmlns:p="http://schemas.openxmlformats.org/presentationml/2006/main">
  <p:tag name="SHAPEID" val=" 6"/>
</p:tagLst>
</file>

<file path=ppt/tags/tag61.xml><?xml version="1.0" encoding="utf-8"?>
<p:tagLst xmlns:a="http://schemas.openxmlformats.org/drawingml/2006/main" xmlns:r="http://schemas.openxmlformats.org/officeDocument/2006/relationships" xmlns:p="http://schemas.openxmlformats.org/presentationml/2006/main">
  <p:tag name="SHAPEID" val=" 5"/>
</p:tagLst>
</file>

<file path=ppt/tags/tag62.xml><?xml version="1.0" encoding="utf-8"?>
<p:tagLst xmlns:a="http://schemas.openxmlformats.org/drawingml/2006/main" xmlns:r="http://schemas.openxmlformats.org/officeDocument/2006/relationships" xmlns:p="http://schemas.openxmlformats.org/presentationml/2006/main">
  <p:tag name="SHAPEID" val=" 2"/>
</p:tagLst>
</file>

<file path=ppt/tags/tag63.xml><?xml version="1.0" encoding="utf-8"?>
<p:tagLst xmlns:a="http://schemas.openxmlformats.org/drawingml/2006/main" xmlns:r="http://schemas.openxmlformats.org/officeDocument/2006/relationships" xmlns:p="http://schemas.openxmlformats.org/presentationml/2006/main">
  <p:tag name="SHAPEID" val=" 6"/>
</p:tagLst>
</file>

<file path=ppt/tags/tag64.xml><?xml version="1.0" encoding="utf-8"?>
<p:tagLst xmlns:a="http://schemas.openxmlformats.org/drawingml/2006/main" xmlns:r="http://schemas.openxmlformats.org/officeDocument/2006/relationships" xmlns:p="http://schemas.openxmlformats.org/presentationml/2006/main">
  <p:tag name="SHAPEID" val=" 5"/>
</p:tagLst>
</file>

<file path=ppt/tags/tag65.xml><?xml version="1.0" encoding="utf-8"?>
<p:tagLst xmlns:a="http://schemas.openxmlformats.org/drawingml/2006/main" xmlns:r="http://schemas.openxmlformats.org/officeDocument/2006/relationships" xmlns:p="http://schemas.openxmlformats.org/presentationml/2006/main">
  <p:tag name="SHAPEID" val=" 2"/>
</p:tagLst>
</file>

<file path=ppt/tags/tag66.xml><?xml version="1.0" encoding="utf-8"?>
<p:tagLst xmlns:a="http://schemas.openxmlformats.org/drawingml/2006/main" xmlns:r="http://schemas.openxmlformats.org/officeDocument/2006/relationships" xmlns:p="http://schemas.openxmlformats.org/presentationml/2006/main">
  <p:tag name="SHAPEID" val=" 6"/>
</p:tagLst>
</file>

<file path=ppt/tags/tag7.xml><?xml version="1.0" encoding="utf-8"?>
<p:tagLst xmlns:a="http://schemas.openxmlformats.org/drawingml/2006/main" xmlns:r="http://schemas.openxmlformats.org/officeDocument/2006/relationships" xmlns:p="http://schemas.openxmlformats.org/presentationml/2006/main">
  <p:tag name="SHAPEID" val=" 8"/>
</p:tagLst>
</file>

<file path=ppt/tags/tag8.xml><?xml version="1.0" encoding="utf-8"?>
<p:tagLst xmlns:a="http://schemas.openxmlformats.org/drawingml/2006/main" xmlns:r="http://schemas.openxmlformats.org/officeDocument/2006/relationships" xmlns:p="http://schemas.openxmlformats.org/presentationml/2006/main">
  <p:tag name="SHAPEID" val=" 11"/>
</p:tagLst>
</file>

<file path=ppt/tags/tag80.xml><?xml version="1.0" encoding="utf-8"?>
<p:tagLst xmlns:a="http://schemas.openxmlformats.org/drawingml/2006/main" xmlns:r="http://schemas.openxmlformats.org/officeDocument/2006/relationships" xmlns:p="http://schemas.openxmlformats.org/presentationml/2006/main">
  <p:tag name="SHAPEID" val=" 11"/>
</p:tagLst>
</file>

<file path=ppt/tags/tag9.xml><?xml version="1.0" encoding="utf-8"?>
<p:tagLst xmlns:a="http://schemas.openxmlformats.org/drawingml/2006/main" xmlns:r="http://schemas.openxmlformats.org/officeDocument/2006/relationships" xmlns:p="http://schemas.openxmlformats.org/presentationml/2006/main">
  <p:tag name="SHAPEID" val=" 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3112</Words>
  <Application>Microsoft Macintosh PowerPoint</Application>
  <PresentationFormat>Grand écran</PresentationFormat>
  <Paragraphs>332</Paragraphs>
  <Slides>26</Slides>
  <Notes>22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Calibri Light</vt:lpstr>
      <vt:lpstr>Cambria Math</vt:lpstr>
      <vt:lpstr>Wingdings</vt:lpstr>
      <vt:lpstr>Thème Office</vt:lpstr>
      <vt:lpstr>Search for vector dark matter in microwave cavities  with Rydberg atoms</vt:lpstr>
      <vt:lpstr>Classes of Dark Matter</vt:lpstr>
      <vt:lpstr>Ultralight Dark Matter (ULDM) models</vt:lpstr>
      <vt:lpstr>Ultralight Dark Matter (ULDM) models</vt:lpstr>
      <vt:lpstr>Phenomenology of the Dark Photon (DP)</vt:lpstr>
      <vt:lpstr>Resonant cavity and why using it in this context ?</vt:lpstr>
      <vt:lpstr>The experiment : Setup using microwave signal </vt:lpstr>
      <vt:lpstr>The experiment : Setup using microwave signal </vt:lpstr>
      <vt:lpstr>The experiment : Setup using microwave signal </vt:lpstr>
      <vt:lpstr>The experiment : Setup using microwave signal </vt:lpstr>
      <vt:lpstr>The experiment : Detection using Rydberg atoms</vt:lpstr>
      <vt:lpstr>Rough estimation of the experiment sensitivity</vt:lpstr>
      <vt:lpstr>Rough estimation of the experiment sensitivity</vt:lpstr>
      <vt:lpstr>Rough estimation of the experiment sensitivity</vt:lpstr>
      <vt:lpstr>Rough estimation of the experiment sensitivity</vt:lpstr>
      <vt:lpstr>Rough estimation of the experiment sensitivity</vt:lpstr>
      <vt:lpstr>Conclusion</vt:lpstr>
      <vt:lpstr>Présentation PowerPoint</vt:lpstr>
      <vt:lpstr>Back-up : Experimental methodology</vt:lpstr>
      <vt:lpstr>Back-up : Experimental parameters</vt:lpstr>
      <vt:lpstr>Back-up : Experiment sensitivity with different f_s </vt:lpstr>
      <vt:lpstr>Back-up : Cosmological evolution of DP field</vt:lpstr>
      <vt:lpstr>Back-up : Cavity parameters </vt:lpstr>
      <vt:lpstr>Back-up : Atomic clock</vt:lpstr>
      <vt:lpstr>Back-up : why microwave regime and not optical ?</vt:lpstr>
      <vt:lpstr>Back-up : Systematic noise and Data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for vector dark matter in microwave cavities  with Rydberg atoms</dc:title>
  <dc:creator>Microsoft Office User</dc:creator>
  <cp:lastModifiedBy>Microsoft Office User</cp:lastModifiedBy>
  <cp:revision>3</cp:revision>
  <dcterms:created xsi:type="dcterms:W3CDTF">2023-03-25T15:25:31Z</dcterms:created>
  <dcterms:modified xsi:type="dcterms:W3CDTF">2023-03-25T15:39:08Z</dcterms:modified>
</cp:coreProperties>
</file>