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6" r:id="rId15"/>
    <p:sldId id="268" r:id="rId16"/>
    <p:sldId id="269" r:id="rId17"/>
    <p:sldId id="270" r:id="rId18"/>
    <p:sldId id="271" r:id="rId19"/>
    <p:sldId id="273" r:id="rId20"/>
    <p:sldId id="274" r:id="rId21"/>
    <p:sldId id="307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3" r:id="rId37"/>
    <p:sldId id="292" r:id="rId38"/>
    <p:sldId id="295" r:id="rId39"/>
    <p:sldId id="296" r:id="rId40"/>
    <p:sldId id="300" r:id="rId41"/>
    <p:sldId id="304" r:id="rId42"/>
    <p:sldId id="299" r:id="rId43"/>
    <p:sldId id="301" r:id="rId44"/>
    <p:sldId id="297" r:id="rId45"/>
    <p:sldId id="305" r:id="rId46"/>
    <p:sldId id="302" r:id="rId47"/>
    <p:sldId id="303" r:id="rId48"/>
    <p:sldId id="291" r:id="rId4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5CD647-1D64-6BD4-156F-2EDDA0228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DFD49E-4178-2456-3B38-8DD651686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5BB2C6-9DBB-7DB1-43B1-C54FA57A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667982-A27B-C17E-3B63-5EFA2CDA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8D5FB3-0554-F2AB-ADCD-82EFE8BF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50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7AF0F-7D5A-B0A2-EAA2-8B39BBE5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51601C1-6492-3568-D30C-EC1789768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DE50D7-7370-FDEA-3E5E-CF81A0EF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8463E8-9E31-C874-BDB3-8BB2DFD8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6D0115-538F-0AE5-0FEC-6750ADA3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3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9AA000-7E29-B592-E770-B21D06431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42F841-3B21-B9FE-D0BA-0FC1DF59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74554E-E4C3-F038-0CF9-821171EC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F3EC7-62FA-2BD4-6741-73E8704B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02AA34-882A-F35E-DD2D-ED192309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00C97D-B052-1FD0-9EEF-C0CF38055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A1981-CDF0-2FA0-C581-B5313D0B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753B89-CCCE-8BF4-3B10-D97ED22A5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2F2CAA-DEB8-4048-DB4E-56C6B335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A9F4DD-C8F3-78DD-7AAC-13CAD5FC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50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AF12F-D49B-218C-900A-2670F42F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D92702-2734-B129-AE08-71F45E7A9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3D149-EC1D-7F99-DBC5-0ED65D5FE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8EE3EB-C644-F8F5-0EF6-3805D10E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2513A5-1A0F-DA18-B095-4DA92AF9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44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28B7A-E852-F33F-0BCA-2565E846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4295DC-DBFB-B615-2BA5-02BBC137A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A64EFF4-B3A8-45CE-99FE-0DD8F297E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D56EC2-710E-F6D6-A151-1B37C1C2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5E0F85-F49A-2A92-8230-5E5CA80B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20A649-A063-EAD3-9F2A-5AE7979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AD7BC-BC6D-01FA-E506-9A499EE9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DDE991-0AE6-28BA-A331-67878B810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D6EBE9-5FEF-82AB-41FD-5607C3DD9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B3CC67E-45EC-A757-B5BC-28E747AF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42D18C8-2EF5-A515-AFBC-183302774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A90D301-ECAA-4BEE-6736-59C54732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86E4A9-A539-C654-6B05-11005354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30A024-8383-866E-D66A-93FDD592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1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1B801-A750-0BE5-617B-D106B00D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A31610-4079-F090-1CD8-CB193600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E51CFD-92AE-2FA2-22D4-F7F54AEC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6706B3-57B8-C019-35DC-338DA39D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67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90F2C5-5CDE-BE93-103A-0931675D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04923D-B7F9-A1F6-3435-004DC3F1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A7936C-45AB-91A9-6023-B34D8BB9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25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CF9456-CE9F-3EE7-BE0F-3544E46A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8F20AF-8896-0855-7F74-0D7265B3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3E5478-4A12-A476-62A1-825143E8C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2FE295-207D-E65B-A611-C043974F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C78D2E-8E12-F69B-6CE9-9CE5CD8B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DBABD4-1650-FC3B-3723-D156A31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85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BDBC7C-32B6-C8E3-1895-07ACF940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F283BC5-8C42-643F-99C9-254C15801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E51214-4954-CEDC-B2EE-26904E9F2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3035DA-5E66-C2AE-6F8F-DA58E48F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D228FD-FAB2-A453-B2DD-4BB8992A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0E8D88-091E-A1D2-CEFF-6B0A8856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87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F430E1-60F9-59B3-6495-33932998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CFED80-B2D1-0B90-6954-581D949C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382486-7320-BCDC-85E1-B883D7228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478DAC-11C0-4E4C-8C1B-3EF1AD3B9808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878B06-EAD3-D69A-72CD-9D9FF2C69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543F67-09F1-3C3B-212B-2172892FD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4732A-C99C-354A-AD02-4EE494AEC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2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CDA346-2B8C-F7B8-75A1-4ED24A489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 terms</a:t>
            </a:r>
            <a:b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Generalized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A52340A-4036-74DB-2AC3-F06876519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31650"/>
            <a:ext cx="12192000" cy="2511679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Shota Saito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Kavli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IPMU, M1 student)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 : Hitoshi Murayama 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Kavli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IPMU, UC Berkeley, LBL Berkeley)</a:t>
            </a:r>
          </a:p>
          <a:p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Lots of help form arXiv:2009.00033, Y. Lee, K.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Ohmori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Tachikawa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2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D8ED96-B653-092E-2FD1-51894E44F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study 1-dim hole</a:t>
            </a:r>
          </a:p>
          <a:p>
            <a:pPr marL="0" indent="0">
              <a:buNone/>
            </a:pP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028FCB05-510B-5566-8D34-EC510B5AA9CA}"/>
              </a:ext>
            </a:extLst>
          </p:cNvPr>
          <p:cNvSpPr/>
          <p:nvPr/>
        </p:nvSpPr>
        <p:spPr>
          <a:xfrm>
            <a:off x="1298389" y="3326882"/>
            <a:ext cx="1597341" cy="1597736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FE3B2B-FA34-325A-CAAC-3BA071045C88}"/>
                  </a:ext>
                </a:extLst>
              </p:cNvPr>
              <p:cNvSpPr txBox="1"/>
              <p:nvPr/>
            </p:nvSpPr>
            <p:spPr>
              <a:xfrm>
                <a:off x="970308" y="5300311"/>
                <a:ext cx="24484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 loop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FE3B2B-FA34-325A-CAAC-3BA071045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08" y="5300311"/>
                <a:ext cx="2448491" cy="400110"/>
              </a:xfrm>
              <a:prstGeom prst="rect">
                <a:avLst/>
              </a:prstGeom>
              <a:blipFill>
                <a:blip r:embed="rId2"/>
                <a:stretch>
                  <a:fillRect l="-2577" t="-9375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8E2A775-EC4C-6402-5745-0697902353E6}"/>
              </a:ext>
            </a:extLst>
          </p:cNvPr>
          <p:cNvGrpSpPr/>
          <p:nvPr/>
        </p:nvGrpSpPr>
        <p:grpSpPr>
          <a:xfrm rot="18659472">
            <a:off x="4303145" y="2341833"/>
            <a:ext cx="3078781" cy="3486962"/>
            <a:chOff x="2544283" y="2531960"/>
            <a:chExt cx="3078781" cy="3486962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7814E301-1FC5-2379-D540-07E3102C79A0}"/>
                </a:ext>
              </a:extLst>
            </p:cNvPr>
            <p:cNvGrpSpPr/>
            <p:nvPr/>
          </p:nvGrpSpPr>
          <p:grpSpPr>
            <a:xfrm>
              <a:off x="3709204" y="2531960"/>
              <a:ext cx="1913860" cy="3486962"/>
              <a:chOff x="6737097" y="2018598"/>
              <a:chExt cx="1913860" cy="3486962"/>
            </a:xfrm>
          </p:grpSpPr>
          <p:sp>
            <p:nvSpPr>
              <p:cNvPr id="11" name="円弧 10">
                <a:extLst>
                  <a:ext uri="{FF2B5EF4-FFF2-40B4-BE49-F238E27FC236}">
                    <a16:creationId xmlns:a16="http://schemas.microsoft.com/office/drawing/2014/main" id="{6C57DDC2-B0C0-BF71-4C3B-48403E00B79E}"/>
                  </a:ext>
                </a:extLst>
              </p:cNvPr>
              <p:cNvSpPr/>
              <p:nvPr/>
            </p:nvSpPr>
            <p:spPr>
              <a:xfrm rot="13513577">
                <a:off x="6738884" y="2809108"/>
                <a:ext cx="1910285" cy="1913860"/>
              </a:xfrm>
              <a:prstGeom prst="arc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ED2E6C6E-DAFE-5541-FBC5-7144FD093AC9}"/>
                  </a:ext>
                </a:extLst>
              </p:cNvPr>
              <p:cNvCxnSpPr/>
              <p:nvPr/>
            </p:nvCxnSpPr>
            <p:spPr>
              <a:xfrm>
                <a:off x="7027949" y="4496538"/>
                <a:ext cx="0" cy="100902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739C648C-C2B5-93CC-DF76-144C52A1A4DD}"/>
                  </a:ext>
                </a:extLst>
              </p:cNvPr>
              <p:cNvCxnSpPr/>
              <p:nvPr/>
            </p:nvCxnSpPr>
            <p:spPr>
              <a:xfrm>
                <a:off x="7035123" y="2018598"/>
                <a:ext cx="0" cy="100902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9F6062C4-5EF8-81A8-4BFB-7E21EA7BFEF9}"/>
                </a:ext>
              </a:extLst>
            </p:cNvPr>
            <p:cNvGrpSpPr/>
            <p:nvPr/>
          </p:nvGrpSpPr>
          <p:grpSpPr>
            <a:xfrm>
              <a:off x="2544283" y="2531960"/>
              <a:ext cx="1910285" cy="3486962"/>
              <a:chOff x="5685187" y="2072838"/>
              <a:chExt cx="1910285" cy="3486962"/>
            </a:xfrm>
          </p:grpSpPr>
          <p:sp>
            <p:nvSpPr>
              <p:cNvPr id="13" name="円弧 12">
                <a:extLst>
                  <a:ext uri="{FF2B5EF4-FFF2-40B4-BE49-F238E27FC236}">
                    <a16:creationId xmlns:a16="http://schemas.microsoft.com/office/drawing/2014/main" id="{F41EB94E-4E8E-D35A-634C-0B2F6675C0BE}"/>
                  </a:ext>
                </a:extLst>
              </p:cNvPr>
              <p:cNvSpPr/>
              <p:nvPr/>
            </p:nvSpPr>
            <p:spPr>
              <a:xfrm rot="2690737">
                <a:off x="5685187" y="2853893"/>
                <a:ext cx="1910285" cy="1913860"/>
              </a:xfrm>
              <a:prstGeom prst="arc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F278C5AE-576F-2B48-532E-B3D900460C1D}"/>
                  </a:ext>
                </a:extLst>
              </p:cNvPr>
              <p:cNvCxnSpPr/>
              <p:nvPr/>
            </p:nvCxnSpPr>
            <p:spPr>
              <a:xfrm>
                <a:off x="7320813" y="2072838"/>
                <a:ext cx="0" cy="1009022"/>
              </a:xfrm>
              <a:prstGeom prst="line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AFE346C1-F1CA-9867-3B79-B600A3DDE9F8}"/>
                  </a:ext>
                </a:extLst>
              </p:cNvPr>
              <p:cNvCxnSpPr/>
              <p:nvPr/>
            </p:nvCxnSpPr>
            <p:spPr>
              <a:xfrm>
                <a:off x="7320813" y="4550778"/>
                <a:ext cx="0" cy="1009022"/>
              </a:xfrm>
              <a:prstGeom prst="line">
                <a:avLst/>
              </a:prstGeom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C7DAAD81-6F4B-010F-4E64-B22F697F42F0}"/>
                </a:ext>
              </a:extLst>
            </p:cNvPr>
            <p:cNvSpPr/>
            <p:nvPr/>
          </p:nvSpPr>
          <p:spPr>
            <a:xfrm>
              <a:off x="3784106" y="3599210"/>
              <a:ext cx="616689" cy="1382232"/>
            </a:xfrm>
            <a:custGeom>
              <a:avLst/>
              <a:gdLst>
                <a:gd name="connsiteX0" fmla="*/ 297712 w 616689"/>
                <a:gd name="connsiteY0" fmla="*/ 0 h 1382232"/>
                <a:gd name="connsiteX1" fmla="*/ 159489 w 616689"/>
                <a:gd name="connsiteY1" fmla="*/ 159488 h 1382232"/>
                <a:gd name="connsiteX2" fmla="*/ 74428 w 616689"/>
                <a:gd name="connsiteY2" fmla="*/ 318977 h 1382232"/>
                <a:gd name="connsiteX3" fmla="*/ 10633 w 616689"/>
                <a:gd name="connsiteY3" fmla="*/ 520995 h 1382232"/>
                <a:gd name="connsiteX4" fmla="*/ 0 w 616689"/>
                <a:gd name="connsiteY4" fmla="*/ 680484 h 1382232"/>
                <a:gd name="connsiteX5" fmla="*/ 10633 w 616689"/>
                <a:gd name="connsiteY5" fmla="*/ 871870 h 1382232"/>
                <a:gd name="connsiteX6" fmla="*/ 53163 w 616689"/>
                <a:gd name="connsiteY6" fmla="*/ 1020725 h 1382232"/>
                <a:gd name="connsiteX7" fmla="*/ 127591 w 616689"/>
                <a:gd name="connsiteY7" fmla="*/ 1190846 h 1382232"/>
                <a:gd name="connsiteX8" fmla="*/ 212652 w 616689"/>
                <a:gd name="connsiteY8" fmla="*/ 1297172 h 1382232"/>
                <a:gd name="connsiteX9" fmla="*/ 297712 w 616689"/>
                <a:gd name="connsiteY9" fmla="*/ 1382232 h 1382232"/>
                <a:gd name="connsiteX10" fmla="*/ 435935 w 616689"/>
                <a:gd name="connsiteY10" fmla="*/ 1244009 h 1382232"/>
                <a:gd name="connsiteX11" fmla="*/ 499731 w 616689"/>
                <a:gd name="connsiteY11" fmla="*/ 1148316 h 1382232"/>
                <a:gd name="connsiteX12" fmla="*/ 552893 w 616689"/>
                <a:gd name="connsiteY12" fmla="*/ 1020725 h 1382232"/>
                <a:gd name="connsiteX13" fmla="*/ 606056 w 616689"/>
                <a:gd name="connsiteY13" fmla="*/ 839972 h 1382232"/>
                <a:gd name="connsiteX14" fmla="*/ 616689 w 616689"/>
                <a:gd name="connsiteY14" fmla="*/ 680484 h 1382232"/>
                <a:gd name="connsiteX15" fmla="*/ 606056 w 616689"/>
                <a:gd name="connsiteY15" fmla="*/ 531628 h 1382232"/>
                <a:gd name="connsiteX16" fmla="*/ 563526 w 616689"/>
                <a:gd name="connsiteY16" fmla="*/ 382772 h 1382232"/>
                <a:gd name="connsiteX17" fmla="*/ 510363 w 616689"/>
                <a:gd name="connsiteY17" fmla="*/ 255181 h 1382232"/>
                <a:gd name="connsiteX18" fmla="*/ 435935 w 616689"/>
                <a:gd name="connsiteY18" fmla="*/ 148856 h 1382232"/>
                <a:gd name="connsiteX19" fmla="*/ 297712 w 616689"/>
                <a:gd name="connsiteY19" fmla="*/ 0 h 138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6689" h="1382232">
                  <a:moveTo>
                    <a:pt x="297712" y="0"/>
                  </a:moveTo>
                  <a:lnTo>
                    <a:pt x="159489" y="159488"/>
                  </a:lnTo>
                  <a:lnTo>
                    <a:pt x="74428" y="318977"/>
                  </a:lnTo>
                  <a:lnTo>
                    <a:pt x="10633" y="520995"/>
                  </a:lnTo>
                  <a:lnTo>
                    <a:pt x="0" y="680484"/>
                  </a:lnTo>
                  <a:lnTo>
                    <a:pt x="10633" y="871870"/>
                  </a:lnTo>
                  <a:lnTo>
                    <a:pt x="53163" y="1020725"/>
                  </a:lnTo>
                  <a:lnTo>
                    <a:pt x="127591" y="1190846"/>
                  </a:lnTo>
                  <a:lnTo>
                    <a:pt x="212652" y="1297172"/>
                  </a:lnTo>
                  <a:lnTo>
                    <a:pt x="297712" y="1382232"/>
                  </a:lnTo>
                  <a:lnTo>
                    <a:pt x="435935" y="1244009"/>
                  </a:lnTo>
                  <a:lnTo>
                    <a:pt x="499731" y="1148316"/>
                  </a:lnTo>
                  <a:lnTo>
                    <a:pt x="552893" y="1020725"/>
                  </a:lnTo>
                  <a:lnTo>
                    <a:pt x="606056" y="839972"/>
                  </a:lnTo>
                  <a:lnTo>
                    <a:pt x="616689" y="680484"/>
                  </a:lnTo>
                  <a:lnTo>
                    <a:pt x="606056" y="531628"/>
                  </a:lnTo>
                  <a:lnTo>
                    <a:pt x="563526" y="382772"/>
                  </a:lnTo>
                  <a:lnTo>
                    <a:pt x="510363" y="255181"/>
                  </a:lnTo>
                  <a:lnTo>
                    <a:pt x="435935" y="148856"/>
                  </a:lnTo>
                  <a:lnTo>
                    <a:pt x="297712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DBAF22E-EF2D-230F-3971-FC5B73B975C0}"/>
                  </a:ext>
                </a:extLst>
              </p:cNvPr>
              <p:cNvSpPr txBox="1"/>
              <p:nvPr/>
            </p:nvSpPr>
            <p:spPr>
              <a:xfrm>
                <a:off x="4752654" y="5546451"/>
                <a:ext cx="2414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DBAF22E-EF2D-230F-3971-FC5B73B9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654" y="5546451"/>
                <a:ext cx="2414700" cy="400110"/>
              </a:xfrm>
              <a:prstGeom prst="rect">
                <a:avLst/>
              </a:prstGeom>
              <a:blipFill>
                <a:blip r:embed="rId3"/>
                <a:stretch>
                  <a:fillRect l="-2618" t="-909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9E75C0-EEC7-28E3-15D0-050E9BE4D684}"/>
              </a:ext>
            </a:extLst>
          </p:cNvPr>
          <p:cNvSpPr txBox="1"/>
          <p:nvPr/>
        </p:nvSpPr>
        <p:spPr>
          <a:xfrm>
            <a:off x="8512915" y="3402378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1-dim hole is determined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25C947-63AF-D4EB-DE8C-68EC4F7C6123}"/>
                  </a:ext>
                </a:extLst>
              </p:cNvPr>
              <p:cNvSpPr txBox="1"/>
              <p:nvPr/>
            </p:nvSpPr>
            <p:spPr>
              <a:xfrm>
                <a:off x="9337157" y="3937425"/>
                <a:ext cx="2016643" cy="11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20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25C947-63AF-D4EB-DE8C-68EC4F7C6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157" y="3937425"/>
                <a:ext cx="2016643" cy="1109278"/>
              </a:xfrm>
              <a:prstGeom prst="rect">
                <a:avLst/>
              </a:prstGeom>
              <a:blipFill>
                <a:blip r:embed="rId4"/>
                <a:stretch>
                  <a:fillRect t="-3409"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56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D8ED96-B653-092E-2FD1-51894E44F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study 0-dim hole</a:t>
            </a:r>
          </a:p>
          <a:p>
            <a:pPr marL="0" indent="0">
              <a:buNone/>
            </a:pP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FE3B2B-FA34-325A-CAAC-3BA071045C88}"/>
                  </a:ext>
                </a:extLst>
              </p:cNvPr>
              <p:cNvSpPr txBox="1"/>
              <p:nvPr/>
            </p:nvSpPr>
            <p:spPr>
              <a:xfrm>
                <a:off x="907204" y="4614074"/>
                <a:ext cx="25249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 point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FE3B2B-FA34-325A-CAAC-3BA071045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04" y="4614074"/>
                <a:ext cx="2524987" cy="400110"/>
              </a:xfrm>
              <a:prstGeom prst="rect">
                <a:avLst/>
              </a:prstGeom>
              <a:blipFill>
                <a:blip r:embed="rId2"/>
                <a:stretch>
                  <a:fillRect l="-2500" t="-909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DBAF22E-EF2D-230F-3971-FC5B73B975C0}"/>
                  </a:ext>
                </a:extLst>
              </p:cNvPr>
              <p:cNvSpPr txBox="1"/>
              <p:nvPr/>
            </p:nvSpPr>
            <p:spPr>
              <a:xfrm>
                <a:off x="4694368" y="4766113"/>
                <a:ext cx="2408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DBAF22E-EF2D-230F-3971-FC5B73B9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368" y="4766113"/>
                <a:ext cx="2408736" cy="400110"/>
              </a:xfrm>
              <a:prstGeom prst="rect">
                <a:avLst/>
              </a:prstGeom>
              <a:blipFill>
                <a:blip r:embed="rId3"/>
                <a:stretch>
                  <a:fillRect l="-2618" t="-9375" b="-28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9E75C0-EEC7-28E3-15D0-050E9BE4D684}"/>
              </a:ext>
            </a:extLst>
          </p:cNvPr>
          <p:cNvSpPr txBox="1"/>
          <p:nvPr/>
        </p:nvSpPr>
        <p:spPr>
          <a:xfrm>
            <a:off x="8544812" y="3119396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 hole is determined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25C947-63AF-D4EB-DE8C-68EC4F7C6123}"/>
                  </a:ext>
                </a:extLst>
              </p:cNvPr>
              <p:cNvSpPr txBox="1"/>
              <p:nvPr/>
            </p:nvSpPr>
            <p:spPr>
              <a:xfrm>
                <a:off x="9369054" y="3654443"/>
                <a:ext cx="1773867" cy="11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20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25C947-63AF-D4EB-DE8C-68EC4F7C6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054" y="3654443"/>
                <a:ext cx="1773867" cy="1109278"/>
              </a:xfrm>
              <a:prstGeom prst="rect">
                <a:avLst/>
              </a:prstGeom>
              <a:blipFill>
                <a:blip r:embed="rId4"/>
                <a:stretch>
                  <a:fillRect t="-2273"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819B110-37DD-AAA6-5079-5BE2E868D291}"/>
              </a:ext>
            </a:extLst>
          </p:cNvPr>
          <p:cNvGrpSpPr/>
          <p:nvPr/>
        </p:nvGrpSpPr>
        <p:grpSpPr>
          <a:xfrm>
            <a:off x="4424326" y="3512056"/>
            <a:ext cx="2719570" cy="580864"/>
            <a:chOff x="4407195" y="3312001"/>
            <a:chExt cx="2719570" cy="580864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1F3424D0-88DE-F65D-F0A5-F2DB5355E2E8}"/>
                </a:ext>
              </a:extLst>
            </p:cNvPr>
            <p:cNvCxnSpPr/>
            <p:nvPr/>
          </p:nvCxnSpPr>
          <p:spPr>
            <a:xfrm flipV="1">
              <a:off x="4497572" y="3402378"/>
              <a:ext cx="2573079" cy="40011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7BAFD416-7BCB-C323-EFDC-DA5658460CFA}"/>
                </a:ext>
              </a:extLst>
            </p:cNvPr>
            <p:cNvSpPr/>
            <p:nvPr/>
          </p:nvSpPr>
          <p:spPr>
            <a:xfrm>
              <a:off x="6946011" y="3312001"/>
              <a:ext cx="180754" cy="18075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02432D89-3F24-FE8A-2FE6-960FADA6CDFD}"/>
                </a:ext>
              </a:extLst>
            </p:cNvPr>
            <p:cNvSpPr/>
            <p:nvPr/>
          </p:nvSpPr>
          <p:spPr>
            <a:xfrm>
              <a:off x="4407195" y="3712111"/>
              <a:ext cx="180754" cy="1807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393DA1-C5D7-235A-8E19-16801EF01322}"/>
              </a:ext>
            </a:extLst>
          </p:cNvPr>
          <p:cNvSpPr txBox="1"/>
          <p:nvPr/>
        </p:nvSpPr>
        <p:spPr>
          <a:xfrm>
            <a:off x="1357327" y="3789851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Points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6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D8ED96-B653-092E-2FD1-51894E44F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study 2-dim hole</a:t>
            </a:r>
          </a:p>
          <a:p>
            <a:pPr marL="0" indent="0">
              <a:buNone/>
            </a:pP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FE3B2B-FA34-325A-CAAC-3BA071045C88}"/>
                  </a:ext>
                </a:extLst>
              </p:cNvPr>
              <p:cNvSpPr txBox="1"/>
              <p:nvPr/>
            </p:nvSpPr>
            <p:spPr>
              <a:xfrm>
                <a:off x="689662" y="4891947"/>
                <a:ext cx="2738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Closed surface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1FE3B2B-FA34-325A-CAAC-3BA071045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62" y="4891947"/>
                <a:ext cx="2738185" cy="400110"/>
              </a:xfrm>
              <a:prstGeom prst="rect">
                <a:avLst/>
              </a:prstGeom>
              <a:blipFill>
                <a:blip r:embed="rId2"/>
                <a:stretch>
                  <a:fillRect l="-2315" t="-606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DBAF22E-EF2D-230F-3971-FC5B73B975C0}"/>
                  </a:ext>
                </a:extLst>
              </p:cNvPr>
              <p:cNvSpPr txBox="1"/>
              <p:nvPr/>
            </p:nvSpPr>
            <p:spPr>
              <a:xfrm>
                <a:off x="4989126" y="4891947"/>
                <a:ext cx="2414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Deformation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kumimoji="1" lang="ja-JP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DBAF22E-EF2D-230F-3971-FC5B73B9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126" y="4891947"/>
                <a:ext cx="2414700" cy="400110"/>
              </a:xfrm>
              <a:prstGeom prst="rect">
                <a:avLst/>
              </a:prstGeom>
              <a:blipFill>
                <a:blip r:embed="rId3"/>
                <a:stretch>
                  <a:fillRect l="-2604" t="-6061" b="-242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09E75C0-EEC7-28E3-15D0-050E9BE4D684}"/>
              </a:ext>
            </a:extLst>
          </p:cNvPr>
          <p:cNvSpPr txBox="1"/>
          <p:nvPr/>
        </p:nvSpPr>
        <p:spPr>
          <a:xfrm>
            <a:off x="8500670" y="3228945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2-dim hole is determined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25C947-63AF-D4EB-DE8C-68EC4F7C6123}"/>
                  </a:ext>
                </a:extLst>
              </p:cNvPr>
              <p:cNvSpPr txBox="1"/>
              <p:nvPr/>
            </p:nvSpPr>
            <p:spPr>
              <a:xfrm>
                <a:off x="9324912" y="3763992"/>
                <a:ext cx="1839274" cy="110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𝐾𝑒𝑟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𝐼𝑚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20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C25C947-63AF-D4EB-DE8C-68EC4F7C6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912" y="3763992"/>
                <a:ext cx="1839274" cy="1109278"/>
              </a:xfrm>
              <a:prstGeom prst="rect">
                <a:avLst/>
              </a:prstGeom>
              <a:blipFill>
                <a:blip r:embed="rId4"/>
                <a:stretch>
                  <a:fillRect t="-3409" b="-1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393DA1-C5D7-235A-8E19-16801EF01322}"/>
              </a:ext>
            </a:extLst>
          </p:cNvPr>
          <p:cNvSpPr txBox="1"/>
          <p:nvPr/>
        </p:nvSpPr>
        <p:spPr>
          <a:xfrm>
            <a:off x="896130" y="3770461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surfaces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32AEE9-1090-2D04-D91D-8370FB6EE52C}"/>
              </a:ext>
            </a:extLst>
          </p:cNvPr>
          <p:cNvSpPr txBox="1"/>
          <p:nvPr/>
        </p:nvSpPr>
        <p:spPr>
          <a:xfrm>
            <a:off x="4342154" y="3770461"/>
            <a:ext cx="350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deforming surface,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assing through 3-dim ball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三角形 18">
            <a:extLst>
              <a:ext uri="{FF2B5EF4-FFF2-40B4-BE49-F238E27FC236}">
                <a16:creationId xmlns:a16="http://schemas.microsoft.com/office/drawing/2014/main" id="{89433B16-006C-83DD-8013-074B800AE64C}"/>
              </a:ext>
            </a:extLst>
          </p:cNvPr>
          <p:cNvSpPr/>
          <p:nvPr/>
        </p:nvSpPr>
        <p:spPr>
          <a:xfrm>
            <a:off x="9510480" y="2313730"/>
            <a:ext cx="1793354" cy="163599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D8ED96-B653-092E-2FD1-51894E44F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Mathematically,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CW complex of manifold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each map is boundary operator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Homology group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𝐾𝑒𝑟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n-dim holes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D8ED96-B653-092E-2FD1-51894E44F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236D531-3254-5524-DF6D-1AE2D1B5AC30}"/>
              </a:ext>
            </a:extLst>
          </p:cNvPr>
          <p:cNvCxnSpPr/>
          <p:nvPr/>
        </p:nvCxnSpPr>
        <p:spPr>
          <a:xfrm flipH="1">
            <a:off x="9482470" y="2305402"/>
            <a:ext cx="914400" cy="15948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6C0178F-BF03-B952-6B28-52F784362FC2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9493987" y="3971077"/>
            <a:ext cx="1758803" cy="181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E7F9A36-4720-680E-B82B-401639DB1AE9}"/>
              </a:ext>
            </a:extLst>
          </p:cNvPr>
          <p:cNvCxnSpPr>
            <a:cxnSpLocks/>
            <a:stCxn id="5" idx="5"/>
            <a:endCxn id="7" idx="4"/>
          </p:cNvCxnSpPr>
          <p:nvPr/>
        </p:nvCxnSpPr>
        <p:spPr>
          <a:xfrm>
            <a:off x="10464748" y="2361980"/>
            <a:ext cx="889052" cy="1711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円/楕円 4">
            <a:extLst>
              <a:ext uri="{FF2B5EF4-FFF2-40B4-BE49-F238E27FC236}">
                <a16:creationId xmlns:a16="http://schemas.microsoft.com/office/drawing/2014/main" id="{8983B720-56EB-9D9E-DC95-C93275131BDD}"/>
              </a:ext>
            </a:extLst>
          </p:cNvPr>
          <p:cNvSpPr/>
          <p:nvPr/>
        </p:nvSpPr>
        <p:spPr>
          <a:xfrm>
            <a:off x="10292314" y="2189547"/>
            <a:ext cx="202019" cy="202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A74C66CD-FD0E-6A0E-9D2D-A981C92103F8}"/>
              </a:ext>
            </a:extLst>
          </p:cNvPr>
          <p:cNvSpPr/>
          <p:nvPr/>
        </p:nvSpPr>
        <p:spPr>
          <a:xfrm>
            <a:off x="9369944" y="3833204"/>
            <a:ext cx="202019" cy="202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>
            <a:extLst>
              <a:ext uri="{FF2B5EF4-FFF2-40B4-BE49-F238E27FC236}">
                <a16:creationId xmlns:a16="http://schemas.microsoft.com/office/drawing/2014/main" id="{49CE3E86-94A1-D918-B772-9D4C8BFAA8C0}"/>
              </a:ext>
            </a:extLst>
          </p:cNvPr>
          <p:cNvSpPr/>
          <p:nvPr/>
        </p:nvSpPr>
        <p:spPr>
          <a:xfrm>
            <a:off x="11252790" y="3871885"/>
            <a:ext cx="202019" cy="2020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48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D8ED96-B653-092E-2FD1-51894E44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Exterior derivative is related to boundary operator.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Decompose a manifold in infinitesimally, then get (co)homology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218A029-BF10-F2AB-FD13-151AD162BA45}"/>
                  </a:ext>
                </a:extLst>
              </p:cNvPr>
              <p:cNvSpPr txBox="1"/>
              <p:nvPr/>
            </p:nvSpPr>
            <p:spPr>
              <a:xfrm>
                <a:off x="3758503" y="4852189"/>
                <a:ext cx="4674421" cy="857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𝑓𝑑𝑥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𝑔𝑑𝑦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kumimoji="1" lang="ja-JP" altLang="en-US" sz="24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218A029-BF10-F2AB-FD13-151AD162B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03" y="4852189"/>
                <a:ext cx="4674421" cy="857735"/>
              </a:xfrm>
              <a:prstGeom prst="rect">
                <a:avLst/>
              </a:prstGeom>
              <a:blipFill>
                <a:blip r:embed="rId2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EA22A31-3950-9C2A-2CF7-2B73A2935DD8}"/>
              </a:ext>
            </a:extLst>
          </p:cNvPr>
          <p:cNvGrpSpPr/>
          <p:nvPr/>
        </p:nvGrpSpPr>
        <p:grpSpPr>
          <a:xfrm>
            <a:off x="346878" y="2385056"/>
            <a:ext cx="4953967" cy="2467133"/>
            <a:chOff x="819964" y="2599961"/>
            <a:chExt cx="4953967" cy="246713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83737B8-085D-A38D-67BE-17D8AD491E5A}"/>
                </a:ext>
              </a:extLst>
            </p:cNvPr>
            <p:cNvGrpSpPr/>
            <p:nvPr/>
          </p:nvGrpSpPr>
          <p:grpSpPr>
            <a:xfrm>
              <a:off x="819964" y="2599961"/>
              <a:ext cx="4953967" cy="2467133"/>
              <a:chOff x="2215627" y="2539803"/>
              <a:chExt cx="4953967" cy="2467133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77F3C5D3-F6DF-649A-A342-E830BF47E492}"/>
                  </a:ext>
                </a:extLst>
              </p:cNvPr>
              <p:cNvGrpSpPr/>
              <p:nvPr/>
            </p:nvGrpSpPr>
            <p:grpSpPr>
              <a:xfrm>
                <a:off x="3260558" y="2875547"/>
                <a:ext cx="2562726" cy="1973179"/>
                <a:chOff x="3260558" y="2875547"/>
                <a:chExt cx="2562726" cy="1973179"/>
              </a:xfrm>
            </p:grpSpPr>
            <p:cxnSp>
              <p:nvCxnSpPr>
                <p:cNvPr id="8" name="直線コネクタ 7">
                  <a:extLst>
                    <a:ext uri="{FF2B5EF4-FFF2-40B4-BE49-F238E27FC236}">
                      <a16:creationId xmlns:a16="http://schemas.microsoft.com/office/drawing/2014/main" id="{9CE4D942-D27E-0DEC-1ABC-9E35AA8C6F91}"/>
                    </a:ext>
                  </a:extLst>
                </p:cNvPr>
                <p:cNvCxnSpPr/>
                <p:nvPr/>
              </p:nvCxnSpPr>
              <p:spPr>
                <a:xfrm>
                  <a:off x="3260558" y="3260558"/>
                  <a:ext cx="256272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>
                  <a:extLst>
                    <a:ext uri="{FF2B5EF4-FFF2-40B4-BE49-F238E27FC236}">
                      <a16:creationId xmlns:a16="http://schemas.microsoft.com/office/drawing/2014/main" id="{E8B190EB-BB51-42FB-F4ED-7B8325B89928}"/>
                    </a:ext>
                  </a:extLst>
                </p:cNvPr>
                <p:cNvCxnSpPr/>
                <p:nvPr/>
              </p:nvCxnSpPr>
              <p:spPr>
                <a:xfrm>
                  <a:off x="3260558" y="4447674"/>
                  <a:ext cx="256272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>
                  <a:extLst>
                    <a:ext uri="{FF2B5EF4-FFF2-40B4-BE49-F238E27FC236}">
                      <a16:creationId xmlns:a16="http://schemas.microsoft.com/office/drawing/2014/main" id="{12150F0D-A179-53FB-D40A-F745CF42E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29789" y="2875547"/>
                  <a:ext cx="0" cy="197317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15">
                  <a:extLst>
                    <a:ext uri="{FF2B5EF4-FFF2-40B4-BE49-F238E27FC236}">
                      <a16:creationId xmlns:a16="http://schemas.microsoft.com/office/drawing/2014/main" id="{D648D986-54AE-5C9D-C0E2-2FA880B0B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25978" y="2875547"/>
                  <a:ext cx="0" cy="197317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EE941FA7-81B2-DEF5-4754-D00B34D8E86A}"/>
                      </a:ext>
                    </a:extLst>
                  </p:cNvPr>
                  <p:cNvSpPr txBox="1"/>
                  <p:nvPr/>
                </p:nvSpPr>
                <p:spPr>
                  <a:xfrm>
                    <a:off x="3947912" y="4637604"/>
                    <a:ext cx="11880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oMath>
                      </m:oMathPara>
                    </a14:m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EE941FA7-81B2-DEF5-4754-D00B34D8E8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912" y="4637604"/>
                    <a:ext cx="118801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12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F110577E-7120-A096-AC30-09BBAB159C6F}"/>
                      </a:ext>
                    </a:extLst>
                  </p:cNvPr>
                  <p:cNvSpPr txBox="1"/>
                  <p:nvPr/>
                </p:nvSpPr>
                <p:spPr>
                  <a:xfrm>
                    <a:off x="5427322" y="3636280"/>
                    <a:ext cx="17422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oMath>
                      </m:oMathPara>
                    </a14:m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F110577E-7120-A096-AC30-09BBAB159C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7322" y="3636280"/>
                    <a:ext cx="174227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DE34E82D-A07E-6E59-AC0E-627906803551}"/>
                      </a:ext>
                    </a:extLst>
                  </p:cNvPr>
                  <p:cNvSpPr txBox="1"/>
                  <p:nvPr/>
                </p:nvSpPr>
                <p:spPr>
                  <a:xfrm>
                    <a:off x="3576020" y="2539803"/>
                    <a:ext cx="19037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oMath>
                      </m:oMathPara>
                    </a14:m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テキスト ボックス 22">
                    <a:extLst>
                      <a:ext uri="{FF2B5EF4-FFF2-40B4-BE49-F238E27FC236}">
                        <a16:creationId xmlns:a16="http://schemas.microsoft.com/office/drawing/2014/main" id="{DE34E82D-A07E-6E59-AC0E-62790680355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6020" y="2539803"/>
                    <a:ext cx="190372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E5EC235E-569E-69AB-B92F-25F38424EC3E}"/>
                      </a:ext>
                    </a:extLst>
                  </p:cNvPr>
                  <p:cNvSpPr txBox="1"/>
                  <p:nvPr/>
                </p:nvSpPr>
                <p:spPr>
                  <a:xfrm>
                    <a:off x="2215627" y="3611982"/>
                    <a:ext cx="1376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oMath>
                      </m:oMathPara>
                    </a14:m>
                    <a:endParaRPr kumimoji="1" lang="ja-JP" altLang="en-US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E5EC235E-569E-69AB-B92F-25F38424EC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5627" y="3611982"/>
                    <a:ext cx="137621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三角形 25">
              <a:extLst>
                <a:ext uri="{FF2B5EF4-FFF2-40B4-BE49-F238E27FC236}">
                  <a16:creationId xmlns:a16="http://schemas.microsoft.com/office/drawing/2014/main" id="{E7EC2C48-A734-59A3-E9B4-C2BFDDC17876}"/>
                </a:ext>
              </a:extLst>
            </p:cNvPr>
            <p:cNvSpPr/>
            <p:nvPr/>
          </p:nvSpPr>
          <p:spPr>
            <a:xfrm rot="5400000">
              <a:off x="3033036" y="4379015"/>
              <a:ext cx="198369" cy="2576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三角形 26">
              <a:extLst>
                <a:ext uri="{FF2B5EF4-FFF2-40B4-BE49-F238E27FC236}">
                  <a16:creationId xmlns:a16="http://schemas.microsoft.com/office/drawing/2014/main" id="{D4D6AC88-5DB2-76DE-CFF1-C0C2385DD200}"/>
                </a:ext>
              </a:extLst>
            </p:cNvPr>
            <p:cNvSpPr/>
            <p:nvPr/>
          </p:nvSpPr>
          <p:spPr>
            <a:xfrm rot="16200000">
              <a:off x="3033036" y="3191874"/>
              <a:ext cx="198369" cy="2576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三角形 27">
              <a:extLst>
                <a:ext uri="{FF2B5EF4-FFF2-40B4-BE49-F238E27FC236}">
                  <a16:creationId xmlns:a16="http://schemas.microsoft.com/office/drawing/2014/main" id="{EDB9BC75-8BD6-E84B-B4CB-BEFC32A04071}"/>
                </a:ext>
              </a:extLst>
            </p:cNvPr>
            <p:cNvSpPr/>
            <p:nvPr/>
          </p:nvSpPr>
          <p:spPr>
            <a:xfrm rot="10800000">
              <a:off x="2227443" y="3772535"/>
              <a:ext cx="198369" cy="2576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三角形 28">
              <a:extLst>
                <a:ext uri="{FF2B5EF4-FFF2-40B4-BE49-F238E27FC236}">
                  <a16:creationId xmlns:a16="http://schemas.microsoft.com/office/drawing/2014/main" id="{48E0D3BE-662C-5A33-54E8-55F14EB5C62C}"/>
                </a:ext>
              </a:extLst>
            </p:cNvPr>
            <p:cNvSpPr/>
            <p:nvPr/>
          </p:nvSpPr>
          <p:spPr>
            <a:xfrm>
              <a:off x="3833290" y="3781079"/>
              <a:ext cx="198369" cy="25768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58F44B9E-CDBB-02D6-AA81-4331BA36B92D}"/>
                    </a:ext>
                  </a:extLst>
                </p:cNvPr>
                <p:cNvSpPr txBox="1"/>
                <p:nvPr/>
              </p:nvSpPr>
              <p:spPr>
                <a:xfrm>
                  <a:off x="2541216" y="3548327"/>
                  <a:ext cx="117666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kumimoji="1"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ja-JP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element</a:t>
                  </a:r>
                  <a:endParaRPr kumimoji="1" lang="ja-JP" altLang="en-US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58F44B9E-CDBB-02D6-AA81-4331BA36B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216" y="3548327"/>
                  <a:ext cx="1176669" cy="707886"/>
                </a:xfrm>
                <a:prstGeom prst="rect">
                  <a:avLst/>
                </a:prstGeom>
                <a:blipFill>
                  <a:blip r:embed="rId7"/>
                  <a:stretch>
                    <a:fillRect b="-140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08D7ECC-BC33-F47B-488D-9C644AA1DB21}"/>
                  </a:ext>
                </a:extLst>
              </p:cNvPr>
              <p:cNvSpPr txBox="1"/>
              <p:nvPr/>
            </p:nvSpPr>
            <p:spPr>
              <a:xfrm>
                <a:off x="5394313" y="3227757"/>
                <a:ext cx="6584238" cy="1037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kumimoji="1" lang="en-US" altLang="ja-JP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⟶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ja-JP" sz="20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108D7ECC-BC33-F47B-488D-9C644AA1D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13" y="3227757"/>
                <a:ext cx="6584238" cy="1037976"/>
              </a:xfrm>
              <a:prstGeom prst="rect">
                <a:avLst/>
              </a:prstGeom>
              <a:blipFill>
                <a:blip r:embed="rId8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7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50C90-56DC-0EE4-DA80-3B186243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B5BDE4-D62D-FCE0-C658-35FA7FCDC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know topological shapes, 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 studies whether it has holes or not.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other ways???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extraordinary homology.</a:t>
            </a:r>
          </a:p>
          <a:p>
            <a:pPr marL="0" indent="0">
              <a:buNone/>
            </a:pP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0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50C90-56DC-0EE4-DA80-3B186243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B5BDE4-D62D-FCE0-C658-35FA7FCDC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extraordinary homology is determined by information of a point.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𝑝𝑡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)⊕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fact,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Atiyah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Hirzebruch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spectral sequence works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now on,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𝑝𝑡</m:t>
                        </m:r>
                      </m:e>
                    </m:d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B5BDE4-D62D-FCE0-C658-35FA7FCDC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71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50C90-56DC-0EE4-DA80-3B186243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B5BDE4-D62D-FCE0-C658-35FA7FCDC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ordinary homology,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bordism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/>
                    </m:sSub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/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/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/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complex K theory,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6B5BDE4-D62D-FCE0-C658-35FA7FCDC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中かっこ 4">
            <a:extLst>
              <a:ext uri="{FF2B5EF4-FFF2-40B4-BE49-F238E27FC236}">
                <a16:creationId xmlns:a16="http://schemas.microsoft.com/office/drawing/2014/main" id="{8BB28A73-231D-1395-0D80-7055A8ABA45E}"/>
              </a:ext>
            </a:extLst>
          </p:cNvPr>
          <p:cNvSpPr/>
          <p:nvPr/>
        </p:nvSpPr>
        <p:spPr>
          <a:xfrm>
            <a:off x="8899452" y="3287387"/>
            <a:ext cx="659219" cy="284919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BE37F4-126D-3B97-18A3-61CB3605C393}"/>
              </a:ext>
            </a:extLst>
          </p:cNvPr>
          <p:cNvSpPr txBox="1"/>
          <p:nvPr/>
        </p:nvSpPr>
        <p:spPr>
          <a:xfrm>
            <a:off x="9675627" y="4296485"/>
            <a:ext cx="1891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4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153AA-73DA-FBAB-4C60-90D30578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FEB7A2-B301-69A7-6B86-FDD7F7572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rdinary homology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𝐾𝑒𝑟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𝐾𝑒𝑟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closed n-dim manifolds 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𝐼𝑚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means allowing deformations.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Bordism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𝑐𝑙𝑜𝑠𝑒𝑑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𝑑𝑖𝑚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𝑚𝑎𝑛𝑖𝑓𝑜𝑙𝑑𝑠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𝑏𝑜𝑟𝑑𝑎𝑛𝑡</m:t>
                          </m:r>
                        </m:den>
                      </m:f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FEB7A2-B301-69A7-6B86-FDD7F7572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89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153AA-73DA-FBAB-4C60-90D30578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FEB7A2-B301-69A7-6B86-FDD7F7572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</a:t>
            </a:r>
            <a:r>
              <a:rPr kumimoji="1" lang="en-US" altLang="ja-JP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bordant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…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E19BEA3E-E65F-65CC-3C3C-63B7F2986A5C}"/>
              </a:ext>
            </a:extLst>
          </p:cNvPr>
          <p:cNvSpPr/>
          <p:nvPr/>
        </p:nvSpPr>
        <p:spPr>
          <a:xfrm>
            <a:off x="1562986" y="2977116"/>
            <a:ext cx="1446028" cy="307281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87F7BAF0-74EA-C336-7AB1-200E42670049}"/>
              </a:ext>
            </a:extLst>
          </p:cNvPr>
          <p:cNvSpPr/>
          <p:nvPr/>
        </p:nvSpPr>
        <p:spPr>
          <a:xfrm>
            <a:off x="9182986" y="2977116"/>
            <a:ext cx="1446028" cy="307281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5DF617A-7D0D-66F6-4C30-7B2ADE44E25A}"/>
              </a:ext>
            </a:extLst>
          </p:cNvPr>
          <p:cNvSpPr/>
          <p:nvPr/>
        </p:nvSpPr>
        <p:spPr>
          <a:xfrm>
            <a:off x="2296633" y="2305553"/>
            <a:ext cx="7581014" cy="1151116"/>
          </a:xfrm>
          <a:custGeom>
            <a:avLst/>
            <a:gdLst>
              <a:gd name="connsiteX0" fmla="*/ 0 w 7581014"/>
              <a:gd name="connsiteY0" fmla="*/ 660931 h 1151116"/>
              <a:gd name="connsiteX1" fmla="*/ 1190846 w 7581014"/>
              <a:gd name="connsiteY1" fmla="*/ 565238 h 1151116"/>
              <a:gd name="connsiteX2" fmla="*/ 2094614 w 7581014"/>
              <a:gd name="connsiteY2" fmla="*/ 905480 h 1151116"/>
              <a:gd name="connsiteX3" fmla="*/ 3125972 w 7581014"/>
              <a:gd name="connsiteY3" fmla="*/ 1150028 h 1151116"/>
              <a:gd name="connsiteX4" fmla="*/ 3902148 w 7581014"/>
              <a:gd name="connsiteY4" fmla="*/ 809787 h 1151116"/>
              <a:gd name="connsiteX5" fmla="*/ 4657060 w 7581014"/>
              <a:gd name="connsiteY5" fmla="*/ 33610 h 1151116"/>
              <a:gd name="connsiteX6" fmla="*/ 5890437 w 7581014"/>
              <a:gd name="connsiteY6" fmla="*/ 193098 h 1151116"/>
              <a:gd name="connsiteX7" fmla="*/ 6772939 w 7581014"/>
              <a:gd name="connsiteY7" fmla="*/ 671563 h 1151116"/>
              <a:gd name="connsiteX8" fmla="*/ 7581014 w 7581014"/>
              <a:gd name="connsiteY8" fmla="*/ 671563 h 115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81014" h="1151116">
                <a:moveTo>
                  <a:pt x="0" y="660931"/>
                </a:moveTo>
                <a:cubicBezTo>
                  <a:pt x="420872" y="592705"/>
                  <a:pt x="841744" y="524480"/>
                  <a:pt x="1190846" y="565238"/>
                </a:cubicBezTo>
                <a:cubicBezTo>
                  <a:pt x="1539948" y="605996"/>
                  <a:pt x="1772093" y="808015"/>
                  <a:pt x="2094614" y="905480"/>
                </a:cubicBezTo>
                <a:cubicBezTo>
                  <a:pt x="2417135" y="1002945"/>
                  <a:pt x="2824716" y="1165977"/>
                  <a:pt x="3125972" y="1150028"/>
                </a:cubicBezTo>
                <a:cubicBezTo>
                  <a:pt x="3427228" y="1134079"/>
                  <a:pt x="3646967" y="995857"/>
                  <a:pt x="3902148" y="809787"/>
                </a:cubicBezTo>
                <a:cubicBezTo>
                  <a:pt x="4157329" y="623717"/>
                  <a:pt x="4325679" y="136391"/>
                  <a:pt x="4657060" y="33610"/>
                </a:cubicBezTo>
                <a:cubicBezTo>
                  <a:pt x="4988441" y="-69171"/>
                  <a:pt x="5537791" y="86773"/>
                  <a:pt x="5890437" y="193098"/>
                </a:cubicBezTo>
                <a:cubicBezTo>
                  <a:pt x="6243083" y="299423"/>
                  <a:pt x="6491176" y="591819"/>
                  <a:pt x="6772939" y="671563"/>
                </a:cubicBezTo>
                <a:cubicBezTo>
                  <a:pt x="7054702" y="751307"/>
                  <a:pt x="7317858" y="711435"/>
                  <a:pt x="7581014" y="67156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8C74848-B91C-17F6-27A1-FCB57473C6A7}"/>
              </a:ext>
            </a:extLst>
          </p:cNvPr>
          <p:cNvSpPr/>
          <p:nvPr/>
        </p:nvSpPr>
        <p:spPr>
          <a:xfrm>
            <a:off x="2275367" y="5783021"/>
            <a:ext cx="7644810" cy="489386"/>
          </a:xfrm>
          <a:custGeom>
            <a:avLst/>
            <a:gdLst>
              <a:gd name="connsiteX0" fmla="*/ 0 w 7644810"/>
              <a:gd name="connsiteY0" fmla="*/ 256272 h 489386"/>
              <a:gd name="connsiteX1" fmla="*/ 1095154 w 7644810"/>
              <a:gd name="connsiteY1" fmla="*/ 330700 h 489386"/>
              <a:gd name="connsiteX2" fmla="*/ 2254103 w 7644810"/>
              <a:gd name="connsiteY2" fmla="*/ 86151 h 489386"/>
              <a:gd name="connsiteX3" fmla="*/ 3370521 w 7644810"/>
              <a:gd name="connsiteY3" fmla="*/ 341332 h 489386"/>
              <a:gd name="connsiteX4" fmla="*/ 4837814 w 7644810"/>
              <a:gd name="connsiteY4" fmla="*/ 1091 h 489386"/>
              <a:gd name="connsiteX5" fmla="*/ 5943600 w 7644810"/>
              <a:gd name="connsiteY5" fmla="*/ 479556 h 489386"/>
              <a:gd name="connsiteX6" fmla="*/ 7644810 w 7644810"/>
              <a:gd name="connsiteY6" fmla="*/ 277537 h 48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44810" h="489386">
                <a:moveTo>
                  <a:pt x="0" y="256272"/>
                </a:moveTo>
                <a:cubicBezTo>
                  <a:pt x="359735" y="307662"/>
                  <a:pt x="719470" y="359053"/>
                  <a:pt x="1095154" y="330700"/>
                </a:cubicBezTo>
                <a:cubicBezTo>
                  <a:pt x="1470838" y="302347"/>
                  <a:pt x="1874875" y="84379"/>
                  <a:pt x="2254103" y="86151"/>
                </a:cubicBezTo>
                <a:cubicBezTo>
                  <a:pt x="2633331" y="87923"/>
                  <a:pt x="2939903" y="355509"/>
                  <a:pt x="3370521" y="341332"/>
                </a:cubicBezTo>
                <a:cubicBezTo>
                  <a:pt x="3801139" y="327155"/>
                  <a:pt x="4408968" y="-21946"/>
                  <a:pt x="4837814" y="1091"/>
                </a:cubicBezTo>
                <a:cubicBezTo>
                  <a:pt x="5266660" y="24128"/>
                  <a:pt x="5475767" y="433482"/>
                  <a:pt x="5943600" y="479556"/>
                </a:cubicBezTo>
                <a:cubicBezTo>
                  <a:pt x="6411433" y="525630"/>
                  <a:pt x="7028121" y="401583"/>
                  <a:pt x="7644810" y="2775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1802BA9-E96A-3BBD-86DA-F244D9559F59}"/>
              </a:ext>
            </a:extLst>
          </p:cNvPr>
          <p:cNvSpPr/>
          <p:nvPr/>
        </p:nvSpPr>
        <p:spPr>
          <a:xfrm>
            <a:off x="3678865" y="4327451"/>
            <a:ext cx="1584251" cy="628540"/>
          </a:xfrm>
          <a:custGeom>
            <a:avLst/>
            <a:gdLst>
              <a:gd name="connsiteX0" fmla="*/ 0 w 1584251"/>
              <a:gd name="connsiteY0" fmla="*/ 0 h 628540"/>
              <a:gd name="connsiteX1" fmla="*/ 765544 w 1584251"/>
              <a:gd name="connsiteY1" fmla="*/ 627321 h 628540"/>
              <a:gd name="connsiteX2" fmla="*/ 1584251 w 1584251"/>
              <a:gd name="connsiteY2" fmla="*/ 127591 h 628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4251" h="628540">
                <a:moveTo>
                  <a:pt x="0" y="0"/>
                </a:moveTo>
                <a:cubicBezTo>
                  <a:pt x="250751" y="303028"/>
                  <a:pt x="501502" y="606056"/>
                  <a:pt x="765544" y="627321"/>
                </a:cubicBezTo>
                <a:cubicBezTo>
                  <a:pt x="1029586" y="648586"/>
                  <a:pt x="1306918" y="388088"/>
                  <a:pt x="1584251" y="12759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69297BB-28CD-564B-EC76-27EC866CAFA8}"/>
              </a:ext>
            </a:extLst>
          </p:cNvPr>
          <p:cNvSpPr/>
          <p:nvPr/>
        </p:nvSpPr>
        <p:spPr>
          <a:xfrm>
            <a:off x="3971260" y="4270999"/>
            <a:ext cx="1041991" cy="393404"/>
          </a:xfrm>
          <a:custGeom>
            <a:avLst/>
            <a:gdLst>
              <a:gd name="connsiteX0" fmla="*/ 0 w 1041991"/>
              <a:gd name="connsiteY0" fmla="*/ 393404 h 393404"/>
              <a:gd name="connsiteX1" fmla="*/ 510363 w 1041991"/>
              <a:gd name="connsiteY1" fmla="*/ 0 h 393404"/>
              <a:gd name="connsiteX2" fmla="*/ 1041991 w 1041991"/>
              <a:gd name="connsiteY2" fmla="*/ 393404 h 3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1991" h="393404">
                <a:moveTo>
                  <a:pt x="0" y="393404"/>
                </a:moveTo>
                <a:cubicBezTo>
                  <a:pt x="168349" y="196702"/>
                  <a:pt x="336698" y="0"/>
                  <a:pt x="510363" y="0"/>
                </a:cubicBezTo>
                <a:cubicBezTo>
                  <a:pt x="684028" y="0"/>
                  <a:pt x="863009" y="196702"/>
                  <a:pt x="1041991" y="39340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BCDB1206-4FDA-923F-826F-CC58E6BAEF9C}"/>
              </a:ext>
            </a:extLst>
          </p:cNvPr>
          <p:cNvSpPr/>
          <p:nvPr/>
        </p:nvSpPr>
        <p:spPr>
          <a:xfrm>
            <a:off x="6783572" y="4210493"/>
            <a:ext cx="1913861" cy="437185"/>
          </a:xfrm>
          <a:custGeom>
            <a:avLst/>
            <a:gdLst>
              <a:gd name="connsiteX0" fmla="*/ 0 w 1913861"/>
              <a:gd name="connsiteY0" fmla="*/ 0 h 437185"/>
              <a:gd name="connsiteX1" fmla="*/ 850605 w 1913861"/>
              <a:gd name="connsiteY1" fmla="*/ 435935 h 437185"/>
              <a:gd name="connsiteX2" fmla="*/ 1913861 w 1913861"/>
              <a:gd name="connsiteY2" fmla="*/ 106326 h 43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3861" h="437185">
                <a:moveTo>
                  <a:pt x="0" y="0"/>
                </a:moveTo>
                <a:cubicBezTo>
                  <a:pt x="265814" y="209107"/>
                  <a:pt x="531628" y="418214"/>
                  <a:pt x="850605" y="435935"/>
                </a:cubicBezTo>
                <a:cubicBezTo>
                  <a:pt x="1169582" y="453656"/>
                  <a:pt x="1541721" y="279991"/>
                  <a:pt x="1913861" y="10632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C728310-43E1-E648-2BCA-9F4F50DBB9F3}"/>
              </a:ext>
            </a:extLst>
          </p:cNvPr>
          <p:cNvSpPr/>
          <p:nvPr/>
        </p:nvSpPr>
        <p:spPr>
          <a:xfrm>
            <a:off x="7155712" y="4274264"/>
            <a:ext cx="1190846" cy="202043"/>
          </a:xfrm>
          <a:custGeom>
            <a:avLst/>
            <a:gdLst>
              <a:gd name="connsiteX0" fmla="*/ 0 w 1190846"/>
              <a:gd name="connsiteY0" fmla="*/ 191410 h 202043"/>
              <a:gd name="connsiteX1" fmla="*/ 574158 w 1190846"/>
              <a:gd name="connsiteY1" fmla="*/ 24 h 202043"/>
              <a:gd name="connsiteX2" fmla="*/ 1190846 w 1190846"/>
              <a:gd name="connsiteY2" fmla="*/ 202043 h 20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46" h="202043">
                <a:moveTo>
                  <a:pt x="0" y="191410"/>
                </a:moveTo>
                <a:cubicBezTo>
                  <a:pt x="187842" y="94831"/>
                  <a:pt x="375684" y="-1748"/>
                  <a:pt x="574158" y="24"/>
                </a:cubicBezTo>
                <a:cubicBezTo>
                  <a:pt x="772632" y="1796"/>
                  <a:pt x="981739" y="101919"/>
                  <a:pt x="1190846" y="2020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4F95268-FBB4-6C9E-044C-A134BF19A30A}"/>
                  </a:ext>
                </a:extLst>
              </p:cNvPr>
              <p:cNvSpPr txBox="1"/>
              <p:nvPr/>
            </p:nvSpPr>
            <p:spPr>
              <a:xfrm>
                <a:off x="9593303" y="4280410"/>
                <a:ext cx="6989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ja-JP" altLang="en-US" sz="28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64F95268-FBB4-6C9E-044C-A134BF19A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03" y="4280410"/>
                <a:ext cx="698973" cy="523220"/>
              </a:xfrm>
              <a:prstGeom prst="rect">
                <a:avLst/>
              </a:prstGeom>
              <a:blipFill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51284D-B541-8766-D188-C36230C5D1EE}"/>
                  </a:ext>
                </a:extLst>
              </p:cNvPr>
              <p:cNvSpPr txBox="1"/>
              <p:nvPr/>
            </p:nvSpPr>
            <p:spPr>
              <a:xfrm>
                <a:off x="1921113" y="4234983"/>
                <a:ext cx="751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1" lang="ja-JP" altLang="en-US" sz="280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CC51284D-B541-8766-D188-C36230C5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13" y="4234983"/>
                <a:ext cx="751039" cy="523220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52B948C-8716-5595-59F5-928901718D60}"/>
                  </a:ext>
                </a:extLst>
              </p:cNvPr>
              <p:cNvSpPr txBox="1"/>
              <p:nvPr/>
            </p:nvSpPr>
            <p:spPr>
              <a:xfrm>
                <a:off x="5555511" y="4251911"/>
                <a:ext cx="11026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kumimoji="1"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kumimoji="1" lang="ja-JP" alt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52B948C-8716-5595-59F5-928901718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511" y="4251911"/>
                <a:ext cx="1102674" cy="523220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4927F89E-CB1C-682E-B4EF-13C7B0ACF88B}"/>
              </a:ext>
            </a:extLst>
          </p:cNvPr>
          <p:cNvSpPr/>
          <p:nvPr/>
        </p:nvSpPr>
        <p:spPr>
          <a:xfrm>
            <a:off x="542261" y="1520567"/>
            <a:ext cx="5114260" cy="31152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1F254B8-0138-4473-B135-48362153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DC1D37-0A68-62C8-A7AC-A08ED321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Topology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How to compute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Non-Abelian Gauge Theory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Asymptotic freedom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and Confinement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Non-linear Sigma Model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Anomalies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developments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F49393-5CB5-B6BE-D49F-D445974EFC37}"/>
              </a:ext>
            </a:extLst>
          </p:cNvPr>
          <p:cNvSpPr txBox="1"/>
          <p:nvPr/>
        </p:nvSpPr>
        <p:spPr>
          <a:xfrm>
            <a:off x="922993" y="5391127"/>
            <a:ext cx="2817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円弧 9">
            <a:extLst>
              <a:ext uri="{FF2B5EF4-FFF2-40B4-BE49-F238E27FC236}">
                <a16:creationId xmlns:a16="http://schemas.microsoft.com/office/drawing/2014/main" id="{4899CC9F-3384-6174-B141-893D7B40A72D}"/>
              </a:ext>
            </a:extLst>
          </p:cNvPr>
          <p:cNvSpPr/>
          <p:nvPr/>
        </p:nvSpPr>
        <p:spPr>
          <a:xfrm rot="12713660">
            <a:off x="643302" y="4510232"/>
            <a:ext cx="1084521" cy="1180214"/>
          </a:xfrm>
          <a:prstGeom prst="arc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三角形 10">
            <a:extLst>
              <a:ext uri="{FF2B5EF4-FFF2-40B4-BE49-F238E27FC236}">
                <a16:creationId xmlns:a16="http://schemas.microsoft.com/office/drawing/2014/main" id="{0E8D09D5-360A-940C-5AA9-9D65B0DC8C3B}"/>
              </a:ext>
            </a:extLst>
          </p:cNvPr>
          <p:cNvSpPr/>
          <p:nvPr/>
        </p:nvSpPr>
        <p:spPr>
          <a:xfrm rot="2059538">
            <a:off x="634897" y="4679614"/>
            <a:ext cx="256467" cy="19138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E06445-0CD2-2A0F-73DD-E0FC262CE285}"/>
              </a:ext>
            </a:extLst>
          </p:cNvPr>
          <p:cNvSpPr txBox="1"/>
          <p:nvPr/>
        </p:nvSpPr>
        <p:spPr>
          <a:xfrm>
            <a:off x="2455965" y="6264445"/>
            <a:ext cx="640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NOTE : Extraordinary Homology = Generalized Homology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163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153AA-73DA-FBAB-4C60-90D30578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FEB7A2-B301-69A7-6B86-FDD7F7572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M</a:t>
                </a:r>
                <a:r>
                  <a:rPr kumimoji="1" lang="en-US" altLang="ja-JP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</a:t>
                </a:r>
                <a:r>
                  <a:rPr kumimoji="1" lang="en-US" altLang="ja-JP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W</a:t>
                </a:r>
                <a:r>
                  <a:rPr kumimoji="1" lang="en-US" altLang="ja-JP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d+1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additional structure S,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bordism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1"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when manifolds are equipped with a spin structure,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bordism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𝑠𝑝𝑖𝑛</m:t>
                        </m:r>
                      </m:sup>
                    </m:sSubSup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𝑠𝑝𝑖𝑛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𝑠𝑝𝑖𝑛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𝑠𝑝𝑖𝑛</m:t>
                        </m:r>
                      </m:sup>
                    </m:sSub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FEB7A2-B301-69A7-6B86-FDD7F7572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605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50C90-56DC-0EE4-DA80-3B186243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8C06BE4-A106-AA66-4EC4-C5615AF01673}"/>
              </a:ext>
            </a:extLst>
          </p:cNvPr>
          <p:cNvGrpSpPr/>
          <p:nvPr/>
        </p:nvGrpSpPr>
        <p:grpSpPr>
          <a:xfrm>
            <a:off x="1751216" y="2213266"/>
            <a:ext cx="2979867" cy="854527"/>
            <a:chOff x="1324417" y="2883770"/>
            <a:chExt cx="2979867" cy="854527"/>
          </a:xfrm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450F77FD-FF0E-7B5E-1304-B4F463B6E0E0}"/>
                </a:ext>
              </a:extLst>
            </p:cNvPr>
            <p:cNvSpPr/>
            <p:nvPr/>
          </p:nvSpPr>
          <p:spPr>
            <a:xfrm rot="10800000">
              <a:off x="1469030" y="2963514"/>
              <a:ext cx="1562998" cy="691116"/>
            </a:xfrm>
            <a:custGeom>
              <a:avLst/>
              <a:gdLst>
                <a:gd name="connsiteX0" fmla="*/ 1562998 w 1562998"/>
                <a:gd name="connsiteY0" fmla="*/ 0 h 691116"/>
                <a:gd name="connsiteX1" fmla="*/ 12 w 1562998"/>
                <a:gd name="connsiteY1" fmla="*/ 329609 h 691116"/>
                <a:gd name="connsiteX2" fmla="*/ 1541733 w 1562998"/>
                <a:gd name="connsiteY2" fmla="*/ 691116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998" h="691116">
                  <a:moveTo>
                    <a:pt x="1562998" y="0"/>
                  </a:moveTo>
                  <a:cubicBezTo>
                    <a:pt x="783277" y="107211"/>
                    <a:pt x="3556" y="214423"/>
                    <a:pt x="12" y="329609"/>
                  </a:cubicBezTo>
                  <a:cubicBezTo>
                    <a:pt x="-3532" y="444795"/>
                    <a:pt x="769100" y="567955"/>
                    <a:pt x="1541733" y="691116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>
              <a:extLst>
                <a:ext uri="{FF2B5EF4-FFF2-40B4-BE49-F238E27FC236}">
                  <a16:creationId xmlns:a16="http://schemas.microsoft.com/office/drawing/2014/main" id="{48C90DDD-C030-09C6-44F5-46DDBA08167B}"/>
                </a:ext>
              </a:extLst>
            </p:cNvPr>
            <p:cNvSpPr/>
            <p:nvPr/>
          </p:nvSpPr>
          <p:spPr>
            <a:xfrm>
              <a:off x="1324417" y="2883770"/>
              <a:ext cx="159488" cy="159488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C778E134-2DEA-D016-8E87-ED1AD250213E}"/>
                </a:ext>
              </a:extLst>
            </p:cNvPr>
            <p:cNvSpPr/>
            <p:nvPr/>
          </p:nvSpPr>
          <p:spPr>
            <a:xfrm>
              <a:off x="1324417" y="3578809"/>
              <a:ext cx="159488" cy="159488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A037186-2DF5-D045-ABF2-A131575981D4}"/>
                </a:ext>
              </a:extLst>
            </p:cNvPr>
            <p:cNvSpPr txBox="1"/>
            <p:nvPr/>
          </p:nvSpPr>
          <p:spPr>
            <a:xfrm>
              <a:off x="3542537" y="3124406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empty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7C3A3E4-5FC3-E89E-93AA-582EB4435F1A}"/>
              </a:ext>
            </a:extLst>
          </p:cNvPr>
          <p:cNvGrpSpPr/>
          <p:nvPr/>
        </p:nvGrpSpPr>
        <p:grpSpPr>
          <a:xfrm>
            <a:off x="1549343" y="4629752"/>
            <a:ext cx="3206140" cy="1095154"/>
            <a:chOff x="997881" y="4374371"/>
            <a:chExt cx="3206140" cy="1095154"/>
          </a:xfrm>
        </p:grpSpPr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34ED515-064A-5A6E-412E-2711A006BE87}"/>
                </a:ext>
              </a:extLst>
            </p:cNvPr>
            <p:cNvSpPr/>
            <p:nvPr/>
          </p:nvSpPr>
          <p:spPr>
            <a:xfrm rot="10800000">
              <a:off x="1408641" y="4382637"/>
              <a:ext cx="1562998" cy="1086888"/>
            </a:xfrm>
            <a:custGeom>
              <a:avLst/>
              <a:gdLst>
                <a:gd name="connsiteX0" fmla="*/ 1562998 w 1562998"/>
                <a:gd name="connsiteY0" fmla="*/ 0 h 691116"/>
                <a:gd name="connsiteX1" fmla="*/ 12 w 1562998"/>
                <a:gd name="connsiteY1" fmla="*/ 329609 h 691116"/>
                <a:gd name="connsiteX2" fmla="*/ 1541733 w 1562998"/>
                <a:gd name="connsiteY2" fmla="*/ 691116 h 69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998" h="691116">
                  <a:moveTo>
                    <a:pt x="1562998" y="0"/>
                  </a:moveTo>
                  <a:cubicBezTo>
                    <a:pt x="783277" y="107211"/>
                    <a:pt x="3556" y="214423"/>
                    <a:pt x="12" y="329609"/>
                  </a:cubicBezTo>
                  <a:cubicBezTo>
                    <a:pt x="-3532" y="444795"/>
                    <a:pt x="769100" y="567955"/>
                    <a:pt x="1541733" y="691116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F5317BD9-7286-2390-C7F3-39F24FFA71AF}"/>
                </a:ext>
              </a:extLst>
            </p:cNvPr>
            <p:cNvSpPr txBox="1"/>
            <p:nvPr/>
          </p:nvSpPr>
          <p:spPr>
            <a:xfrm>
              <a:off x="3442274" y="4737282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empty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C95EC67A-9DB5-91CC-DF77-0391C4803611}"/>
                </a:ext>
              </a:extLst>
            </p:cNvPr>
            <p:cNvSpPr/>
            <p:nvPr/>
          </p:nvSpPr>
          <p:spPr>
            <a:xfrm>
              <a:off x="997881" y="4374371"/>
              <a:ext cx="653072" cy="1095154"/>
            </a:xfrm>
            <a:prstGeom prst="ellipse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C0FEC77-398E-4DF5-DFA0-B9095ED478B6}"/>
                  </a:ext>
                </a:extLst>
              </p:cNvPr>
              <p:cNvSpPr txBox="1"/>
              <p:nvPr/>
            </p:nvSpPr>
            <p:spPr>
              <a:xfrm>
                <a:off x="2335491" y="5862339"/>
                <a:ext cx="1449051" cy="566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C0FEC77-398E-4DF5-DFA0-B9095ED4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91" y="5862339"/>
                <a:ext cx="1449051" cy="566374"/>
              </a:xfrm>
              <a:prstGeom prst="rect">
                <a:avLst/>
              </a:prstGeom>
              <a:blipFill>
                <a:blip r:embed="rId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700EA02-3489-4BAC-5BEB-154EA9C02FE2}"/>
                  </a:ext>
                </a:extLst>
              </p:cNvPr>
              <p:cNvSpPr txBox="1"/>
              <p:nvPr/>
            </p:nvSpPr>
            <p:spPr>
              <a:xfrm>
                <a:off x="7863655" y="3464931"/>
                <a:ext cx="1633845" cy="567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700EA02-3489-4BAC-5BEB-154EA9C02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655" y="3464931"/>
                <a:ext cx="1633845" cy="567143"/>
              </a:xfrm>
              <a:prstGeom prst="rect">
                <a:avLst/>
              </a:prstGeom>
              <a:blipFill>
                <a:blip r:embed="rId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262BAA9-1E59-6C61-3628-0EB85E1A6C8F}"/>
                  </a:ext>
                </a:extLst>
              </p:cNvPr>
              <p:cNvSpPr txBox="1"/>
              <p:nvPr/>
            </p:nvSpPr>
            <p:spPr>
              <a:xfrm>
                <a:off x="7863655" y="5724906"/>
                <a:ext cx="1449051" cy="569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  <m:sup/>
                      </m:sSub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262BAA9-1E59-6C61-3628-0EB85E1A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655" y="5724906"/>
                <a:ext cx="1449051" cy="569323"/>
              </a:xfrm>
              <a:prstGeom prst="rect">
                <a:avLst/>
              </a:prstGeom>
              <a:blipFill>
                <a:blip r:embed="rId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1E2307-2491-48E7-427E-28E3659EF393}"/>
                  </a:ext>
                </a:extLst>
              </p:cNvPr>
              <p:cNvSpPr txBox="1"/>
              <p:nvPr/>
            </p:nvSpPr>
            <p:spPr>
              <a:xfrm>
                <a:off x="2335491" y="3464931"/>
                <a:ext cx="1633845" cy="569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80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41E2307-2491-48E7-427E-28E3659EF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91" y="3464931"/>
                <a:ext cx="1633845" cy="569836"/>
              </a:xfrm>
              <a:prstGeom prst="rect">
                <a:avLst/>
              </a:prstGeom>
              <a:blipFill>
                <a:blip r:embed="rId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ED57532-1621-920B-0FF1-3AD99BB8FE8E}"/>
                  </a:ext>
                </a:extLst>
              </p:cNvPr>
              <p:cNvSpPr txBox="1"/>
              <p:nvPr/>
            </p:nvSpPr>
            <p:spPr>
              <a:xfrm>
                <a:off x="5757610" y="2213266"/>
                <a:ext cx="6434390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2-dim closed manifolds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: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𝑜𝑟𝑖𝑒𝑛𝑡𝑎𝑏𝑙𝑒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        </m:t>
                            </m:r>
                          </m:e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ℤ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𝑛𝑜𝑡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𝑜𝑟𝑖𝑒𝑛𝑡𝑎𝑏𝑙𝑒</m:t>
                            </m:r>
                          </m:e>
                        </m:eqArr>
                      </m:e>
                    </m:d>
                  </m:oMath>
                </a14:m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5ED57532-1621-920B-0FF1-3AD99BB8F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610" y="2213266"/>
                <a:ext cx="6434390" cy="916148"/>
              </a:xfrm>
              <a:prstGeom prst="rect">
                <a:avLst/>
              </a:prstGeom>
              <a:blipFill>
                <a:blip r:embed="rId6"/>
                <a:stretch>
                  <a:fillRect l="-1575" t="-198630" b="-287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43EACB5-A1D1-6186-76BA-1E727D8E2B81}"/>
              </a:ext>
            </a:extLst>
          </p:cNvPr>
          <p:cNvSpPr txBox="1"/>
          <p:nvPr/>
        </p:nvSpPr>
        <p:spPr>
          <a:xfrm>
            <a:off x="7720147" y="4899888"/>
            <a:ext cx="189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Dehn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円/楕円 24">
            <a:extLst>
              <a:ext uri="{FF2B5EF4-FFF2-40B4-BE49-F238E27FC236}">
                <a16:creationId xmlns:a16="http://schemas.microsoft.com/office/drawing/2014/main" id="{EFD13392-98B2-6EC2-86C6-5EC2A5ADFD74}"/>
              </a:ext>
            </a:extLst>
          </p:cNvPr>
          <p:cNvSpPr/>
          <p:nvPr/>
        </p:nvSpPr>
        <p:spPr>
          <a:xfrm>
            <a:off x="1347537" y="1591220"/>
            <a:ext cx="987954" cy="1973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>
            <a:extLst>
              <a:ext uri="{FF2B5EF4-FFF2-40B4-BE49-F238E27FC236}">
                <a16:creationId xmlns:a16="http://schemas.microsoft.com/office/drawing/2014/main" id="{4957231D-50B2-BB9D-82DE-30E962FF54C5}"/>
              </a:ext>
            </a:extLst>
          </p:cNvPr>
          <p:cNvSpPr/>
          <p:nvPr/>
        </p:nvSpPr>
        <p:spPr>
          <a:xfrm>
            <a:off x="3824510" y="1591734"/>
            <a:ext cx="987954" cy="1973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7280A33B-CACD-507D-B351-D74952F60D6A}"/>
              </a:ext>
            </a:extLst>
          </p:cNvPr>
          <p:cNvSpPr/>
          <p:nvPr/>
        </p:nvSpPr>
        <p:spPr>
          <a:xfrm>
            <a:off x="1378771" y="4146997"/>
            <a:ext cx="987954" cy="1973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D2DA99BB-71C1-3E66-5831-B79CD01286B5}"/>
              </a:ext>
            </a:extLst>
          </p:cNvPr>
          <p:cNvSpPr/>
          <p:nvPr/>
        </p:nvSpPr>
        <p:spPr>
          <a:xfrm>
            <a:off x="3824510" y="4146997"/>
            <a:ext cx="987954" cy="19731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80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B469D-1AB8-90F2-CBDB-083418ECF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Fibration 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fiber, total space, base space respectively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B469D-1AB8-90F2-CBDB-083418ECF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D2F41935-F983-941D-7954-D176712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Spectral Sequence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81F1A470-E05F-EEF1-5BF6-DE1CBAB25DB7}"/>
              </a:ext>
            </a:extLst>
          </p:cNvPr>
          <p:cNvSpPr/>
          <p:nvPr/>
        </p:nvSpPr>
        <p:spPr>
          <a:xfrm>
            <a:off x="2169042" y="4944139"/>
            <a:ext cx="5688418" cy="9670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柱 4">
            <a:extLst>
              <a:ext uri="{FF2B5EF4-FFF2-40B4-BE49-F238E27FC236}">
                <a16:creationId xmlns:a16="http://schemas.microsoft.com/office/drawing/2014/main" id="{F313DFE3-7E65-9005-DA60-B5DD56FD2E83}"/>
              </a:ext>
            </a:extLst>
          </p:cNvPr>
          <p:cNvSpPr/>
          <p:nvPr/>
        </p:nvSpPr>
        <p:spPr>
          <a:xfrm>
            <a:off x="2153471" y="2981928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柱 5">
            <a:extLst>
              <a:ext uri="{FF2B5EF4-FFF2-40B4-BE49-F238E27FC236}">
                <a16:creationId xmlns:a16="http://schemas.microsoft.com/office/drawing/2014/main" id="{0E4F9B48-760F-DF2A-A746-489E20FED494}"/>
              </a:ext>
            </a:extLst>
          </p:cNvPr>
          <p:cNvSpPr/>
          <p:nvPr/>
        </p:nvSpPr>
        <p:spPr>
          <a:xfrm>
            <a:off x="2455009" y="2884873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柱 6">
            <a:extLst>
              <a:ext uri="{FF2B5EF4-FFF2-40B4-BE49-F238E27FC236}">
                <a16:creationId xmlns:a16="http://schemas.microsoft.com/office/drawing/2014/main" id="{36A3D1FE-5BCF-5CBF-4043-4425E38ABAEB}"/>
              </a:ext>
            </a:extLst>
          </p:cNvPr>
          <p:cNvSpPr/>
          <p:nvPr/>
        </p:nvSpPr>
        <p:spPr>
          <a:xfrm>
            <a:off x="2766460" y="2785786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柱 7">
            <a:extLst>
              <a:ext uri="{FF2B5EF4-FFF2-40B4-BE49-F238E27FC236}">
                <a16:creationId xmlns:a16="http://schemas.microsoft.com/office/drawing/2014/main" id="{67362FE5-F227-2AE9-3E8C-102769DFD505}"/>
              </a:ext>
            </a:extLst>
          </p:cNvPr>
          <p:cNvSpPr/>
          <p:nvPr/>
        </p:nvSpPr>
        <p:spPr>
          <a:xfrm>
            <a:off x="3050208" y="2729622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柱 8">
            <a:extLst>
              <a:ext uri="{FF2B5EF4-FFF2-40B4-BE49-F238E27FC236}">
                <a16:creationId xmlns:a16="http://schemas.microsoft.com/office/drawing/2014/main" id="{69420E74-70C9-1BCE-B812-20F4965AEF82}"/>
              </a:ext>
            </a:extLst>
          </p:cNvPr>
          <p:cNvSpPr/>
          <p:nvPr/>
        </p:nvSpPr>
        <p:spPr>
          <a:xfrm>
            <a:off x="3361659" y="2707158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柱 9">
            <a:extLst>
              <a:ext uri="{FF2B5EF4-FFF2-40B4-BE49-F238E27FC236}">
                <a16:creationId xmlns:a16="http://schemas.microsoft.com/office/drawing/2014/main" id="{C73B5243-E800-B90B-6C7F-6FFFFC3B0154}"/>
              </a:ext>
            </a:extLst>
          </p:cNvPr>
          <p:cNvSpPr/>
          <p:nvPr/>
        </p:nvSpPr>
        <p:spPr>
          <a:xfrm>
            <a:off x="3633007" y="2668816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柱 10">
            <a:extLst>
              <a:ext uri="{FF2B5EF4-FFF2-40B4-BE49-F238E27FC236}">
                <a16:creationId xmlns:a16="http://schemas.microsoft.com/office/drawing/2014/main" id="{B9F8CF94-EFDB-2584-658C-BBD3929C8428}"/>
              </a:ext>
            </a:extLst>
          </p:cNvPr>
          <p:cNvSpPr/>
          <p:nvPr/>
        </p:nvSpPr>
        <p:spPr>
          <a:xfrm>
            <a:off x="3902361" y="2629275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柱 11">
            <a:extLst>
              <a:ext uri="{FF2B5EF4-FFF2-40B4-BE49-F238E27FC236}">
                <a16:creationId xmlns:a16="http://schemas.microsoft.com/office/drawing/2014/main" id="{9C355B34-2479-5198-8956-065B592A7753}"/>
              </a:ext>
            </a:extLst>
          </p:cNvPr>
          <p:cNvSpPr/>
          <p:nvPr/>
        </p:nvSpPr>
        <p:spPr>
          <a:xfrm>
            <a:off x="4154228" y="2633534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柱 12">
            <a:extLst>
              <a:ext uri="{FF2B5EF4-FFF2-40B4-BE49-F238E27FC236}">
                <a16:creationId xmlns:a16="http://schemas.microsoft.com/office/drawing/2014/main" id="{96DC5A9B-DD75-B842-CE99-41C09B7B16F5}"/>
              </a:ext>
            </a:extLst>
          </p:cNvPr>
          <p:cNvSpPr/>
          <p:nvPr/>
        </p:nvSpPr>
        <p:spPr>
          <a:xfrm>
            <a:off x="4451875" y="2593328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柱 13">
            <a:extLst>
              <a:ext uri="{FF2B5EF4-FFF2-40B4-BE49-F238E27FC236}">
                <a16:creationId xmlns:a16="http://schemas.microsoft.com/office/drawing/2014/main" id="{3D337551-00AB-7EC7-083D-32882E8523F5}"/>
              </a:ext>
            </a:extLst>
          </p:cNvPr>
          <p:cNvSpPr/>
          <p:nvPr/>
        </p:nvSpPr>
        <p:spPr>
          <a:xfrm>
            <a:off x="4754520" y="2588565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柱 14">
            <a:extLst>
              <a:ext uri="{FF2B5EF4-FFF2-40B4-BE49-F238E27FC236}">
                <a16:creationId xmlns:a16="http://schemas.microsoft.com/office/drawing/2014/main" id="{DCF35D1C-6C00-8402-E928-8CDCE7AA1246}"/>
              </a:ext>
            </a:extLst>
          </p:cNvPr>
          <p:cNvSpPr/>
          <p:nvPr/>
        </p:nvSpPr>
        <p:spPr>
          <a:xfrm>
            <a:off x="5047137" y="2611712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柱 15">
            <a:extLst>
              <a:ext uri="{FF2B5EF4-FFF2-40B4-BE49-F238E27FC236}">
                <a16:creationId xmlns:a16="http://schemas.microsoft.com/office/drawing/2014/main" id="{1D5B2324-4F3D-C4F8-05AD-751CAEF62A9B}"/>
              </a:ext>
            </a:extLst>
          </p:cNvPr>
          <p:cNvSpPr/>
          <p:nvPr/>
        </p:nvSpPr>
        <p:spPr>
          <a:xfrm>
            <a:off x="5329560" y="2623454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柱 16">
            <a:extLst>
              <a:ext uri="{FF2B5EF4-FFF2-40B4-BE49-F238E27FC236}">
                <a16:creationId xmlns:a16="http://schemas.microsoft.com/office/drawing/2014/main" id="{842F0163-00A0-6C22-0316-C5E8DD45B58E}"/>
              </a:ext>
            </a:extLst>
          </p:cNvPr>
          <p:cNvSpPr/>
          <p:nvPr/>
        </p:nvSpPr>
        <p:spPr>
          <a:xfrm>
            <a:off x="5618195" y="2614702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柱 17">
            <a:extLst>
              <a:ext uri="{FF2B5EF4-FFF2-40B4-BE49-F238E27FC236}">
                <a16:creationId xmlns:a16="http://schemas.microsoft.com/office/drawing/2014/main" id="{9D5DD366-0E3F-8427-B585-7129793B232A}"/>
              </a:ext>
            </a:extLst>
          </p:cNvPr>
          <p:cNvSpPr/>
          <p:nvPr/>
        </p:nvSpPr>
        <p:spPr>
          <a:xfrm>
            <a:off x="5903182" y="2649942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柱 18">
            <a:extLst>
              <a:ext uri="{FF2B5EF4-FFF2-40B4-BE49-F238E27FC236}">
                <a16:creationId xmlns:a16="http://schemas.microsoft.com/office/drawing/2014/main" id="{9FBA2E8B-3E29-A2CD-2499-2B63AC83ECE2}"/>
              </a:ext>
            </a:extLst>
          </p:cNvPr>
          <p:cNvSpPr/>
          <p:nvPr/>
        </p:nvSpPr>
        <p:spPr>
          <a:xfrm>
            <a:off x="6177072" y="2677126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柱 19">
            <a:extLst>
              <a:ext uri="{FF2B5EF4-FFF2-40B4-BE49-F238E27FC236}">
                <a16:creationId xmlns:a16="http://schemas.microsoft.com/office/drawing/2014/main" id="{35F9AE9A-0A6F-5363-766A-532145B9D12C}"/>
              </a:ext>
            </a:extLst>
          </p:cNvPr>
          <p:cNvSpPr/>
          <p:nvPr/>
        </p:nvSpPr>
        <p:spPr>
          <a:xfrm>
            <a:off x="6481425" y="2689483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柱 20">
            <a:extLst>
              <a:ext uri="{FF2B5EF4-FFF2-40B4-BE49-F238E27FC236}">
                <a16:creationId xmlns:a16="http://schemas.microsoft.com/office/drawing/2014/main" id="{A8DAD144-3488-E117-982D-637940077056}"/>
              </a:ext>
            </a:extLst>
          </p:cNvPr>
          <p:cNvSpPr/>
          <p:nvPr/>
        </p:nvSpPr>
        <p:spPr>
          <a:xfrm>
            <a:off x="6749904" y="2741961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柱 21">
            <a:extLst>
              <a:ext uri="{FF2B5EF4-FFF2-40B4-BE49-F238E27FC236}">
                <a16:creationId xmlns:a16="http://schemas.microsoft.com/office/drawing/2014/main" id="{FD384F26-46C3-8F48-AECE-8434A0291FFD}"/>
              </a:ext>
            </a:extLst>
          </p:cNvPr>
          <p:cNvSpPr/>
          <p:nvPr/>
        </p:nvSpPr>
        <p:spPr>
          <a:xfrm>
            <a:off x="7055589" y="2798088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柱 22">
            <a:extLst>
              <a:ext uri="{FF2B5EF4-FFF2-40B4-BE49-F238E27FC236}">
                <a16:creationId xmlns:a16="http://schemas.microsoft.com/office/drawing/2014/main" id="{500DC222-AD60-BE5B-58FD-38137C9EBD62}"/>
              </a:ext>
            </a:extLst>
          </p:cNvPr>
          <p:cNvSpPr/>
          <p:nvPr/>
        </p:nvSpPr>
        <p:spPr>
          <a:xfrm>
            <a:off x="7298810" y="2884874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柱 23">
            <a:extLst>
              <a:ext uri="{FF2B5EF4-FFF2-40B4-BE49-F238E27FC236}">
                <a16:creationId xmlns:a16="http://schemas.microsoft.com/office/drawing/2014/main" id="{9FF505D0-FA30-2206-6109-4BBA2553EF64}"/>
              </a:ext>
            </a:extLst>
          </p:cNvPr>
          <p:cNvSpPr/>
          <p:nvPr/>
        </p:nvSpPr>
        <p:spPr>
          <a:xfrm>
            <a:off x="7538480" y="2960615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柱 24">
            <a:extLst>
              <a:ext uri="{FF2B5EF4-FFF2-40B4-BE49-F238E27FC236}">
                <a16:creationId xmlns:a16="http://schemas.microsoft.com/office/drawing/2014/main" id="{E60BB624-860C-2F85-3DA0-3163FBC5F57C}"/>
              </a:ext>
            </a:extLst>
          </p:cNvPr>
          <p:cNvSpPr/>
          <p:nvPr/>
        </p:nvSpPr>
        <p:spPr>
          <a:xfrm>
            <a:off x="7773285" y="3065167"/>
            <a:ext cx="159489" cy="2232837"/>
          </a:xfrm>
          <a:prstGeom prst="ca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0CD58A9-788E-0118-B864-7E224D483B5D}"/>
              </a:ext>
            </a:extLst>
          </p:cNvPr>
          <p:cNvSpPr txBox="1"/>
          <p:nvPr/>
        </p:nvSpPr>
        <p:spPr>
          <a:xfrm>
            <a:off x="4187456" y="5189612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Space</a:t>
            </a:r>
            <a:endParaRPr kumimoji="1" lang="ja-JP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5EEB9DB-A21E-6414-ED89-3AA98CF7E27A}"/>
              </a:ext>
            </a:extLst>
          </p:cNvPr>
          <p:cNvSpPr txBox="1"/>
          <p:nvPr/>
        </p:nvSpPr>
        <p:spPr>
          <a:xfrm>
            <a:off x="1105144" y="3836737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endParaRPr kumimoji="1" lang="ja-JP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右中かっこ 27">
            <a:extLst>
              <a:ext uri="{FF2B5EF4-FFF2-40B4-BE49-F238E27FC236}">
                <a16:creationId xmlns:a16="http://schemas.microsoft.com/office/drawing/2014/main" id="{289F79CF-6E0B-EF8D-E3C8-1C0DD2E8AB9B}"/>
              </a:ext>
            </a:extLst>
          </p:cNvPr>
          <p:cNvSpPr/>
          <p:nvPr/>
        </p:nvSpPr>
        <p:spPr>
          <a:xfrm>
            <a:off x="8293616" y="2677126"/>
            <a:ext cx="648586" cy="32920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37046A6-9B12-9160-3499-F19E0D596DFB}"/>
              </a:ext>
            </a:extLst>
          </p:cNvPr>
          <p:cNvSpPr txBox="1"/>
          <p:nvPr/>
        </p:nvSpPr>
        <p:spPr>
          <a:xfrm>
            <a:off x="9081329" y="4061560"/>
            <a:ext cx="1861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Space</a:t>
            </a:r>
            <a:endParaRPr kumimoji="1" lang="ja-JP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35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F41935-F983-941D-7954-D176712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Spectral Sequence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B469D-1AB8-90F2-CBDB-083418ECF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92658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" altLang="ja-JP" b="0" i="0" u="none" strike="noStrike" dirty="0">
                    <a:solidFill>
                      <a:srgbClr val="20212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Möbius band : </a:t>
                </a:r>
                <a14:m>
                  <m:oMath xmlns:m="http://schemas.openxmlformats.org/officeDocument/2006/math">
                    <m:r>
                      <a:rPr lang="en-US" altLang="ja-JP" b="0" i="1" u="none" strike="noStrike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ja-JP" b="0" i="1" u="none" strike="noStrike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b="0" i="1" u="none" strike="noStrike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u="none" strike="noStrike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ja-JP" b="0" i="1" u="none" strike="noStrike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Hopf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fibration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 Theory : B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spacetime, F is gauge group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B469D-1AB8-90F2-CBDB-083418ECF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926589"/>
              </a:xfrm>
              <a:blipFill>
                <a:blip r:embed="rId2"/>
                <a:stretch>
                  <a:fillRect l="-1206" t="-25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D95CDB3C-8E6E-F8B6-F198-09E156E3E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384" y="1690688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8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F41935-F983-941D-7954-D1767124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Spectral Sequence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B469D-1AB8-90F2-CBDB-083418ECFB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compute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rdinary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/extraordinary homology?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fibration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Spectral Sequence :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))⇒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maps, </a:t>
                </a:r>
                <a:r>
                  <a:rPr lang="en-US" altLang="ja-JP" u="sng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kumimoji="1" lang="en-US" altLang="ja-JP" u="sng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ransgression</a:t>
                </a:r>
                <a:r>
                  <a:rPr kumimoji="1" lang="en-US" altLang="ja-JP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)⟶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D4B469D-1AB8-90F2-CBDB-083418ECFB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8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254B8-0138-4473-B135-48362153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DC1D37-0A68-62C8-A7AC-A08ED321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Topology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Spectral Sequence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Non-Abelian Gauge Theory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Asymptotic freedom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and Confinement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Non-linear Sigma Model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Anomalies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38069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06238-C846-0BAA-835A-943FB6D2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Non-Abelian Gauge Theory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68B04BE-A67D-9B71-48E5-C93E7FFC5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𝑔𝑎𝑢𝑔𝑒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𝑚𝑎𝑡𝑡𝑒𝑟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&amp;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𝑔𝑎𝑢𝑔𝑒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𝑡𝑟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kumimoji="1" lang="en-US" altLang="ja-JP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𝑚𝑎𝑡𝑡𝑒𝑟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Fermions are charged under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𝑔𝑎𝑢𝑔𝑒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𝑓𝑙𝑎𝑣𝑜𝑟</m:t>
                          </m:r>
                        </m:sub>
                      </m:sSub>
                    </m:oMath>
                  </m:oMathPara>
                </a14:m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68B04BE-A67D-9B71-48E5-C93E7FFC5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9572" b="-16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23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DFF98D-BB71-348B-5C0C-ADCC314D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Asymptotic Freedom and Confinement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99C977D-7E5F-0274-CF16-AC09B3512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Beta function :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+⋯</m:t>
                    </m:r>
                  </m:oMath>
                </a14:m>
                <a:r>
                  <a:rPr kumimoji="1" lang="en-US" altLang="ja-JP" dirty="0"/>
                  <a:t> </a:t>
                </a:r>
                <a:endParaRPr kumimoji="1" lang="ja-JP" altLang="en-US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99C977D-7E5F-0274-CF16-AC09B3512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8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85FB623-DFD8-0E17-419B-0377055543F6}"/>
              </a:ext>
            </a:extLst>
          </p:cNvPr>
          <p:cNvGrpSpPr/>
          <p:nvPr/>
        </p:nvGrpSpPr>
        <p:grpSpPr>
          <a:xfrm>
            <a:off x="1441217" y="2654042"/>
            <a:ext cx="3958561" cy="3324999"/>
            <a:chOff x="1324259" y="3313261"/>
            <a:chExt cx="3958561" cy="3324999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B087516E-8237-659D-7763-7FC85D759E1A}"/>
                </a:ext>
              </a:extLst>
            </p:cNvPr>
            <p:cNvCxnSpPr/>
            <p:nvPr/>
          </p:nvCxnSpPr>
          <p:spPr>
            <a:xfrm>
              <a:off x="1424763" y="5305645"/>
              <a:ext cx="3402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1D9533CF-490B-01FD-CEB4-D6A89C0DC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83489" y="3774558"/>
              <a:ext cx="0" cy="28637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9909C0E1-0F34-161D-FA33-D1F1AF5C66FD}"/>
                </a:ext>
              </a:extLst>
            </p:cNvPr>
            <p:cNvSpPr/>
            <p:nvPr/>
          </p:nvSpPr>
          <p:spPr>
            <a:xfrm>
              <a:off x="1690577" y="5305647"/>
              <a:ext cx="2317897" cy="1095153"/>
            </a:xfrm>
            <a:custGeom>
              <a:avLst/>
              <a:gdLst>
                <a:gd name="connsiteX0" fmla="*/ 0 w 2317897"/>
                <a:gd name="connsiteY0" fmla="*/ 0 h 1095153"/>
                <a:gd name="connsiteX1" fmla="*/ 414670 w 2317897"/>
                <a:gd name="connsiteY1" fmla="*/ 106325 h 1095153"/>
                <a:gd name="connsiteX2" fmla="*/ 510363 w 2317897"/>
                <a:gd name="connsiteY2" fmla="*/ 478465 h 1095153"/>
                <a:gd name="connsiteX3" fmla="*/ 627321 w 2317897"/>
                <a:gd name="connsiteY3" fmla="*/ 637953 h 1095153"/>
                <a:gd name="connsiteX4" fmla="*/ 893135 w 2317897"/>
                <a:gd name="connsiteY4" fmla="*/ 797441 h 1095153"/>
                <a:gd name="connsiteX5" fmla="*/ 1616149 w 2317897"/>
                <a:gd name="connsiteY5" fmla="*/ 999460 h 1095153"/>
                <a:gd name="connsiteX6" fmla="*/ 2317897 w 2317897"/>
                <a:gd name="connsiteY6" fmla="*/ 1095153 h 109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7897" h="1095153">
                  <a:moveTo>
                    <a:pt x="0" y="0"/>
                  </a:moveTo>
                  <a:cubicBezTo>
                    <a:pt x="164805" y="13290"/>
                    <a:pt x="329610" y="26581"/>
                    <a:pt x="414670" y="106325"/>
                  </a:cubicBezTo>
                  <a:cubicBezTo>
                    <a:pt x="499730" y="186069"/>
                    <a:pt x="474921" y="389860"/>
                    <a:pt x="510363" y="478465"/>
                  </a:cubicBezTo>
                  <a:cubicBezTo>
                    <a:pt x="545805" y="567070"/>
                    <a:pt x="563526" y="584790"/>
                    <a:pt x="627321" y="637953"/>
                  </a:cubicBezTo>
                  <a:cubicBezTo>
                    <a:pt x="691116" y="691116"/>
                    <a:pt x="728330" y="737190"/>
                    <a:pt x="893135" y="797441"/>
                  </a:cubicBezTo>
                  <a:cubicBezTo>
                    <a:pt x="1057940" y="857692"/>
                    <a:pt x="1378689" y="949841"/>
                    <a:pt x="1616149" y="999460"/>
                  </a:cubicBezTo>
                  <a:cubicBezTo>
                    <a:pt x="1853609" y="1049079"/>
                    <a:pt x="2085753" y="1072116"/>
                    <a:pt x="2317897" y="109515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C1F6109-088F-3EB6-D864-FC5C46498EBD}"/>
                    </a:ext>
                  </a:extLst>
                </p:cNvPr>
                <p:cNvSpPr txBox="1"/>
                <p:nvPr/>
              </p:nvSpPr>
              <p:spPr>
                <a:xfrm>
                  <a:off x="4888994" y="5120979"/>
                  <a:ext cx="3938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5C1F6109-088F-3EB6-D864-FC5C46498E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994" y="5120979"/>
                  <a:ext cx="393826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DCA63852-8BA3-C00E-3D30-616483B3EC3F}"/>
                    </a:ext>
                  </a:extLst>
                </p:cNvPr>
                <p:cNvSpPr txBox="1"/>
                <p:nvPr/>
              </p:nvSpPr>
              <p:spPr>
                <a:xfrm>
                  <a:off x="1324259" y="3313261"/>
                  <a:ext cx="7326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DCA63852-8BA3-C00E-3D30-616483B3E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4259" y="3313261"/>
                  <a:ext cx="73263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425B625-A02E-BE59-DD3D-A180E1099AC9}"/>
              </a:ext>
            </a:extLst>
          </p:cNvPr>
          <p:cNvCxnSpPr/>
          <p:nvPr/>
        </p:nvCxnSpPr>
        <p:spPr>
          <a:xfrm>
            <a:off x="6792222" y="4646426"/>
            <a:ext cx="34024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1D10960-0356-7B20-8C12-A51A6171AF3A}"/>
              </a:ext>
            </a:extLst>
          </p:cNvPr>
          <p:cNvCxnSpPr>
            <a:cxnSpLocks/>
          </p:cNvCxnSpPr>
          <p:nvPr/>
        </p:nvCxnSpPr>
        <p:spPr>
          <a:xfrm flipV="1">
            <a:off x="7050948" y="3115339"/>
            <a:ext cx="0" cy="2863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56ECCBB-404D-0404-A5D8-B3E90F91A6A7}"/>
                  </a:ext>
                </a:extLst>
              </p:cNvPr>
              <p:cNvSpPr txBox="1"/>
              <p:nvPr/>
            </p:nvSpPr>
            <p:spPr>
              <a:xfrm>
                <a:off x="10256453" y="4461760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56ECCBB-404D-0404-A5D8-B3E90F91A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6453" y="4461760"/>
                <a:ext cx="381643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CC6C57-8353-39DB-DA5F-AF1932EDC65B}"/>
                  </a:ext>
                </a:extLst>
              </p:cNvPr>
              <p:cNvSpPr txBox="1"/>
              <p:nvPr/>
            </p:nvSpPr>
            <p:spPr>
              <a:xfrm>
                <a:off x="6691718" y="2654042"/>
                <a:ext cx="633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0" dirty="0"/>
                  <a:t>g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0CC6C57-8353-39DB-DA5F-AF1932EDC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718" y="2654042"/>
                <a:ext cx="633315" cy="369332"/>
              </a:xfrm>
              <a:prstGeom prst="rect">
                <a:avLst/>
              </a:prstGeom>
              <a:blipFill>
                <a:blip r:embed="rId6"/>
                <a:stretch>
                  <a:fillRect l="-10000" t="-6452" r="-2000" b="-22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>
            <a:extLst>
              <a:ext uri="{FF2B5EF4-FFF2-40B4-BE49-F238E27FC236}">
                <a16:creationId xmlns:a16="http://schemas.microsoft.com/office/drawing/2014/main" id="{58644E30-2621-FFF6-3873-D6B21E1A3EB8}"/>
              </a:ext>
            </a:extLst>
          </p:cNvPr>
          <p:cNvSpPr/>
          <p:nvPr/>
        </p:nvSpPr>
        <p:spPr>
          <a:xfrm>
            <a:off x="1255781" y="4098849"/>
            <a:ext cx="1089332" cy="1095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4A09B9-F69F-4B49-120F-9B28BEFFCEA7}"/>
              </a:ext>
            </a:extLst>
          </p:cNvPr>
          <p:cNvSpPr txBox="1"/>
          <p:nvPr/>
        </p:nvSpPr>
        <p:spPr>
          <a:xfrm>
            <a:off x="2148276" y="3693006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free</a:t>
            </a:r>
            <a:endParaRPr kumimoji="1" lang="ja-JP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068D9945-DB88-1AE7-F4A8-8404117F05EF}"/>
              </a:ext>
            </a:extLst>
          </p:cNvPr>
          <p:cNvSpPr/>
          <p:nvPr/>
        </p:nvSpPr>
        <p:spPr>
          <a:xfrm>
            <a:off x="8149723" y="3175682"/>
            <a:ext cx="1531088" cy="1318437"/>
          </a:xfrm>
          <a:custGeom>
            <a:avLst/>
            <a:gdLst>
              <a:gd name="connsiteX0" fmla="*/ 1531088 w 1531088"/>
              <a:gd name="connsiteY0" fmla="*/ 1318437 h 1318437"/>
              <a:gd name="connsiteX1" fmla="*/ 1084521 w 1531088"/>
              <a:gd name="connsiteY1" fmla="*/ 1307804 h 1318437"/>
              <a:gd name="connsiteX2" fmla="*/ 754912 w 1531088"/>
              <a:gd name="connsiteY2" fmla="*/ 1222744 h 1318437"/>
              <a:gd name="connsiteX3" fmla="*/ 478465 w 1531088"/>
              <a:gd name="connsiteY3" fmla="*/ 1052623 h 1318437"/>
              <a:gd name="connsiteX4" fmla="*/ 287079 w 1531088"/>
              <a:gd name="connsiteY4" fmla="*/ 829339 h 1318437"/>
              <a:gd name="connsiteX5" fmla="*/ 127591 w 1531088"/>
              <a:gd name="connsiteY5" fmla="*/ 510362 h 1318437"/>
              <a:gd name="connsiteX6" fmla="*/ 21265 w 1531088"/>
              <a:gd name="connsiteY6" fmla="*/ 148855 h 1318437"/>
              <a:gd name="connsiteX7" fmla="*/ 0 w 1531088"/>
              <a:gd name="connsiteY7" fmla="*/ 0 h 1318437"/>
              <a:gd name="connsiteX8" fmla="*/ 0 w 1531088"/>
              <a:gd name="connsiteY8" fmla="*/ 0 h 131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1088" h="1318437">
                <a:moveTo>
                  <a:pt x="1531088" y="1318437"/>
                </a:moveTo>
                <a:lnTo>
                  <a:pt x="1084521" y="1307804"/>
                </a:lnTo>
                <a:cubicBezTo>
                  <a:pt x="955159" y="1291855"/>
                  <a:pt x="855921" y="1265274"/>
                  <a:pt x="754912" y="1222744"/>
                </a:cubicBezTo>
                <a:cubicBezTo>
                  <a:pt x="653903" y="1180214"/>
                  <a:pt x="556437" y="1118190"/>
                  <a:pt x="478465" y="1052623"/>
                </a:cubicBezTo>
                <a:cubicBezTo>
                  <a:pt x="400493" y="987056"/>
                  <a:pt x="345558" y="919716"/>
                  <a:pt x="287079" y="829339"/>
                </a:cubicBezTo>
                <a:cubicBezTo>
                  <a:pt x="228600" y="738962"/>
                  <a:pt x="171893" y="623776"/>
                  <a:pt x="127591" y="510362"/>
                </a:cubicBezTo>
                <a:cubicBezTo>
                  <a:pt x="83289" y="396948"/>
                  <a:pt x="42530" y="233915"/>
                  <a:pt x="21265" y="148855"/>
                </a:cubicBezTo>
                <a:cubicBezTo>
                  <a:pt x="0" y="6379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482F73A-F3DC-C749-2617-711BDE85066B}"/>
              </a:ext>
            </a:extLst>
          </p:cNvPr>
          <p:cNvCxnSpPr>
            <a:cxnSpLocks/>
          </p:cNvCxnSpPr>
          <p:nvPr/>
        </p:nvCxnSpPr>
        <p:spPr>
          <a:xfrm>
            <a:off x="7985051" y="3115339"/>
            <a:ext cx="0" cy="15310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7CC5E6F-468E-769A-5DAD-5E5B118B10C8}"/>
                  </a:ext>
                </a:extLst>
              </p:cNvPr>
              <p:cNvSpPr txBox="1"/>
              <p:nvPr/>
            </p:nvSpPr>
            <p:spPr>
              <a:xfrm>
                <a:off x="7671179" y="4698760"/>
                <a:ext cx="7198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𝐼𝑅</m:t>
                          </m:r>
                        </m:sub>
                      </m:sSub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7CC5E6F-468E-769A-5DAD-5E5B118B1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79" y="4698760"/>
                <a:ext cx="719812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22EDD84-4801-562B-A83B-23D6D7014FF7}"/>
                  </a:ext>
                </a:extLst>
              </p:cNvPr>
              <p:cNvSpPr txBox="1"/>
              <p:nvPr/>
            </p:nvSpPr>
            <p:spPr>
              <a:xfrm>
                <a:off x="9032475" y="2967335"/>
                <a:ext cx="14848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kumimoji="1" lang="ja-JP" altLang="en-US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D22EDD84-4801-562B-A83B-23D6D7014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75" y="2967335"/>
                <a:ext cx="1484830" cy="461665"/>
              </a:xfrm>
              <a:prstGeom prst="rect">
                <a:avLst/>
              </a:prstGeom>
              <a:blipFill>
                <a:blip r:embed="rId8"/>
                <a:stretch>
                  <a:fillRect l="-847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2D24EA1-523A-838F-AD61-AC42E7BC4CBF}"/>
              </a:ext>
            </a:extLst>
          </p:cNvPr>
          <p:cNvSpPr txBox="1"/>
          <p:nvPr/>
        </p:nvSpPr>
        <p:spPr>
          <a:xfrm>
            <a:off x="7905770" y="551074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</a:t>
            </a:r>
            <a:endParaRPr kumimoji="1" lang="ja-JP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3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71678-AC62-941B-9920-1D8E5094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Non-linear Sigma Model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20C2FC0-1832-4A8E-A06B-B01D2D39A0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49579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QCD, quarks condensate 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Flavor symmetry breaks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𝑓𝑙𝑎𝑣𝑜𝑟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𝑓𝑙𝑎𝑣𝑜𝑟</m:t>
                        </m:r>
                      </m:sub>
                    </m:sSub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field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𝑓𝑙𝑎𝑣𝑜𝑟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𝑓𝑙𝑎𝑣𝑜𝑟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(coordinate of coset space)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𝑡𝑟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𝑓𝑙𝑎𝑣𝑜𝑟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𝑓𝑙𝑎𝑣𝑜𝑟</m:t>
                                </m:r>
                              </m:sub>
                            </m:sSub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+⋯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Maurer-</a:t>
                </a:r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Cartan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form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20C2FC0-1832-4A8E-A06B-B01D2D39A0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4957947"/>
              </a:xfrm>
              <a:blipFill>
                <a:blip r:embed="rId2"/>
                <a:stretch>
                  <a:fillRect l="-1117" t="-1531" b="-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73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901C32-BFA7-EAC3-CF44-DB3A4433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CED4DD-0EAD-B814-0CBB-3451E6CF0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this section</a:t>
            </a:r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Introduction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Computation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Generality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2A3140-86DF-4F51-558A-98368A0A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Notation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A43E9E2-EA59-3946-8D6B-47254B4E4B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ring of integers :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prime field of order two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field of real number :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Classifying space of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𝐵𝐺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BRST transformation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generator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Ghost in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superfield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formalism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Spacetime dimension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(using multiple notations)</a:t>
                </a:r>
              </a:p>
              <a:p>
                <a:r>
                  <a:rPr kumimoji="1"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Chern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character 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𝑐h</m:t>
                    </m:r>
                  </m:oMath>
                </a14:m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A43E9E2-EA59-3946-8D6B-47254B4E4B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86" t="-2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836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3697F6-076B-A211-BDE3-EBBCD24D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2.3.1. Introduction to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12C66D5-BB23-0B58-3F7C-8DD9A0663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Gauge Anomalies as obstructions of renormalization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renormalize a gauge theory,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we require a gauge invariant (GI) regularization.</a:t>
                </a: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fermions let the gauge transformation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and we give up the (GI) dimensional regularization.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anomalies exist, </a:t>
                </a: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 identities of a gauge theory break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𝑇𝑒𝑥𝑝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𝑒𝑥𝑡𝑒𝑟𝑛𝑎𝑙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)}</m:t>
                              </m:r>
                            </m:e>
                          </m:d>
                        </m:e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WZ consistency condition.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12C66D5-BB23-0B58-3F7C-8DD9A0663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2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38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3697F6-076B-A211-BDE3-EBBCD24D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2.3.1. Introduction to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12C66D5-BB23-0B58-3F7C-8DD9A06633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Anomalies as symmetry breaking by the quantum effect</a:t>
                </a: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Classical theory : the invariance of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theory : the invariance of the partition function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quantum effect, </a:t>
                </a: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conservation law sometimes breaks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begChr m:val="⟨"/>
                          <m:endChr m:val="⟩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𝒶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d>
                      <m:dPr>
                        <m:begChr m:val="["/>
                        <m:endChr m:val="]"/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nary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𝒶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𝒷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WZ consistency condition.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12C66D5-BB23-0B58-3F7C-8DD9A06633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2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667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F951-99FF-1E60-85BF-9DE37EE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2.3.2. Computation of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First method : 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DESCENT EQUATION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BRST and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superfield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formalism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the horizontality condition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𝑡𝑟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tr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Descent equation is given by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Taking terms of the ghost number two,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get anomaly 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</m:oMath>
                </a14:m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  <a:blipFill>
                <a:blip r:embed="rId2"/>
                <a:stretch>
                  <a:fillRect l="-1206" t="-2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100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F951-99FF-1E60-85BF-9DE37EE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2.3.2. Computation of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Second method : 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FEYNMAN DIAGRAMS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 to be required triangular diagrams only :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1" lang="el-GR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l-GR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𝑙𝑛𝐷𝑒𝑡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±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  <a:blipFill>
                <a:blip r:embed="rId2"/>
                <a:stretch>
                  <a:fillRect l="-1206" t="-2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3AB9EE1-F9AD-C7AB-05DF-627C23BB680C}"/>
              </a:ext>
            </a:extLst>
          </p:cNvPr>
          <p:cNvGrpSpPr/>
          <p:nvPr/>
        </p:nvGrpSpPr>
        <p:grpSpPr>
          <a:xfrm>
            <a:off x="3268047" y="3955309"/>
            <a:ext cx="4205283" cy="1749322"/>
            <a:chOff x="3268047" y="3955309"/>
            <a:chExt cx="4205283" cy="1749322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DD137827-CC36-8F93-5EDE-69B5F9C1D3E7}"/>
                </a:ext>
              </a:extLst>
            </p:cNvPr>
            <p:cNvSpPr/>
            <p:nvPr/>
          </p:nvSpPr>
          <p:spPr>
            <a:xfrm>
              <a:off x="3268047" y="4480084"/>
              <a:ext cx="1435395" cy="191388"/>
            </a:xfrm>
            <a:custGeom>
              <a:avLst/>
              <a:gdLst>
                <a:gd name="connsiteX0" fmla="*/ 0 w 7921256"/>
                <a:gd name="connsiteY0" fmla="*/ 3 h 733649"/>
                <a:gd name="connsiteX1" fmla="*/ 712381 w 7921256"/>
                <a:gd name="connsiteY1" fmla="*/ 733649 h 733649"/>
                <a:gd name="connsiteX2" fmla="*/ 1435395 w 7921256"/>
                <a:gd name="connsiteY2" fmla="*/ 3 h 733649"/>
                <a:gd name="connsiteX3" fmla="*/ 2158409 w 7921256"/>
                <a:gd name="connsiteY3" fmla="*/ 723017 h 733649"/>
                <a:gd name="connsiteX4" fmla="*/ 2881423 w 7921256"/>
                <a:gd name="connsiteY4" fmla="*/ 10635 h 733649"/>
                <a:gd name="connsiteX5" fmla="*/ 3593804 w 7921256"/>
                <a:gd name="connsiteY5" fmla="*/ 723017 h 733649"/>
                <a:gd name="connsiteX6" fmla="*/ 4316818 w 7921256"/>
                <a:gd name="connsiteY6" fmla="*/ 3 h 733649"/>
                <a:gd name="connsiteX7" fmla="*/ 5039832 w 7921256"/>
                <a:gd name="connsiteY7" fmla="*/ 723017 h 733649"/>
                <a:gd name="connsiteX8" fmla="*/ 5762846 w 7921256"/>
                <a:gd name="connsiteY8" fmla="*/ 10635 h 733649"/>
                <a:gd name="connsiteX9" fmla="*/ 6475228 w 7921256"/>
                <a:gd name="connsiteY9" fmla="*/ 723017 h 733649"/>
                <a:gd name="connsiteX10" fmla="*/ 7198242 w 7921256"/>
                <a:gd name="connsiteY10" fmla="*/ 10635 h 733649"/>
                <a:gd name="connsiteX11" fmla="*/ 7921256 w 7921256"/>
                <a:gd name="connsiteY11" fmla="*/ 733649 h 733649"/>
                <a:gd name="connsiteX12" fmla="*/ 7921256 w 7921256"/>
                <a:gd name="connsiteY12" fmla="*/ 733649 h 7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1256" h="733649">
                  <a:moveTo>
                    <a:pt x="0" y="3"/>
                  </a:moveTo>
                  <a:cubicBezTo>
                    <a:pt x="236574" y="366826"/>
                    <a:pt x="473149" y="733649"/>
                    <a:pt x="712381" y="733649"/>
                  </a:cubicBezTo>
                  <a:cubicBezTo>
                    <a:pt x="951613" y="733649"/>
                    <a:pt x="1194390" y="1775"/>
                    <a:pt x="1435395" y="3"/>
                  </a:cubicBezTo>
                  <a:cubicBezTo>
                    <a:pt x="1676400" y="-1769"/>
                    <a:pt x="1917404" y="721245"/>
                    <a:pt x="2158409" y="723017"/>
                  </a:cubicBezTo>
                  <a:cubicBezTo>
                    <a:pt x="2399414" y="724789"/>
                    <a:pt x="2642191" y="10635"/>
                    <a:pt x="2881423" y="10635"/>
                  </a:cubicBezTo>
                  <a:cubicBezTo>
                    <a:pt x="3120655" y="10635"/>
                    <a:pt x="3354572" y="724789"/>
                    <a:pt x="3593804" y="723017"/>
                  </a:cubicBezTo>
                  <a:cubicBezTo>
                    <a:pt x="3833036" y="721245"/>
                    <a:pt x="4075813" y="3"/>
                    <a:pt x="4316818" y="3"/>
                  </a:cubicBezTo>
                  <a:cubicBezTo>
                    <a:pt x="4557823" y="3"/>
                    <a:pt x="4798827" y="721245"/>
                    <a:pt x="5039832" y="723017"/>
                  </a:cubicBezTo>
                  <a:cubicBezTo>
                    <a:pt x="5280837" y="724789"/>
                    <a:pt x="5523613" y="10635"/>
                    <a:pt x="5762846" y="10635"/>
                  </a:cubicBezTo>
                  <a:cubicBezTo>
                    <a:pt x="6002079" y="10635"/>
                    <a:pt x="6235995" y="723017"/>
                    <a:pt x="6475228" y="723017"/>
                  </a:cubicBezTo>
                  <a:cubicBezTo>
                    <a:pt x="6714461" y="723017"/>
                    <a:pt x="6957237" y="8863"/>
                    <a:pt x="7198242" y="10635"/>
                  </a:cubicBezTo>
                  <a:cubicBezTo>
                    <a:pt x="7439247" y="12407"/>
                    <a:pt x="7921256" y="733649"/>
                    <a:pt x="7921256" y="733649"/>
                  </a:cubicBezTo>
                  <a:lnTo>
                    <a:pt x="7921256" y="733649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7416DD22-A68F-3148-AFD1-B594C14A070B}"/>
                </a:ext>
              </a:extLst>
            </p:cNvPr>
            <p:cNvSpPr/>
            <p:nvPr/>
          </p:nvSpPr>
          <p:spPr>
            <a:xfrm rot="11101270">
              <a:off x="5934738" y="5513243"/>
              <a:ext cx="1435395" cy="191388"/>
            </a:xfrm>
            <a:custGeom>
              <a:avLst/>
              <a:gdLst>
                <a:gd name="connsiteX0" fmla="*/ 0 w 7921256"/>
                <a:gd name="connsiteY0" fmla="*/ 3 h 733649"/>
                <a:gd name="connsiteX1" fmla="*/ 712381 w 7921256"/>
                <a:gd name="connsiteY1" fmla="*/ 733649 h 733649"/>
                <a:gd name="connsiteX2" fmla="*/ 1435395 w 7921256"/>
                <a:gd name="connsiteY2" fmla="*/ 3 h 733649"/>
                <a:gd name="connsiteX3" fmla="*/ 2158409 w 7921256"/>
                <a:gd name="connsiteY3" fmla="*/ 723017 h 733649"/>
                <a:gd name="connsiteX4" fmla="*/ 2881423 w 7921256"/>
                <a:gd name="connsiteY4" fmla="*/ 10635 h 733649"/>
                <a:gd name="connsiteX5" fmla="*/ 3593804 w 7921256"/>
                <a:gd name="connsiteY5" fmla="*/ 723017 h 733649"/>
                <a:gd name="connsiteX6" fmla="*/ 4316818 w 7921256"/>
                <a:gd name="connsiteY6" fmla="*/ 3 h 733649"/>
                <a:gd name="connsiteX7" fmla="*/ 5039832 w 7921256"/>
                <a:gd name="connsiteY7" fmla="*/ 723017 h 733649"/>
                <a:gd name="connsiteX8" fmla="*/ 5762846 w 7921256"/>
                <a:gd name="connsiteY8" fmla="*/ 10635 h 733649"/>
                <a:gd name="connsiteX9" fmla="*/ 6475228 w 7921256"/>
                <a:gd name="connsiteY9" fmla="*/ 723017 h 733649"/>
                <a:gd name="connsiteX10" fmla="*/ 7198242 w 7921256"/>
                <a:gd name="connsiteY10" fmla="*/ 10635 h 733649"/>
                <a:gd name="connsiteX11" fmla="*/ 7921256 w 7921256"/>
                <a:gd name="connsiteY11" fmla="*/ 733649 h 733649"/>
                <a:gd name="connsiteX12" fmla="*/ 7921256 w 7921256"/>
                <a:gd name="connsiteY12" fmla="*/ 733649 h 7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1256" h="733649">
                  <a:moveTo>
                    <a:pt x="0" y="3"/>
                  </a:moveTo>
                  <a:cubicBezTo>
                    <a:pt x="236574" y="366826"/>
                    <a:pt x="473149" y="733649"/>
                    <a:pt x="712381" y="733649"/>
                  </a:cubicBezTo>
                  <a:cubicBezTo>
                    <a:pt x="951613" y="733649"/>
                    <a:pt x="1194390" y="1775"/>
                    <a:pt x="1435395" y="3"/>
                  </a:cubicBezTo>
                  <a:cubicBezTo>
                    <a:pt x="1676400" y="-1769"/>
                    <a:pt x="1917404" y="721245"/>
                    <a:pt x="2158409" y="723017"/>
                  </a:cubicBezTo>
                  <a:cubicBezTo>
                    <a:pt x="2399414" y="724789"/>
                    <a:pt x="2642191" y="10635"/>
                    <a:pt x="2881423" y="10635"/>
                  </a:cubicBezTo>
                  <a:cubicBezTo>
                    <a:pt x="3120655" y="10635"/>
                    <a:pt x="3354572" y="724789"/>
                    <a:pt x="3593804" y="723017"/>
                  </a:cubicBezTo>
                  <a:cubicBezTo>
                    <a:pt x="3833036" y="721245"/>
                    <a:pt x="4075813" y="3"/>
                    <a:pt x="4316818" y="3"/>
                  </a:cubicBezTo>
                  <a:cubicBezTo>
                    <a:pt x="4557823" y="3"/>
                    <a:pt x="4798827" y="721245"/>
                    <a:pt x="5039832" y="723017"/>
                  </a:cubicBezTo>
                  <a:cubicBezTo>
                    <a:pt x="5280837" y="724789"/>
                    <a:pt x="5523613" y="10635"/>
                    <a:pt x="5762846" y="10635"/>
                  </a:cubicBezTo>
                  <a:cubicBezTo>
                    <a:pt x="6002079" y="10635"/>
                    <a:pt x="6235995" y="723017"/>
                    <a:pt x="6475228" y="723017"/>
                  </a:cubicBezTo>
                  <a:cubicBezTo>
                    <a:pt x="6714461" y="723017"/>
                    <a:pt x="6957237" y="8863"/>
                    <a:pt x="7198242" y="10635"/>
                  </a:cubicBezTo>
                  <a:cubicBezTo>
                    <a:pt x="7439247" y="12407"/>
                    <a:pt x="7921256" y="733649"/>
                    <a:pt x="7921256" y="733649"/>
                  </a:cubicBezTo>
                  <a:lnTo>
                    <a:pt x="7921256" y="733649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598F5127-0101-770B-5560-7E263D020AF2}"/>
                </a:ext>
              </a:extLst>
            </p:cNvPr>
            <p:cNvSpPr/>
            <p:nvPr/>
          </p:nvSpPr>
          <p:spPr>
            <a:xfrm rot="21405508">
              <a:off x="6037935" y="3955309"/>
              <a:ext cx="1435395" cy="191388"/>
            </a:xfrm>
            <a:custGeom>
              <a:avLst/>
              <a:gdLst>
                <a:gd name="connsiteX0" fmla="*/ 0 w 7921256"/>
                <a:gd name="connsiteY0" fmla="*/ 3 h 733649"/>
                <a:gd name="connsiteX1" fmla="*/ 712381 w 7921256"/>
                <a:gd name="connsiteY1" fmla="*/ 733649 h 733649"/>
                <a:gd name="connsiteX2" fmla="*/ 1435395 w 7921256"/>
                <a:gd name="connsiteY2" fmla="*/ 3 h 733649"/>
                <a:gd name="connsiteX3" fmla="*/ 2158409 w 7921256"/>
                <a:gd name="connsiteY3" fmla="*/ 723017 h 733649"/>
                <a:gd name="connsiteX4" fmla="*/ 2881423 w 7921256"/>
                <a:gd name="connsiteY4" fmla="*/ 10635 h 733649"/>
                <a:gd name="connsiteX5" fmla="*/ 3593804 w 7921256"/>
                <a:gd name="connsiteY5" fmla="*/ 723017 h 733649"/>
                <a:gd name="connsiteX6" fmla="*/ 4316818 w 7921256"/>
                <a:gd name="connsiteY6" fmla="*/ 3 h 733649"/>
                <a:gd name="connsiteX7" fmla="*/ 5039832 w 7921256"/>
                <a:gd name="connsiteY7" fmla="*/ 723017 h 733649"/>
                <a:gd name="connsiteX8" fmla="*/ 5762846 w 7921256"/>
                <a:gd name="connsiteY8" fmla="*/ 10635 h 733649"/>
                <a:gd name="connsiteX9" fmla="*/ 6475228 w 7921256"/>
                <a:gd name="connsiteY9" fmla="*/ 723017 h 733649"/>
                <a:gd name="connsiteX10" fmla="*/ 7198242 w 7921256"/>
                <a:gd name="connsiteY10" fmla="*/ 10635 h 733649"/>
                <a:gd name="connsiteX11" fmla="*/ 7921256 w 7921256"/>
                <a:gd name="connsiteY11" fmla="*/ 733649 h 733649"/>
                <a:gd name="connsiteX12" fmla="*/ 7921256 w 7921256"/>
                <a:gd name="connsiteY12" fmla="*/ 733649 h 73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1256" h="733649">
                  <a:moveTo>
                    <a:pt x="0" y="3"/>
                  </a:moveTo>
                  <a:cubicBezTo>
                    <a:pt x="236574" y="366826"/>
                    <a:pt x="473149" y="733649"/>
                    <a:pt x="712381" y="733649"/>
                  </a:cubicBezTo>
                  <a:cubicBezTo>
                    <a:pt x="951613" y="733649"/>
                    <a:pt x="1194390" y="1775"/>
                    <a:pt x="1435395" y="3"/>
                  </a:cubicBezTo>
                  <a:cubicBezTo>
                    <a:pt x="1676400" y="-1769"/>
                    <a:pt x="1917404" y="721245"/>
                    <a:pt x="2158409" y="723017"/>
                  </a:cubicBezTo>
                  <a:cubicBezTo>
                    <a:pt x="2399414" y="724789"/>
                    <a:pt x="2642191" y="10635"/>
                    <a:pt x="2881423" y="10635"/>
                  </a:cubicBezTo>
                  <a:cubicBezTo>
                    <a:pt x="3120655" y="10635"/>
                    <a:pt x="3354572" y="724789"/>
                    <a:pt x="3593804" y="723017"/>
                  </a:cubicBezTo>
                  <a:cubicBezTo>
                    <a:pt x="3833036" y="721245"/>
                    <a:pt x="4075813" y="3"/>
                    <a:pt x="4316818" y="3"/>
                  </a:cubicBezTo>
                  <a:cubicBezTo>
                    <a:pt x="4557823" y="3"/>
                    <a:pt x="4798827" y="721245"/>
                    <a:pt x="5039832" y="723017"/>
                  </a:cubicBezTo>
                  <a:cubicBezTo>
                    <a:pt x="5280837" y="724789"/>
                    <a:pt x="5523613" y="10635"/>
                    <a:pt x="5762846" y="10635"/>
                  </a:cubicBezTo>
                  <a:cubicBezTo>
                    <a:pt x="6002079" y="10635"/>
                    <a:pt x="6235995" y="723017"/>
                    <a:pt x="6475228" y="723017"/>
                  </a:cubicBezTo>
                  <a:cubicBezTo>
                    <a:pt x="6714461" y="723017"/>
                    <a:pt x="6957237" y="8863"/>
                    <a:pt x="7198242" y="10635"/>
                  </a:cubicBezTo>
                  <a:cubicBezTo>
                    <a:pt x="7439247" y="12407"/>
                    <a:pt x="7921256" y="733649"/>
                    <a:pt x="7921256" y="733649"/>
                  </a:cubicBezTo>
                  <a:lnTo>
                    <a:pt x="7921256" y="733649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三角形 6">
              <a:extLst>
                <a:ext uri="{FF2B5EF4-FFF2-40B4-BE49-F238E27FC236}">
                  <a16:creationId xmlns:a16="http://schemas.microsoft.com/office/drawing/2014/main" id="{565029D3-86BB-C54E-635D-0C2555D53270}"/>
                </a:ext>
              </a:extLst>
            </p:cNvPr>
            <p:cNvSpPr/>
            <p:nvPr/>
          </p:nvSpPr>
          <p:spPr>
            <a:xfrm rot="16425995">
              <a:off x="4632251" y="4054785"/>
              <a:ext cx="1435396" cy="127590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974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2ADC05-EF93-2A99-F7D3-926A4BBB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2.3.2. Computation of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2F2FB-8EB8-3655-DD5E-15D74FC49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372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triangular diagrams, you can classify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following anomalies.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vortexes connect with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gauge currents : 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gauge anomaly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g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auge and one global currents :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chiral anomaly</a:t>
            </a: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global currents : 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‘t Hooft anomaly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symmetry in quantum theory.</a:t>
            </a:r>
          </a:p>
          <a:p>
            <a:pPr marL="971550" lvl="1" indent="-514350">
              <a:buAutoNum type="arabicPeriod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law breaks when couple to background gauge field.</a:t>
            </a:r>
          </a:p>
          <a:p>
            <a:pPr marL="971550" lvl="1" indent="-514350">
              <a:buAutoNum type="arabicPeriod"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dies when couple to dynamical gauge field.</a:t>
            </a:r>
          </a:p>
          <a:p>
            <a:pPr marL="457200" lvl="1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u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seful for anomaly matching condition (matching of UV and IR anomalies)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✓ Perturbative ways</a:t>
            </a:r>
            <a:r>
              <a: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blind to global gauge anomalies.</a:t>
            </a:r>
          </a:p>
        </p:txBody>
      </p:sp>
    </p:spTree>
    <p:extLst>
      <p:ext uri="{BB962C8B-B14F-4D97-AF65-F5344CB8AC3E}">
        <p14:creationId xmlns:p14="http://schemas.microsoft.com/office/powerpoint/2010/main" val="321377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F951-99FF-1E60-85BF-9DE37EE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2.3.2. Computation of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Third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 : 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PATH INTEGRAL (PI)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QFT, we always have to consider </a:t>
                </a: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variation of the measure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PI.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corresponds to 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breaking of the conservation law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the axial rotation, the measure changes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𝒟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𝒟</m:t>
                      </m:r>
                      <m:acc>
                        <m:accPr>
                          <m:chr m:val="̅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⟶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𝒟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𝒟</m:t>
                      </m:r>
                      <m:acc>
                        <m:accPr>
                          <m:chr m:val="̅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𝜓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𝑡𝑟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𝛼𝛽𝛾𝛿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conservation law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𝑡𝑟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𝛼𝛽𝛾𝛿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𝛾𝛿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  <a:blipFill>
                <a:blip r:embed="rId2"/>
                <a:stretch>
                  <a:fillRect l="-1206" t="-2051" b="-1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255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F951-99FF-1E60-85BF-9DE37EE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2.3.2. Computation of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integration of last formula is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Atiyah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-Singer index theorem.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𝑐h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spacetime curvature,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</m:acc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𝑐h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𝐵𝑆𝑝𝑖𝑛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𝑐h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𝐵𝐺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𝑔𝑎𝑢𝑔𝑒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✓ Inside the integral is called </a:t>
                </a: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nomaly polynomial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  <a:blipFill>
                <a:blip r:embed="rId2"/>
                <a:stretch>
                  <a:fillRect l="-1206" t="-27692" b="-87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EF0315-C58E-18D2-0C2A-493C8977EA21}"/>
              </a:ext>
            </a:extLst>
          </p:cNvPr>
          <p:cNvSpPr txBox="1"/>
          <p:nvPr/>
        </p:nvSpPr>
        <p:spPr>
          <a:xfrm>
            <a:off x="2604977" y="552893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A-hat genus</a:t>
            </a:r>
            <a:endParaRPr kumimoji="1" lang="ja-JP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10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F951-99FF-1E60-85BF-9DE37EE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2.3.3. Generality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INFLOW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Anomalous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 QFT with symmetry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realized by the boundary of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Invertible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 QFT with symmetry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When combined, GI.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Anomalies are given by invertible phases (the center of below sequence).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𝐸𝑥𝑡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𝑠𝑝𝑖𝑛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𝐵𝐺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)→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𝐼𝑛𝑣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𝑠𝑝𝑖𝑛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𝐵𝐺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)→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𝐻𝑜𝑚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𝑠𝑝𝑖𝑛</m:t>
                          </m:r>
                        </m:sup>
                      </m:sSub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𝐵𝐺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)→0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part : perturbative gauge anomaly (e.g., triangular diagrams)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Torsion part : non-perturbative gauge anomaly (e.g., SU(2) anomaly)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36682"/>
              </a:xfrm>
              <a:blipFill>
                <a:blip r:embed="rId2"/>
                <a:stretch>
                  <a:fillRect l="-1206" t="-2051" r="-18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5310CD9-5F1F-542F-9364-1E2F6C6166C0}"/>
              </a:ext>
            </a:extLst>
          </p:cNvPr>
          <p:cNvSpPr/>
          <p:nvPr/>
        </p:nvSpPr>
        <p:spPr>
          <a:xfrm>
            <a:off x="7652084" y="365125"/>
            <a:ext cx="2346163" cy="1728370"/>
          </a:xfrm>
          <a:custGeom>
            <a:avLst/>
            <a:gdLst>
              <a:gd name="connsiteX0" fmla="*/ 0 w 2346163"/>
              <a:gd name="connsiteY0" fmla="*/ 0 h 1744579"/>
              <a:gd name="connsiteX1" fmla="*/ 2346158 w 2346163"/>
              <a:gd name="connsiteY1" fmla="*/ 818147 h 1744579"/>
              <a:gd name="connsiteX2" fmla="*/ 24063 w 2346163"/>
              <a:gd name="connsiteY2" fmla="*/ 1744579 h 1744579"/>
              <a:gd name="connsiteX3" fmla="*/ 24063 w 2346163"/>
              <a:gd name="connsiteY3" fmla="*/ 1744579 h 174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6163" h="1744579">
                <a:moveTo>
                  <a:pt x="0" y="0"/>
                </a:moveTo>
                <a:cubicBezTo>
                  <a:pt x="1171074" y="263692"/>
                  <a:pt x="2342148" y="527384"/>
                  <a:pt x="2346158" y="818147"/>
                </a:cubicBezTo>
                <a:cubicBezTo>
                  <a:pt x="2350168" y="1108910"/>
                  <a:pt x="24063" y="1744579"/>
                  <a:pt x="24063" y="1744579"/>
                </a:cubicBezTo>
                <a:lnTo>
                  <a:pt x="24063" y="1744579"/>
                </a:ln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689E856F-30D4-2B7F-1D77-DD1E43D48DE8}"/>
              </a:ext>
            </a:extLst>
          </p:cNvPr>
          <p:cNvSpPr/>
          <p:nvPr/>
        </p:nvSpPr>
        <p:spPr>
          <a:xfrm>
            <a:off x="7170821" y="365125"/>
            <a:ext cx="950495" cy="17205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22D392-86EF-CFB0-917C-9FD9EB13DAC8}"/>
              </a:ext>
            </a:extLst>
          </p:cNvPr>
          <p:cNvSpPr txBox="1"/>
          <p:nvPr/>
        </p:nvSpPr>
        <p:spPr>
          <a:xfrm>
            <a:off x="9998247" y="85408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d+1 dim</a:t>
            </a:r>
            <a:endParaRPr kumimoji="1" lang="en-US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Invertible QFT</a:t>
            </a:r>
            <a:endParaRPr kumimoji="1" lang="ja-JP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D86542-4125-AFA8-73F4-F796F8A2B6BB}"/>
              </a:ext>
            </a:extLst>
          </p:cNvPr>
          <p:cNvSpPr txBox="1"/>
          <p:nvPr/>
        </p:nvSpPr>
        <p:spPr>
          <a:xfrm>
            <a:off x="5444083" y="902217"/>
            <a:ext cx="1742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</a:p>
          <a:p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Anomalous QFT</a:t>
            </a:r>
            <a:endParaRPr kumimoji="1" lang="ja-JP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AB91372-9EEB-D2BD-53C3-35EA951B725A}"/>
                  </a:ext>
                </a:extLst>
              </p:cNvPr>
              <p:cNvSpPr txBox="1"/>
              <p:nvPr/>
            </p:nvSpPr>
            <p:spPr>
              <a:xfrm>
                <a:off x="1612232" y="3296651"/>
                <a:ext cx="26213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𝑝h𝑎𝑠𝑒𝑠</m:t>
                          </m:r>
                        </m:e>
                      </m:d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kumimoji="1" lang="ja-JP" alt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AB91372-9EEB-D2BD-53C3-35EA951B7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232" y="3296651"/>
                <a:ext cx="2621359" cy="400110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2472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F951-99FF-1E60-85BF-9DE37EEA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2.3.3. Generality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09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polynomial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𝑐h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𝐵𝑆𝑝𝑖𝑛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𝐵𝐺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ℚ</m:t>
                          </m:r>
                        </m:e>
                      </m:d>
                    </m:oMath>
                  </m:oMathPara>
                </a14:m>
                <a:endParaRPr lang="en-US" altLang="ja-JP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where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spacetime curvature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gauge curvature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ja-JP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the A-hat genus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𝑐h</m:t>
                    </m:r>
                  </m:oMath>
                </a14:m>
                <a:r>
                  <a:rPr lang="en-US" altLang="ja-JP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altLang="ja-JP" b="0" dirty="0" err="1">
                    <a:ea typeface="Cambria Math" panose="02040503050406030204" pitchFamily="18" charset="0"/>
                    <a:cs typeface="Times New Roman" panose="02020603050405020304" pitchFamily="18" charset="0"/>
                  </a:rPr>
                  <a:t>Chern</a:t>
                </a:r>
                <a:r>
                  <a:rPr lang="en-US" altLang="ja-JP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character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𝐵𝑆𝑝𝑖𝑛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𝐵𝐺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ℚ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𝐻𝑜𝑚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sub>
                    </m:sSub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sub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𝑠𝑝𝑖𝑛</m:t>
                            </m:r>
                          </m:sup>
                        </m:sSubSup>
                        <m:d>
                          <m:d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𝐵𝐺</m:t>
                            </m:r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ℚ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✓ Anomaly polynomial contains perturbative information of anomalies.</a:t>
                </a: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33024A0-3B25-8A39-2C0A-15B282ABEB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0989"/>
              </a:xfrm>
              <a:blipFill>
                <a:blip r:embed="rId2"/>
                <a:stretch>
                  <a:fillRect l="-1206" t="-2089" r="-8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537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20AC6-D9CF-BF8A-2066-5BCF18A0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032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Pions are described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𝑡𝑟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)∈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𝐻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Symmetries are</a:t>
                </a: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conjugation,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Naive parity,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(−1)</m:t>
                        </m:r>
                      </m:e>
                      <m:sup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↦−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✓ Parity transformation 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(−1)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</m:sup>
                    </m:sSup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WZW terms violate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(−1)</m:t>
                        </m:r>
                      </m:e>
                      <m:sup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leaving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032376"/>
              </a:xfrm>
              <a:blipFill>
                <a:blip r:embed="rId2"/>
                <a:stretch>
                  <a:fillRect l="-1206" t="-2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99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254B8-0138-4473-B135-48362153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DC1D37-0A68-62C8-A7AC-A08ED321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Topology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altLang="ja-JP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Spectral Sequence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Non-Abelian Gauge Theory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Asymptotic freedom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and Confinement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Non-linear Sigma Model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Anomalies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1244766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20AC6-D9CF-BF8A-2066-5BCF18A0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515600" cy="48409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4-dim manifold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Difficult to write down the action including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𝛼𝛽𝛾𝛿</m:t>
                        </m:r>
                      </m:sup>
                    </m:sSup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𝑡𝑟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(⋯)</m:t>
                    </m:r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of motion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𝛼𝛽𝛾𝛿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5-dim manifold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altLang="ja-JP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𝑊𝑍𝑊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nary>
                        <m:nary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nary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𝛼𝛽𝛾𝛿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𝜀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 of extension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515600" cy="4840989"/>
              </a:xfrm>
              <a:blipFill>
                <a:blip r:embed="rId2"/>
                <a:stretch>
                  <a:fillRect l="-1206" t="-2089" b="-391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760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20AC6-D9CF-BF8A-2066-5BCF18A0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10515600" cy="48409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gauged WZW terms :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SU(3) QCD with </a:t>
                </a:r>
                <a:r>
                  <a:rPr lang="en-US" altLang="ja-JP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u,d,s</a:t>
                </a: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quarks,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𝑒𝑚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⊂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𝑆𝑈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(3)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gauged,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WZW term is upgraded to gauge invariant one.</a:t>
                </a:r>
              </a:p>
              <a:p>
                <a:pPr marL="0" indent="0">
                  <a:buNone/>
                </a:pPr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Gauged WZW term contains anomaly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96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𝛼𝛽𝛾𝛿</m:t>
                          </m:r>
                        </m:sup>
                      </m:sSup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𝛾𝛿</m:t>
                          </m:r>
                        </m:sub>
                      </m:sSub>
                    </m:oMath>
                  </m:oMathPara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term describes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10515600" cy="4840989"/>
              </a:xfrm>
              <a:blipFill>
                <a:blip r:embed="rId2"/>
                <a:stretch>
                  <a:fillRect l="-1206" t="-20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520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20AC6-D9CF-BF8A-2066-5BCF18A0C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spontaneous symmetry breaking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known that</a:t>
                </a: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polynomial :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𝐵𝐺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WZW terms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l-GR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𝐵𝐺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transgression</a:t>
                </a: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: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NG field is the sole massless field.</a:t>
                </a:r>
              </a:p>
              <a:p>
                <a:pPr marL="0" indent="0">
                  <a:buNone/>
                </a:pP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ungauged WZW terms.</a:t>
                </a:r>
              </a:p>
              <a:p>
                <a:pPr marL="0" indent="0">
                  <a:buNone/>
                </a:pP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Torsion part </a:t>
                </a:r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anomaly is not considered.</a:t>
                </a:r>
                <a:endParaRPr kumimoji="1" lang="ja-JP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7A91AD5-2A15-6FA5-FB65-E7D800AAE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2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753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F254B8-0138-4473-B135-48362153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DC1D37-0A68-62C8-A7AC-A08ED321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Topology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Extraordinary Homology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Spectral Sequence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Non-Abelian Gauge Theory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Asymptotic freedom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and Confinement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Non-linear Sigma Model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Anomalies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WZW terms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2753492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A4517-5838-F599-E63F-EA61BFBA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4C9D40-BDEF-DFD4-87BE-4297EA32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 terms are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always well defined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arbitrary manifolds.</a:t>
            </a:r>
          </a:p>
          <a:p>
            <a:pPr marL="0" indent="0">
              <a:buNone/>
            </a:pP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requires a 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structure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seems to classify WZW terms, not homology.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Conjecture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classifies invertible QFT (including WZW)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 terms of SU, SO,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gauge theories are studied.</a:t>
            </a:r>
          </a:p>
        </p:txBody>
      </p:sp>
    </p:spTree>
    <p:extLst>
      <p:ext uri="{BB962C8B-B14F-4D97-AF65-F5344CB8AC3E}">
        <p14:creationId xmlns:p14="http://schemas.microsoft.com/office/powerpoint/2010/main" val="312569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A4517-5838-F599-E63F-EA61BFBA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F4C9D40-BDEF-DFD4-87BE-4297EA328A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𝑆𝑝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QCD, quarks condensate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)/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𝑆𝑝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WZW terms are well-defined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Anomaly polynomial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𝐻𝑜𝑚</m:t>
                          </m:r>
                        </m:e>
                        <m:sub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sub>
                      </m:sSub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𝑠𝑝𝑖𝑛</m:t>
                          </m:r>
                        </m:sup>
                      </m:sSubSup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𝑆𝑈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)/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𝑆𝑝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))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residual global anomaly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𝐸𝑥𝑡</m:t>
                        </m:r>
                      </m:e>
                      <m:sub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ℤ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𝐵𝑆𝑝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F4C9D40-BDEF-DFD4-87BE-4297EA328A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06" t="-8060" b="-2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20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9A4517-5838-F599-E63F-EA61BFBA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Recent developments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4C9D40-BDEF-DFD4-87BE-4297EA32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19121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 :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problems of 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torsion part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(discrete WZW)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WZW terms (invertible QFT) by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conjecture.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Proof or Counterexamples by other models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with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anomalies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investigated.</a:t>
            </a:r>
          </a:p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Higher dimensional theories will suffer from mixed anomalies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511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90DC3-1685-7EF1-09C4-6501EB1EC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01AF2A-BD0D-F249-304B-DFD94D2F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ja-JP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study the topology of manifolds.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sequence can compute them.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WZW terms can reproduce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anomalies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anomalies and WZW terms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transgression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by </a:t>
            </a:r>
            <a:r>
              <a:rPr lang="en-US" altLang="ja-JP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r>
              <a:rPr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working well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3478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4197B-AB74-3B2D-4F4B-C62C7A67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A633E3-40BC-849E-BDA6-0496312C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65568" cy="5032376"/>
          </a:xfrm>
        </p:spPr>
        <p:txBody>
          <a:bodyPr>
            <a:noAutofit/>
          </a:bodyPr>
          <a:lstStyle/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Y. Lee, K.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Ohmori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Tachikawa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Revisiting </a:t>
            </a:r>
            <a:r>
              <a:rPr lang="en" altLang="ja-JP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Wess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" altLang="ja-JP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Zumino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-Witten terms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SciPostPhys.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(2021)061,arXiv:2009.00033 [hep-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Witten and K.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Yonekura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Anomaly Inflow and the </a:t>
            </a:r>
            <a:r>
              <a:rPr lang="el-GR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Invariant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Shoucheng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Zhang Memorial Workshop Stanford, CA, USA, May 2-4, 2019, 2019. arXiv:1909.08775 [hep-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 ’t Hooft,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Naturalness, chiral symmetry, and spontaneous chiral symmetry breaking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NATO Sci. Ser. B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(1980) 135–157.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Witten,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SU(2) Anomaly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B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117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(1982) 324–328.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Witten,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Global Aspects of Current Algebra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B223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(1983) 422–432.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 Witten,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Algebra, Baryons, and Quark Confinement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B223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(1983) 433–444.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Wess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B.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Zumino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Anomalous Ward Identities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B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(1971) 95–97.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Gaiotto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Kapustin, N.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Seiberg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B. Willett,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Global Symmetries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JHEP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(2015) 172, arXiv:1412.5148 [hep-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Kapustin, R.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Thorngren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Turzillo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Z. Wang, </a:t>
            </a:r>
            <a:r>
              <a:rPr lang="en" altLang="ja-JP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Fermionic Symmetry Protected Topological Phases and </a:t>
            </a:r>
            <a:r>
              <a:rPr lang="en" altLang="ja-JP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Cobordisms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JHEP </a:t>
            </a:r>
            <a:r>
              <a:rPr lang="en" altLang="ja-JP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(2015) 052, arXiv:1406.7329 [</a:t>
            </a:r>
            <a:r>
              <a:rPr lang="en" altLang="ja-JP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cond-mat.str-el</a:t>
            </a:r>
            <a:r>
              <a:rPr lang="en" altLang="ja-JP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</a:p>
          <a:p>
            <a:r>
              <a:rPr lang="en" altLang="ja-JP" sz="1600" b="0" i="0" u="none" strike="noStrike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M. Nakahara, </a:t>
            </a:r>
            <a:r>
              <a:rPr lang="en" altLang="ja-JP" sz="1600" b="0" i="1" u="none" strike="noStrike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Geometry, Topology and Physics</a:t>
            </a:r>
            <a:r>
              <a:rPr lang="en" altLang="ja-JP" sz="1600" b="0" i="0" u="none" strike="noStrike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, CRC Press (2018)</a:t>
            </a:r>
          </a:p>
          <a:p>
            <a:r>
              <a:rPr lang="en" altLang="ja-JP" sz="1600" dirty="0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T. </a:t>
            </a:r>
            <a:r>
              <a:rPr lang="en" altLang="ja-JP" sz="1600" dirty="0" err="1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Kugo</a:t>
            </a:r>
            <a:r>
              <a:rPr lang="en" altLang="ja-JP" sz="1600" dirty="0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, </a:t>
            </a:r>
            <a:r>
              <a:rPr lang="en" altLang="ja-JP" sz="1600" i="1" dirty="0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Quantum Theory of Gauge Field</a:t>
            </a:r>
            <a:r>
              <a:rPr lang="en" altLang="ja-JP" sz="1600" dirty="0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, </a:t>
            </a:r>
            <a:r>
              <a:rPr lang="en" altLang="ja-JP" sz="1600" dirty="0" err="1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Baifukan</a:t>
            </a:r>
            <a:r>
              <a:rPr lang="en" altLang="ja-JP" sz="1600" dirty="0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 (1989)</a:t>
            </a:r>
          </a:p>
          <a:p>
            <a:r>
              <a:rPr lang="en" altLang="ja-JP" sz="1600" b="0" i="0" u="none" strike="noStrike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D. Tong, </a:t>
            </a:r>
            <a:r>
              <a:rPr lang="en" altLang="ja-JP" sz="1600" b="0" i="1" u="none" strike="noStrike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Gauge Theory</a:t>
            </a:r>
            <a:r>
              <a:rPr lang="en" altLang="ja-JP" sz="1600" b="0" i="0" u="none" strike="noStrike" dirty="0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, lecture note on https://</a:t>
            </a:r>
            <a:r>
              <a:rPr lang="en" altLang="ja-JP" sz="1600" b="0" i="0" u="none" strike="noStrike" dirty="0" err="1">
                <a:solidFill>
                  <a:srgbClr val="0F1111"/>
                </a:solidFill>
                <a:effectLst/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www.dam</a:t>
            </a:r>
            <a:r>
              <a:rPr lang="en" altLang="ja-JP" sz="1600" dirty="0" err="1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tp.cam.ac.uk</a:t>
            </a:r>
            <a:r>
              <a:rPr lang="en" altLang="ja-JP" sz="1600" dirty="0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/user/tong/</a:t>
            </a:r>
            <a:r>
              <a:rPr lang="en" altLang="ja-JP" sz="1600" dirty="0" err="1">
                <a:solidFill>
                  <a:srgbClr val="0F1111"/>
                </a:solidFill>
                <a:latin typeface="Times New Roman" panose="02020603050405020304" pitchFamily="18" charset="0"/>
                <a:ea typeface="Hiragino Kaku Gothic ProN" panose="020B0300000000000000" pitchFamily="34" charset="-128"/>
                <a:cs typeface="Times New Roman" panose="02020603050405020304" pitchFamily="18" charset="0"/>
              </a:rPr>
              <a:t>gaugetheory.html</a:t>
            </a:r>
            <a:endParaRPr lang="en" altLang="ja-JP" sz="1600" b="0" i="0" u="none" strike="noStrike" dirty="0">
              <a:solidFill>
                <a:srgbClr val="0F1111"/>
              </a:solidFill>
              <a:effectLst/>
              <a:latin typeface="Times New Roman" panose="02020603050405020304" pitchFamily="18" charset="0"/>
              <a:ea typeface="Hiragino Kaku Gothic ProN" panose="020B0300000000000000" pitchFamily="34" charset="-128"/>
              <a:cs typeface="Times New Roman" panose="02020603050405020304" pitchFamily="18" charset="0"/>
            </a:endParaRPr>
          </a:p>
          <a:p>
            <a:endParaRPr lang="en" altLang="ja-JP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71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B6A95-320C-0CE6-FD0F-49E89A8E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Topology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3BA4C5-7F44-420C-F98A-66BB4E8B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rPr>
              <a:t>A geometry allowing </a:t>
            </a:r>
            <a:r>
              <a:rPr lang="en-US" altLang="ja-JP" u="sng" dirty="0">
                <a:latin typeface="Times New Roman" panose="02020603050405020304" pitchFamily="18" charset="0"/>
                <a:ea typeface="Hiragino Maru Gothic Pro W4" panose="020F0400000000000000" pitchFamily="34" charset="-128"/>
                <a:cs typeface="Times New Roman" panose="02020603050405020304" pitchFamily="18" charset="0"/>
              </a:rPr>
              <a:t>CONTINUOUS DEFORMATION</a:t>
            </a:r>
          </a:p>
        </p:txBody>
      </p:sp>
      <p:pic>
        <p:nvPicPr>
          <p:cNvPr id="5" name="図 4" descr="屋内, 座る, テーブル, 小さい が含まれている画像&#10;&#10;自動的に生成された説明">
            <a:extLst>
              <a:ext uri="{FF2B5EF4-FFF2-40B4-BE49-F238E27FC236}">
                <a16:creationId xmlns:a16="http://schemas.microsoft.com/office/drawing/2014/main" id="{62DAE67F-BEAF-60C8-85EB-D25ECE99F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03" y="3137458"/>
            <a:ext cx="3415174" cy="3039505"/>
          </a:xfrm>
          <a:prstGeom prst="rect">
            <a:avLst/>
          </a:prstGeom>
        </p:spPr>
      </p:pic>
      <p:pic>
        <p:nvPicPr>
          <p:cNvPr id="7" name="図 6" descr="コーヒーカップの絵&#10;&#10;低い精度で自動的に生成された説明">
            <a:extLst>
              <a:ext uri="{FF2B5EF4-FFF2-40B4-BE49-F238E27FC236}">
                <a16:creationId xmlns:a16="http://schemas.microsoft.com/office/drawing/2014/main" id="{AA06B730-4D12-29D6-39A0-9D1A3851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122" y="2973055"/>
            <a:ext cx="3272179" cy="3426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3FFDB69-983D-B866-CA08-28B252D0922A}"/>
                  </a:ext>
                </a:extLst>
              </p:cNvPr>
              <p:cNvSpPr txBox="1"/>
              <p:nvPr/>
            </p:nvSpPr>
            <p:spPr>
              <a:xfrm>
                <a:off x="5340185" y="3472786"/>
                <a:ext cx="1511631" cy="1769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150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kumimoji="1" lang="ja-JP" altLang="en-US" sz="1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3FFDB69-983D-B866-CA08-28B252D09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185" y="3472786"/>
                <a:ext cx="1511631" cy="1769715"/>
              </a:xfrm>
              <a:prstGeom prst="rect">
                <a:avLst/>
              </a:prstGeom>
              <a:blipFill>
                <a:blip r:embed="rId4"/>
                <a:stretch>
                  <a:fillRect l="-13333" r="-13333" b="-2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43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DDF0D3-4498-B1C6-1BB1-5C2CEE23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Branches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49B6A95-320C-0CE6-FD0F-49E89A8E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Topology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EAD5E4-57D4-699A-E072-BF0C639A87F4}"/>
              </a:ext>
            </a:extLst>
          </p:cNvPr>
          <p:cNvSpPr txBox="1"/>
          <p:nvPr/>
        </p:nvSpPr>
        <p:spPr>
          <a:xfrm>
            <a:off x="1199707" y="2838892"/>
            <a:ext cx="13590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8B8C40-4B22-E56C-33FB-F6E11180F04B}"/>
              </a:ext>
            </a:extLst>
          </p:cNvPr>
          <p:cNvSpPr txBox="1"/>
          <p:nvPr/>
        </p:nvSpPr>
        <p:spPr>
          <a:xfrm>
            <a:off x="3209818" y="2838892"/>
            <a:ext cx="15007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97B956-A9F5-2B4F-8C92-CEBF6CC8D305}"/>
              </a:ext>
            </a:extLst>
          </p:cNvPr>
          <p:cNvSpPr txBox="1"/>
          <p:nvPr/>
        </p:nvSpPr>
        <p:spPr>
          <a:xfrm>
            <a:off x="3209818" y="4127962"/>
            <a:ext cx="15007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Homotopy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6CD9C8-C8E5-7942-4408-E280AD9BEF08}"/>
              </a:ext>
            </a:extLst>
          </p:cNvPr>
          <p:cNvSpPr txBox="1"/>
          <p:nvPr/>
        </p:nvSpPr>
        <p:spPr>
          <a:xfrm>
            <a:off x="3209818" y="5417032"/>
            <a:ext cx="16626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Knot theory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BFB915A-C8D6-6B29-C831-E6BE9DB5F2EA}"/>
              </a:ext>
            </a:extLst>
          </p:cNvPr>
          <p:cNvSpPr txBox="1"/>
          <p:nvPr/>
        </p:nvSpPr>
        <p:spPr>
          <a:xfrm>
            <a:off x="5361635" y="2838892"/>
            <a:ext cx="289374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(Ordinary) Homology</a:t>
            </a:r>
            <a:endParaRPr kumimoji="1" lang="ja-JP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CA3883-D787-1EDB-BD25-046701B29DB5}"/>
              </a:ext>
            </a:extLst>
          </p:cNvPr>
          <p:cNvSpPr txBox="1"/>
          <p:nvPr/>
        </p:nvSpPr>
        <p:spPr>
          <a:xfrm>
            <a:off x="5361635" y="4127962"/>
            <a:ext cx="328487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 Homology</a:t>
            </a:r>
            <a:endParaRPr kumimoji="1" lang="ja-JP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4FBDCD-AFA5-5EF6-E79E-4EA3D556B8CF}"/>
              </a:ext>
            </a:extLst>
          </p:cNvPr>
          <p:cNvSpPr txBox="1"/>
          <p:nvPr/>
        </p:nvSpPr>
        <p:spPr>
          <a:xfrm>
            <a:off x="9297594" y="4130492"/>
            <a:ext cx="124425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Bordism</a:t>
            </a:r>
            <a:endParaRPr kumimoji="1" lang="ja-JP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51AD6C-5B39-5522-0FCB-B2ED5AFCBCDF}"/>
              </a:ext>
            </a:extLst>
          </p:cNvPr>
          <p:cNvSpPr txBox="1"/>
          <p:nvPr/>
        </p:nvSpPr>
        <p:spPr>
          <a:xfrm>
            <a:off x="9297594" y="5417032"/>
            <a:ext cx="136691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Theory</a:t>
            </a:r>
            <a:endParaRPr kumimoji="1" lang="ja-JP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90DD14A-12D3-3B86-CC74-99BD0F236B38}"/>
              </a:ext>
            </a:extLst>
          </p:cNvPr>
          <p:cNvCxnSpPr>
            <a:cxnSpLocks/>
          </p:cNvCxnSpPr>
          <p:nvPr/>
        </p:nvCxnSpPr>
        <p:spPr>
          <a:xfrm>
            <a:off x="2558733" y="3077870"/>
            <a:ext cx="651085" cy="2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EC03B520-773B-D34D-27C8-A6B75855631F}"/>
              </a:ext>
            </a:extLst>
          </p:cNvPr>
          <p:cNvCxnSpPr>
            <a:cxnSpLocks/>
          </p:cNvCxnSpPr>
          <p:nvPr/>
        </p:nvCxnSpPr>
        <p:spPr>
          <a:xfrm>
            <a:off x="4710550" y="3077870"/>
            <a:ext cx="651085" cy="2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21FD35A-2E94-C15F-8786-BC72D018425F}"/>
              </a:ext>
            </a:extLst>
          </p:cNvPr>
          <p:cNvCxnSpPr>
            <a:cxnSpLocks/>
          </p:cNvCxnSpPr>
          <p:nvPr/>
        </p:nvCxnSpPr>
        <p:spPr>
          <a:xfrm>
            <a:off x="8646509" y="4358794"/>
            <a:ext cx="651085" cy="24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58A416A-476C-96BA-F427-FE331C03FB5F}"/>
              </a:ext>
            </a:extLst>
          </p:cNvPr>
          <p:cNvCxnSpPr>
            <a:endCxn id="11" idx="1"/>
          </p:cNvCxnSpPr>
          <p:nvPr/>
        </p:nvCxnSpPr>
        <p:spPr>
          <a:xfrm>
            <a:off x="2558733" y="3069724"/>
            <a:ext cx="651085" cy="1289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F5F80644-FE67-A6F3-AA79-1CD8A0E4D3C9}"/>
              </a:ext>
            </a:extLst>
          </p:cNvPr>
          <p:cNvCxnSpPr/>
          <p:nvPr/>
        </p:nvCxnSpPr>
        <p:spPr>
          <a:xfrm>
            <a:off x="4710549" y="3088225"/>
            <a:ext cx="651085" cy="1289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670D0361-6874-8995-BC8E-44F934DC4199}"/>
              </a:ext>
            </a:extLst>
          </p:cNvPr>
          <p:cNvCxnSpPr/>
          <p:nvPr/>
        </p:nvCxnSpPr>
        <p:spPr>
          <a:xfrm>
            <a:off x="8657331" y="4374423"/>
            <a:ext cx="651085" cy="1289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C35C7E89-83D0-C26B-D938-3E51698C21D9}"/>
              </a:ext>
            </a:extLst>
          </p:cNvPr>
          <p:cNvCxnSpPr>
            <a:endCxn id="12" idx="1"/>
          </p:cNvCxnSpPr>
          <p:nvPr/>
        </p:nvCxnSpPr>
        <p:spPr>
          <a:xfrm>
            <a:off x="2558733" y="3069724"/>
            <a:ext cx="651085" cy="25781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下矢印 59">
            <a:extLst>
              <a:ext uri="{FF2B5EF4-FFF2-40B4-BE49-F238E27FC236}">
                <a16:creationId xmlns:a16="http://schemas.microsoft.com/office/drawing/2014/main" id="{7089C0B6-8F9A-3203-A4E7-3895C74B83C5}"/>
              </a:ext>
            </a:extLst>
          </p:cNvPr>
          <p:cNvSpPr/>
          <p:nvPr/>
        </p:nvSpPr>
        <p:spPr>
          <a:xfrm>
            <a:off x="6659425" y="2442514"/>
            <a:ext cx="298159" cy="2977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下矢印 60">
            <a:extLst>
              <a:ext uri="{FF2B5EF4-FFF2-40B4-BE49-F238E27FC236}">
                <a16:creationId xmlns:a16="http://schemas.microsoft.com/office/drawing/2014/main" id="{1849FA06-EBF5-0294-8577-512F5E39419A}"/>
              </a:ext>
            </a:extLst>
          </p:cNvPr>
          <p:cNvSpPr/>
          <p:nvPr/>
        </p:nvSpPr>
        <p:spPr>
          <a:xfrm>
            <a:off x="9831970" y="3742538"/>
            <a:ext cx="298159" cy="2977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下矢印 61">
            <a:extLst>
              <a:ext uri="{FF2B5EF4-FFF2-40B4-BE49-F238E27FC236}">
                <a16:creationId xmlns:a16="http://schemas.microsoft.com/office/drawing/2014/main" id="{13EAD1DF-03E5-10F2-0F0B-2445A4DD6681}"/>
              </a:ext>
            </a:extLst>
          </p:cNvPr>
          <p:cNvSpPr/>
          <p:nvPr/>
        </p:nvSpPr>
        <p:spPr>
          <a:xfrm>
            <a:off x="6882375" y="3742538"/>
            <a:ext cx="298159" cy="2977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C6E039B-A0A7-FF85-F33B-2B968683C43C}"/>
              </a:ext>
            </a:extLst>
          </p:cNvPr>
          <p:cNvSpPr txBox="1"/>
          <p:nvPr/>
        </p:nvSpPr>
        <p:spPr>
          <a:xfrm>
            <a:off x="6523810" y="205021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BD75C95-969E-BABC-3BF5-DDF09E523C5A}"/>
              </a:ext>
            </a:extLst>
          </p:cNvPr>
          <p:cNvSpPr txBox="1"/>
          <p:nvPr/>
        </p:nvSpPr>
        <p:spPr>
          <a:xfrm>
            <a:off x="9696355" y="335804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407BB5D-46DB-FAE3-3866-A5BE432F0E1D}"/>
              </a:ext>
            </a:extLst>
          </p:cNvPr>
          <p:cNvSpPr txBox="1"/>
          <p:nvPr/>
        </p:nvSpPr>
        <p:spPr>
          <a:xfrm>
            <a:off x="6742721" y="335804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0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0B2F0D-2AEC-C625-1DFD-65C8FCFF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</a:t>
            </a:r>
            <a:endParaRPr kumimoji="1" lang="ja-JP" altLang="en-US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1FB5C9E-5F76-4DBD-5421-A2F32527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円/楕円 3">
            <a:extLst>
              <a:ext uri="{FF2B5EF4-FFF2-40B4-BE49-F238E27FC236}">
                <a16:creationId xmlns:a16="http://schemas.microsoft.com/office/drawing/2014/main" id="{1EDE417A-9DD0-5107-4330-C9D97E21C924}"/>
              </a:ext>
            </a:extLst>
          </p:cNvPr>
          <p:cNvSpPr/>
          <p:nvPr/>
        </p:nvSpPr>
        <p:spPr>
          <a:xfrm>
            <a:off x="9069100" y="3864935"/>
            <a:ext cx="233916" cy="2339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>
            <a:extLst>
              <a:ext uri="{FF2B5EF4-FFF2-40B4-BE49-F238E27FC236}">
                <a16:creationId xmlns:a16="http://schemas.microsoft.com/office/drawing/2014/main" id="{2FEF24E5-38D1-9D40-46C1-ACD60D4054D0}"/>
              </a:ext>
            </a:extLst>
          </p:cNvPr>
          <p:cNvSpPr/>
          <p:nvPr/>
        </p:nvSpPr>
        <p:spPr>
          <a:xfrm>
            <a:off x="10284756" y="3864935"/>
            <a:ext cx="233916" cy="23391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C97EB3CE-1326-949D-6FB3-351D2BB4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70" y="2828851"/>
            <a:ext cx="2540000" cy="2540000"/>
          </a:xfrm>
          <a:prstGeom prst="rect">
            <a:avLst/>
          </a:prstGeom>
        </p:spPr>
      </p:pic>
      <p:pic>
        <p:nvPicPr>
          <p:cNvPr id="9" name="図 8" descr="プレート, 時計 が含まれている画像&#10;&#10;自動的に生成された説明">
            <a:extLst>
              <a:ext uri="{FF2B5EF4-FFF2-40B4-BE49-F238E27FC236}">
                <a16:creationId xmlns:a16="http://schemas.microsoft.com/office/drawing/2014/main" id="{531A0087-19CE-8394-8D2D-0C6DF7EB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731294"/>
            <a:ext cx="2540000" cy="254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676C6F-17C5-9E15-94E4-60FF3405DB74}"/>
              </a:ext>
            </a:extLst>
          </p:cNvPr>
          <p:cNvSpPr txBox="1"/>
          <p:nvPr/>
        </p:nvSpPr>
        <p:spPr>
          <a:xfrm>
            <a:off x="1758392" y="550378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1-dim hole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430B1A-0261-39E4-9B63-040DAB76CC47}"/>
              </a:ext>
            </a:extLst>
          </p:cNvPr>
          <p:cNvSpPr txBox="1"/>
          <p:nvPr/>
        </p:nvSpPr>
        <p:spPr>
          <a:xfrm>
            <a:off x="5445822" y="550378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 hole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329FEC-BBAB-255A-4A2B-D3DD9C17400E}"/>
              </a:ext>
            </a:extLst>
          </p:cNvPr>
          <p:cNvSpPr txBox="1"/>
          <p:nvPr/>
        </p:nvSpPr>
        <p:spPr>
          <a:xfrm>
            <a:off x="9133252" y="5503788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 hole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EAB44E68-AED4-EFD0-5554-FE33B83507EE}"/>
              </a:ext>
            </a:extLst>
          </p:cNvPr>
          <p:cNvCxnSpPr/>
          <p:nvPr/>
        </p:nvCxnSpPr>
        <p:spPr>
          <a:xfrm>
            <a:off x="9313649" y="3721395"/>
            <a:ext cx="9817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CCEB6C-2614-CB38-61AD-2850CB52456A}"/>
              </a:ext>
            </a:extLst>
          </p:cNvPr>
          <p:cNvSpPr txBox="1"/>
          <p:nvPr/>
        </p:nvSpPr>
        <p:spPr>
          <a:xfrm>
            <a:off x="9303633" y="3199012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endParaRPr kumimoji="1"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2549C6-36AF-BA96-E35A-83949AFDCB29}"/>
              </a:ext>
            </a:extLst>
          </p:cNvPr>
          <p:cNvSpPr txBox="1"/>
          <p:nvPr/>
        </p:nvSpPr>
        <p:spPr>
          <a:xfrm>
            <a:off x="8754943" y="590389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two points!</a:t>
            </a:r>
            <a:endParaRPr kumimoji="1" lang="ja-JP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03024D-9890-B9A2-4F02-C35A6DF84515}"/>
              </a:ext>
            </a:extLst>
          </p:cNvPr>
          <p:cNvSpPr txBox="1"/>
          <p:nvPr/>
        </p:nvSpPr>
        <p:spPr>
          <a:xfrm>
            <a:off x="8727129" y="2103440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connectedness</a:t>
            </a:r>
            <a:endParaRPr kumimoji="1" lang="ja-JP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2AEF67D-5337-25A2-8BB4-85FD64B3B2E5}"/>
              </a:ext>
            </a:extLst>
          </p:cNvPr>
          <p:cNvCxnSpPr/>
          <p:nvPr/>
        </p:nvCxnSpPr>
        <p:spPr>
          <a:xfrm>
            <a:off x="9707526" y="2626242"/>
            <a:ext cx="0" cy="435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61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D8ED96-B653-092E-2FD1-51894E44F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etect the hole of torus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0-dim hole :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1-dim hole :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2-dim hole : </a:t>
            </a:r>
            <a:r>
              <a:rPr kumimoji="1" lang="en-US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B6060AA6-33E9-3DC8-623D-989EE67E14FA}"/>
              </a:ext>
            </a:extLst>
          </p:cNvPr>
          <p:cNvGrpSpPr/>
          <p:nvPr/>
        </p:nvGrpSpPr>
        <p:grpSpPr>
          <a:xfrm>
            <a:off x="4497573" y="2934586"/>
            <a:ext cx="6496493" cy="2658139"/>
            <a:chOff x="2349796" y="2902688"/>
            <a:chExt cx="6496493" cy="2658139"/>
          </a:xfrm>
        </p:grpSpPr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7DA5AB92-E65E-6CEE-917E-E9A6316EE972}"/>
                </a:ext>
              </a:extLst>
            </p:cNvPr>
            <p:cNvSpPr/>
            <p:nvPr/>
          </p:nvSpPr>
          <p:spPr>
            <a:xfrm>
              <a:off x="2349796" y="2902688"/>
              <a:ext cx="6496493" cy="265813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2C50773-BDA7-3FD9-91EE-5D7B0C7EB7D8}"/>
                </a:ext>
              </a:extLst>
            </p:cNvPr>
            <p:cNvSpPr/>
            <p:nvPr/>
          </p:nvSpPr>
          <p:spPr>
            <a:xfrm>
              <a:off x="3987209" y="3934047"/>
              <a:ext cx="3040912" cy="723259"/>
            </a:xfrm>
            <a:custGeom>
              <a:avLst/>
              <a:gdLst>
                <a:gd name="connsiteX0" fmla="*/ 0 w 3040912"/>
                <a:gd name="connsiteY0" fmla="*/ 0 h 723259"/>
                <a:gd name="connsiteX1" fmla="*/ 1541721 w 3040912"/>
                <a:gd name="connsiteY1" fmla="*/ 723013 h 723259"/>
                <a:gd name="connsiteX2" fmla="*/ 3040912 w 3040912"/>
                <a:gd name="connsiteY2" fmla="*/ 63795 h 7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0912" h="723259">
                  <a:moveTo>
                    <a:pt x="0" y="0"/>
                  </a:moveTo>
                  <a:cubicBezTo>
                    <a:pt x="517451" y="356190"/>
                    <a:pt x="1034902" y="712381"/>
                    <a:pt x="1541721" y="723013"/>
                  </a:cubicBezTo>
                  <a:cubicBezTo>
                    <a:pt x="2048540" y="733645"/>
                    <a:pt x="2544726" y="398720"/>
                    <a:pt x="3040912" y="6379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C560E5C-F79D-2FF8-FD8D-C7FD603F3E18}"/>
                </a:ext>
              </a:extLst>
            </p:cNvPr>
            <p:cNvSpPr/>
            <p:nvPr/>
          </p:nvSpPr>
          <p:spPr>
            <a:xfrm>
              <a:off x="4380614" y="3689416"/>
              <a:ext cx="2307265" cy="531710"/>
            </a:xfrm>
            <a:custGeom>
              <a:avLst/>
              <a:gdLst>
                <a:gd name="connsiteX0" fmla="*/ 0 w 2307265"/>
                <a:gd name="connsiteY0" fmla="*/ 499812 h 531710"/>
                <a:gd name="connsiteX1" fmla="*/ 1158949 w 2307265"/>
                <a:gd name="connsiteY1" fmla="*/ 82 h 531710"/>
                <a:gd name="connsiteX2" fmla="*/ 2307265 w 2307265"/>
                <a:gd name="connsiteY2" fmla="*/ 531710 h 53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7265" h="531710">
                  <a:moveTo>
                    <a:pt x="0" y="499812"/>
                  </a:moveTo>
                  <a:cubicBezTo>
                    <a:pt x="387202" y="247289"/>
                    <a:pt x="774405" y="-5234"/>
                    <a:pt x="1158949" y="82"/>
                  </a:cubicBezTo>
                  <a:cubicBezTo>
                    <a:pt x="1543493" y="5398"/>
                    <a:pt x="1925379" y="268554"/>
                    <a:pt x="2307265" y="53171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3312A574-A2CC-ACF7-4662-ABC79041E581}"/>
                </a:ext>
              </a:extLst>
            </p:cNvPr>
            <p:cNvSpPr/>
            <p:nvPr/>
          </p:nvSpPr>
          <p:spPr>
            <a:xfrm>
              <a:off x="3104707" y="2986920"/>
              <a:ext cx="4986670" cy="22647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1B3852FD-1759-D725-C9E5-7AB8AFC1EE1D}"/>
                </a:ext>
              </a:extLst>
            </p:cNvPr>
            <p:cNvSpPr/>
            <p:nvPr/>
          </p:nvSpPr>
          <p:spPr>
            <a:xfrm>
              <a:off x="4302831" y="4476307"/>
              <a:ext cx="577513" cy="999460"/>
            </a:xfrm>
            <a:custGeom>
              <a:avLst/>
              <a:gdLst>
                <a:gd name="connsiteX0" fmla="*/ 577513 w 577513"/>
                <a:gd name="connsiteY0" fmla="*/ 0 h 999460"/>
                <a:gd name="connsiteX1" fmla="*/ 322332 w 577513"/>
                <a:gd name="connsiteY1" fmla="*/ 63795 h 999460"/>
                <a:gd name="connsiteX2" fmla="*/ 194741 w 577513"/>
                <a:gd name="connsiteY2" fmla="*/ 159488 h 999460"/>
                <a:gd name="connsiteX3" fmla="*/ 120313 w 577513"/>
                <a:gd name="connsiteY3" fmla="*/ 255181 h 999460"/>
                <a:gd name="connsiteX4" fmla="*/ 24620 w 577513"/>
                <a:gd name="connsiteY4" fmla="*/ 446567 h 999460"/>
                <a:gd name="connsiteX5" fmla="*/ 3355 w 577513"/>
                <a:gd name="connsiteY5" fmla="*/ 637953 h 999460"/>
                <a:gd name="connsiteX6" fmla="*/ 3355 w 577513"/>
                <a:gd name="connsiteY6" fmla="*/ 797442 h 999460"/>
                <a:gd name="connsiteX7" fmla="*/ 35253 w 577513"/>
                <a:gd name="connsiteY7" fmla="*/ 914400 h 999460"/>
                <a:gd name="connsiteX8" fmla="*/ 88416 w 577513"/>
                <a:gd name="connsiteY8" fmla="*/ 999460 h 9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7513" h="999460">
                  <a:moveTo>
                    <a:pt x="577513" y="0"/>
                  </a:moveTo>
                  <a:cubicBezTo>
                    <a:pt x="481820" y="18607"/>
                    <a:pt x="386127" y="37214"/>
                    <a:pt x="322332" y="63795"/>
                  </a:cubicBezTo>
                  <a:cubicBezTo>
                    <a:pt x="258537" y="90376"/>
                    <a:pt x="228411" y="127590"/>
                    <a:pt x="194741" y="159488"/>
                  </a:cubicBezTo>
                  <a:cubicBezTo>
                    <a:pt x="161071" y="191386"/>
                    <a:pt x="148667" y="207334"/>
                    <a:pt x="120313" y="255181"/>
                  </a:cubicBezTo>
                  <a:cubicBezTo>
                    <a:pt x="91959" y="303028"/>
                    <a:pt x="44113" y="382772"/>
                    <a:pt x="24620" y="446567"/>
                  </a:cubicBezTo>
                  <a:cubicBezTo>
                    <a:pt x="5127" y="510362"/>
                    <a:pt x="6899" y="579474"/>
                    <a:pt x="3355" y="637953"/>
                  </a:cubicBezTo>
                  <a:cubicBezTo>
                    <a:pt x="-189" y="696432"/>
                    <a:pt x="-1961" y="751368"/>
                    <a:pt x="3355" y="797442"/>
                  </a:cubicBezTo>
                  <a:cubicBezTo>
                    <a:pt x="8671" y="843517"/>
                    <a:pt x="21076" y="880730"/>
                    <a:pt x="35253" y="914400"/>
                  </a:cubicBezTo>
                  <a:cubicBezTo>
                    <a:pt x="49430" y="948070"/>
                    <a:pt x="68923" y="973765"/>
                    <a:pt x="88416" y="999460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CAC3A51-6753-CD56-7FFE-6B8552C1D217}"/>
                </a:ext>
              </a:extLst>
            </p:cNvPr>
            <p:cNvCxnSpPr>
              <a:cxnSpLocks/>
            </p:cNvCxnSpPr>
            <p:nvPr/>
          </p:nvCxnSpPr>
          <p:spPr>
            <a:xfrm>
              <a:off x="4880344" y="4476307"/>
              <a:ext cx="29239" cy="1809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E2C334C0-610C-A56D-592E-FDCCF497806B}"/>
                </a:ext>
              </a:extLst>
            </p:cNvPr>
            <p:cNvCxnSpPr>
              <a:cxnSpLocks/>
            </p:cNvCxnSpPr>
            <p:nvPr/>
          </p:nvCxnSpPr>
          <p:spPr>
            <a:xfrm>
              <a:off x="4909583" y="4792243"/>
              <a:ext cx="0" cy="1643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35B4F3C5-76E9-DFFB-EBB1-3F7D79B453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10791" y="5072560"/>
              <a:ext cx="61580" cy="1858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C25317D0-FD5A-D946-79A9-C6C244BD0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4119" y="5336715"/>
              <a:ext cx="108004" cy="7224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DE5329D-34A2-1396-E46D-903A82AC1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8524" y="5442628"/>
              <a:ext cx="159710" cy="39657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65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9311F-70E7-DDA9-FB1F-AE351DC0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Homology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D8ED96-B653-092E-2FD1-51894E44F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 consider </a:t>
                </a:r>
                <a:r>
                  <a:rPr kumimoji="1" lang="en-US" altLang="ja-JP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</a:t>
                </a:r>
                <a:endParaRPr lang="en-US" altLang="ja-JP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ja-JP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Boundary operator :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𝜕</m:t>
                    </m:r>
                  </m:oMath>
                </a14:m>
                <a:endPara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kumimoji="1" lang="ja-JP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2D8ED96-B653-092E-2FD1-51894E44F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/楕円 14">
            <a:extLst>
              <a:ext uri="{FF2B5EF4-FFF2-40B4-BE49-F238E27FC236}">
                <a16:creationId xmlns:a16="http://schemas.microsoft.com/office/drawing/2014/main" id="{194E3F8A-CD20-98C5-9BAF-7F2668FEB8E5}"/>
              </a:ext>
            </a:extLst>
          </p:cNvPr>
          <p:cNvSpPr/>
          <p:nvPr/>
        </p:nvSpPr>
        <p:spPr>
          <a:xfrm>
            <a:off x="1223630" y="3678866"/>
            <a:ext cx="159488" cy="159488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EEF8107-1BA8-20A1-DBC2-D4726E47D520}"/>
              </a:ext>
            </a:extLst>
          </p:cNvPr>
          <p:cNvSpPr/>
          <p:nvPr/>
        </p:nvSpPr>
        <p:spPr>
          <a:xfrm>
            <a:off x="2733454" y="3429000"/>
            <a:ext cx="1701210" cy="659219"/>
          </a:xfrm>
          <a:custGeom>
            <a:avLst/>
            <a:gdLst>
              <a:gd name="connsiteX0" fmla="*/ 1701210 w 1701210"/>
              <a:gd name="connsiteY0" fmla="*/ 0 h 659219"/>
              <a:gd name="connsiteX1" fmla="*/ 0 w 1701210"/>
              <a:gd name="connsiteY1" fmla="*/ 361507 h 659219"/>
              <a:gd name="connsiteX2" fmla="*/ 1701210 w 1701210"/>
              <a:gd name="connsiteY2" fmla="*/ 659219 h 65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0" h="659219">
                <a:moveTo>
                  <a:pt x="1701210" y="0"/>
                </a:moveTo>
                <a:cubicBezTo>
                  <a:pt x="850605" y="125818"/>
                  <a:pt x="0" y="251637"/>
                  <a:pt x="0" y="361507"/>
                </a:cubicBezTo>
                <a:cubicBezTo>
                  <a:pt x="0" y="471377"/>
                  <a:pt x="850605" y="565298"/>
                  <a:pt x="1701210" y="659219"/>
                </a:cubicBezTo>
              </a:path>
            </a:pathLst>
          </a:custGeom>
          <a:noFill/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>
            <a:extLst>
              <a:ext uri="{FF2B5EF4-FFF2-40B4-BE49-F238E27FC236}">
                <a16:creationId xmlns:a16="http://schemas.microsoft.com/office/drawing/2014/main" id="{F370A646-F646-7ED5-F82A-717271117A79}"/>
              </a:ext>
            </a:extLst>
          </p:cNvPr>
          <p:cNvSpPr/>
          <p:nvPr/>
        </p:nvSpPr>
        <p:spPr>
          <a:xfrm>
            <a:off x="755797" y="4759381"/>
            <a:ext cx="1095153" cy="10951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方体 28">
            <a:extLst>
              <a:ext uri="{FF2B5EF4-FFF2-40B4-BE49-F238E27FC236}">
                <a16:creationId xmlns:a16="http://schemas.microsoft.com/office/drawing/2014/main" id="{0CF3A6A0-E6BB-71F7-E898-FA8A1CF811CB}"/>
              </a:ext>
            </a:extLst>
          </p:cNvPr>
          <p:cNvSpPr/>
          <p:nvPr/>
        </p:nvSpPr>
        <p:spPr>
          <a:xfrm>
            <a:off x="2733454" y="4614253"/>
            <a:ext cx="1733107" cy="1426627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FD8CB22F-5C97-F79F-CA9A-17727F8E4332}"/>
              </a:ext>
            </a:extLst>
          </p:cNvPr>
          <p:cNvSpPr/>
          <p:nvPr/>
        </p:nvSpPr>
        <p:spPr>
          <a:xfrm>
            <a:off x="5479312" y="4182046"/>
            <a:ext cx="1233376" cy="3508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C63CE1D-F389-F11F-80B9-39A867331E35}"/>
                  </a:ext>
                </a:extLst>
              </p:cNvPr>
              <p:cNvSpPr txBox="1"/>
              <p:nvPr/>
            </p:nvSpPr>
            <p:spPr>
              <a:xfrm>
                <a:off x="5785000" y="3567614"/>
                <a:ext cx="5811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600" i="1" smtClean="0">
                          <a:latin typeface="Cambria Math" panose="02040503050406030204" pitchFamily="18" charset="0"/>
                        </a:rPr>
                        <m:t>𝜕</m:t>
                      </m:r>
                    </m:oMath>
                  </m:oMathPara>
                </a14:m>
                <a:endParaRPr kumimoji="1" lang="ja-JP" altLang="en-US" sz="360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C63CE1D-F389-F11F-80B9-39A867331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0" y="3567614"/>
                <a:ext cx="581121" cy="646331"/>
              </a:xfrm>
              <a:prstGeom prst="rect">
                <a:avLst/>
              </a:prstGeom>
              <a:blipFill>
                <a:blip r:embed="rId3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円/楕円 32">
            <a:extLst>
              <a:ext uri="{FF2B5EF4-FFF2-40B4-BE49-F238E27FC236}">
                <a16:creationId xmlns:a16="http://schemas.microsoft.com/office/drawing/2014/main" id="{61E8E7F9-6A1A-9D26-BBC8-5FF196CC2EDC}"/>
              </a:ext>
            </a:extLst>
          </p:cNvPr>
          <p:cNvSpPr/>
          <p:nvPr/>
        </p:nvSpPr>
        <p:spPr>
          <a:xfrm>
            <a:off x="11278764" y="3317359"/>
            <a:ext cx="159488" cy="159488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6F0884E4-B7D7-34DD-4167-2931FE686858}"/>
              </a:ext>
            </a:extLst>
          </p:cNvPr>
          <p:cNvSpPr/>
          <p:nvPr/>
        </p:nvSpPr>
        <p:spPr>
          <a:xfrm>
            <a:off x="11278764" y="3976578"/>
            <a:ext cx="159488" cy="159488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1FC13A2E-B4E7-4D7F-5895-0CB7842FA85E}"/>
              </a:ext>
            </a:extLst>
          </p:cNvPr>
          <p:cNvSpPr/>
          <p:nvPr/>
        </p:nvSpPr>
        <p:spPr>
          <a:xfrm>
            <a:off x="9674565" y="3397103"/>
            <a:ext cx="1562998" cy="691116"/>
          </a:xfrm>
          <a:custGeom>
            <a:avLst/>
            <a:gdLst>
              <a:gd name="connsiteX0" fmla="*/ 1562998 w 1562998"/>
              <a:gd name="connsiteY0" fmla="*/ 0 h 691116"/>
              <a:gd name="connsiteX1" fmla="*/ 12 w 1562998"/>
              <a:gd name="connsiteY1" fmla="*/ 329609 h 691116"/>
              <a:gd name="connsiteX2" fmla="*/ 1541733 w 1562998"/>
              <a:gd name="connsiteY2" fmla="*/ 691116 h 69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998" h="691116">
                <a:moveTo>
                  <a:pt x="1562998" y="0"/>
                </a:moveTo>
                <a:cubicBezTo>
                  <a:pt x="783277" y="107211"/>
                  <a:pt x="3556" y="214423"/>
                  <a:pt x="12" y="329609"/>
                </a:cubicBezTo>
                <a:cubicBezTo>
                  <a:pt x="-3532" y="444795"/>
                  <a:pt x="769100" y="567955"/>
                  <a:pt x="1541733" y="691116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989D3820-904D-80BF-C2B6-5C13B169E6F5}"/>
              </a:ext>
            </a:extLst>
          </p:cNvPr>
          <p:cNvSpPr/>
          <p:nvPr/>
        </p:nvSpPr>
        <p:spPr>
          <a:xfrm>
            <a:off x="7619115" y="4759381"/>
            <a:ext cx="1095153" cy="1095154"/>
          </a:xfrm>
          <a:prstGeom prst="ellipse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3542B7-3874-1764-01F0-B8E27CD2F2FF}"/>
              </a:ext>
            </a:extLst>
          </p:cNvPr>
          <p:cNvSpPr txBox="1"/>
          <p:nvPr/>
        </p:nvSpPr>
        <p:spPr>
          <a:xfrm>
            <a:off x="7785817" y="35214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直方体 38">
            <a:extLst>
              <a:ext uri="{FF2B5EF4-FFF2-40B4-BE49-F238E27FC236}">
                <a16:creationId xmlns:a16="http://schemas.microsoft.com/office/drawing/2014/main" id="{50B1A8A0-1628-8998-DB3C-02128B899711}"/>
              </a:ext>
            </a:extLst>
          </p:cNvPr>
          <p:cNvSpPr/>
          <p:nvPr/>
        </p:nvSpPr>
        <p:spPr>
          <a:xfrm>
            <a:off x="9662919" y="4532921"/>
            <a:ext cx="1733107" cy="142662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4FC1C89-7866-B4F2-D905-CABA1F4E1B01}"/>
              </a:ext>
            </a:extLst>
          </p:cNvPr>
          <p:cNvSpPr txBox="1"/>
          <p:nvPr/>
        </p:nvSpPr>
        <p:spPr>
          <a:xfrm>
            <a:off x="3220818" y="625531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FC2BDC5-34A5-5D66-719F-3C140CDCB96E}"/>
              </a:ext>
            </a:extLst>
          </p:cNvPr>
          <p:cNvSpPr txBox="1"/>
          <p:nvPr/>
        </p:nvSpPr>
        <p:spPr>
          <a:xfrm>
            <a:off x="9918096" y="625233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filled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99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2698</Words>
  <Application>Microsoft Macintosh PowerPoint</Application>
  <PresentationFormat>ワイド画面</PresentationFormat>
  <Paragraphs>481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3" baseType="lpstr">
      <vt:lpstr>Arial</vt:lpstr>
      <vt:lpstr>Cambria Math</vt:lpstr>
      <vt:lpstr>Century Schoolbook</vt:lpstr>
      <vt:lpstr>Times New Roman</vt:lpstr>
      <vt:lpstr>Office テーマ</vt:lpstr>
      <vt:lpstr>WZW terms via Generalized Cohomology</vt:lpstr>
      <vt:lpstr>Contents</vt:lpstr>
      <vt:lpstr>Notation</vt:lpstr>
      <vt:lpstr>Contents</vt:lpstr>
      <vt:lpstr>1. Topology</vt:lpstr>
      <vt:lpstr>1. Topology</vt:lpstr>
      <vt:lpstr>1.1. Homology</vt:lpstr>
      <vt:lpstr>1.1. Homology</vt:lpstr>
      <vt:lpstr>1.1. Homology</vt:lpstr>
      <vt:lpstr>1.1. Homology</vt:lpstr>
      <vt:lpstr>1.1. Homology</vt:lpstr>
      <vt:lpstr>1.1. Homology</vt:lpstr>
      <vt:lpstr>1.1. Homology</vt:lpstr>
      <vt:lpstr>1.1. Homology</vt:lpstr>
      <vt:lpstr>1.2. Extraordinary Homology</vt:lpstr>
      <vt:lpstr>1.2. Extraordinary Homology</vt:lpstr>
      <vt:lpstr>1.2. Extraordinary Homology</vt:lpstr>
      <vt:lpstr>1.3. Bordism</vt:lpstr>
      <vt:lpstr>1.3. Bordism</vt:lpstr>
      <vt:lpstr>1.3. Bordism</vt:lpstr>
      <vt:lpstr>1.3. Bordism</vt:lpstr>
      <vt:lpstr>1.4. Spectral Sequence</vt:lpstr>
      <vt:lpstr>1.4. Spectral Sequence</vt:lpstr>
      <vt:lpstr>1.4. Spectral Sequence</vt:lpstr>
      <vt:lpstr>Contents</vt:lpstr>
      <vt:lpstr>2. Non-Abelian Gauge Theory</vt:lpstr>
      <vt:lpstr>2.1. Asymptotic Freedom and Confinement</vt:lpstr>
      <vt:lpstr>2.2. Non-linear Sigma Model</vt:lpstr>
      <vt:lpstr>2.3. Anomalies</vt:lpstr>
      <vt:lpstr>2.3.1. Introduction to Anomalies</vt:lpstr>
      <vt:lpstr>2.3.1. Introduction to Anomalies</vt:lpstr>
      <vt:lpstr>2.3.2. Computation of Anomalies</vt:lpstr>
      <vt:lpstr>2.3.2. Computation of Anomalies</vt:lpstr>
      <vt:lpstr>2.3.2. Computation of Anomalies</vt:lpstr>
      <vt:lpstr>2.3.2. Computation of Anomalies</vt:lpstr>
      <vt:lpstr>2.3.2. Computation of Anomalies</vt:lpstr>
      <vt:lpstr>2.3.3. Generality</vt:lpstr>
      <vt:lpstr>2.3.3. Generality</vt:lpstr>
      <vt:lpstr>2.4. WZW terms</vt:lpstr>
      <vt:lpstr>2.4. WZW terms</vt:lpstr>
      <vt:lpstr>2.4. WZW terms</vt:lpstr>
      <vt:lpstr>2.4. WZW terms</vt:lpstr>
      <vt:lpstr>Contents</vt:lpstr>
      <vt:lpstr>3. Recent developments</vt:lpstr>
      <vt:lpstr>3. Recent developments</vt:lpstr>
      <vt:lpstr>3. Recent developments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　翔太</dc:creator>
  <cp:lastModifiedBy>齋藤　翔太</cp:lastModifiedBy>
  <cp:revision>29</cp:revision>
  <dcterms:created xsi:type="dcterms:W3CDTF">2024-03-07T02:08:30Z</dcterms:created>
  <dcterms:modified xsi:type="dcterms:W3CDTF">2024-03-11T02:00:31Z</dcterms:modified>
</cp:coreProperties>
</file>