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73"/>
  </p:notesMasterIdLst>
  <p:handoutMasterIdLst>
    <p:handoutMasterId r:id="rId74"/>
  </p:handoutMasterIdLst>
  <p:sldIdLst>
    <p:sldId id="272" r:id="rId5"/>
    <p:sldId id="499" r:id="rId6"/>
    <p:sldId id="372" r:id="rId7"/>
    <p:sldId id="265" r:id="rId8"/>
    <p:sldId id="373" r:id="rId9"/>
    <p:sldId id="374" r:id="rId10"/>
    <p:sldId id="375" r:id="rId11"/>
    <p:sldId id="376" r:id="rId12"/>
    <p:sldId id="390" r:id="rId13"/>
    <p:sldId id="391" r:id="rId14"/>
    <p:sldId id="345" r:id="rId15"/>
    <p:sldId id="353" r:id="rId16"/>
    <p:sldId id="386" r:id="rId17"/>
    <p:sldId id="475" r:id="rId18"/>
    <p:sldId id="476" r:id="rId19"/>
    <p:sldId id="453" r:id="rId20"/>
    <p:sldId id="393" r:id="rId21"/>
    <p:sldId id="409" r:id="rId22"/>
    <p:sldId id="405" r:id="rId23"/>
    <p:sldId id="410" r:id="rId24"/>
    <p:sldId id="412" r:id="rId25"/>
    <p:sldId id="381" r:id="rId26"/>
    <p:sldId id="487" r:id="rId27"/>
    <p:sldId id="449" r:id="rId28"/>
    <p:sldId id="483" r:id="rId29"/>
    <p:sldId id="474" r:id="rId30"/>
    <p:sldId id="414" r:id="rId31"/>
    <p:sldId id="461" r:id="rId32"/>
    <p:sldId id="458" r:id="rId33"/>
    <p:sldId id="460" r:id="rId34"/>
    <p:sldId id="455" r:id="rId35"/>
    <p:sldId id="484" r:id="rId36"/>
    <p:sldId id="485" r:id="rId37"/>
    <p:sldId id="468" r:id="rId38"/>
    <p:sldId id="470" r:id="rId39"/>
    <p:sldId id="437" r:id="rId40"/>
    <p:sldId id="443" r:id="rId41"/>
    <p:sldId id="444" r:id="rId42"/>
    <p:sldId id="445" r:id="rId43"/>
    <p:sldId id="457" r:id="rId44"/>
    <p:sldId id="472" r:id="rId45"/>
    <p:sldId id="448" r:id="rId46"/>
    <p:sldId id="450" r:id="rId47"/>
    <p:sldId id="469" r:id="rId48"/>
    <p:sldId id="494" r:id="rId49"/>
    <p:sldId id="495" r:id="rId50"/>
    <p:sldId id="496" r:id="rId51"/>
    <p:sldId id="497" r:id="rId52"/>
    <p:sldId id="498" r:id="rId53"/>
    <p:sldId id="478" r:id="rId54"/>
    <p:sldId id="471" r:id="rId55"/>
    <p:sldId id="446" r:id="rId56"/>
    <p:sldId id="462" r:id="rId57"/>
    <p:sldId id="463" r:id="rId58"/>
    <p:sldId id="464" r:id="rId59"/>
    <p:sldId id="465" r:id="rId60"/>
    <p:sldId id="466" r:id="rId61"/>
    <p:sldId id="486" r:id="rId62"/>
    <p:sldId id="477" r:id="rId63"/>
    <p:sldId id="492" r:id="rId64"/>
    <p:sldId id="481" r:id="rId65"/>
    <p:sldId id="480" r:id="rId66"/>
    <p:sldId id="493" r:id="rId67"/>
    <p:sldId id="489" r:id="rId68"/>
    <p:sldId id="490" r:id="rId69"/>
    <p:sldId id="479" r:id="rId70"/>
    <p:sldId id="416" r:id="rId71"/>
    <p:sldId id="408" r:id="rId7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FF2F92"/>
    <a:srgbClr val="9437FF"/>
    <a:srgbClr val="D88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42" autoAdjust="0"/>
    <p:restoredTop sz="94660"/>
  </p:normalViewPr>
  <p:slideViewPr>
    <p:cSldViewPr snapToGrid="0">
      <p:cViewPr>
        <p:scale>
          <a:sx n="110" d="100"/>
          <a:sy n="110" d="100"/>
        </p:scale>
        <p:origin x="168" y="-1104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4" d="100"/>
          <a:sy n="94" d="100"/>
        </p:scale>
        <p:origin x="193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kumimoji="1" lang="ja-JP" sz="1200"/>
            </a:lvl1pPr>
          </a:lstStyle>
          <a:p>
            <a:endParaRPr kumimoji="1" lang="ja-JP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kumimoji="1" lang="ja-JP" sz="1200"/>
            </a:lvl1pPr>
          </a:lstStyle>
          <a:p>
            <a:fld id="{20EA5F0D-C1DC-412F-A146-DDB3A74B588F}" type="datetimeFigureOut">
              <a:rPr kumimoji="1" lang="en-US" altLang="ja-JP"/>
              <a:t>7/14/25</a:t>
            </a:fld>
            <a:endParaRPr kumimoji="1" lang="ja-JP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kumimoji="1" lang="ja-JP" sz="1200"/>
            </a:lvl1pPr>
          </a:lstStyle>
          <a:p>
            <a:endParaRPr kumimoji="1" lang="ja-JP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kumimoji="1" lang="ja-JP" sz="1200"/>
            </a:lvl1pPr>
          </a:lstStyle>
          <a:p>
            <a:fld id="{7BAE14B8-3CC9-472D-9BC5-A84D80684DE2}" type="slidenum">
              <a:rPr kumimoji="1" lang="ja-JP"/>
              <a:t>‹#›</a:t>
            </a:fld>
            <a:endParaRPr kumimoji="1" lang="ja-JP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kumimoji="1" lang="ja-JP" sz="1200"/>
            </a:lvl1pPr>
          </a:lstStyle>
          <a:p>
            <a:endParaRPr kumimoji="1" lang="ja-JP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kumimoji="1" lang="ja-JP" sz="1200"/>
            </a:lvl1pPr>
          </a:lstStyle>
          <a:p>
            <a:fld id="{A8CDE508-72C8-4AB5-AA9C-1584D31690E0}" type="datetimeFigureOut">
              <a:t>2025/7/14</a:t>
            </a:fld>
            <a:endParaRPr kumimoji="1" lang="ja-JP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kumimoji="1" lang="ja-JP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1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/>
              <a:t>マスター テキストのスタイルを編集するには、ここをクリック</a:t>
            </a:r>
          </a:p>
          <a:p>
            <a:pPr lvl="1"/>
            <a:r>
              <a:rPr kumimoji="1" lang="ja-JP"/>
              <a:t>第 2 レベル</a:t>
            </a:r>
          </a:p>
          <a:p>
            <a:pPr lvl="2"/>
            <a:r>
              <a:rPr kumimoji="1" lang="ja-JP"/>
              <a:t>第 3 レベル</a:t>
            </a:r>
          </a:p>
          <a:p>
            <a:pPr lvl="3"/>
            <a:r>
              <a:rPr kumimoji="1" lang="ja-JP"/>
              <a:t>第 4 レベル</a:t>
            </a:r>
          </a:p>
          <a:p>
            <a:pPr lvl="4"/>
            <a:r>
              <a:rPr kumimoji="1" lang="ja-JP"/>
              <a:t>第 5 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kumimoji="1" lang="ja-JP" sz="1200"/>
            </a:lvl1pPr>
          </a:lstStyle>
          <a:p>
            <a:endParaRPr kumimoji="1" 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kumimoji="1" lang="ja-JP" sz="1200"/>
            </a:lvl1pPr>
          </a:lstStyle>
          <a:p>
            <a:fld id="{7FB667E1-E601-4AAF-B95C-B25720D70A60}" type="slidenum">
              <a:t>‹#›</a:t>
            </a:fld>
            <a:endParaRPr kumimoji="1" lang="ja-JP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lang="ja-JP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lang="ja-JP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lang="ja-JP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lang="ja-JP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lang="ja-JP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lang="ja-JP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lang="ja-JP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lang="ja-JP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lang="ja-JP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Pr>
        <a:gradFill>
          <a:gsLst>
            <a:gs pos="100000">
              <a:schemeClr val="accent1">
                <a:lumMod val="20000"/>
                <a:lumOff val="80000"/>
                <a:alpha val="86000"/>
              </a:schemeClr>
            </a:gs>
            <a:gs pos="42000">
              <a:schemeClr val="bg1">
                <a:alpha val="40000"/>
              </a:schemeClr>
            </a:gs>
            <a:gs pos="0">
              <a:schemeClr val="accent1">
                <a:lumMod val="20000"/>
                <a:lumOff val="80000"/>
                <a:alpha val="85000"/>
              </a:schemeClr>
            </a:gs>
            <a:gs pos="75000">
              <a:schemeClr val="bg1">
                <a:alpha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グループ 5"/>
          <p:cNvGrpSpPr/>
          <p:nvPr/>
        </p:nvGrpSpPr>
        <p:grpSpPr>
          <a:xfrm>
            <a:off x="0" y="0"/>
            <a:ext cx="12188825" cy="713232"/>
            <a:chOff x="0" y="0"/>
            <a:chExt cx="12188825" cy="713232"/>
          </a:xfrm>
        </p:grpSpPr>
        <p:sp>
          <p:nvSpPr>
            <p:cNvPr id="7" name="長方形 6"/>
            <p:cNvSpPr/>
            <p:nvPr/>
          </p:nvSpPr>
          <p:spPr>
            <a:xfrm flipV="1">
              <a:off x="0" y="73152"/>
              <a:ext cx="12188825" cy="640080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/>
            </a:p>
          </p:txBody>
        </p:sp>
        <p:sp>
          <p:nvSpPr>
            <p:cNvPr id="10" name="長方形 9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/>
            </a:p>
          </p:txBody>
        </p:sp>
      </p:grpSp>
      <p:grpSp>
        <p:nvGrpSpPr>
          <p:cNvPr id="11" name="グループ 10"/>
          <p:cNvGrpSpPr/>
          <p:nvPr/>
        </p:nvGrpSpPr>
        <p:grpSpPr>
          <a:xfrm>
            <a:off x="0" y="0"/>
            <a:ext cx="713232" cy="6858000"/>
            <a:chOff x="0" y="0"/>
            <a:chExt cx="713232" cy="6858000"/>
          </a:xfrm>
        </p:grpSpPr>
        <p:sp>
          <p:nvSpPr>
            <p:cNvPr id="12" name="長方形 11"/>
            <p:cNvSpPr/>
            <p:nvPr/>
          </p:nvSpPr>
          <p:spPr>
            <a:xfrm flipH="1">
              <a:off x="73152" y="0"/>
              <a:ext cx="640080" cy="6858000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/>
            </a:p>
          </p:txBody>
        </p:sp>
        <p:sp>
          <p:nvSpPr>
            <p:cNvPr id="13" name="長方形 12"/>
            <p:cNvSpPr/>
            <p:nvPr/>
          </p:nvSpPr>
          <p:spPr>
            <a:xfrm flipH="1">
              <a:off x="0" y="0"/>
              <a:ext cx="202718" cy="6858000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/>
            </a:p>
          </p:txBody>
        </p:sp>
      </p:grpSp>
      <p:grpSp>
        <p:nvGrpSpPr>
          <p:cNvPr id="14" name="グループ 13"/>
          <p:cNvGrpSpPr/>
          <p:nvPr/>
        </p:nvGrpSpPr>
        <p:grpSpPr>
          <a:xfrm>
            <a:off x="11476762" y="0"/>
            <a:ext cx="746886" cy="6858000"/>
            <a:chOff x="11476762" y="0"/>
            <a:chExt cx="746886" cy="6858000"/>
          </a:xfrm>
        </p:grpSpPr>
        <p:sp>
          <p:nvSpPr>
            <p:cNvPr id="15" name="長方形 14"/>
            <p:cNvSpPr/>
            <p:nvPr/>
          </p:nvSpPr>
          <p:spPr>
            <a:xfrm flipH="1">
              <a:off x="11476762" y="0"/>
              <a:ext cx="640080" cy="6858000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/>
            </a:p>
          </p:txBody>
        </p:sp>
        <p:sp>
          <p:nvSpPr>
            <p:cNvPr id="16" name="長方形 15"/>
            <p:cNvSpPr/>
            <p:nvPr/>
          </p:nvSpPr>
          <p:spPr>
            <a:xfrm flipH="1">
              <a:off x="12020930" y="0"/>
              <a:ext cx="202718" cy="6858000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/>
            </a:p>
          </p:txBody>
        </p:sp>
      </p:grpSp>
      <p:grpSp>
        <p:nvGrpSpPr>
          <p:cNvPr id="17" name="グループ 16"/>
          <p:cNvGrpSpPr/>
          <p:nvPr/>
        </p:nvGrpSpPr>
        <p:grpSpPr>
          <a:xfrm flipV="1">
            <a:off x="0" y="6144768"/>
            <a:ext cx="12188825" cy="713232"/>
            <a:chOff x="0" y="0"/>
            <a:chExt cx="12188825" cy="713232"/>
          </a:xfrm>
        </p:grpSpPr>
        <p:sp>
          <p:nvSpPr>
            <p:cNvPr id="18" name="長方形 17"/>
            <p:cNvSpPr/>
            <p:nvPr/>
          </p:nvSpPr>
          <p:spPr>
            <a:xfrm flipV="1">
              <a:off x="0" y="73152"/>
              <a:ext cx="12188825" cy="640080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/>
            </a:p>
          </p:txBody>
        </p:sp>
        <p:sp>
          <p:nvSpPr>
            <p:cNvPr id="19" name="長方形 18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/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295400" y="1188720"/>
            <a:ext cx="9601200" cy="2514600"/>
          </a:xfrm>
        </p:spPr>
        <p:txBody>
          <a:bodyPr anchor="b">
            <a:noAutofit/>
          </a:bodyPr>
          <a:lstStyle>
            <a:lvl1pPr algn="ctr" latinLnBrk="0">
              <a:defRPr kumimoji="1" lang="ja-JP" sz="6000"/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295400" y="3749040"/>
            <a:ext cx="9601200" cy="914400"/>
          </a:xfrm>
        </p:spPr>
        <p:txBody>
          <a:bodyPr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kumimoji="1" lang="ja-JP" sz="2400" cap="all" baseline="0"/>
            </a:lvl1pPr>
            <a:lvl2pPr marL="457200" indent="0" algn="ctr" latinLnBrk="0">
              <a:buNone/>
              <a:defRPr kumimoji="1" lang="ja-JP" sz="2800"/>
            </a:lvl2pPr>
            <a:lvl3pPr marL="914400" indent="0" algn="ctr" latinLnBrk="0">
              <a:buNone/>
              <a:defRPr kumimoji="1" lang="ja-JP" sz="2400"/>
            </a:lvl3pPr>
            <a:lvl4pPr marL="1371600" indent="0" algn="ctr" latinLnBrk="0">
              <a:buNone/>
              <a:defRPr kumimoji="1" lang="ja-JP" sz="2000"/>
            </a:lvl4pPr>
            <a:lvl5pPr marL="1828800" indent="0" algn="ctr" latinLnBrk="0">
              <a:buNone/>
              <a:defRPr kumimoji="1" lang="ja-JP" sz="2000"/>
            </a:lvl5pPr>
            <a:lvl6pPr marL="2286000" indent="0" algn="ctr" latinLnBrk="0">
              <a:buNone/>
              <a:defRPr kumimoji="1" lang="ja-JP" sz="2000"/>
            </a:lvl6pPr>
            <a:lvl7pPr marL="2743200" indent="0" algn="ctr" latinLnBrk="0">
              <a:buNone/>
              <a:defRPr kumimoji="1" lang="ja-JP" sz="2000"/>
            </a:lvl7pPr>
            <a:lvl8pPr marL="3200400" indent="0" algn="ctr" latinLnBrk="0">
              <a:buNone/>
              <a:defRPr kumimoji="1" lang="ja-JP" sz="2000"/>
            </a:lvl8pPr>
            <a:lvl9pPr marL="3657600" indent="0" algn="ctr" latinLnBrk="0">
              <a:buNone/>
              <a:defRPr kumimoji="1" lang="ja-JP" sz="2000"/>
            </a:lvl9pPr>
          </a:lstStyle>
          <a:p>
            <a:r>
              <a:rPr kumimoji="1" lang="ja-JP" altLang="en-US"/>
              <a:t>マスター サブタイトルの書式設定</a:t>
            </a:r>
            <a:endParaRPr kumimoji="1" lang="ja-JP" dirty="0"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ja-JP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t>2025/7/14</a:t>
            </a:fld>
            <a:endParaRPr kumimoji="1" 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t>‹#›</a:t>
            </a:fld>
            <a:endParaRPr kumimoji="1" lang="ja-JP"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  <a:endParaRPr kumimoji="1" lang="ja-JP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t>2025/7/14</a:t>
            </a:fld>
            <a:endParaRPr kumimoji="1" 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t>‹#›</a:t>
            </a:fld>
            <a:endParaRPr kumimoji="1" lang="ja-JP"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F936B-F5B6-4E88-B306-28C750E2D289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37650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ja-JP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t>2025/7/14</a:t>
            </a:fld>
            <a:endParaRPr kumimoji="1" 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t>‹#›</a:t>
            </a:fld>
            <a:endParaRPr kumimoji="1" lang="ja-JP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グループ 7"/>
          <p:cNvGrpSpPr/>
          <p:nvPr/>
        </p:nvGrpSpPr>
        <p:grpSpPr>
          <a:xfrm flipV="1">
            <a:off x="0" y="6309360"/>
            <a:ext cx="12188825" cy="548640"/>
            <a:chOff x="0" y="0"/>
            <a:chExt cx="12188825" cy="713232"/>
          </a:xfrm>
        </p:grpSpPr>
        <p:sp>
          <p:nvSpPr>
            <p:cNvPr id="9" name="長方形 8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/>
            </a:p>
          </p:txBody>
        </p:sp>
        <p:sp>
          <p:nvSpPr>
            <p:cNvPr id="10" name="長方形 9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/>
            </a:p>
          </p:txBody>
        </p:sp>
      </p:grpSp>
      <p:grpSp>
        <p:nvGrpSpPr>
          <p:cNvPr id="11" name="グループ 10"/>
          <p:cNvGrpSpPr/>
          <p:nvPr/>
        </p:nvGrpSpPr>
        <p:grpSpPr>
          <a:xfrm>
            <a:off x="16736" y="0"/>
            <a:ext cx="12188825" cy="548640"/>
            <a:chOff x="0" y="0"/>
            <a:chExt cx="12188825" cy="713232"/>
          </a:xfrm>
        </p:grpSpPr>
        <p:sp>
          <p:nvSpPr>
            <p:cNvPr id="12" name="長方形 11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/>
            </a:p>
          </p:txBody>
        </p:sp>
        <p:sp>
          <p:nvSpPr>
            <p:cNvPr id="13" name="長方形 12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/>
            </a:p>
          </p:txBody>
        </p:sp>
      </p:grp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t>2025/7/14</a:t>
            </a:fld>
            <a:endParaRPr kumimoji="1" 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t>‹#›</a:t>
            </a:fld>
            <a:endParaRPr kumimoji="1" lang="ja-JP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95400" y="1188720"/>
            <a:ext cx="9601200" cy="2514600"/>
          </a:xfrm>
        </p:spPr>
        <p:txBody>
          <a:bodyPr anchor="b">
            <a:normAutofit/>
          </a:bodyPr>
          <a:lstStyle>
            <a:lvl1pPr algn="ctr" latinLnBrk="0">
              <a:defRPr kumimoji="1" lang="ja-JP" sz="5400" b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295400" y="3749040"/>
            <a:ext cx="9601200" cy="914400"/>
          </a:xfrm>
        </p:spPr>
        <p:txBody>
          <a:bodyPr anchor="t"/>
          <a:lstStyle>
            <a:lvl1pPr marL="0" indent="0" algn="ctr" latinLnBrk="0">
              <a:spcBef>
                <a:spcPts val="0"/>
              </a:spcBef>
              <a:buNone/>
              <a:defRPr kumimoji="1" lang="ja-JP" sz="2000" cap="all" baseline="0">
                <a:solidFill>
                  <a:schemeClr val="tx1"/>
                </a:solidFill>
              </a:defRPr>
            </a:lvl1pPr>
            <a:lvl2pPr marL="457200" indent="0" latinLnBrk="0">
              <a:buNone/>
              <a:defRPr kumimoji="1" lang="ja-JP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kumimoji="1" lang="ja-JP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kumimoji="1" lang="ja-JP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kumimoji="1" lang="ja-JP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kumimoji="1" lang="ja-JP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kumimoji="1" lang="ja-JP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kumimoji="1" lang="ja-JP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kumimoji="1" lang="ja-JP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ja-JP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1341120" y="1673352"/>
            <a:ext cx="4572000" cy="4343400"/>
          </a:xfrm>
        </p:spPr>
        <p:txBody>
          <a:bodyPr>
            <a:normAutofit/>
          </a:bodyPr>
          <a:lstStyle>
            <a:lvl1pPr latinLnBrk="0">
              <a:defRPr kumimoji="1" lang="ja-JP" sz="2000"/>
            </a:lvl1pPr>
            <a:lvl2pPr latinLnBrk="0">
              <a:defRPr kumimoji="1" lang="ja-JP" sz="1800"/>
            </a:lvl2pPr>
            <a:lvl3pPr latinLnBrk="0">
              <a:defRPr kumimoji="1" lang="ja-JP" sz="1600"/>
            </a:lvl3pPr>
            <a:lvl4pPr latinLnBrk="0">
              <a:defRPr kumimoji="1" lang="ja-JP" sz="1400"/>
            </a:lvl4pPr>
            <a:lvl5pPr latinLnBrk="0">
              <a:defRPr kumimoji="1" lang="ja-JP" sz="1400"/>
            </a:lvl5pPr>
            <a:lvl6pPr latinLnBrk="0">
              <a:defRPr kumimoji="1" lang="ja-JP" sz="1400"/>
            </a:lvl6pPr>
            <a:lvl7pPr latinLnBrk="0">
              <a:defRPr kumimoji="1" lang="ja-JP" sz="1400"/>
            </a:lvl7pPr>
            <a:lvl8pPr latinLnBrk="0">
              <a:defRPr kumimoji="1" lang="ja-JP" sz="1400"/>
            </a:lvl8pPr>
            <a:lvl9pPr latinLnBrk="0">
              <a:defRPr kumimoji="1" lang="ja-JP" sz="1400"/>
            </a:lvl9pPr>
          </a:lstStyle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278880" y="1673352"/>
            <a:ext cx="4572000" cy="4343400"/>
          </a:xfrm>
        </p:spPr>
        <p:txBody>
          <a:bodyPr>
            <a:normAutofit/>
          </a:bodyPr>
          <a:lstStyle>
            <a:lvl1pPr latinLnBrk="0">
              <a:defRPr kumimoji="1" lang="ja-JP" sz="2000"/>
            </a:lvl1pPr>
            <a:lvl2pPr latinLnBrk="0">
              <a:defRPr kumimoji="1" lang="ja-JP" sz="1800"/>
            </a:lvl2pPr>
            <a:lvl3pPr latinLnBrk="0">
              <a:defRPr kumimoji="1" lang="ja-JP" sz="1600"/>
            </a:lvl3pPr>
            <a:lvl4pPr latinLnBrk="0">
              <a:defRPr kumimoji="1" lang="ja-JP" sz="1400"/>
            </a:lvl4pPr>
            <a:lvl5pPr latinLnBrk="0">
              <a:defRPr kumimoji="1" lang="ja-JP" sz="1400"/>
            </a:lvl5pPr>
            <a:lvl6pPr latinLnBrk="0">
              <a:defRPr kumimoji="1" lang="ja-JP" sz="1400"/>
            </a:lvl6pPr>
            <a:lvl7pPr latinLnBrk="0">
              <a:defRPr kumimoji="1" lang="ja-JP" sz="1400"/>
            </a:lvl7pPr>
            <a:lvl8pPr latinLnBrk="0">
              <a:defRPr kumimoji="1" lang="ja-JP" sz="1400"/>
            </a:lvl8pPr>
            <a:lvl9pPr latinLnBrk="0">
              <a:defRPr kumimoji="1" lang="ja-JP" sz="1400"/>
            </a:lvl9pPr>
          </a:lstStyle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79FD0-C37A-4F50-8F3B-5FA0D9D0B42F}" type="datetimeFigureOut">
              <a:t>2025/7/14</a:t>
            </a:fld>
            <a:endParaRPr kumimoji="1" 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6EF73-9DB8-4763-865F-2F88181A4732}" type="slidenum">
              <a:t>‹#›</a:t>
            </a:fld>
            <a:endParaRPr kumimoji="1" lang="ja-JP"/>
          </a:p>
        </p:txBody>
      </p:sp>
    </p:spTree>
    <p:extLst>
      <p:ext uri="{BB962C8B-B14F-4D97-AF65-F5344CB8AC3E}">
        <p14:creationId xmlns:p14="http://schemas.microsoft.com/office/powerpoint/2010/main" val="292305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ja-JP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341120" y="1600200"/>
            <a:ext cx="4572000" cy="758952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kumimoji="1" lang="ja-JP" sz="2000" b="0" cap="all" baseline="0"/>
            </a:lvl1pPr>
            <a:lvl2pPr marL="457200" indent="0" latinLnBrk="0">
              <a:buNone/>
              <a:defRPr kumimoji="1" lang="ja-JP" sz="2000" b="1"/>
            </a:lvl2pPr>
            <a:lvl3pPr marL="914400" indent="0" latinLnBrk="0">
              <a:buNone/>
              <a:defRPr kumimoji="1" lang="ja-JP" sz="1800" b="1"/>
            </a:lvl3pPr>
            <a:lvl4pPr marL="1371600" indent="0" latinLnBrk="0">
              <a:buNone/>
              <a:defRPr kumimoji="1" lang="ja-JP" sz="1600" b="1"/>
            </a:lvl4pPr>
            <a:lvl5pPr marL="1828800" indent="0" latinLnBrk="0">
              <a:buNone/>
              <a:defRPr kumimoji="1" lang="ja-JP" sz="1600" b="1"/>
            </a:lvl5pPr>
            <a:lvl6pPr marL="2286000" indent="0" latinLnBrk="0">
              <a:buNone/>
              <a:defRPr kumimoji="1" lang="ja-JP" sz="1600" b="1"/>
            </a:lvl6pPr>
            <a:lvl7pPr marL="2743200" indent="0" latinLnBrk="0">
              <a:buNone/>
              <a:defRPr kumimoji="1" lang="ja-JP" sz="1600" b="1"/>
            </a:lvl7pPr>
            <a:lvl8pPr marL="3200400" indent="0" latinLnBrk="0">
              <a:buNone/>
              <a:defRPr kumimoji="1" lang="ja-JP" sz="1600" b="1"/>
            </a:lvl8pPr>
            <a:lvl9pPr marL="3657600" indent="0" latinLnBrk="0">
              <a:buNone/>
              <a:defRPr kumimoji="1" lang="ja-JP" sz="1600" b="1"/>
            </a:lvl9pPr>
          </a:lstStyle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1341120" y="2441448"/>
            <a:ext cx="4572000" cy="3584448"/>
          </a:xfrm>
        </p:spPr>
        <p:txBody>
          <a:bodyPr>
            <a:normAutofit/>
          </a:bodyPr>
          <a:lstStyle>
            <a:lvl1pPr latinLnBrk="0">
              <a:defRPr kumimoji="1" lang="ja-JP" sz="1800"/>
            </a:lvl1pPr>
            <a:lvl2pPr latinLnBrk="0">
              <a:defRPr kumimoji="1" lang="ja-JP" sz="1600"/>
            </a:lvl2pPr>
            <a:lvl3pPr latinLnBrk="0">
              <a:defRPr kumimoji="1" lang="ja-JP" sz="1400"/>
            </a:lvl3pPr>
            <a:lvl4pPr latinLnBrk="0">
              <a:defRPr kumimoji="1" lang="ja-JP" sz="1200"/>
            </a:lvl4pPr>
            <a:lvl5pPr latinLnBrk="0">
              <a:defRPr kumimoji="1" lang="ja-JP" sz="1200"/>
            </a:lvl5pPr>
            <a:lvl6pPr latinLnBrk="0">
              <a:defRPr kumimoji="1" lang="ja-JP" sz="1200"/>
            </a:lvl6pPr>
            <a:lvl7pPr latinLnBrk="0">
              <a:defRPr kumimoji="1" lang="ja-JP" sz="1200"/>
            </a:lvl7pPr>
            <a:lvl8pPr latinLnBrk="0">
              <a:defRPr kumimoji="1" lang="ja-JP" sz="1200"/>
            </a:lvl8pPr>
            <a:lvl9pPr latinLnBrk="0">
              <a:defRPr kumimoji="1" lang="ja-JP" sz="1200"/>
            </a:lvl9pPr>
          </a:lstStyle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278880" y="1600200"/>
            <a:ext cx="4572000" cy="758952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kumimoji="1" lang="ja-JP" sz="2000" b="0" cap="all" baseline="0"/>
            </a:lvl1pPr>
            <a:lvl2pPr marL="457200" indent="0" latinLnBrk="0">
              <a:buNone/>
              <a:defRPr kumimoji="1" lang="ja-JP" sz="2000" b="1"/>
            </a:lvl2pPr>
            <a:lvl3pPr marL="914400" indent="0" latinLnBrk="0">
              <a:buNone/>
              <a:defRPr kumimoji="1" lang="ja-JP" sz="1800" b="1"/>
            </a:lvl3pPr>
            <a:lvl4pPr marL="1371600" indent="0" latinLnBrk="0">
              <a:buNone/>
              <a:defRPr kumimoji="1" lang="ja-JP" sz="1600" b="1"/>
            </a:lvl4pPr>
            <a:lvl5pPr marL="1828800" indent="0" latinLnBrk="0">
              <a:buNone/>
              <a:defRPr kumimoji="1" lang="ja-JP" sz="1600" b="1"/>
            </a:lvl5pPr>
            <a:lvl6pPr marL="2286000" indent="0" latinLnBrk="0">
              <a:buNone/>
              <a:defRPr kumimoji="1" lang="ja-JP" sz="1600" b="1"/>
            </a:lvl6pPr>
            <a:lvl7pPr marL="2743200" indent="0" latinLnBrk="0">
              <a:buNone/>
              <a:defRPr kumimoji="1" lang="ja-JP" sz="1600" b="1"/>
            </a:lvl7pPr>
            <a:lvl8pPr marL="3200400" indent="0" latinLnBrk="0">
              <a:buNone/>
              <a:defRPr kumimoji="1" lang="ja-JP" sz="1600" b="1"/>
            </a:lvl8pPr>
            <a:lvl9pPr marL="3657600" indent="0" latinLnBrk="0">
              <a:buNone/>
              <a:defRPr kumimoji="1" lang="ja-JP" sz="1600" b="1"/>
            </a:lvl9pPr>
          </a:lstStyle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278880" y="2441448"/>
            <a:ext cx="4572000" cy="3584448"/>
          </a:xfrm>
        </p:spPr>
        <p:txBody>
          <a:bodyPr>
            <a:normAutofit/>
          </a:bodyPr>
          <a:lstStyle>
            <a:lvl1pPr latinLnBrk="0">
              <a:defRPr kumimoji="1" lang="ja-JP" sz="1800"/>
            </a:lvl1pPr>
            <a:lvl2pPr latinLnBrk="0">
              <a:defRPr kumimoji="1" lang="ja-JP" sz="1600"/>
            </a:lvl2pPr>
            <a:lvl3pPr latinLnBrk="0">
              <a:defRPr kumimoji="1" lang="ja-JP" sz="1400"/>
            </a:lvl3pPr>
            <a:lvl4pPr latinLnBrk="0">
              <a:defRPr kumimoji="1" lang="ja-JP" sz="1200"/>
            </a:lvl4pPr>
            <a:lvl5pPr latinLnBrk="0">
              <a:defRPr kumimoji="1" lang="ja-JP" sz="1200"/>
            </a:lvl5pPr>
            <a:lvl6pPr latinLnBrk="0">
              <a:defRPr kumimoji="1" lang="ja-JP" sz="1200"/>
            </a:lvl6pPr>
            <a:lvl7pPr latinLnBrk="0">
              <a:defRPr kumimoji="1" lang="ja-JP" sz="1200"/>
            </a:lvl7pPr>
            <a:lvl8pPr latinLnBrk="0">
              <a:defRPr kumimoji="1" lang="ja-JP" sz="1200"/>
            </a:lvl8pPr>
            <a:lvl9pPr latinLnBrk="0">
              <a:defRPr kumimoji="1" lang="ja-JP" sz="1200"/>
            </a:lvl9pPr>
          </a:lstStyle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t>2025/7/14</a:t>
            </a:fld>
            <a:endParaRPr kumimoji="1" lang="ja-JP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t>‹#›</a:t>
            </a:fld>
            <a:endParaRPr kumimoji="1" lang="ja-JP"/>
          </a:p>
        </p:txBody>
      </p:sp>
    </p:spTree>
    <p:extLst>
      <p:ext uri="{BB962C8B-B14F-4D97-AF65-F5344CB8AC3E}">
        <p14:creationId xmlns:p14="http://schemas.microsoft.com/office/powerpoint/2010/main" val="405708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ja-JP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t>2025/7/14</a:t>
            </a:fld>
            <a:endParaRPr kumimoji="1" lang="ja-JP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t>‹#›</a:t>
            </a:fld>
            <a:endParaRPr kumimoji="1" lang="ja-JP"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t>2025/7/14</a:t>
            </a:fld>
            <a:endParaRPr kumimoji="1" lang="ja-JP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t>‹#›</a:t>
            </a:fld>
            <a:endParaRPr kumimoji="1" lang="ja-JP"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グループ 7"/>
          <p:cNvGrpSpPr/>
          <p:nvPr/>
        </p:nvGrpSpPr>
        <p:grpSpPr>
          <a:xfrm>
            <a:off x="0" y="0"/>
            <a:ext cx="12188825" cy="548640"/>
            <a:chOff x="0" y="0"/>
            <a:chExt cx="12188825" cy="713232"/>
          </a:xfrm>
        </p:grpSpPr>
        <p:sp>
          <p:nvSpPr>
            <p:cNvPr id="9" name="長方形 8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/>
            </a:p>
          </p:txBody>
        </p:sp>
        <p:sp>
          <p:nvSpPr>
            <p:cNvPr id="10" name="長方形 9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/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138160" y="1828800"/>
            <a:ext cx="3657600" cy="2286000"/>
          </a:xfrm>
        </p:spPr>
        <p:txBody>
          <a:bodyPr anchor="b">
            <a:normAutofit/>
          </a:bodyPr>
          <a:lstStyle>
            <a:lvl1pPr latinLnBrk="0">
              <a:defRPr kumimoji="1" lang="ja-JP" sz="3400" b="0"/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48640" y="1005840"/>
            <a:ext cx="7223760" cy="4937760"/>
          </a:xfrm>
        </p:spPr>
        <p:txBody>
          <a:bodyPr>
            <a:normAutofit/>
          </a:bodyPr>
          <a:lstStyle>
            <a:lvl1pPr latinLnBrk="0">
              <a:defRPr kumimoji="1" lang="ja-JP" sz="2000"/>
            </a:lvl1pPr>
            <a:lvl2pPr latinLnBrk="0">
              <a:defRPr kumimoji="1" lang="ja-JP" sz="1800"/>
            </a:lvl2pPr>
            <a:lvl3pPr latinLnBrk="0">
              <a:defRPr kumimoji="1" lang="ja-JP" sz="1600"/>
            </a:lvl3pPr>
            <a:lvl4pPr latinLnBrk="0">
              <a:defRPr kumimoji="1" lang="ja-JP" sz="1400"/>
            </a:lvl4pPr>
            <a:lvl5pPr latinLnBrk="0">
              <a:defRPr kumimoji="1" lang="ja-JP" sz="1400"/>
            </a:lvl5pPr>
            <a:lvl6pPr latinLnBrk="0">
              <a:defRPr kumimoji="1" lang="ja-JP" sz="1400"/>
            </a:lvl6pPr>
            <a:lvl7pPr latinLnBrk="0">
              <a:defRPr kumimoji="1" lang="ja-JP" sz="1400"/>
            </a:lvl7pPr>
            <a:lvl8pPr latinLnBrk="0">
              <a:defRPr kumimoji="1" lang="ja-JP" sz="1400"/>
            </a:lvl8pPr>
            <a:lvl9pPr latinLnBrk="0">
              <a:defRPr kumimoji="1" lang="ja-JP" sz="1400"/>
            </a:lvl9pPr>
          </a:lstStyle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138160" y="4206240"/>
            <a:ext cx="3657600" cy="164592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kumimoji="1" lang="ja-JP" sz="1600"/>
            </a:lvl1pPr>
            <a:lvl2pPr marL="457200" indent="0" latinLnBrk="0">
              <a:buNone/>
              <a:defRPr kumimoji="1" lang="ja-JP" sz="1200"/>
            </a:lvl2pPr>
            <a:lvl3pPr marL="914400" indent="0" latinLnBrk="0">
              <a:buNone/>
              <a:defRPr kumimoji="1" lang="ja-JP" sz="1000"/>
            </a:lvl3pPr>
            <a:lvl4pPr marL="1371600" indent="0" latinLnBrk="0">
              <a:buNone/>
              <a:defRPr kumimoji="1" lang="ja-JP" sz="900"/>
            </a:lvl4pPr>
            <a:lvl5pPr marL="1828800" indent="0" latinLnBrk="0">
              <a:buNone/>
              <a:defRPr kumimoji="1" lang="ja-JP" sz="900"/>
            </a:lvl5pPr>
            <a:lvl6pPr marL="2286000" indent="0" latinLnBrk="0">
              <a:buNone/>
              <a:defRPr kumimoji="1" lang="ja-JP" sz="900"/>
            </a:lvl6pPr>
            <a:lvl7pPr marL="2743200" indent="0" latinLnBrk="0">
              <a:buNone/>
              <a:defRPr kumimoji="1" lang="ja-JP" sz="900"/>
            </a:lvl7pPr>
            <a:lvl8pPr marL="3200400" indent="0" latinLnBrk="0">
              <a:buNone/>
              <a:defRPr kumimoji="1" lang="ja-JP" sz="900"/>
            </a:lvl8pPr>
            <a:lvl9pPr marL="3657600" indent="0" latinLnBrk="0">
              <a:buNone/>
              <a:defRPr kumimoji="1" lang="ja-JP" sz="900"/>
            </a:lvl9pPr>
          </a:lstStyle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t>2025/7/14</a:t>
            </a:fld>
            <a:endParaRPr kumimoji="1" 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t>‹#›</a:t>
            </a:fld>
            <a:endParaRPr kumimoji="1" lang="ja-JP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138160" y="1828800"/>
            <a:ext cx="3657600" cy="2286000"/>
          </a:xfrm>
        </p:spPr>
        <p:txBody>
          <a:bodyPr anchor="b">
            <a:normAutofit/>
          </a:bodyPr>
          <a:lstStyle>
            <a:lvl1pPr latinLnBrk="0">
              <a:defRPr kumimoji="1" lang="ja-JP" sz="3400" b="0"/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dirty="0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48640" y="548640"/>
            <a:ext cx="6675120" cy="5760720"/>
          </a:xfrm>
          <a:noFill/>
        </p:spPr>
        <p:txBody>
          <a:bodyPr/>
          <a:lstStyle>
            <a:lvl1pPr marL="0" indent="0" algn="ctr" latinLnBrk="0">
              <a:buNone/>
              <a:defRPr kumimoji="1" lang="ja-JP" sz="3200">
                <a:solidFill>
                  <a:schemeClr val="tx1"/>
                </a:solidFill>
              </a:defRPr>
            </a:lvl1pPr>
            <a:lvl2pPr marL="457200" indent="0" latinLnBrk="0">
              <a:buNone/>
              <a:defRPr kumimoji="1" lang="ja-JP" sz="2800"/>
            </a:lvl2pPr>
            <a:lvl3pPr marL="914400" indent="0" latinLnBrk="0">
              <a:buNone/>
              <a:defRPr kumimoji="1" lang="ja-JP" sz="2400"/>
            </a:lvl3pPr>
            <a:lvl4pPr marL="1371600" indent="0" latinLnBrk="0">
              <a:buNone/>
              <a:defRPr kumimoji="1" lang="ja-JP" sz="2000"/>
            </a:lvl4pPr>
            <a:lvl5pPr marL="1828800" indent="0" latinLnBrk="0">
              <a:buNone/>
              <a:defRPr kumimoji="1" lang="ja-JP" sz="2000"/>
            </a:lvl5pPr>
            <a:lvl6pPr marL="2286000" indent="0" latinLnBrk="0">
              <a:buNone/>
              <a:defRPr kumimoji="1" lang="ja-JP" sz="2000"/>
            </a:lvl6pPr>
            <a:lvl7pPr marL="2743200" indent="0" latinLnBrk="0">
              <a:buNone/>
              <a:defRPr kumimoji="1" lang="ja-JP" sz="2000"/>
            </a:lvl7pPr>
            <a:lvl8pPr marL="3200400" indent="0" latinLnBrk="0">
              <a:buNone/>
              <a:defRPr kumimoji="1" lang="ja-JP" sz="2000"/>
            </a:lvl8pPr>
            <a:lvl9pPr marL="3657600" indent="0" latinLnBrk="0">
              <a:buNone/>
              <a:defRPr kumimoji="1" lang="ja-JP" sz="2000"/>
            </a:lvl9pPr>
          </a:lstStyle>
          <a:p>
            <a:r>
              <a:rPr kumimoji="1" lang="ja-JP" altLang="en-US"/>
              <a:t>アイコンをクリックして図を追加</a:t>
            </a:r>
            <a:endParaRPr kumimoji="1" lang="ja-JP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138160" y="4206240"/>
            <a:ext cx="3657600" cy="164592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kumimoji="1" lang="ja-JP" sz="1600"/>
            </a:lvl1pPr>
            <a:lvl2pPr marL="457200" indent="0" latinLnBrk="0">
              <a:buNone/>
              <a:defRPr kumimoji="1" lang="ja-JP" sz="1200"/>
            </a:lvl2pPr>
            <a:lvl3pPr marL="914400" indent="0" latinLnBrk="0">
              <a:buNone/>
              <a:defRPr kumimoji="1" lang="ja-JP" sz="1000"/>
            </a:lvl3pPr>
            <a:lvl4pPr marL="1371600" indent="0" latinLnBrk="0">
              <a:buNone/>
              <a:defRPr kumimoji="1" lang="ja-JP" sz="900"/>
            </a:lvl4pPr>
            <a:lvl5pPr marL="1828800" indent="0" latinLnBrk="0">
              <a:buNone/>
              <a:defRPr kumimoji="1" lang="ja-JP" sz="900"/>
            </a:lvl5pPr>
            <a:lvl6pPr marL="2286000" indent="0" latinLnBrk="0">
              <a:buNone/>
              <a:defRPr kumimoji="1" lang="ja-JP" sz="900"/>
            </a:lvl6pPr>
            <a:lvl7pPr marL="2743200" indent="0" latinLnBrk="0">
              <a:buNone/>
              <a:defRPr kumimoji="1" lang="ja-JP" sz="900"/>
            </a:lvl7pPr>
            <a:lvl8pPr marL="3200400" indent="0" latinLnBrk="0">
              <a:buNone/>
              <a:defRPr kumimoji="1" lang="ja-JP" sz="900"/>
            </a:lvl8pPr>
            <a:lvl9pPr marL="3657600" indent="0" latinLnBrk="0">
              <a:buNone/>
              <a:defRPr kumimoji="1" lang="ja-JP" sz="900"/>
            </a:lvl9pPr>
          </a:lstStyle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t>2025/7/14</a:t>
            </a:fld>
            <a:endParaRPr kumimoji="1" 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t>‹#›</a:t>
            </a:fld>
            <a:endParaRPr kumimoji="1" lang="ja-JP"/>
          </a:p>
        </p:txBody>
      </p:sp>
      <p:grpSp>
        <p:nvGrpSpPr>
          <p:cNvPr id="8" name="グループ 7"/>
          <p:cNvGrpSpPr/>
          <p:nvPr/>
        </p:nvGrpSpPr>
        <p:grpSpPr>
          <a:xfrm>
            <a:off x="0" y="0"/>
            <a:ext cx="7772400" cy="548640"/>
            <a:chOff x="0" y="0"/>
            <a:chExt cx="12188825" cy="713232"/>
          </a:xfrm>
        </p:grpSpPr>
        <p:sp>
          <p:nvSpPr>
            <p:cNvPr id="9" name="長方形 8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/>
            </a:p>
          </p:txBody>
        </p:sp>
        <p:sp>
          <p:nvSpPr>
            <p:cNvPr id="10" name="長方形 9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/>
            </a:p>
          </p:txBody>
        </p:sp>
      </p:grpSp>
      <p:grpSp>
        <p:nvGrpSpPr>
          <p:cNvPr id="11" name="グループ 10"/>
          <p:cNvGrpSpPr/>
          <p:nvPr/>
        </p:nvGrpSpPr>
        <p:grpSpPr>
          <a:xfrm flipV="1">
            <a:off x="0" y="6309360"/>
            <a:ext cx="7772400" cy="548640"/>
            <a:chOff x="0" y="0"/>
            <a:chExt cx="12188825" cy="713232"/>
          </a:xfrm>
        </p:grpSpPr>
        <p:sp>
          <p:nvSpPr>
            <p:cNvPr id="12" name="長方形 11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/>
            </a:p>
          </p:txBody>
        </p:sp>
        <p:sp>
          <p:nvSpPr>
            <p:cNvPr id="13" name="長方形 12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/>
            </a:p>
          </p:txBody>
        </p:sp>
      </p:grpSp>
      <p:grpSp>
        <p:nvGrpSpPr>
          <p:cNvPr id="14" name="グループ 13"/>
          <p:cNvGrpSpPr/>
          <p:nvPr/>
        </p:nvGrpSpPr>
        <p:grpSpPr>
          <a:xfrm rot="5400000" flipV="1">
            <a:off x="-3154680" y="3154680"/>
            <a:ext cx="6858000" cy="548640"/>
            <a:chOff x="0" y="0"/>
            <a:chExt cx="12188825" cy="713232"/>
          </a:xfrm>
        </p:grpSpPr>
        <p:sp>
          <p:nvSpPr>
            <p:cNvPr id="15" name="長方形 14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/>
            </a:p>
          </p:txBody>
        </p:sp>
        <p:sp>
          <p:nvSpPr>
            <p:cNvPr id="16" name="長方形 15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/>
            </a:p>
          </p:txBody>
        </p:sp>
      </p:grpSp>
      <p:grpSp>
        <p:nvGrpSpPr>
          <p:cNvPr id="17" name="グループ 16"/>
          <p:cNvGrpSpPr/>
          <p:nvPr/>
        </p:nvGrpSpPr>
        <p:grpSpPr>
          <a:xfrm rot="16200000" flipH="1" flipV="1">
            <a:off x="4069079" y="3154681"/>
            <a:ext cx="6858000" cy="548640"/>
            <a:chOff x="0" y="0"/>
            <a:chExt cx="12188825" cy="713232"/>
          </a:xfrm>
        </p:grpSpPr>
        <p:sp>
          <p:nvSpPr>
            <p:cNvPr id="18" name="長方形 17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/>
            </a:p>
          </p:txBody>
        </p:sp>
        <p:sp>
          <p:nvSpPr>
            <p:cNvPr id="19" name="長方形 18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/>
            </a:p>
          </p:txBody>
        </p:sp>
      </p:grp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  <a:alpha val="56000"/>
              </a:schemeClr>
            </a:gs>
            <a:gs pos="79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グループ 7"/>
          <p:cNvGrpSpPr/>
          <p:nvPr/>
        </p:nvGrpSpPr>
        <p:grpSpPr bwMode="auto">
          <a:xfrm flipV="1">
            <a:off x="0" y="6309360"/>
            <a:ext cx="12188825" cy="548640"/>
            <a:chOff x="0" y="0"/>
            <a:chExt cx="12188825" cy="713232"/>
          </a:xfrm>
        </p:grpSpPr>
        <p:sp>
          <p:nvSpPr>
            <p:cNvPr id="9" name="長方形 8"/>
            <p:cNvSpPr/>
            <p:nvPr/>
          </p:nvSpPr>
          <p:spPr bwMode="auto"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/>
            </a:p>
          </p:txBody>
        </p:sp>
        <p:sp>
          <p:nvSpPr>
            <p:cNvPr id="10" name="長方形 9"/>
            <p:cNvSpPr/>
            <p:nvPr/>
          </p:nvSpPr>
          <p:spPr bwMode="auto"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/>
            </a:p>
          </p:txBody>
        </p:sp>
      </p:grpSp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1341120" y="438912"/>
            <a:ext cx="9509760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kumimoji="1" lang="ja-JP" dirty="0"/>
              <a:t>マスター タイトルのスタイルを編集するには、ここをクリック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341120" y="1673352"/>
            <a:ext cx="950976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dirty="0"/>
              <a:t>マスター テキストのスタイルを編集するには、ここをクリック</a:t>
            </a:r>
          </a:p>
          <a:p>
            <a:pPr lvl="1"/>
            <a:r>
              <a:rPr kumimoji="1" lang="ja-JP" dirty="0"/>
              <a:t>第 2 レベル</a:t>
            </a:r>
          </a:p>
          <a:p>
            <a:pPr lvl="2"/>
            <a:r>
              <a:rPr kumimoji="1" lang="ja-JP" dirty="0"/>
              <a:t>第 3 レベル</a:t>
            </a:r>
          </a:p>
          <a:p>
            <a:pPr lvl="3"/>
            <a:r>
              <a:rPr kumimoji="1" lang="ja-JP" dirty="0"/>
              <a:t>第 4 レベル</a:t>
            </a:r>
          </a:p>
          <a:p>
            <a:pPr lvl="4"/>
            <a:r>
              <a:rPr kumimoji="1" lang="ja-JP" dirty="0"/>
              <a:t>第 5 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875776" y="6391656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kumimoji="1" lang="ja-JP" sz="800">
                <a:solidFill>
                  <a:schemeClr val="tx1"/>
                </a:solidFill>
              </a:defRPr>
            </a:lvl1pPr>
          </a:lstStyle>
          <a:p>
            <a:fld id="{9E583DDF-CA54-461A-A486-592D2374C532}" type="datetimeFigureOut">
              <a:pPr/>
              <a:t>2025/7/14</a:t>
            </a:fld>
            <a:endParaRPr kumimoji="1" 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1341120" y="6391656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kumimoji="1" lang="ja-JP" sz="800" cap="all" baseline="0">
                <a:solidFill>
                  <a:schemeClr val="tx1"/>
                </a:solidFill>
              </a:defRPr>
            </a:lvl1pPr>
          </a:lstStyle>
          <a:p>
            <a:endParaRPr kumimoji="1" 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0210800" y="6391656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kumimoji="1" lang="ja-JP" sz="800">
                <a:solidFill>
                  <a:schemeClr val="tx1"/>
                </a:solidFill>
              </a:defRPr>
            </a:lvl1pPr>
          </a:lstStyle>
          <a:p>
            <a:fld id="{CA8D9AD5-F248-4919-864A-CFD76CC027D6}" type="slidenum">
              <a:pPr/>
              <a:t>‹#›</a:t>
            </a:fld>
            <a:endParaRPr kumimoji="1" lang="ja-JP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kumimoji="1" lang="ja-JP" sz="3400" kern="1200">
          <a:solidFill>
            <a:schemeClr val="tx1">
              <a:lumMod val="75000"/>
            </a:schemeClr>
          </a:solidFill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Arial" pitchFamily="34" charset="0"/>
        <a:buChar char="•"/>
        <a:defRPr kumimoji="1" lang="ja-JP" sz="20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Arial" pitchFamily="34" charset="0"/>
        <a:buChar char="•"/>
        <a:defRPr kumimoji="1" lang="ja-JP" sz="18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kumimoji="1" lang="ja-JP" sz="16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kumimoji="1" lang="ja-JP" sz="14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kumimoji="1" lang="ja-JP" sz="14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kumimoji="1" lang="ja-JP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kumimoji="1" lang="ja-JP"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kumimoji="1" lang="ja-JP"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kumimoji="1" lang="ja-JP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kumimoji="1" lang="ja-JP"/>
      </a:defPPr>
      <a:lvl1pPr marL="0" algn="l" defTabSz="914400" rtl="0" eaLnBrk="1" latinLnBrk="0" hangingPunct="1">
        <a:defRPr kumimoji="1" lang="ja-JP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lang="ja-JP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lang="ja-JP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lang="ja-JP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lang="ja-JP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lang="ja-JP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lang="ja-JP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lang="ja-JP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lang="ja-JP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840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tiff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0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s://home.hiroshima-u.ac.jp/fujimori/x3d-chm-2-j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51.jpg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88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0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0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80.png"/><Relationship Id="rId4" Type="http://schemas.openxmlformats.org/officeDocument/2006/relationships/image" Target="../media/image77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g"/><Relationship Id="rId4" Type="http://schemas.openxmlformats.org/officeDocument/2006/relationships/image" Target="../media/image6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hyperlink" Target="https://3d-xplormath.org/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/>
              <p:cNvSpPr>
                <a:spLocks noGrp="1"/>
              </p:cNvSpPr>
              <p:nvPr>
                <p:ph type="ctrTitle"/>
              </p:nvPr>
            </p:nvSpPr>
            <p:spPr>
              <a:xfrm>
                <a:off x="1219198" y="1838876"/>
                <a:ext cx="9677400" cy="1290320"/>
              </a:xfrm>
            </p:spPr>
            <p:txBody>
              <a:bodyPr/>
              <a:lstStyle/>
              <a:p>
                <a:r>
                  <a:rPr lang="en-US" altLang="ja-JP" dirty="0"/>
                  <a:t>The Gauss map of minimal surfaces in </a:t>
                </a:r>
                <a14:m>
                  <m:oMath xmlns:m="http://schemas.openxmlformats.org/officeDocument/2006/math">
                    <m:r>
                      <a:rPr lang="en-US" altLang="ja-JP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altLang="ja-JP" i="1" baseline="30000" dirty="0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kumimoji="1" lang="ja-JP" dirty="0"/>
              </a:p>
            </p:txBody>
          </p:sp>
        </mc:Choice>
        <mc:Fallback xmlns="">
          <p:sp>
            <p:nvSpPr>
              <p:cNvPr id="2" name="タイトル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1219198" y="1838876"/>
                <a:ext cx="9677400" cy="1290320"/>
              </a:xfrm>
              <a:blipFill>
                <a:blip r:embed="rId2"/>
                <a:stretch>
                  <a:fillRect t="-55882" b="-3137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269998" y="3605048"/>
            <a:ext cx="9534636" cy="713120"/>
          </a:xfrm>
        </p:spPr>
        <p:txBody>
          <a:bodyPr>
            <a:normAutofit fontScale="77500" lnSpcReduction="20000"/>
          </a:bodyPr>
          <a:lstStyle/>
          <a:p>
            <a:r>
              <a:rPr lang="en-US" altLang="ja-JP" dirty="0"/>
              <a:t>Workshop on the Physics and the Mathematics of the Universe</a:t>
            </a:r>
          </a:p>
          <a:p>
            <a:endParaRPr lang="en-US" altLang="ja-JP" dirty="0"/>
          </a:p>
          <a:p>
            <a:r>
              <a:rPr lang="en-US" altLang="ja-JP" dirty="0" err="1">
                <a:solidFill>
                  <a:schemeClr val="accent3">
                    <a:lumMod val="75000"/>
                  </a:schemeClr>
                </a:solidFill>
              </a:rPr>
              <a:t>Kavli</a:t>
            </a:r>
            <a:r>
              <a:rPr lang="en-US" altLang="ja-JP" dirty="0">
                <a:solidFill>
                  <a:schemeClr val="accent3">
                    <a:lumMod val="75000"/>
                  </a:schemeClr>
                </a:solidFill>
              </a:rPr>
              <a:t> IPMU</a:t>
            </a:r>
            <a:endParaRPr lang="en-US" altLang="ja-JP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2CBA331-7C44-E94A-906D-FDD60530C307}"/>
              </a:ext>
            </a:extLst>
          </p:cNvPr>
          <p:cNvSpPr txBox="1"/>
          <p:nvPr/>
        </p:nvSpPr>
        <p:spPr>
          <a:xfrm>
            <a:off x="4897163" y="4506427"/>
            <a:ext cx="2321469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14-18 July 2025</a:t>
            </a:r>
          </a:p>
          <a:p>
            <a:endParaRPr kumimoji="1" lang="en-US" altLang="ja-JP" dirty="0"/>
          </a:p>
          <a:p>
            <a:pPr algn="ctr"/>
            <a:r>
              <a:rPr kumimoji="1" lang="en-US" altLang="ja-JP" sz="2400" dirty="0"/>
              <a:t>Reiko </a:t>
            </a:r>
            <a:r>
              <a:rPr kumimoji="1" lang="en-US" altLang="ja-JP" sz="2400" dirty="0" err="1"/>
              <a:t>Miyaoka</a:t>
            </a:r>
            <a:endParaRPr kumimoji="1" lang="en-US" altLang="ja-JP" sz="2400" dirty="0"/>
          </a:p>
          <a:p>
            <a:pPr algn="ctr"/>
            <a:r>
              <a:rPr kumimoji="1" lang="ja-JP" altLang="en-US"/>
              <a:t>（</a:t>
            </a:r>
            <a:r>
              <a:rPr kumimoji="1" lang="en-US" altLang="ja-JP" dirty="0"/>
              <a:t>Tohoku University</a:t>
            </a:r>
            <a:r>
              <a:rPr kumimoji="1" lang="ja-JP" altLang="en-US"/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267154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129CE5B-4431-4949-BEDA-21AA64AE9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013" y="438912"/>
            <a:ext cx="10865222" cy="553309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ja-JP" u="sng" dirty="0">
                <a:solidFill>
                  <a:srgbClr val="7030A0"/>
                </a:solidFill>
              </a:rPr>
              <a:t>However, the </a:t>
            </a:r>
            <a:r>
              <a:rPr kumimoji="1" lang="en-US" altLang="ja-JP" u="sng" dirty="0">
                <a:solidFill>
                  <a:srgbClr val="7030A0"/>
                </a:solidFill>
              </a:rPr>
              <a:t>surface might have singularities</a:t>
            </a:r>
            <a:endParaRPr kumimoji="1" lang="ja-JP" altLang="en-US">
              <a:solidFill>
                <a:srgbClr val="7030A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AB96B9E-7AAF-1A4E-A1A8-E4E91AEDA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2417" y="1235413"/>
            <a:ext cx="10248948" cy="4577057"/>
          </a:xfrm>
        </p:spPr>
        <p:txBody>
          <a:bodyPr>
            <a:normAutofit fontScale="92500" lnSpcReduction="20000"/>
          </a:bodyPr>
          <a:lstStyle/>
          <a:p>
            <a:pPr marL="45720" indent="0">
              <a:buNone/>
            </a:pPr>
            <a:r>
              <a:rPr kumimoji="1" lang="ja-JP" altLang="en-US"/>
              <a:t>　　　　　　　　　　　　　　　　　　　　　　</a:t>
            </a:r>
            <a:r>
              <a:rPr kumimoji="1" lang="ja-JP" altLang="en-US" sz="2600"/>
              <a:t>　　　　　</a:t>
            </a:r>
            <a:endParaRPr kumimoji="1" lang="en-US" altLang="ja-JP" sz="2600" dirty="0"/>
          </a:p>
          <a:p>
            <a:pPr marL="45720" indent="0">
              <a:buNone/>
            </a:pPr>
            <a:r>
              <a:rPr kumimoji="1" lang="ja-JP" altLang="en-US" sz="2600">
                <a:solidFill>
                  <a:srgbClr val="9437FF"/>
                </a:solidFill>
              </a:rPr>
              <a:t>　</a:t>
            </a:r>
            <a:r>
              <a:rPr kumimoji="1" lang="ja-JP" altLang="en-US" sz="2800">
                <a:solidFill>
                  <a:srgbClr val="FF40FF"/>
                </a:solidFill>
              </a:rPr>
              <a:t>　　　　　　　　　　　　　　　　　　　　　　　　　　　　　　</a:t>
            </a:r>
            <a:endParaRPr kumimoji="1" lang="en-US" altLang="ja-JP" sz="2800" dirty="0">
              <a:solidFill>
                <a:srgbClr val="FF40FF"/>
              </a:solidFill>
            </a:endParaRPr>
          </a:p>
          <a:p>
            <a:pPr marL="45720" indent="0">
              <a:buNone/>
            </a:pPr>
            <a:r>
              <a:rPr kumimoji="1" lang="ja-JP" altLang="en-US" sz="2800">
                <a:solidFill>
                  <a:srgbClr val="FF40FF"/>
                </a:solidFill>
              </a:rPr>
              <a:t>　　　　</a:t>
            </a:r>
            <a:r>
              <a:rPr kumimoji="1" lang="en-US" altLang="ja-JP" sz="2600" dirty="0"/>
              <a:t>R.</a:t>
            </a:r>
            <a:r>
              <a:rPr lang="en-US" altLang="ja-JP" sz="2600" dirty="0"/>
              <a:t> </a:t>
            </a:r>
            <a:r>
              <a:rPr lang="en-US" altLang="ja-JP" sz="2600" dirty="0" err="1"/>
              <a:t>Osserman</a:t>
            </a:r>
            <a:r>
              <a:rPr lang="en-US" altLang="ja-JP" sz="2600" dirty="0"/>
              <a:t> shows (1970) </a:t>
            </a:r>
            <a:r>
              <a:rPr kumimoji="1" lang="ja-JP" altLang="en-US" sz="2600">
                <a:solidFill>
                  <a:srgbClr val="FF40FF"/>
                </a:solidFill>
              </a:rPr>
              <a:t>　　　　　　　　　　　　　　　　　　</a:t>
            </a:r>
            <a:endParaRPr kumimoji="1" lang="en-US" altLang="ja-JP" sz="2600" dirty="0">
              <a:solidFill>
                <a:srgbClr val="FF40FF"/>
              </a:solidFill>
            </a:endParaRPr>
          </a:p>
          <a:p>
            <a:pPr marL="45720" indent="0">
              <a:buNone/>
            </a:pPr>
            <a:r>
              <a:rPr kumimoji="1" lang="ja-JP" altLang="en-US" sz="2600">
                <a:solidFill>
                  <a:srgbClr val="FF40FF"/>
                </a:solidFill>
              </a:rPr>
              <a:t>　　　　　　　　　　　　　　　　　</a:t>
            </a:r>
            <a:r>
              <a:rPr kumimoji="1" lang="en-US" altLang="ja-JP" sz="2600" dirty="0">
                <a:solidFill>
                  <a:srgbClr val="9437FF"/>
                </a:solidFill>
              </a:rPr>
              <a:t>If the surface has the minimum area,</a:t>
            </a:r>
          </a:p>
          <a:p>
            <a:pPr marL="45720" indent="0">
              <a:buNone/>
            </a:pPr>
            <a:r>
              <a:rPr kumimoji="1" lang="ja-JP" altLang="en-US" sz="2600">
                <a:solidFill>
                  <a:srgbClr val="FF40FF"/>
                </a:solidFill>
              </a:rPr>
              <a:t>　　　　　　　　　　　　　　　　　　　　　　　　</a:t>
            </a:r>
            <a:r>
              <a:rPr lang="en-US" altLang="ja-JP" sz="2600" u="sng" dirty="0">
                <a:solidFill>
                  <a:srgbClr val="FF2F92"/>
                </a:solidFill>
              </a:rPr>
              <a:t>No true singularities.</a:t>
            </a:r>
          </a:p>
          <a:p>
            <a:pPr marL="45720" indent="0">
              <a:buNone/>
            </a:pPr>
            <a:r>
              <a:rPr kumimoji="1" lang="ja-JP" altLang="en-US" sz="2600">
                <a:solidFill>
                  <a:srgbClr val="7030A0"/>
                </a:solidFill>
              </a:rPr>
              <a:t>　　　</a:t>
            </a:r>
            <a:r>
              <a:rPr lang="en-US" altLang="ja-JP" sz="2600" dirty="0"/>
              <a:t>                  </a:t>
            </a:r>
            <a:r>
              <a:rPr kumimoji="1" lang="ja-JP" altLang="en-US" sz="2600">
                <a:solidFill>
                  <a:srgbClr val="7030A0"/>
                </a:solidFill>
              </a:rPr>
              <a:t>　　　　　</a:t>
            </a:r>
            <a:r>
              <a:rPr lang="en-US" altLang="ja-JP" sz="2600" dirty="0"/>
              <a:t>R. Gulliver (1973)</a:t>
            </a:r>
            <a:r>
              <a:rPr lang="ja-JP" altLang="en-US" sz="2600"/>
              <a:t>　</a:t>
            </a:r>
            <a:r>
              <a:rPr lang="ja-JP" altLang="en-US" sz="2600">
                <a:solidFill>
                  <a:srgbClr val="7030A0"/>
                </a:solidFill>
              </a:rPr>
              <a:t>　　　　　　　　　　　　　　　　　　　　　</a:t>
            </a:r>
            <a:endParaRPr lang="en-US" altLang="ja-JP" sz="2600" dirty="0"/>
          </a:p>
          <a:p>
            <a:pPr marL="45720" indent="0">
              <a:buNone/>
            </a:pPr>
            <a:r>
              <a:rPr lang="ja-JP" altLang="en-US" sz="2600"/>
              <a:t>　　　　　　　　　　　　　　</a:t>
            </a:r>
            <a:r>
              <a:rPr lang="en-US" altLang="ja-JP" sz="2600" dirty="0"/>
              <a:t> </a:t>
            </a:r>
            <a:r>
              <a:rPr lang="ja-JP" altLang="en-US" sz="2600"/>
              <a:t>　　</a:t>
            </a:r>
            <a:r>
              <a:rPr lang="en-US" altLang="ja-JP" sz="2600" dirty="0"/>
              <a:t>      </a:t>
            </a:r>
            <a:r>
              <a:rPr lang="ja-JP" altLang="en-US" sz="2600"/>
              <a:t>　　　</a:t>
            </a:r>
            <a:r>
              <a:rPr lang="en-US" altLang="ja-JP" sz="2600" dirty="0"/>
              <a:t>   </a:t>
            </a:r>
            <a:r>
              <a:rPr lang="en-US" altLang="ja-JP" sz="2600" u="sng" dirty="0">
                <a:solidFill>
                  <a:srgbClr val="FF2F92"/>
                </a:solidFill>
              </a:rPr>
              <a:t>No false singularities.</a:t>
            </a:r>
          </a:p>
          <a:p>
            <a:pPr marL="45720" indent="0">
              <a:buNone/>
            </a:pPr>
            <a:r>
              <a:rPr lang="ja-JP" altLang="en-US" sz="2600"/>
              <a:t>　</a:t>
            </a:r>
            <a:endParaRPr lang="en-US" altLang="ja-JP" sz="2600" dirty="0">
              <a:solidFill>
                <a:srgbClr val="9437FF"/>
              </a:solidFill>
            </a:endParaRPr>
          </a:p>
          <a:p>
            <a:pPr marL="45720" indent="0" algn="ctr">
              <a:buNone/>
            </a:pPr>
            <a:r>
              <a:rPr lang="en-US" altLang="ja-JP" sz="2600" dirty="0">
                <a:solidFill>
                  <a:srgbClr val="9437FF"/>
                </a:solidFill>
              </a:rPr>
              <a:t>Thus the Plateau problem was settled</a:t>
            </a:r>
            <a:r>
              <a:rPr lang="ja-JP" altLang="en-US" sz="2600">
                <a:solidFill>
                  <a:srgbClr val="9437FF"/>
                </a:solidFill>
              </a:rPr>
              <a:t>．</a:t>
            </a:r>
            <a:endParaRPr kumimoji="1" lang="ja-JP" altLang="en-US" sz="2600">
              <a:solidFill>
                <a:srgbClr val="9437FF"/>
              </a:solidFill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D32656C-3666-8B4B-BA6C-BAA95990D8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095" y="2801708"/>
            <a:ext cx="2455012" cy="184125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5C36675-AC8B-1443-8DE9-EC70B2CAB7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757" y="1235413"/>
            <a:ext cx="2226366" cy="132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68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>
          <a:xfrm>
            <a:off x="2387600" y="228600"/>
            <a:ext cx="7366000" cy="980440"/>
          </a:xfrm>
        </p:spPr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altLang="ja-JP" sz="4400" b="1" dirty="0">
                <a:ln/>
                <a:solidFill>
                  <a:schemeClr val="accent3">
                    <a:lumMod val="50000"/>
                  </a:schemeClr>
                </a:solidFill>
                <a:latin typeface="HG丸ｺﾞｼｯｸM-PRO"/>
                <a:ea typeface="HG丸ｺﾞｼｯｸM-PRO"/>
                <a:cs typeface="HG丸ｺﾞｼｯｸM-PRO"/>
              </a:rPr>
              <a:t>Experiment</a:t>
            </a:r>
            <a:endParaRPr lang="ja-JP" altLang="en-US" sz="4400" b="1" dirty="0">
              <a:ln/>
              <a:solidFill>
                <a:schemeClr val="accent3">
                  <a:lumMod val="50000"/>
                </a:schemeClr>
              </a:solidFill>
              <a:latin typeface="HG丸ｺﾞｼｯｸM-PRO"/>
              <a:ea typeface="HG丸ｺﾞｼｯｸM-PRO"/>
              <a:cs typeface="HG丸ｺﾞｼｯｸM-PRO"/>
            </a:endParaRPr>
          </a:p>
        </p:txBody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sz="2800" dirty="0">
                <a:solidFill>
                  <a:srgbClr val="842893"/>
                </a:solidFill>
              </a:rPr>
              <a:t>Pull up a frame from the soap liquid gently.  </a:t>
            </a:r>
          </a:p>
          <a:p>
            <a:pPr marL="45720" indent="0">
              <a:buNone/>
            </a:pPr>
            <a:r>
              <a:rPr lang="en-US" altLang="ja-JP" sz="2800" dirty="0">
                <a:solidFill>
                  <a:srgbClr val="842893"/>
                </a:solidFill>
              </a:rPr>
              <a:t>Then we obtain a minimal surface</a:t>
            </a:r>
            <a:r>
              <a:rPr lang="ja-JP" altLang="en-US" sz="2800">
                <a:solidFill>
                  <a:srgbClr val="842893"/>
                </a:solidFill>
              </a:rPr>
              <a:t>．</a:t>
            </a:r>
            <a:endParaRPr lang="en-US" altLang="ja-JP" sz="2800" dirty="0">
              <a:solidFill>
                <a:srgbClr val="842893"/>
              </a:solidFill>
            </a:endParaRPr>
          </a:p>
          <a:p>
            <a:pPr marL="45720" indent="0">
              <a:buNone/>
            </a:pPr>
            <a:endParaRPr lang="en-US" altLang="ja-JP" dirty="0">
              <a:solidFill>
                <a:srgbClr val="842893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E28C1D3-7452-B140-86E0-CC1728A03B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748" y="3076849"/>
            <a:ext cx="2023315" cy="1521407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ABA9A682-3140-2E47-AEE8-44D56FCED7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61" y="3142755"/>
            <a:ext cx="3240915" cy="1455501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0261032-8FB6-DB44-9FA4-09C63527309F}"/>
              </a:ext>
            </a:extLst>
          </p:cNvPr>
          <p:cNvSpPr txBox="1"/>
          <p:nvPr/>
        </p:nvSpPr>
        <p:spPr>
          <a:xfrm>
            <a:off x="1927893" y="4946075"/>
            <a:ext cx="102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Catenoid</a:t>
            </a:r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AA8EB27-6642-2543-BD1B-AFB85934E45A}"/>
              </a:ext>
            </a:extLst>
          </p:cNvPr>
          <p:cNvSpPr txBox="1"/>
          <p:nvPr/>
        </p:nvSpPr>
        <p:spPr>
          <a:xfrm>
            <a:off x="3731368" y="4946075"/>
            <a:ext cx="1219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Helicoid</a:t>
            </a:r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6BCD2F4-804F-FB47-A972-FB9F119112AB}"/>
              </a:ext>
            </a:extLst>
          </p:cNvPr>
          <p:cNvSpPr txBox="1"/>
          <p:nvPr/>
        </p:nvSpPr>
        <p:spPr>
          <a:xfrm>
            <a:off x="8460207" y="4948722"/>
            <a:ext cx="2835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Different minimal surfaces with the same frame</a:t>
            </a:r>
            <a:r>
              <a:rPr kumimoji="1" lang="ja-JP" altLang="en-US"/>
              <a:t>．</a:t>
            </a:r>
            <a:endParaRPr kumimoji="1" lang="en-US" altLang="ja-JP" dirty="0"/>
          </a:p>
          <a:p>
            <a:r>
              <a:rPr kumimoji="1" lang="en-US" altLang="ja-JP" dirty="0"/>
              <a:t>Upper: Mobius strip</a:t>
            </a:r>
            <a:r>
              <a:rPr kumimoji="1" lang="ja-JP" altLang="en-US"/>
              <a:t>．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081E67B-1D2A-DC4B-AD31-2F8F82D4AE08}"/>
              </a:ext>
            </a:extLst>
          </p:cNvPr>
          <p:cNvSpPr txBox="1"/>
          <p:nvPr/>
        </p:nvSpPr>
        <p:spPr>
          <a:xfrm>
            <a:off x="6124774" y="4946075"/>
            <a:ext cx="181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Any frames</a:t>
            </a:r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2F69FFD-F9AE-7D4E-9DEC-D88A72DBB7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395" y="3596499"/>
            <a:ext cx="1638300" cy="12319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27E803E-E3E8-A44E-89CE-8D0B926CFA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395" y="2269677"/>
            <a:ext cx="1676400" cy="12065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1F73577-51D4-984E-8AF5-B02DDA352E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812" y="3142755"/>
            <a:ext cx="13970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42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2" name="Picture 4" descr="追加したファイル6                                              000C0B87Macintosh HD                   C59409E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067" y="3455455"/>
            <a:ext cx="3515139" cy="264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4694" name="Rectangle 6"/>
          <p:cNvSpPr>
            <a:spLocks noChangeArrowheads="1"/>
          </p:cNvSpPr>
          <p:nvPr/>
        </p:nvSpPr>
        <p:spPr bwMode="auto">
          <a:xfrm>
            <a:off x="1568669" y="310330"/>
            <a:ext cx="88392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altLang="ja-JP" sz="3400" b="1" dirty="0">
                <a:ln/>
                <a:solidFill>
                  <a:srgbClr val="7030A0"/>
                </a:solidFill>
                <a:latin typeface="HG丸ｺﾞｼｯｸM-PRO"/>
                <a:ea typeface="HG丸ｺﾞｼｯｸM-PRO"/>
                <a:cs typeface="HG丸ｺﾞｼｯｸM-PRO"/>
              </a:rPr>
              <a:t>Why are minimal surfaces important</a:t>
            </a:r>
            <a:r>
              <a:rPr lang="ja-JP" altLang="en-US" sz="3400" b="1">
                <a:ln/>
                <a:solidFill>
                  <a:srgbClr val="7030A0"/>
                </a:solidFill>
                <a:latin typeface="HG丸ｺﾞｼｯｸM-PRO"/>
                <a:ea typeface="HG丸ｺﾞｼｯｸM-PRO"/>
                <a:cs typeface="HG丸ｺﾞｼｯｸM-PRO"/>
              </a:rPr>
              <a:t>？</a:t>
            </a:r>
            <a:endParaRPr lang="en-US" altLang="ja-JP" sz="3400" b="1" dirty="0">
              <a:ln/>
              <a:solidFill>
                <a:srgbClr val="7030A0"/>
              </a:solidFill>
              <a:latin typeface="HG丸ｺﾞｼｯｸM-PRO"/>
              <a:ea typeface="HG丸ｺﾞｼｯｸM-PRO"/>
              <a:cs typeface="HG丸ｺﾞｼｯｸM-PRO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114349" y="1348494"/>
            <a:ext cx="67574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ln/>
                <a:solidFill>
                  <a:srgbClr val="0070C0"/>
                </a:solidFill>
                <a:latin typeface="HG丸ｺﾞｼｯｸM-PRO"/>
                <a:ea typeface="HG丸ｺﾞｼｯｸM-PRO"/>
                <a:cs typeface="HG丸ｺﾞｼｯｸM-PRO"/>
              </a:rPr>
              <a:t>Frei Otto uses them in architecture,</a:t>
            </a:r>
            <a:endParaRPr lang="ja-JP" altLang="en-US" sz="2800" b="1">
              <a:ln/>
              <a:solidFill>
                <a:srgbClr val="0070C0"/>
              </a:solidFill>
              <a:latin typeface="HG丸ｺﾞｼｯｸM-PRO"/>
              <a:ea typeface="HG丸ｺﾞｼｯｸM-PRO"/>
              <a:cs typeface="HG丸ｺﾞｼｯｸM-PRO"/>
            </a:endParaRPr>
          </a:p>
          <a:p>
            <a:endParaRPr kumimoji="1" lang="en-US" altLang="ja-JP" sz="1200" dirty="0">
              <a:solidFill>
                <a:srgbClr val="7030A0"/>
              </a:solidFill>
            </a:endParaRPr>
          </a:p>
          <a:p>
            <a:r>
              <a:rPr kumimoji="1" lang="en-US" altLang="ja-JP" sz="2800" dirty="0">
                <a:solidFill>
                  <a:srgbClr val="7030A0"/>
                </a:solidFill>
              </a:rPr>
              <a:t>as they are beautiful, save the material, and strong. </a:t>
            </a:r>
            <a:endParaRPr kumimoji="1" lang="ja-JP" altLang="en-US" sz="2800" dirty="0">
              <a:solidFill>
                <a:srgbClr val="7030A0"/>
              </a:solidFill>
            </a:endParaRPr>
          </a:p>
        </p:txBody>
      </p:sp>
      <p:pic>
        <p:nvPicPr>
          <p:cNvPr id="6" name="Picture 2" descr="追加したファイル5                                              001E5545Macintosh HD                   C27D43C9:">
            <a:extLst>
              <a:ext uri="{FF2B5EF4-FFF2-40B4-BE49-F238E27FC236}">
                <a16:creationId xmlns:a16="http://schemas.microsoft.com/office/drawing/2014/main" id="{B247F8F0-E534-D643-B551-8E5A73785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660" y="1887539"/>
            <a:ext cx="2857982" cy="448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図 6" descr="images.jpeg">
            <a:extLst>
              <a:ext uri="{FF2B5EF4-FFF2-40B4-BE49-F238E27FC236}">
                <a16:creationId xmlns:a16="http://schemas.microsoft.com/office/drawing/2014/main" id="{C47E8C4F-F30D-EB4A-8A21-59C5C6D15C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296" y="2809270"/>
            <a:ext cx="2770562" cy="2640209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6530BDA-EB21-7049-A176-D23547609EFD}"/>
              </a:ext>
            </a:extLst>
          </p:cNvPr>
          <p:cNvSpPr txBox="1"/>
          <p:nvPr/>
        </p:nvSpPr>
        <p:spPr>
          <a:xfrm>
            <a:off x="4850296" y="5560799"/>
            <a:ext cx="25410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rgbClr val="0070C0"/>
                </a:solidFill>
              </a:rPr>
              <a:t>The roof of the </a:t>
            </a:r>
          </a:p>
          <a:p>
            <a:r>
              <a:rPr kumimoji="1" lang="en-US" altLang="ja-JP" dirty="0">
                <a:solidFill>
                  <a:srgbClr val="0070C0"/>
                </a:solidFill>
              </a:rPr>
              <a:t>Munich Olympic Stadium</a:t>
            </a:r>
          </a:p>
          <a:p>
            <a:pPr algn="ctr"/>
            <a:r>
              <a:rPr kumimoji="1" lang="en-US" altLang="ja-JP" dirty="0">
                <a:solidFill>
                  <a:srgbClr val="0070C0"/>
                </a:solidFill>
              </a:rPr>
              <a:t>1972</a:t>
            </a:r>
            <a:endParaRPr kumimoji="1" lang="ja-JP" altLang="en-U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73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0DB9905-C198-B64E-B84D-ECA482E9A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291548"/>
            <a:ext cx="9366637" cy="67713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ja-JP" sz="4400" dirty="0">
                <a:solidFill>
                  <a:srgbClr val="002060"/>
                </a:solidFill>
              </a:rPr>
              <a:t>Minimal surfaces with 3D symmetry</a:t>
            </a:r>
            <a:endParaRPr kumimoji="1" lang="ja-JP" altLang="en-US" sz="4400">
              <a:solidFill>
                <a:srgbClr val="00206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F08122C-2642-EE48-A9B0-3A1353AACF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9557" y="1213324"/>
            <a:ext cx="9556098" cy="4998290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kumimoji="1" lang="en-US" altLang="ja-JP" sz="2800" dirty="0"/>
              <a:t>Triply periodic </a:t>
            </a:r>
            <a:r>
              <a:rPr lang="en-US" altLang="ja-JP" sz="2800" dirty="0"/>
              <a:t>minimal surfaces appear in </a:t>
            </a:r>
            <a:r>
              <a:rPr lang="en-US" altLang="ja-JP" sz="2800" dirty="0">
                <a:solidFill>
                  <a:srgbClr val="0070C0"/>
                </a:solidFill>
              </a:rPr>
              <a:t>physics</a:t>
            </a:r>
            <a:r>
              <a:rPr lang="en-US" altLang="ja-JP" sz="2800" dirty="0"/>
              <a:t>,</a:t>
            </a:r>
          </a:p>
          <a:p>
            <a:pPr marL="45720" indent="0">
              <a:buNone/>
            </a:pPr>
            <a:r>
              <a:rPr lang="en-US" altLang="ja-JP" sz="2800" dirty="0">
                <a:solidFill>
                  <a:srgbClr val="0070C0"/>
                </a:solidFill>
              </a:rPr>
              <a:t>chemistry</a:t>
            </a:r>
            <a:r>
              <a:rPr lang="en-US" altLang="ja-JP" sz="2800" dirty="0"/>
              <a:t>, </a:t>
            </a:r>
            <a:r>
              <a:rPr lang="en-US" altLang="ja-JP" sz="2800" dirty="0">
                <a:solidFill>
                  <a:srgbClr val="0070C0"/>
                </a:solidFill>
              </a:rPr>
              <a:t>crystallography</a:t>
            </a:r>
            <a:r>
              <a:rPr lang="en-US" altLang="ja-JP" sz="2800" dirty="0"/>
              <a:t>, as </a:t>
            </a:r>
            <a:r>
              <a:rPr lang="en-US" altLang="ja-JP" sz="2800" dirty="0">
                <a:solidFill>
                  <a:srgbClr val="0070C0"/>
                </a:solidFill>
              </a:rPr>
              <a:t>interfaces</a:t>
            </a:r>
            <a:endParaRPr kumimoji="1" lang="en-US" altLang="ja-JP" sz="2800" dirty="0">
              <a:solidFill>
                <a:srgbClr val="0070C0"/>
              </a:solidFill>
            </a:endParaRPr>
          </a:p>
          <a:p>
            <a:pPr marL="45720" indent="0">
              <a:buNone/>
            </a:pPr>
            <a:r>
              <a:rPr lang="ja-JP" altLang="en-US"/>
              <a:t>　　　　　　　　　　　</a:t>
            </a:r>
            <a:endParaRPr lang="en-US" altLang="ja-JP" dirty="0"/>
          </a:p>
          <a:p>
            <a:pPr marL="45720" indent="0">
              <a:buNone/>
            </a:pPr>
            <a:endParaRPr lang="en-US" altLang="ja-JP" sz="2600" dirty="0"/>
          </a:p>
          <a:p>
            <a:pPr marL="45720" indent="0">
              <a:buNone/>
            </a:pPr>
            <a:endParaRPr lang="en-US" altLang="ja-JP" sz="2600" dirty="0"/>
          </a:p>
          <a:p>
            <a:pPr marL="45720" indent="0">
              <a:buNone/>
            </a:pPr>
            <a:r>
              <a:rPr lang="en-US" altLang="ja-JP" sz="2600" dirty="0"/>
              <a:t>Schwarz Primitive surface (1880s)</a:t>
            </a:r>
            <a:r>
              <a:rPr lang="ja-JP" altLang="en-US" sz="2600"/>
              <a:t>　　</a:t>
            </a:r>
            <a:r>
              <a:rPr lang="en-US" altLang="ja-JP" sz="2600" dirty="0"/>
              <a:t> Diamond surface</a:t>
            </a:r>
            <a:r>
              <a:rPr lang="en-US" altLang="ja-JP" dirty="0"/>
              <a:t>                   </a:t>
            </a:r>
            <a:r>
              <a:rPr lang="ja-JP" altLang="en-US"/>
              <a:t>　　　　　　　　　　　　　</a:t>
            </a:r>
            <a:r>
              <a:rPr lang="en-US" altLang="ja-JP" dirty="0"/>
              <a:t>                  </a:t>
            </a:r>
            <a:r>
              <a:rPr lang="ja-JP" altLang="en-US"/>
              <a:t>　　　　　　　　　　　　　　　　　　</a:t>
            </a:r>
            <a:r>
              <a:rPr lang="en-US" altLang="ja-JP" dirty="0"/>
              <a:t> </a:t>
            </a:r>
          </a:p>
          <a:p>
            <a:pPr marL="45720" indent="0">
              <a:buNone/>
            </a:pPr>
            <a:endParaRPr lang="en-US" altLang="ja-JP" dirty="0"/>
          </a:p>
          <a:p>
            <a:pPr marL="45720" indent="0">
              <a:buNone/>
            </a:pPr>
            <a:endParaRPr lang="en-US" altLang="ja-JP" dirty="0"/>
          </a:p>
          <a:p>
            <a:pPr marL="45720" indent="0">
              <a:buNone/>
            </a:pPr>
            <a:endParaRPr lang="en-US" altLang="ja-JP" dirty="0"/>
          </a:p>
          <a:p>
            <a:pPr marL="45720" indent="0">
              <a:buNone/>
            </a:pPr>
            <a:r>
              <a:rPr lang="ja-JP" altLang="en-US"/>
              <a:t>　　　　</a:t>
            </a:r>
            <a:r>
              <a:rPr lang="en-US" altLang="ja-JP" dirty="0"/>
              <a:t>                      Gyroid (A. Schoen,1970)</a:t>
            </a:r>
            <a:endParaRPr kumimoji="1"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pPr marL="45720" indent="0">
              <a:buNone/>
            </a:pPr>
            <a:endParaRPr kumimoji="1" lang="en-US" altLang="ja-JP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27AC97A-4BDF-2149-AD92-2B72DDEBD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835" y="2217003"/>
            <a:ext cx="1446501" cy="144650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A8C3787-9F7A-5A4E-BDA8-5C640A1F8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5777" y="2271119"/>
            <a:ext cx="1392385" cy="139238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A893489-6BE8-BF4E-91E8-75C9BBEBD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7616" y="2258626"/>
            <a:ext cx="1417369" cy="141736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FC72FFD-86CD-4141-BF1E-4DD7AFD706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3395" y="2185007"/>
            <a:ext cx="1510491" cy="151049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DBFCE35-1D29-664D-9219-7BA1AE6C48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5777" y="4257241"/>
            <a:ext cx="3967906" cy="138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4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314593F-0F3C-0F43-AEBE-4DEB1FBC4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451944"/>
            <a:ext cx="9095652" cy="654689"/>
          </a:xfrm>
        </p:spPr>
        <p:txBody>
          <a:bodyPr>
            <a:normAutofit/>
          </a:bodyPr>
          <a:lstStyle/>
          <a:p>
            <a:pPr algn="ctr"/>
            <a:r>
              <a:rPr lang="en-US" altLang="ja-JP" sz="4000" dirty="0">
                <a:solidFill>
                  <a:srgbClr val="002060"/>
                </a:solidFill>
              </a:rPr>
              <a:t>Other aspects</a:t>
            </a:r>
            <a:endParaRPr kumimoji="1" lang="ja-JP" altLang="en-US" sz="4000">
              <a:solidFill>
                <a:srgbClr val="00206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7074BEC-DC4E-734E-8CFB-50CE4AB5B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1120" y="1231918"/>
            <a:ext cx="9505556" cy="4990206"/>
          </a:xfrm>
        </p:spPr>
        <p:txBody>
          <a:bodyPr>
            <a:normAutofit fontScale="92500" lnSpcReduction="20000"/>
          </a:bodyPr>
          <a:lstStyle/>
          <a:p>
            <a:r>
              <a:rPr lang="en-US" altLang="ja-JP" sz="3200" dirty="0"/>
              <a:t>Relation to investigate the </a:t>
            </a:r>
            <a:r>
              <a:rPr lang="en-US" altLang="ja-JP" sz="3200" u="sng" dirty="0">
                <a:solidFill>
                  <a:srgbClr val="FF40FF"/>
                </a:solidFill>
              </a:rPr>
              <a:t>blackholes</a:t>
            </a:r>
            <a:r>
              <a:rPr lang="ja-JP" altLang="en-US" sz="3200">
                <a:solidFill>
                  <a:srgbClr val="FF40FF"/>
                </a:solidFill>
              </a:rPr>
              <a:t>：</a:t>
            </a:r>
            <a:endParaRPr lang="en-US" altLang="ja-JP" sz="3200" dirty="0">
              <a:solidFill>
                <a:srgbClr val="FF40FF"/>
              </a:solidFill>
            </a:endParaRPr>
          </a:p>
          <a:p>
            <a:pPr marL="45720" indent="0">
              <a:buNone/>
            </a:pPr>
            <a:r>
              <a:rPr lang="en-US" altLang="ja-JP" sz="3200" dirty="0">
                <a:solidFill>
                  <a:srgbClr val="FF40FF"/>
                </a:solidFill>
              </a:rPr>
              <a:t> </a:t>
            </a:r>
            <a:r>
              <a:rPr lang="en-US" altLang="ja-JP" sz="2400" dirty="0">
                <a:solidFill>
                  <a:srgbClr val="002060"/>
                </a:solidFill>
              </a:rPr>
              <a:t>Event horizon cut by a time-level is a minimal surface in the </a:t>
            </a:r>
          </a:p>
          <a:p>
            <a:pPr marL="45720" indent="0">
              <a:buNone/>
            </a:pPr>
            <a:r>
              <a:rPr lang="en-US" altLang="ja-JP" sz="2400" dirty="0">
                <a:solidFill>
                  <a:srgbClr val="002060"/>
                </a:solidFill>
              </a:rPr>
              <a:t> Flamm paraboloid in the Schwarzschild space-time.</a:t>
            </a:r>
            <a:endParaRPr lang="en-US" altLang="ja-JP" sz="2800" dirty="0"/>
          </a:p>
          <a:p>
            <a:r>
              <a:rPr lang="en-US" altLang="ja-JP" sz="3200" dirty="0"/>
              <a:t>Used to solve the </a:t>
            </a:r>
            <a:r>
              <a:rPr lang="en-US" altLang="ja-JP" sz="3200" dirty="0" err="1">
                <a:solidFill>
                  <a:srgbClr val="FF40FF"/>
                </a:solidFill>
              </a:rPr>
              <a:t>Poincaré</a:t>
            </a:r>
            <a:r>
              <a:rPr lang="en-US" altLang="ja-JP" sz="3200" dirty="0">
                <a:solidFill>
                  <a:srgbClr val="FF40FF"/>
                </a:solidFill>
              </a:rPr>
              <a:t> conjecture:</a:t>
            </a:r>
          </a:p>
          <a:p>
            <a:pPr marL="45720" indent="0">
              <a:buNone/>
            </a:pPr>
            <a:r>
              <a:rPr lang="en-US" altLang="ja-JP" sz="2400" dirty="0">
                <a:solidFill>
                  <a:srgbClr val="002060"/>
                </a:solidFill>
              </a:rPr>
              <a:t>The existence of an essential surface (uncompressed minimal</a:t>
            </a:r>
          </a:p>
          <a:p>
            <a:pPr marL="45720" indent="0">
              <a:buNone/>
            </a:pPr>
            <a:r>
              <a:rPr lang="en-US" altLang="ja-JP" sz="2400" dirty="0">
                <a:solidFill>
                  <a:srgbClr val="002060"/>
                </a:solidFill>
              </a:rPr>
              <a:t> surface) guarantees the decomposition of  a 3-manifold into</a:t>
            </a:r>
          </a:p>
          <a:p>
            <a:pPr marL="45720" indent="0">
              <a:buNone/>
            </a:pPr>
            <a:r>
              <a:rPr lang="en-US" altLang="ja-JP" sz="2400" dirty="0">
                <a:solidFill>
                  <a:srgbClr val="002060"/>
                </a:solidFill>
              </a:rPr>
              <a:t> a hyperbolic part and a graph part.  </a:t>
            </a:r>
          </a:p>
          <a:p>
            <a:pPr marL="45720" indent="0">
              <a:buNone/>
            </a:pPr>
            <a:r>
              <a:rPr lang="en-US" altLang="ja-JP" sz="3600" dirty="0">
                <a:solidFill>
                  <a:srgbClr val="002060"/>
                </a:solidFill>
              </a:rPr>
              <a:t> </a:t>
            </a:r>
            <a:r>
              <a:rPr lang="en-US" altLang="ja-JP" sz="3600" u="sng" dirty="0">
                <a:solidFill>
                  <a:srgbClr val="FF40FF"/>
                </a:solidFill>
              </a:rPr>
              <a:t>In general</a:t>
            </a:r>
            <a:r>
              <a:rPr lang="en-US" altLang="ja-JP" sz="2400" dirty="0">
                <a:solidFill>
                  <a:srgbClr val="FF40FF"/>
                </a:solidFill>
              </a:rPr>
              <a:t>,</a:t>
            </a:r>
            <a:r>
              <a:rPr lang="en-US" altLang="ja-JP" sz="2400" dirty="0">
                <a:solidFill>
                  <a:srgbClr val="002060"/>
                </a:solidFill>
              </a:rPr>
              <a:t> the minimality of some quantity is used to</a:t>
            </a:r>
          </a:p>
          <a:p>
            <a:pPr marL="45720" indent="0">
              <a:buNone/>
            </a:pPr>
            <a:r>
              <a:rPr lang="en-US" altLang="ja-JP" sz="2400" dirty="0">
                <a:solidFill>
                  <a:srgbClr val="002060"/>
                </a:solidFill>
              </a:rPr>
              <a:t> represent important objects in geometry. </a:t>
            </a:r>
          </a:p>
          <a:p>
            <a:pPr marL="45720" indent="0">
              <a:buNone/>
            </a:pPr>
            <a:r>
              <a:rPr lang="en-US" altLang="ja-JP" sz="2400" dirty="0">
                <a:solidFill>
                  <a:srgbClr val="00B0F0"/>
                </a:solidFill>
              </a:rPr>
              <a:t>e.g., geodesics for 1-cycle, minimal surfaces for 2-cycle,… </a:t>
            </a:r>
            <a:endParaRPr lang="ja-JP" altLang="en-US" sz="2400">
              <a:solidFill>
                <a:srgbClr val="00B0F0"/>
              </a:solidFill>
            </a:endParaRPr>
          </a:p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530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DCD850FA-FD67-4A4E-99B5-486EEDB1F39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45720" indent="0" algn="ctr">
                  <a:buNone/>
                </a:pPr>
                <a:r>
                  <a:rPr lang="en-US" altLang="ja-JP" sz="4400" dirty="0">
                    <a:solidFill>
                      <a:srgbClr val="00B0F0"/>
                    </a:solidFill>
                  </a:rPr>
                  <a:t>Mathematical description</a:t>
                </a:r>
              </a:p>
              <a:p>
                <a:pPr algn="ctr"/>
                <a:endParaRPr kumimoji="1" lang="en-US" altLang="ja-JP" sz="4400" dirty="0">
                  <a:solidFill>
                    <a:srgbClr val="00B0F0"/>
                  </a:solidFill>
                </a:endParaRPr>
              </a:p>
              <a:p>
                <a:pPr marL="45720" indent="0" algn="ctr">
                  <a:buNone/>
                </a:pPr>
                <a:r>
                  <a:rPr lang="en-US" altLang="ja-JP" sz="4400" dirty="0">
                    <a:solidFill>
                      <a:srgbClr val="00B0F0"/>
                    </a:solidFill>
                  </a:rPr>
                  <a:t>of minimal surfaces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44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4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altLang="ja-JP" sz="4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kumimoji="1" lang="ja-JP" altLang="en-US" sz="440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DCD850FA-FD67-4A4E-99B5-486EEDB1F39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46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275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86A9A4-39ED-4D4E-8333-683BD3A25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408989"/>
            <a:ext cx="9366637" cy="745170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4000" dirty="0">
                <a:solidFill>
                  <a:srgbClr val="002060"/>
                </a:solidFill>
              </a:rPr>
              <a:t>Equation of minimal surfaces</a:t>
            </a:r>
            <a:endParaRPr kumimoji="1" lang="ja-JP" altLang="en-US" sz="400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6EB3F523-4CE6-B94C-B235-DFC807A6D16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72056" y="1576550"/>
                <a:ext cx="10110952" cy="4572001"/>
              </a:xfrm>
            </p:spPr>
            <p:txBody>
              <a:bodyPr>
                <a:normAutofit fontScale="70000" lnSpcReduction="20000"/>
              </a:bodyPr>
              <a:lstStyle/>
              <a:p>
                <a:pPr marL="45720" indent="0">
                  <a:buNone/>
                </a:pPr>
                <a:r>
                  <a:rPr lang="en-US" altLang="ja-JP" sz="4500" dirty="0">
                    <a:ea typeface="Cambria Math" panose="02040503050406030204" pitchFamily="18" charset="0"/>
                  </a:rPr>
                  <a:t>Let</a:t>
                </a:r>
                <a:r>
                  <a:rPr lang="en-US" altLang="ja-JP" sz="4500" b="1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45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  <m:r>
                      <a:rPr lang="en-US" altLang="ja-JP" sz="45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en-US" altLang="ja-JP" sz="45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  <m:r>
                      <a:rPr lang="en-US" altLang="ja-JP" sz="45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ja-JP" sz="45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4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4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altLang="ja-JP" sz="4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ja-JP" sz="4500" dirty="0"/>
                  <a:t> be a minimal surface. </a:t>
                </a:r>
                <a:endParaRPr lang="en-US" altLang="ja-JP" sz="1700" dirty="0"/>
              </a:p>
              <a:p>
                <a:pPr marL="45720" indent="0">
                  <a:buNone/>
                </a:pPr>
                <a:r>
                  <a:rPr lang="en-US" altLang="ja-JP" sz="4500" dirty="0"/>
                  <a:t>      The </a:t>
                </a:r>
                <a:r>
                  <a:rPr lang="en-US" altLang="ja-JP" sz="4500" dirty="0">
                    <a:solidFill>
                      <a:schemeClr val="accent3">
                        <a:lumMod val="75000"/>
                      </a:schemeClr>
                    </a:solidFill>
                  </a:rPr>
                  <a:t>Euler-Lagrange equation</a:t>
                </a:r>
                <a:r>
                  <a:rPr lang="en-US" altLang="ja-JP" sz="4500" dirty="0"/>
                  <a:t> for the area is  </a:t>
                </a:r>
              </a:p>
              <a:p>
                <a:pPr marL="45720" indent="0" algn="ctr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ja-JP" sz="45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altLang="ja-JP" sz="45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ja-JP" sz="45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4500" dirty="0">
                    <a:solidFill>
                      <a:srgbClr val="0070C0"/>
                    </a:solidFill>
                  </a:rPr>
                  <a:t>=0 </a:t>
                </a:r>
                <a:endParaRPr lang="en-US" altLang="ja-JP" sz="4500" dirty="0"/>
              </a:p>
              <a:p>
                <a:pPr marL="45720" indent="0">
                  <a:buNone/>
                </a:pPr>
                <a:r>
                  <a:rPr lang="en-US" altLang="ja-JP" sz="4500" dirty="0"/>
                  <a:t>      i.e., each coordinate function is </a:t>
                </a:r>
                <a:r>
                  <a:rPr lang="en-US" altLang="ja-JP" sz="4500" dirty="0">
                    <a:solidFill>
                      <a:srgbClr val="FF40FF"/>
                    </a:solidFill>
                  </a:rPr>
                  <a:t>harmonic</a:t>
                </a:r>
                <a:r>
                  <a:rPr lang="en-US" altLang="ja-JP" sz="4500" dirty="0"/>
                  <a:t>. </a:t>
                </a:r>
              </a:p>
              <a:p>
                <a:pPr marL="45720" indent="0">
                  <a:buNone/>
                </a:pPr>
                <a:r>
                  <a:rPr lang="en-US" altLang="ja-JP" sz="4500" u="sng" dirty="0">
                    <a:solidFill>
                      <a:schemeClr val="accent3">
                        <a:lumMod val="75000"/>
                      </a:schemeClr>
                    </a:solidFill>
                  </a:rPr>
                  <a:t>Rem</a:t>
                </a:r>
                <a:r>
                  <a:rPr lang="en-US" altLang="ja-JP" sz="4500" dirty="0">
                    <a:solidFill>
                      <a:schemeClr val="accent3">
                        <a:lumMod val="75000"/>
                      </a:schemeClr>
                    </a:solidFill>
                  </a:rPr>
                  <a:t>.  A minimal surface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4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4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altLang="ja-JP" sz="4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altLang="ja-JP" sz="45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4500" dirty="0">
                    <a:solidFill>
                      <a:srgbClr val="FF2F92"/>
                    </a:solidFill>
                  </a:rPr>
                  <a:t>cannot be closed</a:t>
                </a:r>
              </a:p>
              <a:p>
                <a:pPr marL="45720" indent="0">
                  <a:buNone/>
                </a:pPr>
                <a:r>
                  <a:rPr lang="ja-JP" altLang="en-US" sz="4500"/>
                  <a:t>（</a:t>
                </a:r>
                <a:r>
                  <a:rPr lang="en-US" altLang="ja-JP" sz="4500" dirty="0"/>
                  <a:t>by the maximum principle). </a:t>
                </a:r>
              </a:p>
              <a:p>
                <a:pPr marL="45720" indent="0">
                  <a:buNone/>
                </a:pPr>
                <a:endParaRPr lang="en-US" altLang="ja-JP" sz="1100" dirty="0"/>
              </a:p>
              <a:p>
                <a:pPr marL="45720" indent="0">
                  <a:buNone/>
                </a:pPr>
                <a:r>
                  <a:rPr lang="en-US" altLang="ja-JP" sz="3200" u="sng" dirty="0">
                    <a:solidFill>
                      <a:schemeClr val="accent3">
                        <a:lumMod val="75000"/>
                      </a:schemeClr>
                    </a:solidFill>
                  </a:rPr>
                  <a:t>Rem</a:t>
                </a:r>
                <a:r>
                  <a:rPr lang="en-US" altLang="ja-JP" sz="3200" dirty="0"/>
                  <a:t>. Usually, by definition, </a:t>
                </a:r>
                <a14:m>
                  <m:oMath xmlns:m="http://schemas.openxmlformats.org/officeDocument/2006/math">
                    <m:r>
                      <a:rPr lang="en-US" altLang="ja-JP" sz="32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altLang="ja-JP" sz="3200" dirty="0"/>
                  <a:t> is minimal when </a:t>
                </a:r>
                <a:r>
                  <a:rPr lang="en-US" altLang="ja-JP" sz="3200" dirty="0">
                    <a:solidFill>
                      <a:schemeClr val="accent3">
                        <a:lumMod val="75000"/>
                      </a:schemeClr>
                    </a:solidFill>
                  </a:rPr>
                  <a:t>the mean curvature </a:t>
                </a:r>
                <a:endParaRPr lang="en-US" altLang="ja-JP" sz="3200" b="1" i="1" dirty="0">
                  <a:solidFill>
                    <a:schemeClr val="accent3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" indent="0">
                  <a:buNone/>
                </a:pPr>
                <a14:m>
                  <m:oMath xmlns:m="http://schemas.openxmlformats.org/officeDocument/2006/math">
                    <m:r>
                      <a:rPr lang="en-US" altLang="ja-JP" sz="3200" b="1" i="1">
                        <a:solidFill>
                          <a:schemeClr val="accent3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𝑯</m:t>
                    </m:r>
                    <m:r>
                      <a:rPr lang="en-US" altLang="ja-JP" sz="3200" b="1" i="1">
                        <a:solidFill>
                          <a:schemeClr val="accent3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ja-JP" sz="3200" b="1" i="1">
                        <a:solidFill>
                          <a:schemeClr val="accent3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altLang="ja-JP" sz="32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 </m:t>
                    </m:r>
                  </m:oMath>
                </a14:m>
                <a:r>
                  <a:rPr lang="en-US" altLang="ja-JP" sz="3200" dirty="0"/>
                  <a:t> This follows from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ja-JP" sz="32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altLang="ja-JP" sz="32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ja-JP" sz="32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ja-JP" sz="3200" dirty="0">
                        <a:solidFill>
                          <a:srgbClr val="0070C0"/>
                        </a:solidFill>
                      </a:rPr>
                      <m:t>= 2</m:t>
                    </m:r>
                    <m:sSup>
                      <m:sSupPr>
                        <m:ctrlPr>
                          <a:rPr lang="el-GR" altLang="ja-JP" sz="32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altLang="ja-JP" sz="32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p>
                        <m:r>
                          <a:rPr lang="en-US" altLang="ja-JP" sz="32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sz="3200" b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𝐇</m:t>
                    </m:r>
                    <m:r>
                      <a:rPr lang="en-US" altLang="ja-JP" sz="3200" b="0" i="0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altLang="ja-JP" sz="3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3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n-US" altLang="ja-JP" sz="3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ja-JP" sz="3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d>
                          <m:dPr>
                            <m:ctrlPr>
                              <a:rPr lang="en-US" altLang="ja-JP" sz="32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32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altLang="ja-JP" sz="32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ja-JP" sz="32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  <m:r>
                          <a:rPr lang="en-US" altLang="ja-JP" sz="3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ja-JP" sz="3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𝑑𝑠</m:t>
                        </m:r>
                      </m:e>
                      <m:sup>
                        <m:r>
                          <a:rPr lang="en-US" altLang="ja-JP" sz="3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ja-JP" sz="3200" dirty="0">
                    <a:solidFill>
                      <a:schemeClr val="tx1"/>
                    </a:solidFill>
                  </a:rPr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ja-JP" sz="3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altLang="ja-JP" sz="3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p>
                        <m:r>
                          <a:rPr lang="en-US" altLang="ja-JP" sz="3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altLang="ja-JP" sz="32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3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altLang="ja-JP" sz="32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32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𝑑𝑢</m:t>
                            </m:r>
                          </m:e>
                        </m:d>
                      </m:e>
                      <m:sup>
                        <m:r>
                          <a:rPr lang="en-US" altLang="ja-JP" sz="3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ja-JP" sz="3200" dirty="0"/>
                  <a:t>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32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ja-JP" sz="32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3200" i="1" dirty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altLang="ja-JP" sz="3200" b="0" i="1" dirty="0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</m:e>
                      <m:sup>
                        <m:r>
                          <a:rPr lang="en-US" altLang="ja-JP" sz="3200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ja-JP" sz="3200" dirty="0"/>
                  <a:t>). </a:t>
                </a: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6EB3F523-4CE6-B94C-B235-DFC807A6D16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72056" y="1576550"/>
                <a:ext cx="10110952" cy="4572001"/>
              </a:xfrm>
              <a:blipFill>
                <a:blip r:embed="rId2"/>
                <a:stretch>
                  <a:fillRect l="-1004" t="-443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13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63437F-B682-5E40-8428-F4C18659D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7204" y="249726"/>
            <a:ext cx="9333165" cy="777146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4400" dirty="0">
                <a:solidFill>
                  <a:srgbClr val="002060"/>
                </a:solidFill>
              </a:rPr>
              <a:t>Expression in a complex variable</a:t>
            </a:r>
            <a:endParaRPr kumimoji="1" lang="ja-JP" altLang="en-US" sz="440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120B295A-1283-234C-8B80-5EAE7BB8CD5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10436" y="1216058"/>
                <a:ext cx="10093569" cy="4609983"/>
              </a:xfrm>
            </p:spPr>
            <p:txBody>
              <a:bodyPr>
                <a:noAutofit/>
              </a:bodyPr>
              <a:lstStyle/>
              <a:p>
                <a:r>
                  <a:rPr kumimoji="1" lang="en-US" altLang="ja-JP" sz="2400" dirty="0"/>
                  <a:t>Any (</a:t>
                </a:r>
                <a:r>
                  <a:rPr lang="en-US" altLang="ja-JP" sz="2400" dirty="0"/>
                  <a:t>C</a:t>
                </a:r>
                <a:r>
                  <a:rPr lang="en-US" altLang="ja-JP" sz="2400" baseline="30000" dirty="0"/>
                  <a:t>2</a:t>
                </a:r>
                <a:r>
                  <a:rPr lang="en-US" altLang="ja-JP" sz="2400" dirty="0"/>
                  <a:t>) </a:t>
                </a:r>
                <a:r>
                  <a:rPr kumimoji="1" lang="en-US" altLang="ja-JP" sz="2400" dirty="0"/>
                  <a:t>surface 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  <m:r>
                      <a:rPr lang="en-US" altLang="ja-JP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en-US" altLang="ja-JP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  <m:r>
                      <a:rPr lang="en-US" altLang="ja-JP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altLang="ja-JP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m:rPr>
                        <m:nor/>
                      </m:rPr>
                      <a:rPr lang="en-US" altLang="ja-JP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sz="2400" dirty="0"/>
                  <a:t>can be considered as a Riemann</a:t>
                </a:r>
              </a:p>
              <a:p>
                <a:pPr marL="45720" indent="0">
                  <a:buNone/>
                </a:pPr>
                <a:r>
                  <a:rPr kumimoji="1" lang="en-US" altLang="ja-JP" sz="2400" dirty="0"/>
                  <a:t>surface</a:t>
                </a:r>
                <a:r>
                  <a:rPr lang="en-US" altLang="ja-JP" sz="2400" dirty="0"/>
                  <a:t> as there exists </a:t>
                </a:r>
                <a:r>
                  <a:rPr lang="en-US" altLang="ja-JP" sz="2400" b="0" dirty="0">
                    <a:ea typeface="Cambria Math" panose="02040503050406030204" pitchFamily="18" charset="0"/>
                  </a:rPr>
                  <a:t>an isothermal coordinate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US" altLang="ja-JP" sz="24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2400" dirty="0">
                    <a:ea typeface="Cambria Math" panose="02040503050406030204" pitchFamily="18" charset="0"/>
                  </a:rPr>
                  <a:t>satisfying</a:t>
                </a:r>
              </a:p>
              <a:p>
                <a:pPr marL="45720" indent="0">
                  <a:buNone/>
                </a:pPr>
                <a:r>
                  <a:rPr lang="ja-JP" altLang="en-US" sz="2400">
                    <a:ea typeface="Cambria Math" panose="02040503050406030204" pitchFamily="18" charset="0"/>
                  </a:rPr>
                  <a:t>　　　　　　</a:t>
                </a:r>
                <a:r>
                  <a:rPr lang="en-US" altLang="ja-JP" sz="2400" dirty="0">
                    <a:solidFill>
                      <a:srgbClr val="FF40FF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2400" i="1" smtClean="0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altLang="ja-JP" sz="2400" i="1" smtClean="0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=|</m:t>
                    </m:r>
                    <m:sSub>
                      <m:sSubPr>
                        <m:ctrlPr>
                          <a:rPr lang="en-US" altLang="ja-JP" sz="2400" i="1" dirty="0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1" i="1" dirty="0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ja-JP" sz="2400" i="1" dirty="0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altLang="ja-JP" sz="2400" dirty="0">
                    <a:solidFill>
                      <a:srgbClr val="FF40FF"/>
                    </a:solidFill>
                    <a:latin typeface="Cambria Math" panose="02040503050406030204" pitchFamily="18" charset="0"/>
                  </a:rPr>
                  <a:t>|= |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 dirty="0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1" i="1" dirty="0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ja-JP" sz="2400" i="1" dirty="0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altLang="ja-JP" sz="2400" dirty="0">
                    <a:solidFill>
                      <a:srgbClr val="FF40FF"/>
                    </a:solidFill>
                    <a:latin typeface="Cambria Math" panose="02040503050406030204" pitchFamily="18" charset="0"/>
                  </a:rPr>
                  <a:t>|,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 dirty="0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 dirty="0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400" b="1" i="1" dirty="0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ja-JP" sz="2400" i="1" dirty="0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altLang="ja-JP" sz="2400" dirty="0">
                    <a:solidFill>
                      <a:srgbClr val="FF40FF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2400" i="1" dirty="0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 </m:t>
                    </m:r>
                    <m:sSub>
                      <m:sSubPr>
                        <m:ctrlPr>
                          <a:rPr lang="en-US" altLang="ja-JP" sz="2400" i="1" dirty="0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1" i="1" dirty="0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ja-JP" sz="2400" i="1" dirty="0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altLang="ja-JP" sz="2400" dirty="0">
                    <a:solidFill>
                      <a:srgbClr val="FF40FF"/>
                    </a:solidFill>
                    <a:latin typeface="Cambria Math" panose="02040503050406030204" pitchFamily="18" charset="0"/>
                  </a:rPr>
                  <a:t>=0</a:t>
                </a:r>
                <a:r>
                  <a:rPr lang="en-US" altLang="ja-JP" sz="2400" dirty="0">
                    <a:latin typeface="Cambria Math" panose="02040503050406030204" pitchFamily="18" charset="0"/>
                  </a:rPr>
                  <a:t>. </a:t>
                </a:r>
                <a:endParaRPr lang="en-US" altLang="ja-JP" sz="2400" b="0" dirty="0">
                  <a:ea typeface="Cambria Math" panose="02040503050406030204" pitchFamily="18" charset="0"/>
                </a:endParaRPr>
              </a:p>
              <a:p>
                <a:pPr marL="45720" indent="0">
                  <a:buNone/>
                </a:pPr>
                <a:r>
                  <a:rPr lang="en-US" altLang="ja-JP" sz="2400" dirty="0">
                    <a:ea typeface="Cambria Math" panose="02040503050406030204" pitchFamily="18" charset="0"/>
                  </a:rPr>
                  <a:t>Then </a:t>
                </a:r>
                <a:endParaRPr lang="en-US" altLang="ja-JP" sz="2400" b="0" dirty="0">
                  <a:ea typeface="Cambria Math" panose="02040503050406030204" pitchFamily="18" charset="0"/>
                </a:endParaRPr>
              </a:p>
              <a:p>
                <a:pPr marL="45720" indent="0" algn="ctr">
                  <a:buNone/>
                </a:pPr>
                <a14:m>
                  <m:oMath xmlns:m="http://schemas.openxmlformats.org/officeDocument/2006/math">
                    <m:r>
                      <a:rPr lang="ja-JP" altLang="en-US" sz="2400" i="1">
                        <a:latin typeface="Cambria Math" panose="02040503050406030204" pitchFamily="18" charset="0"/>
                      </a:rPr>
                      <m:t>　</m:t>
                    </m:r>
                    <m:r>
                      <a:rPr lang="en-US" altLang="ja-JP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ja-JP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altLang="ja-JP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ja-JP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𝑖𝑣</m:t>
                    </m:r>
                  </m:oMath>
                </a14:m>
                <a:r>
                  <a:rPr lang="en-US" altLang="ja-JP" sz="2400" b="0" dirty="0">
                    <a:solidFill>
                      <a:srgbClr val="0070C0"/>
                    </a:solidFill>
                  </a:rPr>
                  <a:t>,  </a:t>
                </a:r>
                <a:r>
                  <a:rPr lang="ja-JP" altLang="en-US" sz="2400" b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ja-JP" altLang="en-US" sz="2400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𝜕</m:t>
                    </m:r>
                  </m:oMath>
                </a14:m>
                <a:r>
                  <a:rPr lang="en-US" altLang="ja-JP" sz="2400" b="0" dirty="0">
                    <a:solidFill>
                      <a:srgbClr val="0070C0"/>
                    </a:solidFill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sz="24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4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altLang="ja-JP" sz="24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4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ja-JP" sz="24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den>
                    </m:f>
                  </m:oMath>
                </a14:m>
                <a:r>
                  <a:rPr lang="en-US" altLang="ja-JP" sz="2400" b="0" dirty="0">
                    <a:solidFill>
                      <a:srgbClr val="0070C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sz="24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4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ja-JP" sz="24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ja-JP" sz="2400" b="0" dirty="0">
                    <a:solidFill>
                      <a:srgbClr val="0070C0"/>
                    </a:solidFill>
                  </a:rPr>
                  <a:t>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sz="24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4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altLang="ja-JP" sz="24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4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ja-JP" sz="24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den>
                    </m:f>
                  </m:oMath>
                </a14:m>
                <a:r>
                  <a:rPr lang="en-US" altLang="ja-JP" sz="2400" b="0" dirty="0">
                    <a:solidFill>
                      <a:srgbClr val="0070C0"/>
                    </a:solidFill>
                  </a:rPr>
                  <a:t> -</a:t>
                </a:r>
                <a14:m>
                  <m:oMath xmlns:m="http://schemas.openxmlformats.org/officeDocument/2006/math">
                    <m:r>
                      <a:rPr lang="en-US" altLang="ja-JP" sz="24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2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altLang="ja-JP" sz="2400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sz="24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4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altLang="ja-JP" sz="24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4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ja-JP" sz="24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den>
                    </m:f>
                    <m:r>
                      <a:rPr lang="en-US" altLang="ja-JP" sz="2400" b="0" i="0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),</m:t>
                    </m:r>
                    <m:r>
                      <a:rPr lang="ja-JP" altLang="en-US" sz="2400" b="0" i="0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　</m:t>
                    </m:r>
                    <m:r>
                      <a:rPr lang="en-US" altLang="ja-JP" sz="2400" b="0" i="0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lang="en-US" altLang="ja-JP" sz="24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ja-JP" altLang="en-US" sz="24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</m:acc>
                  </m:oMath>
                </a14:m>
                <a:r>
                  <a:rPr lang="en-US" altLang="ja-JP" sz="2400" dirty="0">
                    <a:solidFill>
                      <a:srgbClr val="0070C0"/>
                    </a:solidFill>
                  </a:rPr>
                  <a:t>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sz="240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40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altLang="ja-JP" sz="240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̅"/>
                            <m:ctrlPr>
                              <a:rPr lang="en-US" altLang="ja-JP" sz="2400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2400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acc>
                      </m:den>
                    </m:f>
                  </m:oMath>
                </a14:m>
                <a:endParaRPr lang="en-US" altLang="ja-JP" sz="2400" dirty="0">
                  <a:solidFill>
                    <a:srgbClr val="0070C0"/>
                  </a:solidFill>
                </a:endParaRPr>
              </a:p>
              <a:p>
                <a:pPr marL="45720" indent="0">
                  <a:buNone/>
                </a:pPr>
                <a:r>
                  <a:rPr lang="en-US" altLang="ja-JP" sz="2400" dirty="0"/>
                  <a:t>g</a:t>
                </a:r>
                <a:r>
                  <a:rPr kumimoji="1" lang="en-US" altLang="ja-JP" sz="2400" dirty="0"/>
                  <a:t>ives a </a:t>
                </a:r>
                <a:r>
                  <a:rPr kumimoji="1" lang="en-US" altLang="ja-JP" sz="2400" dirty="0">
                    <a:solidFill>
                      <a:srgbClr val="FF2F92"/>
                    </a:solidFill>
                  </a:rPr>
                  <a:t>complex structure</a:t>
                </a:r>
                <a:r>
                  <a:rPr kumimoji="1" lang="ja-JP" altLang="en-US" sz="2400">
                    <a:solidFill>
                      <a:srgbClr val="FF40FF"/>
                    </a:solidFill>
                  </a:rPr>
                  <a:t>．</a:t>
                </a:r>
                <a:r>
                  <a:rPr lang="en-US" altLang="ja-JP" sz="2400" dirty="0"/>
                  <a:t>W</a:t>
                </a:r>
                <a:r>
                  <a:rPr lang="en-US" altLang="ja-JP" sz="2400" dirty="0">
                    <a:latin typeface="+mn-ea"/>
                    <a:ea typeface="+mn-ea"/>
                  </a:rPr>
                  <a:t>e have  </a:t>
                </a:r>
              </a:p>
              <a:p>
                <a:pPr marL="45720" indent="0" algn="ctr">
                  <a:buNone/>
                </a:pPr>
                <a14:m>
                  <m:oMath xmlns:m="http://schemas.openxmlformats.org/officeDocument/2006/math">
                    <m:r>
                      <a:rPr lang="ja-JP" altLang="en-US" sz="240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altLang="ja-JP" sz="2400" b="1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ja-JP" sz="24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ja-JP" altLang="en-US" sz="24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altLang="ja-JP" sz="2400" b="1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ja-JP" sz="24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2400" dirty="0">
                    <a:solidFill>
                      <a:srgbClr val="0070C0"/>
                    </a:solidFill>
                  </a:rPr>
                  <a:t>=0,  |</a:t>
                </a:r>
                <a14:m>
                  <m:oMath xmlns:m="http://schemas.openxmlformats.org/officeDocument/2006/math">
                    <m:r>
                      <a:rPr lang="ja-JP" altLang="en-US" sz="24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altLang="ja-JP" sz="2400" b="1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kumimoji="1" lang="en-US" altLang="ja-JP" sz="2400" dirty="0">
                    <a:solidFill>
                      <a:srgbClr val="0070C0"/>
                    </a:solidFill>
                  </a:rPr>
                  <a:t>|</a:t>
                </a:r>
                <a:r>
                  <a:rPr kumimoji="1" lang="en-US" altLang="ja-JP" sz="2400" baseline="30000" dirty="0">
                    <a:solidFill>
                      <a:srgbClr val="0070C0"/>
                    </a:solidFill>
                  </a:rPr>
                  <a:t>2</a:t>
                </a:r>
                <a:r>
                  <a:rPr kumimoji="1" lang="en-US" altLang="ja-JP" sz="2400" dirty="0">
                    <a:solidFill>
                      <a:srgbClr val="0070C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altLang="ja-JP" sz="2400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ja-JP" altLang="en-US" sz="240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altLang="ja-JP" sz="2400" b="1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ja-JP" sz="24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acc>
                      <m:accPr>
                        <m:chr m:val="̅"/>
                        <m:ctrlPr>
                          <a:rPr lang="en-US" altLang="ja-JP" sz="240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ja-JP" altLang="en-US" sz="24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</m:acc>
                    <m:r>
                      <a:rPr lang="en-US" altLang="ja-JP" sz="2400" b="1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altLang="ja-JP" sz="2400" dirty="0">
                    <a:solidFill>
                      <a:srgbClr val="0070C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sz="24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4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ja-JP" sz="24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ja-JP" sz="2400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kumimoji="1" lang="en-US" altLang="ja-JP" sz="2400" baseline="30000" dirty="0">
                    <a:solidFill>
                      <a:srgbClr val="0070C0"/>
                    </a:solidFill>
                  </a:rPr>
                  <a:t>2</a:t>
                </a:r>
                <a:r>
                  <a:rPr lang="ja-JP" altLang="en-US" sz="2400"/>
                  <a:t>，</a:t>
                </a:r>
                <a:r>
                  <a:rPr lang="en-US" altLang="ja-JP" sz="2400" dirty="0">
                    <a:solidFill>
                      <a:srgbClr val="0070C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△=4</m:t>
                    </m:r>
                    <m:r>
                      <a:rPr lang="ja-JP" altLang="en-US" sz="24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acc>
                      <m:accPr>
                        <m:chr m:val="̅"/>
                        <m:ctrlPr>
                          <a:rPr lang="en-US" altLang="ja-JP" sz="24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ja-JP" altLang="en-US" sz="24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</m:acc>
                  </m:oMath>
                </a14:m>
                <a:endParaRPr lang="en-US" altLang="ja-JP" sz="2400" dirty="0">
                  <a:solidFill>
                    <a:srgbClr val="0070C0"/>
                  </a:solidFill>
                </a:endParaRPr>
              </a:p>
              <a:p>
                <a:pPr marL="45720" indent="0">
                  <a:buNone/>
                </a:pPr>
                <a:r>
                  <a:rPr lang="en-US" altLang="ja-JP" sz="2400" dirty="0"/>
                  <a:t>where</a:t>
                </a:r>
                <a:r>
                  <a:rPr lang="ja-JP" altLang="en-US" sz="2400"/>
                  <a:t>　</a:t>
                </a:r>
                <a14:m>
                  <m:oMath xmlns:m="http://schemas.openxmlformats.org/officeDocument/2006/math">
                    <m:r>
                      <a:rPr lang="en-US" altLang="ja-JP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ja-JP" altLang="en-US" sz="2400"/>
                  <a:t>　</a:t>
                </a:r>
                <a:r>
                  <a:rPr lang="en-US" altLang="ja-JP" sz="2400" dirty="0"/>
                  <a:t>is the </a:t>
                </a:r>
                <a14:m>
                  <m:oMath xmlns:m="http://schemas.openxmlformats.org/officeDocument/2006/math">
                    <m:r>
                      <a:rPr lang="en-US" altLang="ja-JP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ℂ</m:t>
                    </m:r>
                  </m:oMath>
                </a14:m>
                <a:r>
                  <a:rPr lang="en-US" altLang="ja-JP" sz="2400" dirty="0"/>
                  <a:t> linearly extended bilinear form</a:t>
                </a:r>
                <a:r>
                  <a:rPr lang="ja-JP" altLang="en-US" sz="2400"/>
                  <a:t>．</a:t>
                </a:r>
                <a:endParaRPr lang="en-US" altLang="ja-JP" sz="2400" i="1" dirty="0">
                  <a:solidFill>
                    <a:srgbClr val="0070C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120B295A-1283-234C-8B80-5EAE7BB8CD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10436" y="1216058"/>
                <a:ext cx="10093569" cy="4609983"/>
              </a:xfrm>
              <a:blipFill>
                <a:blip r:embed="rId2"/>
                <a:stretch>
                  <a:fillRect l="-377" t="-2204" b="-247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図 3">
            <a:extLst>
              <a:ext uri="{FF2B5EF4-FFF2-40B4-BE49-F238E27FC236}">
                <a16:creationId xmlns:a16="http://schemas.microsoft.com/office/drawing/2014/main" id="{061B11E9-0AAC-234C-8F75-2D7AD06932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179" y="2294385"/>
            <a:ext cx="1912883" cy="112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0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0BEDAC8-C18A-1149-B710-867A4AF70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438912"/>
            <a:ext cx="9509760" cy="805426"/>
          </a:xfrm>
        </p:spPr>
        <p:txBody>
          <a:bodyPr>
            <a:normAutofit/>
          </a:bodyPr>
          <a:lstStyle/>
          <a:p>
            <a:pPr marL="45720" algn="ctr"/>
            <a:r>
              <a:rPr lang="en-US" altLang="ja-JP" sz="4400" dirty="0">
                <a:solidFill>
                  <a:srgbClr val="002060"/>
                </a:solidFill>
              </a:rPr>
              <a:t>Method by complex analysis</a:t>
            </a:r>
            <a:endParaRPr lang="ja-JP" altLang="en-US" sz="440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671546D7-1BBA-BC45-967A-95E9C4D8088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49029" y="1488831"/>
                <a:ext cx="11350205" cy="4527921"/>
              </a:xfrm>
            </p:spPr>
            <p:txBody>
              <a:bodyPr>
                <a:normAutofit fontScale="92500" lnSpcReduction="20000"/>
              </a:bodyPr>
              <a:lstStyle/>
              <a:p>
                <a:pPr marL="45720" indent="0">
                  <a:buNone/>
                </a:pPr>
                <a:r>
                  <a:rPr lang="ja-JP" altLang="en-US" sz="2400"/>
                  <a:t>　　</a:t>
                </a:r>
                <a:r>
                  <a:rPr lang="en-US" altLang="ja-JP" sz="3000" dirty="0">
                    <a:solidFill>
                      <a:srgbClr val="0070C0"/>
                    </a:solidFill>
                  </a:rPr>
                  <a:t>A holomorphic function </a:t>
                </a:r>
                <a14:m>
                  <m:oMath xmlns:m="http://schemas.openxmlformats.org/officeDocument/2006/math">
                    <m:r>
                      <a:rPr lang="en-US" altLang="ja-JP" sz="300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altLang="ja-JP" sz="3000" dirty="0">
                    <a:solidFill>
                      <a:srgbClr val="0070C0"/>
                    </a:solidFill>
                  </a:rPr>
                  <a:t> </a:t>
                </a:r>
                <a:r>
                  <a:rPr lang="en-US" altLang="ja-JP" sz="3000" dirty="0"/>
                  <a:t>is a function of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ja-JP" sz="3000" dirty="0"/>
                      <m:t>only</m:t>
                    </m:r>
                    <m:r>
                      <m:rPr>
                        <m:nor/>
                      </m:rPr>
                      <a:rPr lang="en-US" altLang="ja-JP" sz="3000" b="0" i="0" dirty="0" smtClean="0"/>
                      <m:t> </m:t>
                    </m:r>
                    <m:r>
                      <a:rPr lang="en-US" altLang="ja-JP" sz="32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altLang="ja-JP" sz="3000" b="0" i="0" dirty="0">
                    <a:solidFill>
                      <a:schemeClr val="tx2"/>
                    </a:solidFill>
                    <a:latin typeface="+mj-lt"/>
                  </a:rPr>
                  <a:t>,  </a:t>
                </a:r>
                <a:r>
                  <a:rPr lang="en-US" altLang="ja-JP" sz="3000" dirty="0">
                    <a:solidFill>
                      <a:schemeClr val="tx2"/>
                    </a:solidFill>
                  </a:rPr>
                  <a:t>i.e.,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30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ja-JP" altLang="en-US" sz="30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</m:acc>
                    <m:r>
                      <a:rPr lang="en-US" altLang="ja-JP" sz="30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ja-JP" sz="30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altLang="ja-JP" sz="3000" i="1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ja-JP" sz="3000" i="1" dirty="0">
                    <a:latin typeface="Cambria Math" panose="02040503050406030204" pitchFamily="18" charset="0"/>
                  </a:rPr>
                  <a:t>.</a:t>
                </a:r>
                <a:endParaRPr lang="en-US" altLang="ja-JP" sz="900" i="1" dirty="0">
                  <a:latin typeface="Cambria Math" panose="02040503050406030204" pitchFamily="18" charset="0"/>
                </a:endParaRPr>
              </a:p>
              <a:p>
                <a:pPr marL="45720" indent="0">
                  <a:buNone/>
                </a:pPr>
                <a:r>
                  <a:rPr lang="en-US" altLang="ja-JP" sz="2600" dirty="0"/>
                  <a:t>A minimal surface</a:t>
                </a:r>
                <a14:m>
                  <m:oMath xmlns:m="http://schemas.openxmlformats.org/officeDocument/2006/math">
                    <m:r>
                      <a:rPr lang="en-US" altLang="ja-JP" sz="2600" b="1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altLang="ja-JP" sz="26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  <m:r>
                      <a:rPr lang="en-US" altLang="ja-JP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ja-JP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en-US" altLang="ja-JP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  <m:r>
                      <a:rPr lang="en-US" altLang="ja-JP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ja-JP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altLang="ja-JP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  <m:r>
                          <a:rPr lang="en-US" altLang="ja-JP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sup>
                    </m:sSup>
                    <m:r>
                      <m:rPr>
                        <m:sty m:val="p"/>
                      </m:rPr>
                      <a:rPr lang="en-US" altLang="ja-JP" sz="2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is</m:t>
                    </m:r>
                    <m:r>
                      <a:rPr lang="en-US" altLang="ja-JP" sz="2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2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given</m:t>
                    </m:r>
                    <m:r>
                      <a:rPr lang="en-US" altLang="ja-JP" sz="2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2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by</m:t>
                    </m:r>
                    <m:r>
                      <a:rPr lang="en-US" altLang="ja-JP" sz="2600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r>
                      <m:rPr>
                        <m:sty m:val="p"/>
                      </m:rPr>
                      <a:rPr lang="el-GR" altLang="ja-JP" sz="260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altLang="ja-JP" sz="2600" b="1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ja-JP" sz="2600" b="1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ja-JP" sz="2600" dirty="0">
                        <a:solidFill>
                          <a:schemeClr val="tx2"/>
                        </a:solidFill>
                      </a:rPr>
                      <m:t>=</m:t>
                    </m:r>
                    <m:r>
                      <m:rPr>
                        <m:nor/>
                      </m:rPr>
                      <a:rPr lang="en-US" altLang="ja-JP" sz="2600" b="0" i="0" dirty="0" smtClean="0">
                        <a:solidFill>
                          <a:schemeClr val="tx2"/>
                        </a:solidFill>
                      </a:rPr>
                      <m:t> </m:t>
                    </m:r>
                  </m:oMath>
                </a14:m>
                <a:r>
                  <a:rPr kumimoji="1" lang="en-US" altLang="ja-JP" sz="2600" dirty="0">
                    <a:latin typeface="+mn-ea"/>
                    <a:ea typeface="+mn-ea"/>
                  </a:rPr>
                  <a:t>0, namely, </a:t>
                </a:r>
              </a:p>
              <a:p>
                <a:pPr marL="45720" indent="0" algn="ctr">
                  <a:buNone/>
                </a:pPr>
                <a14:m>
                  <m:oMath xmlns:m="http://schemas.openxmlformats.org/officeDocument/2006/math">
                    <m:r>
                      <a:rPr lang="ja-JP" altLang="en-US" sz="260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acc>
                      <m:accPr>
                        <m:chr m:val="̅"/>
                        <m:ctrlPr>
                          <a:rPr lang="en-US" altLang="ja-JP" sz="26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ja-JP" altLang="en-US" sz="26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</m:acc>
                    <m:r>
                      <a:rPr lang="en-US" altLang="ja-JP" sz="26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kumimoji="1" lang="en-US" altLang="ja-JP" sz="2600" dirty="0">
                    <a:solidFill>
                      <a:srgbClr val="0070C0"/>
                    </a:solidFill>
                  </a:rPr>
                  <a:t> = 0. </a:t>
                </a:r>
              </a:p>
              <a:p>
                <a:pPr marL="45720" indent="0">
                  <a:buNone/>
                </a:pPr>
                <a:r>
                  <a:rPr lang="en-US" altLang="ja-JP" sz="2600" dirty="0"/>
                  <a:t>Hence in</a:t>
                </a:r>
                <a:endParaRPr lang="en-US" altLang="ja-JP" sz="2600" dirty="0">
                  <a:solidFill>
                    <a:schemeClr val="tx2"/>
                  </a:solidFill>
                </a:endParaRPr>
              </a:p>
              <a:p>
                <a:pPr marL="45720" indent="0" algn="ctr">
                  <a:buNone/>
                </a:pPr>
                <a14:m>
                  <m:oMath xmlns:m="http://schemas.openxmlformats.org/officeDocument/2006/math">
                    <m:r>
                      <a:rPr lang="ja-JP" altLang="en-US" sz="26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altLang="ja-JP" sz="26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ja-JP" altLang="en-US" sz="26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altLang="ja-JP" sz="2600" b="1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altLang="ja-JP" sz="2600" dirty="0">
                    <a:solidFill>
                      <a:srgbClr val="0070C0"/>
                    </a:solidFill>
                  </a:rPr>
                  <a:t> =</a:t>
                </a:r>
                <a:r>
                  <a:rPr lang="en-US" altLang="ja-JP" sz="26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ja-JP" sz="2600" dirty="0" smtClean="0">
                        <a:solidFill>
                          <a:srgbClr val="0070C0"/>
                        </a:solidFill>
                      </a:rPr>
                      <m:t>(</m:t>
                    </m:r>
                    <m:sSub>
                      <m:sSubPr>
                        <m:ctrlPr>
                          <a:rPr lang="en-US" altLang="ja-JP" sz="2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6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ja-JP" sz="2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ja-JP" sz="2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m:rPr>
                        <m:nor/>
                      </m:rPr>
                      <a:rPr lang="en-US" altLang="ja-JP" sz="2600" dirty="0">
                        <a:solidFill>
                          <a:srgbClr val="0070C0"/>
                        </a:solidFill>
                      </a:rPr>
                      <m:t>,</m:t>
                    </m:r>
                    <m:r>
                      <a:rPr lang="en-US" altLang="ja-JP" sz="2600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a:rPr lang="ja-JP" altLang="en-US" sz="26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altLang="ja-JP" sz="2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ja-JP" sz="2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m:rPr>
                        <m:nor/>
                      </m:rPr>
                      <a:rPr lang="en-US" altLang="ja-JP" sz="2600" dirty="0">
                        <a:solidFill>
                          <a:srgbClr val="0070C0"/>
                        </a:solidFill>
                      </a:rPr>
                      <m:t>,</m:t>
                    </m:r>
                    <m:r>
                      <m:rPr>
                        <m:nor/>
                      </m:rPr>
                      <a:rPr lang="en-US" altLang="ja-JP" sz="2600" b="0" i="0" dirty="0" smtClean="0">
                        <a:solidFill>
                          <a:srgbClr val="0070C0"/>
                        </a:solidFill>
                      </a:rPr>
                      <m:t> </m:t>
                    </m:r>
                    <m:sSub>
                      <m:sSubPr>
                        <m:ctrlPr>
                          <a:rPr lang="en-US" altLang="ja-JP" sz="2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6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ja-JP" sz="2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ja-JP" sz="2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ja-JP" sz="26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ja-JP" sz="26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60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2600" dirty="0">
                    <a:solidFill>
                      <a:srgbClr val="0070C0"/>
                    </a:solidFill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ja-JP" sz="2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ja-JP" sz="2600" dirty="0">
                    <a:solidFill>
                      <a:srgbClr val="0070C0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ja-JP" sz="2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ja-JP" sz="2600" dirty="0">
                    <a:solidFill>
                      <a:srgbClr val="0070C0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ja-JP" sz="2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ja-JP" sz="26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ja-JP" sz="26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ja-JP" sz="26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ja-JP" sz="2600" dirty="0">
                  <a:solidFill>
                    <a:srgbClr val="0070C0"/>
                  </a:solidFill>
                </a:endParaRPr>
              </a:p>
              <a:p>
                <a:pPr marL="45720" indent="0">
                  <a:buNone/>
                </a:pPr>
                <a:r>
                  <a:rPr lang="en-US" altLang="ja-JP" sz="2600" dirty="0"/>
                  <a:t>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600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ja-JP" sz="2600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altLang="ja-JP" sz="2600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US" altLang="ja-JP" sz="26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altLang="ja-JP" sz="2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ja-JP" sz="2600" b="0" i="0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2600" b="0" i="0" smtClean="0">
                        <a:latin typeface="Cambria Math" panose="02040503050406030204" pitchFamily="18" charset="0"/>
                      </a:rPr>
                      <m:t>is</m:t>
                    </m:r>
                    <m:r>
                      <a:rPr lang="en-US" altLang="ja-JP" sz="26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2600" dirty="0"/>
                  <a:t>a </a:t>
                </a:r>
                <a:r>
                  <a:rPr lang="en-US" altLang="ja-JP" sz="2600" dirty="0">
                    <a:solidFill>
                      <a:srgbClr val="C00000"/>
                    </a:solidFill>
                  </a:rPr>
                  <a:t>holomorphic differential </a:t>
                </a:r>
                <a:r>
                  <a:rPr lang="en-US" altLang="ja-JP" sz="2600" dirty="0"/>
                  <a:t>(</a:t>
                </a:r>
                <a:r>
                  <a:rPr lang="en-US" altLang="ja-JP" sz="2600" dirty="0" err="1"/>
                  <a:t>indep</a:t>
                </a:r>
                <a:r>
                  <a:rPr lang="en-US" altLang="ja-JP" sz="2600" dirty="0"/>
                  <a:t>.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sz="2600" b="0" i="0" smtClean="0">
                        <a:latin typeface="Cambria Math" panose="02040503050406030204" pitchFamily="18" charset="0"/>
                        <a:ea typeface="+mn-ea"/>
                      </a:rPr>
                      <m:t>the</m:t>
                    </m:r>
                    <m:r>
                      <a:rPr lang="en-US" altLang="ja-JP" sz="2600" b="0" i="0" smtClean="0">
                        <a:latin typeface="Cambria Math" panose="02040503050406030204" pitchFamily="18" charset="0"/>
                        <a:ea typeface="+mn-ea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2600" b="0" i="0" smtClean="0">
                        <a:latin typeface="Cambria Math" panose="02040503050406030204" pitchFamily="18" charset="0"/>
                        <a:ea typeface="+mn-ea"/>
                      </a:rPr>
                      <m:t>coordinate</m:t>
                    </m:r>
                  </m:oMath>
                </a14:m>
                <a:r>
                  <a:rPr lang="en-US" altLang="ja-JP" sz="2600" dirty="0"/>
                  <a:t>).</a:t>
                </a:r>
              </a:p>
              <a:p>
                <a:pPr marL="45720" indent="0">
                  <a:buNone/>
                </a:pPr>
                <a:r>
                  <a:rPr lang="en-US" altLang="ja-JP" sz="2600" dirty="0"/>
                  <a:t>On a simply connected domain </a:t>
                </a:r>
                <a14:m>
                  <m:oMath xmlns:m="http://schemas.openxmlformats.org/officeDocument/2006/math">
                    <m:r>
                      <a:rPr lang="en-US" altLang="ja-JP" sz="2600" i="1" dirty="0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altLang="ja-JP" sz="2600" dirty="0"/>
                  <a:t>, fixing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altLang="ja-JP" sz="2600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en-US" altLang="ja-JP" sz="2600" dirty="0"/>
                  <a:t>∈</a:t>
                </a:r>
                <a14:m>
                  <m:oMath xmlns:m="http://schemas.openxmlformats.org/officeDocument/2006/math">
                    <m:r>
                      <a:rPr lang="en-US" altLang="ja-JP" sz="2600" i="1" dirty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altLang="ja-JP" sz="2600" dirty="0"/>
                  <a:t>, we can define </a:t>
                </a:r>
                <a:r>
                  <a:rPr lang="ja-JP" altLang="en-US" sz="2600"/>
                  <a:t> </a:t>
                </a:r>
                <a:endParaRPr lang="en-US" altLang="ja-JP" sz="2600" dirty="0"/>
              </a:p>
              <a:p>
                <a:pPr marL="45720" indent="0" algn="ctr">
                  <a:buNone/>
                </a:pPr>
                <a14:m>
                  <m:oMath xmlns:m="http://schemas.openxmlformats.org/officeDocument/2006/math">
                    <m:r>
                      <a:rPr lang="en-US" altLang="ja-JP" sz="2600" b="1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ja-JP" sz="26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6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ja-JP" sz="26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sz="2600" dirty="0">
                    <a:solidFill>
                      <a:srgbClr val="0070C0"/>
                    </a:solidFill>
                  </a:rPr>
                  <a:t> = </a:t>
                </a:r>
                <a14:m>
                  <m:oMath xmlns:m="http://schemas.openxmlformats.org/officeDocument/2006/math">
                    <m:r>
                      <a:rPr lang="en-US" altLang="ja-JP" sz="26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ℜ</m:t>
                    </m:r>
                    <m:nary>
                      <m:naryPr>
                        <m:ctrlPr>
                          <a:rPr lang="en-US" altLang="ja-JP" sz="26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altLang="ja-JP" sz="26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 sz="26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z</m:t>
                            </m:r>
                          </m:e>
                          <m:sub>
                            <m:r>
                              <a:rPr lang="en-US" altLang="ja-JP" sz="26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sub>
                      <m:sup>
                        <m:r>
                          <a:rPr lang="en-US" altLang="ja-JP" sz="2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p>
                      <m:e>
                        <m:r>
                          <m:rPr>
                            <m:nor/>
                          </m:rPr>
                          <a:rPr lang="en-US" altLang="ja-JP" sz="2600" dirty="0">
                            <a:solidFill>
                              <a:srgbClr val="0070C0"/>
                            </a:solidFill>
                          </a:rPr>
                          <m:t>(</m:t>
                        </m:r>
                        <m:sSub>
                          <m:sSubPr>
                            <m:ctrlPr>
                              <a:rPr lang="en-US" altLang="ja-JP" sz="26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26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ja-JP" sz="26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altLang="ja-JP" sz="2600" dirty="0">
                            <a:solidFill>
                              <a:srgbClr val="0070C0"/>
                            </a:solidFill>
                          </a:rPr>
                          <m:t>, </m:t>
                        </m:r>
                        <m:sSub>
                          <m:sSubPr>
                            <m:ctrlPr>
                              <a:rPr lang="en-US" altLang="ja-JP" sz="26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26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ja-JP" sz="26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altLang="ja-JP" sz="2600" dirty="0">
                            <a:solidFill>
                              <a:srgbClr val="0070C0"/>
                            </a:solidFill>
                          </a:rPr>
                          <m:t>, </m:t>
                        </m:r>
                        <m:sSub>
                          <m:sSubPr>
                            <m:ctrlPr>
                              <a:rPr lang="en-US" altLang="ja-JP" sz="26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26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ja-JP" sz="26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altLang="ja-JP" sz="26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  <m:r>
                      <a:rPr lang="en-US" altLang="ja-JP" sz="26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𝑑𝑧</m:t>
                    </m:r>
                  </m:oMath>
                </a14:m>
                <a:r>
                  <a:rPr lang="en-US" altLang="ja-JP" sz="2600" dirty="0">
                    <a:solidFill>
                      <a:srgbClr val="0070C0"/>
                    </a:solidFill>
                  </a:rPr>
                  <a:t>,</a:t>
                </a:r>
              </a:p>
              <a:p>
                <a:pPr marL="45720" indent="0">
                  <a:buNone/>
                </a:pPr>
                <a:r>
                  <a:rPr lang="en-US" altLang="ja-JP" sz="2600" dirty="0"/>
                  <a:t> which recovers the surface</a:t>
                </a:r>
                <a:r>
                  <a:rPr lang="ja-JP" altLang="en-US" sz="2600"/>
                  <a:t>．</a:t>
                </a:r>
                <a:r>
                  <a:rPr lang="en-US" altLang="ja-JP" sz="2600" dirty="0"/>
                  <a:t>Here, </a:t>
                </a:r>
                <a14:m>
                  <m:oMath xmlns:m="http://schemas.openxmlformats.org/officeDocument/2006/math">
                    <m:r>
                      <a:rPr lang="en-US" altLang="ja-JP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ℜ</m:t>
                    </m:r>
                  </m:oMath>
                </a14:m>
                <a:r>
                  <a:rPr lang="en-US" altLang="ja-JP" sz="2600" dirty="0"/>
                  <a:t> means the real part</a:t>
                </a:r>
                <a:r>
                  <a:rPr lang="ja-JP" altLang="en-US" sz="2600"/>
                  <a:t>．</a:t>
                </a:r>
                <a:endParaRPr lang="en-US" altLang="ja-JP" sz="2600" i="1" dirty="0">
                  <a:solidFill>
                    <a:srgbClr val="0070C0"/>
                  </a:solidFill>
                  <a:latin typeface="Cambria Math" panose="02040503050406030204" pitchFamily="18" charset="0"/>
                </a:endParaRPr>
              </a:p>
              <a:p>
                <a:pPr marL="45720" indent="0">
                  <a:buNone/>
                </a:pPr>
                <a:endParaRPr lang="en-US" altLang="ja-JP" sz="2400" dirty="0"/>
              </a:p>
              <a:p>
                <a:pPr marL="45720" indent="0">
                  <a:buNone/>
                </a:pPr>
                <a:endParaRPr kumimoji="1" lang="en-US" altLang="ja-JP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671546D7-1BBA-BC45-967A-95E9C4D8088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49029" y="1488831"/>
                <a:ext cx="11350205" cy="4527921"/>
              </a:xfrm>
              <a:blipFill>
                <a:blip r:embed="rId2"/>
                <a:stretch>
                  <a:fillRect l="-335" t="-4190" b="-977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059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4F83AD8-7FDF-CE40-B234-08B42779D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382" y="344320"/>
            <a:ext cx="10981593" cy="62788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ja-JP" sz="4400" dirty="0">
                <a:solidFill>
                  <a:srgbClr val="002060"/>
                </a:solidFill>
              </a:rPr>
              <a:t>Properties of the holomorphic differentials</a:t>
            </a:r>
            <a:endParaRPr kumimoji="1" lang="ja-JP" altLang="en-US" sz="440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48C9A07B-E303-F042-A8A7-1A4BCCB7060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9072" y="1108525"/>
                <a:ext cx="11190266" cy="5145129"/>
              </a:xfrm>
            </p:spPr>
            <p:txBody>
              <a:bodyPr>
                <a:noAutofit/>
              </a:bodyPr>
              <a:lstStyle/>
              <a:p>
                <a:pPr marL="45720" indent="0">
                  <a:buNone/>
                </a:pPr>
                <a:r>
                  <a:rPr lang="en-US" altLang="ja-JP" sz="2500" dirty="0">
                    <a:solidFill>
                      <a:srgbClr val="002060"/>
                    </a:solidFill>
                  </a:rPr>
                  <a:t>From </a:t>
                </a:r>
                <a14:m>
                  <m:oMath xmlns:m="http://schemas.openxmlformats.org/officeDocument/2006/math">
                    <m:r>
                      <a:rPr lang="ja-JP" altLang="en-US" sz="28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altLang="ja-JP" sz="2800" b="1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ja-JP" sz="28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ja-JP" altLang="en-US" sz="28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altLang="ja-JP" sz="2800" b="1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ja-JP" sz="28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2800" dirty="0">
                    <a:solidFill>
                      <a:srgbClr val="0070C0"/>
                    </a:solidFill>
                  </a:rPr>
                  <a:t>=0,  |</a:t>
                </a:r>
                <a14:m>
                  <m:oMath xmlns:m="http://schemas.openxmlformats.org/officeDocument/2006/math">
                    <m:r>
                      <a:rPr lang="ja-JP" altLang="en-US" sz="28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altLang="ja-JP" sz="2800" b="1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altLang="ja-JP" sz="2800" dirty="0">
                    <a:solidFill>
                      <a:srgbClr val="0070C0"/>
                    </a:solidFill>
                  </a:rPr>
                  <a:t>|</a:t>
                </a:r>
                <a:r>
                  <a:rPr lang="en-US" altLang="ja-JP" sz="2800" baseline="30000" dirty="0">
                    <a:solidFill>
                      <a:srgbClr val="0070C0"/>
                    </a:solidFill>
                  </a:rPr>
                  <a:t>2</a:t>
                </a:r>
                <a:r>
                  <a:rPr lang="en-US" altLang="ja-JP" sz="2800" dirty="0">
                    <a:solidFill>
                      <a:srgbClr val="0070C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altLang="ja-JP" sz="2800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ja-JP" altLang="en-US" sz="28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altLang="ja-JP" sz="2800" b="1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ja-JP" sz="28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acc>
                      <m:accPr>
                        <m:chr m:val="̅"/>
                        <m:ctrlPr>
                          <a:rPr lang="en-US" altLang="ja-JP" sz="28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ja-JP" altLang="en-US" sz="28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</m:acc>
                    <m:r>
                      <a:rPr lang="en-US" altLang="ja-JP" sz="2800" b="1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altLang="ja-JP" sz="2800" dirty="0">
                    <a:solidFill>
                      <a:srgbClr val="0070C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sz="28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8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ja-JP" sz="28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ja-JP" sz="2800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28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m:rPr>
                        <m:nor/>
                      </m:rPr>
                      <a:rPr lang="en-US" altLang="ja-JP" sz="2800" baseline="30000" dirty="0" smtClean="0">
                        <a:solidFill>
                          <a:srgbClr val="0070C0"/>
                        </a:solidFill>
                      </a:rPr>
                      <m:t>2</m:t>
                    </m:r>
                    <m:r>
                      <m:rPr>
                        <m:nor/>
                      </m:rPr>
                      <a:rPr lang="en-US" altLang="ja-JP" sz="2800" dirty="0" smtClean="0">
                        <a:solidFill>
                          <a:srgbClr val="0070C0"/>
                        </a:solidFill>
                      </a:rPr>
                      <m:t>&gt;0</m:t>
                    </m:r>
                  </m:oMath>
                </a14:m>
                <a:r>
                  <a:rPr lang="en-US" altLang="ja-JP" sz="2800" b="0" i="1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, </a:t>
                </a:r>
              </a:p>
              <a:p>
                <a:pPr marL="45720" indent="0">
                  <a:buNone/>
                </a:pPr>
                <a14:m>
                  <m:oMath xmlns:m="http://schemas.openxmlformats.org/officeDocument/2006/math">
                    <m:r>
                      <a:rPr lang="ja-JP" altLang="en-US" sz="25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m:rPr>
                        <m:nor/>
                      </m:rPr>
                      <a:rPr lang="en-US" altLang="ja-JP" sz="2500" dirty="0">
                        <a:solidFill>
                          <a:srgbClr val="002060"/>
                        </a:solidFill>
                      </a:rPr>
                      <m:t>=</m:t>
                    </m:r>
                    <m:r>
                      <a:rPr lang="ja-JP" altLang="en-US" sz="2400" i="1" dirty="0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altLang="ja-JP" sz="2400" b="1" i="1" dirty="0">
                        <a:latin typeface="Cambria Math" panose="02040503050406030204" pitchFamily="18" charset="0"/>
                      </a:rPr>
                      <m:t>𝒙</m:t>
                    </m:r>
                    <m:r>
                      <m:rPr>
                        <m:nor/>
                      </m:rPr>
                      <a:rPr lang="en-US" altLang="ja-JP" sz="2400" b="0" i="0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altLang="ja-JP" sz="2500" dirty="0">
                        <a:solidFill>
                          <a:srgbClr val="002060"/>
                        </a:solidFill>
                      </a:rPr>
                      <m:t>(</m:t>
                    </m:r>
                    <m:sSub>
                      <m:sSubPr>
                        <m:ctrlPr>
                          <a:rPr lang="en-US" altLang="ja-JP" sz="25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5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ja-JP" sz="25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m:rPr>
                        <m:nor/>
                      </m:rPr>
                      <a:rPr lang="en-US" altLang="ja-JP" sz="2500" dirty="0">
                        <a:solidFill>
                          <a:srgbClr val="002060"/>
                        </a:solidFill>
                      </a:rPr>
                      <m:t>, </m:t>
                    </m:r>
                    <m:sSub>
                      <m:sSubPr>
                        <m:ctrlPr>
                          <a:rPr lang="en-US" altLang="ja-JP" sz="25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5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ja-JP" sz="25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m:rPr>
                        <m:nor/>
                      </m:rPr>
                      <a:rPr lang="en-US" altLang="ja-JP" sz="2500" dirty="0">
                        <a:solidFill>
                          <a:srgbClr val="002060"/>
                        </a:solidFill>
                      </a:rPr>
                      <m:t>, </m:t>
                    </m:r>
                    <m:sSub>
                      <m:sSubPr>
                        <m:ctrlPr>
                          <a:rPr lang="en-US" altLang="ja-JP" sz="25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5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ja-JP" sz="25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ja-JP" sz="250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sz="25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ja-JP" sz="2500" dirty="0"/>
                  <a:t>satisfies </a:t>
                </a:r>
                <a:endParaRPr lang="ja-JP" altLang="en-US" sz="2500"/>
              </a:p>
              <a:p>
                <a:pPr marL="45720" indent="0">
                  <a:buNone/>
                </a:pPr>
                <a:r>
                  <a:rPr lang="en-US" altLang="ja-JP" sz="2500" dirty="0"/>
                  <a:t>  </a:t>
                </a:r>
                <a:r>
                  <a:rPr lang="en-US" altLang="ja-JP" sz="2500" dirty="0">
                    <a:solidFill>
                      <a:srgbClr val="C00000"/>
                    </a:solidFill>
                  </a:rPr>
                  <a:t>[C]  </a:t>
                </a:r>
                <a14:m>
                  <m:oMath xmlns:m="http://schemas.openxmlformats.org/officeDocument/2006/math">
                    <m:r>
                      <a:rPr lang="ja-JP" altLang="en-US" sz="25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l-GR" altLang="ja-JP" sz="25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ja-JP" altLang="en-US" sz="25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l-GR" altLang="ja-JP" sz="2500" dirty="0">
                    <a:solidFill>
                      <a:srgbClr val="C00000"/>
                    </a:solidFill>
                  </a:rPr>
                  <a:t> 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l-GR" altLang="ja-JP" sz="25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ja-JP" altLang="en-US" sz="25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ja-JP" sz="25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altLang="ja-JP" sz="25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ja-JP" sz="2500" dirty="0">
                    <a:solidFill>
                      <a:srgbClr val="C00000"/>
                    </a:solidFill>
                  </a:rPr>
                  <a:t>+</a:t>
                </a:r>
                <a:r>
                  <a:rPr lang="el-GR" altLang="ja-JP" sz="25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l-GR" altLang="ja-JP" sz="25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ja-JP" altLang="en-US" sz="25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ja-JP" sz="25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altLang="ja-JP" sz="25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ja-JP" sz="2500" dirty="0">
                    <a:solidFill>
                      <a:srgbClr val="C00000"/>
                    </a:solidFill>
                  </a:rPr>
                  <a:t>+</a:t>
                </a:r>
                <a:r>
                  <a:rPr lang="el-GR" altLang="ja-JP" sz="25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l-GR" altLang="ja-JP" sz="25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ja-JP" altLang="en-US" sz="25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ja-JP" sz="25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en-US" altLang="ja-JP" sz="25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ja-JP" sz="2500" dirty="0">
                    <a:solidFill>
                      <a:srgbClr val="C00000"/>
                    </a:solidFill>
                  </a:rPr>
                  <a:t>= </a:t>
                </a:r>
                <a:r>
                  <a:rPr lang="el-GR" altLang="ja-JP" sz="2500" dirty="0">
                    <a:solidFill>
                      <a:srgbClr val="C00000"/>
                    </a:solidFill>
                  </a:rPr>
                  <a:t>0: </a:t>
                </a:r>
                <a:r>
                  <a:rPr lang="en-US" altLang="ja-JP" sz="2500" u="sng" dirty="0">
                    <a:solidFill>
                      <a:srgbClr val="C00000"/>
                    </a:solidFill>
                  </a:rPr>
                  <a:t>Conformal</a:t>
                </a:r>
                <a:r>
                  <a:rPr lang="en-US" altLang="ja-JP" sz="2500" dirty="0">
                    <a:solidFill>
                      <a:srgbClr val="C00000"/>
                    </a:solidFill>
                  </a:rPr>
                  <a:t> condition</a:t>
                </a:r>
                <a:endParaRPr lang="ja-JP" altLang="en-US" sz="2500">
                  <a:solidFill>
                    <a:srgbClr val="C00000"/>
                  </a:solidFill>
                </a:endParaRPr>
              </a:p>
              <a:p>
                <a:pPr marL="45720" indent="0">
                  <a:buNone/>
                </a:pPr>
                <a:r>
                  <a:rPr lang="ja-JP" altLang="en-US" sz="2500">
                    <a:solidFill>
                      <a:srgbClr val="C00000"/>
                    </a:solidFill>
                  </a:rPr>
                  <a:t>　</a:t>
                </a:r>
                <a:r>
                  <a:rPr lang="en-US" altLang="ja-JP" sz="2500" dirty="0">
                    <a:solidFill>
                      <a:srgbClr val="C00000"/>
                    </a:solidFill>
                  </a:rPr>
                  <a:t>[R]  |</a:t>
                </a:r>
                <a14:m>
                  <m:oMath xmlns:m="http://schemas.openxmlformats.org/officeDocument/2006/math">
                    <m:r>
                      <a:rPr lang="ja-JP" altLang="en-US" sz="25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l-GR" altLang="ja-JP" sz="2500" dirty="0">
                    <a:solidFill>
                      <a:srgbClr val="C00000"/>
                    </a:solidFill>
                  </a:rPr>
                  <a:t>|</a:t>
                </a:r>
                <a:r>
                  <a:rPr lang="ja-JP" altLang="el-GR" sz="2500" baseline="30000">
                    <a:solidFill>
                      <a:srgbClr val="C00000"/>
                    </a:solidFill>
                  </a:rPr>
                  <a:t>２</a:t>
                </a:r>
                <a:r>
                  <a:rPr lang="el-GR" altLang="ja-JP" sz="2500" dirty="0">
                    <a:solidFill>
                      <a:srgbClr val="C00000"/>
                    </a:solidFill>
                  </a:rPr>
                  <a:t> =</a:t>
                </a:r>
                <a:r>
                  <a:rPr lang="en-US" altLang="ja-JP" sz="25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ja-JP" sz="25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ja-JP" sz="25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ja-JP" sz="25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ja-JP" altLang="en-US" sz="25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ja-JP" sz="25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ja-JP" sz="25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sz="2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l-GR" altLang="ja-JP" sz="25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ja-JP" sz="25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ja-JP" sz="25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ja-JP" altLang="en-US" sz="25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ja-JP" sz="25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ja-JP" sz="25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sz="25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l-GR" altLang="ja-JP" sz="25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ja-JP" sz="25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ja-JP" sz="25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ja-JP" altLang="en-US" sz="25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ja-JP" sz="25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ja-JP" sz="25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sz="2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altLang="ja-JP" sz="25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r>
                          <m:rPr>
                            <m:nor/>
                          </m:rPr>
                          <a:rPr lang="en-US" altLang="ja-JP" sz="2800" baseline="30000" dirty="0">
                            <a:solidFill>
                              <a:srgbClr val="C00000"/>
                            </a:solidFill>
                          </a:rPr>
                          <m:t>2</m:t>
                        </m:r>
                      </m:num>
                      <m:den>
                        <m:r>
                          <a:rPr lang="en-US" altLang="ja-JP" sz="25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ja-JP" sz="2500" dirty="0">
                    <a:solidFill>
                      <a:srgbClr val="C00000"/>
                    </a:solidFill>
                  </a:rPr>
                  <a:t>&gt;0: </a:t>
                </a:r>
                <a:r>
                  <a:rPr lang="en-US" altLang="ja-JP" sz="2500" u="sng" dirty="0">
                    <a:solidFill>
                      <a:srgbClr val="C00000"/>
                    </a:solidFill>
                  </a:rPr>
                  <a:t>Regularity</a:t>
                </a:r>
                <a:r>
                  <a:rPr lang="en-US" altLang="ja-JP" sz="2500" dirty="0">
                    <a:solidFill>
                      <a:srgbClr val="C00000"/>
                    </a:solidFill>
                  </a:rPr>
                  <a:t> condition</a:t>
                </a:r>
                <a:endParaRPr lang="ja-JP" altLang="en-US" sz="2500">
                  <a:solidFill>
                    <a:srgbClr val="C00000"/>
                  </a:solidFill>
                </a:endParaRPr>
              </a:p>
              <a:p>
                <a:pPr marL="45720" indent="0">
                  <a:buNone/>
                </a:pPr>
                <a:r>
                  <a:rPr lang="ja-JP" altLang="en-US" sz="2500">
                    <a:solidFill>
                      <a:srgbClr val="C00000"/>
                    </a:solidFill>
                  </a:rPr>
                  <a:t>　</a:t>
                </a:r>
                <a:r>
                  <a:rPr lang="en-US" altLang="ja-JP" sz="2500" dirty="0">
                    <a:solidFill>
                      <a:srgbClr val="C00000"/>
                    </a:solidFill>
                  </a:rPr>
                  <a:t>[P]  </a:t>
                </a:r>
                <a14:m>
                  <m:oMath xmlns:m="http://schemas.openxmlformats.org/officeDocument/2006/math">
                    <m:r>
                      <a:rPr lang="en-US" altLang="ja-JP" sz="25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ℜ</m:t>
                    </m:r>
                    <m:nary>
                      <m:naryPr>
                        <m:supHide m:val="on"/>
                        <m:ctrlPr>
                          <a:rPr lang="en-US" altLang="ja-JP" sz="25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</m:rPr>
                          <a:rPr lang="en-US" altLang="ja-JP" sz="25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</m:t>
                        </m:r>
                      </m:sub>
                      <m:sup/>
                      <m:e>
                        <m:r>
                          <m:rPr>
                            <m:nor/>
                          </m:rPr>
                          <a:rPr lang="en-US" altLang="ja-JP" sz="2500" dirty="0">
                            <a:solidFill>
                              <a:srgbClr val="C00000"/>
                            </a:solidFill>
                          </a:rPr>
                          <m:t>(</m:t>
                        </m:r>
                        <m:sSub>
                          <m:sSubPr>
                            <m:ctrlPr>
                              <a:rPr lang="en-US" altLang="ja-JP" sz="25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25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ja-JP" sz="25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altLang="ja-JP" sz="2500" dirty="0">
                            <a:solidFill>
                              <a:srgbClr val="C00000"/>
                            </a:solidFill>
                          </a:rPr>
                          <m:t>, </m:t>
                        </m:r>
                        <m:sSub>
                          <m:sSubPr>
                            <m:ctrlPr>
                              <a:rPr lang="en-US" altLang="ja-JP" sz="25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25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ja-JP" sz="25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altLang="ja-JP" sz="2500" dirty="0">
                            <a:solidFill>
                              <a:srgbClr val="C00000"/>
                            </a:solidFill>
                          </a:rPr>
                          <m:t>, </m:t>
                        </m:r>
                        <m:sSub>
                          <m:sSubPr>
                            <m:ctrlPr>
                              <a:rPr lang="en-US" altLang="ja-JP" sz="25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25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ja-JP" sz="25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altLang="ja-JP" sz="25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  <m:r>
                      <a:rPr lang="en-US" altLang="ja-JP" sz="2400" i="1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𝑑𝑧</m:t>
                    </m:r>
                  </m:oMath>
                </a14:m>
                <a:r>
                  <a:rPr lang="en-US" altLang="ja-JP" sz="2500" dirty="0">
                    <a:solidFill>
                      <a:srgbClr val="C00000"/>
                    </a:solidFill>
                  </a:rPr>
                  <a:t>= 0: </a:t>
                </a:r>
                <a:r>
                  <a:rPr lang="en-US" altLang="ja-JP" sz="2500" u="sng" dirty="0">
                    <a:solidFill>
                      <a:srgbClr val="C00000"/>
                    </a:solidFill>
                  </a:rPr>
                  <a:t>Period</a:t>
                </a:r>
                <a:r>
                  <a:rPr lang="en-US" altLang="ja-JP" sz="2500" dirty="0">
                    <a:solidFill>
                      <a:srgbClr val="C00000"/>
                    </a:solidFill>
                  </a:rPr>
                  <a:t> condition (C is a cycle of the    </a:t>
                </a:r>
              </a:p>
              <a:p>
                <a:pPr marL="45720" indent="0">
                  <a:buNone/>
                </a:pPr>
                <a:r>
                  <a:rPr lang="en-US" altLang="ja-JP" sz="2500" dirty="0">
                    <a:solidFill>
                      <a:srgbClr val="C00000"/>
                    </a:solidFill>
                  </a:rPr>
                  <a:t>                                         surface), i.e., No real period </a:t>
                </a:r>
              </a:p>
              <a:p>
                <a:pPr marL="45720" indent="0" algn="ctr">
                  <a:buNone/>
                </a:pPr>
                <a:endParaRPr lang="en-US" altLang="ja-JP" sz="600" dirty="0"/>
              </a:p>
              <a:p>
                <a:pPr marL="45720" indent="0">
                  <a:buNone/>
                </a:pPr>
                <a:r>
                  <a:rPr lang="en-US" altLang="ja-JP" sz="2500" dirty="0"/>
                  <a:t>[P] is the condition for </a:t>
                </a:r>
                <a:r>
                  <a:rPr lang="en-US" altLang="ja-JP" sz="2500" u="sng" dirty="0"/>
                  <a:t>the path integral to be well-defined</a:t>
                </a:r>
                <a:r>
                  <a:rPr lang="en-US" altLang="ja-JP" sz="2500" dirty="0"/>
                  <a:t>. </a:t>
                </a:r>
              </a:p>
              <a:p>
                <a:pPr marL="45720" indent="0">
                  <a:buNone/>
                </a:pPr>
                <a:r>
                  <a:rPr lang="en-US" altLang="ja-JP" sz="2500" dirty="0"/>
                  <a:t>Then </a:t>
                </a:r>
                <a14:m>
                  <m:oMath xmlns:m="http://schemas.openxmlformats.org/officeDocument/2006/math">
                    <m:r>
                      <a:rPr lang="en-US" altLang="ja-JP" sz="2400" b="1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ja-JP" sz="24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4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ja-JP" sz="24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sz="2400" dirty="0">
                    <a:solidFill>
                      <a:srgbClr val="0070C0"/>
                    </a:solidFill>
                  </a:rPr>
                  <a:t> =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ℜ</m:t>
                    </m:r>
                    <m:nary>
                      <m:naryPr>
                        <m:ctrlPr>
                          <a:rPr lang="en-US" altLang="ja-JP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altLang="ja-JP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z</m:t>
                            </m:r>
                          </m:e>
                          <m:sub>
                            <m:r>
                              <a:rPr lang="en-US" altLang="ja-JP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sub>
                      <m:sup>
                        <m:r>
                          <a:rPr lang="en-US" altLang="ja-JP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p>
                      <m:e>
                        <m:r>
                          <m:rPr>
                            <m:nor/>
                          </m:rPr>
                          <a:rPr lang="en-US" altLang="ja-JP" sz="2400" dirty="0">
                            <a:solidFill>
                              <a:srgbClr val="0070C0"/>
                            </a:solidFill>
                          </a:rPr>
                          <m:t>(</m:t>
                        </m:r>
                        <m:sSub>
                          <m:sSubPr>
                            <m:ctrlPr>
                              <a:rPr lang="en-US" altLang="ja-JP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ja-JP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altLang="ja-JP" sz="2400" dirty="0">
                            <a:solidFill>
                              <a:srgbClr val="0070C0"/>
                            </a:solidFill>
                          </a:rPr>
                          <m:t>, </m:t>
                        </m:r>
                        <m:sSub>
                          <m:sSubPr>
                            <m:ctrlPr>
                              <a:rPr lang="en-US" altLang="ja-JP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ja-JP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altLang="ja-JP" sz="2400" dirty="0">
                            <a:solidFill>
                              <a:srgbClr val="0070C0"/>
                            </a:solidFill>
                          </a:rPr>
                          <m:t>, </m:t>
                        </m:r>
                        <m:sSub>
                          <m:sSubPr>
                            <m:ctrlPr>
                              <a:rPr lang="en-US" altLang="ja-JP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ja-JP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altLang="ja-JP" sz="24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altLang="ja-JP" sz="24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𝑑𝑧</m:t>
                        </m:r>
                      </m:e>
                    </m:nary>
                    <m:r>
                      <a:rPr lang="en-US" altLang="ja-JP" sz="24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2500" dirty="0"/>
                  <a:t> defines a minimal surface. </a:t>
                </a:r>
                <a:endParaRPr lang="ja-JP" altLang="en-US" sz="250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48C9A07B-E303-F042-A8A7-1A4BCCB7060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9072" y="1108525"/>
                <a:ext cx="11190266" cy="5145129"/>
              </a:xfrm>
              <a:blipFill>
                <a:blip r:embed="rId2"/>
                <a:stretch>
                  <a:fillRect l="-454" t="-493" b="-229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746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0F25139-E39F-6444-EEA0-D05B5CE7AF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kumimoji="1" lang="en-US" altLang="ja-CN" sz="4400" dirty="0">
                <a:solidFill>
                  <a:schemeClr val="accent1">
                    <a:lumMod val="50000"/>
                  </a:schemeClr>
                </a:solidFill>
              </a:rPr>
              <a:t>To</a:t>
            </a:r>
            <a:r>
              <a:rPr kumimoji="1" lang="en-US" altLang="ja-CN" sz="4400" dirty="0">
                <a:solidFill>
                  <a:srgbClr val="0070C0"/>
                </a:solidFill>
              </a:rPr>
              <a:t> </a:t>
            </a:r>
            <a:r>
              <a:rPr kumimoji="1" lang="en-US" altLang="ja-CN" sz="4400" dirty="0">
                <a:solidFill>
                  <a:schemeClr val="accent1">
                    <a:lumMod val="50000"/>
                  </a:schemeClr>
                </a:solidFill>
              </a:rPr>
              <a:t>My Mum</a:t>
            </a:r>
            <a:endParaRPr kumimoji="1" lang="ja-CN" altLang="en-US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7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B6D6868-6D0D-B24C-9474-E320793A9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158648"/>
            <a:ext cx="9509760" cy="862350"/>
          </a:xfrm>
        </p:spPr>
        <p:txBody>
          <a:bodyPr>
            <a:normAutofit/>
          </a:bodyPr>
          <a:lstStyle/>
          <a:p>
            <a:pPr algn="ctr"/>
            <a:r>
              <a:rPr lang="en-US" altLang="ja-JP" sz="4400" dirty="0">
                <a:solidFill>
                  <a:srgbClr val="002060"/>
                </a:solidFill>
              </a:rPr>
              <a:t>Geometric meaning</a:t>
            </a:r>
            <a:endParaRPr kumimoji="1" lang="ja-JP" altLang="en-US" sz="440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3DD52673-7AAC-3349-A124-6639300351B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66648" y="1251830"/>
                <a:ext cx="10300137" cy="4442929"/>
              </a:xfrm>
            </p:spPr>
            <p:txBody>
              <a:bodyPr>
                <a:normAutofit/>
              </a:bodyPr>
              <a:lstStyle/>
              <a:p>
                <a:pPr marL="45720" indent="0" algn="ctr">
                  <a:buNone/>
                </a:pPr>
                <a:r>
                  <a:rPr lang="en-US" altLang="ja-JP" sz="2600" i="1" dirty="0">
                    <a:solidFill>
                      <a:srgbClr val="0070C0"/>
                    </a:solidFill>
                  </a:rPr>
                  <a:t>g</a:t>
                </a:r>
                <a:r>
                  <a:rPr lang="en-US" altLang="ja-JP" sz="2600" dirty="0">
                    <a:solidFill>
                      <a:srgbClr val="0070C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sz="26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ja-JP" sz="26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26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ja-JP" sz="26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ja-JP" sz="26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26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ja-JP" sz="26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ja-JP" sz="2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ja-JP" sz="2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sSub>
                          <m:sSubPr>
                            <m:ctrlPr>
                              <a:rPr lang="en-US" altLang="ja-JP" sz="26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26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ja-JP" sz="26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ja-JP" sz="2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</m:den>
                    </m:f>
                  </m:oMath>
                </a14:m>
                <a:r>
                  <a:rPr lang="el-GR" altLang="ja-JP" sz="2600" dirty="0">
                    <a:solidFill>
                      <a:srgbClr val="0070C0"/>
                    </a:solidFill>
                  </a:rPr>
                  <a:t>, </a:t>
                </a:r>
                <a:r>
                  <a:rPr lang="en-US" altLang="ja-JP" sz="2600" dirty="0">
                    <a:solidFill>
                      <a:srgbClr val="0070C0"/>
                    </a:solidFill>
                  </a:rPr>
                  <a:t> </a:t>
                </a:r>
                <a:r>
                  <a:rPr lang="el-GR" altLang="ja-JP" sz="2600" dirty="0">
                    <a:solidFill>
                      <a:srgbClr val="0070C0"/>
                    </a:solidFill>
                  </a:rPr>
                  <a:t>ω =</a:t>
                </a:r>
                <a:r>
                  <a:rPr lang="en-US" altLang="ja-JP" sz="2600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26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ja-JP" altLang="en-US" sz="26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l-GR" altLang="ja-JP" sz="2600" baseline="-25000" dirty="0">
                    <a:solidFill>
                      <a:srgbClr val="0070C0"/>
                    </a:solidFill>
                  </a:rPr>
                  <a:t>1</a:t>
                </a:r>
                <a:r>
                  <a:rPr lang="el-GR" altLang="ja-JP" sz="2600" dirty="0">
                    <a:solidFill>
                      <a:srgbClr val="0070C0"/>
                    </a:solidFill>
                  </a:rPr>
                  <a:t>−</a:t>
                </a:r>
                <a14:m>
                  <m:oMath xmlns:m="http://schemas.openxmlformats.org/officeDocument/2006/math">
                    <m:r>
                      <a:rPr lang="en-US" altLang="ja-JP" sz="26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ja-JP" altLang="en-US" sz="26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l-GR" altLang="ja-JP" sz="2600" baseline="-25000" dirty="0">
                    <a:solidFill>
                      <a:srgbClr val="0070C0"/>
                    </a:solidFill>
                  </a:rPr>
                  <a:t>2</a:t>
                </a:r>
                <a:r>
                  <a:rPr lang="en-US" altLang="ja-JP" sz="2600" dirty="0">
                    <a:solidFill>
                      <a:srgbClr val="0070C0"/>
                    </a:solidFill>
                  </a:rPr>
                  <a:t>)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𝑑𝑧</m:t>
                    </m:r>
                  </m:oMath>
                </a14:m>
                <a:r>
                  <a:rPr lang="en-US" altLang="ja-JP" sz="2600" i="1" dirty="0">
                    <a:solidFill>
                      <a:srgbClr val="0070C0"/>
                    </a:solidFill>
                  </a:rPr>
                  <a:t> </a:t>
                </a:r>
              </a:p>
              <a:p>
                <a:pPr marL="45720" indent="0">
                  <a:buNone/>
                </a:pPr>
                <a:r>
                  <a:rPr lang="en-US" altLang="ja-JP" sz="2600" dirty="0"/>
                  <a:t>give a meromorphic function, and a holomorphic differential. </a:t>
                </a:r>
              </a:p>
              <a:p>
                <a:pPr marL="45720" indent="0">
                  <a:buNone/>
                </a:pPr>
                <a:r>
                  <a:rPr lang="en-US" altLang="ja-JP" sz="2200" dirty="0"/>
                  <a:t>In fact,  </a:t>
                </a:r>
                <a:r>
                  <a:rPr lang="en-US" altLang="ja-JP" sz="2200" i="1" dirty="0">
                    <a:solidFill>
                      <a:srgbClr val="C00000"/>
                    </a:solidFill>
                  </a:rPr>
                  <a:t>g</a:t>
                </a:r>
                <a:r>
                  <a:rPr lang="en-US" altLang="ja-JP" sz="2200" dirty="0">
                    <a:solidFill>
                      <a:srgbClr val="C00000"/>
                    </a:solidFill>
                  </a:rPr>
                  <a:t> is the Gauss map</a:t>
                </a:r>
                <a:r>
                  <a:rPr lang="ja-JP" altLang="en-US" sz="2200">
                    <a:solidFill>
                      <a:srgbClr val="002060"/>
                    </a:solidFill>
                  </a:rPr>
                  <a:t>（</a:t>
                </a:r>
                <a:r>
                  <a:rPr lang="en-US" altLang="ja-JP" sz="2200" dirty="0">
                    <a:solidFill>
                      <a:srgbClr val="002060"/>
                    </a:solidFill>
                  </a:rPr>
                  <a:t>sending the unit normal vector to </a:t>
                </a:r>
                <a:r>
                  <a:rPr lang="en-US" altLang="ja-JP" sz="2200" i="1" dirty="0"/>
                  <a:t>S</a:t>
                </a:r>
                <a:r>
                  <a:rPr lang="en-US" altLang="ja-JP" sz="2200" baseline="30000" dirty="0"/>
                  <a:t>2</a:t>
                </a:r>
                <a:r>
                  <a:rPr lang="en-US" altLang="ja-JP" sz="2200" dirty="0">
                    <a:solidFill>
                      <a:srgbClr val="002060"/>
                    </a:solidFill>
                  </a:rPr>
                  <a:t>)</a:t>
                </a:r>
              </a:p>
              <a:p>
                <a:pPr marL="45720" indent="0">
                  <a:buNone/>
                </a:pPr>
                <a:r>
                  <a:rPr lang="en-US" altLang="ja-JP" sz="2200" dirty="0">
                    <a:solidFill>
                      <a:srgbClr val="002060"/>
                    </a:solidFill>
                  </a:rPr>
                  <a:t> stereographically projected onto </a:t>
                </a:r>
                <a14:m>
                  <m:oMath xmlns:m="http://schemas.openxmlformats.org/officeDocument/2006/math">
                    <m:r>
                      <a:rPr lang="en-US" altLang="ja-JP" sz="2200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ℂ</m:t>
                    </m:r>
                  </m:oMath>
                </a14:m>
                <a:r>
                  <a:rPr lang="en-US" altLang="ja-JP" sz="2200" dirty="0">
                    <a:solidFill>
                      <a:srgbClr val="002060"/>
                    </a:solidFill>
                  </a:rPr>
                  <a:t>.</a:t>
                </a:r>
              </a:p>
              <a:p>
                <a:pPr marL="45720" indent="0">
                  <a:buNone/>
                </a:pPr>
                <a:endParaRPr lang="en-US" altLang="ja-JP" sz="2200" dirty="0">
                  <a:solidFill>
                    <a:srgbClr val="002060"/>
                  </a:solidFill>
                </a:endParaRPr>
              </a:p>
              <a:p>
                <a:pPr marL="45720" indent="0" algn="ctr">
                  <a:buNone/>
                </a:pPr>
                <a:endParaRPr lang="en-US" altLang="ja-JP" sz="2800" dirty="0"/>
              </a:p>
              <a:p>
                <a:pPr marL="45720" indent="0">
                  <a:buNone/>
                </a:pPr>
                <a:endParaRPr lang="en-US" altLang="ja-JP" sz="8000" dirty="0"/>
              </a:p>
              <a:p>
                <a:pPr marL="45720" indent="0">
                  <a:buNone/>
                </a:pPr>
                <a:endParaRPr lang="en-US" altLang="ja-JP" sz="8000" dirty="0"/>
              </a:p>
              <a:p>
                <a:pPr marL="45720" indent="0">
                  <a:buNone/>
                </a:pPr>
                <a:endParaRPr lang="en-US" altLang="ja-JP" sz="8000" dirty="0"/>
              </a:p>
              <a:p>
                <a:endParaRPr kumimoji="1" lang="ja-JP" altLang="en-US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3DD52673-7AAC-3349-A124-6639300351B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66648" y="1251830"/>
                <a:ext cx="10300137" cy="4442929"/>
              </a:xfrm>
              <a:blipFill>
                <a:blip r:embed="rId2"/>
                <a:stretch>
                  <a:fillRect l="-616" t="-57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図 4">
            <a:extLst>
              <a:ext uri="{FF2B5EF4-FFF2-40B4-BE49-F238E27FC236}">
                <a16:creationId xmlns:a16="http://schemas.microsoft.com/office/drawing/2014/main" id="{29A29054-DD4D-274D-8D3D-7CDFF76C40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250" y="4154762"/>
            <a:ext cx="1696722" cy="95759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DBC8D16-CF58-5940-A80C-46D419422D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646" y="3663403"/>
            <a:ext cx="4866967" cy="1676400"/>
          </a:xfrm>
          <a:prstGeom prst="rect">
            <a:avLst/>
          </a:prstGeom>
        </p:spPr>
      </p:pic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29B0881A-A081-9947-8015-1D3723238D74}"/>
              </a:ext>
            </a:extLst>
          </p:cNvPr>
          <p:cNvCxnSpPr>
            <a:cxnSpLocks/>
          </p:cNvCxnSpPr>
          <p:nvPr/>
        </p:nvCxnSpPr>
        <p:spPr>
          <a:xfrm>
            <a:off x="3843472" y="5522496"/>
            <a:ext cx="4161692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B0125B4-A36D-5D49-B1C6-2D63FD7B0406}"/>
              </a:ext>
            </a:extLst>
          </p:cNvPr>
          <p:cNvSpPr txBox="1"/>
          <p:nvPr/>
        </p:nvSpPr>
        <p:spPr>
          <a:xfrm>
            <a:off x="5791161" y="5550058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i="1" dirty="0"/>
              <a:t>g</a:t>
            </a:r>
            <a:endParaRPr kumimoji="1" lang="ja-JP" altLang="en-US" sz="2400" i="1"/>
          </a:p>
        </p:txBody>
      </p:sp>
    </p:spTree>
    <p:extLst>
      <p:ext uri="{BB962C8B-B14F-4D97-AF65-F5344CB8AC3E}">
        <p14:creationId xmlns:p14="http://schemas.microsoft.com/office/powerpoint/2010/main" val="89899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125AE2-5043-0543-B16C-36163FA67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557" y="198783"/>
            <a:ext cx="10561982" cy="1102479"/>
          </a:xfrm>
        </p:spPr>
        <p:txBody>
          <a:bodyPr>
            <a:noAutofit/>
          </a:bodyPr>
          <a:lstStyle/>
          <a:p>
            <a:pPr algn="ctr"/>
            <a:r>
              <a:rPr lang="en-US" altLang="ja-JP" sz="3600" dirty="0">
                <a:solidFill>
                  <a:srgbClr val="002060"/>
                </a:solidFill>
              </a:rPr>
              <a:t>The </a:t>
            </a:r>
            <a:r>
              <a:rPr lang="en-US" altLang="ja-JP" sz="3600" dirty="0" err="1">
                <a:solidFill>
                  <a:srgbClr val="002060"/>
                </a:solidFill>
              </a:rPr>
              <a:t>Weierstrass</a:t>
            </a:r>
            <a:r>
              <a:rPr lang="en-US" altLang="ja-JP" sz="3600" dirty="0">
                <a:solidFill>
                  <a:srgbClr val="002060"/>
                </a:solidFill>
              </a:rPr>
              <a:t> representation and </a:t>
            </a:r>
            <a:br>
              <a:rPr lang="en-US" altLang="ja-JP" sz="3600" dirty="0">
                <a:solidFill>
                  <a:srgbClr val="002060"/>
                </a:solidFill>
              </a:rPr>
            </a:br>
            <a:r>
              <a:rPr lang="en-US" altLang="ja-JP" sz="3600" dirty="0">
                <a:solidFill>
                  <a:srgbClr val="002060"/>
                </a:solidFill>
              </a:rPr>
              <a:t>the </a:t>
            </a:r>
            <a:r>
              <a:rPr lang="en-US" altLang="ja-JP" sz="3600" dirty="0" err="1">
                <a:solidFill>
                  <a:srgbClr val="002060"/>
                </a:solidFill>
              </a:rPr>
              <a:t>Weierstrass</a:t>
            </a:r>
            <a:r>
              <a:rPr lang="en-US" altLang="ja-JP" sz="3600" dirty="0">
                <a:solidFill>
                  <a:srgbClr val="002060"/>
                </a:solidFill>
              </a:rPr>
              <a:t> data</a:t>
            </a:r>
            <a:endParaRPr kumimoji="1" lang="ja-JP" altLang="en-US" sz="360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ACF9B136-EA09-BA47-8877-51BB2EF1E6C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91094" y="1595552"/>
                <a:ext cx="10561982" cy="4343400"/>
              </a:xfrm>
            </p:spPr>
            <p:txBody>
              <a:bodyPr>
                <a:normAutofit fontScale="77500" lnSpcReduction="20000"/>
              </a:bodyPr>
              <a:lstStyle/>
              <a:p>
                <a:pPr marL="45720" indent="0">
                  <a:buNone/>
                </a:pPr>
                <a:r>
                  <a:rPr lang="en-US" altLang="ja-JP" sz="2800" dirty="0"/>
                  <a:t>Conversely, if we are given a </a:t>
                </a:r>
                <a:r>
                  <a:rPr lang="en-US" altLang="ja-JP" sz="2800" dirty="0">
                    <a:solidFill>
                      <a:srgbClr val="0070C0"/>
                    </a:solidFill>
                  </a:rPr>
                  <a:t>meromorphic function </a:t>
                </a:r>
                <a:r>
                  <a:rPr lang="en-US" altLang="ja-JP" sz="2800" i="1" dirty="0">
                    <a:solidFill>
                      <a:srgbClr val="0070C0"/>
                    </a:solidFill>
                  </a:rPr>
                  <a:t>g </a:t>
                </a:r>
                <a:r>
                  <a:rPr lang="en-US" altLang="ja-JP" sz="2800" dirty="0"/>
                  <a:t>and</a:t>
                </a:r>
                <a:r>
                  <a:rPr lang="en-US" altLang="ja-JP" sz="2800" i="1" dirty="0"/>
                  <a:t> </a:t>
                </a:r>
                <a:r>
                  <a:rPr lang="en-US" altLang="ja-JP" sz="2800" dirty="0"/>
                  <a:t>a</a:t>
                </a:r>
                <a:r>
                  <a:rPr lang="en-US" altLang="ja-JP" sz="2800" i="1" dirty="0"/>
                  <a:t> </a:t>
                </a:r>
                <a:r>
                  <a:rPr lang="en-US" altLang="ja-JP" sz="2800" dirty="0">
                    <a:solidFill>
                      <a:srgbClr val="0070C0"/>
                    </a:solidFill>
                  </a:rPr>
                  <a:t>holomorphic</a:t>
                </a:r>
              </a:p>
              <a:p>
                <a:pPr marL="45720" indent="0">
                  <a:buNone/>
                </a:pPr>
                <a:r>
                  <a:rPr lang="en-US" altLang="ja-JP" sz="2800" dirty="0">
                    <a:solidFill>
                      <a:srgbClr val="0070C0"/>
                    </a:solidFill>
                  </a:rPr>
                  <a:t>differential</a:t>
                </a:r>
                <a:r>
                  <a:rPr lang="en-US" altLang="ja-JP" sz="2800" i="1" dirty="0">
                    <a:solidFill>
                      <a:srgbClr val="0070C0"/>
                    </a:solidFill>
                  </a:rPr>
                  <a:t> </a:t>
                </a:r>
                <a:r>
                  <a:rPr lang="el-GR" altLang="ja-JP" sz="2800" i="1" dirty="0">
                    <a:solidFill>
                      <a:srgbClr val="FF0000"/>
                    </a:solidFill>
                  </a:rPr>
                  <a:t>ω</a:t>
                </a:r>
                <a:r>
                  <a:rPr lang="en-US" altLang="ja-JP" sz="2800" i="1" dirty="0">
                    <a:solidFill>
                      <a:srgbClr val="FF0000"/>
                    </a:solidFill>
                  </a:rPr>
                  <a:t>=</a:t>
                </a:r>
                <a:r>
                  <a:rPr lang="en-US" altLang="ja-JP" sz="28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28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altLang="ja-JP" sz="28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𝑑𝑧</m:t>
                    </m:r>
                  </m:oMath>
                </a14:m>
                <a:r>
                  <a:rPr lang="en-US" altLang="ja-JP" sz="28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ja-JP" sz="2800" dirty="0"/>
                  <a:t>on </a:t>
                </a:r>
                <a14:m>
                  <m:oMath xmlns:m="http://schemas.openxmlformats.org/officeDocument/2006/math"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altLang="ja-JP" sz="2800" i="1" dirty="0"/>
                  <a:t>, </a:t>
                </a:r>
                <a:r>
                  <a:rPr lang="en-US" altLang="ja-JP" sz="2800" dirty="0"/>
                  <a:t>put</a:t>
                </a:r>
                <a:r>
                  <a:rPr lang="en-US" altLang="ja-JP" sz="2800" i="1" dirty="0"/>
                  <a:t> </a:t>
                </a:r>
                <a:endParaRPr lang="en-US" altLang="ja-JP" sz="2800" dirty="0"/>
              </a:p>
              <a:p>
                <a:pPr marL="45720" indent="0" algn="ctr">
                  <a:buNone/>
                </a:pPr>
                <a14:m>
                  <m:oMath xmlns:m="http://schemas.openxmlformats.org/officeDocument/2006/math">
                    <m:r>
                      <a:rPr lang="ja-JP" altLang="en-US" sz="33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l-GR" altLang="ja-JP" sz="3300" baseline="-25000" dirty="0">
                    <a:solidFill>
                      <a:srgbClr val="C00000"/>
                    </a:solidFill>
                  </a:rPr>
                  <a:t>1 </a:t>
                </a:r>
                <a:r>
                  <a:rPr lang="el-GR" altLang="ja-JP" sz="3300" dirty="0">
                    <a:solidFill>
                      <a:srgbClr val="C00000"/>
                    </a:solidFill>
                  </a:rPr>
                  <a:t>=</a:t>
                </a:r>
                <a:r>
                  <a:rPr lang="en-US" altLang="ja-JP" sz="33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sz="33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33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ja-JP" sz="33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ja-JP" sz="33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33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altLang="ja-JP" sz="3300" dirty="0">
                    <a:solidFill>
                      <a:srgbClr val="C00000"/>
                    </a:solidFill>
                  </a:rPr>
                  <a:t>(1−</a:t>
                </a:r>
                <a:r>
                  <a:rPr lang="en-US" altLang="ja-JP" sz="3300" i="1" dirty="0">
                    <a:solidFill>
                      <a:srgbClr val="C00000"/>
                    </a:solidFill>
                  </a:rPr>
                  <a:t>g</a:t>
                </a:r>
                <a:r>
                  <a:rPr lang="en-US" altLang="ja-JP" sz="3300" baseline="30000" dirty="0">
                    <a:solidFill>
                      <a:srgbClr val="C00000"/>
                    </a:solidFill>
                  </a:rPr>
                  <a:t>2</a:t>
                </a:r>
                <a:r>
                  <a:rPr lang="en-US" altLang="ja-JP" sz="3300" dirty="0">
                    <a:solidFill>
                      <a:srgbClr val="C00000"/>
                    </a:solidFill>
                  </a:rPr>
                  <a:t>),   </a:t>
                </a:r>
                <a14:m>
                  <m:oMath xmlns:m="http://schemas.openxmlformats.org/officeDocument/2006/math">
                    <m:r>
                      <a:rPr lang="ja-JP" altLang="en-US" sz="33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altLang="ja-JP" sz="3300" baseline="-25000" dirty="0">
                    <a:solidFill>
                      <a:srgbClr val="C00000"/>
                    </a:solidFill>
                  </a:rPr>
                  <a:t>2</a:t>
                </a:r>
                <a:r>
                  <a:rPr lang="el-GR" altLang="ja-JP" sz="3300" baseline="-25000" dirty="0">
                    <a:solidFill>
                      <a:srgbClr val="C00000"/>
                    </a:solidFill>
                  </a:rPr>
                  <a:t> </a:t>
                </a:r>
                <a:r>
                  <a:rPr lang="el-GR" altLang="ja-JP" sz="3300" dirty="0">
                    <a:solidFill>
                      <a:srgbClr val="C00000"/>
                    </a:solidFill>
                  </a:rPr>
                  <a:t>=</a:t>
                </a:r>
                <a:r>
                  <a:rPr lang="en-US" altLang="ja-JP" sz="33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sz="33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33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num>
                      <m:den>
                        <m:r>
                          <a:rPr lang="en-US" altLang="ja-JP" sz="33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ja-JP" sz="33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33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altLang="ja-JP" sz="3300" dirty="0">
                    <a:solidFill>
                      <a:srgbClr val="C00000"/>
                    </a:solidFill>
                  </a:rPr>
                  <a:t>(1+ </a:t>
                </a:r>
                <a:r>
                  <a:rPr lang="en-US" altLang="ja-JP" sz="3300" i="1" dirty="0">
                    <a:solidFill>
                      <a:srgbClr val="C00000"/>
                    </a:solidFill>
                  </a:rPr>
                  <a:t>g</a:t>
                </a:r>
                <a:r>
                  <a:rPr lang="en-US" altLang="ja-JP" sz="3300" baseline="30000" dirty="0">
                    <a:solidFill>
                      <a:srgbClr val="C00000"/>
                    </a:solidFill>
                  </a:rPr>
                  <a:t>2</a:t>
                </a:r>
                <a:r>
                  <a:rPr lang="en-US" altLang="ja-JP" sz="3300" dirty="0">
                    <a:solidFill>
                      <a:srgbClr val="C00000"/>
                    </a:solidFill>
                  </a:rPr>
                  <a:t>),</a:t>
                </a:r>
                <a:r>
                  <a:rPr lang="ja-JP" altLang="en-US" sz="3300" dirty="0">
                    <a:solidFill>
                      <a:srgbClr val="C00000"/>
                    </a:solidFill>
                  </a:rPr>
                  <a:t>　</a:t>
                </a:r>
                <a14:m>
                  <m:oMath xmlns:m="http://schemas.openxmlformats.org/officeDocument/2006/math">
                    <m:r>
                      <a:rPr lang="en-US" altLang="ja-JP" sz="33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ja-JP" altLang="en-US" sz="33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m:rPr>
                        <m:nor/>
                      </m:rPr>
                      <a:rPr lang="en-US" altLang="ja-JP" sz="3300" b="0" i="0" baseline="-25000" dirty="0" smtClean="0">
                        <a:solidFill>
                          <a:srgbClr val="C00000"/>
                        </a:solidFill>
                      </a:rPr>
                      <m:t>3</m:t>
                    </m:r>
                  </m:oMath>
                </a14:m>
                <a:r>
                  <a:rPr lang="el-GR" altLang="ja-JP" sz="3300" dirty="0">
                    <a:solidFill>
                      <a:srgbClr val="C00000"/>
                    </a:solidFill>
                  </a:rPr>
                  <a:t>=</a:t>
                </a:r>
                <a:r>
                  <a:rPr lang="en-US" altLang="ja-JP" sz="33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33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altLang="ja-JP" sz="3300" i="1" dirty="0">
                    <a:solidFill>
                      <a:srgbClr val="C00000"/>
                    </a:solidFill>
                  </a:rPr>
                  <a:t>g</a:t>
                </a:r>
                <a:endParaRPr lang="en-US" altLang="ja-JP" sz="3300" dirty="0">
                  <a:solidFill>
                    <a:srgbClr val="C00000"/>
                  </a:solidFill>
                </a:endParaRPr>
              </a:p>
              <a:p>
                <a:pPr marL="45720" indent="0">
                  <a:buNone/>
                </a:pPr>
                <a:r>
                  <a:rPr lang="en-US" altLang="ja-JP" sz="2400" dirty="0"/>
                  <a:t>which automatically satisfy [C]. On a simply connected domain </a:t>
                </a:r>
                <a14:m>
                  <m:oMath xmlns:m="http://schemas.openxmlformats.org/officeDocument/2006/math">
                    <m:r>
                      <a:rPr lang="en-US" altLang="ja-JP" sz="2400" i="1" dirty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altLang="ja-JP" sz="2400" dirty="0"/>
                  <a:t>, </a:t>
                </a:r>
              </a:p>
              <a:p>
                <a:pPr marL="4572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ja-JP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ja-JP" sz="2400" dirty="0">
                    <a:solidFill>
                      <a:srgbClr val="0070C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ja-JP" sz="24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altLang="ja-JP" sz="2400" dirty="0">
                    <a:solidFill>
                      <a:srgbClr val="0070C0"/>
                    </a:solidFill>
                  </a:rPr>
                  <a:t>) =</a:t>
                </a:r>
                <a14:m>
                  <m:oMath xmlns:m="http://schemas.openxmlformats.org/officeDocument/2006/math">
                    <m:r>
                      <a:rPr lang="en-US" altLang="ja-JP" sz="240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ℜ</m:t>
                    </m:r>
                    <m:nary>
                      <m:naryPr>
                        <m:ctrlPr>
                          <a:rPr lang="en-US" altLang="ja-JP" sz="240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altLang="ja-JP" sz="24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z</m:t>
                            </m:r>
                          </m:e>
                          <m:sub>
                            <m:r>
                              <a:rPr lang="en-US" altLang="ja-JP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sub>
                      <m:sup>
                        <m:r>
                          <a:rPr lang="en-US" altLang="ja-JP" sz="24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p>
                      <m:e>
                        <m:r>
                          <a:rPr lang="ja-JP" alt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m:rPr>
                            <m:nor/>
                          </m:rPr>
                          <a:rPr lang="en-US" altLang="ja-JP" sz="2400" b="0" i="1" baseline="-25000" dirty="0" smtClean="0">
                            <a:solidFill>
                              <a:srgbClr val="0070C0"/>
                            </a:solidFill>
                          </a:rPr>
                          <m:t>j</m:t>
                        </m:r>
                        <m:r>
                          <m:rPr>
                            <m:nor/>
                          </m:rPr>
                          <a:rPr lang="en-US" altLang="ja-JP" sz="2400" b="0" i="0" baseline="-25000" dirty="0" smtClean="0">
                            <a:solidFill>
                              <a:srgbClr val="0070C0"/>
                            </a:solidFill>
                          </a:rPr>
                          <m:t> </m:t>
                        </m:r>
                      </m:e>
                    </m:nary>
                    <m:r>
                      <a:rPr lang="en-US" altLang="ja-JP" sz="2400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𝑑𝑧</m:t>
                    </m:r>
                  </m:oMath>
                </a14:m>
                <a:r>
                  <a:rPr lang="ja-JP" altLang="en-US" sz="2400">
                    <a:solidFill>
                      <a:srgbClr val="0070C0"/>
                    </a:solidFill>
                  </a:rPr>
                  <a:t>，</a:t>
                </a:r>
                <a:r>
                  <a:rPr lang="en-US" altLang="ja-JP" sz="2400" i="1" dirty="0">
                    <a:solidFill>
                      <a:srgbClr val="0070C0"/>
                    </a:solidFill>
                  </a:rPr>
                  <a:t>j </a:t>
                </a:r>
                <a:r>
                  <a:rPr lang="en-US" altLang="ja-JP" sz="2400" dirty="0">
                    <a:solidFill>
                      <a:srgbClr val="0070C0"/>
                    </a:solidFill>
                  </a:rPr>
                  <a:t>=1,2,3 </a:t>
                </a:r>
              </a:p>
              <a:p>
                <a:pPr marL="45720" indent="0">
                  <a:buNone/>
                </a:pPr>
                <a:r>
                  <a:rPr lang="en-US" altLang="ja-JP" sz="2400" dirty="0"/>
                  <a:t>defines a minimal surface </a:t>
                </a:r>
                <a14:m>
                  <m:oMath xmlns:m="http://schemas.openxmlformats.org/officeDocument/2006/math"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ja-JP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ja-JP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ja-JP" sz="2400" dirty="0"/>
                  <a:t>): </a:t>
                </a:r>
                <a14:m>
                  <m:oMath xmlns:m="http://schemas.openxmlformats.org/officeDocument/2006/math">
                    <m:r>
                      <a:rPr lang="en-US" altLang="ja-JP" sz="2400" i="1" dirty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altLang="ja-JP" sz="2400" i="1" dirty="0">
                        <a:latin typeface="Cambria Math" panose="02040503050406030204" pitchFamily="18" charset="0"/>
                      </a:rPr>
                      <m:t> →</m:t>
                    </m:r>
                    <m:sSup>
                      <m:sSupPr>
                        <m:ctrlPr>
                          <a:rPr lang="en-US" altLang="ja-JP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altLang="ja-JP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ja-JP" sz="2400" dirty="0"/>
                  <a:t>, if they satisfy [R]. </a:t>
                </a:r>
              </a:p>
              <a:p>
                <a:pPr marL="45720" indent="0">
                  <a:buNone/>
                </a:pPr>
                <a:r>
                  <a:rPr lang="en-US" altLang="ja-JP" sz="3000" dirty="0"/>
                  <a:t>This is called the </a:t>
                </a:r>
                <a:r>
                  <a:rPr lang="en-US" altLang="ja-JP" sz="3000" u="sng" dirty="0" err="1">
                    <a:solidFill>
                      <a:srgbClr val="C00000"/>
                    </a:solidFill>
                  </a:rPr>
                  <a:t>Weierstrass</a:t>
                </a:r>
                <a:r>
                  <a:rPr lang="en-US" altLang="ja-JP" sz="3000" u="sng" dirty="0">
                    <a:solidFill>
                      <a:srgbClr val="C00000"/>
                    </a:solidFill>
                  </a:rPr>
                  <a:t> representation</a:t>
                </a:r>
                <a:r>
                  <a:rPr lang="en-US" altLang="ja-JP" sz="3000" dirty="0">
                    <a:solidFill>
                      <a:srgbClr val="C00000"/>
                    </a:solidFill>
                  </a:rPr>
                  <a:t> of a minimal surface.</a:t>
                </a:r>
                <a:endParaRPr lang="en-US" altLang="ja-JP" sz="3000" dirty="0"/>
              </a:p>
              <a:p>
                <a:pPr marL="45720" indent="0">
                  <a:buNone/>
                </a:pPr>
                <a:r>
                  <a:rPr lang="en-US" altLang="ja-JP" sz="3000" dirty="0"/>
                  <a:t>We call </a:t>
                </a:r>
                <a:r>
                  <a:rPr lang="en-US" altLang="ja-JP" sz="3000" dirty="0">
                    <a:solidFill>
                      <a:srgbClr val="C00000"/>
                    </a:solidFill>
                  </a:rPr>
                  <a:t>(</a:t>
                </a:r>
                <a:r>
                  <a:rPr lang="en-US" altLang="ja-JP" sz="3000" i="1" dirty="0">
                    <a:solidFill>
                      <a:srgbClr val="C00000"/>
                    </a:solidFill>
                  </a:rPr>
                  <a:t>g, </a:t>
                </a:r>
                <a:r>
                  <a:rPr lang="el-GR" altLang="ja-JP" sz="3000" i="1" dirty="0">
                    <a:solidFill>
                      <a:srgbClr val="C00000"/>
                    </a:solidFill>
                  </a:rPr>
                  <a:t>ω</a:t>
                </a:r>
                <a:r>
                  <a:rPr lang="el-GR" altLang="ja-JP" sz="3000" dirty="0">
                    <a:solidFill>
                      <a:srgbClr val="C00000"/>
                    </a:solidFill>
                  </a:rPr>
                  <a:t>) </a:t>
                </a:r>
                <a:r>
                  <a:rPr lang="en-US" altLang="ja-JP" sz="3000" dirty="0">
                    <a:solidFill>
                      <a:srgbClr val="C00000"/>
                    </a:solidFill>
                  </a:rPr>
                  <a:t>the</a:t>
                </a:r>
                <a:r>
                  <a:rPr lang="ja-JP" altLang="en-US" sz="3000">
                    <a:solidFill>
                      <a:srgbClr val="C00000"/>
                    </a:solidFill>
                  </a:rPr>
                  <a:t> </a:t>
                </a:r>
                <a:r>
                  <a:rPr lang="en-US" altLang="ja-JP" sz="3000" u="sng" dirty="0" err="1">
                    <a:solidFill>
                      <a:srgbClr val="C00000"/>
                    </a:solidFill>
                  </a:rPr>
                  <a:t>Weierstrass</a:t>
                </a:r>
                <a:r>
                  <a:rPr lang="en-US" altLang="ja-JP" sz="3000" u="sng" dirty="0">
                    <a:solidFill>
                      <a:srgbClr val="C00000"/>
                    </a:solidFill>
                  </a:rPr>
                  <a:t> data</a:t>
                </a:r>
                <a:r>
                  <a:rPr lang="en-US" altLang="ja-JP" sz="3000" dirty="0">
                    <a:solidFill>
                      <a:srgbClr val="C00000"/>
                    </a:solidFill>
                  </a:rPr>
                  <a:t>. </a:t>
                </a:r>
                <a:endParaRPr lang="en-US" altLang="ja-JP" sz="3000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ACF9B136-EA09-BA47-8877-51BB2EF1E6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91094" y="1595552"/>
                <a:ext cx="10561982" cy="4343400"/>
              </a:xfrm>
              <a:blipFill>
                <a:blip r:embed="rId2"/>
                <a:stretch>
                  <a:fillRect l="-360" t="-320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525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630D672-9797-5847-91D8-A77E236F9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0" y="438912"/>
            <a:ext cx="9428480" cy="749808"/>
          </a:xfrm>
        </p:spPr>
        <p:txBody>
          <a:bodyPr>
            <a:normAutofit/>
          </a:bodyPr>
          <a:lstStyle/>
          <a:p>
            <a:pPr algn="ctr"/>
            <a:r>
              <a:rPr lang="en-US" altLang="ja-JP" sz="4400" dirty="0">
                <a:solidFill>
                  <a:srgbClr val="002060"/>
                </a:solidFill>
              </a:rPr>
              <a:t>Shape of surfaces</a:t>
            </a:r>
            <a:endParaRPr kumimoji="1" lang="ja-JP" altLang="en-US" sz="4400">
              <a:solidFill>
                <a:srgbClr val="002060"/>
              </a:solidFill>
            </a:endParaRP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97008C7-F880-3446-9BDC-9F86B1D34AD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altLang="ja-JP" dirty="0">
                <a:solidFill>
                  <a:srgbClr val="0070C0"/>
                </a:solidFill>
              </a:rPr>
              <a:t>Classified by the genus G= the</a:t>
            </a:r>
          </a:p>
          <a:p>
            <a:pPr marL="45720" indent="0">
              <a:buNone/>
            </a:pPr>
            <a:r>
              <a:rPr lang="en-US" altLang="ja-JP" dirty="0">
                <a:solidFill>
                  <a:srgbClr val="0070C0"/>
                </a:solidFill>
              </a:rPr>
              <a:t> number of holes</a:t>
            </a:r>
            <a:r>
              <a:rPr lang="ja-JP" altLang="en-US">
                <a:solidFill>
                  <a:srgbClr val="0070C0"/>
                </a:solidFill>
              </a:rPr>
              <a:t>．</a:t>
            </a:r>
            <a:endParaRPr lang="en-US" altLang="ja-JP" dirty="0">
              <a:solidFill>
                <a:srgbClr val="0070C0"/>
              </a:solidFill>
            </a:endParaRPr>
          </a:p>
          <a:p>
            <a:pPr marL="45720" indent="0">
              <a:buNone/>
            </a:pPr>
            <a:r>
              <a:rPr lang="en-US" altLang="ja-JP" dirty="0">
                <a:solidFill>
                  <a:srgbClr val="0070C0"/>
                </a:solidFill>
              </a:rPr>
              <a:t>G=0      </a:t>
            </a:r>
            <a:r>
              <a:rPr lang="ja-JP" altLang="en-US">
                <a:solidFill>
                  <a:srgbClr val="0070C0"/>
                </a:solidFill>
              </a:rPr>
              <a:t>　　</a:t>
            </a:r>
            <a:r>
              <a:rPr lang="en-US" altLang="ja-JP" dirty="0">
                <a:solidFill>
                  <a:srgbClr val="0070C0"/>
                </a:solidFill>
              </a:rPr>
              <a:t>G=1</a:t>
            </a:r>
            <a:r>
              <a:rPr lang="ja-JP" altLang="en-US">
                <a:solidFill>
                  <a:srgbClr val="0070C0"/>
                </a:solidFill>
              </a:rPr>
              <a:t>      　</a:t>
            </a:r>
            <a:r>
              <a:rPr lang="en-US" altLang="ja-JP" dirty="0">
                <a:solidFill>
                  <a:srgbClr val="0070C0"/>
                </a:solidFill>
              </a:rPr>
              <a:t>G=2…</a:t>
            </a:r>
            <a:r>
              <a:rPr lang="ja-JP" altLang="en-US">
                <a:solidFill>
                  <a:srgbClr val="0070C0"/>
                </a:solidFill>
              </a:rPr>
              <a:t>　</a:t>
            </a:r>
            <a:endParaRPr lang="en-US" altLang="ja-JP" dirty="0">
              <a:solidFill>
                <a:srgbClr val="0070C0"/>
              </a:solidFill>
            </a:endParaRPr>
          </a:p>
          <a:p>
            <a:pPr marL="45720" indent="0">
              <a:buNone/>
            </a:pPr>
            <a:r>
              <a:rPr lang="en-US" altLang="ja-JP" dirty="0">
                <a:solidFill>
                  <a:srgbClr val="0070C0"/>
                </a:solidFill>
              </a:rPr>
              <a:t>sphere</a:t>
            </a:r>
            <a:r>
              <a:rPr lang="ja-JP" altLang="en-US">
                <a:solidFill>
                  <a:srgbClr val="0070C0"/>
                </a:solidFill>
              </a:rPr>
              <a:t>　　　</a:t>
            </a:r>
            <a:r>
              <a:rPr lang="en-US" altLang="ja-JP" dirty="0">
                <a:solidFill>
                  <a:srgbClr val="0070C0"/>
                </a:solidFill>
              </a:rPr>
              <a:t>torus</a:t>
            </a:r>
            <a:r>
              <a:rPr lang="ja-JP" altLang="en-US">
                <a:solidFill>
                  <a:srgbClr val="0070C0"/>
                </a:solidFill>
              </a:rPr>
              <a:t>　　　</a:t>
            </a:r>
            <a:r>
              <a:rPr lang="en-US" altLang="ja-JP" dirty="0">
                <a:solidFill>
                  <a:srgbClr val="0070C0"/>
                </a:solidFill>
              </a:rPr>
              <a:t>float ring for 2, 3, …</a:t>
            </a:r>
          </a:p>
          <a:p>
            <a:pPr marL="45720" indent="0">
              <a:buNone/>
            </a:pPr>
            <a:endParaRPr lang="en-US" altLang="ja-JP" dirty="0"/>
          </a:p>
          <a:p>
            <a:pPr marL="45720" indent="0">
              <a:buNone/>
            </a:pPr>
            <a:endParaRPr lang="en-US" altLang="ja-JP" dirty="0"/>
          </a:p>
          <a:p>
            <a:endParaRPr lang="en-US" altLang="ja-JP" dirty="0"/>
          </a:p>
          <a:p>
            <a:r>
              <a:rPr lang="en-US" altLang="ja-JP" dirty="0">
                <a:solidFill>
                  <a:srgbClr val="00B0F0"/>
                </a:solidFill>
              </a:rPr>
              <a:t>We assume orientability. 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8ED73A6A-51EE-5649-A025-D06E2436AA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30971" y="2243637"/>
            <a:ext cx="4572000" cy="3584448"/>
          </a:xfrm>
        </p:spPr>
        <p:txBody>
          <a:bodyPr/>
          <a:lstStyle/>
          <a:p>
            <a:r>
              <a:rPr lang="en-US" altLang="ja-JP" dirty="0">
                <a:solidFill>
                  <a:srgbClr val="00B050"/>
                </a:solidFill>
              </a:rPr>
              <a:t>Obtained by taking-off points or domains from a closed surface</a:t>
            </a:r>
          </a:p>
          <a:p>
            <a:endParaRPr lang="en-US" altLang="ja-JP" dirty="0"/>
          </a:p>
          <a:p>
            <a:endParaRPr kumimoji="1" lang="ja-JP" altLang="en-US"/>
          </a:p>
        </p:txBody>
      </p:sp>
      <p:pic>
        <p:nvPicPr>
          <p:cNvPr id="9" name="Picture 2" descr="追加したファイル4                                              00127571Macintosh HD                   C3F1DC1C:">
            <a:extLst>
              <a:ext uri="{FF2B5EF4-FFF2-40B4-BE49-F238E27FC236}">
                <a16:creationId xmlns:a16="http://schemas.microsoft.com/office/drawing/2014/main" id="{0C1C06E3-9206-3044-AF6E-11D201C40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496" y="2983353"/>
            <a:ext cx="1595120" cy="159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追加したファイル6                                              00127571Macintosh HD                   C3F1DC1C:">
            <a:extLst>
              <a:ext uri="{FF2B5EF4-FFF2-40B4-BE49-F238E27FC236}">
                <a16:creationId xmlns:a16="http://schemas.microsoft.com/office/drawing/2014/main" id="{BCD49486-5947-F842-9FBD-117330ED1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800" y="2985504"/>
            <a:ext cx="1696720" cy="169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54212D5-AE1B-6241-A2D3-2CB2FD1A0E8B}"/>
              </a:ext>
            </a:extLst>
          </p:cNvPr>
          <p:cNvSpPr txBox="1"/>
          <p:nvPr/>
        </p:nvSpPr>
        <p:spPr>
          <a:xfrm>
            <a:off x="6278880" y="4856073"/>
            <a:ext cx="2458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solidFill>
                  <a:srgbClr val="002060"/>
                </a:solidFill>
              </a:rPr>
              <a:t>Sphere minus 2 points</a:t>
            </a:r>
            <a:endParaRPr kumimoji="1" lang="ja-JP" altLang="en-US" sz="1600">
              <a:solidFill>
                <a:srgbClr val="002060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2516C5F-1E53-3640-934A-A0BE0E3B1196}"/>
              </a:ext>
            </a:extLst>
          </p:cNvPr>
          <p:cNvSpPr txBox="1"/>
          <p:nvPr/>
        </p:nvSpPr>
        <p:spPr>
          <a:xfrm>
            <a:off x="8785509" y="4867678"/>
            <a:ext cx="228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solidFill>
                  <a:schemeClr val="tx2"/>
                </a:solidFill>
              </a:rPr>
              <a:t>Torus minus 3 points</a:t>
            </a:r>
            <a:endParaRPr kumimoji="1" lang="ja-JP" altLang="en-US" sz="1600">
              <a:solidFill>
                <a:schemeClr val="tx2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8387701-33EF-4346-AF05-D8F97AF30FFC}"/>
              </a:ext>
            </a:extLst>
          </p:cNvPr>
          <p:cNvSpPr txBox="1"/>
          <p:nvPr/>
        </p:nvSpPr>
        <p:spPr>
          <a:xfrm>
            <a:off x="6912334" y="5194627"/>
            <a:ext cx="3938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Catenoid                      Costa surface</a:t>
            </a:r>
            <a:endParaRPr kumimoji="1" lang="ja-JP" altLang="en-US" u="sng">
              <a:solidFill>
                <a:srgbClr val="9437FF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4058DFF-ACCE-DD4A-9E73-3F263B6B0F2A}"/>
              </a:ext>
            </a:extLst>
          </p:cNvPr>
          <p:cNvSpPr txBox="1"/>
          <p:nvPr/>
        </p:nvSpPr>
        <p:spPr>
          <a:xfrm>
            <a:off x="6278880" y="5663566"/>
            <a:ext cx="49566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C00000"/>
                </a:solidFill>
              </a:rPr>
              <a:t>If we take off points from a closed surface,  we call it a </a:t>
            </a:r>
            <a:r>
              <a:rPr kumimoji="1" lang="en-US" altLang="ja-JP" sz="2000" u="sng" dirty="0">
                <a:solidFill>
                  <a:srgbClr val="C00000"/>
                </a:solidFill>
              </a:rPr>
              <a:t>punctured</a:t>
            </a:r>
            <a:r>
              <a:rPr kumimoji="1" lang="en-US" altLang="ja-JP" sz="2000" dirty="0">
                <a:solidFill>
                  <a:srgbClr val="C00000"/>
                </a:solidFill>
              </a:rPr>
              <a:t> Riemann surface</a:t>
            </a:r>
            <a:r>
              <a:rPr kumimoji="1" lang="ja-JP" altLang="en-US" sz="2000">
                <a:solidFill>
                  <a:srgbClr val="C00000"/>
                </a:solidFill>
              </a:rPr>
              <a:t>．</a:t>
            </a:r>
            <a:endParaRPr kumimoji="1" lang="ja-JP" altLang="en-US" sz="2000">
              <a:solidFill>
                <a:srgbClr val="002060"/>
              </a:solidFill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F08B08B9-9537-174A-9595-5018186457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789" y="4184522"/>
            <a:ext cx="4251608" cy="1343102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36EB4DB-1435-6A43-9D42-E8E5089221F1}"/>
              </a:ext>
            </a:extLst>
          </p:cNvPr>
          <p:cNvSpPr txBox="1"/>
          <p:nvPr/>
        </p:nvSpPr>
        <p:spPr>
          <a:xfrm>
            <a:off x="1422400" y="1654338"/>
            <a:ext cx="2063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Closed surface</a:t>
            </a:r>
            <a:endParaRPr kumimoji="1" lang="ja-JP" altLang="en-US" sz="240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9F22F5A-BED2-7F40-BBA6-8B21DAE4FA85}"/>
              </a:ext>
            </a:extLst>
          </p:cNvPr>
          <p:cNvSpPr txBox="1"/>
          <p:nvPr/>
        </p:nvSpPr>
        <p:spPr>
          <a:xfrm>
            <a:off x="5913120" y="1680908"/>
            <a:ext cx="1843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Open surface</a:t>
            </a:r>
          </a:p>
        </p:txBody>
      </p:sp>
    </p:spTree>
    <p:extLst>
      <p:ext uri="{BB962C8B-B14F-4D97-AF65-F5344CB8AC3E}">
        <p14:creationId xmlns:p14="http://schemas.microsoft.com/office/powerpoint/2010/main" val="3725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7B9CB90-68C0-5344-83AA-FBA09C233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527" y="199695"/>
            <a:ext cx="9295349" cy="833365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4000" dirty="0">
                <a:solidFill>
                  <a:srgbClr val="002060"/>
                </a:solidFill>
              </a:rPr>
              <a:t>The </a:t>
            </a:r>
            <a:r>
              <a:rPr kumimoji="1" lang="en-US" altLang="ja-JP" sz="4000">
                <a:solidFill>
                  <a:srgbClr val="002060"/>
                </a:solidFill>
              </a:rPr>
              <a:t>universal cover</a:t>
            </a:r>
            <a:endParaRPr kumimoji="1" lang="ja-JP" altLang="en-US" sz="4000">
              <a:solidFill>
                <a:srgbClr val="00206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1F47DA51-91C8-EF4E-8195-C0BD7FC112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45930" y="1231916"/>
                <a:ext cx="10499835" cy="4979697"/>
              </a:xfrm>
            </p:spPr>
            <p:txBody>
              <a:bodyPr>
                <a:normAutofit fontScale="70000" lnSpcReduction="20000"/>
              </a:bodyPr>
              <a:lstStyle/>
              <a:p>
                <a:pPr marL="45720" indent="0">
                  <a:buNone/>
                </a:pPr>
                <a:r>
                  <a:rPr lang="en-US" altLang="ja-JP" sz="2300" dirty="0">
                    <a:solidFill>
                      <a:srgbClr val="002060"/>
                    </a:solidFill>
                  </a:rPr>
                  <a:t>【Definition】 A surface </a:t>
                </a:r>
                <a14:m>
                  <m:oMath xmlns:m="http://schemas.openxmlformats.org/officeDocument/2006/math">
                    <m:r>
                      <a:rPr lang="en-US" altLang="ja-JP" sz="2300" i="1" u="sng" smtClean="0">
                        <a:solidFill>
                          <a:srgbClr val="FF40FF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altLang="ja-JP" sz="2300" u="sng" dirty="0">
                    <a:solidFill>
                      <a:srgbClr val="FF40FF"/>
                    </a:solidFill>
                  </a:rPr>
                  <a:t> is simply connected</a:t>
                </a:r>
                <a:r>
                  <a:rPr lang="en-US" altLang="ja-JP" sz="2300" dirty="0">
                    <a:solidFill>
                      <a:srgbClr val="FF40FF"/>
                    </a:solidFill>
                  </a:rPr>
                  <a:t> </a:t>
                </a:r>
                <a:r>
                  <a:rPr lang="en-US" altLang="ja-JP" sz="2300" dirty="0">
                    <a:solidFill>
                      <a:srgbClr val="002060"/>
                    </a:solidFill>
                  </a:rPr>
                  <a:t>if </a:t>
                </a:r>
                <a:r>
                  <a:rPr lang="en-US" altLang="ja-JP" sz="2300" dirty="0"/>
                  <a:t>any cycle (a simple closed path) is trivial,</a:t>
                </a:r>
              </a:p>
              <a:p>
                <a:pPr marL="45720" indent="0">
                  <a:buNone/>
                </a:pPr>
                <a:r>
                  <a:rPr lang="en-US" altLang="ja-JP" sz="2300" dirty="0"/>
                  <a:t> i.e., shrinks to a point of </a:t>
                </a:r>
                <a14:m>
                  <m:oMath xmlns:m="http://schemas.openxmlformats.org/officeDocument/2006/math">
                    <m:r>
                      <a:rPr lang="en-US" altLang="ja-JP" sz="2300" i="1">
                        <a:solidFill>
                          <a:srgbClr val="FF40FF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altLang="ja-JP" sz="2300" i="1">
                        <a:solidFill>
                          <a:srgbClr val="FF4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2300" dirty="0"/>
                  <a:t>continuously. </a:t>
                </a:r>
              </a:p>
              <a:p>
                <a:pPr marL="45720" indent="0">
                  <a:buNone/>
                </a:pPr>
                <a:r>
                  <a:rPr lang="en-US" altLang="ja-JP" sz="2300" u="sng" dirty="0"/>
                  <a:t>A continuous surjection</a:t>
                </a:r>
                <a:r>
                  <a:rPr lang="en-US" altLang="ja-JP" sz="2300" dirty="0"/>
                  <a:t> </a:t>
                </a:r>
                <a14:m>
                  <m:oMath xmlns:m="http://schemas.openxmlformats.org/officeDocument/2006/math">
                    <m:r>
                      <a:rPr lang="en-US" altLang="ja-JP" sz="23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altLang="ja-JP" sz="23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acc>
                      <m:accPr>
                        <m:chr m:val="̅"/>
                        <m:ctrlPr>
                          <a:rPr lang="en-US" altLang="ja-JP" sz="23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3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</m:acc>
                    <m:r>
                      <a:rPr lang="en-US" altLang="ja-JP" sz="23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ja-JP" sz="23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altLang="ja-JP" sz="2300" dirty="0">
                    <a:solidFill>
                      <a:srgbClr val="0070C0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en-US" altLang="ja-JP" sz="2300" dirty="0">
                    <a:ea typeface="Cambria Math" panose="02040503050406030204" pitchFamily="18" charset="0"/>
                  </a:rPr>
                  <a:t>is called a </a:t>
                </a:r>
                <a:r>
                  <a:rPr lang="en-US" altLang="ja-JP" sz="2300" u="sng" dirty="0">
                    <a:solidFill>
                      <a:srgbClr val="FF40FF"/>
                    </a:solidFill>
                    <a:ea typeface="Cambria Math" panose="02040503050406030204" pitchFamily="18" charset="0"/>
                  </a:rPr>
                  <a:t>covering</a:t>
                </a:r>
                <a:r>
                  <a:rPr lang="en-US" altLang="ja-JP" sz="2300" dirty="0">
                    <a:ea typeface="Cambria Math" panose="02040503050406030204" pitchFamily="18" charset="0"/>
                  </a:rPr>
                  <a:t> if </a:t>
                </a:r>
                <a:r>
                  <a:rPr lang="en-US" altLang="ja-JP" sz="2300" dirty="0"/>
                  <a:t>for a neighborhood </a:t>
                </a:r>
                <a14:m>
                  <m:oMath xmlns:m="http://schemas.openxmlformats.org/officeDocument/2006/math">
                    <m:r>
                      <a:rPr lang="en-US" altLang="ja-JP" sz="2300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altLang="ja-JP" sz="2300" b="0" dirty="0"/>
                  <a:t> </a:t>
                </a:r>
                <a:r>
                  <a:rPr lang="en-US" altLang="ja-JP" sz="2300" dirty="0"/>
                  <a:t>of any point </a:t>
                </a:r>
              </a:p>
              <a:p>
                <a:pPr marL="45720" indent="0">
                  <a:buNone/>
                </a:pPr>
                <a:r>
                  <a:rPr lang="en-US" altLang="ja-JP" sz="2300" dirty="0"/>
                  <a:t>of</a:t>
                </a:r>
                <a:r>
                  <a:rPr lang="en-US" altLang="ja-JP" sz="23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23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altLang="ja-JP" sz="2300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3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ja-JP" sz="23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ja-JP" sz="2300" dirty="0"/>
                  <a:t>(</a:t>
                </a:r>
                <a14:m>
                  <m:oMath xmlns:m="http://schemas.openxmlformats.org/officeDocument/2006/math">
                    <m:r>
                      <a:rPr lang="en-US" altLang="ja-JP" sz="2300" i="1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altLang="ja-JP" sz="2300" dirty="0"/>
                  <a:t>) is a disjoint union of open subsets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</m:acc>
                  </m:oMath>
                </a14:m>
                <a:r>
                  <a:rPr lang="en-US" altLang="ja-JP" sz="2300" dirty="0"/>
                  <a:t> homeomorphic to </a:t>
                </a:r>
                <a14:m>
                  <m:oMath xmlns:m="http://schemas.openxmlformats.org/officeDocument/2006/math">
                    <m:r>
                      <a:rPr lang="en-US" altLang="ja-JP" sz="2300" i="1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altLang="ja-JP" sz="2300" b="0" i="1" smtClean="0"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r>
                  <a:rPr lang="en-US" altLang="ja-JP" sz="2300" dirty="0"/>
                  <a:t> </a:t>
                </a:r>
              </a:p>
              <a:p>
                <a:pPr marL="45720" indent="0">
                  <a:buNone/>
                </a:pPr>
                <a:r>
                  <a:rPr lang="en-US" altLang="ja-JP" sz="2300" u="sng" dirty="0">
                    <a:solidFill>
                      <a:srgbClr val="FF40FF"/>
                    </a:solidFill>
                  </a:rPr>
                  <a:t>The universal cover of a surface</a:t>
                </a:r>
                <a:r>
                  <a:rPr lang="en-US" altLang="ja-JP" sz="2300" dirty="0"/>
                  <a:t> is a simply connected covering surface. </a:t>
                </a:r>
              </a:p>
              <a:p>
                <a:pPr marL="45720" indent="0">
                  <a:buNone/>
                </a:pPr>
                <a:endParaRPr lang="en-US" altLang="ja-JP" sz="1100" dirty="0"/>
              </a:p>
              <a:p>
                <a:pPr marL="45720" indent="0">
                  <a:buNone/>
                </a:pPr>
                <a:r>
                  <a:rPr lang="en-US" altLang="ja-JP" sz="2600" u="sng" dirty="0" err="1">
                    <a:solidFill>
                      <a:srgbClr val="002060"/>
                    </a:solidFill>
                  </a:rPr>
                  <a:t>Koebe’s</a:t>
                </a:r>
                <a:r>
                  <a:rPr lang="en-US" altLang="ja-JP" sz="2600" u="sng" dirty="0">
                    <a:solidFill>
                      <a:srgbClr val="002060"/>
                    </a:solidFill>
                  </a:rPr>
                  <a:t> uniformization theorem.</a:t>
                </a:r>
                <a:endParaRPr lang="ja-JP" altLang="en-US" sz="2600" u="sng"/>
              </a:p>
              <a:p>
                <a:pPr marL="45720" indent="0">
                  <a:buNone/>
                </a:pPr>
                <a:r>
                  <a:rPr lang="en-US" altLang="ja-JP" dirty="0"/>
                  <a:t>Every </a:t>
                </a:r>
                <a:r>
                  <a:rPr lang="en-US" altLang="ja-JP" u="sng" dirty="0"/>
                  <a:t>simply connected Riemann surface</a:t>
                </a:r>
                <a:r>
                  <a:rPr lang="en-US" altLang="ja-JP" dirty="0"/>
                  <a:t> is conformally equivalent to one of  (</a:t>
                </a:r>
                <a:r>
                  <a:rPr lang="en-US" altLang="ja-JP" dirty="0" err="1"/>
                  <a:t>i</a:t>
                </a:r>
                <a:r>
                  <a:rPr lang="en-US" altLang="ja-JP" dirty="0"/>
                  <a:t>) </a:t>
                </a:r>
                <a:r>
                  <a:rPr lang="en-US" altLang="ja-JP" dirty="0">
                    <a:solidFill>
                      <a:srgbClr val="0070C0"/>
                    </a:solidFill>
                  </a:rPr>
                  <a:t>the complex disk </a:t>
                </a:r>
                <a14:m>
                  <m:oMath xmlns:m="http://schemas.openxmlformats.org/officeDocument/2006/math">
                    <m:r>
                      <a:rPr lang="en-US" altLang="ja-JP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𝔻</m:t>
                    </m:r>
                  </m:oMath>
                </a14:m>
                <a:endParaRPr lang="en-US" altLang="ja-JP" dirty="0">
                  <a:solidFill>
                    <a:srgbClr val="0070C0"/>
                  </a:solidFill>
                  <a:ea typeface="Cambria Math" panose="02040503050406030204" pitchFamily="18" charset="0"/>
                </a:endParaRPr>
              </a:p>
              <a:p>
                <a:pPr marL="45720" indent="0">
                  <a:buNone/>
                </a:pPr>
                <a:r>
                  <a:rPr lang="en-US" altLang="ja-JP" dirty="0">
                    <a:solidFill>
                      <a:srgbClr val="0070C0"/>
                    </a:solidFill>
                  </a:rPr>
                  <a:t> </a:t>
                </a:r>
                <a:r>
                  <a:rPr lang="en-US" altLang="ja-JP" dirty="0"/>
                  <a:t>(hyperbolic),  (ii) </a:t>
                </a:r>
                <a:r>
                  <a:rPr lang="en-US" altLang="ja-JP" dirty="0">
                    <a:solidFill>
                      <a:srgbClr val="0070C0"/>
                    </a:solidFill>
                  </a:rPr>
                  <a:t>the complex plane </a:t>
                </a:r>
                <a14:m>
                  <m:oMath xmlns:m="http://schemas.openxmlformats.org/officeDocument/2006/math">
                    <m:r>
                      <a:rPr lang="en-US" altLang="ja-JP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ℂ</m:t>
                    </m:r>
                  </m:oMath>
                </a14:m>
                <a:r>
                  <a:rPr lang="en-US" altLang="ja-JP" dirty="0">
                    <a:solidFill>
                      <a:srgbClr val="0070C0"/>
                    </a:solidFill>
                  </a:rPr>
                  <a:t> </a:t>
                </a:r>
                <a:r>
                  <a:rPr lang="en-US" altLang="ja-JP" dirty="0"/>
                  <a:t>(parabolic), (iii) </a:t>
                </a:r>
                <a:r>
                  <a:rPr lang="en-US" altLang="ja-JP" dirty="0">
                    <a:solidFill>
                      <a:srgbClr val="0070C0"/>
                    </a:solidFill>
                  </a:rPr>
                  <a:t>the Riemann sphere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altLang="ja-JP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ja-JP" dirty="0">
                    <a:solidFill>
                      <a:srgbClr val="0070C0"/>
                    </a:solidFill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ℙ</m:t>
                        </m:r>
                      </m:e>
                      <m:sup>
                        <m:r>
                          <a:rPr lang="en-US" altLang="ja-JP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altLang="ja-JP" dirty="0"/>
                  <a:t> (elliptic).</a:t>
                </a:r>
              </a:p>
              <a:p>
                <a:pPr marL="45720" indent="0">
                  <a:buNone/>
                </a:pPr>
                <a:endParaRPr lang="en-US" altLang="ja-JP" sz="1000" dirty="0"/>
              </a:p>
              <a:p>
                <a:pPr marL="45720" indent="0">
                  <a:buNone/>
                </a:pPr>
                <a:r>
                  <a:rPr lang="en-US" altLang="ja-JP" sz="3600" dirty="0">
                    <a:solidFill>
                      <a:srgbClr val="FF0000"/>
                    </a:solidFill>
                  </a:rPr>
                  <a:t>From </a:t>
                </a:r>
                <a:r>
                  <a:rPr lang="en-US" altLang="ja-JP" sz="3600" dirty="0" err="1">
                    <a:solidFill>
                      <a:srgbClr val="FF0000"/>
                    </a:solidFill>
                  </a:rPr>
                  <a:t>Weierstrass</a:t>
                </a:r>
                <a:r>
                  <a:rPr lang="en-US" altLang="ja-JP" sz="3600" dirty="0">
                    <a:solidFill>
                      <a:srgbClr val="FF0000"/>
                    </a:solidFill>
                  </a:rPr>
                  <a:t> data (</a:t>
                </a:r>
                <a:r>
                  <a:rPr lang="en-US" altLang="ja-JP" sz="3600" i="1" dirty="0">
                    <a:solidFill>
                      <a:srgbClr val="FF0000"/>
                    </a:solidFill>
                  </a:rPr>
                  <a:t>g, </a:t>
                </a:r>
                <a:r>
                  <a:rPr lang="el-GR" altLang="ja-JP" sz="3600" i="1" dirty="0">
                    <a:solidFill>
                      <a:srgbClr val="FF0000"/>
                    </a:solidFill>
                  </a:rPr>
                  <a:t>ω</a:t>
                </a:r>
                <a:r>
                  <a:rPr lang="el-GR" altLang="ja-JP" sz="3600" dirty="0">
                    <a:solidFill>
                      <a:srgbClr val="FF0000"/>
                    </a:solidFill>
                  </a:rPr>
                  <a:t>)</a:t>
                </a:r>
                <a:r>
                  <a:rPr lang="en-US" altLang="ja-JP" sz="3600" dirty="0">
                    <a:solidFill>
                      <a:srgbClr val="FF0000"/>
                    </a:solidFill>
                  </a:rPr>
                  <a:t> satisfying [R]</a:t>
                </a:r>
                <a:r>
                  <a:rPr lang="el-GR" altLang="ja-JP" sz="36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ja-JP" sz="3600" dirty="0">
                    <a:solidFill>
                      <a:srgbClr val="FF0000"/>
                    </a:solidFill>
                  </a:rPr>
                  <a:t>on </a:t>
                </a:r>
                <a14:m>
                  <m:oMath xmlns:m="http://schemas.openxmlformats.org/officeDocument/2006/math">
                    <m:r>
                      <a:rPr lang="en-US" altLang="ja-JP" sz="36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altLang="ja-JP" sz="3600" dirty="0">
                    <a:solidFill>
                      <a:srgbClr val="FF0000"/>
                    </a:solidFill>
                  </a:rPr>
                  <a:t>, we always </a:t>
                </a:r>
              </a:p>
              <a:p>
                <a:pPr marL="45720" indent="0">
                  <a:buNone/>
                </a:pPr>
                <a:r>
                  <a:rPr lang="en-US" altLang="ja-JP" sz="3600" dirty="0">
                    <a:solidFill>
                      <a:srgbClr val="FF0000"/>
                    </a:solidFill>
                  </a:rPr>
                  <a:t>obtain </a:t>
                </a:r>
                <a:r>
                  <a:rPr lang="en-US" altLang="ja-JP" sz="3600" u="sng" dirty="0">
                    <a:solidFill>
                      <a:srgbClr val="FF0000"/>
                    </a:solidFill>
                  </a:rPr>
                  <a:t>a minimal surface defined on its universal cover</a:t>
                </a:r>
                <a:r>
                  <a:rPr lang="en-US" altLang="ja-JP" sz="3600" u="sng" dirty="0">
                    <a:solidFill>
                      <a:srgbClr val="0070C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3600" i="1" u="sng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3600" i="1" u="sng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</m:acc>
                  </m:oMath>
                </a14:m>
                <a:r>
                  <a:rPr lang="en-US" altLang="ja-JP" sz="3600" u="sng" dirty="0">
                    <a:solidFill>
                      <a:srgbClr val="FF0000"/>
                    </a:solidFill>
                  </a:rPr>
                  <a:t>.</a:t>
                </a:r>
                <a:endParaRPr lang="en-US" altLang="ja-JP" sz="3600" dirty="0"/>
              </a:p>
            </p:txBody>
          </p:sp>
        </mc:Choice>
        <mc:Fallback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1F47DA51-91C8-EF4E-8195-C0BD7FC112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45930" y="1231916"/>
                <a:ext cx="10499835" cy="4979697"/>
              </a:xfrm>
              <a:blipFill>
                <a:blip r:embed="rId2"/>
                <a:stretch>
                  <a:fillRect l="-483" t="-1777"/>
                </a:stretch>
              </a:blipFill>
            </p:spPr>
            <p:txBody>
              <a:bodyPr/>
              <a:lstStyle/>
              <a:p>
                <a:r>
                  <a:rPr lang="ja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304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4C5480E-8044-4A47-BCB2-AE5BB6BAC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574" y="211232"/>
            <a:ext cx="10893287" cy="731918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4000" dirty="0">
                <a:solidFill>
                  <a:srgbClr val="7030A0"/>
                </a:solidFill>
              </a:rPr>
              <a:t>Algebraic minimal surfaces</a:t>
            </a:r>
            <a:endParaRPr kumimoji="1" lang="ja-JP" altLang="en-US" sz="4000">
              <a:solidFill>
                <a:srgbClr val="7030A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FAA90596-8D7E-3540-9BA0-56131AF5F24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90637" y="1189876"/>
                <a:ext cx="10611552" cy="5456892"/>
              </a:xfrm>
            </p:spPr>
            <p:txBody>
              <a:bodyPr>
                <a:normAutofit fontScale="25000" lnSpcReduction="20000"/>
              </a:bodyPr>
              <a:lstStyle/>
              <a:p>
                <a:pPr marL="45720" indent="0">
                  <a:buNone/>
                </a:pPr>
                <a:r>
                  <a:rPr lang="en-US" altLang="ja-JP" sz="8800" dirty="0">
                    <a:solidFill>
                      <a:srgbClr val="0070C0"/>
                    </a:solidFill>
                  </a:rPr>
                  <a:t>【Definition】 </a:t>
                </a:r>
                <a:r>
                  <a:rPr lang="en-US" altLang="ja-JP" sz="8800" dirty="0"/>
                  <a:t>For the Gauss curvature</a:t>
                </a:r>
                <a:r>
                  <a:rPr lang="en-US" altLang="ja-JP" sz="88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8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altLang="ja-JP" sz="8800" dirty="0"/>
                  <a:t> and the area element </a:t>
                </a:r>
                <a14:m>
                  <m:oMath xmlns:m="http://schemas.openxmlformats.org/officeDocument/2006/math">
                    <m:r>
                      <a:rPr lang="en-US" altLang="ja-JP" sz="8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𝑑𝐴</m:t>
                    </m:r>
                    <m:r>
                      <a:rPr lang="en-US" altLang="ja-JP" sz="8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altLang="ja-JP" sz="8800" dirty="0"/>
                  <a:t> </a:t>
                </a:r>
              </a:p>
              <a:p>
                <a:pPr marL="45720" indent="0">
                  <a:buNone/>
                </a:pPr>
                <a:r>
                  <a:rPr lang="en-US" altLang="ja-JP" sz="8800" dirty="0">
                    <a:solidFill>
                      <a:srgbClr val="0070C0"/>
                    </a:solidFill>
                    <a:ea typeface="Cambria Math" panose="02040503050406030204" pitchFamily="18" charset="0"/>
                  </a:rPr>
                  <a:t>           </a:t>
                </a:r>
                <a14:m>
                  <m:oMath xmlns:m="http://schemas.openxmlformats.org/officeDocument/2006/math">
                    <m:r>
                      <a:rPr lang="en-US" altLang="ja-JP" sz="88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altLang="ja-JP" sz="88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altLang="ja-JP" sz="8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ja-JP" sz="8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sub>
                      <m:sup/>
                      <m:e>
                        <m:r>
                          <a:rPr lang="en-US" altLang="ja-JP" sz="8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𝐾𝑑𝐴</m:t>
                        </m:r>
                      </m:e>
                    </m:nary>
                  </m:oMath>
                </a14:m>
                <a:r>
                  <a:rPr lang="en-US" altLang="ja-JP" sz="8800" dirty="0">
                    <a:solidFill>
                      <a:srgbClr val="0070C0"/>
                    </a:solidFill>
                    <a:ea typeface="Cambria Math" panose="02040503050406030204" pitchFamily="18" charset="0"/>
                  </a:rPr>
                  <a:t>=</a:t>
                </a:r>
                <a:r>
                  <a:rPr lang="en-US" altLang="ja-JP" sz="8800" dirty="0">
                    <a:solidFill>
                      <a:schemeClr val="accent3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8800" i="1">
                        <a:solidFill>
                          <a:schemeClr val="accent3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nary>
                      <m:naryPr>
                        <m:ctrlPr>
                          <a:rPr lang="en-US" altLang="ja-JP" sz="8800" i="1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ja-JP" sz="8800" b="0" i="1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altLang="ja-JP" sz="8800" i="1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ja-JP" sz="8800" i="1">
                                    <a:solidFill>
                                      <a:schemeClr val="accent3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altLang="ja-JP" sz="8800" i="1">
                                        <a:solidFill>
                                          <a:schemeClr val="accent3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ja-JP" sz="8800" i="1">
                                        <a:solidFill>
                                          <a:schemeClr val="accent3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altLang="ja-JP" sz="8800" i="1">
                                            <a:solidFill>
                                              <a:schemeClr val="accent3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US" altLang="ja-JP" sz="8800" i="1">
                                                <a:solidFill>
                                                  <a:schemeClr val="accent3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altLang="ja-JP" sz="8800" i="1">
                                                <a:solidFill>
                                                  <a:schemeClr val="accent3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𝑔</m:t>
                                            </m:r>
                                          </m:e>
                                          <m:sup>
                                            <m:r>
                                              <a:rPr lang="en-US" altLang="ja-JP" sz="8800" i="1">
                                                <a:solidFill>
                                                  <a:schemeClr val="accent3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′</m:t>
                                            </m:r>
                                          </m:sup>
                                        </m:sSup>
                                      </m:e>
                                    </m:d>
                                  </m:num>
                                  <m:den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altLang="ja-JP" sz="8800" i="1" dirty="0">
                                            <a:solidFill>
                                              <a:schemeClr val="accent3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ja-JP" sz="8800" i="1" dirty="0">
                                            <a:solidFill>
                                              <a:schemeClr val="accent3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e>
                                    </m:d>
                                    <m:d>
                                      <m:dPr>
                                        <m:ctrlPr>
                                          <a:rPr lang="en-US" altLang="ja-JP" sz="8800" i="1" dirty="0">
                                            <a:solidFill>
                                              <a:schemeClr val="accent3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ja-JP" sz="8800" i="1" dirty="0">
                                            <a:solidFill>
                                              <a:schemeClr val="accent3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1+</m:t>
                                        </m:r>
                                        <m:sSup>
                                          <m:sSupPr>
                                            <m:ctrlPr>
                                              <a:rPr lang="en-US" altLang="ja-JP" sz="8800" i="1" dirty="0">
                                                <a:solidFill>
                                                  <a:schemeClr val="accent3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d>
                                              <m:dPr>
                                                <m:begChr m:val="|"/>
                                                <m:endChr m:val="|"/>
                                                <m:ctrlPr>
                                                  <a:rPr lang="en-US" altLang="ja-JP" sz="8800" i="1" dirty="0">
                                                    <a:solidFill>
                                                      <a:schemeClr val="accent3">
                                                        <a:lumMod val="75000"/>
                                                      </a:schemeClr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altLang="ja-JP" sz="8800" i="1" dirty="0">
                                                    <a:solidFill>
                                                      <a:schemeClr val="accent3">
                                                        <a:lumMod val="75000"/>
                                                      </a:schemeClr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𝑔</m:t>
                                                </m:r>
                                              </m:e>
                                            </m:d>
                                          </m:e>
                                          <m:sup>
                                            <m:r>
                                              <a:rPr lang="en-US" altLang="ja-JP" sz="8800" i="1" dirty="0">
                                                <a:solidFill>
                                                  <a:schemeClr val="accent3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e>
                                    </m:d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altLang="ja-JP" sz="8800" i="1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ja-JP" sz="8800" b="0" i="1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𝑑𝐴</m:t>
                        </m:r>
                      </m:e>
                    </m:nary>
                  </m:oMath>
                </a14:m>
                <a:endParaRPr lang="en-US" altLang="ja-JP" sz="8800" dirty="0">
                  <a:solidFill>
                    <a:srgbClr val="0070C0"/>
                  </a:solidFill>
                  <a:ea typeface="Cambria Math" panose="02040503050406030204" pitchFamily="18" charset="0"/>
                </a:endParaRPr>
              </a:p>
              <a:p>
                <a:pPr marL="45720" indent="0">
                  <a:buNone/>
                </a:pPr>
                <a:r>
                  <a:rPr lang="en-US" altLang="ja-JP" sz="8800" dirty="0"/>
                  <a:t>is called </a:t>
                </a:r>
                <a:r>
                  <a:rPr lang="en-US" altLang="ja-JP" sz="8800" u="sng" dirty="0">
                    <a:solidFill>
                      <a:schemeClr val="accent1">
                        <a:lumMod val="75000"/>
                      </a:schemeClr>
                    </a:solidFill>
                  </a:rPr>
                  <a:t>the total curvature.</a:t>
                </a:r>
                <a:r>
                  <a:rPr lang="en-US" altLang="ja-JP" sz="8800" u="sng" dirty="0">
                    <a:solidFill>
                      <a:srgbClr val="FF40FF"/>
                    </a:solidFill>
                  </a:rPr>
                  <a:t>  </a:t>
                </a:r>
              </a:p>
              <a:p>
                <a:pPr marL="45720" indent="0">
                  <a:buNone/>
                </a:pPr>
                <a:r>
                  <a:rPr lang="en-US" altLang="ja-JP" sz="7200" u="sng" dirty="0">
                    <a:solidFill>
                      <a:srgbClr val="FF40FF"/>
                    </a:solidFill>
                  </a:rPr>
                  <a:t>Rem</a:t>
                </a:r>
                <a:r>
                  <a:rPr lang="en-US" altLang="ja-JP" sz="7200" dirty="0">
                    <a:solidFill>
                      <a:srgbClr val="FF40FF"/>
                    </a:solidFill>
                  </a:rPr>
                  <a:t>. </a:t>
                </a:r>
                <a14:m>
                  <m:oMath xmlns:m="http://schemas.openxmlformats.org/officeDocument/2006/math">
                    <m:r>
                      <a:rPr lang="en-US" altLang="ja-JP" sz="7200" i="1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altLang="ja-JP" sz="7200" dirty="0">
                    <a:solidFill>
                      <a:srgbClr val="FF40FF"/>
                    </a:solidFill>
                  </a:rPr>
                  <a:t> is </a:t>
                </a:r>
                <a:r>
                  <a:rPr lang="en-US" altLang="ja-JP" sz="7200" u="sng" dirty="0">
                    <a:solidFill>
                      <a:srgbClr val="FF40FF"/>
                    </a:solidFill>
                  </a:rPr>
                  <a:t>the area (with sign) of the image of the Gauss map</a:t>
                </a:r>
                <a:r>
                  <a:rPr lang="en-US" altLang="ja-JP" sz="7200" dirty="0">
                    <a:solidFill>
                      <a:srgbClr val="FF40FF"/>
                    </a:solidFill>
                  </a:rPr>
                  <a:t>.</a:t>
                </a:r>
              </a:p>
              <a:p>
                <a:pPr marL="45720" indent="0">
                  <a:buNone/>
                </a:pPr>
                <a:r>
                  <a:rPr lang="en-US" altLang="ja-JP" sz="8800" dirty="0"/>
                  <a:t>A </a:t>
                </a:r>
                <a:r>
                  <a:rPr lang="en-US" altLang="ja-JP" sz="8800" u="sng" dirty="0"/>
                  <a:t>complete</a:t>
                </a:r>
                <a:r>
                  <a:rPr lang="en-US" altLang="ja-JP" sz="8800" dirty="0"/>
                  <a:t> minimal surface </a:t>
                </a:r>
                <a14:m>
                  <m:oMath xmlns:m="http://schemas.openxmlformats.org/officeDocument/2006/math">
                    <m:r>
                      <a:rPr lang="en-US" altLang="ja-JP" sz="8800" i="1" dirty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altLang="ja-JP" sz="8800" dirty="0"/>
                  <a:t> is called </a:t>
                </a:r>
                <a:r>
                  <a:rPr lang="en-US" altLang="ja-JP" sz="8800" u="sng" dirty="0">
                    <a:solidFill>
                      <a:srgbClr val="FF40FF"/>
                    </a:solidFill>
                  </a:rPr>
                  <a:t>algebraic</a:t>
                </a:r>
                <a:r>
                  <a:rPr lang="en-US" altLang="ja-JP" sz="8800" dirty="0"/>
                  <a:t> if </a:t>
                </a:r>
                <a14:m>
                  <m:oMath xmlns:m="http://schemas.openxmlformats.org/officeDocument/2006/math">
                    <m:r>
                      <a:rPr lang="en-US" altLang="ja-JP" sz="88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altLang="ja-JP" sz="8800" dirty="0"/>
                  <a:t> is finite.  </a:t>
                </a:r>
              </a:p>
              <a:p>
                <a:pPr marL="45720" indent="0">
                  <a:buNone/>
                </a:pPr>
                <a:r>
                  <a:rPr lang="en-US" altLang="ja-JP" sz="8800" dirty="0">
                    <a:solidFill>
                      <a:schemeClr val="accent5">
                        <a:lumMod val="75000"/>
                      </a:schemeClr>
                    </a:solidFill>
                  </a:rPr>
                  <a:t>In particular, the covering order of </a:t>
                </a:r>
                <a14:m>
                  <m:oMath xmlns:m="http://schemas.openxmlformats.org/officeDocument/2006/math">
                    <m:r>
                      <a:rPr lang="en-US" altLang="ja-JP" sz="88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altLang="ja-JP" sz="8800" dirty="0">
                    <a:solidFill>
                      <a:schemeClr val="accent5">
                        <a:lumMod val="75000"/>
                      </a:schemeClr>
                    </a:solidFill>
                  </a:rPr>
                  <a:t> is finite</a:t>
                </a:r>
                <a:r>
                  <a:rPr lang="en-US" altLang="ja-JP" sz="8800" dirty="0">
                    <a:solidFill>
                      <a:srgbClr val="00B050"/>
                    </a:solidFill>
                  </a:rPr>
                  <a:t>. </a:t>
                </a:r>
                <a:endParaRPr lang="ja-JP" altLang="en-US" sz="8800">
                  <a:solidFill>
                    <a:srgbClr val="00B050"/>
                  </a:solidFill>
                </a:endParaRPr>
              </a:p>
              <a:p>
                <a:endParaRPr lang="en-US" altLang="ja-JP" sz="1300" dirty="0">
                  <a:solidFill>
                    <a:srgbClr val="00B050"/>
                  </a:solidFill>
                </a:endParaRPr>
              </a:p>
              <a:p>
                <a:pPr marL="45720" indent="0">
                  <a:buNone/>
                </a:pPr>
                <a:r>
                  <a:rPr lang="en-US" altLang="ja-JP" sz="9600" u="sng" dirty="0">
                    <a:solidFill>
                      <a:srgbClr val="0070C0"/>
                    </a:solidFill>
                  </a:rPr>
                  <a:t>Theorem (</a:t>
                </a:r>
                <a:r>
                  <a:rPr lang="en-US" altLang="ja-JP" sz="9600" u="sng" dirty="0" err="1">
                    <a:solidFill>
                      <a:srgbClr val="0070C0"/>
                    </a:solidFill>
                  </a:rPr>
                  <a:t>Osserman</a:t>
                </a:r>
                <a:r>
                  <a:rPr lang="en-US" altLang="ja-JP" sz="9600" u="sng" dirty="0">
                    <a:solidFill>
                      <a:srgbClr val="0070C0"/>
                    </a:solidFill>
                  </a:rPr>
                  <a:t>)</a:t>
                </a:r>
              </a:p>
              <a:p>
                <a:pPr marL="45720" indent="0">
                  <a:buNone/>
                </a:pPr>
                <a:r>
                  <a:rPr lang="en-US" altLang="ja-JP" sz="8800" dirty="0"/>
                  <a:t>A complete minimal surface </a:t>
                </a:r>
                <a14:m>
                  <m:oMath xmlns:m="http://schemas.openxmlformats.org/officeDocument/2006/math">
                    <m:r>
                      <a:rPr lang="en-US" altLang="ja-JP" sz="8800" i="1" dirty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altLang="ja-JP" sz="8800" dirty="0"/>
                  <a:t> is </a:t>
                </a:r>
                <a:r>
                  <a:rPr lang="en-US" altLang="ja-JP" sz="8800" dirty="0">
                    <a:solidFill>
                      <a:srgbClr val="FF40FF"/>
                    </a:solidFill>
                  </a:rPr>
                  <a:t>algebraic</a:t>
                </a:r>
                <a:r>
                  <a:rPr lang="en-US" altLang="ja-JP" sz="8800" dirty="0"/>
                  <a:t> if and only if</a:t>
                </a:r>
              </a:p>
              <a:p>
                <a:pPr marL="45720" indent="0">
                  <a:buNone/>
                </a:pPr>
                <a:r>
                  <a:rPr lang="en-US" altLang="ja-JP" sz="8800" dirty="0">
                    <a:solidFill>
                      <a:srgbClr val="00B050"/>
                    </a:solidFill>
                  </a:rPr>
                  <a:t>(</a:t>
                </a:r>
                <a:r>
                  <a:rPr lang="en-US" altLang="ja-JP" sz="8800" dirty="0" err="1">
                    <a:solidFill>
                      <a:srgbClr val="00B050"/>
                    </a:solidFill>
                  </a:rPr>
                  <a:t>i</a:t>
                </a:r>
                <a:r>
                  <a:rPr lang="en-US" altLang="ja-JP" sz="8800" dirty="0">
                    <a:solidFill>
                      <a:srgbClr val="00B050"/>
                    </a:solidFill>
                  </a:rPr>
                  <a:t>)</a:t>
                </a:r>
                <a:r>
                  <a:rPr lang="en-US" altLang="ja-JP" sz="8800" dirty="0"/>
                  <a:t> </a:t>
                </a:r>
                <a14:m>
                  <m:oMath xmlns:m="http://schemas.openxmlformats.org/officeDocument/2006/math">
                    <m:r>
                      <a:rPr lang="en-US" altLang="ja-JP" sz="8800" i="1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altLang="ja-JP" sz="8800" dirty="0"/>
                  <a:t> is conformally equivalent to a punctured Riemann surface </a:t>
                </a:r>
              </a:p>
              <a:p>
                <a:pPr marL="45720" indent="0">
                  <a:buNone/>
                </a:pPr>
                <a14:m>
                  <m:oMath xmlns:m="http://schemas.openxmlformats.org/officeDocument/2006/math">
                    <m:r>
                      <a:rPr lang="en-US" altLang="ja-JP" sz="8800" i="1" smtClean="0">
                        <a:solidFill>
                          <a:srgbClr val="FF40FF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altLang="ja-JP" sz="8800" b="0" i="1" smtClean="0">
                        <a:solidFill>
                          <a:srgbClr val="FF4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altLang="ja-JP" sz="88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88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acc>
                    <m:r>
                      <a:rPr lang="en-US" altLang="ja-JP" sz="8800" i="1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en-US" altLang="ja-JP" sz="88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sz="8800" i="1">
                                <a:solidFill>
                                  <a:srgbClr val="FF4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8800" i="1">
                                <a:solidFill>
                                  <a:srgbClr val="FF4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ja-JP" sz="8800" i="1">
                                <a:solidFill>
                                  <a:srgbClr val="FF4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ja-JP" sz="88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ja-JP" sz="8800" i="1">
                                <a:solidFill>
                                  <a:srgbClr val="FF4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8800" i="1">
                                <a:solidFill>
                                  <a:srgbClr val="FF4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ja-JP" sz="8800" i="1">
                                <a:solidFill>
                                  <a:srgbClr val="FF4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ja-JP" sz="88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</m:t>
                        </m:r>
                        <m:sSub>
                          <m:sSubPr>
                            <m:ctrlPr>
                              <a:rPr lang="en-US" altLang="ja-JP" sz="8800" i="1">
                                <a:solidFill>
                                  <a:srgbClr val="FF4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8800" i="1">
                                <a:solidFill>
                                  <a:srgbClr val="FF4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ja-JP" sz="8800" i="1">
                                <a:solidFill>
                                  <a:srgbClr val="FF4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ja-JP" sz="8800" dirty="0">
                    <a:solidFill>
                      <a:srgbClr val="FF40FF"/>
                    </a:solidFill>
                  </a:rPr>
                  <a:t>,</a:t>
                </a:r>
                <a:r>
                  <a:rPr lang="en-US" altLang="ja-JP" sz="8800" dirty="0"/>
                  <a:t> </a:t>
                </a:r>
                <a:r>
                  <a:rPr lang="en-US" altLang="ja-JP" sz="8800" b="0" i="0" dirty="0">
                    <a:latin typeface="+mn-ea"/>
                    <a:ea typeface="+mn-ea"/>
                  </a:rPr>
                  <a:t>where</a:t>
                </a:r>
                <a:r>
                  <a:rPr lang="en-US" altLang="ja-JP" sz="8800" b="0" i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8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88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acc>
                    <m:r>
                      <a:rPr lang="en-US" altLang="ja-JP" sz="8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8800" b="0" i="0" dirty="0">
                    <a:latin typeface="+mn-ea"/>
                    <a:ea typeface="+mn-ea"/>
                  </a:rPr>
                  <a:t>is a compact Riemann surface of genus </a:t>
                </a:r>
                <a14:m>
                  <m:oMath xmlns:m="http://schemas.openxmlformats.org/officeDocument/2006/math">
                    <m:r>
                      <a:rPr lang="en-US" altLang="ja-JP" sz="8800" i="1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altLang="ja-JP" sz="8800" b="0" i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,</a:t>
                </a:r>
              </a:p>
              <a:p>
                <a:pPr marL="45720" indent="0">
                  <a:buNone/>
                </a:pPr>
                <a:r>
                  <a:rPr lang="en-US" altLang="ja-JP" sz="8800" b="0" i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88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en-US" altLang="ja-JP" sz="8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</m:t>
                    </m:r>
                    <m:r>
                      <a:rPr lang="en-US" altLang="ja-JP" sz="8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altLang="ja-JP" sz="8800" b="0" i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and </a:t>
                </a:r>
                <a:r>
                  <a:rPr lang="en-US" altLang="ja-JP" sz="8800" dirty="0"/>
                  <a:t> </a:t>
                </a:r>
                <a:r>
                  <a:rPr lang="en-US" altLang="ja-JP" sz="8800" dirty="0">
                    <a:solidFill>
                      <a:srgbClr val="00B050"/>
                    </a:solidFill>
                  </a:rPr>
                  <a:t>(ii) </a:t>
                </a:r>
                <a:r>
                  <a:rPr lang="en-US" altLang="ja-JP" sz="8800" dirty="0"/>
                  <a:t>The </a:t>
                </a:r>
                <a:r>
                  <a:rPr lang="en-US" altLang="ja-JP" sz="8800" dirty="0" err="1"/>
                  <a:t>Weierstrass</a:t>
                </a:r>
                <a:r>
                  <a:rPr lang="en-US" altLang="ja-JP" sz="8800" dirty="0"/>
                  <a:t> data is </a:t>
                </a:r>
                <a:r>
                  <a:rPr lang="en-US" altLang="ja-JP" sz="8800" dirty="0">
                    <a:solidFill>
                      <a:srgbClr val="FF40FF"/>
                    </a:solidFill>
                  </a:rPr>
                  <a:t>extendable to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8800" i="1" dirty="0" smtClean="0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8800" i="1" dirty="0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acc>
                  </m:oMath>
                </a14:m>
                <a:r>
                  <a:rPr lang="en-US" altLang="ja-JP" sz="8800" dirty="0">
                    <a:solidFill>
                      <a:srgbClr val="FF40FF"/>
                    </a:solidFill>
                  </a:rPr>
                  <a:t>. </a:t>
                </a:r>
                <a:endParaRPr lang="en-US" altLang="ja-JP" sz="8800" dirty="0"/>
              </a:p>
            </p:txBody>
          </p:sp>
        </mc:Choice>
        <mc:Fallback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FAA90596-8D7E-3540-9BA0-56131AF5F24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90637" y="1189876"/>
                <a:ext cx="10611552" cy="5456892"/>
              </a:xfrm>
              <a:blipFill>
                <a:blip r:embed="rId2"/>
                <a:stretch>
                  <a:fillRect l="-478" t="-3016" b="-1624"/>
                </a:stretch>
              </a:blipFill>
            </p:spPr>
            <p:txBody>
              <a:bodyPr/>
              <a:lstStyle/>
              <a:p>
                <a:r>
                  <a:rPr lang="ja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図 4">
            <a:extLst>
              <a:ext uri="{FF2B5EF4-FFF2-40B4-BE49-F238E27FC236}">
                <a16:creationId xmlns:a16="http://schemas.microsoft.com/office/drawing/2014/main" id="{91B2809D-0AE3-234A-BBE4-9947B2AEC7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324" y="1683329"/>
            <a:ext cx="2995448" cy="102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12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111E6FCA-30D2-034E-9084-61C797C6470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pPr algn="ctr"/>
                <a:r>
                  <a:rPr kumimoji="1" lang="en-US" altLang="ja-JP" dirty="0"/>
                  <a:t>Algebraic minimal surfaces exist </a:t>
                </a:r>
                <a:br>
                  <a:rPr kumimoji="1" lang="en-US" altLang="ja-JP" dirty="0"/>
                </a:br>
                <a:r>
                  <a:rPr kumimoji="1" lang="en-US" altLang="ja-JP" u="sng" dirty="0"/>
                  <a:t>for any </a:t>
                </a:r>
                <a14:m>
                  <m:oMath xmlns:m="http://schemas.openxmlformats.org/officeDocument/2006/math">
                    <m:r>
                      <a:rPr kumimoji="1" lang="en-US" altLang="ja-JP" b="0" i="1" u="sng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kumimoji="1" lang="en-US" altLang="ja-JP" b="0" u="sng" dirty="0"/>
                  <a:t> and </a:t>
                </a:r>
                <a14:m>
                  <m:oMath xmlns:m="http://schemas.openxmlformats.org/officeDocument/2006/math">
                    <m:r>
                      <a:rPr kumimoji="1" lang="en-US" altLang="ja-JP" b="0" i="1" u="sng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kumimoji="1" lang="en-US" altLang="ja-JP" b="0" i="1" u="sng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≥1.</m:t>
                    </m:r>
                  </m:oMath>
                </a14:m>
                <a:endParaRPr kumimoji="1" lang="ja-JP" altLang="en-US" u="sng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111E6FCA-30D2-034E-9084-61C797C647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6977" b="-186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29F2E907-4B0C-C549-AF62-43035BE6DA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193" y="1527048"/>
            <a:ext cx="1137745" cy="1232557"/>
          </a:xfr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030D68E-B839-C14B-9274-5026A02A92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586" y="2775415"/>
            <a:ext cx="1285352" cy="115980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772B03A-BAFF-F741-B9E2-3B17ED92AB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586" y="4057120"/>
            <a:ext cx="1418515" cy="11264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AB71C421-0B8E-DB4B-A72D-849D51F37878}"/>
                  </a:ext>
                </a:extLst>
              </p:cNvPr>
              <p:cNvSpPr txBox="1"/>
              <p:nvPr/>
            </p:nvSpPr>
            <p:spPr>
              <a:xfrm>
                <a:off x="1965434" y="5633545"/>
                <a:ext cx="6949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kumimoji="1" lang="en-US" altLang="ja-JP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kumimoji="1" lang="en-US" altLang="ja-JP" dirty="0"/>
                  <a:t>0</a:t>
                </a:r>
                <a:endParaRPr kumimoji="1" lang="ja-JP" altLang="en-US"/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AB71C421-0B8E-DB4B-A72D-849D51F378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5434" y="5633545"/>
                <a:ext cx="694934" cy="369332"/>
              </a:xfrm>
              <a:prstGeom prst="rect">
                <a:avLst/>
              </a:prstGeom>
              <a:blipFill>
                <a:blip r:embed="rId6"/>
                <a:stretch>
                  <a:fillRect t="-10345" r="-7273" b="-2413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図 11">
            <a:extLst>
              <a:ext uri="{FF2B5EF4-FFF2-40B4-BE49-F238E27FC236}">
                <a16:creationId xmlns:a16="http://schemas.microsoft.com/office/drawing/2014/main" id="{5AA16811-0AE2-134B-A1B5-5C7DA0BFE6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017" y="1842103"/>
            <a:ext cx="2441814" cy="2559075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2BC1D041-C1A5-B749-9A53-396ACE4508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747" y="1815629"/>
            <a:ext cx="2272714" cy="2506128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2D52DB35-FE53-9846-AF1A-859C90D2DC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439" y="1789156"/>
            <a:ext cx="2152873" cy="2559075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D23B77E-DEB2-904E-97ED-CA9C7860DF9D}"/>
              </a:ext>
            </a:extLst>
          </p:cNvPr>
          <p:cNvSpPr txBox="1"/>
          <p:nvPr/>
        </p:nvSpPr>
        <p:spPr>
          <a:xfrm>
            <a:off x="4782207" y="4519448"/>
            <a:ext cx="4519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By T. </a:t>
            </a:r>
            <a:r>
              <a:rPr kumimoji="1" lang="en-US" altLang="ja-JP" dirty="0" err="1">
                <a:solidFill>
                  <a:srgbClr val="00B050"/>
                </a:solidFill>
              </a:rPr>
              <a:t>Shoda</a:t>
            </a:r>
            <a:r>
              <a:rPr kumimoji="1" lang="en-US" altLang="ja-JP" dirty="0">
                <a:solidFill>
                  <a:srgbClr val="00B050"/>
                </a:solidFill>
              </a:rPr>
              <a:t>-S. Fujimori, graphics by S. Fujimori</a:t>
            </a:r>
            <a:endParaRPr kumimoji="1" lang="ja-JP" altLang="en-US">
              <a:solidFill>
                <a:srgbClr val="00B050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FC409A0-19A8-7A44-B297-3D1EFA8AFCBA}"/>
              </a:ext>
            </a:extLst>
          </p:cNvPr>
          <p:cNvSpPr txBox="1"/>
          <p:nvPr/>
        </p:nvSpPr>
        <p:spPr>
          <a:xfrm>
            <a:off x="3866320" y="5171880"/>
            <a:ext cx="55467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70C0"/>
                </a:solidFill>
              </a:rPr>
              <a:t>Algebraic does </a:t>
            </a:r>
            <a:r>
              <a:rPr kumimoji="1" lang="en-US" altLang="ja-JP" sz="2400" u="sng" dirty="0">
                <a:solidFill>
                  <a:srgbClr val="0070C0"/>
                </a:solidFill>
              </a:rPr>
              <a:t>not</a:t>
            </a:r>
            <a:r>
              <a:rPr kumimoji="1" lang="en-US" altLang="ja-JP" sz="2400" dirty="0">
                <a:solidFill>
                  <a:srgbClr val="0070C0"/>
                </a:solidFill>
              </a:rPr>
              <a:t> mean </a:t>
            </a:r>
          </a:p>
          <a:p>
            <a:r>
              <a:rPr kumimoji="1" lang="en-US" altLang="ja-JP" sz="2400" dirty="0">
                <a:solidFill>
                  <a:srgbClr val="0070C0"/>
                </a:solidFill>
              </a:rPr>
              <a:t>a surface described by algebraic equations.</a:t>
            </a:r>
            <a:endParaRPr kumimoji="1" lang="ja-JP" altLang="en-US" sz="24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98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F582A820-50D5-F545-930F-FC73715E6E5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88578" y="441434"/>
                <a:ext cx="11183008" cy="801834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kumimoji="1" lang="en-US" altLang="ja-JP" sz="4000" dirty="0">
                    <a:solidFill>
                      <a:srgbClr val="FF0000"/>
                    </a:solidFill>
                  </a:rPr>
                  <a:t>Check points </a:t>
                </a:r>
                <a:r>
                  <a:rPr kumimoji="1" lang="en-US" altLang="ja-JP" sz="4000" dirty="0">
                    <a:solidFill>
                      <a:srgbClr val="002060"/>
                    </a:solidFill>
                  </a:rPr>
                  <a:t>for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1" lang="en-US" altLang="ja-JP" sz="4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sz="4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kumimoji="1" lang="en-US" altLang="ja-JP" sz="4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kumimoji="1" lang="en-US" altLang="ja-JP" sz="4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</m:d>
                  </m:oMath>
                </a14:m>
                <a:r>
                  <a:rPr kumimoji="1" lang="en-US" altLang="ja-JP" sz="4000" dirty="0">
                    <a:solidFill>
                      <a:srgbClr val="002060"/>
                    </a:solidFill>
                  </a:rPr>
                  <a:t> in the algebraic case</a:t>
                </a:r>
                <a:endParaRPr kumimoji="1" lang="ja-JP" altLang="en-US" sz="400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F582A820-50D5-F545-930F-FC73715E6E5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88578" y="441434"/>
                <a:ext cx="11183008" cy="801834"/>
              </a:xfrm>
              <a:blipFill>
                <a:blip r:embed="rId2"/>
                <a:stretch>
                  <a:fillRect l="-680" t="-3125" r="-794" b="-2968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4E372B68-A356-0D46-9908-561F7276C3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36331" y="1673352"/>
                <a:ext cx="11676993" cy="4343400"/>
              </a:xfrm>
            </p:spPr>
            <p:txBody>
              <a:bodyPr>
                <a:normAutofit/>
              </a:bodyPr>
              <a:lstStyle/>
              <a:p>
                <a:pPr marL="45720" indent="0">
                  <a:buNone/>
                </a:pPr>
                <a:r>
                  <a:rPr kumimoji="1" lang="en-US" altLang="ja-JP" sz="2800" dirty="0">
                    <a:solidFill>
                      <a:srgbClr val="FF40FF"/>
                    </a:solidFill>
                  </a:rPr>
                  <a:t>[C] </a:t>
                </a:r>
                <a:r>
                  <a:rPr kumimoji="1" lang="en-US" altLang="ja-JP" sz="2800" dirty="0"/>
                  <a:t>(automatic), </a:t>
                </a:r>
                <a:r>
                  <a:rPr kumimoji="1" lang="en-US" altLang="ja-JP" sz="2800" dirty="0">
                    <a:solidFill>
                      <a:srgbClr val="FF40FF"/>
                    </a:solidFill>
                  </a:rPr>
                  <a:t>[R],</a:t>
                </a:r>
                <a:r>
                  <a:rPr kumimoji="1" lang="en-US" altLang="ja-JP" sz="2800" dirty="0"/>
                  <a:t> </a:t>
                </a:r>
                <a:r>
                  <a:rPr lang="en-US" altLang="ja-JP" sz="2800" dirty="0">
                    <a:solidFill>
                      <a:srgbClr val="FF40FF"/>
                    </a:solidFill>
                  </a:rPr>
                  <a:t>completeness, </a:t>
                </a:r>
                <a:r>
                  <a:rPr lang="en-US" altLang="ja-JP" sz="2800" dirty="0"/>
                  <a:t>and</a:t>
                </a:r>
                <a:r>
                  <a:rPr lang="en-US" altLang="ja-JP" sz="2800" dirty="0">
                    <a:solidFill>
                      <a:srgbClr val="FF40FF"/>
                    </a:solidFill>
                  </a:rPr>
                  <a:t> </a:t>
                </a:r>
                <a:r>
                  <a:rPr kumimoji="1" lang="en-US" altLang="ja-JP" sz="2800" dirty="0">
                    <a:solidFill>
                      <a:srgbClr val="FF40FF"/>
                    </a:solidFill>
                  </a:rPr>
                  <a:t>[P]. </a:t>
                </a:r>
              </a:p>
              <a:p>
                <a:pPr marL="45720" indent="0">
                  <a:buNone/>
                </a:pPr>
                <a:r>
                  <a:rPr lang="en-US" altLang="ja-JP" sz="2800" u="sng" dirty="0">
                    <a:solidFill>
                      <a:srgbClr val="FF40FF"/>
                    </a:solidFill>
                  </a:rPr>
                  <a:t>The metric</a:t>
                </a:r>
                <a:r>
                  <a:rPr lang="en-US" altLang="ja-JP" sz="2800" dirty="0">
                    <a:solidFill>
                      <a:srgbClr val="002060"/>
                    </a:solidFill>
                  </a:rPr>
                  <a:t> </a:t>
                </a:r>
                <a:r>
                  <a:rPr lang="en-US" altLang="ja-JP" sz="2800" dirty="0"/>
                  <a:t>is given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i="1">
                            <a:solidFill>
                              <a:srgbClr val="FF2F9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i="1">
                            <a:solidFill>
                              <a:srgbClr val="FF2F92"/>
                            </a:solidFill>
                            <a:latin typeface="Cambria Math" panose="02040503050406030204" pitchFamily="18" charset="0"/>
                          </a:rPr>
                          <m:t>𝑑𝑠</m:t>
                        </m:r>
                      </m:e>
                      <m:sup>
                        <m:r>
                          <a:rPr lang="en-US" altLang="ja-JP" sz="2800" i="1">
                            <a:solidFill>
                              <a:srgbClr val="FF2F9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ja-JP" sz="2800" dirty="0">
                    <a:solidFill>
                      <a:srgbClr val="FF2F92"/>
                    </a:solidFill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i="1">
                            <a:solidFill>
                              <a:srgbClr val="FF2F9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i="1">
                            <a:solidFill>
                              <a:srgbClr val="FF2F9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p>
                        <m:r>
                          <a:rPr lang="en-US" altLang="ja-JP" sz="2800" i="1">
                            <a:solidFill>
                              <a:srgbClr val="FF2F9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altLang="ja-JP" sz="2800" i="1">
                            <a:solidFill>
                              <a:srgbClr val="FF2F9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ja-JP" sz="2800" i="1">
                                <a:solidFill>
                                  <a:srgbClr val="FF2F9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800" i="1">
                                <a:solidFill>
                                  <a:srgbClr val="FF2F92"/>
                                </a:solidFill>
                                <a:latin typeface="Cambria Math" panose="02040503050406030204" pitchFamily="18" charset="0"/>
                              </a:rPr>
                              <m:t>𝑑𝑧</m:t>
                            </m:r>
                          </m:e>
                        </m:d>
                      </m:e>
                      <m:sup>
                        <m:r>
                          <a:rPr lang="en-US" altLang="ja-JP" sz="2800" i="1">
                            <a:solidFill>
                              <a:srgbClr val="FF2F9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ja-JP" sz="2800" dirty="0">
                    <a:solidFill>
                      <a:srgbClr val="FF2F92"/>
                    </a:solidFill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i="1">
                            <a:solidFill>
                              <a:srgbClr val="FF2F9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i="1">
                            <a:solidFill>
                              <a:srgbClr val="FF2F9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p>
                        <m:r>
                          <a:rPr lang="en-US" altLang="ja-JP" sz="2800" i="1">
                            <a:solidFill>
                              <a:srgbClr val="FF2F9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sz="2800" i="1">
                        <a:solidFill>
                          <a:srgbClr val="FF2F92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800" i="1">
                        <a:solidFill>
                          <a:srgbClr val="FF2F9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∑</m:t>
                    </m:r>
                    <m:sSup>
                      <m:sSupPr>
                        <m:ctrlPr>
                          <a:rPr lang="en-US" altLang="ja-JP" sz="2800" i="1">
                            <a:solidFill>
                              <a:srgbClr val="FF2F9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ja-JP" sz="2800" i="1">
                                <a:solidFill>
                                  <a:srgbClr val="FF2F9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ja-JP" sz="2800" i="1">
                                    <a:solidFill>
                                      <a:srgbClr val="FF2F9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800" i="1">
                                    <a:solidFill>
                                      <a:srgbClr val="FF2F9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ja-JP" sz="2800" i="1">
                                    <a:solidFill>
                                      <a:srgbClr val="FF2F9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ja-JP" sz="2800" i="1">
                            <a:solidFill>
                              <a:srgbClr val="FF2F9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ja-JP" sz="2800" dirty="0">
                    <a:solidFill>
                      <a:srgbClr val="FF2F92"/>
                    </a:solidFill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i="1" dirty="0">
                            <a:solidFill>
                              <a:srgbClr val="FF2F9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ja-JP" sz="2800" i="1" dirty="0">
                                <a:solidFill>
                                  <a:srgbClr val="FF2F9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ja-JP" sz="2800" i="1" dirty="0">
                                    <a:solidFill>
                                      <a:srgbClr val="FF2F9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altLang="ja-JP" sz="2800" i="1" dirty="0">
                                        <a:solidFill>
                                          <a:srgbClr val="FF2F9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ja-JP" sz="2800" i="1" dirty="0">
                                        <a:solidFill>
                                          <a:srgbClr val="FF2F9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</m:d>
                                <m:d>
                                  <m:dPr>
                                    <m:ctrlPr>
                                      <a:rPr lang="en-US" altLang="ja-JP" sz="2800" i="1" dirty="0">
                                        <a:solidFill>
                                          <a:srgbClr val="FF2F9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ja-JP" sz="2800" i="1" dirty="0">
                                        <a:solidFill>
                                          <a:srgbClr val="FF2F9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1+</m:t>
                                    </m:r>
                                    <m:sSup>
                                      <m:sSupPr>
                                        <m:ctrlPr>
                                          <a:rPr lang="en-US" altLang="ja-JP" sz="2800" i="1" dirty="0">
                                            <a:solidFill>
                                              <a:srgbClr val="FF2F9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begChr m:val="|"/>
                                            <m:endChr m:val="|"/>
                                            <m:ctrlPr>
                                              <a:rPr lang="en-US" altLang="ja-JP" sz="2800" i="1" dirty="0">
                                                <a:solidFill>
                                                  <a:srgbClr val="FF2F92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altLang="ja-JP" sz="2800" i="1" dirty="0">
                                                <a:solidFill>
                                                  <a:srgbClr val="FF2F92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𝑔</m:t>
                                            </m:r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altLang="ja-JP" sz="2800" i="1" dirty="0">
                                            <a:solidFill>
                                              <a:srgbClr val="FF2F9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num>
                              <m:den>
                                <m:r>
                                  <a:rPr lang="en-US" altLang="ja-JP" sz="2800" i="1" dirty="0">
                                    <a:solidFill>
                                      <a:srgbClr val="FF2F92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ja-JP" sz="2800" i="1" dirty="0">
                            <a:solidFill>
                              <a:srgbClr val="FF2F9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ja-JP" sz="2800" dirty="0">
                    <a:solidFill>
                      <a:srgbClr val="FF2F92"/>
                    </a:solidFill>
                  </a:rPr>
                  <a:t>.</a:t>
                </a:r>
              </a:p>
              <a:p>
                <a:pPr marL="45720" indent="0">
                  <a:buNone/>
                </a:pPr>
                <a:r>
                  <a:rPr lang="en-US" altLang="ja-JP" sz="2800" dirty="0"/>
                  <a:t> </a:t>
                </a:r>
                <a:r>
                  <a:rPr lang="en-US" altLang="ja-JP" sz="2800" dirty="0">
                    <a:solidFill>
                      <a:srgbClr val="FF0000"/>
                    </a:solidFill>
                  </a:rPr>
                  <a:t>[R]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i="1">
                            <a:solidFill>
                              <a:srgbClr val="FF2F9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i="1">
                            <a:solidFill>
                              <a:srgbClr val="FF2F9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p>
                        <m:r>
                          <a:rPr lang="en-US" altLang="ja-JP" sz="2800" i="1">
                            <a:solidFill>
                              <a:srgbClr val="FF2F9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sz="2800" i="1" smtClean="0">
                        <a:solidFill>
                          <a:srgbClr val="FF2F9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en-US" altLang="ja-JP" sz="2800" b="0" i="1" smtClean="0">
                        <a:solidFill>
                          <a:srgbClr val="FF2F9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altLang="ja-JP" sz="2800" i="1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        </m:t>
                    </m:r>
                    <m:r>
                      <a:rPr lang="en-US" altLang="ja-JP" sz="2800" i="1" smtClean="0">
                        <a:solidFill>
                          <a:srgbClr val="FF2F9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altLang="ja-JP" sz="2800" i="1" smtClean="0">
                        <a:solidFill>
                          <a:srgbClr val="FF2F9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ja-JP" sz="2800" i="1" smtClean="0">
                        <a:solidFill>
                          <a:srgbClr val="FF2F9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h𝑑𝑧</m:t>
                    </m:r>
                  </m:oMath>
                </a14:m>
                <a:r>
                  <a:rPr lang="en-US" altLang="ja-JP" sz="2800" dirty="0">
                    <a:solidFill>
                      <a:srgbClr val="FF2F92"/>
                    </a:solidFill>
                  </a:rPr>
                  <a:t> </a:t>
                </a:r>
                <a:r>
                  <a:rPr lang="en-US" altLang="ja-JP" sz="2800" u="sng" dirty="0"/>
                  <a:t>has zeros only at the poles of </a:t>
                </a:r>
                <a14:m>
                  <m:oMath xmlns:m="http://schemas.openxmlformats.org/officeDocument/2006/math">
                    <m:r>
                      <a:rPr lang="en-US" altLang="ja-JP" sz="2800" i="1" u="sng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altLang="ja-JP" sz="2800" u="sng" dirty="0"/>
                  <a:t> </a:t>
                </a:r>
                <a:endParaRPr lang="en-US" altLang="ja-JP" sz="2800" i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" indent="0">
                  <a:buNone/>
                </a:pPr>
                <a:r>
                  <a:rPr lang="en-US" altLang="ja-JP" sz="2800" dirty="0"/>
                  <a:t>                                      </a:t>
                </a:r>
                <a:r>
                  <a:rPr lang="en-US" altLang="ja-JP" sz="2800" u="sng" dirty="0"/>
                  <a:t>with the twice order.</a:t>
                </a:r>
                <a:r>
                  <a:rPr lang="en-US" altLang="ja-JP" sz="2800" dirty="0"/>
                  <a:t> </a:t>
                </a:r>
              </a:p>
              <a:p>
                <a:pPr marL="45720" indent="0">
                  <a:buNone/>
                </a:pPr>
                <a:endParaRPr lang="en-US" altLang="ja-JP" sz="800" dirty="0">
                  <a:solidFill>
                    <a:srgbClr val="FF2F92"/>
                  </a:solidFill>
                </a:endParaRPr>
              </a:p>
              <a:p>
                <a:pPr marL="45720" indent="0">
                  <a:buNone/>
                </a:pPr>
                <a:r>
                  <a:rPr lang="en-US" altLang="ja-JP" sz="2800" u="sng" dirty="0">
                    <a:solidFill>
                      <a:srgbClr val="FF0000"/>
                    </a:solidFill>
                  </a:rPr>
                  <a:t>Completeness:</a:t>
                </a:r>
                <a:r>
                  <a:rPr lang="en-US" altLang="ja-JP" sz="2800" dirty="0"/>
                  <a:t> </a:t>
                </a:r>
                <a:r>
                  <a:rPr kumimoji="1" lang="en-US" altLang="ja-JP" sz="2800" dirty="0"/>
                  <a:t>every path to a puncture has </a:t>
                </a:r>
                <a:r>
                  <a:rPr kumimoji="1" lang="en-US" altLang="ja-JP" sz="2800" u="sng" dirty="0"/>
                  <a:t>infinite length,</a:t>
                </a:r>
                <a:endParaRPr lang="en-US" altLang="ja-JP" sz="2800" u="sng" dirty="0"/>
              </a:p>
              <a:p>
                <a:pPr marL="45720" indent="0">
                  <a:buNone/>
                </a:pPr>
                <a:r>
                  <a:rPr lang="en-US" altLang="ja-JP" sz="2800" dirty="0"/>
                  <a:t>i.e.,</a:t>
                </a:r>
                <a:r>
                  <a:rPr lang="en-US" altLang="ja-JP" sz="2800" dirty="0">
                    <a:solidFill>
                      <a:srgbClr val="FF2F92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2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altLang="ja-JP" sz="2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↗∞</m:t>
                    </m:r>
                  </m:oMath>
                </a14:m>
                <a:r>
                  <a:rPr lang="en-US" altLang="ja-JP" sz="28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en-US" altLang="ja-JP" sz="2800" dirty="0">
                    <a:ea typeface="Cambria Math" panose="02040503050406030204" pitchFamily="18" charset="0"/>
                  </a:rPr>
                  <a:t>as a point comes closer to a puncture. </a:t>
                </a:r>
              </a:p>
              <a:p>
                <a:pPr marL="45720" indent="0">
                  <a:buNone/>
                </a:pPr>
                <a:endParaRPr kumimoji="1" lang="en-US" altLang="ja-JP" sz="2800" dirty="0"/>
              </a:p>
              <a:p>
                <a:pPr marL="45720" indent="0">
                  <a:buNone/>
                </a:pPr>
                <a:endParaRPr kumimoji="1" lang="en-US" altLang="ja-JP" sz="800" dirty="0"/>
              </a:p>
            </p:txBody>
          </p:sp>
        </mc:Choice>
        <mc:Fallback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4E372B68-A356-0D46-9908-561F7276C3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6331" y="1673352"/>
                <a:ext cx="11676993" cy="4343400"/>
              </a:xfrm>
              <a:blipFill>
                <a:blip r:embed="rId3"/>
                <a:stretch>
                  <a:fillRect l="-651" t="-2632" b="-585"/>
                </a:stretch>
              </a:blipFill>
            </p:spPr>
            <p:txBody>
              <a:bodyPr/>
              <a:lstStyle/>
              <a:p>
                <a:r>
                  <a:rPr lang="ja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左右矢印 3">
            <a:extLst>
              <a:ext uri="{FF2B5EF4-FFF2-40B4-BE49-F238E27FC236}">
                <a16:creationId xmlns:a16="http://schemas.microsoft.com/office/drawing/2014/main" id="{A79344FB-6C0A-4F41-BA07-3CF8799EDE3C}"/>
              </a:ext>
            </a:extLst>
          </p:cNvPr>
          <p:cNvSpPr/>
          <p:nvPr/>
        </p:nvSpPr>
        <p:spPr>
          <a:xfrm>
            <a:off x="2522481" y="3321269"/>
            <a:ext cx="725215" cy="282621"/>
          </a:xfrm>
          <a:prstGeom prst="left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797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3CD8DDED-C743-4043-9510-FE54C5C4162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31228" y="262306"/>
                <a:ext cx="11571890" cy="827180"/>
              </a:xfrm>
            </p:spPr>
            <p:txBody>
              <a:bodyPr>
                <a:norm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kumimoji="1" lang="en-US" altLang="ja-JP" sz="4400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kumimoji="1" lang="en-US" altLang="ja-JP" sz="4400" dirty="0">
                    <a:solidFill>
                      <a:srgbClr val="002060"/>
                    </a:solidFill>
                  </a:rPr>
                  <a:t>: simply connected       [P] is OK</a:t>
                </a:r>
                <a:endParaRPr kumimoji="1" lang="ja-JP" altLang="en-US" sz="440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3CD8DDED-C743-4043-9510-FE54C5C416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31228" y="262306"/>
                <a:ext cx="11571890" cy="827180"/>
              </a:xfrm>
              <a:blipFill>
                <a:blip r:embed="rId2"/>
                <a:stretch>
                  <a:fillRect t="-7576" b="-3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7232528E-02A4-994C-A638-FBCDA442EA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41120" y="1406860"/>
                <a:ext cx="9509760" cy="4520974"/>
              </a:xfrm>
            </p:spPr>
            <p:txBody>
              <a:bodyPr>
                <a:normAutofit fontScale="92500" lnSpcReduction="10000"/>
              </a:bodyPr>
              <a:lstStyle/>
              <a:p>
                <a:pPr marL="45720" indent="0">
                  <a:buNone/>
                </a:pPr>
                <a:r>
                  <a:rPr lang="en-US" altLang="ja-JP" dirty="0"/>
                  <a:t>(</a:t>
                </a:r>
                <a:r>
                  <a:rPr lang="en-US" altLang="ja-JP" dirty="0" err="1"/>
                  <a:t>i</a:t>
                </a:r>
                <a:r>
                  <a:rPr lang="en-US" altLang="ja-JP" dirty="0"/>
                  <a:t>) (</a:t>
                </a:r>
                <a:r>
                  <a:rPr lang="en-US" altLang="ja-JP" i="1" dirty="0"/>
                  <a:t>g, </a:t>
                </a:r>
                <a:r>
                  <a:rPr lang="en-US" altLang="ja-JP" i="1" dirty="0" err="1"/>
                  <a:t>ω</a:t>
                </a:r>
                <a:r>
                  <a:rPr lang="en-US" altLang="ja-JP" dirty="0"/>
                  <a:t>) = (</a:t>
                </a:r>
                <a:r>
                  <a:rPr lang="en-US" altLang="ja-JP" i="1" dirty="0"/>
                  <a:t>c, </a:t>
                </a:r>
                <a:r>
                  <a:rPr lang="en-US" altLang="ja-JP" i="1" dirty="0" err="1"/>
                  <a:t>dz</a:t>
                </a:r>
                <a:r>
                  <a:rPr lang="en-US" altLang="ja-JP" dirty="0"/>
                  <a:t>), on </a:t>
                </a:r>
                <a14:m>
                  <m:oMath xmlns:m="http://schemas.openxmlformats.org/officeDocument/2006/math">
                    <m:r>
                      <a:rPr lang="en-US" altLang="ja-JP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ℂ</m:t>
                    </m:r>
                    <m:r>
                      <a:rPr lang="en-US" altLang="ja-JP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i="1" dirty="0"/>
                  <a:t>, c</a:t>
                </a:r>
                <a:r>
                  <a:rPr lang="en-US" altLang="ja-JP" dirty="0"/>
                  <a:t> is a constant, say, </a:t>
                </a:r>
                <a:r>
                  <a:rPr lang="en-US" altLang="ja-JP" i="1" dirty="0"/>
                  <a:t>c=0, </a:t>
                </a:r>
                <a:r>
                  <a:rPr lang="en-US" altLang="ja-JP" dirty="0">
                    <a:latin typeface="+mn-ea"/>
                    <a:ea typeface="+mn-ea"/>
                  </a:rPr>
                  <a:t>gives</a:t>
                </a:r>
                <a:r>
                  <a:rPr lang="en-US" altLang="ja-JP" i="1" dirty="0"/>
                  <a:t> </a:t>
                </a:r>
                <a:r>
                  <a:rPr lang="en-US" altLang="ja-JP" dirty="0">
                    <a:solidFill>
                      <a:srgbClr val="FF40FF"/>
                    </a:solidFill>
                  </a:rPr>
                  <a:t>a plane </a:t>
                </a:r>
                <a:r>
                  <a:rPr lang="en-US" altLang="ja-JP" dirty="0">
                    <a:solidFill>
                      <a:schemeClr val="tx2"/>
                    </a:solidFill>
                  </a:rPr>
                  <a:t>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altLang="ja-JP" dirty="0"/>
              </a:p>
              <a:p>
                <a:pPr marL="45720" indent="0">
                  <a:buNone/>
                </a:pPr>
                <a:r>
                  <a:rPr lang="en-US" altLang="ja-JP" dirty="0">
                    <a:solidFill>
                      <a:schemeClr val="tx2"/>
                    </a:solidFill>
                  </a:rPr>
                  <a:t>     Then </a:t>
                </a:r>
                <a14:m>
                  <m:oMath xmlns:m="http://schemas.openxmlformats.org/officeDocument/2006/math">
                    <m:r>
                      <a:rPr lang="ja-JP" altLang="en-US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l-GR" altLang="ja-JP" baseline="-25000" dirty="0">
                    <a:solidFill>
                      <a:schemeClr val="tx2"/>
                    </a:solidFill>
                  </a:rPr>
                  <a:t>1 </a:t>
                </a:r>
                <a:r>
                  <a:rPr lang="el-GR" altLang="ja-JP" dirty="0">
                    <a:solidFill>
                      <a:schemeClr val="tx2"/>
                    </a:solidFill>
                  </a:rPr>
                  <a:t>=</a:t>
                </a:r>
                <a:r>
                  <a:rPr lang="en-US" altLang="ja-JP" dirty="0">
                    <a:solidFill>
                      <a:schemeClr val="tx2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ja-JP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ja-JP" i="1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dirty="0">
                    <a:solidFill>
                      <a:schemeClr val="tx2"/>
                    </a:solidFill>
                  </a:rPr>
                  <a:t>,   </a:t>
                </a:r>
                <a14:m>
                  <m:oMath xmlns:m="http://schemas.openxmlformats.org/officeDocument/2006/math">
                    <m:r>
                      <a:rPr lang="ja-JP" altLang="en-US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altLang="ja-JP" baseline="-25000" dirty="0">
                    <a:solidFill>
                      <a:schemeClr val="tx2"/>
                    </a:solidFill>
                  </a:rPr>
                  <a:t>2</a:t>
                </a:r>
                <a:r>
                  <a:rPr lang="el-GR" altLang="ja-JP" baseline="-25000" dirty="0">
                    <a:solidFill>
                      <a:schemeClr val="tx2"/>
                    </a:solidFill>
                  </a:rPr>
                  <a:t> </a:t>
                </a:r>
                <a:r>
                  <a:rPr lang="el-GR" altLang="ja-JP" dirty="0">
                    <a:solidFill>
                      <a:schemeClr val="tx2"/>
                    </a:solidFill>
                  </a:rPr>
                  <a:t>=</a:t>
                </a:r>
                <a:r>
                  <a:rPr lang="en-US" altLang="ja-JP" dirty="0">
                    <a:solidFill>
                      <a:schemeClr val="tx2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num>
                      <m:den>
                        <m:r>
                          <a:rPr lang="en-US" altLang="ja-JP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ja-JP" i="1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dirty="0">
                    <a:solidFill>
                      <a:schemeClr val="tx2"/>
                    </a:solidFill>
                  </a:rPr>
                  <a:t>,</a:t>
                </a:r>
                <a:r>
                  <a:rPr lang="ja-JP" altLang="en-US" dirty="0">
                    <a:solidFill>
                      <a:schemeClr val="tx2"/>
                    </a:solidFill>
                  </a:rPr>
                  <a:t>　</a:t>
                </a:r>
                <a14:m>
                  <m:oMath xmlns:m="http://schemas.openxmlformats.org/officeDocument/2006/math">
                    <m:r>
                      <a:rPr lang="en-US" altLang="ja-JP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ja-JP" altLang="en-US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m:rPr>
                        <m:nor/>
                      </m:rPr>
                      <a:rPr lang="en-US" altLang="ja-JP" baseline="-25000" dirty="0">
                        <a:solidFill>
                          <a:schemeClr val="tx2"/>
                        </a:solidFill>
                      </a:rPr>
                      <m:t>3</m:t>
                    </m:r>
                  </m:oMath>
                </a14:m>
                <a:r>
                  <a:rPr lang="el-GR" altLang="ja-JP" dirty="0">
                    <a:solidFill>
                      <a:schemeClr val="tx2"/>
                    </a:solidFill>
                  </a:rPr>
                  <a:t>=</a:t>
                </a:r>
                <a:r>
                  <a:rPr lang="en-US" altLang="ja-JP" i="1" dirty="0">
                    <a:solidFill>
                      <a:schemeClr val="tx2"/>
                    </a:solidFill>
                  </a:rPr>
                  <a:t>0,    </a:t>
                </a:r>
                <a:r>
                  <a:rPr lang="en-US" altLang="ja-JP" dirty="0">
                    <a:solidFill>
                      <a:schemeClr val="tx2"/>
                    </a:solidFill>
                  </a:rPr>
                  <a:t>give for </a:t>
                </a:r>
                <a14:m>
                  <m:oMath xmlns:m="http://schemas.openxmlformats.org/officeDocument/2006/math">
                    <m:r>
                      <a:rPr lang="en-US" altLang="ja-JP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ja-JP" i="1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altLang="ja-JP" i="1" dirty="0" err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ja-JP" i="1" dirty="0" err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𝑖𝑣</m:t>
                    </m:r>
                  </m:oMath>
                </a14:m>
                <a:r>
                  <a:rPr lang="en-US" altLang="ja-JP" dirty="0">
                    <a:solidFill>
                      <a:schemeClr val="tx2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altLang="ja-JP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ja-JP" dirty="0">
                    <a:solidFill>
                      <a:schemeClr val="tx2"/>
                    </a:solidFill>
                  </a:rPr>
                  <a:t>=0, </a:t>
                </a:r>
              </a:p>
              <a:p>
                <a:pPr marL="45720" indent="0">
                  <a:buNone/>
                </a:pPr>
                <a:r>
                  <a:rPr lang="en-US" altLang="ja-JP" b="1" dirty="0">
                    <a:solidFill>
                      <a:srgbClr val="0070C0"/>
                    </a:solidFill>
                  </a:rPr>
                  <a:t>           </a:t>
                </a:r>
                <a14:m>
                  <m:oMath xmlns:m="http://schemas.openxmlformats.org/officeDocument/2006/math">
                    <m:r>
                      <a:rPr lang="en-US" altLang="ja-JP" b="1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ja-JP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ja-JP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dirty="0">
                    <a:solidFill>
                      <a:srgbClr val="0070C0"/>
                    </a:solidFill>
                  </a:rPr>
                  <a:t> = </a:t>
                </a:r>
                <a14:m>
                  <m:oMath xmlns:m="http://schemas.openxmlformats.org/officeDocument/2006/math">
                    <m:r>
                      <a:rPr lang="en-US" altLang="ja-JP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ℜ</m:t>
                    </m:r>
                    <m:nary>
                      <m:naryPr>
                        <m:ctrlPr>
                          <a:rPr lang="en-US" altLang="ja-JP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ja-JP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ja-JP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p>
                      <m:e>
                        <m:r>
                          <m:rPr>
                            <m:nor/>
                          </m:rPr>
                          <a:rPr lang="en-US" altLang="ja-JP" dirty="0">
                            <a:solidFill>
                              <a:srgbClr val="0070C0"/>
                            </a:solidFill>
                          </a:rPr>
                          <m:t>(</m:t>
                        </m:r>
                        <m:sSub>
                          <m:sSubPr>
                            <m:ctrlPr>
                              <a:rPr lang="en-US" altLang="ja-JP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ja-JP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altLang="ja-JP" dirty="0">
                            <a:solidFill>
                              <a:srgbClr val="0070C0"/>
                            </a:solidFill>
                          </a:rPr>
                          <m:t>, </m:t>
                        </m:r>
                        <m:sSub>
                          <m:sSubPr>
                            <m:ctrlPr>
                              <a:rPr lang="en-US" altLang="ja-JP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ja-JP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altLang="ja-JP" dirty="0">
                            <a:solidFill>
                              <a:srgbClr val="0070C0"/>
                            </a:solidFill>
                          </a:rPr>
                          <m:t>, </m:t>
                        </m:r>
                        <m:sSub>
                          <m:sSubPr>
                            <m:ctrlPr>
                              <a:rPr lang="en-US" altLang="ja-JP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ja-JP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altLang="ja-JP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  <m:r>
                      <a:rPr lang="en-US" altLang="ja-JP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𝑑𝑧</m:t>
                    </m:r>
                  </m:oMath>
                </a14:m>
                <a:r>
                  <a:rPr lang="en-US" altLang="ja-JP" dirty="0">
                    <a:solidFill>
                      <a:srgbClr val="0070C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ja-JP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altLang="ja-JP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altLang="ja-JP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,−</m:t>
                        </m:r>
                        <m:r>
                          <a:rPr lang="en-US" altLang="ja-JP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altLang="ja-JP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US" altLang="ja-JP" dirty="0">
                    <a:solidFill>
                      <a:schemeClr val="tx2"/>
                    </a:solidFill>
                  </a:rPr>
                  <a:t>.   </a:t>
                </a:r>
                <a14:m>
                  <m:oMath xmlns:m="http://schemas.openxmlformats.org/officeDocument/2006/math">
                    <m:r>
                      <a:rPr lang="en-US" altLang="ja-JP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altLang="ja-JP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ja-JP" dirty="0">
                  <a:solidFill>
                    <a:schemeClr val="tx2"/>
                  </a:solidFill>
                </a:endParaRPr>
              </a:p>
              <a:p>
                <a:pPr marL="45720" indent="0">
                  <a:buNone/>
                </a:pPr>
                <a:r>
                  <a:rPr lang="en-US" altLang="ja-JP" dirty="0">
                    <a:solidFill>
                      <a:schemeClr val="tx2"/>
                    </a:solidFill>
                  </a:rPr>
                  <a:t>(ii) </a:t>
                </a:r>
                <a:r>
                  <a:rPr lang="en-US" altLang="ja-JP" dirty="0"/>
                  <a:t>(</a:t>
                </a:r>
                <a:r>
                  <a:rPr lang="en-US" altLang="ja-JP" i="1" dirty="0"/>
                  <a:t>g, </a:t>
                </a:r>
                <a:r>
                  <a:rPr lang="en-US" altLang="ja-JP" i="1" dirty="0" err="1"/>
                  <a:t>ω</a:t>
                </a:r>
                <a:r>
                  <a:rPr lang="en-US" altLang="ja-JP" dirty="0"/>
                  <a:t>) = (</a:t>
                </a:r>
                <a:r>
                  <a:rPr lang="en-US" altLang="ja-JP" i="1" dirty="0"/>
                  <a:t>z, </a:t>
                </a:r>
                <a:r>
                  <a:rPr lang="en-US" altLang="ja-JP" i="1" dirty="0" err="1"/>
                  <a:t>dz</a:t>
                </a:r>
                <a:r>
                  <a:rPr lang="en-US" altLang="ja-JP" dirty="0"/>
                  <a:t>) on </a:t>
                </a:r>
                <a14:m>
                  <m:oMath xmlns:m="http://schemas.openxmlformats.org/officeDocument/2006/math">
                    <m:r>
                      <a:rPr lang="en-US" altLang="ja-JP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ℂ</m:t>
                    </m:r>
                    <m:r>
                      <a:rPr lang="en-US" altLang="ja-JP" b="0" i="0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dirty="0">
                    <a:solidFill>
                      <a:schemeClr val="tx2"/>
                    </a:solidFill>
                  </a:rPr>
                  <a:t> gives </a:t>
                </a:r>
                <a:r>
                  <a:rPr lang="en-US" altLang="ja-JP" dirty="0">
                    <a:solidFill>
                      <a:srgbClr val="FF40FF"/>
                    </a:solidFill>
                  </a:rPr>
                  <a:t>the </a:t>
                </a:r>
                <a:r>
                  <a:rPr lang="en-US" altLang="ja-JP" dirty="0" err="1">
                    <a:solidFill>
                      <a:srgbClr val="FF40FF"/>
                    </a:solidFill>
                  </a:rPr>
                  <a:t>Enneper</a:t>
                </a:r>
                <a:r>
                  <a:rPr lang="en-US" altLang="ja-JP" dirty="0">
                    <a:solidFill>
                      <a:srgbClr val="FF40FF"/>
                    </a:solidFill>
                  </a:rPr>
                  <a:t> surface.</a:t>
                </a:r>
                <a:r>
                  <a:rPr lang="ja-JP" altLang="en-US"/>
                  <a:t>　</a:t>
                </a:r>
                <a:endParaRPr lang="en-US" altLang="ja-JP" dirty="0">
                  <a:solidFill>
                    <a:schemeClr val="tx2"/>
                  </a:solidFill>
                </a:endParaRPr>
              </a:p>
              <a:p>
                <a:pPr marL="45720" indent="0">
                  <a:buNone/>
                </a:pPr>
                <a:r>
                  <a:rPr lang="en-US" altLang="ja-JP" dirty="0"/>
                  <a:t>    </a:t>
                </a:r>
                <a14:m>
                  <m:oMath xmlns:m="http://schemas.openxmlformats.org/officeDocument/2006/math">
                    <m:r>
                      <a:rPr lang="ja-JP" altLang="en-US" i="1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l-GR" altLang="ja-JP" baseline="-25000" dirty="0"/>
                  <a:t>1 </a:t>
                </a:r>
                <a:r>
                  <a:rPr lang="el-GR" altLang="ja-JP" dirty="0"/>
                  <a:t>=</a:t>
                </a:r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i="1" dirty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ja-JP" i="1" dirty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altLang="ja-JP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b="0" i="1" dirty="0" smtClean="0">
                            <a:latin typeface="Cambria Math" panose="02040503050406030204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en-US" altLang="ja-JP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b="0" i="1" dirty="0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altLang="ja-JP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altLang="ja-JP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ja-JP" i="1" dirty="0"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ja-JP" altLang="en-US" i="1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altLang="ja-JP" baseline="-25000" dirty="0"/>
                  <a:t>2</a:t>
                </a:r>
                <a:r>
                  <a:rPr lang="el-GR" altLang="ja-JP" baseline="-25000" dirty="0"/>
                  <a:t> </a:t>
                </a:r>
                <a:r>
                  <a:rPr lang="el-GR" altLang="ja-JP" dirty="0"/>
                  <a:t>=</a:t>
                </a:r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i="1" dirty="0">
                            <a:latin typeface="Cambria Math" panose="02040503050406030204" pitchFamily="18" charset="0"/>
                          </a:rPr>
                          <m:t>𝑖</m:t>
                        </m:r>
                      </m:num>
                      <m:den>
                        <m:r>
                          <a:rPr lang="en-US" altLang="ja-JP" i="1" dirty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altLang="ja-JP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i="1" dirty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ja-JP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ja-JP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i="1" dirty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altLang="ja-JP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ja-JP" dirty="0"/>
                  <a:t>,</a:t>
                </a:r>
                <a:r>
                  <a:rPr lang="ja-JP" altLang="en-US" dirty="0"/>
                  <a:t>　</a:t>
                </a:r>
                <a14:m>
                  <m:oMath xmlns:m="http://schemas.openxmlformats.org/officeDocument/2006/math">
                    <m:r>
                      <a:rPr lang="en-US" altLang="ja-JP">
                        <a:latin typeface="Cambria Math" panose="02040503050406030204" pitchFamily="18" charset="0"/>
                      </a:rPr>
                      <m:t> </m:t>
                    </m:r>
                    <m:r>
                      <a:rPr lang="ja-JP" altLang="en-US" i="1">
                        <a:latin typeface="Cambria Math" panose="02040503050406030204" pitchFamily="18" charset="0"/>
                      </a:rPr>
                      <m:t>𝜙</m:t>
                    </m:r>
                    <m:r>
                      <m:rPr>
                        <m:nor/>
                      </m:rPr>
                      <a:rPr lang="en-US" altLang="ja-JP" baseline="-25000" dirty="0"/>
                      <m:t>3</m:t>
                    </m:r>
                  </m:oMath>
                </a14:m>
                <a:r>
                  <a:rPr lang="el-GR" altLang="ja-JP" dirty="0"/>
                  <a:t>=</a:t>
                </a:r>
                <a:r>
                  <a:rPr lang="en-US" altLang="ja-JP" i="1" dirty="0"/>
                  <a:t> z, </a:t>
                </a:r>
                <a:r>
                  <a:rPr lang="en-US" altLang="ja-JP" dirty="0"/>
                  <a:t>  give</a:t>
                </a:r>
              </a:p>
              <a:p>
                <a:pPr marL="45720" indent="0">
                  <a:buNone/>
                </a:pPr>
                <a14:m>
                  <m:oMath xmlns:m="http://schemas.openxmlformats.org/officeDocument/2006/math">
                    <m:r>
                      <a:rPr lang="en-US" altLang="ja-JP" b="1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ja-JP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ja-JP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dirty="0">
                    <a:solidFill>
                      <a:srgbClr val="0070C0"/>
                    </a:solidFill>
                  </a:rPr>
                  <a:t> = </a:t>
                </a:r>
                <a14:m>
                  <m:oMath xmlns:m="http://schemas.openxmlformats.org/officeDocument/2006/math">
                    <m:r>
                      <a:rPr lang="en-US" altLang="ja-JP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ℜ</m:t>
                    </m:r>
                    <m:nary>
                      <m:naryPr>
                        <m:ctrlPr>
                          <a:rPr lang="en-US" altLang="ja-JP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ja-JP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ja-JP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p>
                      <m:e>
                        <m:r>
                          <m:rPr>
                            <m:nor/>
                          </m:rPr>
                          <a:rPr lang="en-US" altLang="ja-JP" dirty="0">
                            <a:solidFill>
                              <a:srgbClr val="0070C0"/>
                            </a:solidFill>
                          </a:rPr>
                          <m:t>(</m:t>
                        </m:r>
                        <m:sSub>
                          <m:sSubPr>
                            <m:ctrlPr>
                              <a:rPr lang="en-US" altLang="ja-JP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ja-JP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altLang="ja-JP" dirty="0">
                            <a:solidFill>
                              <a:srgbClr val="0070C0"/>
                            </a:solidFill>
                          </a:rPr>
                          <m:t>, </m:t>
                        </m:r>
                        <m:sSub>
                          <m:sSubPr>
                            <m:ctrlPr>
                              <a:rPr lang="en-US" altLang="ja-JP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ja-JP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altLang="ja-JP" dirty="0">
                            <a:solidFill>
                              <a:srgbClr val="0070C0"/>
                            </a:solidFill>
                          </a:rPr>
                          <m:t>, </m:t>
                        </m:r>
                        <m:sSub>
                          <m:sSubPr>
                            <m:ctrlPr>
                              <a:rPr lang="en-US" altLang="ja-JP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ja-JP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altLang="ja-JP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  <m:r>
                      <a:rPr lang="en-US" altLang="ja-JP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𝑑𝑧</m:t>
                    </m:r>
                  </m:oMath>
                </a14:m>
                <a:r>
                  <a:rPr lang="en-US" altLang="ja-JP" dirty="0">
                    <a:solidFill>
                      <a:srgbClr val="0070C0"/>
                    </a:solidFill>
                  </a:rPr>
                  <a:t>=</a:t>
                </a:r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ja-JP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ja-JP" dirty="0">
                    <a:solidFill>
                      <a:srgbClr val="0070C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ja-JP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altLang="ja-JP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ja-JP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sSup>
                      <m:sSupPr>
                        <m:ctrlPr>
                          <a:rPr lang="en-US" altLang="ja-JP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altLang="ja-JP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ja-JP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ja-JP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b="0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p>
                            <m:r>
                              <a:rPr lang="en-US" altLang="ja-JP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en-US" altLang="ja-JP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altLang="ja-JP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 −</m:t>
                    </m:r>
                    <m:r>
                      <a:rPr lang="en-US" altLang="ja-JP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altLang="ja-JP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altLang="ja-JP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US" altLang="ja-JP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altLang="ja-JP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ja-JP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ja-JP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b="0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ja-JP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en-US" altLang="ja-JP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en-US" altLang="ja-JP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,  </m:t>
                        </m:r>
                        <m:r>
                          <a:rPr lang="en-US" altLang="ja-JP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US" altLang="ja-JP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altLang="ja-JP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ja-JP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altLang="ja-JP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ja-JP" dirty="0">
                    <a:solidFill>
                      <a:srgbClr val="0070C0"/>
                    </a:solidFill>
                  </a:rPr>
                  <a:t>). </a:t>
                </a:r>
                <a14:m>
                  <m:oMath xmlns:m="http://schemas.openxmlformats.org/officeDocument/2006/math">
                    <m:r>
                      <a:rPr lang="en-US" altLang="ja-JP" b="0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</m:t>
                    </m:r>
                    <m:r>
                      <a:rPr lang="en-US" altLang="ja-JP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altLang="ja-JP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=−4</m:t>
                    </m:r>
                    <m:r>
                      <a:rPr lang="en-US" altLang="ja-JP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endParaRPr lang="en-US" altLang="ja-JP" dirty="0">
                  <a:solidFill>
                    <a:srgbClr val="0070C0"/>
                  </a:solidFill>
                </a:endParaRPr>
              </a:p>
              <a:p>
                <a:pPr marL="45720" indent="0">
                  <a:buNone/>
                </a:pPr>
                <a:endParaRPr lang="en-US" altLang="ja-JP" sz="900" dirty="0">
                  <a:solidFill>
                    <a:srgbClr val="0070C0"/>
                  </a:solidFill>
                </a:endParaRPr>
              </a:p>
              <a:p>
                <a:pPr marL="45720" indent="0">
                  <a:buNone/>
                </a:pPr>
                <a:r>
                  <a:rPr lang="en-US" altLang="ja-JP" sz="2800" u="sng" dirty="0">
                    <a:solidFill>
                      <a:srgbClr val="FF0000"/>
                    </a:solidFill>
                  </a:rPr>
                  <a:t>In general</a:t>
                </a:r>
                <a:r>
                  <a:rPr lang="en-US" altLang="ja-JP" sz="2800" dirty="0">
                    <a:solidFill>
                      <a:srgbClr val="FF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kumimoji="1" lang="en-US" altLang="ja-JP" sz="2800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kumimoji="1" lang="en-US" altLang="ja-JP" sz="2800" b="0" i="0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ja-JP" sz="2800" b="0" i="0" dirty="0" smtClean="0">
                        <a:solidFill>
                          <a:srgbClr val="002060"/>
                        </a:solidFill>
                        <a:latin typeface="+mn-ea"/>
                        <a:ea typeface="+mn-ea"/>
                      </a:rPr>
                      <m:t>is</m:t>
                    </m:r>
                    <m:r>
                      <a:rPr kumimoji="1" lang="en-US" altLang="ja-JP" sz="2800" b="0" i="0" dirty="0" smtClean="0">
                        <a:solidFill>
                          <a:srgbClr val="002060"/>
                        </a:solidFill>
                        <a:latin typeface="+mn-ea"/>
                        <a:ea typeface="+mn-ea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ja-JP" sz="2800" b="0" i="0" dirty="0" smtClean="0">
                        <a:solidFill>
                          <a:srgbClr val="002060"/>
                        </a:solidFill>
                        <a:latin typeface="+mn-ea"/>
                        <a:ea typeface="+mn-ea"/>
                      </a:rPr>
                      <m:t>not</m:t>
                    </m:r>
                  </m:oMath>
                </a14:m>
                <a:r>
                  <a:rPr kumimoji="1" lang="en-US" altLang="ja-JP" sz="2800" dirty="0">
                    <a:solidFill>
                      <a:srgbClr val="002060"/>
                    </a:solidFill>
                    <a:latin typeface="+mn-ea"/>
                    <a:ea typeface="+mn-ea"/>
                  </a:rPr>
                  <a:t> </a:t>
                </a:r>
                <a:r>
                  <a:rPr kumimoji="1" lang="en-US" altLang="ja-JP" sz="2800" dirty="0">
                    <a:solidFill>
                      <a:srgbClr val="002060"/>
                    </a:solidFill>
                  </a:rPr>
                  <a:t>simply connected, and </a:t>
                </a:r>
                <a:r>
                  <a:rPr lang="en-US" altLang="ja-JP" sz="2800" dirty="0">
                    <a:solidFill>
                      <a:srgbClr val="FF0000"/>
                    </a:solidFill>
                  </a:rPr>
                  <a:t>the algebraic </a:t>
                </a:r>
              </a:p>
              <a:p>
                <a:pPr marL="45720" indent="0">
                  <a:buNone/>
                </a:pPr>
                <a:r>
                  <a:rPr lang="en-US" altLang="ja-JP" sz="2800" dirty="0">
                    <a:solidFill>
                      <a:srgbClr val="FF0000"/>
                    </a:solidFill>
                  </a:rPr>
                  <a:t> case is </a:t>
                </a:r>
                <a:r>
                  <a:rPr lang="en-US" altLang="ja-JP" sz="2800" u="sng" dirty="0">
                    <a:solidFill>
                      <a:srgbClr val="FF0000"/>
                    </a:solidFill>
                  </a:rPr>
                  <a:t>much harder</a:t>
                </a:r>
                <a:r>
                  <a:rPr lang="en-US" altLang="ja-JP" sz="28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ja-JP" sz="2800" dirty="0">
                    <a:solidFill>
                      <a:srgbClr val="9437FF"/>
                    </a:solidFill>
                  </a:rPr>
                  <a:t>since we must check [P] on </a:t>
                </a:r>
                <a14:m>
                  <m:oMath xmlns:m="http://schemas.openxmlformats.org/officeDocument/2006/math">
                    <m:r>
                      <a:rPr lang="en-US" altLang="ja-JP" sz="2800" i="1" dirty="0">
                        <a:solidFill>
                          <a:srgbClr val="9437FF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altLang="ja-JP" sz="2800" b="0" i="1" dirty="0" smtClean="0">
                        <a:solidFill>
                          <a:srgbClr val="9437FF"/>
                        </a:solidFill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r>
                  <a:rPr lang="en-US" altLang="ja-JP" sz="2800" dirty="0">
                    <a:solidFill>
                      <a:srgbClr val="9437FF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7232528E-02A4-994C-A638-FBCDA442EA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41120" y="1406860"/>
                <a:ext cx="9509760" cy="4520974"/>
              </a:xfrm>
              <a:blipFill>
                <a:blip r:embed="rId3"/>
                <a:stretch>
                  <a:fillRect l="-667" t="-2241" b="-2521"/>
                </a:stretch>
              </a:blipFill>
            </p:spPr>
            <p:txBody>
              <a:bodyPr/>
              <a:lstStyle/>
              <a:p>
                <a:r>
                  <a:rPr lang="ja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図 5">
            <a:extLst>
              <a:ext uri="{FF2B5EF4-FFF2-40B4-BE49-F238E27FC236}">
                <a16:creationId xmlns:a16="http://schemas.microsoft.com/office/drawing/2014/main" id="{B3E5E567-A019-B048-AA70-B7A1579B24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520" y="2001895"/>
            <a:ext cx="1907953" cy="1907953"/>
          </a:xfrm>
          <a:prstGeom prst="rect">
            <a:avLst/>
          </a:prstGeom>
        </p:spPr>
      </p:pic>
      <p:sp>
        <p:nvSpPr>
          <p:cNvPr id="4" name="右矢印 3">
            <a:extLst>
              <a:ext uri="{FF2B5EF4-FFF2-40B4-BE49-F238E27FC236}">
                <a16:creationId xmlns:a16="http://schemas.microsoft.com/office/drawing/2014/main" id="{DB043450-DFE2-F747-AC6E-7E776FDC58AF}"/>
              </a:ext>
            </a:extLst>
          </p:cNvPr>
          <p:cNvSpPr/>
          <p:nvPr/>
        </p:nvSpPr>
        <p:spPr>
          <a:xfrm>
            <a:off x="7104992" y="521225"/>
            <a:ext cx="978408" cy="484632"/>
          </a:xfrm>
          <a:prstGeom prst="rightArrow">
            <a:avLst/>
          </a:prstGeom>
          <a:solidFill>
            <a:srgbClr val="943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070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949B072-33F2-A44F-BA30-6147D5726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506" y="472965"/>
            <a:ext cx="9379432" cy="759793"/>
          </a:xfrm>
        </p:spPr>
        <p:txBody>
          <a:bodyPr>
            <a:normAutofit/>
          </a:bodyPr>
          <a:lstStyle/>
          <a:p>
            <a:pPr algn="ctr"/>
            <a:r>
              <a:rPr lang="en-US" altLang="ja-JP" sz="4000" dirty="0">
                <a:solidFill>
                  <a:srgbClr val="002060"/>
                </a:solidFill>
              </a:rPr>
              <a:t> [P] along cycles </a:t>
            </a:r>
            <a:endParaRPr kumimoji="1" lang="ja-JP" altLang="en-US" sz="400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AAD7CE6D-31EB-0846-A83D-5AB5C9F5C98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2661" y="1704883"/>
                <a:ext cx="10857187" cy="4275503"/>
              </a:xfrm>
            </p:spPr>
            <p:txBody>
              <a:bodyPr>
                <a:normAutofit/>
              </a:bodyPr>
              <a:lstStyle/>
              <a:p>
                <a:pPr marL="45720" indent="0">
                  <a:buNone/>
                </a:pPr>
                <a14:m>
                  <m:oMath xmlns:m="http://schemas.openxmlformats.org/officeDocument/2006/math">
                    <m:r>
                      <a:rPr lang="en-US" altLang="ja-JP" sz="2800" i="1">
                        <a:solidFill>
                          <a:srgbClr val="FF40FF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altLang="ja-JP" sz="2800" i="1">
                        <a:solidFill>
                          <a:srgbClr val="FF4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altLang="ja-JP" sz="28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acc>
                    <m:r>
                      <a:rPr lang="en-US" altLang="ja-JP" sz="2800" i="1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en-US" altLang="ja-JP" sz="28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sz="2800" i="1">
                                <a:solidFill>
                                  <a:srgbClr val="FF4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i="1">
                                <a:solidFill>
                                  <a:srgbClr val="FF4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ja-JP" sz="2800" i="1">
                                <a:solidFill>
                                  <a:srgbClr val="FF4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ja-JP" sz="28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ja-JP" sz="2800" i="1">
                                <a:solidFill>
                                  <a:srgbClr val="FF4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i="1">
                                <a:solidFill>
                                  <a:srgbClr val="FF4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ja-JP" sz="2800" i="1">
                                <a:solidFill>
                                  <a:srgbClr val="FF4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ja-JP" sz="28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</m:t>
                        </m:r>
                        <m:sSub>
                          <m:sSubPr>
                            <m:ctrlPr>
                              <a:rPr lang="en-US" altLang="ja-JP" sz="2800" i="1">
                                <a:solidFill>
                                  <a:srgbClr val="FF4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i="1">
                                <a:solidFill>
                                  <a:srgbClr val="FF4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ja-JP" sz="2800" i="1">
                                <a:solidFill>
                                  <a:srgbClr val="FF4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r>
                  <a:rPr kumimoji="1" lang="en-US" altLang="ja-JP" sz="2800" dirty="0"/>
                  <a:t>:  a punctured Riemann surface </a:t>
                </a:r>
              </a:p>
              <a:p>
                <a:pPr marL="45720" indent="0">
                  <a:buNone/>
                </a:pPr>
                <a:endParaRPr lang="en-US" altLang="ja-JP" sz="2800" dirty="0"/>
              </a:p>
              <a:p>
                <a:pPr marL="45720" indent="0">
                  <a:buNone/>
                </a:pPr>
                <a:r>
                  <a:rPr lang="en-US" altLang="ja-JP" sz="2800" dirty="0"/>
                  <a:t>There are two kinds of cycles on </a:t>
                </a:r>
                <a14:m>
                  <m:oMath xmlns:m="http://schemas.openxmlformats.org/officeDocument/2006/math">
                    <m:r>
                      <a:rPr lang="en-US" altLang="ja-JP" sz="2800" i="1">
                        <a:solidFill>
                          <a:srgbClr val="FF40FF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altLang="ja-JP" sz="2800" dirty="0"/>
                  <a:t>:</a:t>
                </a:r>
              </a:p>
              <a:p>
                <a:pPr marL="45720" indent="0">
                  <a:buNone/>
                </a:pPr>
                <a:endParaRPr lang="en-US" altLang="ja-JP" sz="800" dirty="0"/>
              </a:p>
              <a:p>
                <a:pPr marL="45720" indent="0">
                  <a:buNone/>
                </a:pPr>
                <a:r>
                  <a:rPr lang="en-US" altLang="ja-JP" sz="2800" dirty="0"/>
                  <a:t>  (</a:t>
                </a:r>
                <a:r>
                  <a:rPr lang="en-US" altLang="ja-JP" sz="2800" dirty="0" err="1"/>
                  <a:t>i</a:t>
                </a:r>
                <a:r>
                  <a:rPr lang="en-US" altLang="ja-JP" sz="2800" dirty="0"/>
                  <a:t>) A cycle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8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acc>
                    <m:r>
                      <a:rPr lang="en-US" altLang="ja-JP" sz="2800" b="0" i="0" smtClean="0">
                        <a:solidFill>
                          <a:srgbClr val="FF40FF"/>
                        </a:solidFill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altLang="ja-JP" sz="2800" dirty="0"/>
                  <a:t>called </a:t>
                </a:r>
                <a:r>
                  <a:rPr lang="en-US" altLang="ja-JP" sz="2800" u="sng" dirty="0">
                    <a:solidFill>
                      <a:srgbClr val="0070C0"/>
                    </a:solidFill>
                  </a:rPr>
                  <a:t>a global cycle</a:t>
                </a:r>
                <a:r>
                  <a:rPr lang="en-US" altLang="ja-JP" sz="2800" dirty="0">
                    <a:solidFill>
                      <a:srgbClr val="0070C0"/>
                    </a:solidFill>
                  </a:rPr>
                  <a:t>: </a:t>
                </a:r>
                <a:r>
                  <a:rPr lang="en-US" altLang="ja-JP" sz="2800" dirty="0">
                    <a:solidFill>
                      <a:srgbClr val="FF40FF"/>
                    </a:solidFill>
                  </a:rPr>
                  <a:t>[P] contour integral</a:t>
                </a:r>
              </a:p>
              <a:p>
                <a:pPr marL="45720" indent="0">
                  <a:buNone/>
                </a:pPr>
                <a:endParaRPr lang="en-US" altLang="ja-JP" sz="800" dirty="0">
                  <a:solidFill>
                    <a:srgbClr val="FF40FF"/>
                  </a:solidFill>
                </a:endParaRPr>
              </a:p>
              <a:p>
                <a:pPr marL="45720" indent="0">
                  <a:buNone/>
                </a:pPr>
                <a:r>
                  <a:rPr lang="en-US" altLang="ja-JP" sz="2800" dirty="0"/>
                  <a:t>  (ii) A cycle around a puncture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ja-JP" sz="2800" b="0" i="1" smtClean="0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altLang="ja-JP" sz="2800" b="0" i="0" smtClean="0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altLang="ja-JP" sz="2800" u="sng" dirty="0">
                    <a:solidFill>
                      <a:srgbClr val="0070C0"/>
                    </a:solidFill>
                  </a:rPr>
                  <a:t>a local cycle</a:t>
                </a:r>
                <a:r>
                  <a:rPr lang="en-US" altLang="ja-JP" sz="2800" dirty="0"/>
                  <a:t>: </a:t>
                </a:r>
                <a:r>
                  <a:rPr lang="en-US" altLang="ja-JP" sz="2800" dirty="0">
                    <a:solidFill>
                      <a:srgbClr val="FF40FF"/>
                    </a:solidFill>
                  </a:rPr>
                  <a:t>[P] residue </a:t>
                </a:r>
              </a:p>
              <a:p>
                <a:pPr marL="45720" indent="0">
                  <a:buNone/>
                </a:pPr>
                <a:endParaRPr lang="en-US" altLang="ja-JP" sz="900" dirty="0"/>
              </a:p>
              <a:p>
                <a:pPr marL="45720" indent="0">
                  <a:buNone/>
                </a:pPr>
                <a:endParaRPr kumimoji="1" lang="ja-JP" altLang="en-US" sz="280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AAD7CE6D-31EB-0846-A83D-5AB5C9F5C9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2661" y="1704883"/>
                <a:ext cx="10857187" cy="4275503"/>
              </a:xfrm>
              <a:blipFill>
                <a:blip r:embed="rId2"/>
                <a:stretch>
                  <a:fillRect l="-701" t="-23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490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8B7898B-4FAF-2846-82C5-70196C541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378372"/>
            <a:ext cx="9305859" cy="728262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en-US" altLang="ja-JP" sz="4000" dirty="0">
                <a:solidFill>
                  <a:srgbClr val="002060"/>
                </a:solidFill>
              </a:rPr>
              <a:t>[P] at punctures depends on </a:t>
            </a:r>
            <a:r>
              <a:rPr kumimoji="1" lang="en-US" altLang="ja-JP" sz="4000" u="sng" dirty="0">
                <a:solidFill>
                  <a:srgbClr val="FF40FF"/>
                </a:solidFill>
              </a:rPr>
              <a:t>the residue</a:t>
            </a:r>
            <a:endParaRPr kumimoji="1" lang="ja-JP" altLang="en-US" sz="4000" u="sng">
              <a:solidFill>
                <a:srgbClr val="FF4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D6C16DC9-DB1F-3242-81C0-785935AA06A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37218" y="1431614"/>
                <a:ext cx="9783029" cy="4343400"/>
              </a:xfrm>
            </p:spPr>
            <p:txBody>
              <a:bodyPr>
                <a:normAutofit fontScale="62500" lnSpcReduction="20000"/>
              </a:bodyPr>
              <a:lstStyle/>
              <a:p>
                <a:pPr marL="45720" indent="0">
                  <a:buNone/>
                </a:pPr>
                <a:r>
                  <a:rPr lang="en-US" altLang="ja-JP" sz="3200" u="sng" dirty="0">
                    <a:solidFill>
                      <a:srgbClr val="FF40FF"/>
                    </a:solidFill>
                  </a:rPr>
                  <a:t>The residue</a:t>
                </a:r>
                <a:r>
                  <a:rPr lang="en-US" altLang="ja-JP" sz="3200" dirty="0">
                    <a:solidFill>
                      <a:srgbClr val="FF40FF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 dirty="0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 dirty="0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altLang="ja-JP" sz="2800" i="1" dirty="0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ja-JP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2800" dirty="0"/>
                  <a:t>of a meromorphic function at a pole </a:t>
                </a:r>
                <a14:m>
                  <m:oMath xmlns:m="http://schemas.openxmlformats.org/officeDocument/2006/math">
                    <m:r>
                      <a:rPr lang="en-US" altLang="ja-JP" sz="2800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ja-JP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800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altLang="ja-JP" sz="2800" dirty="0"/>
                  <a:t> is the coefficient of</a:t>
                </a:r>
              </a:p>
              <a:p>
                <a:pPr marL="45720" indent="0">
                  <a:buNone/>
                </a:pPr>
                <a:r>
                  <a:rPr lang="en-US" altLang="ja-JP" sz="28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ja-JP" sz="2800" dirty="0"/>
                  <a:t> in the </a:t>
                </a:r>
                <a:r>
                  <a:rPr lang="en-US" altLang="ja-JP" sz="2800" dirty="0">
                    <a:solidFill>
                      <a:srgbClr val="00B050"/>
                    </a:solidFill>
                  </a:rPr>
                  <a:t>Laurent expansion</a:t>
                </a:r>
                <a:r>
                  <a:rPr lang="en-US" altLang="ja-JP" sz="2800" dirty="0"/>
                  <a:t>. </a:t>
                </a:r>
              </a:p>
              <a:p>
                <a:pPr marL="45720" indent="0">
                  <a:buNone/>
                </a:pPr>
                <a:endParaRPr lang="en-US" altLang="ja-JP" sz="1000" dirty="0"/>
              </a:p>
              <a:p>
                <a:pPr marL="45720" indent="0">
                  <a:buNone/>
                </a:pPr>
                <a:r>
                  <a:rPr lang="en-US" altLang="ja-JP" sz="3200" u="sng" dirty="0">
                    <a:solidFill>
                      <a:srgbClr val="0070C0"/>
                    </a:solidFill>
                  </a:rPr>
                  <a:t>Residue formula</a:t>
                </a:r>
                <a:r>
                  <a:rPr lang="en-US" altLang="ja-JP" sz="2800" dirty="0"/>
                  <a:t>: The </a:t>
                </a:r>
                <a:r>
                  <a:rPr lang="en-US" altLang="ja-JP" sz="2800" dirty="0">
                    <a:solidFill>
                      <a:srgbClr val="FF40FF"/>
                    </a:solidFill>
                  </a:rPr>
                  <a:t>residue</a:t>
                </a:r>
                <a:r>
                  <a:rPr lang="en-US" altLang="ja-JP" sz="2800" dirty="0"/>
                  <a:t> of a meromorphic function  </a:t>
                </a:r>
                <a14:m>
                  <m:oMath xmlns:m="http://schemas.openxmlformats.org/officeDocument/2006/math"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sz="2800" dirty="0"/>
                  <a:t> at a pole </a:t>
                </a:r>
                <a:endParaRPr lang="en-US" altLang="ja-JP" sz="2800" b="0" i="1" dirty="0">
                  <a:latin typeface="Cambria Math" panose="02040503050406030204" pitchFamily="18" charset="0"/>
                </a:endParaRPr>
              </a:p>
              <a:p>
                <a:pPr marL="45720" indent="0">
                  <a:buNone/>
                </a:pPr>
                <a14:m>
                  <m:oMath xmlns:m="http://schemas.openxmlformats.org/officeDocument/2006/math"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altLang="ja-JP" sz="2800" dirty="0"/>
                  <a:t> of order </a:t>
                </a:r>
                <a14:m>
                  <m:oMath xmlns:m="http://schemas.openxmlformats.org/officeDocument/2006/math"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altLang="ja-JP" sz="2800" dirty="0"/>
                  <a:t> is given by </a:t>
                </a:r>
              </a:p>
              <a:p>
                <a:pPr marL="45720" indent="0" algn="ctr">
                  <a:buNone/>
                </a:pPr>
                <a14:m>
                  <m:oMath xmlns:m="http://schemas.openxmlformats.org/officeDocument/2006/math">
                    <m:r>
                      <a:rPr lang="en-US" altLang="ja-JP" sz="320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𝑅𝑒𝑠</m:t>
                    </m:r>
                    <m:r>
                      <a:rPr lang="en-US" altLang="ja-JP" sz="3200" i="1" baseline="-25000" dirty="0" err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altLang="ja-JP" sz="3200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32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ja-JP" sz="32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32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ja-JP" sz="32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sz="3200" dirty="0">
                    <a:solidFill>
                      <a:srgbClr val="0070C0"/>
                    </a:solidFill>
                  </a:rPr>
                  <a:t>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sz="320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32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d>
                          <m:dPr>
                            <m:ctrlPr>
                              <a:rPr lang="en-US" altLang="ja-JP" sz="3200" b="0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3200" b="0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altLang="ja-JP" sz="3200" b="0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  <m:r>
                          <a:rPr lang="en-US" altLang="ja-JP" sz="32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!</m:t>
                        </m:r>
                      </m:den>
                    </m:f>
                    <m:func>
                      <m:funcPr>
                        <m:ctrlPr>
                          <a:rPr lang="en-US" altLang="ja-JP" sz="320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altLang="ja-JP" sz="3200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altLang="ja-JP" sz="3200" i="0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altLang="ja-JP" sz="3200" b="0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altLang="ja-JP" sz="3200" b="0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en-US" altLang="ja-JP" sz="3200" b="0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altLang="ja-JP" sz="3200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ja-JP" sz="3200" i="1" dirty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sz="3200" b="0" i="1" dirty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p>
                                <m:r>
                                  <a:rPr lang="en-US" altLang="ja-JP" sz="3200" b="0" i="1" dirty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altLang="ja-JP" sz="3200" b="0" i="1" dirty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altLang="ja-JP" sz="3200" i="1" dirty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sz="3200" b="0" i="1" dirty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𝑑𝑧</m:t>
                                </m:r>
                              </m:e>
                              <m:sup>
                                <m:r>
                                  <a:rPr lang="en-US" altLang="ja-JP" sz="3200" b="0" i="1" dirty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altLang="ja-JP" sz="3200" b="0" i="1" dirty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</m:den>
                        </m:f>
                      </m:e>
                    </m:func>
                  </m:oMath>
                </a14:m>
                <a:r>
                  <a:rPr lang="en-US" altLang="ja-JP" sz="3200" dirty="0">
                    <a:solidFill>
                      <a:srgbClr val="0070C0"/>
                    </a:solidFill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320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ja-JP" sz="3200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3200" b="0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altLang="ja-JP" sz="3200" b="0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ja-JP" sz="3200" b="0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</m:e>
                      <m:sup>
                        <m:r>
                          <a:rPr lang="en-US" altLang="ja-JP" sz="32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p>
                    <m:r>
                      <a:rPr lang="en-US" altLang="ja-JP" sz="320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ja-JP" sz="320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320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ja-JP" sz="320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sz="3200" dirty="0">
                    <a:solidFill>
                      <a:srgbClr val="0070C0"/>
                    </a:solidFill>
                  </a:rPr>
                  <a:t>).</a:t>
                </a:r>
              </a:p>
              <a:p>
                <a:pPr marL="45720" indent="0" algn="ctr">
                  <a:buNone/>
                </a:pPr>
                <a:endParaRPr lang="en-US" altLang="ja-JP" sz="1300" dirty="0">
                  <a:solidFill>
                    <a:srgbClr val="0070C0"/>
                  </a:solidFill>
                </a:endParaRPr>
              </a:p>
              <a:p>
                <a:pPr marL="45720" indent="0">
                  <a:buNone/>
                </a:pPr>
                <a:r>
                  <a:rPr lang="en-US" altLang="ja-JP" sz="4000" u="sng" dirty="0">
                    <a:solidFill>
                      <a:srgbClr val="0070C0"/>
                    </a:solidFill>
                  </a:rPr>
                  <a:t>Lemma</a:t>
                </a:r>
                <a:r>
                  <a:rPr lang="en-US" altLang="ja-JP" sz="4000" dirty="0">
                    <a:solidFill>
                      <a:srgbClr val="0070C0"/>
                    </a:solidFill>
                  </a:rPr>
                  <a:t>. </a:t>
                </a:r>
                <a:r>
                  <a:rPr lang="en-US" altLang="ja-JP" sz="3800" dirty="0"/>
                  <a:t>Around a puncture,  [P] is satisfied if the </a:t>
                </a:r>
                <a:r>
                  <a:rPr lang="en-US" altLang="ja-JP" sz="3800" dirty="0">
                    <a:solidFill>
                      <a:srgbClr val="FF40FF"/>
                    </a:solidFill>
                  </a:rPr>
                  <a:t>residue</a:t>
                </a:r>
              </a:p>
              <a:p>
                <a:pPr marL="45720" indent="0">
                  <a:buNone/>
                </a:pPr>
                <a:r>
                  <a:rPr lang="en-US" altLang="ja-JP" sz="3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3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3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altLang="ja-JP" sz="3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ja-JP" sz="3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3800" dirty="0"/>
                  <a:t>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3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3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ja-JP" sz="3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altLang="ja-JP" sz="3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3800" dirty="0"/>
                  <a:t>at the puncture</a:t>
                </a:r>
                <a14:m>
                  <m:oMath xmlns:m="http://schemas.openxmlformats.org/officeDocument/2006/math">
                    <m:r>
                      <a:rPr lang="en-US" altLang="ja-JP" sz="3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3800" dirty="0">
                    <a:solidFill>
                      <a:srgbClr val="FF40FF"/>
                    </a:solidFill>
                  </a:rPr>
                  <a:t>is real.</a:t>
                </a:r>
                <a:r>
                  <a:rPr lang="en-US" altLang="ja-JP" sz="3800" dirty="0"/>
                  <a:t> </a:t>
                </a:r>
              </a:p>
              <a:p>
                <a:pPr marL="45720" indent="0" algn="ctr">
                  <a:buNone/>
                </a:pPr>
                <a14:m>
                  <m:oMath xmlns:m="http://schemas.openxmlformats.org/officeDocument/2006/math">
                    <m:r>
                      <a:rPr lang="en-US" altLang="ja-JP" sz="32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∵)</m:t>
                    </m:r>
                  </m:oMath>
                </a14:m>
                <a:r>
                  <a:rPr lang="en-US" altLang="ja-JP" sz="3200" dirty="0">
                    <a:solidFill>
                      <a:schemeClr val="accent1">
                        <a:lumMod val="75000"/>
                      </a:schemeClr>
                    </a:solidFill>
                  </a:rPr>
                  <a:t> For a cycle </a:t>
                </a:r>
                <a14:m>
                  <m:oMath xmlns:m="http://schemas.openxmlformats.org/officeDocument/2006/math">
                    <m:r>
                      <m:rPr>
                        <m:brk m:alnAt="23"/>
                      </m:rPr>
                      <a:rPr lang="en-US" altLang="ja-JP" sz="3200" i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altLang="ja-JP" sz="3200" i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3200" dirty="0">
                    <a:solidFill>
                      <a:schemeClr val="accent1">
                        <a:lumMod val="75000"/>
                      </a:schemeClr>
                    </a:solidFill>
                  </a:rPr>
                  <a:t>around a puncture</a:t>
                </a:r>
                <a14:m>
                  <m:oMath xmlns:m="http://schemas.openxmlformats.org/officeDocument/2006/math">
                    <m:r>
                      <a:rPr lang="en-US" altLang="ja-JP" sz="32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altLang="ja-JP" sz="3200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altLang="ja-JP" sz="3200" i="1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ja-JP" sz="3200" i="1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altLang="ja-JP" sz="32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32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ja-JP" sz="32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altLang="ja-JP" sz="32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𝑑𝑧</m:t>
                        </m:r>
                        <m:r>
                          <a:rPr lang="en-US" altLang="ja-JP" sz="32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=2</m:t>
                        </m:r>
                        <m:r>
                          <a:rPr lang="en-US" altLang="ja-JP" sz="32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altLang="ja-JP" sz="3200" i="1" smtClean="0">
                            <a:solidFill>
                              <a:srgbClr val="FF2F9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sSub>
                          <m:sSubPr>
                            <m:ctrlPr>
                              <a:rPr lang="en-US" altLang="ja-JP" sz="3200" i="1" dirty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3200" i="1" dirty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ja-JP" sz="3200" i="1" dirty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nary>
                    <m:r>
                      <a:rPr lang="en-US" altLang="ja-JP" sz="32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  <m:r>
                      <a:rPr lang="en-US" altLang="ja-JP" sz="32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ja-JP" sz="3200" i="1" smtClean="0">
                        <a:solidFill>
                          <a:srgbClr val="FF2F9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altLang="ja-JP" sz="32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altLang="ja-JP" sz="32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altLang="ja-JP" sz="3200" dirty="0">
                    <a:solidFill>
                      <a:schemeClr val="accent1">
                        <a:lumMod val="75000"/>
                      </a:schemeClr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32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ℜ</m:t>
                    </m:r>
                    <m:nary>
                      <m:naryPr>
                        <m:ctrlPr>
                          <a:rPr lang="en-US" altLang="ja-JP" sz="3200" i="1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ja-JP" sz="3200" i="1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altLang="ja-JP" sz="32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32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ja-JP" sz="32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altLang="ja-JP" sz="32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𝑑𝑧</m:t>
                        </m:r>
                        <m:r>
                          <a:rPr lang="en-US" altLang="ja-JP" sz="32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nary>
                  </m:oMath>
                </a14:m>
                <a:r>
                  <a:rPr lang="en-US" altLang="ja-JP" sz="3200" dirty="0">
                    <a:solidFill>
                      <a:schemeClr val="accent1">
                        <a:lumMod val="75000"/>
                      </a:schemeClr>
                    </a:solidFill>
                  </a:rPr>
                  <a:t>.</a:t>
                </a:r>
                <a:endParaRPr lang="en-US" altLang="ja-JP" sz="3200" dirty="0">
                  <a:solidFill>
                    <a:srgbClr val="0070C0"/>
                  </a:solidFill>
                </a:endParaRPr>
              </a:p>
              <a:p>
                <a:pPr marL="45720" indent="0">
                  <a:buNone/>
                </a:pPr>
                <a:endParaRPr lang="en-US" altLang="ja-JP" sz="2800" dirty="0"/>
              </a:p>
              <a:p>
                <a:pPr marL="45720" indent="0">
                  <a:buNone/>
                </a:pPr>
                <a:endParaRPr lang="en-US" altLang="ja-JP" sz="2800" dirty="0"/>
              </a:p>
              <a:p>
                <a:endParaRPr kumimoji="1" lang="ja-JP" altLang="en-US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D6C16DC9-DB1F-3242-81C0-785935AA06A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37218" y="1431614"/>
                <a:ext cx="9783029" cy="4343400"/>
              </a:xfrm>
              <a:blipFill>
                <a:blip r:embed="rId2"/>
                <a:stretch>
                  <a:fillRect l="-649" t="-2624" b="-2040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561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CE26897-7E3E-C846-8FEC-920517C81E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5F936B-F5B6-4E88-B306-28C750E2D289}" type="slidenum">
              <a:rPr lang="ja-JP" altLang="en-US" smtClean="0"/>
              <a:pPr>
                <a:defRPr/>
              </a:pPr>
              <a:t>3</a:t>
            </a:fld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DAE9BF6-6322-AB44-A6D0-2EAE302C4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4368" y="223266"/>
            <a:ext cx="8366432" cy="56592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BE5E024-7632-334A-BE25-0471426695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387" y="782651"/>
            <a:ext cx="985193" cy="985193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B04856B-1246-2749-BD73-389332166608}"/>
              </a:ext>
            </a:extLst>
          </p:cNvPr>
          <p:cNvSpPr/>
          <p:nvPr/>
        </p:nvSpPr>
        <p:spPr>
          <a:xfrm>
            <a:off x="2306319" y="513709"/>
            <a:ext cx="7289626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altLang="ja-JP" sz="3200" dirty="0"/>
          </a:p>
          <a:p>
            <a:pPr algn="ctr"/>
            <a:r>
              <a:rPr lang="en-US" altLang="ja-JP" sz="4000" dirty="0"/>
              <a:t>Self introduction</a:t>
            </a:r>
          </a:p>
          <a:p>
            <a:endParaRPr lang="en-US" altLang="ja-JP" dirty="0">
              <a:solidFill>
                <a:srgbClr val="660066"/>
              </a:solidFill>
              <a:latin typeface="HG丸ｺﾞｼｯｸM-PRO"/>
              <a:ea typeface="HG丸ｺﾞｼｯｸM-PRO"/>
              <a:cs typeface="HG丸ｺﾞｼｯｸM-PRO"/>
            </a:endParaRPr>
          </a:p>
          <a:p>
            <a:r>
              <a:rPr lang="en-US" altLang="ja-JP" dirty="0">
                <a:solidFill>
                  <a:srgbClr val="660066"/>
                </a:solidFill>
                <a:latin typeface="HG丸ｺﾞｼｯｸM-PRO"/>
                <a:ea typeface="HG丸ｺﾞｼｯｸM-PRO"/>
                <a:cs typeface="HG丸ｺﾞｼｯｸM-PRO"/>
              </a:rPr>
              <a:t>PhD. Tokyo Institute of Technology 1983</a:t>
            </a:r>
          </a:p>
          <a:p>
            <a:r>
              <a:rPr lang="en-US" altLang="ja-JP" dirty="0">
                <a:solidFill>
                  <a:srgbClr val="660066"/>
                </a:solidFill>
                <a:latin typeface="HG丸ｺﾞｼｯｸM-PRO"/>
                <a:ea typeface="HG丸ｺﾞｼｯｸM-PRO"/>
                <a:cs typeface="HG丸ｺﾞｼｯｸM-PRO"/>
              </a:rPr>
              <a:t>Professor at Sophia University 1999-2002</a:t>
            </a:r>
          </a:p>
          <a:p>
            <a:r>
              <a:rPr lang="en-US" altLang="ja-JP" dirty="0">
                <a:solidFill>
                  <a:srgbClr val="660066"/>
                </a:solidFill>
                <a:latin typeface="HG丸ｺﾞｼｯｸM-PRO"/>
                <a:ea typeface="HG丸ｺﾞｼｯｸM-PRO"/>
                <a:cs typeface="HG丸ｺﾞｼｯｸM-PRO"/>
              </a:rPr>
              <a:t>Professor at Kyushu University 2003-2006</a:t>
            </a:r>
          </a:p>
          <a:p>
            <a:r>
              <a:rPr lang="en-US" altLang="ja-JP" dirty="0">
                <a:solidFill>
                  <a:srgbClr val="660066"/>
                </a:solidFill>
                <a:latin typeface="HG丸ｺﾞｼｯｸM-PRO"/>
                <a:ea typeface="HG丸ｺﾞｼｯｸM-PRO"/>
                <a:cs typeface="HG丸ｺﾞｼｯｸM-PRO"/>
              </a:rPr>
              <a:t>Professor at Tohoku University 2007-2021</a:t>
            </a:r>
          </a:p>
          <a:p>
            <a:endParaRPr lang="en-US" altLang="ja-JP" dirty="0">
              <a:solidFill>
                <a:srgbClr val="660066"/>
              </a:solidFill>
              <a:latin typeface="HG丸ｺﾞｼｯｸM-PRO"/>
              <a:ea typeface="HG丸ｺﾞｼｯｸM-PRO"/>
              <a:cs typeface="HG丸ｺﾞｼｯｸM-PRO"/>
            </a:endParaRPr>
          </a:p>
          <a:p>
            <a:r>
              <a:rPr lang="en-US" altLang="ja-JP" sz="2400" dirty="0">
                <a:solidFill>
                  <a:srgbClr val="9437FF"/>
                </a:solidFill>
                <a:latin typeface="HG丸ｺﾞｼｯｸM-PRO"/>
                <a:ea typeface="HG丸ｺﾞｼｯｸM-PRO"/>
                <a:cs typeface="HG丸ｺﾞｼｯｸM-PRO"/>
              </a:rPr>
              <a:t>Majoring in Differential Geometry</a:t>
            </a:r>
          </a:p>
          <a:p>
            <a:endParaRPr lang="en-US" altLang="ja-JP" sz="800" dirty="0">
              <a:solidFill>
                <a:schemeClr val="tx2"/>
              </a:solidFill>
              <a:latin typeface="HG丸ｺﾞｼｯｸM-PRO"/>
              <a:ea typeface="HG丸ｺﾞｼｯｸM-PRO"/>
              <a:cs typeface="HG丸ｺﾞｼｯｸM-PRO"/>
            </a:endParaRPr>
          </a:p>
          <a:p>
            <a:r>
              <a:rPr lang="ja-JP" altLang="en-US" sz="2000">
                <a:solidFill>
                  <a:srgbClr val="660066"/>
                </a:solidFill>
                <a:latin typeface="HG丸ｺﾞｼｯｸM-PRO"/>
                <a:ea typeface="HG丸ｺﾞｼｯｸM-PRO"/>
                <a:cs typeface="HG丸ｺﾞｼｯｸM-PRO"/>
              </a:rPr>
              <a:t>　</a:t>
            </a:r>
            <a:r>
              <a:rPr lang="en-US" altLang="ja-JP" sz="2000" dirty="0">
                <a:solidFill>
                  <a:srgbClr val="660066"/>
                </a:solidFill>
                <a:latin typeface="HG丸ｺﾞｼｯｸM-PRO"/>
                <a:ea typeface="HG丸ｺﾞｼｯｸM-PRO"/>
                <a:cs typeface="HG丸ｺﾞｼｯｸM-PRO"/>
              </a:rPr>
              <a:t>The text book of my master's course was </a:t>
            </a:r>
          </a:p>
          <a:p>
            <a:endParaRPr lang="en-US" altLang="ja-JP" sz="800" dirty="0">
              <a:solidFill>
                <a:srgbClr val="660066"/>
              </a:solidFill>
              <a:latin typeface="HG丸ｺﾞｼｯｸM-PRO"/>
              <a:ea typeface="HG丸ｺﾞｼｯｸM-PRO"/>
              <a:cs typeface="HG丸ｺﾞｼｯｸM-PRO"/>
            </a:endParaRPr>
          </a:p>
          <a:p>
            <a:pPr algn="ctr"/>
            <a:r>
              <a:rPr lang="ja-JP" altLang="en-US" sz="2000">
                <a:solidFill>
                  <a:srgbClr val="660066"/>
                </a:solidFill>
                <a:latin typeface="HG丸ｺﾞｼｯｸM-PRO"/>
                <a:ea typeface="HG丸ｺﾞｼｯｸM-PRO"/>
                <a:cs typeface="HG丸ｺﾞｼｯｸM-PRO"/>
              </a:rPr>
              <a:t>　　</a:t>
            </a:r>
            <a:r>
              <a:rPr lang="en-US" altLang="ja-JP" sz="2000" dirty="0">
                <a:solidFill>
                  <a:srgbClr val="9437FF"/>
                </a:solidFill>
                <a:latin typeface="HG丸ｺﾞｼｯｸM-PRO"/>
                <a:ea typeface="HG丸ｺﾞｼｯｸM-PRO"/>
                <a:cs typeface="HG丸ｺﾞｼｯｸM-PRO"/>
              </a:rPr>
              <a:t>Survey of </a:t>
            </a:r>
            <a:r>
              <a:rPr lang="en-US" altLang="ja-JP" sz="2000" u="sng" dirty="0">
                <a:solidFill>
                  <a:srgbClr val="9437FF"/>
                </a:solidFill>
                <a:latin typeface="HG丸ｺﾞｼｯｸM-PRO"/>
                <a:ea typeface="HG丸ｺﾞｼｯｸM-PRO"/>
                <a:cs typeface="HG丸ｺﾞｼｯｸM-PRO"/>
              </a:rPr>
              <a:t>Minimal Surfaces </a:t>
            </a:r>
            <a:r>
              <a:rPr lang="en-US" altLang="ja-JP" sz="2000" dirty="0">
                <a:solidFill>
                  <a:srgbClr val="9437FF"/>
                </a:solidFill>
                <a:latin typeface="HG丸ｺﾞｼｯｸM-PRO"/>
                <a:ea typeface="HG丸ｺﾞｼｯｸM-PRO"/>
                <a:cs typeface="HG丸ｺﾞｼｯｸM-PRO"/>
              </a:rPr>
              <a:t>(R.</a:t>
            </a:r>
            <a:r>
              <a:rPr lang="en-US" altLang="ja-JP" dirty="0">
                <a:solidFill>
                  <a:srgbClr val="9437FF"/>
                </a:solidFill>
                <a:latin typeface="HG丸ｺﾞｼｯｸM-PRO"/>
                <a:ea typeface="HG丸ｺﾞｼｯｸM-PRO"/>
                <a:cs typeface="HG丸ｺﾞｼｯｸM-PRO"/>
              </a:rPr>
              <a:t> </a:t>
            </a:r>
            <a:r>
              <a:rPr lang="en-US" altLang="ja-JP" dirty="0" err="1">
                <a:solidFill>
                  <a:srgbClr val="9437FF"/>
                </a:solidFill>
                <a:latin typeface="HG丸ｺﾞｼｯｸM-PRO"/>
                <a:ea typeface="HG丸ｺﾞｼｯｸM-PRO"/>
                <a:cs typeface="HG丸ｺﾞｼｯｸM-PRO"/>
              </a:rPr>
              <a:t>Osserman</a:t>
            </a:r>
            <a:r>
              <a:rPr lang="en-US" altLang="ja-JP" dirty="0">
                <a:solidFill>
                  <a:srgbClr val="9437FF"/>
                </a:solidFill>
                <a:latin typeface="HG丸ｺﾞｼｯｸM-PRO"/>
                <a:ea typeface="HG丸ｺﾞｼｯｸM-PRO"/>
                <a:cs typeface="HG丸ｺﾞｼｯｸM-PRO"/>
              </a:rPr>
              <a:t> )</a:t>
            </a:r>
          </a:p>
          <a:p>
            <a:pPr algn="ctr"/>
            <a:endParaRPr lang="en-US" altLang="ja-JP" sz="800" dirty="0">
              <a:solidFill>
                <a:srgbClr val="660066"/>
              </a:solidFill>
              <a:latin typeface="HG丸ｺﾞｼｯｸM-PRO"/>
              <a:ea typeface="HG丸ｺﾞｼｯｸM-PRO"/>
              <a:cs typeface="HG丸ｺﾞｼｯｸM-PRO"/>
            </a:endParaRPr>
          </a:p>
          <a:p>
            <a:r>
              <a:rPr lang="ja-JP" altLang="en-US">
                <a:solidFill>
                  <a:srgbClr val="660066"/>
                </a:solidFill>
                <a:latin typeface="HG丸ｺﾞｼｯｸM-PRO"/>
                <a:ea typeface="HG丸ｺﾞｼｯｸM-PRO"/>
                <a:cs typeface="HG丸ｺﾞｼｯｸM-PRO"/>
              </a:rPr>
              <a:t>　</a:t>
            </a:r>
            <a:endParaRPr lang="en-US" altLang="ja-JP" dirty="0">
              <a:solidFill>
                <a:srgbClr val="660066"/>
              </a:solidFill>
              <a:latin typeface="HG丸ｺﾞｼｯｸM-PRO"/>
              <a:ea typeface="HG丸ｺﾞｼｯｸM-PRO"/>
              <a:cs typeface="HG丸ｺﾞｼｯｸM-PRO"/>
            </a:endParaRPr>
          </a:p>
          <a:p>
            <a:r>
              <a:rPr lang="en-US" altLang="ja-JP" dirty="0">
                <a:solidFill>
                  <a:schemeClr val="accent2">
                    <a:lumMod val="75000"/>
                  </a:schemeClr>
                </a:solidFill>
                <a:latin typeface="HG丸ｺﾞｼｯｸM-PRO"/>
                <a:ea typeface="HG丸ｺﾞｼｯｸM-PRO"/>
                <a:cs typeface="HG丸ｺﾞｼｯｸM-PRO"/>
              </a:rPr>
              <a:t>* I have 3 kids and 2 grandkids. </a:t>
            </a:r>
          </a:p>
        </p:txBody>
      </p:sp>
    </p:spTree>
    <p:extLst>
      <p:ext uri="{BB962C8B-B14F-4D97-AF65-F5344CB8AC3E}">
        <p14:creationId xmlns:p14="http://schemas.microsoft.com/office/powerpoint/2010/main" val="12547258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41EE9992-5077-1F4E-BCFE-D3D1FDB2696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341120" y="493987"/>
                <a:ext cx="9431983" cy="1021712"/>
              </a:xfrm>
            </p:spPr>
            <p:txBody>
              <a:bodyPr>
                <a:normAutofit fontScale="90000"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ja-JP" sz="360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altLang="ja-JP" sz="36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altLang="ja-JP" sz="3600" dirty="0">
                    <a:solidFill>
                      <a:srgbClr val="7030A0"/>
                    </a:solidFill>
                  </a:rPr>
                  <a:t>: No global cycles</a:t>
                </a:r>
                <a:br>
                  <a:rPr lang="en-US" altLang="ja-JP" sz="4000" dirty="0">
                    <a:solidFill>
                      <a:srgbClr val="7030A0"/>
                    </a:solidFill>
                  </a:rPr>
                </a:br>
                <a:r>
                  <a:rPr lang="en-US" altLang="ja-JP" sz="4000" dirty="0">
                    <a:solidFill>
                      <a:srgbClr val="7030A0"/>
                    </a:solidFill>
                  </a:rPr>
                  <a:t>[P]: only residues at punctures</a:t>
                </a:r>
                <a:endParaRPr kumimoji="1" lang="ja-JP" altLang="en-US" sz="400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41EE9992-5077-1F4E-BCFE-D3D1FDB2696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341120" y="493987"/>
                <a:ext cx="9431983" cy="1021712"/>
              </a:xfrm>
              <a:blipFill>
                <a:blip r:embed="rId2"/>
                <a:stretch>
                  <a:fillRect t="-12195" b="-21951"/>
                </a:stretch>
              </a:blipFill>
            </p:spPr>
            <p:txBody>
              <a:bodyPr/>
              <a:lstStyle/>
              <a:p>
                <a:r>
                  <a:rPr lang="ja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AF6DDB35-7D8E-7E4F-8FF4-B0C24D402EB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41120" y="1725904"/>
                <a:ext cx="9169225" cy="4506730"/>
              </a:xfrm>
            </p:spPr>
            <p:txBody>
              <a:bodyPr>
                <a:normAutofit fontScale="92500" lnSpcReduction="10000"/>
              </a:bodyPr>
              <a:lstStyle/>
              <a:p>
                <a:pPr marL="45720" indent="0">
                  <a:buNone/>
                </a:pPr>
                <a:r>
                  <a:rPr lang="en-US" altLang="ja-JP" dirty="0"/>
                  <a:t>(iii) </a:t>
                </a:r>
                <a:r>
                  <a:rPr lang="en-US" altLang="ja-JP" dirty="0">
                    <a:solidFill>
                      <a:schemeClr val="accent3">
                        <a:lumMod val="75000"/>
                      </a:schemeClr>
                    </a:solidFill>
                  </a:rPr>
                  <a:t>Catenoid</a:t>
                </a:r>
                <a:r>
                  <a:rPr lang="en-US" altLang="ja-JP" dirty="0"/>
                  <a:t>: (</a:t>
                </a:r>
                <a:r>
                  <a:rPr lang="en-US" altLang="ja-JP" i="1" dirty="0"/>
                  <a:t>g, </a:t>
                </a:r>
                <a:r>
                  <a:rPr lang="en-US" altLang="ja-JP" i="1" dirty="0" err="1"/>
                  <a:t>ω</a:t>
                </a:r>
                <a:r>
                  <a:rPr lang="en-US" altLang="ja-JP" dirty="0"/>
                  <a:t>) = (z,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𝑑𝑧</m:t>
                        </m:r>
                      </m:num>
                      <m:den>
                        <m:sSup>
                          <m:s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altLang="ja-JP" dirty="0"/>
                  <a:t>) on </a:t>
                </a:r>
                <a14:m>
                  <m:oMath xmlns:m="http://schemas.openxmlformats.org/officeDocument/2006/math">
                    <m:r>
                      <a:rPr lang="en-US" altLang="ja-JP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ℂ</m:t>
                    </m:r>
                  </m:oMath>
                </a14:m>
                <a:r>
                  <a:rPr lang="en-US" altLang="ja-JP" baseline="30000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en-US" altLang="ja-JP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altLang="ja-JP" dirty="0"/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altLang="ja-JP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en-US" altLang="ja-JP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b="0" i="1" dirty="0" smtClean="0">
                            <a:latin typeface="Cambria Math" panose="02040503050406030204" pitchFamily="18" charset="0"/>
                          </a:rPr>
                          <m:t>2 </m:t>
                        </m:r>
                        <m:r>
                          <m:rPr>
                            <m:sty m:val="p"/>
                          </m:rPr>
                          <a:rPr lang="en-US" altLang="ja-JP" b="0" i="0" dirty="0" smtClean="0">
                            <a:latin typeface="+mn-ea"/>
                            <a:ea typeface="+mn-ea"/>
                          </a:rPr>
                          <m:t>points</m:t>
                        </m:r>
                      </m:e>
                    </m:d>
                  </m:oMath>
                </a14:m>
                <a:r>
                  <a:rPr lang="en-US" altLang="ja-JP" dirty="0"/>
                  <a:t>, and  </a:t>
                </a:r>
              </a:p>
              <a:p>
                <a:pPr marL="45720" indent="0" algn="ctr">
                  <a:buNone/>
                </a:pPr>
                <a14:m>
                  <m:oMath xmlns:m="http://schemas.openxmlformats.org/officeDocument/2006/math">
                    <m:r>
                      <a:rPr lang="ja-JP" alt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l-GR" altLang="ja-JP" baseline="-25000" dirty="0">
                    <a:solidFill>
                      <a:srgbClr val="0070C0"/>
                    </a:solidFill>
                  </a:rPr>
                  <a:t>1 </a:t>
                </a:r>
                <a:r>
                  <a:rPr lang="el-GR" altLang="ja-JP" dirty="0">
                    <a:solidFill>
                      <a:srgbClr val="0070C0"/>
                    </a:solidFill>
                  </a:rPr>
                  <a:t>=</a:t>
                </a:r>
                <a:r>
                  <a:rPr lang="en-US" altLang="ja-JP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ja-JP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f>
                      <m:fPr>
                        <m:ctrlPr>
                          <a:rPr lang="en-US" altLang="ja-JP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altLang="ja-JP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en-US" altLang="ja-JP" i="1" dirty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i="1" dirty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p>
                                <m:r>
                                  <a:rPr lang="en-US" altLang="ja-JP" i="1" dirty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num>
                      <m:den>
                        <m:sSup>
                          <m:sSupPr>
                            <m:ctrlPr>
                              <a:rPr lang="en-US" altLang="ja-JP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altLang="ja-JP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altLang="ja-JP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    </m:t>
                    </m:r>
                    <m:r>
                      <a:rPr lang="ja-JP" alt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altLang="ja-JP" baseline="-25000" dirty="0">
                    <a:solidFill>
                      <a:srgbClr val="0070C0"/>
                    </a:solidFill>
                  </a:rPr>
                  <a:t>2</a:t>
                </a:r>
                <a:r>
                  <a:rPr lang="el-GR" altLang="ja-JP" baseline="-25000" dirty="0">
                    <a:solidFill>
                      <a:srgbClr val="0070C0"/>
                    </a:solidFill>
                  </a:rPr>
                  <a:t> </a:t>
                </a:r>
                <a:r>
                  <a:rPr lang="el-GR" altLang="ja-JP" dirty="0">
                    <a:solidFill>
                      <a:srgbClr val="0070C0"/>
                    </a:solidFill>
                  </a:rPr>
                  <a:t>=</a:t>
                </a:r>
                <a:r>
                  <a:rPr lang="en-US" altLang="ja-JP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num>
                      <m:den>
                        <m:r>
                          <a:rPr lang="en-US" altLang="ja-JP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f>
                      <m:fPr>
                        <m:ctrlPr>
                          <a:rPr lang="en-US" altLang="ja-JP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altLang="ja-JP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1+</m:t>
                            </m:r>
                            <m:sSup>
                              <m:sSupPr>
                                <m:ctrlPr>
                                  <a:rPr lang="en-US" altLang="ja-JP" i="1" dirty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i="1" dirty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p>
                                <m:r>
                                  <a:rPr lang="en-US" altLang="ja-JP" i="1" dirty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num>
                      <m:den>
                        <m:sSup>
                          <m:sSupPr>
                            <m:ctrlPr>
                              <a:rPr lang="en-US" altLang="ja-JP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altLang="ja-JP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ja-JP" altLang="en-US" dirty="0">
                    <a:solidFill>
                      <a:srgbClr val="0070C0"/>
                    </a:solidFill>
                  </a:rPr>
                  <a:t>　</a:t>
                </a:r>
                <a14:m>
                  <m:oMath xmlns:m="http://schemas.openxmlformats.org/officeDocument/2006/math">
                    <m:r>
                      <a:rPr lang="en-US" altLang="ja-JP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ja-JP" alt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m:rPr>
                        <m:nor/>
                      </m:rPr>
                      <a:rPr lang="en-US" altLang="ja-JP" baseline="-25000" dirty="0">
                        <a:solidFill>
                          <a:srgbClr val="0070C0"/>
                        </a:solidFill>
                      </a:rPr>
                      <m:t>3</m:t>
                    </m:r>
                  </m:oMath>
                </a14:m>
                <a:r>
                  <a:rPr lang="el-GR" altLang="ja-JP" dirty="0">
                    <a:solidFill>
                      <a:srgbClr val="0070C0"/>
                    </a:solidFill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ja-JP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den>
                    </m:f>
                  </m:oMath>
                </a14:m>
                <a:r>
                  <a:rPr lang="en-US" altLang="ja-JP" dirty="0">
                    <a:solidFill>
                      <a:srgbClr val="0070C0"/>
                    </a:solidFill>
                  </a:rPr>
                  <a:t>  </a:t>
                </a:r>
              </a:p>
              <a:p>
                <a:pPr marL="45720" indent="0">
                  <a:buNone/>
                </a:pPr>
                <a:r>
                  <a:rPr lang="en-US" altLang="ja-JP" dirty="0">
                    <a:solidFill>
                      <a:schemeClr val="tx2"/>
                    </a:solidFill>
                  </a:rPr>
                  <a:t>The residues at 0 are given by the residue formula: </a:t>
                </a:r>
              </a:p>
              <a:p>
                <a:pPr marL="45720" indent="0" algn="ctr">
                  <a:buNone/>
                </a:pPr>
                <a:r>
                  <a:rPr lang="en-US" altLang="ja-JP" dirty="0">
                    <a:solidFill>
                      <a:srgbClr val="0070C0"/>
                    </a:solidFill>
                  </a:rPr>
                  <a:t>Res</a:t>
                </a:r>
                <a:r>
                  <a:rPr lang="en-US" altLang="ja-JP" baseline="-25000" dirty="0">
                    <a:solidFill>
                      <a:srgbClr val="0070C0"/>
                    </a:solidFill>
                  </a:rPr>
                  <a:t>0</a:t>
                </a:r>
                <a14:m>
                  <m:oMath xmlns:m="http://schemas.openxmlformats.org/officeDocument/2006/math">
                    <m:r>
                      <a:rPr lang="en-US" altLang="ja-JP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ja-JP" alt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l-GR" altLang="ja-JP" baseline="-25000" dirty="0">
                    <a:solidFill>
                      <a:srgbClr val="0070C0"/>
                    </a:solidFill>
                  </a:rPr>
                  <a:t>1</a:t>
                </a:r>
                <a:r>
                  <a:rPr lang="en-US" altLang="ja-JP" baseline="-25000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altLang="ja-JP" dirty="0">
                    <a:solidFill>
                      <a:srgbClr val="0070C0"/>
                    </a:solidFill>
                  </a:rPr>
                  <a:t>,    Res</a:t>
                </a:r>
                <a:r>
                  <a:rPr lang="en-US" altLang="ja-JP" baseline="-25000" dirty="0">
                    <a:solidFill>
                      <a:srgbClr val="0070C0"/>
                    </a:solidFill>
                  </a:rPr>
                  <a:t>0</a:t>
                </a:r>
                <a14:m>
                  <m:oMath xmlns:m="http://schemas.openxmlformats.org/officeDocument/2006/math">
                    <m:r>
                      <a:rPr lang="en-US" altLang="ja-JP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ja-JP" alt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altLang="ja-JP" baseline="-25000" dirty="0">
                    <a:solidFill>
                      <a:srgbClr val="0070C0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en-US" altLang="ja-JP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ja-JP" dirty="0">
                    <a:solidFill>
                      <a:srgbClr val="0070C0"/>
                    </a:solidFill>
                  </a:rPr>
                  <a:t>0,    Res</a:t>
                </a:r>
                <a:r>
                  <a:rPr lang="en-US" altLang="ja-JP" baseline="-25000" dirty="0">
                    <a:solidFill>
                      <a:srgbClr val="0070C0"/>
                    </a:solidFill>
                  </a:rPr>
                  <a:t>0</a:t>
                </a:r>
                <a14:m>
                  <m:oMath xmlns:m="http://schemas.openxmlformats.org/officeDocument/2006/math">
                    <m:r>
                      <a:rPr lang="en-US" altLang="ja-JP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ja-JP" alt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altLang="ja-JP" baseline="-25000" dirty="0">
                    <a:solidFill>
                      <a:srgbClr val="0070C0"/>
                    </a:solidFill>
                  </a:rPr>
                  <a:t>3 </a:t>
                </a:r>
                <a14:m>
                  <m:oMath xmlns:m="http://schemas.openxmlformats.org/officeDocument/2006/math">
                    <m:r>
                      <a:rPr lang="en-US" altLang="ja-JP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ja-JP" dirty="0">
                    <a:solidFill>
                      <a:srgbClr val="0070C0"/>
                    </a:solidFill>
                  </a:rPr>
                  <a:t>1</a:t>
                </a:r>
              </a:p>
              <a:p>
                <a:pPr marL="45720" indent="0">
                  <a:buNone/>
                </a:pPr>
                <a:r>
                  <a:rPr kumimoji="1" lang="en-US" altLang="ja-JP" dirty="0"/>
                  <a:t>Thus [P] is satisfied, and we obtain a catenoid</a:t>
                </a:r>
                <a:r>
                  <a:rPr lang="en-US" altLang="ja-JP" dirty="0"/>
                  <a:t>:</a:t>
                </a:r>
              </a:p>
              <a:p>
                <a:pPr marL="45720" indent="0" algn="ctr">
                  <a:buNone/>
                </a:pPr>
                <a14:m>
                  <m:oMath xmlns:m="http://schemas.openxmlformats.org/officeDocument/2006/math">
                    <m:r>
                      <a:rPr kumimoji="1" lang="en-US" altLang="ja-JP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kumimoji="1" lang="en-US" altLang="ja-JP" dirty="0"/>
                  <a:t> </a:t>
                </a:r>
                <a14:m>
                  <m:oMath xmlns:m="http://schemas.openxmlformats.org/officeDocument/2006/math">
                    <m:r>
                      <a:rPr kumimoji="1" lang="en-US" altLang="ja-JP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ℜ</m:t>
                    </m:r>
                  </m:oMath>
                </a14:m>
                <a:r>
                  <a:rPr kumimoji="1" lang="en-US" altLang="ja-JP" dirty="0"/>
                  <a:t>(</a:t>
                </a:r>
                <a14:m>
                  <m:oMath xmlns:m="http://schemas.openxmlformats.org/officeDocument/2006/math">
                    <m:r>
                      <a:rPr kumimoji="1" lang="en-US" altLang="ja-JP" i="1" dirty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kumimoji="1" lang="en-US" altLang="ja-JP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kumimoji="1" lang="en-US" altLang="ja-JP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1" lang="en-US" altLang="ja-JP" dirty="0"/>
                  <a:t>(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ja-JP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kumimoji="1" lang="en-US" altLang="ja-JP" b="0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den>
                    </m:f>
                    <m:r>
                      <a:rPr lang="en-US" altLang="ja-JP" i="1" dirty="0">
                        <a:latin typeface="Cambria Math" panose="02040503050406030204" pitchFamily="18" charset="0"/>
                      </a:rPr>
                      <m:t>+</m:t>
                    </m:r>
                    <m:r>
                      <a:rPr kumimoji="1" lang="en-US" altLang="ja-JP" i="1" dirty="0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kumimoji="1" lang="en-US" altLang="ja-JP" dirty="0"/>
                  <a:t>),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num>
                      <m:den>
                        <m:r>
                          <a:rPr lang="en-US" altLang="ja-JP" i="1" dirty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ja-JP" dirty="0"/>
                  <a:t>(</a:t>
                </a:r>
                <a14:m>
                  <m:oMath xmlns:m="http://schemas.openxmlformats.org/officeDocument/2006/math">
                    <m:r>
                      <a:rPr lang="en-US" altLang="ja-JP" i="1" dirty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ja-JP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i="1" dirty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ja-JP" i="1" dirty="0">
                            <a:latin typeface="Cambria Math" panose="02040503050406030204" pitchFamily="18" charset="0"/>
                          </a:rPr>
                          <m:t>𝑧</m:t>
                        </m:r>
                      </m:den>
                    </m:f>
                    <m:r>
                      <a:rPr lang="en-US" altLang="ja-JP" i="1" dirty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ja-JP" i="1" dirty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altLang="ja-JP" dirty="0"/>
                  <a:t>), log </a:t>
                </a:r>
                <a14:m>
                  <m:oMath xmlns:m="http://schemas.openxmlformats.org/officeDocument/2006/math">
                    <m:r>
                      <a:rPr lang="en-US" altLang="ja-JP" i="1" dirty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altLang="ja-JP" dirty="0"/>
                  <a:t>).</a:t>
                </a:r>
              </a:p>
              <a:p>
                <a:pPr marL="45720" indent="0">
                  <a:buNone/>
                </a:pPr>
                <a:r>
                  <a:rPr lang="en-US" altLang="ja-JP" u="sng" dirty="0">
                    <a:solidFill>
                      <a:srgbClr val="9437FF"/>
                    </a:solidFill>
                  </a:rPr>
                  <a:t>Rem</a:t>
                </a:r>
                <a:r>
                  <a:rPr lang="en-US" altLang="ja-JP" dirty="0">
                    <a:solidFill>
                      <a:srgbClr val="9437FF"/>
                    </a:solidFill>
                  </a:rPr>
                  <a:t>.</a:t>
                </a:r>
                <a:r>
                  <a:rPr lang="en-US" altLang="ja-JP" dirty="0">
                    <a:solidFill>
                      <a:srgbClr val="FF40FF"/>
                    </a:solidFill>
                  </a:rPr>
                  <a:t> </a:t>
                </a:r>
                <a:r>
                  <a:rPr lang="en-US" altLang="ja-JP" dirty="0">
                    <a:solidFill>
                      <a:srgbClr val="9437FF"/>
                    </a:solidFill>
                  </a:rPr>
                  <a:t>[R] and completeness follow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>
                            <a:solidFill>
                              <a:srgbClr val="FF2F9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solidFill>
                              <a:srgbClr val="FF2F9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p>
                        <m:r>
                          <a:rPr lang="en-US" altLang="ja-JP" i="1">
                            <a:solidFill>
                              <a:srgbClr val="FF2F9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ja-JP" dirty="0">
                    <a:solidFill>
                      <a:srgbClr val="FF2F92"/>
                    </a:solidFill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 dirty="0">
                            <a:solidFill>
                              <a:srgbClr val="FF2F9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ja-JP" i="1" dirty="0">
                                <a:solidFill>
                                  <a:srgbClr val="FF2F9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ja-JP" i="1" dirty="0">
                                    <a:solidFill>
                                      <a:srgbClr val="FF2F9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altLang="ja-JP" i="1" dirty="0">
                                        <a:solidFill>
                                          <a:srgbClr val="FF2F9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ja-JP" i="1" dirty="0">
                                        <a:solidFill>
                                          <a:srgbClr val="FF2F9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</m:d>
                                <m:d>
                                  <m:dPr>
                                    <m:ctrlPr>
                                      <a:rPr lang="en-US" altLang="ja-JP" i="1" dirty="0">
                                        <a:solidFill>
                                          <a:srgbClr val="FF2F9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ja-JP" i="1" dirty="0">
                                        <a:solidFill>
                                          <a:srgbClr val="FF2F9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1+</m:t>
                                    </m:r>
                                    <m:sSup>
                                      <m:sSupPr>
                                        <m:ctrlPr>
                                          <a:rPr lang="en-US" altLang="ja-JP" i="1" dirty="0">
                                            <a:solidFill>
                                              <a:srgbClr val="FF2F9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begChr m:val="|"/>
                                            <m:endChr m:val="|"/>
                                            <m:ctrlPr>
                                              <a:rPr lang="en-US" altLang="ja-JP" i="1" dirty="0">
                                                <a:solidFill>
                                                  <a:srgbClr val="FF2F92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altLang="ja-JP" i="1" dirty="0">
                                                <a:solidFill>
                                                  <a:srgbClr val="FF2F92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𝑔</m:t>
                                            </m:r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altLang="ja-JP" i="1" dirty="0">
                                            <a:solidFill>
                                              <a:srgbClr val="FF2F9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num>
                              <m:den>
                                <m:r>
                                  <a:rPr lang="en-US" altLang="ja-JP" i="1" dirty="0">
                                    <a:solidFill>
                                      <a:srgbClr val="FF2F92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ja-JP" i="1" dirty="0">
                            <a:solidFill>
                              <a:srgbClr val="FF2F9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ja-JP" dirty="0">
                    <a:solidFill>
                      <a:srgbClr val="FF0000"/>
                    </a:solidFill>
                  </a:rPr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ja-JP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ja-JP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d>
                                  <m:dPr>
                                    <m:ctrlPr>
                                      <a:rPr lang="en-US" altLang="ja-JP" i="1" dirty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ja-JP" i="1" dirty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1+</m:t>
                                    </m:r>
                                    <m:sSup>
                                      <m:sSupPr>
                                        <m:ctrlPr>
                                          <a:rPr lang="en-US" altLang="ja-JP" i="1" dirty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begChr m:val="|"/>
                                            <m:endChr m:val="|"/>
                                            <m:ctrlPr>
                                              <a:rPr lang="en-US" altLang="ja-JP" i="1" dirty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altLang="ja-JP" b="0" i="1" dirty="0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altLang="ja-JP" i="1" dirty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num>
                              <m:den>
                                <m:r>
                                  <a:rPr lang="en-US" altLang="ja-JP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sSup>
                                  <m:sSupPr>
                                    <m:ctrlPr>
                                      <a:rPr lang="en-US" altLang="ja-JP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altLang="ja-JP" i="1" dirty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ja-JP" b="0" i="1" dirty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altLang="ja-JP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ja-JP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ja-JP" dirty="0">
                    <a:solidFill>
                      <a:srgbClr val="FF0000"/>
                    </a:solidFill>
                  </a:rPr>
                  <a:t>&gt;0, </a:t>
                </a:r>
                <a:r>
                  <a:rPr lang="en-US" altLang="ja-JP" dirty="0"/>
                  <a:t> </a:t>
                </a:r>
              </a:p>
              <a:p>
                <a:pPr marL="45720" indent="0">
                  <a:buNone/>
                </a:pPr>
                <a14:m>
                  <m:oMath xmlns:m="http://schemas.openxmlformats.org/officeDocument/2006/math">
                    <m:r>
                      <a:rPr lang="en-US" altLang="ja-JP" i="1">
                        <a:solidFill>
                          <a:srgbClr val="FF2F9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altLang="ja-JP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↗∞</m:t>
                    </m:r>
                  </m:oMath>
                </a14:m>
                <a:r>
                  <a:rPr lang="en-US" altLang="ja-JP" dirty="0"/>
                  <a:t> as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→0, </m:t>
                    </m:r>
                  </m:oMath>
                </a14:m>
                <a:r>
                  <a:rPr lang="en-US" altLang="ja-JP" b="0" dirty="0">
                    <a:ea typeface="Cambria Math" panose="02040503050406030204" pitchFamily="18" charset="0"/>
                  </a:rPr>
                  <a:t>and when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ja-JP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altLang="ja-JP" dirty="0">
                    <a:ea typeface="Cambria Math" panose="02040503050406030204" pitchFamily="18" charset="0"/>
                  </a:rPr>
                  <a:t>, from </a:t>
                </a:r>
                <a:r>
                  <a:rPr lang="en-US" altLang="ja-JP" dirty="0"/>
                  <a:t>(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altLang="ja-JP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𝑑𝑧</m:t>
                        </m:r>
                      </m:num>
                      <m:den>
                        <m:sSup>
                          <m:s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altLang="ja-JP" dirty="0"/>
                  <a:t>) =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ja-JP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𝜁</m:t>
                        </m:r>
                      </m:den>
                    </m:f>
                  </m:oMath>
                </a14:m>
                <a:r>
                  <a:rPr lang="en-US" altLang="ja-JP" dirty="0"/>
                  <a:t>, -d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ja-JP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ζ</m:t>
                    </m:r>
                  </m:oMath>
                </a14:m>
                <a:r>
                  <a:rPr lang="en-US" altLang="ja-JP" dirty="0"/>
                  <a:t>), </a:t>
                </a:r>
                <a14:m>
                  <m:oMath xmlns:m="http://schemas.openxmlformats.org/officeDocument/2006/math">
                    <m:r>
                      <a:rPr lang="en-US" altLang="ja-JP" i="1">
                        <a:solidFill>
                          <a:srgbClr val="FF2F9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altLang="ja-JP" b="0" i="1" smtClean="0">
                        <a:solidFill>
                          <a:srgbClr val="FF2F9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altLang="ja-JP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1+</m:t>
                            </m:r>
                            <m:sSup>
                              <m:sSupPr>
                                <m:ctrlPr>
                                  <a:rPr lang="en-US" altLang="ja-JP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altLang="ja-JP" i="1" dirty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altLang="ja-JP" i="1" dirty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ja-JP" i="1" dirty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altLang="ja-JP" i="1" dirty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𝜁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en-US" altLang="ja-JP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num>
                      <m:den>
                        <m:r>
                          <a:rPr lang="en-US" altLang="ja-JP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ja-JP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↗∞</m:t>
                    </m:r>
                    <m:r>
                      <a:rPr lang="en-US" altLang="ja-JP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 </m:t>
                    </m:r>
                  </m:oMath>
                </a14:m>
                <a:endParaRPr lang="en-US" altLang="ja-JP" b="0" dirty="0"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AF6DDB35-7D8E-7E4F-8FF4-B0C24D402E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41120" y="1725904"/>
                <a:ext cx="9169225" cy="4506730"/>
              </a:xfrm>
              <a:blipFill>
                <a:blip r:embed="rId3"/>
                <a:stretch>
                  <a:fillRect l="-138" t="-843"/>
                </a:stretch>
              </a:blipFill>
            </p:spPr>
            <p:txBody>
              <a:bodyPr/>
              <a:lstStyle/>
              <a:p>
                <a:r>
                  <a:rPr lang="ja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図 3">
            <a:extLst>
              <a:ext uri="{FF2B5EF4-FFF2-40B4-BE49-F238E27FC236}">
                <a16:creationId xmlns:a16="http://schemas.microsoft.com/office/drawing/2014/main" id="{280324B7-888D-494E-8E85-50F763E7B6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122" y="2368788"/>
            <a:ext cx="1595223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56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07B10573-7AF4-6748-AC15-7FA0E97F4F7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36017" y="546538"/>
                <a:ext cx="9509760" cy="5112861"/>
              </a:xfrm>
            </p:spPr>
            <p:txBody>
              <a:bodyPr>
                <a:normAutofit lnSpcReduction="10000"/>
              </a:bodyPr>
              <a:lstStyle/>
              <a:p>
                <a:pPr marL="45720" indent="0">
                  <a:buNone/>
                </a:pPr>
                <a:r>
                  <a:rPr kumimoji="1" lang="en-US" altLang="ja-JP" sz="2400" dirty="0"/>
                  <a:t>(iv) </a:t>
                </a:r>
                <a14:m>
                  <m:oMath xmlns:m="http://schemas.openxmlformats.org/officeDocument/2006/math">
                    <m:r>
                      <a:rPr lang="en-US" altLang="ja-JP" sz="240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)=(0</m:t>
                    </m:r>
                  </m:oMath>
                </a14:m>
                <a:r>
                  <a:rPr lang="en-US" altLang="ja-JP" sz="2400" dirty="0"/>
                  <a:t>,3):</a:t>
                </a:r>
                <a:r>
                  <a:rPr kumimoji="1" lang="en-US" altLang="ja-JP" sz="2400" dirty="0"/>
                  <a:t> </a:t>
                </a:r>
                <a:r>
                  <a:rPr kumimoji="1" lang="en-US" altLang="ja-JP" sz="2400" dirty="0" err="1">
                    <a:solidFill>
                      <a:schemeClr val="accent3">
                        <a:lumMod val="75000"/>
                      </a:schemeClr>
                    </a:solidFill>
                  </a:rPr>
                  <a:t>Trinoid</a:t>
                </a:r>
                <a:r>
                  <a:rPr kumimoji="1" lang="en-US" altLang="ja-JP" sz="2400" dirty="0"/>
                  <a:t>, </a:t>
                </a:r>
                <a14:m>
                  <m:oMath xmlns:m="http://schemas.openxmlformats.org/officeDocument/2006/math">
                    <m:r>
                      <a:rPr lang="en-US" altLang="ja-JP" sz="240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)=(</m:t>
                    </m:r>
                    <m:sSup>
                      <m:sSupPr>
                        <m:ctrlPr>
                          <a:rPr lang="en-US" altLang="ja-JP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en-US" altLang="ja-JP" sz="2400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ja-JP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𝑑𝑧</m:t>
                        </m:r>
                      </m:num>
                      <m:den>
                        <m:sSup>
                          <m:sSupPr>
                            <m:ctrlPr>
                              <a:rPr kumimoji="1" lang="en-US" altLang="ja-JP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altLang="ja-JP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sz="24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en-US" altLang="ja-JP" sz="2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  <m:sup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kumimoji="1" lang="en-US" altLang="ja-JP" sz="2400" dirty="0"/>
                  <a:t>)</a:t>
                </a:r>
              </a:p>
              <a:p>
                <a:pPr marL="45720" indent="0">
                  <a:buNone/>
                </a:pPr>
                <a:r>
                  <a:rPr lang="en-US" altLang="ja-JP" sz="2400" dirty="0"/>
                  <a:t>     on </a:t>
                </a:r>
                <a14:m>
                  <m:oMath xmlns:m="http://schemas.openxmlformats.org/officeDocument/2006/math">
                    <m:r>
                      <a:rPr lang="en-US" altLang="ja-JP" sz="24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ℂ</m:t>
                    </m:r>
                    <m:r>
                      <a:rPr lang="en-US" altLang="ja-JP" sz="24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en-US" altLang="ja-JP" sz="24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4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e>
                    </m:d>
                    <m:r>
                      <a:rPr lang="en-US" altLang="ja-JP" sz="24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en-US" altLang="ja-JP" sz="240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4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  <m:r>
                          <a:rPr lang="en-US" altLang="ja-JP" sz="24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:</m:t>
                        </m:r>
                        <m:sSup>
                          <m:sSupPr>
                            <m:ctrlPr>
                              <a:rPr lang="en-US" altLang="ja-JP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altLang="ja-JP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US" altLang="ja-JP" sz="2400" dirty="0">
                            <a:solidFill>
                              <a:srgbClr val="0070C0"/>
                            </a:solidFill>
                          </a:rPr>
                          <m:t>=1</m:t>
                        </m:r>
                      </m:e>
                    </m:d>
                    <m:r>
                      <a:rPr lang="en-US" altLang="ja-JP" sz="2400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altLang="ja-JP" sz="24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2400" dirty="0"/>
                  <a:t>The residues of </a:t>
                </a:r>
              </a:p>
              <a:p>
                <a:pPr marL="45720" indent="0">
                  <a:buNone/>
                </a:pPr>
                <a:r>
                  <a:rPr lang="en-US" altLang="ja-JP" sz="2400" dirty="0"/>
                  <a:t>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kumimoji="1" lang="en-US" altLang="ja-JP" sz="2400" dirty="0"/>
                  <a:t>=</a:t>
                </a:r>
                <a:r>
                  <a:rPr lang="en-US" altLang="ja-JP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d>
                              <m:dPr>
                                <m:ctrlP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altLang="ja-JP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sz="24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en-US" altLang="ja-JP" sz="2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  <m:sup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ja-JP" sz="2400" dirty="0"/>
                  <a:t>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𝑑𝑧</m:t>
                    </m:r>
                  </m:oMath>
                </a14:m>
                <a:r>
                  <a:rPr kumimoji="1" lang="en-US" altLang="ja-JP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ja-JP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ja-JP" sz="24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(1+</m:t>
                        </m:r>
                        <m:sSup>
                          <m:sSup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p>
                          <m:sSup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d>
                              <m:dPr>
                                <m:ctrlP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altLang="ja-JP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sz="24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en-US" altLang="ja-JP" sz="2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  <m:sup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ja-JP" sz="2400" dirty="0"/>
                  <a:t>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𝑑𝑧</m:t>
                    </m:r>
                  </m:oMath>
                </a14:m>
                <a:r>
                  <a:rPr lang="en-US" altLang="ja-JP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ja-JP" sz="24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altLang="ja-JP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sz="24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en-US" altLang="ja-JP" sz="2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  <m:sup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ja-JP" sz="2400" dirty="0"/>
                  <a:t>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𝑑𝑧</m:t>
                    </m:r>
                  </m:oMath>
                </a14:m>
                <a:endParaRPr lang="en-US" altLang="ja-JP" sz="2400" dirty="0"/>
              </a:p>
              <a:p>
                <a:pPr marL="45720" indent="0">
                  <a:buNone/>
                </a:pPr>
                <a:r>
                  <a:rPr kumimoji="1" lang="en-US" altLang="ja-JP" sz="2400" dirty="0"/>
                  <a:t>     at each puncture, </a:t>
                </a:r>
                <a:r>
                  <a:rPr lang="en-US" altLang="ja-JP" sz="2400" dirty="0"/>
                  <a:t>are</a:t>
                </a:r>
              </a:p>
              <a:p>
                <a:pPr marL="45720" indent="0" algn="ctr">
                  <a:buNone/>
                </a:pPr>
                <a:r>
                  <a:rPr lang="en-US" altLang="ja-JP" sz="2400" dirty="0"/>
                  <a:t>Res</a:t>
                </a:r>
                <a:r>
                  <a:rPr lang="en-US" altLang="ja-JP" sz="2400" baseline="-25000" dirty="0"/>
                  <a:t>1</a:t>
                </a:r>
                <a:r>
                  <a:rPr lang="en-US" altLang="ja-JP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ja-JP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ja-JP" sz="2400" dirty="0"/>
                  <a:t>=-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altLang="ja-JP" sz="2400" dirty="0"/>
                  <a:t>, Res</a:t>
                </a:r>
                <a:r>
                  <a:rPr lang="en-US" altLang="ja-JP" sz="2400" baseline="-25000" dirty="0"/>
                  <a:t>1</a:t>
                </a:r>
                <a:r>
                  <a:rPr lang="en-US" altLang="ja-JP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ja-JP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ja-JP" sz="2400" dirty="0"/>
                  <a:t>=0,…,etc., </a:t>
                </a:r>
              </a:p>
              <a:p>
                <a:pPr marL="45720" indent="0">
                  <a:buNone/>
                </a:pPr>
                <a:r>
                  <a:rPr lang="en-US" altLang="ja-JP" sz="2400" dirty="0"/>
                  <a:t>          </a:t>
                </a:r>
                <a:r>
                  <a:rPr lang="ja-JP" altLang="en-US" sz="2400"/>
                  <a:t>　　　　</a:t>
                </a:r>
                <a:r>
                  <a:rPr lang="en-US" altLang="ja-JP" sz="2400" dirty="0"/>
                  <a:t>     and Res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ja-JP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altLang="ja-JP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  <m:r>
                      <a:rPr lang="en-US" altLang="ja-JP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ja-JP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altLang="ja-JP" sz="2400" dirty="0"/>
                  <a:t> at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altLang="ja-JP" sz="2400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ja-JP" sz="2400" dirty="0"/>
                  <a:t>=1.</a:t>
                </a:r>
              </a:p>
              <a:p>
                <a:pPr marL="560070" indent="-514350">
                  <a:buAutoNum type="romanLcParenBoth" startAt="5"/>
                </a:pPr>
                <a:r>
                  <a:rPr lang="en-US" altLang="ja-JP" sz="2400" dirty="0"/>
                  <a:t>Similarly, for </a:t>
                </a:r>
                <a14:m>
                  <m:oMath xmlns:m="http://schemas.openxmlformats.org/officeDocument/2006/math">
                    <m:r>
                      <a:rPr lang="en-US" altLang="ja-JP" sz="240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)=(0</m:t>
                    </m:r>
                  </m:oMath>
                </a14:m>
                <a:r>
                  <a:rPr lang="en-US" altLang="ja-JP" sz="2400" dirty="0"/>
                  <a:t>,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ja-JP" sz="2400" dirty="0"/>
                  <a:t>),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ja-JP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≥2</m:t>
                    </m:r>
                    <m:r>
                      <a:rPr lang="en-US" altLang="ja-JP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altLang="ja-JP" sz="2400" dirty="0">
                    <a:solidFill>
                      <a:schemeClr val="accent3">
                        <a:lumMod val="75000"/>
                      </a:schemeClr>
                    </a:solidFill>
                  </a:rPr>
                  <a:t>k-</a:t>
                </a:r>
                <a:r>
                  <a:rPr lang="en-US" altLang="ja-JP" sz="2400" dirty="0" err="1">
                    <a:solidFill>
                      <a:schemeClr val="accent3">
                        <a:lumMod val="75000"/>
                      </a:schemeClr>
                    </a:solidFill>
                  </a:rPr>
                  <a:t>noid</a:t>
                </a:r>
                <a:r>
                  <a:rPr lang="en-US" altLang="ja-JP" sz="2400" dirty="0"/>
                  <a:t> </a:t>
                </a:r>
              </a:p>
              <a:p>
                <a:pPr marL="45720" indent="0">
                  <a:buNone/>
                </a:pPr>
                <a:r>
                  <a:rPr lang="en-US" altLang="ja-JP" sz="2400" dirty="0"/>
                  <a:t>      on </a:t>
                </a:r>
                <a14:m>
                  <m:oMath xmlns:m="http://schemas.openxmlformats.org/officeDocument/2006/math">
                    <m:r>
                      <a:rPr lang="en-US" altLang="ja-JP" sz="24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ℂ</m:t>
                    </m:r>
                    <m:r>
                      <a:rPr lang="en-US" altLang="ja-JP" sz="24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en-US" altLang="ja-JP" sz="24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4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e>
                    </m:d>
                    <m:r>
                      <a:rPr lang="en-US" altLang="ja-JP" sz="24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en-US" altLang="ja-JP" sz="24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4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  <m:r>
                          <a:rPr lang="en-US" altLang="ja-JP" sz="24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:</m:t>
                        </m:r>
                        <m:sSup>
                          <m:sSupPr>
                            <m:ctrlPr>
                              <a:rPr lang="en-US" altLang="ja-JP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altLang="ja-JP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US" altLang="ja-JP" sz="2400" dirty="0">
                            <a:solidFill>
                              <a:srgbClr val="0070C0"/>
                            </a:solidFill>
                          </a:rPr>
                          <m:t>=1</m:t>
                        </m:r>
                      </m:e>
                    </m:d>
                    <m:r>
                      <a:rPr lang="en-US" altLang="ja-JP" sz="24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2400" dirty="0"/>
                  <a:t>is given by </a:t>
                </a:r>
                <a14:m>
                  <m:oMath xmlns:m="http://schemas.openxmlformats.org/officeDocument/2006/math">
                    <m:r>
                      <a:rPr lang="en-US" altLang="ja-JP" sz="240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ja-JP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)=(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ja-JP" sz="2400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𝑑𝑧</m:t>
                        </m:r>
                      </m:num>
                      <m:den>
                        <m:sSup>
                          <m:sSup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altLang="ja-JP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sz="24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en-US" altLang="ja-JP" sz="2400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p>
                                </m:sSup>
                                <m: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  <m:sup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ja-JP" sz="2400" dirty="0"/>
                  <a:t>).</a:t>
                </a: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07B10573-7AF4-6748-AC15-7FA0E97F4F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36017" y="546538"/>
                <a:ext cx="9509760" cy="5112861"/>
              </a:xfrm>
              <a:blipFill>
                <a:blip r:embed="rId2"/>
                <a:stretch>
                  <a:fillRect l="-400" t="-123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図 9">
            <a:extLst>
              <a:ext uri="{FF2B5EF4-FFF2-40B4-BE49-F238E27FC236}">
                <a16:creationId xmlns:a16="http://schemas.microsoft.com/office/drawing/2014/main" id="{92529EB1-158B-1F45-AACD-5286466FD6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876" y="653271"/>
            <a:ext cx="1409700" cy="14478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4C04F13-E673-BD4A-8FC1-53A9EA9964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809" y="3287057"/>
            <a:ext cx="1355834" cy="118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6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C5F2360-924D-C846-9E67-216E71EB8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189185"/>
            <a:ext cx="9326880" cy="696731"/>
          </a:xfrm>
        </p:spPr>
        <p:txBody>
          <a:bodyPr/>
          <a:lstStyle/>
          <a:p>
            <a:pPr algn="ctr"/>
            <a:r>
              <a:rPr lang="en-US" altLang="ja-JP" sz="3200" dirty="0">
                <a:solidFill>
                  <a:srgbClr val="002060"/>
                </a:solidFill>
              </a:rPr>
              <a:t>Higher genus case</a:t>
            </a:r>
            <a:endParaRPr kumimoji="1" lang="ja-JP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13CDB501-5278-E64E-917C-23BE323A368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41119" y="1116303"/>
                <a:ext cx="10020563" cy="5000717"/>
              </a:xfrm>
            </p:spPr>
            <p:txBody>
              <a:bodyPr>
                <a:normAutofit fontScale="92500" lnSpcReduction="10000"/>
              </a:bodyPr>
              <a:lstStyle/>
              <a:p>
                <a:pPr marL="45720" indent="0">
                  <a:buNone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ja-JP" altLang="en-US" sz="2400" i="1" smtClean="0">
                            <a:solidFill>
                              <a:srgbClr val="FF2F92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i="1">
                            <a:solidFill>
                              <a:srgbClr val="FF2F92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acc>
                  </m:oMath>
                </a14:m>
                <a:r>
                  <a:rPr lang="en-US" altLang="ja-JP" sz="2400" dirty="0">
                    <a:solidFill>
                      <a:srgbClr val="FF2F92"/>
                    </a:solidFill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ja-JP" sz="2400" i="1">
                            <a:solidFill>
                              <a:srgbClr val="FF2F9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ja-JP" sz="2400" i="1">
                                <a:solidFill>
                                  <a:srgbClr val="FF2F9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400" i="1">
                                <a:solidFill>
                                  <a:srgbClr val="FF2F92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altLang="ja-JP" sz="2400" i="1">
                                <a:solidFill>
                                  <a:srgbClr val="FF2F92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ja-JP" sz="2400" i="1">
                                <a:solidFill>
                                  <a:srgbClr val="FF2F92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d>
                        <m:sSup>
                          <m:sSupPr>
                            <m:ctrlPr>
                              <a:rPr lang="en-US" altLang="ja-JP" sz="2400" i="1">
                                <a:solidFill>
                                  <a:srgbClr val="FF2F9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0" i="1" smtClean="0">
                                <a:solidFill>
                                  <a:srgbClr val="FF2F92"/>
                                </a:solidFill>
                                <a:latin typeface="Cambria Math" panose="02040503050406030204" pitchFamily="18" charset="0"/>
                              </a:rPr>
                              <m:t>:</m:t>
                            </m:r>
                            <m:r>
                              <a:rPr lang="en-US" altLang="ja-JP" sz="2400" i="1">
                                <a:solidFill>
                                  <a:srgbClr val="FF2F92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ja-JP" sz="2400" i="1">
                                <a:solidFill>
                                  <a:srgbClr val="FF2F92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p>
                            <m:r>
                              <a:rPr lang="en-US" altLang="ja-JP" sz="2400" i="1">
                                <a:solidFill>
                                  <a:srgbClr val="FF2F92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ja-JP" sz="2400" i="1">
                            <a:solidFill>
                              <a:srgbClr val="FF2F92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ja-JP" sz="2400" i="1">
                            <a:solidFill>
                              <a:srgbClr val="FF2F92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d>
                          <m:dPr>
                            <m:ctrlPr>
                              <a:rPr lang="en-US" altLang="ja-JP" sz="2400" i="1">
                                <a:solidFill>
                                  <a:srgbClr val="FF2F9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ja-JP" sz="2400" i="1">
                                    <a:solidFill>
                                      <a:srgbClr val="FF2F9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sz="2400" i="1">
                                    <a:solidFill>
                                      <a:srgbClr val="FF2F92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p>
                                <m:r>
                                  <a:rPr lang="en-US" altLang="ja-JP" sz="2400" i="1">
                                    <a:solidFill>
                                      <a:srgbClr val="FF2F92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ja-JP" sz="2400" i="1">
                                <a:solidFill>
                                  <a:srgbClr val="FF2F92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altLang="ja-JP" sz="2400" i="1">
                                    <a:solidFill>
                                      <a:srgbClr val="FF2F9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sz="2400" i="1">
                                    <a:solidFill>
                                      <a:srgbClr val="FF2F92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altLang="ja-JP" sz="2400" i="1">
                                    <a:solidFill>
                                      <a:srgbClr val="FF2F92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</m:d>
                  </m:oMath>
                </a14:m>
                <a:r>
                  <a:rPr lang="en-US" altLang="ja-JP" sz="2400" dirty="0">
                    <a:solidFill>
                      <a:srgbClr val="FF2F92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solidFill>
                          <a:srgbClr val="FF2F92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ja-JP" sz="2400" i="1">
                        <a:solidFill>
                          <a:srgbClr val="FF2F9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2400" i="1">
                        <a:solidFill>
                          <a:srgbClr val="FF2F9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  <m:r>
                      <a:rPr lang="en-US" altLang="ja-JP" sz="2400" i="1">
                        <a:solidFill>
                          <a:srgbClr val="FF2F9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ja-JP" sz="2400" i="1">
                        <a:solidFill>
                          <a:srgbClr val="FF2F9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altLang="ja-JP" sz="2400" i="1">
                        <a:solidFill>
                          <a:srgbClr val="FF2F9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 </m:t>
                    </m:r>
                    <m:r>
                      <a:rPr lang="en-US" altLang="ja-JP" sz="2400" i="1">
                        <a:solidFill>
                          <a:srgbClr val="FF2F9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en-US" altLang="ja-JP" sz="2400" i="1">
                        <a:solidFill>
                          <a:srgbClr val="FF2F9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&gt;0,</m:t>
                    </m:r>
                  </m:oMath>
                </a14:m>
                <a:r>
                  <a:rPr lang="en-US" altLang="ja-JP" sz="2400" dirty="0">
                    <a:solidFill>
                      <a:srgbClr val="FF2F92"/>
                    </a:solidFill>
                  </a:rPr>
                  <a:t> is a torus.</a:t>
                </a:r>
              </a:p>
              <a:p>
                <a:pPr marL="45720" indent="0">
                  <a:buNone/>
                </a:pPr>
                <a:r>
                  <a:rPr lang="en-US" altLang="ja-JP" dirty="0"/>
                  <a:t>Actually, this is a double cover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altLang="ja-JP" dirty="0"/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altLang="ja-JP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ja-JP" dirty="0"/>
                  <a:t> branching at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,0,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,∞ 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 </m:t>
                    </m:r>
                  </m:oMath>
                </a14:m>
                <a:endParaRPr lang="en-US" altLang="ja-JP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>
                        <a:latin typeface="Cambria Math" panose="02040503050406030204" pitchFamily="18" charset="0"/>
                        <a:ea typeface="+mn-ea"/>
                      </a:rPr>
                      <m:t>P</m:t>
                    </m:r>
                  </m:oMath>
                </a14:m>
                <a:r>
                  <a:rPr lang="en-US" altLang="ja-JP" dirty="0" err="1">
                    <a:latin typeface="+mn-ea"/>
                    <a:ea typeface="+mn-ea"/>
                  </a:rPr>
                  <a:t>aste</a:t>
                </a:r>
                <a:r>
                  <a:rPr lang="en-US" altLang="ja-JP" dirty="0">
                    <a:latin typeface="+mn-ea"/>
                    <a:ea typeface="+mn-ea"/>
                  </a:rPr>
                  <a:t> two spher</a:t>
                </a:r>
                <a:r>
                  <a:rPr lang="en-US" altLang="ja-JP" dirty="0">
                    <a:ea typeface="Cambria Math" panose="02040503050406030204" pitchFamily="18" charset="0"/>
                  </a:rPr>
                  <a:t>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dirty="0">
                    <a:ea typeface="Cambria Math" panose="02040503050406030204" pitchFamily="18" charset="0"/>
                  </a:rPr>
                  <a:t>along 2 slits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US" altLang="ja-JP" dirty="0"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,∞</m:t>
                        </m:r>
                      </m:e>
                    </m:d>
                  </m:oMath>
                </a14:m>
                <a:r>
                  <a:rPr lang="en-US" altLang="ja-JP" dirty="0">
                    <a:ea typeface="Cambria Math" panose="02040503050406030204" pitchFamily="18" charset="0"/>
                  </a:rPr>
                  <a:t>, we obtain a torus. </a:t>
                </a:r>
              </a:p>
              <a:p>
                <a:pPr marL="45720" indent="0">
                  <a:buNone/>
                </a:pPr>
                <a:r>
                  <a:rPr lang="en-US" altLang="ja-JP" dirty="0">
                    <a:solidFill>
                      <a:srgbClr val="00B0F0"/>
                    </a:solidFill>
                    <a:ea typeface="Cambria Math" panose="02040503050406030204" pitchFamily="18" charset="0"/>
                  </a:rPr>
                  <a:t>On </a:t>
                </a:r>
                <a14:m>
                  <m:oMath xmlns:m="http://schemas.openxmlformats.org/officeDocument/2006/math">
                    <m:r>
                      <a:rPr lang="en-US" altLang="ja-JP" i="1" smtClean="0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</m:t>
                    </m:r>
                    <m:r>
                      <a:rPr lang="en-US" altLang="ja-JP" i="1" smtClean="0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ja-JP" altLang="en-US">
                    <a:solidFill>
                      <a:srgbClr val="FF40FF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ja-JP" altLang="en-US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acc>
                    <m:r>
                      <a:rPr lang="en-US" altLang="ja-JP" i="1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en-US" altLang="ja-JP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ja-JP" i="1">
                                <a:solidFill>
                                  <a:srgbClr val="FF4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i="1">
                                <a:solidFill>
                                  <a:srgbClr val="FF4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∞,∞</m:t>
                            </m:r>
                          </m:e>
                        </m:d>
                      </m:e>
                    </m:d>
                  </m:oMath>
                </a14:m>
                <a:r>
                  <a:rPr lang="en-US" altLang="ja-JP" dirty="0">
                    <a:solidFill>
                      <a:srgbClr val="FF40FF"/>
                    </a:solidFill>
                  </a:rPr>
                  <a:t>,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altLang="ja-JP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altLang="ja-JP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ja-JP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altLang="ja-JP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altLang="ja-JP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d>
                      <m:dPr>
                        <m:ctrlPr>
                          <a:rPr lang="en-US" altLang="ja-JP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altLang="ja-JP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ja-JP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altLang="ja-JP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altLang="ja-JP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ja-JP" dirty="0">
                    <a:solidFill>
                      <a:srgbClr val="00B0F0"/>
                    </a:solidFill>
                  </a:rPr>
                  <a:t>, we define</a:t>
                </a:r>
              </a:p>
              <a:p>
                <a:pPr marL="45720" indent="0">
                  <a:buNone/>
                </a:pPr>
                <a:r>
                  <a:rPr lang="en-US" altLang="ja-JP" dirty="0">
                    <a:solidFill>
                      <a:srgbClr val="00B0F0"/>
                    </a:solidFill>
                  </a:rPr>
                  <a:t>                 </a:t>
                </a:r>
                <a14:m>
                  <m:oMath xmlns:m="http://schemas.openxmlformats.org/officeDocument/2006/math">
                    <m:r>
                      <a:rPr lang="en-US" altLang="ja-JP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altLang="ja-JP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altLang="ja-JP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𝐵𝑤</m:t>
                        </m:r>
                        <m:r>
                          <a:rPr lang="en-US" altLang="ja-JP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ja-JP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altLang="ja-JP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altLang="ja-JP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den>
                    </m:f>
                  </m:oMath>
                </a14:m>
                <a:r>
                  <a:rPr lang="en-US" altLang="ja-JP" dirty="0">
                    <a:solidFill>
                      <a:srgbClr val="00B0F0"/>
                    </a:solidFill>
                  </a:rPr>
                  <a:t>,   </a:t>
                </a:r>
                <a14:m>
                  <m:oMath xmlns:m="http://schemas.openxmlformats.org/officeDocument/2006/math">
                    <m:r>
                      <a:rPr lang="en-US" altLang="ja-JP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altLang="ja-JP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altLang="ja-JP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𝑑𝑧</m:t>
                    </m:r>
                    <m:r>
                      <a:rPr lang="en-US" altLang="ja-JP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𝑧𝑑𝑧</m:t>
                        </m:r>
                      </m:num>
                      <m:den>
                        <m:r>
                          <a:rPr lang="en-US" altLang="ja-JP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altLang="ja-JP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ja-JP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altLang="ja-JP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altLang="ja-JP" dirty="0">
                    <a:solidFill>
                      <a:srgbClr val="00B0F0"/>
                    </a:solidFill>
                  </a:rPr>
                  <a:t> </a:t>
                </a:r>
              </a:p>
              <a:p>
                <a:pPr marL="45720" indent="0">
                  <a:buNone/>
                </a:pPr>
                <a:r>
                  <a:rPr lang="en-US" altLang="ja-JP" dirty="0"/>
                  <a:t>where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altLang="ja-JP" dirty="0"/>
                  <a:t> is chosen so that the data satisfies [P]. </a:t>
                </a:r>
              </a:p>
              <a:p>
                <a:pPr marL="45720" indent="0">
                  <a:buNone/>
                </a:pPr>
                <a:r>
                  <a:rPr lang="en-US" altLang="ja-JP" dirty="0"/>
                  <a:t>Denote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p>
                  </m:oMath>
                </a14:m>
                <a:r>
                  <a:rPr lang="en-US" altLang="ja-JP" dirty="0"/>
                  <a:t>,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e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p>
                  </m:oMath>
                </a14:m>
                <a:r>
                  <a:rPr lang="en-US" altLang="ja-JP" dirty="0"/>
                  <a:t> a zero of order </a:t>
                </a:r>
                <a14:m>
                  <m:oMath xmlns:m="http://schemas.openxmlformats.org/officeDocument/2006/math">
                    <m:r>
                      <a:rPr lang="en-US" altLang="ja-JP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altLang="ja-JP" b="0" i="1" dirty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altLang="ja-JP" dirty="0"/>
                  <a:t> and a pole of order </a:t>
                </a:r>
                <a14:m>
                  <m:oMath xmlns:m="http://schemas.openxmlformats.org/officeDocument/2006/math">
                    <m:r>
                      <a:rPr lang="en-US" altLang="ja-JP" i="1" dirty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altLang="ja-JP" dirty="0"/>
                  <a:t> of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altLang="ja-JP" dirty="0"/>
                  <a:t> and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altLang="ja-JP" dirty="0"/>
              </a:p>
              <a:p>
                <a:pPr marL="45720" indent="0">
                  <a:buNone/>
                </a:pP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altLang="ja-JP" dirty="0"/>
                  <a:t> has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altLang="ja-JP" dirty="0"/>
                  <a:t> at </a:t>
                </a:r>
                <a14:m>
                  <m:oMath xmlns:m="http://schemas.openxmlformats.org/officeDocument/2006/math">
                    <m:r>
                      <a:rPr lang="en-US" altLang="ja-JP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altLang="ja-JP" b="0" dirty="0">
                    <a:ea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altLang="ja-JP" b="0" dirty="0">
                    <a:ea typeface="Cambria Math" panose="02040503050406030204" pitchFamily="18" charset="0"/>
                  </a:rPr>
                  <a:t> at</a:t>
                </a:r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r>
                      <a:rPr lang="en-US" altLang="ja-JP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altLang="ja-JP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∞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.  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h𝑑𝑧</m:t>
                    </m:r>
                  </m:oMath>
                </a14:m>
                <a:r>
                  <a:rPr lang="en-US" altLang="ja-JP" b="0" dirty="0"/>
                  <a:t> has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ja-JP" dirty="0"/>
                  <a:t> at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0,</m:t>
                    </m:r>
                  </m:oMath>
                </a14:m>
                <a:r>
                  <a:rPr lang="en-US" altLang="ja-JP" b="0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ja-JP" b="0" dirty="0"/>
                  <a:t> at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∞. </m:t>
                    </m:r>
                  </m:oMath>
                </a14:m>
                <a:endParaRPr lang="en-US" altLang="ja-JP" b="0" dirty="0"/>
              </a:p>
              <a:p>
                <a:pPr marL="45720" indent="0">
                  <a:buNone/>
                </a:pPr>
                <a:r>
                  <a:rPr lang="en-US" altLang="ja-JP" b="0" dirty="0"/>
                  <a:t>Thus </a:t>
                </a:r>
                <a:r>
                  <a:rPr lang="en-US" altLang="ja-JP" dirty="0">
                    <a:solidFill>
                      <a:srgbClr val="FF40FF"/>
                    </a:solidFill>
                  </a:rPr>
                  <a:t>[R]</a:t>
                </a:r>
                <a:r>
                  <a:rPr lang="en-US" altLang="ja-JP" dirty="0"/>
                  <a:t> is satisfied. </a:t>
                </a:r>
              </a:p>
              <a:p>
                <a:pPr marL="45720" indent="0">
                  <a:buNone/>
                </a:pPr>
                <a:r>
                  <a:rPr lang="en-US" altLang="ja-JP" b="0" dirty="0">
                    <a:solidFill>
                      <a:srgbClr val="00B050"/>
                    </a:solidFill>
                  </a:rPr>
                  <a:t>Also, </a:t>
                </a:r>
                <a:r>
                  <a:rPr lang="en-US" altLang="ja-JP" b="0" dirty="0"/>
                  <a:t>the completeness condition</a:t>
                </a:r>
                <a:r>
                  <a:rPr lang="en-US" altLang="ja-JP" dirty="0">
                    <a:solidFill>
                      <a:srgbClr val="FF40FF"/>
                    </a:solidFill>
                  </a:rPr>
                  <a:t> </a:t>
                </a:r>
                <a:r>
                  <a:rPr lang="en-US" altLang="ja-JP" dirty="0"/>
                  <a:t>at (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∞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∞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b="0" dirty="0"/>
                  <a:t> </a:t>
                </a:r>
                <a:r>
                  <a:rPr lang="en-US" altLang="ja-JP" dirty="0"/>
                  <a:t>i</a:t>
                </a:r>
                <a:r>
                  <a:rPr lang="en-US" altLang="ja-JP" b="0" dirty="0"/>
                  <a:t>s satisfied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>
                            <a:solidFill>
                              <a:srgbClr val="FF2F9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solidFill>
                              <a:srgbClr val="FF2F9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p>
                        <m:r>
                          <a:rPr lang="en-US" altLang="ja-JP" i="1">
                            <a:solidFill>
                              <a:srgbClr val="FF2F9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i="1">
                        <a:solidFill>
                          <a:srgbClr val="FF2F92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ja-JP" i="1" dirty="0">
                            <a:solidFill>
                              <a:srgbClr val="FF2F9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ja-JP" i="1" dirty="0">
                                <a:solidFill>
                                  <a:srgbClr val="FF2F9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ja-JP" i="1" dirty="0">
                                    <a:solidFill>
                                      <a:srgbClr val="FF2F9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altLang="ja-JP" i="1" dirty="0">
                                        <a:solidFill>
                                          <a:srgbClr val="FF2F9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ja-JP" i="1" dirty="0">
                                        <a:solidFill>
                                          <a:srgbClr val="FF2F9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</m:d>
                                <m:d>
                                  <m:dPr>
                                    <m:ctrlPr>
                                      <a:rPr lang="en-US" altLang="ja-JP" i="1" dirty="0">
                                        <a:solidFill>
                                          <a:srgbClr val="FF2F9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ja-JP" i="1" dirty="0">
                                        <a:solidFill>
                                          <a:srgbClr val="FF2F9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1+</m:t>
                                    </m:r>
                                    <m:sSup>
                                      <m:sSupPr>
                                        <m:ctrlPr>
                                          <a:rPr lang="en-US" altLang="ja-JP" i="1" dirty="0">
                                            <a:solidFill>
                                              <a:srgbClr val="FF2F9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begChr m:val="|"/>
                                            <m:endChr m:val="|"/>
                                            <m:ctrlPr>
                                              <a:rPr lang="en-US" altLang="ja-JP" i="1" dirty="0">
                                                <a:solidFill>
                                                  <a:srgbClr val="FF2F92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altLang="ja-JP" i="1" dirty="0">
                                                <a:solidFill>
                                                  <a:srgbClr val="FF2F92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𝑔</m:t>
                                            </m:r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altLang="ja-JP" i="1" dirty="0">
                                            <a:solidFill>
                                              <a:srgbClr val="FF2F9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num>
                              <m:den>
                                <m:r>
                                  <a:rPr lang="en-US" altLang="ja-JP" i="1" dirty="0">
                                    <a:solidFill>
                                      <a:srgbClr val="FF2F92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ja-JP" i="1" dirty="0">
                            <a:solidFill>
                              <a:srgbClr val="FF2F9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i="1" dirty="0" smtClean="0">
                        <a:solidFill>
                          <a:srgbClr val="FF2F9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↗∞</m:t>
                    </m:r>
                  </m:oMath>
                </a14:m>
                <a:r>
                  <a:rPr lang="en-US" altLang="ja-JP" b="0" dirty="0">
                    <a:solidFill>
                      <a:srgbClr val="FF0000"/>
                    </a:solidFill>
                  </a:rPr>
                  <a:t>.</a:t>
                </a:r>
                <a:r>
                  <a:rPr lang="en-US" altLang="ja-JP" b="0" dirty="0"/>
                  <a:t> </a:t>
                </a:r>
              </a:p>
            </p:txBody>
          </p:sp>
        </mc:Choice>
        <mc:Fallback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13CDB501-5278-E64E-917C-23BE323A36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41119" y="1116303"/>
                <a:ext cx="10020563" cy="5000717"/>
              </a:xfrm>
              <a:blipFill>
                <a:blip r:embed="rId2"/>
                <a:stretch>
                  <a:fillRect l="-127" t="-2278"/>
                </a:stretch>
              </a:blipFill>
            </p:spPr>
            <p:txBody>
              <a:bodyPr/>
              <a:lstStyle/>
              <a:p>
                <a:r>
                  <a:rPr lang="ja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図 5">
            <a:extLst>
              <a:ext uri="{FF2B5EF4-FFF2-40B4-BE49-F238E27FC236}">
                <a16:creationId xmlns:a16="http://schemas.microsoft.com/office/drawing/2014/main" id="{F939DA23-14D1-AC48-BAFC-A5E98A4C25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724" y="2603199"/>
            <a:ext cx="2175641" cy="117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44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A94DE32-A56B-2C46-AA38-6580D94CC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037" y="378372"/>
            <a:ext cx="9389942" cy="738772"/>
          </a:xfrm>
        </p:spPr>
        <p:txBody>
          <a:bodyPr/>
          <a:lstStyle/>
          <a:p>
            <a:pPr algn="ctr"/>
            <a:r>
              <a:rPr lang="en-US" altLang="ja-JP" sz="3600" dirty="0">
                <a:solidFill>
                  <a:srgbClr val="002060"/>
                </a:solidFill>
              </a:rPr>
              <a:t>Check [P] along cycles</a:t>
            </a:r>
            <a:endParaRPr kumimoji="1" lang="ja-JP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A10CC0D7-2E0B-3241-BA2B-1D780F932AF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78069" y="1673352"/>
                <a:ext cx="10272811" cy="4343400"/>
              </a:xfrm>
            </p:spPr>
            <p:txBody>
              <a:bodyPr>
                <a:normAutofit fontScale="92500" lnSpcReduction="20000"/>
              </a:bodyPr>
              <a:lstStyle/>
              <a:p>
                <a:pPr marL="45720" indent="0">
                  <a:buNone/>
                </a:pPr>
                <a:r>
                  <a:rPr kumimoji="1" lang="en-US" altLang="ja-JP" dirty="0">
                    <a:solidFill>
                      <a:srgbClr val="FF40FF"/>
                    </a:solidFill>
                  </a:rPr>
                  <a:t>For a local cycle </a:t>
                </a:r>
                <a14:m>
                  <m:oMath xmlns:m="http://schemas.openxmlformats.org/officeDocument/2006/math">
                    <m:r>
                      <a:rPr kumimoji="1" lang="en-US" altLang="ja-JP" i="1" smtClean="0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kumimoji="1" lang="en-US" altLang="ja-JP" dirty="0">
                    <a:solidFill>
                      <a:srgbClr val="FF40FF"/>
                    </a:solidFill>
                  </a:rPr>
                  <a:t> </a:t>
                </a:r>
                <a:r>
                  <a:rPr kumimoji="1" lang="en-US" altLang="ja-JP" dirty="0"/>
                  <a:t>around </a:t>
                </a:r>
                <a14:m>
                  <m:oMath xmlns:m="http://schemas.openxmlformats.org/officeDocument/2006/math">
                    <m:r>
                      <a:rPr kumimoji="1" lang="en-US" altLang="ja-JP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kumimoji="1" lang="en-US" altLang="ja-JP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kumimoji="1" lang="en-US" altLang="ja-JP" dirty="0"/>
                  <a:t>=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h𝑔𝑑𝑧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𝐵𝑑𝑧</m:t>
                    </m:r>
                  </m:oMath>
                </a14:m>
                <a:r>
                  <a:rPr lang="en-US" altLang="ja-JP" b="0" dirty="0"/>
                  <a:t> has no real period if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  </m:t>
                    </m:r>
                  </m:oMath>
                </a14:m>
                <a:endParaRPr lang="en-US" altLang="ja-JP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" indent="0">
                  <a:buNone/>
                </a:pPr>
                <a:r>
                  <a:rPr lang="en-US" altLang="ja-JP" dirty="0">
                    <a:ea typeface="Cambria Math" panose="02040503050406030204" pitchFamily="18" charset="0"/>
                  </a:rPr>
                  <a:t>   We can see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𝑅𝑒𝑠</m:t>
                        </m:r>
                      </m:e>
                      <m:sub>
                        <m:r>
                          <a:rPr lang="en-US" altLang="ja-JP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</m:sSub>
                    <m:r>
                      <a:rPr lang="en-US" altLang="ja-JP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altLang="ja-JP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altLang="ja-JP" b="0" dirty="0">
                    <a:ea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𝑅𝑒𝑠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</m:sSub>
                    <m:r>
                      <a:rPr lang="en-US" altLang="ja-JP" i="1">
                        <a:latin typeface="Cambria Math" panose="02040503050406030204" pitchFamily="18" charset="0"/>
                      </a:rPr>
                      <m:t>h</m:t>
                    </m:r>
                    <m:sSup>
                      <m:sSupPr>
                        <m:ctrlPr>
                          <a:rPr lang="en-US" altLang="ja-JP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en-US" altLang="ja-JP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  <m:r>
                      <a:rPr lang="en-US" altLang="ja-JP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altLang="ja-JP" dirty="0">
                    <a:ea typeface="Cambria Math" panose="02040503050406030204" pitchFamily="18" charset="0"/>
                  </a:rPr>
                  <a:t>and so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eqArr>
                          <m:eqArr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e>
                        </m:eqArr>
                      </m:sub>
                    </m:sSub>
                  </m:oMath>
                </a14:m>
                <a:r>
                  <a:rPr lang="en-US" altLang="ja-JP" b="0" dirty="0">
                    <a:ea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eqArr>
                          <m:eqArrPr>
                            <m:ctrlP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e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e>
                        </m:eqArr>
                      </m:sub>
                    </m:sSub>
                  </m:oMath>
                </a14:m>
                <a:r>
                  <a:rPr lang="en-US" altLang="ja-JP" b="0" dirty="0">
                    <a:ea typeface="Cambria Math" panose="02040503050406030204" pitchFamily="18" charset="0"/>
                  </a:rPr>
                  <a:t> have no periods. </a:t>
                </a:r>
              </a:p>
              <a:p>
                <a:pPr marL="45720" indent="0">
                  <a:buNone/>
                </a:pPr>
                <a:r>
                  <a:rPr lang="en-US" altLang="ja-JP" dirty="0">
                    <a:solidFill>
                      <a:srgbClr val="FF40FF"/>
                    </a:solidFill>
                    <a:ea typeface="Cambria Math" panose="02040503050406030204" pitchFamily="18" charset="0"/>
                  </a:rPr>
                  <a:t>For global cycles,</a:t>
                </a:r>
                <a:r>
                  <a:rPr lang="en-US" altLang="ja-JP" dirty="0">
                    <a:ea typeface="Cambria Math" panose="02040503050406030204" pitchFamily="18" charset="0"/>
                  </a:rPr>
                  <a:t> 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ja-JP" b="0" dirty="0">
                    <a:ea typeface="Cambria Math" panose="02040503050406030204" pitchFamily="18" charset="0"/>
                  </a:rPr>
                  <a:t> be a contour around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US" altLang="ja-JP" b="0" dirty="0">
                    <a:ea typeface="Cambria Math" panose="02040503050406030204" pitchFamily="18" charset="0"/>
                  </a:rPr>
                  <a:t>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ja-JP" dirty="0">
                    <a:ea typeface="Cambria Math" panose="02040503050406030204" pitchFamily="18" charset="0"/>
                  </a:rPr>
                  <a:t> around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altLang="ja-JP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altLang="ja-JP" dirty="0">
                    <a:ea typeface="Cambria Math" panose="02040503050406030204" pitchFamily="18" charset="0"/>
                  </a:rPr>
                  <a:t> Put</a:t>
                </a:r>
              </a:p>
              <a:p>
                <a:pPr marL="45720" indent="0" algn="ctr">
                  <a:buNone/>
                </a:pP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sup>
                      <m:e>
                        <m:f>
                          <m:f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𝑥𝑑𝑥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altLang="ja-JP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ja-JP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d>
                                  <m:dPr>
                                    <m:ctrlPr>
                                      <a:rPr lang="en-US" altLang="ja-JP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altLang="ja-JP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ja-JP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p>
                                        <m:r>
                                          <a:rPr lang="en-US" altLang="ja-JP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altLang="ja-JP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sSup>
                                      <m:sSupPr>
                                        <m:ctrlPr>
                                          <a:rPr lang="en-US" altLang="ja-JP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ja-JP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en-US" altLang="ja-JP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rad>
                          </m:den>
                        </m:f>
                      </m:e>
                    </m:nary>
                  </m:oMath>
                </a14:m>
                <a:r>
                  <a:rPr lang="en-US" altLang="ja-JP" dirty="0"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sup>
                      <m:e>
                        <m:f>
                          <m:fPr>
                            <m:ctrlP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altLang="ja-JP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p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altLang="ja-JP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𝑑𝑥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d>
                                  <m:dPr>
                                    <m:ctrlPr>
                                      <a:rPr lang="en-US" altLang="ja-JP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altLang="ja-JP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ja-JP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p>
                                        <m:r>
                                          <a:rPr lang="en-US" altLang="ja-JP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sSup>
                                      <m:sSupPr>
                                        <m:ctrlPr>
                                          <a:rPr lang="en-US" altLang="ja-JP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ja-JP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en-US" altLang="ja-JP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rad>
                          </m:den>
                        </m:f>
                      </m:e>
                    </m:nary>
                    <m:r>
                      <a:rPr lang="en-US" altLang="ja-JP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  <m:sSub>
                      <m:sSubPr>
                        <m:ctrlPr>
                          <a:rPr lang="en-US" altLang="ja-JP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b>
                        <m:r>
                          <a:rPr lang="en-US" altLang="ja-JP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altLang="ja-JP" dirty="0">
                    <a:ea typeface="Cambria Math" panose="02040503050406030204" pitchFamily="18" charset="0"/>
                  </a:rPr>
                  <a:t>. </a:t>
                </a:r>
              </a:p>
              <a:p>
                <a:pPr marL="45720" indent="0">
                  <a:buNone/>
                </a:pPr>
                <a:r>
                  <a:rPr lang="en-US" altLang="ja-JP" dirty="0">
                    <a:ea typeface="Cambria Math" panose="02040503050406030204" pitchFamily="18" charset="0"/>
                  </a:rPr>
                  <a:t>We can compute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altLang="ja-JP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  <m:sup/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𝑑𝑧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=−2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</m:nary>
                  </m:oMath>
                </a14:m>
                <a:r>
                  <a:rPr lang="en-US" altLang="ja-JP" dirty="0"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altLang="ja-JP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  <m:sup/>
                      <m:e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  <m:sSup>
                          <m:sSupPr>
                            <m:ctrlPr>
                              <a:rPr lang="en-US" altLang="ja-JP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p>
                            <m:r>
                              <a:rPr lang="en-US" altLang="ja-JP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𝑑𝑧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=−2</m:t>
                        </m:r>
                        <m:sSup>
                          <m:sSupPr>
                            <m:ctrlP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</m:e>
                    </m:nary>
                  </m:oMath>
                </a14:m>
                <a:r>
                  <a:rPr lang="en-US" altLang="ja-JP" dirty="0">
                    <a:ea typeface="Cambria Math" panose="02040503050406030204" pitchFamily="18" charset="0"/>
                  </a:rPr>
                  <a:t> and so, </a:t>
                </a:r>
              </a:p>
              <a:p>
                <a:pPr marL="45720" indent="0">
                  <a:buNone/>
                </a:pPr>
                <a14:m>
                  <m:oMath xmlns:m="http://schemas.openxmlformats.org/officeDocument/2006/math">
                    <m:nary>
                      <m:naryPr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  <m:sup/>
                      <m:e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eqArr>
                              <m:eqArr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eqArr>
                          </m:sub>
                        </m:sSub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𝑑𝑧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=−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e>
                    </m:nary>
                  </m:oMath>
                </a14:m>
                <a:r>
                  <a:rPr lang="en-US" altLang="ja-JP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altLang="ja-JP" dirty="0">
                    <a:ea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  <m:sup/>
                      <m:e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eqArr>
                              <m:eqArr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altLang="ja-JP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eqArr>
                          </m:sub>
                        </m:sSub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𝑑𝑧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=−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e>
                    </m:nary>
                  </m:oMath>
                </a14:m>
                <a:r>
                  <a:rPr lang="en-US" altLang="ja-JP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r>
                      <a:rPr lang="en-US" altLang="ja-JP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b="0" dirty="0">
                    <a:ea typeface="Cambria Math" panose="02040503050406030204" pitchFamily="18" charset="0"/>
                  </a:rPr>
                  <a:t>, and similarly,</a:t>
                </a:r>
              </a:p>
              <a:p>
                <a:pPr marL="45720" indent="0">
                  <a:buNone/>
                </a:pPr>
                <a14:m>
                  <m:oMath xmlns:m="http://schemas.openxmlformats.org/officeDocument/2006/math">
                    <m:nary>
                      <m:naryPr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  <m:sup/>
                      <m:e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eqArr>
                              <m:eqArr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eqArr>
                          </m:sub>
                        </m:sSub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𝑑𝑧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=−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e>
                    </m:nary>
                  </m:oMath>
                </a14:m>
                <a:r>
                  <a:rPr lang="en-US" altLang="ja-JP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dirty="0">
                    <a:ea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  <m:sup/>
                      <m:e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eqArr>
                              <m:eqArr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eqArr>
                          </m:sub>
                        </m:sSub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𝑑𝑧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e>
                    </m:nary>
                  </m:oMath>
                </a14:m>
                <a:r>
                  <a:rPr lang="en-US" altLang="ja-JP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r>
                      <a:rPr lang="en-US" altLang="ja-JP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 </m:t>
                    </m:r>
                  </m:oMath>
                </a14:m>
                <a:endParaRPr lang="en-US" altLang="ja-JP" b="0" dirty="0">
                  <a:ea typeface="Cambria Math" panose="02040503050406030204" pitchFamily="18" charset="0"/>
                </a:endParaRPr>
              </a:p>
              <a:p>
                <a:pPr marL="45720" indent="0">
                  <a:buNone/>
                </a:pPr>
                <a:r>
                  <a:rPr lang="en-US" altLang="ja-JP" b="0" dirty="0">
                    <a:solidFill>
                      <a:srgbClr val="FF40FF"/>
                    </a:solidFill>
                    <a:ea typeface="Cambria Math" panose="02040503050406030204" pitchFamily="18" charset="0"/>
                  </a:rPr>
                  <a:t>Thus for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en-US" altLang="ja-JP" b="0" i="1" smtClean="0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altLang="ja-JP" b="0" i="1" smtClean="0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altLang="ja-JP" b="0" i="1" smtClean="0">
                                <a:solidFill>
                                  <a:srgbClr val="FF4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JP" b="0" i="1" smtClean="0">
                                <a:solidFill>
                                  <a:srgbClr val="FF4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num>
                          <m:den>
                            <m:r>
                              <a:rPr lang="en-US" altLang="ja-JP" b="0" i="1" smtClean="0">
                                <a:solidFill>
                                  <a:srgbClr val="FF4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altLang="ja-JP" b="0" dirty="0">
                    <a:solidFill>
                      <a:srgbClr val="FF40FF"/>
                    </a:solidFill>
                    <a:ea typeface="Cambria Math" panose="02040503050406030204" pitchFamily="18" charset="0"/>
                  </a:rPr>
                  <a:t>, all the real period vanish</a:t>
                </a:r>
                <a:r>
                  <a:rPr lang="en-US" altLang="ja-JP" dirty="0">
                    <a:solidFill>
                      <a:srgbClr val="FF40FF"/>
                    </a:solidFill>
                    <a:ea typeface="Cambria Math" panose="02040503050406030204" pitchFamily="18" charset="0"/>
                  </a:rPr>
                  <a:t>, and we obtain </a:t>
                </a:r>
                <a:r>
                  <a:rPr lang="en-US" altLang="ja-JP" sz="2100" dirty="0">
                    <a:solidFill>
                      <a:srgbClr val="FF2F92"/>
                    </a:solidFill>
                    <a:ea typeface="Cambria Math" panose="02040503050406030204" pitchFamily="18" charset="0"/>
                  </a:rPr>
                  <a:t>Chen-</a:t>
                </a:r>
                <a:r>
                  <a:rPr lang="en-US" altLang="ja-JP" sz="2100" dirty="0" err="1">
                    <a:solidFill>
                      <a:srgbClr val="FF2F92"/>
                    </a:solidFill>
                    <a:ea typeface="Cambria Math" panose="02040503050406030204" pitchFamily="18" charset="0"/>
                  </a:rPr>
                  <a:t>Gackstatter</a:t>
                </a:r>
                <a:r>
                  <a:rPr lang="en-US" altLang="ja-JP" sz="2100" dirty="0">
                    <a:solidFill>
                      <a:srgbClr val="FF2F92"/>
                    </a:solidFill>
                    <a:ea typeface="Cambria Math" panose="02040503050406030204" pitchFamily="18" charset="0"/>
                  </a:rPr>
                  <a:t> surface</a:t>
                </a:r>
                <a:r>
                  <a:rPr lang="en-US" altLang="ja-JP" sz="1700" dirty="0">
                    <a:solidFill>
                      <a:srgbClr val="FF2F92"/>
                    </a:solidFill>
                    <a:ea typeface="Cambria Math" panose="02040503050406030204" pitchFamily="18" charset="0"/>
                  </a:rPr>
                  <a:t>. </a:t>
                </a:r>
                <a:endParaRPr lang="en-US" altLang="ja-JP" sz="1700" b="0" dirty="0">
                  <a:solidFill>
                    <a:srgbClr val="FF2F92"/>
                  </a:solidFill>
                  <a:ea typeface="Cambria Math" panose="02040503050406030204" pitchFamily="18" charset="0"/>
                </a:endParaRPr>
              </a:p>
              <a:p>
                <a:pPr marL="45720" indent="0">
                  <a:buNone/>
                </a:pPr>
                <a:endParaRPr kumimoji="1" lang="en-US" altLang="ja-JP" b="0" dirty="0"/>
              </a:p>
            </p:txBody>
          </p:sp>
        </mc:Choice>
        <mc:Fallback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A10CC0D7-2E0B-3241-BA2B-1D780F932AF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8069" y="1673352"/>
                <a:ext cx="10272811" cy="4343400"/>
              </a:xfrm>
              <a:blipFill>
                <a:blip r:embed="rId2"/>
                <a:stretch>
                  <a:fillRect l="-3951" t="-2924"/>
                </a:stretch>
              </a:blipFill>
            </p:spPr>
            <p:txBody>
              <a:bodyPr/>
              <a:lstStyle/>
              <a:p>
                <a:r>
                  <a:rPr lang="ja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図 4">
            <a:extLst>
              <a:ext uri="{FF2B5EF4-FFF2-40B4-BE49-F238E27FC236}">
                <a16:creationId xmlns:a16="http://schemas.microsoft.com/office/drawing/2014/main" id="{F1F5942A-CB37-6D4B-B8FA-B353E3F9A0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807" y="2782274"/>
            <a:ext cx="2411073" cy="129932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5604265-F7D4-4343-8F38-271295CA18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324" y="4081599"/>
            <a:ext cx="1205536" cy="120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91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733CF99-2088-4941-BA4A-87F8B73B8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055" y="441435"/>
            <a:ext cx="9669517" cy="791324"/>
          </a:xfrm>
        </p:spPr>
        <p:txBody>
          <a:bodyPr>
            <a:normAutofit/>
          </a:bodyPr>
          <a:lstStyle/>
          <a:p>
            <a:pPr algn="ctr"/>
            <a:r>
              <a:rPr lang="en-US" altLang="ja-JP" sz="4000" dirty="0">
                <a:solidFill>
                  <a:srgbClr val="002060"/>
                </a:solidFill>
              </a:rPr>
              <a:t>Costa surface (details: later)</a:t>
            </a:r>
            <a:endParaRPr kumimoji="1" lang="ja-JP" altLang="en-US" sz="400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67A37EE9-966A-9F4C-AEAE-308AF2C5A18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41119" y="1673352"/>
                <a:ext cx="9852397" cy="4343400"/>
              </a:xfrm>
            </p:spPr>
            <p:txBody>
              <a:bodyPr>
                <a:normAutofit/>
              </a:bodyPr>
              <a:lstStyle/>
              <a:p>
                <a:pPr marL="45720" indent="0">
                  <a:buNone/>
                </a:pPr>
                <a:r>
                  <a:rPr lang="en-US" altLang="ja-JP" sz="2400" dirty="0"/>
                  <a:t>(viii) </a:t>
                </a:r>
                <a:r>
                  <a:rPr lang="en-US" altLang="ja-JP" sz="2400" dirty="0">
                    <a:solidFill>
                      <a:schemeClr val="accent1">
                        <a:lumMod val="75000"/>
                      </a:schemeClr>
                    </a:solidFill>
                  </a:rPr>
                  <a:t>Costa surface</a:t>
                </a:r>
                <a:r>
                  <a:rPr lang="en-US" altLang="ja-JP" sz="2400" dirty="0"/>
                  <a:t>:</a:t>
                </a:r>
                <a:r>
                  <a:rPr lang="ja-JP" altLang="en-US" sz="2400"/>
                  <a:t>　</a:t>
                </a:r>
                <a:r>
                  <a:rPr lang="en-US" altLang="ja-JP" sz="2400" dirty="0"/>
                  <a:t>(</a:t>
                </a:r>
                <a:r>
                  <a:rPr lang="en-US" altLang="ja-JP" sz="2400" i="1" dirty="0"/>
                  <a:t>g, </a:t>
                </a:r>
                <a:r>
                  <a:rPr lang="en-US" altLang="ja-JP" sz="2400" i="1" dirty="0" err="1"/>
                  <a:t>ω</a:t>
                </a:r>
                <a:r>
                  <a:rPr lang="en-US" altLang="ja-JP" sz="2400" dirty="0"/>
                  <a:t>)=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𝑤</m:t>
                        </m:r>
                      </m:den>
                    </m:f>
                  </m:oMath>
                </a14:m>
                <a:r>
                  <a:rPr lang="en-US" altLang="ja-JP" sz="2400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𝑧𝑑𝑧</m:t>
                        </m:r>
                      </m:num>
                      <m:den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𝑤</m:t>
                        </m:r>
                      </m:den>
                    </m:f>
                  </m:oMath>
                </a14:m>
                <a:r>
                  <a:rPr lang="en-US" altLang="ja-JP" sz="2400" dirty="0"/>
                  <a:t>), </a:t>
                </a:r>
                <a:r>
                  <a:rPr lang="en-US" altLang="ja-JP" sz="2400" i="1" dirty="0"/>
                  <a:t>w</a:t>
                </a:r>
                <a:r>
                  <a:rPr lang="en-US" altLang="ja-JP" sz="2400" i="1" baseline="30000" dirty="0"/>
                  <a:t>2 </a:t>
                </a:r>
                <a:r>
                  <a:rPr lang="en-US" altLang="ja-JP" sz="2400" i="1" dirty="0"/>
                  <a:t>=z(z</a:t>
                </a:r>
                <a:r>
                  <a:rPr lang="en-US" altLang="ja-JP" sz="2400" i="1" baseline="30000" dirty="0"/>
                  <a:t>2</a:t>
                </a:r>
                <a:r>
                  <a:rPr lang="en-US" altLang="ja-JP" sz="2400" i="1" dirty="0"/>
                  <a:t>−a</a:t>
                </a:r>
                <a:r>
                  <a:rPr lang="en-US" altLang="ja-JP" sz="2400" i="1" baseline="30000" dirty="0"/>
                  <a:t>2</a:t>
                </a:r>
                <a:r>
                  <a:rPr lang="en-US" altLang="ja-JP" sz="2400" i="1" dirty="0"/>
                  <a:t>)</a:t>
                </a:r>
                <a:r>
                  <a:rPr lang="en-US" altLang="ja-JP" sz="2400" dirty="0"/>
                  <a:t> </a:t>
                </a:r>
                <a:r>
                  <a:rPr lang="ja-JP" altLang="en-US" sz="2400"/>
                  <a:t>　　　　　</a:t>
                </a:r>
                <a:endParaRPr lang="en-US" altLang="ja-JP" sz="2400" dirty="0"/>
              </a:p>
              <a:p>
                <a:pPr marL="45720" indent="0">
                  <a:buNone/>
                </a:pPr>
                <a:r>
                  <a:rPr lang="en-US" altLang="ja-JP" sz="2400" dirty="0"/>
                  <a:t>    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 altLang="ja-JP" sz="24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sz="24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24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</m:oMath>
                </a14:m>
                <a:r>
                  <a:rPr lang="en-US" altLang="ja-JP" sz="2400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ja-JP" sz="24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40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3 </m:t>
                        </m:r>
                        <m:r>
                          <m:rPr>
                            <m:sty m:val="p"/>
                          </m:rPr>
                          <a:rPr lang="en-US" altLang="ja-JP" sz="240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points</m:t>
                        </m:r>
                      </m:e>
                    </m:d>
                    <m:r>
                      <a:rPr lang="en-US" altLang="ja-JP" sz="2400" dirty="0"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r>
                  <a:rPr lang="en-US" altLang="ja-JP" sz="2400" dirty="0"/>
                  <a:t> </a:t>
                </a:r>
              </a:p>
              <a:p>
                <a:pPr marL="45720" indent="0">
                  <a:buNone/>
                </a:pPr>
                <a:r>
                  <a:rPr lang="en-US" altLang="ja-JP" sz="2400" dirty="0"/>
                  <a:t>     It satisfies [P] for global and local cycles (not elementary). </a:t>
                </a:r>
              </a:p>
              <a:p>
                <a:pPr marL="45720" indent="0">
                  <a:buNone/>
                </a:pPr>
                <a:r>
                  <a:rPr lang="en-US" altLang="ja-JP" sz="2400" dirty="0"/>
                  <a:t>     So is </a:t>
                </a:r>
                <a:r>
                  <a:rPr lang="en-US" altLang="ja-JP" sz="2400" dirty="0">
                    <a:solidFill>
                      <a:srgbClr val="FF40FF"/>
                    </a:solidFill>
                  </a:rPr>
                  <a:t>algebraic</a:t>
                </a:r>
                <a:r>
                  <a:rPr lang="en-US" altLang="ja-JP" sz="2400" dirty="0"/>
                  <a:t>. </a:t>
                </a:r>
              </a:p>
              <a:p>
                <a:pPr marL="45720" indent="0">
                  <a:buNone/>
                </a:pPr>
                <a:r>
                  <a:rPr lang="en-US" altLang="ja-JP" dirty="0">
                    <a:hlinkClick r:id="rId2"/>
                  </a:rPr>
                  <a:t>https://home.hiroshima-u.ac.jp/fujimori/x3d-chm-2-j.html</a:t>
                </a:r>
                <a:endParaRPr lang="ja-JP" altLang="en-US"/>
              </a:p>
              <a:p>
                <a:endParaRPr kumimoji="1" lang="ja-JP" altLang="en-US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67A37EE9-966A-9F4C-AEAE-308AF2C5A1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41119" y="1673352"/>
                <a:ext cx="9852397" cy="4343400"/>
              </a:xfrm>
              <a:blipFill>
                <a:blip r:embed="rId3"/>
                <a:stretch>
                  <a:fillRect l="-515" t="-58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図 3">
            <a:extLst>
              <a:ext uri="{FF2B5EF4-FFF2-40B4-BE49-F238E27FC236}">
                <a16:creationId xmlns:a16="http://schemas.microsoft.com/office/drawing/2014/main" id="{24576BCD-5AD2-C444-9416-6FBB0712E8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361" y="4475961"/>
            <a:ext cx="1627257" cy="1194839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20FBD90-0E23-5D40-A61D-5CEA2551EEA3}"/>
              </a:ext>
            </a:extLst>
          </p:cNvPr>
          <p:cNvSpPr txBox="1"/>
          <p:nvPr/>
        </p:nvSpPr>
        <p:spPr>
          <a:xfrm>
            <a:off x="3677288" y="5073380"/>
            <a:ext cx="3116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By </a:t>
            </a:r>
            <a:r>
              <a:rPr kumimoji="1" lang="en-US" altLang="ja-JP" dirty="0" err="1"/>
              <a:t>Shoichi</a:t>
            </a:r>
            <a:r>
              <a:rPr kumimoji="1" lang="en-US" altLang="ja-JP" dirty="0"/>
              <a:t> Fujimori (Hiroshima)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09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C0AC544-A121-564E-853B-28CF570EB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en-US" altLang="ja-JP" sz="4400" dirty="0"/>
              <a:t>Today’s topic</a:t>
            </a:r>
            <a:endParaRPr kumimoji="1" lang="ja-JP" altLang="en-US" sz="440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C23A01B-E86C-4F4C-8D27-9F4B90B80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1120" y="2671834"/>
            <a:ext cx="9421473" cy="3655393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n-US" altLang="ja-JP" sz="3600" u="sng" dirty="0">
                <a:solidFill>
                  <a:srgbClr val="9437FF"/>
                </a:solidFill>
              </a:rPr>
              <a:t>Exceptional values</a:t>
            </a:r>
            <a:r>
              <a:rPr lang="en-US" altLang="ja-JP" sz="3600" dirty="0">
                <a:solidFill>
                  <a:srgbClr val="9437FF"/>
                </a:solidFill>
              </a:rPr>
              <a:t> of the Gauss map of </a:t>
            </a:r>
          </a:p>
          <a:p>
            <a:pPr marL="45720" indent="0" algn="ctr">
              <a:buNone/>
            </a:pPr>
            <a:r>
              <a:rPr lang="en-US" altLang="ja-JP" sz="3600" dirty="0">
                <a:solidFill>
                  <a:srgbClr val="9437FF"/>
                </a:solidFill>
              </a:rPr>
              <a:t>an algebraic minimal surface</a:t>
            </a:r>
            <a:endParaRPr kumimoji="1" lang="ja-JP" altLang="en-US" sz="3600">
              <a:solidFill>
                <a:srgbClr val="9437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04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2838A4D-4BBB-754A-BFBB-0D4F37863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1951" y="260876"/>
            <a:ext cx="9430641" cy="728407"/>
          </a:xfrm>
        </p:spPr>
        <p:txBody>
          <a:bodyPr>
            <a:normAutofit/>
          </a:bodyPr>
          <a:lstStyle/>
          <a:p>
            <a:pPr algn="ctr"/>
            <a:r>
              <a:rPr lang="en-US" altLang="ja-JP" sz="4400" u="sng" dirty="0">
                <a:solidFill>
                  <a:srgbClr val="002060"/>
                </a:solidFill>
              </a:rPr>
              <a:t>Picard’s and Fujimoto’s Theorems</a:t>
            </a:r>
            <a:r>
              <a:rPr lang="en-US" altLang="ja-JP" sz="4400" dirty="0">
                <a:solidFill>
                  <a:srgbClr val="FF0000"/>
                </a:solidFill>
              </a:rPr>
              <a:t> </a:t>
            </a:r>
            <a:endParaRPr kumimoji="1" lang="ja-JP" altLang="en-US" sz="4400">
              <a:solidFill>
                <a:srgbClr val="00206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3E8860D5-30DB-7147-9423-E4C971D112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01956" y="1176783"/>
                <a:ext cx="10517078" cy="5076872"/>
              </a:xfrm>
            </p:spPr>
            <p:txBody>
              <a:bodyPr>
                <a:normAutofit fontScale="25000" lnSpcReduction="20000"/>
              </a:bodyPr>
              <a:lstStyle/>
              <a:p>
                <a:pPr marL="45720" indent="0">
                  <a:buNone/>
                </a:pPr>
                <a:r>
                  <a:rPr lang="en-US" altLang="ja-JP" sz="11200" u="sng" dirty="0">
                    <a:solidFill>
                      <a:srgbClr val="9437FF"/>
                    </a:solidFill>
                  </a:rPr>
                  <a:t>Picard’s Theorem</a:t>
                </a:r>
                <a:r>
                  <a:rPr lang="ja-JP" altLang="en-US" sz="10400">
                    <a:solidFill>
                      <a:srgbClr val="9437FF"/>
                    </a:solidFill>
                  </a:rPr>
                  <a:t>：</a:t>
                </a:r>
                <a:r>
                  <a:rPr lang="en-US" altLang="ja-JP" sz="10400" dirty="0">
                    <a:solidFill>
                      <a:srgbClr val="9437FF"/>
                    </a:solidFill>
                  </a:rPr>
                  <a:t> </a:t>
                </a:r>
                <a:r>
                  <a:rPr lang="en-US" altLang="ja-JP" sz="10400" dirty="0">
                    <a:solidFill>
                      <a:schemeClr val="tx1"/>
                    </a:solidFill>
                  </a:rPr>
                  <a:t>An </a:t>
                </a:r>
                <a:r>
                  <a:rPr lang="en-US" altLang="ja-JP" sz="10400" u="sng" dirty="0">
                    <a:solidFill>
                      <a:schemeClr val="tx1"/>
                    </a:solidFill>
                  </a:rPr>
                  <a:t>entire function</a:t>
                </a:r>
                <a:r>
                  <a:rPr lang="en-US" altLang="ja-JP" sz="10400" dirty="0">
                    <a:solidFill>
                      <a:schemeClr val="tx1"/>
                    </a:solidFill>
                  </a:rPr>
                  <a:t> (holomorphic function</a:t>
                </a:r>
              </a:p>
              <a:p>
                <a:pPr marL="45720" indent="0">
                  <a:buNone/>
                </a:pPr>
                <a:r>
                  <a:rPr lang="en-US" altLang="ja-JP" sz="10400" dirty="0">
                    <a:solidFill>
                      <a:schemeClr val="tx1"/>
                    </a:solidFill>
                  </a:rPr>
                  <a:t> on </a:t>
                </a:r>
                <a14:m>
                  <m:oMath xmlns:m="http://schemas.openxmlformats.org/officeDocument/2006/math">
                    <m:r>
                      <a:rPr lang="en-US" altLang="ja-JP" sz="10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ℂ</m:t>
                    </m:r>
                  </m:oMath>
                </a14:m>
                <a:r>
                  <a:rPr lang="en-US" altLang="ja-JP" sz="10400" dirty="0">
                    <a:solidFill>
                      <a:schemeClr val="tx1"/>
                    </a:solidFill>
                  </a:rPr>
                  <a:t>) omits at most </a:t>
                </a:r>
                <a:r>
                  <a:rPr lang="en-US" altLang="ja-JP" sz="10400" u="sng" dirty="0">
                    <a:solidFill>
                      <a:srgbClr val="FF40FF"/>
                    </a:solidFill>
                  </a:rPr>
                  <a:t>two</a:t>
                </a:r>
                <a:r>
                  <a:rPr lang="en-US" altLang="ja-JP" sz="10400" dirty="0">
                    <a:solidFill>
                      <a:schemeClr val="tx1"/>
                    </a:solidFill>
                  </a:rPr>
                  <a:t> values</a:t>
                </a:r>
                <a:r>
                  <a:rPr lang="ja-JP" altLang="en-US" sz="10400">
                    <a:solidFill>
                      <a:srgbClr val="9437FF"/>
                    </a:solidFill>
                  </a:rPr>
                  <a:t>．</a:t>
                </a:r>
                <a:endParaRPr lang="en-US" altLang="ja-JP" sz="10400" dirty="0">
                  <a:solidFill>
                    <a:srgbClr val="9437FF"/>
                  </a:solidFill>
                </a:endParaRPr>
              </a:p>
              <a:p>
                <a:pPr marL="45720" indent="0">
                  <a:buNone/>
                </a:pPr>
                <a:r>
                  <a:rPr lang="ja-JP" altLang="en-US" sz="10400">
                    <a:solidFill>
                      <a:schemeClr val="tx2"/>
                    </a:solidFill>
                  </a:rPr>
                  <a:t>　　　　</a:t>
                </a:r>
                <a:r>
                  <a:rPr lang="en-US" altLang="ja-JP" sz="10400" dirty="0">
                    <a:solidFill>
                      <a:schemeClr val="tx2"/>
                    </a:solidFill>
                  </a:rPr>
                  <a:t>e.g.,</a:t>
                </a:r>
                <a:r>
                  <a:rPr lang="ja-JP" altLang="en-US" sz="10400">
                    <a:solidFill>
                      <a:schemeClr val="tx2"/>
                    </a:solidFill>
                  </a:rPr>
                  <a:t>　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104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0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ja-JP" sz="10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altLang="ja-JP" sz="10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p>
                  </m:oMath>
                </a14:m>
                <a:r>
                  <a:rPr lang="en-US" altLang="ja-JP" sz="10400" dirty="0">
                    <a:solidFill>
                      <a:schemeClr val="tx2"/>
                    </a:solidFill>
                  </a:rPr>
                  <a:t> omits 0 and </a:t>
                </a:r>
                <a:r>
                  <a:rPr lang="ja-JP" altLang="en-US" sz="10400">
                    <a:solidFill>
                      <a:schemeClr val="tx2"/>
                    </a:solidFill>
                  </a:rPr>
                  <a:t>♾️．</a:t>
                </a:r>
                <a:endParaRPr lang="en-US" altLang="ja-JP" sz="10400" dirty="0">
                  <a:solidFill>
                    <a:schemeClr val="tx2"/>
                  </a:solidFill>
                </a:endParaRPr>
              </a:p>
              <a:p>
                <a:pPr marL="45720" indent="0">
                  <a:buNone/>
                </a:pPr>
                <a:endParaRPr lang="en-US" altLang="ja-JP" sz="4000" dirty="0">
                  <a:solidFill>
                    <a:schemeClr val="tx2"/>
                  </a:solidFill>
                </a:endParaRPr>
              </a:p>
              <a:p>
                <a:pPr marL="45720" indent="0">
                  <a:buNone/>
                </a:pPr>
                <a:r>
                  <a:rPr lang="en-US" altLang="ja-JP" sz="11200" u="sng" dirty="0">
                    <a:solidFill>
                      <a:srgbClr val="FF0000"/>
                    </a:solidFill>
                  </a:rPr>
                  <a:t>Fujimoto’s Theorem</a:t>
                </a:r>
                <a:r>
                  <a:rPr lang="en-US" altLang="ja-JP" sz="112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ja-JP" sz="10400" dirty="0">
                    <a:solidFill>
                      <a:srgbClr val="002060"/>
                    </a:solidFill>
                  </a:rPr>
                  <a:t>(1988)</a:t>
                </a:r>
                <a:r>
                  <a:rPr lang="ja-JP" altLang="en-US" sz="10400">
                    <a:solidFill>
                      <a:srgbClr val="002060"/>
                    </a:solidFill>
                  </a:rPr>
                  <a:t>：</a:t>
                </a:r>
                <a:endParaRPr lang="en-US" altLang="ja-JP" sz="10400" dirty="0">
                  <a:solidFill>
                    <a:srgbClr val="002060"/>
                  </a:solidFill>
                </a:endParaRPr>
              </a:p>
              <a:p>
                <a:pPr marL="45720" indent="0">
                  <a:buNone/>
                </a:pPr>
                <a:r>
                  <a:rPr lang="en-US" altLang="ja-JP" sz="10400" dirty="0">
                    <a:solidFill>
                      <a:srgbClr val="002060"/>
                    </a:solidFill>
                  </a:rPr>
                  <a:t>The </a:t>
                </a:r>
                <a:r>
                  <a:rPr lang="en-US" altLang="ja-JP" sz="10400" u="sng" dirty="0">
                    <a:solidFill>
                      <a:srgbClr val="002060"/>
                    </a:solidFill>
                  </a:rPr>
                  <a:t>Gauss map</a:t>
                </a:r>
                <a:r>
                  <a:rPr lang="en-US" altLang="ja-JP" sz="10400" dirty="0">
                    <a:solidFill>
                      <a:srgbClr val="002060"/>
                    </a:solidFill>
                  </a:rPr>
                  <a:t> </a:t>
                </a:r>
                <a:r>
                  <a:rPr lang="en-US" altLang="ja-JP" sz="10400" i="1" dirty="0">
                    <a:solidFill>
                      <a:srgbClr val="002060"/>
                    </a:solidFill>
                  </a:rPr>
                  <a:t>g </a:t>
                </a:r>
                <a:r>
                  <a:rPr lang="en-US" altLang="ja-JP" sz="10400" dirty="0">
                    <a:solidFill>
                      <a:srgbClr val="002060"/>
                    </a:solidFill>
                  </a:rPr>
                  <a:t>of a complete minimal surface </a:t>
                </a:r>
              </a:p>
              <a:p>
                <a:pPr marL="45720" indent="0">
                  <a:buNone/>
                </a:pPr>
                <a:r>
                  <a:rPr lang="en-US" altLang="ja-JP" sz="10400" dirty="0">
                    <a:solidFill>
                      <a:srgbClr val="002060"/>
                    </a:solidFill>
                  </a:rPr>
                  <a:t>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10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0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altLang="ja-JP" sz="10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ja-JP" sz="10400" dirty="0">
                    <a:solidFill>
                      <a:srgbClr val="002060"/>
                    </a:solidFill>
                  </a:rPr>
                  <a:t> omits at most </a:t>
                </a:r>
                <a:r>
                  <a:rPr lang="en-US" altLang="ja-JP" sz="10400" u="sng" dirty="0">
                    <a:solidFill>
                      <a:srgbClr val="FF40FF"/>
                    </a:solidFill>
                  </a:rPr>
                  <a:t>four</a:t>
                </a:r>
                <a:r>
                  <a:rPr lang="en-US" altLang="ja-JP" sz="10400" dirty="0">
                    <a:solidFill>
                      <a:srgbClr val="002060"/>
                    </a:solidFill>
                  </a:rPr>
                  <a:t> values (sharp). </a:t>
                </a:r>
              </a:p>
              <a:p>
                <a:pPr marL="45720" indent="0">
                  <a:buNone/>
                </a:pPr>
                <a:endParaRPr lang="en-US" altLang="ja-JP" sz="3200" dirty="0">
                  <a:solidFill>
                    <a:srgbClr val="002060"/>
                  </a:solidFill>
                </a:endParaRPr>
              </a:p>
              <a:p>
                <a:pPr marL="45720" indent="0">
                  <a:buNone/>
                </a:pPr>
                <a:r>
                  <a:rPr lang="en-US" altLang="ja-JP" sz="10400" dirty="0">
                    <a:solidFill>
                      <a:schemeClr val="tx2"/>
                    </a:solidFill>
                  </a:rPr>
                  <a:t>e.g.,</a:t>
                </a:r>
                <a:r>
                  <a:rPr lang="ja-JP" altLang="en-US" sz="10400">
                    <a:solidFill>
                      <a:schemeClr val="tx2"/>
                    </a:solidFill>
                  </a:rPr>
                  <a:t>　</a:t>
                </a:r>
                <a:r>
                  <a:rPr lang="en-US" altLang="ja-JP" sz="10400" dirty="0">
                    <a:solidFill>
                      <a:srgbClr val="002060"/>
                    </a:solidFill>
                  </a:rPr>
                  <a:t>The </a:t>
                </a:r>
                <a:r>
                  <a:rPr lang="en-US" altLang="ja-JP" sz="10400" dirty="0" err="1">
                    <a:solidFill>
                      <a:srgbClr val="002060"/>
                    </a:solidFill>
                  </a:rPr>
                  <a:t>Scherk</a:t>
                </a:r>
                <a:r>
                  <a:rPr lang="en-US" altLang="ja-JP" sz="10400" dirty="0">
                    <a:solidFill>
                      <a:srgbClr val="002060"/>
                    </a:solidFill>
                  </a:rPr>
                  <a:t> surface omits four values. </a:t>
                </a:r>
              </a:p>
              <a:p>
                <a:pPr marL="45720" indent="0">
                  <a:buNone/>
                </a:pPr>
                <a:r>
                  <a:rPr lang="en-US" altLang="ja-JP" sz="9600" u="sng" dirty="0">
                    <a:ea typeface="Cambria Math" panose="02040503050406030204" pitchFamily="18" charset="0"/>
                  </a:rPr>
                  <a:t>In this case, </a:t>
                </a:r>
                <a14:m>
                  <m:oMath xmlns:m="http://schemas.openxmlformats.org/officeDocument/2006/math">
                    <m:r>
                      <a:rPr lang="en-US" altLang="ja-JP" sz="9600" i="1" u="sng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altLang="ja-JP" sz="9600" i="1" u="sng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=∞</m:t>
                    </m:r>
                    <m:r>
                      <a:rPr lang="en-US" altLang="ja-JP" sz="9600" b="0" i="0" u="sng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9600" b="0" i="0" u="sng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and</m:t>
                    </m:r>
                    <m:r>
                      <a:rPr lang="en-US" altLang="ja-JP" sz="9600" b="0" i="0" u="sng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9600" b="0" i="0" u="sng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not</m:t>
                    </m:r>
                    <m:r>
                      <a:rPr lang="en-US" altLang="ja-JP" sz="9600" b="0" i="0" u="sng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9600" b="0" i="0" u="sng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algebraic</m:t>
                    </m:r>
                  </m:oMath>
                </a14:m>
                <a:r>
                  <a:rPr lang="en-US" altLang="ja-JP" sz="10400" dirty="0">
                    <a:solidFill>
                      <a:srgbClr val="FF0000"/>
                    </a:solidFill>
                  </a:rPr>
                  <a:t>.</a:t>
                </a:r>
                <a:r>
                  <a:rPr lang="en-US" altLang="ja-JP" sz="10400" dirty="0">
                    <a:solidFill>
                      <a:srgbClr val="00B050"/>
                    </a:solidFill>
                  </a:rPr>
                  <a:t>                </a:t>
                </a:r>
                <a:r>
                  <a:rPr lang="en-US" altLang="ja-JP" sz="10400" dirty="0">
                    <a:solidFill>
                      <a:srgbClr val="002060"/>
                    </a:solidFill>
                  </a:rPr>
                  <a:t>                                                                                                                                           </a:t>
                </a:r>
              </a:p>
              <a:p>
                <a:pPr marL="45720" indent="0">
                  <a:buNone/>
                </a:pPr>
                <a:r>
                  <a:rPr lang="en-US" altLang="ja-JP" sz="10400" dirty="0">
                    <a:solidFill>
                      <a:srgbClr val="9437FF"/>
                    </a:solidFill>
                  </a:rPr>
                  <a:t>This is a geometric version of </a:t>
                </a:r>
                <a:r>
                  <a:rPr lang="en-US" altLang="ja-JP" sz="10400" u="sng" dirty="0">
                    <a:solidFill>
                      <a:srgbClr val="9437FF"/>
                    </a:solidFill>
                  </a:rPr>
                  <a:t>Picard’s Theorem.</a:t>
                </a:r>
                <a:r>
                  <a:rPr lang="en-US" altLang="ja-JP" sz="10400" dirty="0">
                    <a:solidFill>
                      <a:srgbClr val="9437FF"/>
                    </a:solidFill>
                  </a:rPr>
                  <a:t> </a:t>
                </a:r>
                <a:r>
                  <a:rPr lang="ja-JP" altLang="en-US" sz="10400">
                    <a:solidFill>
                      <a:srgbClr val="0070C0"/>
                    </a:solidFill>
                  </a:rPr>
                  <a:t>　</a:t>
                </a:r>
                <a:r>
                  <a:rPr lang="ja-JP" altLang="en-US" sz="8000">
                    <a:solidFill>
                      <a:srgbClr val="0070C0"/>
                    </a:solidFill>
                  </a:rPr>
                  <a:t>　　　　　</a:t>
                </a:r>
                <a:r>
                  <a:rPr lang="en-US" altLang="ja-JP" sz="8000" dirty="0">
                    <a:solidFill>
                      <a:srgbClr val="0070C0"/>
                    </a:solidFill>
                  </a:rPr>
                  <a:t>                </a:t>
                </a:r>
              </a:p>
            </p:txBody>
          </p:sp>
        </mc:Choice>
        <mc:Fallback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3E8860D5-30DB-7147-9423-E4C971D112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01956" y="1176783"/>
                <a:ext cx="10517078" cy="5076872"/>
              </a:xfrm>
              <a:blipFill>
                <a:blip r:embed="rId2"/>
                <a:stretch>
                  <a:fillRect l="-724" t="-3741" r="-118215" b="-3491"/>
                </a:stretch>
              </a:blipFill>
            </p:spPr>
            <p:txBody>
              <a:bodyPr/>
              <a:lstStyle/>
              <a:p>
                <a:r>
                  <a:rPr lang="ja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図 9">
            <a:extLst>
              <a:ext uri="{FF2B5EF4-FFF2-40B4-BE49-F238E27FC236}">
                <a16:creationId xmlns:a16="http://schemas.microsoft.com/office/drawing/2014/main" id="{CE868F42-DA4D-344C-B7A4-654B74CC88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314" y="4527337"/>
            <a:ext cx="1600200" cy="127000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1FCD9309-9B6C-3442-8F00-CC399B8613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51454" y="2617264"/>
            <a:ext cx="831138" cy="169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91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1F74AA6-A81B-364C-A651-4D41EF7AB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622852"/>
            <a:ext cx="9313628" cy="904196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4000" dirty="0">
                <a:solidFill>
                  <a:srgbClr val="002060"/>
                </a:solidFill>
              </a:rPr>
              <a:t>In the algebraic case</a:t>
            </a:r>
            <a:endParaRPr kumimoji="1" lang="ja-JP" altLang="en-US" sz="4000">
              <a:solidFill>
                <a:srgbClr val="00206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39BED65-52D6-7849-8FAA-32D84A784E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755" y="1999070"/>
            <a:ext cx="11406490" cy="423607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altLang="ja-JP" sz="3900" u="sng" dirty="0" err="1">
                <a:solidFill>
                  <a:srgbClr val="0070C0"/>
                </a:solidFill>
              </a:rPr>
              <a:t>Osserman’s</a:t>
            </a:r>
            <a:r>
              <a:rPr lang="en-US" altLang="ja-JP" sz="3900" u="sng" dirty="0">
                <a:solidFill>
                  <a:srgbClr val="0070C0"/>
                </a:solidFill>
              </a:rPr>
              <a:t> Theorem</a:t>
            </a:r>
            <a:r>
              <a:rPr lang="en-US" altLang="ja-JP" sz="3900" dirty="0">
                <a:solidFill>
                  <a:srgbClr val="0070C0"/>
                </a:solidFill>
              </a:rPr>
              <a:t> (1964)</a:t>
            </a:r>
          </a:p>
          <a:p>
            <a:pPr marL="45720" indent="0">
              <a:buNone/>
            </a:pPr>
            <a:r>
              <a:rPr kumimoji="1" lang="en-US" altLang="ja-JP" sz="3900" dirty="0"/>
              <a:t>The Gauss map of a</a:t>
            </a:r>
            <a:r>
              <a:rPr lang="en-US" altLang="ja-JP" sz="3900" dirty="0"/>
              <a:t>n </a:t>
            </a:r>
            <a:r>
              <a:rPr lang="en-US" altLang="ja-JP" sz="3900" u="sng" dirty="0">
                <a:solidFill>
                  <a:srgbClr val="FF40FF"/>
                </a:solidFill>
              </a:rPr>
              <a:t>algebraic</a:t>
            </a:r>
            <a:r>
              <a:rPr lang="en-US" altLang="ja-JP" sz="3900" dirty="0"/>
              <a:t> minimal </a:t>
            </a:r>
          </a:p>
          <a:p>
            <a:pPr marL="45720" indent="0">
              <a:buNone/>
            </a:pPr>
            <a:r>
              <a:rPr lang="en-US" altLang="ja-JP" sz="3900" dirty="0"/>
              <a:t>surface, not a plane, omits at most </a:t>
            </a:r>
            <a:r>
              <a:rPr lang="en-US" altLang="ja-JP" sz="3900" dirty="0">
                <a:solidFill>
                  <a:schemeClr val="accent5">
                    <a:lumMod val="75000"/>
                  </a:schemeClr>
                </a:solidFill>
              </a:rPr>
              <a:t>three </a:t>
            </a:r>
            <a:r>
              <a:rPr lang="en-US" altLang="ja-JP" sz="3900" dirty="0"/>
              <a:t>values. </a:t>
            </a:r>
          </a:p>
          <a:p>
            <a:pPr marL="45720" indent="0">
              <a:buNone/>
            </a:pPr>
            <a:endParaRPr lang="en-US" altLang="ja-JP" sz="3900" dirty="0"/>
          </a:p>
          <a:p>
            <a:pPr marL="45720" indent="0">
              <a:buNone/>
            </a:pPr>
            <a:r>
              <a:rPr kumimoji="1" lang="en-US" altLang="ja-JP" sz="3900" dirty="0">
                <a:solidFill>
                  <a:srgbClr val="0070C0"/>
                </a:solidFill>
              </a:rPr>
              <a:t>Open problem</a:t>
            </a:r>
            <a:r>
              <a:rPr kumimoji="1" lang="en-US" altLang="ja-JP" sz="3900" dirty="0"/>
              <a:t>: Is </a:t>
            </a:r>
            <a:r>
              <a:rPr kumimoji="1" lang="en-US" altLang="ja-JP" sz="3900" dirty="0">
                <a:solidFill>
                  <a:schemeClr val="accent5">
                    <a:lumMod val="75000"/>
                  </a:schemeClr>
                </a:solidFill>
              </a:rPr>
              <a:t>three</a:t>
            </a:r>
            <a:r>
              <a:rPr kumimoji="1" lang="en-US" altLang="ja-JP" sz="3900" dirty="0"/>
              <a:t> sharp?</a:t>
            </a:r>
          </a:p>
          <a:p>
            <a:pPr marL="45720" indent="0">
              <a:buNone/>
            </a:pPr>
            <a:endParaRPr lang="en-US" altLang="ja-JP" sz="1700" dirty="0"/>
          </a:p>
        </p:txBody>
      </p:sp>
    </p:spTree>
    <p:extLst>
      <p:ext uri="{BB962C8B-B14F-4D97-AF65-F5344CB8AC3E}">
        <p14:creationId xmlns:p14="http://schemas.microsoft.com/office/powerpoint/2010/main" val="292945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3DCA372B-BE3F-564A-9AEB-C572D653E40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341121" y="325821"/>
                <a:ext cx="9274328" cy="980509"/>
              </a:xfrm>
            </p:spPr>
            <p:txBody>
              <a:bodyPr>
                <a:normAutofit fontScale="90000"/>
              </a:bodyPr>
              <a:lstStyle/>
              <a:p>
                <a:pPr algn="ctr"/>
                <a:r>
                  <a:rPr lang="en-US" altLang="ja-JP" sz="3600" dirty="0">
                    <a:solidFill>
                      <a:srgbClr val="002060"/>
                    </a:solidFill>
                  </a:rPr>
                  <a:t>When </a:t>
                </a:r>
                <a14:m>
                  <m:oMath xmlns:m="http://schemas.openxmlformats.org/officeDocument/2006/math">
                    <m:r>
                      <a:rPr lang="en-US" altLang="ja-JP" sz="3600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altLang="ja-JP" sz="3600" dirty="0">
                    <a:solidFill>
                      <a:srgbClr val="002060"/>
                    </a:solidFill>
                  </a:rPr>
                  <a:t> is a</a:t>
                </a:r>
                <a:r>
                  <a:rPr kumimoji="1" lang="en-US" altLang="ja-JP" sz="3600" dirty="0">
                    <a:solidFill>
                      <a:srgbClr val="002060"/>
                    </a:solidFill>
                  </a:rPr>
                  <a:t>lgebraic, </a:t>
                </a:r>
                <a14:m>
                  <m:oMath xmlns:m="http://schemas.openxmlformats.org/officeDocument/2006/math">
                    <m:r>
                      <a:rPr lang="en-US" altLang="ja-JP" sz="360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altLang="ja-JP" sz="360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=−4</m:t>
                    </m:r>
                    <m:r>
                      <a:rPr lang="en-US" altLang="ja-JP" sz="3600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el-GR" altLang="ja-JP" sz="360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altLang="ja-JP" sz="36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</m:oMath>
                </a14:m>
                <a:br>
                  <a:rPr kumimoji="1" lang="en-US" altLang="ja-JP" sz="3600" dirty="0">
                    <a:solidFill>
                      <a:srgbClr val="002060"/>
                    </a:solidFill>
                  </a:rPr>
                </a:br>
                <a:r>
                  <a:rPr kumimoji="1" lang="en-US" altLang="ja-JP" sz="3600" dirty="0">
                    <a:solidFill>
                      <a:srgbClr val="002060"/>
                    </a:solidFill>
                  </a:rPr>
                  <a:t>where </a:t>
                </a:r>
                <a14:m>
                  <m:oMath xmlns:m="http://schemas.openxmlformats.org/officeDocument/2006/math">
                    <m:r>
                      <a:rPr lang="en-US" altLang="ja-JP" sz="36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kumimoji="1" lang="en-US" altLang="ja-JP" sz="3600" dirty="0">
                    <a:solidFill>
                      <a:srgbClr val="002060"/>
                    </a:solidFill>
                  </a:rPr>
                  <a:t> is the order of </a:t>
                </a:r>
                <a:r>
                  <a:rPr lang="en-US" altLang="ja-JP" sz="3600" i="1" dirty="0"/>
                  <a:t>g</a:t>
                </a:r>
                <a:endParaRPr kumimoji="1" lang="ja-JP" altLang="en-US" sz="360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3DCA372B-BE3F-564A-9AEB-C572D653E40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341121" y="325821"/>
                <a:ext cx="9274328" cy="980509"/>
              </a:xfrm>
              <a:blipFill>
                <a:blip r:embed="rId2"/>
                <a:stretch>
                  <a:fillRect t="-11538" b="-1794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7FF8387B-D5E6-E74B-AABE-EBE0EB2A9DF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41120" y="1805874"/>
                <a:ext cx="9509760" cy="4343400"/>
              </a:xfrm>
            </p:spPr>
            <p:txBody>
              <a:bodyPr>
                <a:normAutofit fontScale="85000" lnSpcReduction="20000"/>
              </a:bodyPr>
              <a:lstStyle/>
              <a:p>
                <a:pPr marL="45720" indent="0">
                  <a:buNone/>
                </a:pPr>
                <a:r>
                  <a:rPr lang="en-US" altLang="ja-JP" dirty="0"/>
                  <a:t>(</a:t>
                </a:r>
                <a:r>
                  <a:rPr lang="en-US" altLang="ja-JP" dirty="0" err="1"/>
                  <a:t>i</a:t>
                </a:r>
                <a:r>
                  <a:rPr lang="en-US" altLang="ja-JP" dirty="0"/>
                  <a:t>) The plane: (</a:t>
                </a:r>
                <a:r>
                  <a:rPr lang="en-US" altLang="ja-JP" i="1" dirty="0"/>
                  <a:t>g, </a:t>
                </a:r>
                <a:r>
                  <a:rPr lang="en-US" altLang="ja-JP" i="1" dirty="0" err="1"/>
                  <a:t>ω</a:t>
                </a:r>
                <a:r>
                  <a:rPr lang="en-US" altLang="ja-JP" dirty="0"/>
                  <a:t>) = (</a:t>
                </a:r>
                <a:r>
                  <a:rPr lang="en-US" altLang="ja-JP" i="1" dirty="0"/>
                  <a:t>c, </a:t>
                </a:r>
                <a:r>
                  <a:rPr lang="en-US" altLang="ja-JP" i="1" dirty="0" err="1"/>
                  <a:t>dz</a:t>
                </a:r>
                <a:r>
                  <a:rPr lang="en-US" altLang="ja-JP" dirty="0"/>
                  <a:t>)</a:t>
                </a:r>
              </a:p>
              <a:p>
                <a:pPr marL="45720" indent="0">
                  <a:buNone/>
                </a:pPr>
                <a:r>
                  <a:rPr lang="en-US" altLang="ja-JP" dirty="0">
                    <a:solidFill>
                      <a:schemeClr val="accent1">
                        <a:lumMod val="75000"/>
                      </a:schemeClr>
                    </a:solidFill>
                    <a:ea typeface="Cambria Math" panose="02040503050406030204" pitchFamily="18" charset="0"/>
                  </a:rPr>
                  <a:t>                       </a:t>
                </a:r>
                <a14:m>
                  <m:oMath xmlns:m="http://schemas.openxmlformats.org/officeDocument/2006/math">
                    <m:r>
                      <a:rPr lang="en-US" altLang="ja-JP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altLang="ja-JP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ja-JP" dirty="0">
                    <a:solidFill>
                      <a:schemeClr val="accent1">
                        <a:lumMod val="75000"/>
                      </a:schemeClr>
                    </a:solidFill>
                  </a:rPr>
                  <a:t>0,     </a:t>
                </a:r>
                <a:r>
                  <a:rPr lang="en-US" altLang="ja-JP" dirty="0"/>
                  <a:t>g omits</a:t>
                </a:r>
                <a:r>
                  <a:rPr lang="en-US" altLang="ja-JP" i="1" dirty="0"/>
                  <a:t> </a:t>
                </a:r>
                <a:r>
                  <a:rPr lang="en-US" altLang="ja-JP" dirty="0"/>
                  <a:t>all the values except for c</a:t>
                </a:r>
                <a:r>
                  <a:rPr lang="en-US" altLang="ja-JP" i="1" dirty="0"/>
                  <a:t>.</a:t>
                </a:r>
                <a:endParaRPr lang="en-US" altLang="ja-JP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marL="45720" indent="0">
                  <a:buNone/>
                </a:pPr>
                <a:br>
                  <a:rPr lang="en-US" altLang="ja-JP" dirty="0"/>
                </a:br>
                <a:r>
                  <a:rPr lang="en-US" altLang="ja-JP" dirty="0"/>
                  <a:t>(ii) </a:t>
                </a:r>
                <a:r>
                  <a:rPr lang="en-US" altLang="ja-JP" dirty="0" err="1"/>
                  <a:t>Enneper</a:t>
                </a:r>
                <a:r>
                  <a:rPr lang="en-US" altLang="ja-JP" dirty="0"/>
                  <a:t> surface:</a:t>
                </a:r>
                <a:r>
                  <a:rPr lang="ja-JP" altLang="en-US"/>
                  <a:t>　</a:t>
                </a:r>
                <a:r>
                  <a:rPr lang="en-US" altLang="ja-JP" dirty="0"/>
                  <a:t>(</a:t>
                </a:r>
                <a:r>
                  <a:rPr lang="en-US" altLang="ja-JP" i="1" dirty="0"/>
                  <a:t>g, </a:t>
                </a:r>
                <a:r>
                  <a:rPr lang="en-US" altLang="ja-JP" i="1" dirty="0" err="1"/>
                  <a:t>ω</a:t>
                </a:r>
                <a:r>
                  <a:rPr lang="en-US" altLang="ja-JP" dirty="0"/>
                  <a:t>) = (</a:t>
                </a:r>
                <a:r>
                  <a:rPr lang="en-US" altLang="ja-JP" i="1" dirty="0"/>
                  <a:t>z, </a:t>
                </a:r>
                <a:r>
                  <a:rPr lang="en-US" altLang="ja-JP" i="1" dirty="0" err="1"/>
                  <a:t>dz</a:t>
                </a:r>
                <a:r>
                  <a:rPr lang="en-US" altLang="ja-JP" dirty="0"/>
                  <a:t>)</a:t>
                </a:r>
                <a:endParaRPr lang="en-US" altLang="ja-JP" dirty="0">
                  <a:solidFill>
                    <a:srgbClr val="9437FF"/>
                  </a:solidFill>
                </a:endParaRPr>
              </a:p>
              <a:p>
                <a:pPr marL="45720" indent="0">
                  <a:buNone/>
                </a:pPr>
                <a:r>
                  <a:rPr lang="en-US" altLang="ja-JP" dirty="0"/>
                  <a:t>                      </a:t>
                </a:r>
                <a:r>
                  <a:rPr lang="en-US" altLang="ja-JP" dirty="0">
                    <a:solidFill>
                      <a:schemeClr val="accent1">
                        <a:lumMod val="75000"/>
                      </a:schemeClr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altLang="ja-JP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ja-JP" b="0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altLang="ja-JP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  <m:r>
                      <m:rPr>
                        <m:sty m:val="p"/>
                      </m:rPr>
                      <a:rPr lang="el-GR" altLang="ja-JP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π</m:t>
                    </m:r>
                    <m:r>
                      <a:rPr lang="en-US" altLang="ja-JP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altLang="ja-JP" b="0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</m:t>
                    </m:r>
                    <m:r>
                      <m:rPr>
                        <m:nor/>
                      </m:rPr>
                      <a:rPr lang="en-US" altLang="ja-JP" dirty="0">
                        <a:solidFill>
                          <a:srgbClr val="9437FF"/>
                        </a:solidFill>
                      </a:rPr>
                      <m:t>g</m:t>
                    </m:r>
                    <m:r>
                      <m:rPr>
                        <m:nor/>
                      </m:rPr>
                      <a:rPr lang="en-US" altLang="ja-JP" dirty="0">
                        <a:solidFill>
                          <a:srgbClr val="9437FF"/>
                        </a:solidFill>
                      </a:rPr>
                      <m:t>=</m:t>
                    </m:r>
                    <m:r>
                      <m:rPr>
                        <m:nor/>
                      </m:rPr>
                      <a:rPr lang="en-US" altLang="ja-JP" dirty="0">
                        <a:solidFill>
                          <a:srgbClr val="9437FF"/>
                        </a:solidFill>
                      </a:rPr>
                      <m:t>z</m:t>
                    </m:r>
                    <m:r>
                      <m:rPr>
                        <m:nor/>
                      </m:rPr>
                      <a:rPr lang="en-US" altLang="ja-JP" dirty="0">
                        <a:solidFill>
                          <a:srgbClr val="9437FF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altLang="ja-JP" dirty="0">
                        <a:solidFill>
                          <a:srgbClr val="9437FF"/>
                        </a:solidFill>
                      </a:rPr>
                      <m:t>omits</m:t>
                    </m:r>
                    <m:r>
                      <m:rPr>
                        <m:nor/>
                      </m:rPr>
                      <a:rPr lang="en-US" altLang="ja-JP" dirty="0">
                        <a:solidFill>
                          <a:srgbClr val="9437FF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ja-JP" altLang="en-US" smtClean="0">
                        <a:solidFill>
                          <a:srgbClr val="0070C0"/>
                        </a:solidFill>
                      </a:rPr>
                      <m:t>♾️．</m:t>
                    </m:r>
                  </m:oMath>
                </a14:m>
                <a:r>
                  <a:rPr lang="ja-JP" altLang="en-US"/>
                  <a:t>　　　　</a:t>
                </a:r>
                <a:endParaRPr lang="en-US" altLang="ja-JP" dirty="0"/>
              </a:p>
              <a:p>
                <a:pPr marL="45720" indent="0">
                  <a:buNone/>
                </a:pPr>
                <a:r>
                  <a:rPr lang="en-US" altLang="ja-JP" dirty="0"/>
                  <a:t>(iii) Catenoid: (</a:t>
                </a:r>
                <a:r>
                  <a:rPr lang="en-US" altLang="ja-JP" i="1" dirty="0"/>
                  <a:t>g, </a:t>
                </a:r>
                <a:r>
                  <a:rPr lang="en-US" altLang="ja-JP" i="1" dirty="0" err="1"/>
                  <a:t>ω</a:t>
                </a:r>
                <a:r>
                  <a:rPr lang="en-US" altLang="ja-JP" dirty="0"/>
                  <a:t>) = (z,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𝑑𝑧</m:t>
                        </m:r>
                      </m:num>
                      <m:den>
                        <m:sSup>
                          <m:s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altLang="ja-JP" dirty="0"/>
                  <a:t>)</a:t>
                </a:r>
              </a:p>
              <a:p>
                <a:pPr marL="45720" indent="0">
                  <a:buNone/>
                </a:pPr>
                <a:r>
                  <a:rPr lang="en-US" altLang="ja-JP" dirty="0">
                    <a:solidFill>
                      <a:schemeClr val="accent1">
                        <a:lumMod val="75000"/>
                      </a:schemeClr>
                    </a:solidFill>
                    <a:ea typeface="Cambria Math" panose="02040503050406030204" pitchFamily="18" charset="0"/>
                  </a:rPr>
                  <a:t>                       </a:t>
                </a:r>
                <a14:m>
                  <m:oMath xmlns:m="http://schemas.openxmlformats.org/officeDocument/2006/math">
                    <m:r>
                      <a:rPr lang="en-US" altLang="ja-JP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altLang="ja-JP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ja-JP" b="0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altLang="ja-JP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  <m:r>
                      <m:rPr>
                        <m:sty m:val="p"/>
                      </m:rPr>
                      <a:rPr lang="el-GR" altLang="ja-JP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π</m:t>
                    </m:r>
                  </m:oMath>
                </a14:m>
                <a:r>
                  <a:rPr lang="en-US" altLang="ja-JP" dirty="0"/>
                  <a:t>,</a:t>
                </a:r>
                <a:r>
                  <a:rPr lang="en-US" altLang="ja-JP" dirty="0">
                    <a:solidFill>
                      <a:srgbClr val="9437FF"/>
                    </a:solidFill>
                  </a:rPr>
                  <a:t>    g=z omits 0 and </a:t>
                </a:r>
                <a:r>
                  <a:rPr lang="ja-JP" altLang="en-US">
                    <a:solidFill>
                      <a:srgbClr val="9437FF"/>
                    </a:solidFill>
                  </a:rPr>
                  <a:t>♾️．</a:t>
                </a:r>
                <a:endParaRPr lang="en-US" altLang="ja-JP" dirty="0">
                  <a:solidFill>
                    <a:srgbClr val="9437FF"/>
                  </a:solidFill>
                </a:endParaRPr>
              </a:p>
              <a:p>
                <a:pPr marL="45720" indent="0">
                  <a:buNone/>
                </a:pPr>
                <a:endParaRPr lang="en-US" altLang="ja-JP" dirty="0"/>
              </a:p>
              <a:p>
                <a:pPr marL="45720" indent="0">
                  <a:buNone/>
                </a:pPr>
                <a:r>
                  <a:rPr lang="en-US" altLang="ja-JP" dirty="0"/>
                  <a:t>(v) Costa surface:</a:t>
                </a:r>
                <a:r>
                  <a:rPr lang="ja-JP" altLang="en-US"/>
                  <a:t>　</a:t>
                </a:r>
                <a:r>
                  <a:rPr lang="en-US" altLang="ja-JP" dirty="0"/>
                  <a:t>(</a:t>
                </a:r>
                <a:r>
                  <a:rPr lang="en-US" altLang="ja-JP" i="1" dirty="0"/>
                  <a:t>g, </a:t>
                </a:r>
                <a:r>
                  <a:rPr lang="en-US" altLang="ja-JP" i="1" dirty="0" err="1"/>
                  <a:t>ω</a:t>
                </a:r>
                <a:r>
                  <a:rPr lang="en-US" altLang="ja-JP" dirty="0"/>
                  <a:t>)=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𝑤</m:t>
                        </m:r>
                      </m:den>
                    </m:f>
                  </m:oMath>
                </a14:m>
                <a:r>
                  <a:rPr lang="en-US" altLang="ja-JP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𝑧𝑑𝑧</m:t>
                        </m:r>
                      </m:num>
                      <m:den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𝑤</m:t>
                        </m:r>
                      </m:den>
                    </m:f>
                  </m:oMath>
                </a14:m>
                <a:r>
                  <a:rPr lang="en-US" altLang="ja-JP" dirty="0"/>
                  <a:t>), </a:t>
                </a:r>
                <a:r>
                  <a:rPr lang="en-US" altLang="ja-JP" i="1" dirty="0"/>
                  <a:t>w</a:t>
                </a:r>
                <a:r>
                  <a:rPr lang="en-US" altLang="ja-JP" i="1" baseline="30000" dirty="0"/>
                  <a:t>2 </a:t>
                </a:r>
                <a:r>
                  <a:rPr lang="en-US" altLang="ja-JP" i="1" dirty="0"/>
                  <a:t>=z(z</a:t>
                </a:r>
                <a:r>
                  <a:rPr lang="en-US" altLang="ja-JP" i="1" baseline="30000" dirty="0"/>
                  <a:t>2</a:t>
                </a:r>
                <a:r>
                  <a:rPr lang="en-US" altLang="ja-JP" i="1" dirty="0"/>
                  <a:t>−a</a:t>
                </a:r>
                <a:r>
                  <a:rPr lang="en-US" altLang="ja-JP" i="1" baseline="30000" dirty="0"/>
                  <a:t>2</a:t>
                </a:r>
                <a:r>
                  <a:rPr lang="en-US" altLang="ja-JP" i="1" dirty="0"/>
                  <a:t>)</a:t>
                </a:r>
                <a:r>
                  <a:rPr lang="en-US" altLang="ja-JP" dirty="0"/>
                  <a:t> </a:t>
                </a:r>
                <a:r>
                  <a:rPr lang="ja-JP" altLang="en-US"/>
                  <a:t>　　　　　</a:t>
                </a:r>
                <a:endParaRPr lang="en-US" altLang="ja-JP" dirty="0"/>
              </a:p>
              <a:p>
                <a:pPr marL="45720" indent="0">
                  <a:buNone/>
                </a:pPr>
                <a:r>
                  <a:rPr lang="en-US" altLang="ja-JP" dirty="0"/>
                  <a:t>                       </a:t>
                </a:r>
                <a14:m>
                  <m:oMath xmlns:m="http://schemas.openxmlformats.org/officeDocument/2006/math">
                    <m:r>
                      <a:rPr lang="en-US" altLang="ja-JP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altLang="ja-JP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ja-JP" b="0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altLang="ja-JP" b="0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12</m:t>
                    </m:r>
                    <m:r>
                      <m:rPr>
                        <m:sty m:val="p"/>
                      </m:rPr>
                      <a:rPr lang="el-GR" altLang="ja-JP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π</m:t>
                    </m:r>
                  </m:oMath>
                </a14:m>
                <a:r>
                  <a:rPr lang="en-US" altLang="ja-JP" dirty="0"/>
                  <a:t>,   </a:t>
                </a:r>
                <a:r>
                  <a:rPr lang="en-US" altLang="ja-JP" dirty="0">
                    <a:solidFill>
                      <a:srgbClr val="9437FF"/>
                    </a:solidFill>
                  </a:rPr>
                  <a:t>g=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sz="2400" i="1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400" i="1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>
                          <a:rPr lang="en-US" altLang="ja-JP" sz="2400" i="1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den>
                    </m:f>
                  </m:oMath>
                </a14:m>
                <a:r>
                  <a:rPr lang="en-US" altLang="ja-JP" dirty="0">
                    <a:solidFill>
                      <a:srgbClr val="9437FF"/>
                    </a:solidFill>
                  </a:rPr>
                  <a:t>  omits one value</a:t>
                </a:r>
                <a:r>
                  <a:rPr lang="en-US" altLang="ja-JP" dirty="0"/>
                  <a:t>. </a:t>
                </a:r>
                <a14:m>
                  <m:oMath xmlns:m="http://schemas.openxmlformats.org/officeDocument/2006/math">
                    <m:r>
                      <a:rPr lang="en-US" altLang="ja-JP" b="0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</m:t>
                    </m:r>
                  </m:oMath>
                </a14:m>
                <a:endParaRPr kumimoji="1" lang="ja-JP" altLang="en-US"/>
              </a:p>
            </p:txBody>
          </p:sp>
        </mc:Choice>
        <mc:Fallback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7FF8387B-D5E6-E74B-AABE-EBE0EB2A9DF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41120" y="1805874"/>
                <a:ext cx="9509760" cy="4343400"/>
              </a:xfrm>
              <a:blipFill>
                <a:blip r:embed="rId3"/>
                <a:stretch>
                  <a:fillRect t="-2332"/>
                </a:stretch>
              </a:blipFill>
            </p:spPr>
            <p:txBody>
              <a:bodyPr/>
              <a:lstStyle/>
              <a:p>
                <a:r>
                  <a:rPr lang="ja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図 3">
            <a:extLst>
              <a:ext uri="{FF2B5EF4-FFF2-40B4-BE49-F238E27FC236}">
                <a16:creationId xmlns:a16="http://schemas.microsoft.com/office/drawing/2014/main" id="{94581137-601C-B24F-9382-B676FEC638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896" y="3649932"/>
            <a:ext cx="914400" cy="94637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8931ED0-B73E-3A44-8755-2872BA2FA5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249" y="2595151"/>
            <a:ext cx="985694" cy="98569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6CB6FC0-A290-694F-9EB7-0EBEC35B0D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896" y="4846076"/>
            <a:ext cx="1264150" cy="92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79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A9CFD48A-90F0-1149-A580-75BF3AE93EE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756745" y="466880"/>
                <a:ext cx="10342179" cy="1008993"/>
              </a:xfrm>
            </p:spPr>
            <p:txBody>
              <a:bodyPr>
                <a:noAutofit/>
              </a:bodyPr>
              <a:lstStyle/>
              <a:p>
                <a:pPr marL="45720" algn="ctr"/>
                <a:r>
                  <a:rPr lang="en-US" altLang="ja-JP" sz="3200" dirty="0">
                    <a:solidFill>
                      <a:srgbClr val="002060"/>
                    </a:solidFill>
                  </a:rPr>
                  <a:t>Denote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32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32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ja-JP" sz="32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US" altLang="ja-JP" sz="3200" dirty="0">
                    <a:solidFill>
                      <a:srgbClr val="FF40FF"/>
                    </a:solidFill>
                  </a:rPr>
                  <a:t> </a:t>
                </a:r>
                <a:r>
                  <a:rPr lang="en-US" altLang="ja-JP" sz="3200" dirty="0">
                    <a:solidFill>
                      <a:srgbClr val="002060"/>
                    </a:solidFill>
                  </a:rPr>
                  <a:t>the number of </a:t>
                </a:r>
                <a:br>
                  <a:rPr lang="en-US" altLang="ja-JP" sz="3200" dirty="0">
                    <a:solidFill>
                      <a:srgbClr val="002060"/>
                    </a:solidFill>
                  </a:rPr>
                </a:br>
                <a:r>
                  <a:rPr lang="en-US" altLang="ja-JP" sz="3200" dirty="0">
                    <a:solidFill>
                      <a:srgbClr val="002060"/>
                    </a:solidFill>
                  </a:rPr>
                  <a:t>exceptional values of the Gauss map </a:t>
                </a:r>
                <a14:m>
                  <m:oMath xmlns:m="http://schemas.openxmlformats.org/officeDocument/2006/math">
                    <m:r>
                      <a:rPr lang="en-US" altLang="ja-JP" sz="32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endParaRPr lang="en-US" altLang="ja-JP" sz="3200" dirty="0"/>
              </a:p>
            </p:txBody>
          </p:sp>
        </mc:Choice>
        <mc:Fallback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A9CFD48A-90F0-1149-A580-75BF3AE93E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56745" y="466880"/>
                <a:ext cx="10342179" cy="1008993"/>
              </a:xfrm>
              <a:blipFill>
                <a:blip r:embed="rId2"/>
                <a:stretch>
                  <a:fillRect t="-12346" b="-18519"/>
                </a:stretch>
              </a:blipFill>
            </p:spPr>
            <p:txBody>
              <a:bodyPr/>
              <a:lstStyle/>
              <a:p>
                <a:r>
                  <a:rPr lang="ja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40914482-8C57-C942-B4C6-CE9DAC98B8E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1132" y="1999174"/>
                <a:ext cx="10457792" cy="3984531"/>
              </a:xfrm>
            </p:spPr>
            <p:txBody>
              <a:bodyPr>
                <a:normAutofit lnSpcReduction="10000"/>
              </a:bodyPr>
              <a:lstStyle/>
              <a:p>
                <a:pPr marL="45720" indent="0">
                  <a:buNone/>
                </a:pPr>
                <a:r>
                  <a:rPr lang="en-US" altLang="ja-JP" sz="2400" dirty="0"/>
                  <a:t>Before going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ja-JP" sz="24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altLang="ja-JP" sz="2400" i="1">
                        <a:solidFill>
                          <a:srgbClr val="FF4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2400" dirty="0">
                    <a:solidFill>
                      <a:srgbClr val="FF40FF"/>
                    </a:solidFill>
                  </a:rPr>
                  <a:t>=3, </a:t>
                </a:r>
                <a:br>
                  <a:rPr lang="en-US" altLang="ja-JP" sz="3200" dirty="0">
                    <a:solidFill>
                      <a:srgbClr val="FF40FF"/>
                    </a:solidFill>
                  </a:rPr>
                </a:br>
                <a:r>
                  <a:rPr lang="en-US" altLang="ja-JP" sz="3200" dirty="0"/>
                  <a:t> to what extent </a:t>
                </a:r>
                <a:r>
                  <a:rPr lang="en-US" altLang="ja-JP" sz="3200" dirty="0">
                    <a:solidFill>
                      <a:schemeClr val="accent1">
                        <a:lumMod val="75000"/>
                      </a:schemeClr>
                    </a:solidFill>
                  </a:rPr>
                  <a:t>examples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32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32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ja-JP" sz="32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altLang="ja-JP" sz="3200" i="1">
                        <a:solidFill>
                          <a:srgbClr val="FF4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3200" dirty="0">
                    <a:solidFill>
                      <a:srgbClr val="FF40FF"/>
                    </a:solidFill>
                  </a:rPr>
                  <a:t>=2</a:t>
                </a:r>
                <a:r>
                  <a:rPr lang="en-US" altLang="ja-JP" sz="3200" dirty="0"/>
                  <a:t> exist? </a:t>
                </a:r>
              </a:p>
              <a:p>
                <a:pPr marL="45720" indent="0">
                  <a:buNone/>
                </a:pPr>
                <a:r>
                  <a:rPr kumimoji="1" lang="en-US" altLang="ja-JP" sz="3200" u="sng" dirty="0">
                    <a:solidFill>
                      <a:srgbClr val="002060"/>
                    </a:solidFill>
                  </a:rPr>
                  <a:t>Theorem</a:t>
                </a:r>
                <a:r>
                  <a:rPr kumimoji="1" lang="en-US" altLang="ja-JP" dirty="0"/>
                  <a:t> </a:t>
                </a:r>
                <a:r>
                  <a:rPr kumimoji="1" lang="en-US" altLang="ja-JP" sz="3200" dirty="0"/>
                  <a:t>(M.-</a:t>
                </a:r>
                <a:r>
                  <a:rPr kumimoji="1" lang="en-US" altLang="ja-JP" sz="3200" dirty="0" err="1"/>
                  <a:t>K.Sato</a:t>
                </a:r>
                <a:r>
                  <a:rPr kumimoji="1" lang="en-US" altLang="ja-JP" sz="3200" dirty="0"/>
                  <a:t>, 1994)</a:t>
                </a:r>
              </a:p>
              <a:p>
                <a:pPr marL="45720" indent="0">
                  <a:buNone/>
                </a:pPr>
                <a:r>
                  <a:rPr lang="en-US" altLang="ja-JP" sz="2800" dirty="0"/>
                  <a:t>  There </a:t>
                </a:r>
                <a:r>
                  <a:rPr lang="en-US" altLang="ja-JP" sz="2800" dirty="0">
                    <a:solidFill>
                      <a:srgbClr val="FF0000"/>
                    </a:solidFill>
                  </a:rPr>
                  <a:t>exist</a:t>
                </a:r>
                <a:r>
                  <a:rPr lang="en-US" altLang="ja-JP" sz="2800" dirty="0"/>
                  <a:t> algebraic minimal surfaces </a:t>
                </a:r>
                <a:r>
                  <a:rPr lang="en-US" altLang="ja-JP" sz="2800" dirty="0">
                    <a:solidFill>
                      <a:schemeClr val="accent1">
                        <a:lumMod val="75000"/>
                      </a:schemeClr>
                    </a:solidFill>
                  </a:rPr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ja-JP" sz="28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altLang="ja-JP" sz="2800" i="1">
                        <a:solidFill>
                          <a:srgbClr val="FF4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2800" dirty="0">
                    <a:solidFill>
                      <a:srgbClr val="FF40FF"/>
                    </a:solidFill>
                  </a:rPr>
                  <a:t>=2 </a:t>
                </a:r>
                <a:r>
                  <a:rPr lang="en-US" altLang="ja-JP" sz="2800" dirty="0"/>
                  <a:t>when </a:t>
                </a:r>
              </a:p>
              <a:p>
                <a:pPr marL="45720" indent="0">
                  <a:buNone/>
                </a:pPr>
                <a:r>
                  <a:rPr kumimoji="1" lang="en-US" altLang="ja-JP" sz="2800" dirty="0"/>
                  <a:t>    (</a:t>
                </a:r>
                <a:r>
                  <a:rPr kumimoji="1" lang="en-US" altLang="ja-JP" sz="2800" dirty="0" err="1"/>
                  <a:t>i</a:t>
                </a:r>
                <a:r>
                  <a:rPr kumimoji="1" lang="en-US" altLang="ja-JP" sz="2800" dirty="0"/>
                  <a:t>) </a:t>
                </a:r>
                <a14:m>
                  <m:oMath xmlns:m="http://schemas.openxmlformats.org/officeDocument/2006/math">
                    <m:r>
                      <a:rPr lang="en-US" altLang="ja-JP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r>
                      <a:rPr lang="en-US" altLang="ja-JP" sz="28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2800" dirty="0"/>
                  <a:t>=0,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k</m:t>
                    </m:r>
                    <m:r>
                      <a:rPr lang="en-US" altLang="ja-JP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altLang="ja-JP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endParaRPr lang="en-US" altLang="ja-JP" sz="2800" b="0" dirty="0">
                  <a:ea typeface="Cambria Math" panose="02040503050406030204" pitchFamily="18" charset="0"/>
                </a:endParaRPr>
              </a:p>
              <a:p>
                <a:pPr marL="45720" indent="0">
                  <a:buNone/>
                </a:pPr>
                <a:r>
                  <a:rPr kumimoji="1" lang="en-US" altLang="ja-JP" sz="2800" dirty="0"/>
                  <a:t>    (ii)</a:t>
                </a:r>
                <a:r>
                  <a:rPr lang="en-US" altLang="ja-JP" sz="28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28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r>
                      <a:rPr lang="en-US" altLang="ja-JP" sz="28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2800" dirty="0"/>
                  <a:t>=1,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k</m:t>
                    </m:r>
                    <m:r>
                      <a:rPr lang="en-US" altLang="ja-JP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altLang="ja-JP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endParaRPr lang="en-US" altLang="ja-JP" sz="2800" dirty="0">
                  <a:ea typeface="Cambria Math" panose="02040503050406030204" pitchFamily="18" charset="0"/>
                </a:endParaRPr>
              </a:p>
              <a:p>
                <a:pPr marL="45720" indent="0">
                  <a:buNone/>
                </a:pPr>
                <a:r>
                  <a:rPr kumimoji="1" lang="en-US" altLang="ja-JP" sz="2800" dirty="0"/>
                  <a:t>    (iii) </a:t>
                </a:r>
                <a14:m>
                  <m:oMath xmlns:m="http://schemas.openxmlformats.org/officeDocument/2006/math">
                    <m:r>
                      <a:rPr lang="en-US" altLang="ja-JP" sz="28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r>
                      <a:rPr lang="en-US" altLang="ja-JP" sz="28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ja-JP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altLang="ja-JP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altLang="ja-JP" sz="2800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k</m:t>
                    </m:r>
                    <m:r>
                      <a:rPr lang="en-US" altLang="ja-JP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≥4</m:t>
                    </m:r>
                    <m:r>
                      <a:rPr lang="en-US" altLang="ja-JP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 </m:t>
                    </m:r>
                  </m:oMath>
                </a14:m>
                <a:endParaRPr lang="en-US" altLang="ja-JP" sz="2800" dirty="0">
                  <a:ea typeface="Cambria Math" panose="02040503050406030204" pitchFamily="18" charset="0"/>
                </a:endParaRPr>
              </a:p>
              <a:p>
                <a:pPr marL="45720" indent="0">
                  <a:buNone/>
                </a:pPr>
                <a:endParaRPr kumimoji="1" lang="en-US" altLang="ja-JP" sz="900" dirty="0"/>
              </a:p>
              <a:p>
                <a:pPr marL="45720" indent="0">
                  <a:buNone/>
                </a:pPr>
                <a:endParaRPr kumimoji="1" lang="ja-JP" altLang="en-US"/>
              </a:p>
            </p:txBody>
          </p:sp>
        </mc:Choice>
        <mc:Fallback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40914482-8C57-C942-B4C6-CE9DAC98B8E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1132" y="1999174"/>
                <a:ext cx="10457792" cy="3984531"/>
              </a:xfrm>
              <a:blipFill>
                <a:blip r:embed="rId3"/>
                <a:stretch>
                  <a:fillRect l="-970" t="-3175"/>
                </a:stretch>
              </a:blipFill>
            </p:spPr>
            <p:txBody>
              <a:bodyPr/>
              <a:lstStyle/>
              <a:p>
                <a:r>
                  <a:rPr lang="ja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238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タイトル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ja-JP"/>
              <a:t>【</a:t>
            </a:r>
            <a:r>
              <a:rPr lang="en-US" altLang="ja-JP" dirty="0"/>
              <a:t>Talk plan</a:t>
            </a:r>
            <a:r>
              <a:rPr lang="ja-JP" altLang="ja-JP"/>
              <a:t>】</a:t>
            </a:r>
            <a:endParaRPr kumimoji="1" lang="ja-JP" dirty="0"/>
          </a:p>
        </p:txBody>
      </p:sp>
      <p:sp>
        <p:nvSpPr>
          <p:cNvPr id="14" name="コンテンツ プレースホルダー 13"/>
          <p:cNvSpPr>
            <a:spLocks noGrp="1"/>
          </p:cNvSpPr>
          <p:nvPr>
            <p:ph idx="1"/>
          </p:nvPr>
        </p:nvSpPr>
        <p:spPr>
          <a:xfrm>
            <a:off x="1341120" y="1917192"/>
            <a:ext cx="9509760" cy="4343400"/>
          </a:xfrm>
        </p:spPr>
        <p:txBody>
          <a:bodyPr>
            <a:normAutofit/>
          </a:bodyPr>
          <a:lstStyle/>
          <a:p>
            <a:pPr lvl="0"/>
            <a:r>
              <a:rPr lang="en-US" altLang="ja-JP" sz="2400" dirty="0"/>
              <a:t>Introduction to minimal surface theory</a:t>
            </a:r>
            <a:endParaRPr lang="ja-JP" altLang="ja-JP" sz="2400"/>
          </a:p>
          <a:p>
            <a:pPr lvl="0"/>
            <a:r>
              <a:rPr lang="en-US" altLang="ja-JP" sz="2400" dirty="0"/>
              <a:t>Riemann surfaces and one-variable complex analysis</a:t>
            </a:r>
          </a:p>
          <a:p>
            <a:pPr lvl="0"/>
            <a:r>
              <a:rPr lang="en-US" altLang="ja-JP" sz="2400" dirty="0" err="1"/>
              <a:t>Weierstrass-Enneper</a:t>
            </a:r>
            <a:r>
              <a:rPr lang="en-US" altLang="ja-JP" sz="2400" dirty="0"/>
              <a:t> representation</a:t>
            </a:r>
            <a:endParaRPr lang="ja-JP" altLang="ja-JP" sz="2400"/>
          </a:p>
          <a:p>
            <a:pPr lvl="0"/>
            <a:r>
              <a:rPr lang="en-US" altLang="ja-JP" sz="2400" dirty="0"/>
              <a:t>Method to construct various examples</a:t>
            </a:r>
            <a:endParaRPr lang="ja-JP" altLang="ja-JP" sz="2400"/>
          </a:p>
          <a:p>
            <a:pPr lvl="0"/>
            <a:r>
              <a:rPr lang="en-US" altLang="ja-JP" sz="2400" dirty="0"/>
              <a:t>A clue to the problem of exceptional values</a:t>
            </a:r>
          </a:p>
          <a:p>
            <a:pPr lvl="0"/>
            <a:endParaRPr lang="en-US" altLang="ja-JP" sz="2400" dirty="0"/>
          </a:p>
          <a:p>
            <a:pPr lvl="0"/>
            <a:r>
              <a:rPr lang="en-US" altLang="ja-JP" sz="2400" dirty="0"/>
              <a:t>Quiz and Problem: Construct your own minimal surfaces </a:t>
            </a:r>
          </a:p>
          <a:p>
            <a:pPr marL="45720" lvl="0" indent="0">
              <a:buNone/>
            </a:pPr>
            <a:endParaRPr lang="en-US" altLang="ja-JP" sz="1300" dirty="0"/>
          </a:p>
        </p:txBody>
      </p:sp>
    </p:spTree>
    <p:extLst>
      <p:ext uri="{BB962C8B-B14F-4D97-AF65-F5344CB8AC3E}">
        <p14:creationId xmlns:p14="http://schemas.microsoft.com/office/powerpoint/2010/main" val="277185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6458909C-92C7-1043-99F2-9C105667C59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341120" y="378372"/>
                <a:ext cx="9316370" cy="728262"/>
              </a:xfrm>
            </p:spPr>
            <p:txBody>
              <a:bodyPr>
                <a:normAutofit fontScale="90000"/>
              </a:bodyPr>
              <a:lstStyle/>
              <a:p>
                <a:pPr algn="ctr"/>
                <a:r>
                  <a:rPr kumimoji="1" lang="en-US" altLang="ja-JP" sz="4000" dirty="0">
                    <a:solidFill>
                      <a:srgbClr val="0070C0"/>
                    </a:solidFill>
                  </a:rPr>
                  <a:t>Algebraic minimal surfaces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40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40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ja-JP" sz="40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altLang="ja-JP" sz="4000" i="1">
                        <a:solidFill>
                          <a:srgbClr val="FF4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4000" dirty="0">
                    <a:solidFill>
                      <a:srgbClr val="FF40FF"/>
                    </a:solidFill>
                  </a:rPr>
                  <a:t>=2</a:t>
                </a:r>
                <a:r>
                  <a:rPr kumimoji="1" lang="en-US" altLang="ja-JP" sz="4000" dirty="0">
                    <a:solidFill>
                      <a:srgbClr val="0070C0"/>
                    </a:solidFill>
                  </a:rPr>
                  <a:t> </a:t>
                </a:r>
                <a:endParaRPr kumimoji="1" lang="ja-JP" altLang="en-US" sz="400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6458909C-92C7-1043-99F2-9C105667C59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341120" y="378372"/>
                <a:ext cx="9316370" cy="728262"/>
              </a:xfrm>
              <a:blipFill>
                <a:blip r:embed="rId2"/>
                <a:stretch>
                  <a:fillRect t="-8621" r="-136" b="-206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17A3CF10-1897-CB48-8564-BBFB86C3D02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8044" y="1347531"/>
                <a:ext cx="11449970" cy="4769489"/>
              </a:xfrm>
            </p:spPr>
            <p:txBody>
              <a:bodyPr>
                <a:normAutofit fontScale="92500" lnSpcReduction="10000"/>
              </a:bodyPr>
              <a:lstStyle/>
              <a:p>
                <a:pPr marL="45720" indent="0">
                  <a:buNone/>
                </a:pPr>
                <a:r>
                  <a:rPr lang="en-US" altLang="ja-JP" u="sng" dirty="0">
                    <a:solidFill>
                      <a:srgbClr val="0070C0"/>
                    </a:solidFill>
                  </a:rPr>
                  <a:t>M.-Sato</a:t>
                </a:r>
                <a:r>
                  <a:rPr lang="en-US" altLang="ja-JP" dirty="0">
                    <a:solidFill>
                      <a:srgbClr val="0070C0"/>
                    </a:solidFill>
                  </a:rPr>
                  <a:t> </a:t>
                </a:r>
                <a:r>
                  <a:rPr lang="en-US" altLang="ja-JP" dirty="0"/>
                  <a:t>(1994) (1) For </a:t>
                </a:r>
                <a14:m>
                  <m:oMath xmlns:m="http://schemas.openxmlformats.org/officeDocument/2006/math">
                    <m:r>
                      <a:rPr lang="en-US" altLang="ja-JP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)=(0</m:t>
                    </m:r>
                  </m:oMath>
                </a14:m>
                <a:r>
                  <a:rPr lang="en-US" altLang="ja-JP" dirty="0"/>
                  <a:t>,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altLang="ja-JP" dirty="0"/>
                  <a:t>), and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ℂ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altLang="ja-JP" dirty="0"/>
                  <a:t>,</a:t>
                </a:r>
              </a:p>
              <a:p>
                <a:pPr marL="45720" indent="0">
                  <a:buNone/>
                </a:pPr>
                <a:r>
                  <a:rPr lang="en-US" altLang="ja-JP" dirty="0"/>
                  <a:t>    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altLang="ja-JP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sSup>
                          <m:sSupPr>
                            <m:ctrlP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den>
                    </m:f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endParaRPr lang="en-US" altLang="ja-JP" dirty="0">
                  <a:ea typeface="Cambria Math" panose="02040503050406030204" pitchFamily="18" charset="0"/>
                </a:endParaRPr>
              </a:p>
              <a:p>
                <a:pPr marL="45720" indent="0">
                  <a:buNone/>
                </a:pPr>
                <a:r>
                  <a:rPr lang="en-US" altLang="ja-JP" dirty="0"/>
                  <a:t>    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h𝑑𝑧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p>
                                </m:sSup>
                                <m: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  <m:sup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</m:sSup>
                      </m:den>
                    </m:f>
                    <m:r>
                      <a:rPr lang="en-US" altLang="ja-JP" i="1">
                        <a:latin typeface="Cambria Math" panose="02040503050406030204" pitchFamily="18" charset="0"/>
                      </a:rPr>
                      <m:t>𝑑𝑧</m:t>
                    </m:r>
                  </m:oMath>
                </a14:m>
                <a:r>
                  <a:rPr lang="en-US" altLang="ja-JP" dirty="0"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altLang="ja-JP" dirty="0">
                    <a:ea typeface="Cambria Math" panose="02040503050406030204" pitchFamily="18" charset="0"/>
                  </a:rPr>
                  <a:t> if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=−1</m:t>
                    </m:r>
                  </m:oMath>
                </a14:m>
                <a:r>
                  <a:rPr lang="en-US" altLang="ja-JP" dirty="0"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−1≥1</m:t>
                    </m:r>
                  </m:oMath>
                </a14:m>
                <a:r>
                  <a:rPr lang="en-US" altLang="ja-JP" dirty="0">
                    <a:ea typeface="Cambria Math" panose="02040503050406030204" pitchFamily="18" charset="0"/>
                  </a:rPr>
                  <a:t> if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en-US" altLang="ja-JP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</m:oMath>
                </a14:m>
                <a:endParaRPr lang="en-US" altLang="ja-JP" dirty="0">
                  <a:ea typeface="Cambria Math" panose="02040503050406030204" pitchFamily="18" charset="0"/>
                </a:endParaRPr>
              </a:p>
              <a:p>
                <a:pPr marL="45720" indent="0">
                  <a:buNone/>
                </a:pPr>
                <a:r>
                  <a:rPr lang="en-US" altLang="ja-JP" dirty="0"/>
                  <a:t>gives an algebraic minimal surface whose Gauss map </a:t>
                </a:r>
                <a:r>
                  <a:rPr lang="en-US" altLang="ja-JP" dirty="0">
                    <a:solidFill>
                      <a:srgbClr val="FF40FF"/>
                    </a:solidFill>
                  </a:rPr>
                  <a:t>omits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solidFill>
                          <a:srgbClr val="FF40FF"/>
                        </a:solidFill>
                        <a:latin typeface="Cambria Math" panose="02040503050406030204" pitchFamily="18" charset="0"/>
                      </a:rPr>
                      <m:t>1, </m:t>
                    </m:r>
                    <m:r>
                      <a:rPr lang="en-US" altLang="ja-JP" b="0" i="1" smtClean="0">
                        <a:solidFill>
                          <a:srgbClr val="FF40FF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altLang="ja-JP" dirty="0">
                    <a:solidFill>
                      <a:srgbClr val="FF40FF"/>
                    </a:solidFill>
                  </a:rPr>
                  <a:t>.</a:t>
                </a:r>
              </a:p>
              <a:p>
                <a:pPr marL="45720" indent="0">
                  <a:buNone/>
                </a:pPr>
                <a:r>
                  <a:rPr lang="en-US" altLang="ja-JP" dirty="0"/>
                  <a:t>(2) For </a:t>
                </a:r>
                <a14:m>
                  <m:oMath xmlns:m="http://schemas.openxmlformats.org/officeDocument/2006/math">
                    <m:r>
                      <a:rPr lang="en-US" altLang="ja-JP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)=(0</m:t>
                    </m:r>
                  </m:oMath>
                </a14:m>
                <a:r>
                  <a:rPr lang="en-US" altLang="ja-JP" dirty="0"/>
                  <a:t>,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altLang="ja-JP" dirty="0"/>
                  <a:t>), and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2 </m:t>
                        </m:r>
                      </m:sup>
                    </m:sSup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∞</m:t>
                        </m:r>
                      </m:e>
                    </m:d>
                  </m:oMath>
                </a14:m>
                <a:r>
                  <a:rPr kumimoji="1" lang="en-US" altLang="ja-JP" dirty="0"/>
                  <a:t>,                                      </a:t>
                </a:r>
                <a:r>
                  <a:rPr lang="en-US" altLang="ja-JP" sz="1900" dirty="0">
                    <a:solidFill>
                      <a:schemeClr val="tx2"/>
                    </a:solidFill>
                  </a:rPr>
                  <a:t>Graphics by K. Sato</a:t>
                </a:r>
                <a:endParaRPr kumimoji="1" lang="en-US" altLang="ja-JP" sz="1900" dirty="0">
                  <a:solidFill>
                    <a:schemeClr val="tx2"/>
                  </a:solidFill>
                </a:endParaRPr>
              </a:p>
              <a:p>
                <a:pPr marL="45720" indent="0">
                  <a:buNone/>
                </a:pPr>
                <a:r>
                  <a:rPr kumimoji="1" lang="en-US" altLang="ja-JP" b="0" dirty="0"/>
                  <a:t>   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f>
                      <m:f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+1+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−1)</m:t>
                        </m:r>
                      </m:num>
                      <m:den>
                        <m:sSup>
                          <m:sSup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kumimoji="1"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endParaRPr kumimoji="1" lang="en-US" altLang="ja-JP" b="0" dirty="0">
                  <a:ea typeface="Cambria Math" panose="02040503050406030204" pitchFamily="18" charset="0"/>
                </a:endParaRPr>
              </a:p>
              <a:p>
                <a:pPr marL="45720" indent="0">
                  <a:buNone/>
                </a:pPr>
                <a:r>
                  <a:rPr kumimoji="1" lang="en-US" altLang="ja-JP" b="0" dirty="0"/>
                  <a:t>   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h𝑑𝑧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  <m:sup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e>
                          <m:sup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𝑑𝑧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,  </m:t>
                    </m:r>
                    <m:d>
                      <m:d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d>
                      <m:d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kumimoji="1"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≠0,</m:t>
                    </m:r>
                  </m:oMath>
                </a14:m>
                <a:endParaRPr kumimoji="1" lang="en-US" altLang="ja-JP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" indent="0">
                  <a:buNone/>
                </a:pPr>
                <a:r>
                  <a:rPr kumimoji="1" lang="en-US" altLang="ja-JP" dirty="0"/>
                  <a:t>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+3</m:t>
                        </m:r>
                      </m:num>
                      <m:den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d>
                          <m:dPr>
                            <m:begChr m:val="{"/>
                            <m:endChr m:val="}"/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+4</m:t>
                            </m:r>
                          </m:e>
                        </m:d>
                      </m:den>
                    </m:f>
                    <m:r>
                      <a:rPr kumimoji="1"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</m:t>
                    </m:r>
                  </m:oMath>
                </a14:m>
                <a:endParaRPr kumimoji="1" lang="en-US" altLang="ja-JP" dirty="0"/>
              </a:p>
              <a:p>
                <a:pPr marL="45720" indent="0">
                  <a:buNone/>
                </a:pPr>
                <a:r>
                  <a:rPr lang="en-US" altLang="ja-JP" dirty="0"/>
                  <a:t>gives an algebraic minimal surface whose Gauss map </a:t>
                </a:r>
                <a:r>
                  <a:rPr lang="en-US" altLang="ja-JP" dirty="0">
                    <a:solidFill>
                      <a:srgbClr val="FF40FF"/>
                    </a:solidFill>
                  </a:rPr>
                  <a:t>omits </a:t>
                </a:r>
                <a14:m>
                  <m:oMath xmlns:m="http://schemas.openxmlformats.org/officeDocument/2006/math">
                    <m:r>
                      <a:rPr lang="en-US" altLang="ja-JP" i="1" smtClean="0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kumimoji="1" lang="en-US" altLang="ja-JP" dirty="0">
                    <a:solidFill>
                      <a:srgbClr val="FF40FF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ja-JP" i="1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altLang="ja-JP" b="0" i="1" smtClean="0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 </m:t>
                    </m:r>
                  </m:oMath>
                </a14:m>
                <a:endParaRPr kumimoji="1" lang="ja-JP" altLang="en-US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17A3CF10-1897-CB48-8564-BBFB86C3D0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8044" y="1347531"/>
                <a:ext cx="11449970" cy="4769489"/>
              </a:xfrm>
              <a:blipFill>
                <a:blip r:embed="rId3"/>
                <a:stretch>
                  <a:fillRect l="-111" t="-1857" b="-53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図 8">
            <a:extLst>
              <a:ext uri="{FF2B5EF4-FFF2-40B4-BE49-F238E27FC236}">
                <a16:creationId xmlns:a16="http://schemas.microsoft.com/office/drawing/2014/main" id="{F3A4FE9E-02B4-1B48-8A06-5E2C348407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784" y="4012884"/>
            <a:ext cx="2927813" cy="143729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90E01B3D-2279-7344-A2E9-62EEEEF69C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948" y="1479988"/>
            <a:ext cx="3317328" cy="1845031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FFBCFA9-0FBF-6946-8694-B73DE2501913}"/>
              </a:ext>
            </a:extLst>
          </p:cNvPr>
          <p:cNvSpPr txBox="1"/>
          <p:nvPr/>
        </p:nvSpPr>
        <p:spPr>
          <a:xfrm>
            <a:off x="8366235" y="4246180"/>
            <a:ext cx="3468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chemeClr val="accent3">
                    <a:lumMod val="75000"/>
                  </a:schemeClr>
                </a:solidFill>
              </a:rPr>
              <a:t>Note that </a:t>
            </a:r>
            <a:r>
              <a:rPr kumimoji="1" lang="en-US" altLang="ja-JP" sz="2000" u="sng" dirty="0">
                <a:solidFill>
                  <a:schemeClr val="accent3">
                    <a:lumMod val="75000"/>
                  </a:schemeClr>
                </a:solidFill>
              </a:rPr>
              <a:t>the directions of the</a:t>
            </a:r>
          </a:p>
          <a:p>
            <a:r>
              <a:rPr kumimoji="1" lang="en-US" altLang="ja-JP" sz="2000" u="sng" dirty="0">
                <a:solidFill>
                  <a:schemeClr val="accent3">
                    <a:lumMod val="75000"/>
                  </a:schemeClr>
                </a:solidFill>
              </a:rPr>
              <a:t>exceptional values can change</a:t>
            </a:r>
            <a:r>
              <a:rPr kumimoji="1" lang="en-US" altLang="ja-JP" sz="2000" dirty="0"/>
              <a:t>.</a:t>
            </a:r>
            <a:endParaRPr kumimoji="1" lang="ja-JP" altLang="en-US" sz="2000"/>
          </a:p>
        </p:txBody>
      </p:sp>
    </p:spTree>
    <p:extLst>
      <p:ext uri="{BB962C8B-B14F-4D97-AF65-F5344CB8AC3E}">
        <p14:creationId xmlns:p14="http://schemas.microsoft.com/office/powerpoint/2010/main" val="368779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73819F18-44F7-4342-B538-573E0FF2562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341120" y="409903"/>
                <a:ext cx="9116673" cy="791324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kumimoji="1" lang="en-US" altLang="ja-JP" sz="4000" dirty="0"/>
                  <a:t>Higher genus examples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40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40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ja-JP" sz="40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altLang="ja-JP" sz="4000" i="1">
                        <a:solidFill>
                          <a:srgbClr val="FF4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4000" dirty="0">
                    <a:solidFill>
                      <a:srgbClr val="FF40FF"/>
                    </a:solidFill>
                  </a:rPr>
                  <a:t>=2</a:t>
                </a:r>
                <a:r>
                  <a:rPr kumimoji="1" lang="en-US" altLang="ja-JP" sz="4000" dirty="0"/>
                  <a:t> </a:t>
                </a:r>
                <a:endParaRPr kumimoji="1" lang="ja-JP" altLang="en-US" sz="400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73819F18-44F7-4342-B538-573E0FF256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341120" y="409903"/>
                <a:ext cx="9116673" cy="791324"/>
              </a:xfrm>
              <a:blipFill>
                <a:blip r:embed="rId2"/>
                <a:stretch>
                  <a:fillRect t="-9375" b="-2343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B4697B5-28F1-EF45-AF16-29454DB9709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8579" y="1343760"/>
                <a:ext cx="10195035" cy="4678668"/>
              </a:xfrm>
            </p:spPr>
            <p:txBody>
              <a:bodyPr>
                <a:normAutofit/>
              </a:bodyPr>
              <a:lstStyle/>
              <a:p>
                <a:pPr marL="45720" indent="0">
                  <a:buNone/>
                </a:pPr>
                <a:r>
                  <a:rPr kumimoji="1" lang="en-US" altLang="ja-JP" sz="3000" u="sng" dirty="0">
                    <a:solidFill>
                      <a:srgbClr val="00B0F0"/>
                    </a:solidFill>
                  </a:rPr>
                  <a:t>Theorem</a:t>
                </a:r>
                <a:r>
                  <a:rPr kumimoji="1" lang="en-US" altLang="ja-JP" sz="3000" dirty="0">
                    <a:solidFill>
                      <a:srgbClr val="00B0F0"/>
                    </a:solidFill>
                  </a:rPr>
                  <a:t> (M. 1994)</a:t>
                </a:r>
                <a:r>
                  <a:rPr kumimoji="1" lang="en-US" altLang="ja-JP" dirty="0"/>
                  <a:t> (details, later)</a:t>
                </a:r>
              </a:p>
              <a:p>
                <a:pPr marL="45720" indent="0">
                  <a:buNone/>
                </a:pPr>
                <a:r>
                  <a:rPr lang="en-US" altLang="ja-JP" dirty="0"/>
                  <a:t>There exit two types of algebraic minimal surfaces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ja-JP" b="0" i="1" smtClean="0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US" altLang="ja-JP" b="0" i="1" smtClean="0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b="0" i="1" smtClean="0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ja-JP" b="0" i="1" smtClean="0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)=(1,4)</m:t>
                        </m:r>
                        <m:r>
                          <a:rPr lang="en-US" altLang="ja-JP" b="0" i="0" smtClean="0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n-US" altLang="ja-JP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and</m:t>
                        </m:r>
                        <m:r>
                          <a:rPr lang="en-US" altLang="ja-JP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ja-JP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altLang="ja-JP" i="1">
                        <a:solidFill>
                          <a:srgbClr val="FF4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dirty="0">
                    <a:solidFill>
                      <a:srgbClr val="FF40FF"/>
                    </a:solidFill>
                  </a:rPr>
                  <a:t>=2</a:t>
                </a:r>
                <a:r>
                  <a:rPr lang="en-US" altLang="ja-JP" dirty="0"/>
                  <a:t>. </a:t>
                </a:r>
                <a:endParaRPr lang="ja-JP" altLang="en-US"/>
              </a:p>
              <a:p>
                <a:pPr marL="45720" indent="0" algn="ctr">
                  <a:buNone/>
                </a:pPr>
                <a14:m>
                  <m:oMath xmlns:m="http://schemas.openxmlformats.org/officeDocument/2006/math">
                    <m:r>
                      <a:rPr lang="en-US" altLang="ja-JP" i="1" dirty="0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altLang="ja-JP" i="1" dirty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ja-JP" dirty="0"/>
                  <a:t>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ja-JP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altLang="ja-JP" i="1">
                        <a:solidFill>
                          <a:srgbClr val="FF4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dirty="0">
                    <a:solidFill>
                      <a:srgbClr val="FF40FF"/>
                    </a:solidFill>
                  </a:rPr>
                  <a:t>=2</a:t>
                </a:r>
                <a:endParaRPr lang="en-US" altLang="ja-JP" dirty="0"/>
              </a:p>
              <a:p>
                <a:pPr marL="45720" indent="0">
                  <a:buNone/>
                </a:pPr>
                <a:r>
                  <a:rPr lang="en-US" altLang="ja-JP" dirty="0"/>
                  <a:t>                           Type A                                             Type B</a:t>
                </a:r>
                <a:endParaRPr lang="ja-JP" altLang="en-US"/>
              </a:p>
              <a:p>
                <a:pPr marL="45720" indent="0">
                  <a:buNone/>
                </a:pPr>
                <a:endParaRPr kumimoji="1" lang="ja-JP" altLang="en-US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B4697B5-28F1-EF45-AF16-29454DB970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8579" y="1343760"/>
                <a:ext cx="10195035" cy="4678668"/>
              </a:xfrm>
              <a:blipFill>
                <a:blip r:embed="rId3"/>
                <a:stretch>
                  <a:fillRect l="-871" t="-243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コンテンツ プレースホルダー 4">
            <a:extLst>
              <a:ext uri="{FF2B5EF4-FFF2-40B4-BE49-F238E27FC236}">
                <a16:creationId xmlns:a16="http://schemas.microsoft.com/office/drawing/2014/main" id="{E1D00380-9064-904A-A7C9-564C23E43E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531" y="3365945"/>
            <a:ext cx="4343925" cy="164571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60B1E8A-5505-614D-BD0B-CD0CF6382F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408" y="3394842"/>
            <a:ext cx="2676985" cy="1593444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FC7456D-4C68-DE45-8CE4-D8BE5B7DE063}"/>
              </a:ext>
            </a:extLst>
          </p:cNvPr>
          <p:cNvSpPr txBox="1"/>
          <p:nvPr/>
        </p:nvSpPr>
        <p:spPr>
          <a:xfrm>
            <a:off x="4912647" y="5011661"/>
            <a:ext cx="2396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+mn-ea"/>
              </a:rPr>
              <a:t>Graphics by K. Sato</a:t>
            </a:r>
            <a:endParaRPr kumimoji="1" lang="ja-JP" altLang="en-US">
              <a:latin typeface="+mn-ea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DCB327B-EB04-A84E-A5D9-1DE393676393}"/>
              </a:ext>
            </a:extLst>
          </p:cNvPr>
          <p:cNvSpPr txBox="1"/>
          <p:nvPr/>
        </p:nvSpPr>
        <p:spPr>
          <a:xfrm>
            <a:off x="987972" y="5633545"/>
            <a:ext cx="91326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00B050"/>
                </a:solidFill>
              </a:rPr>
              <a:t>Many other examples exist using the covering method, as shown below.</a:t>
            </a:r>
            <a:endParaRPr kumimoji="1" lang="ja-JP" altLang="en-US" sz="240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46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47355453-EF74-7742-8177-C24EC37B59E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978568" y="678188"/>
                <a:ext cx="10315074" cy="1429407"/>
              </a:xfrm>
            </p:spPr>
            <p:txBody>
              <a:bodyPr>
                <a:normAutofit fontScale="90000"/>
              </a:bodyPr>
              <a:lstStyle/>
              <a:p>
                <a:pPr marL="45720" indent="0" algn="ctr"/>
                <a:r>
                  <a:rPr kumimoji="1" lang="en-US" altLang="ja-JP" sz="2000" u="sng" dirty="0">
                    <a:solidFill>
                      <a:srgbClr val="C00000"/>
                    </a:solidFill>
                  </a:rPr>
                  <a:t>Most people believe that</a:t>
                </a:r>
                <a:r>
                  <a:rPr kumimoji="1" lang="en-US" altLang="ja-JP" sz="2000" dirty="0"/>
                  <a:t> </a:t>
                </a:r>
                <a:br>
                  <a:rPr kumimoji="1" lang="en-US" altLang="ja-JP" sz="2000" dirty="0"/>
                </a:br>
                <a:r>
                  <a:rPr lang="en-US" altLang="ja-JP" sz="4000" dirty="0">
                    <a:solidFill>
                      <a:srgbClr val="00B0F0"/>
                    </a:solidFill>
                  </a:rPr>
                  <a:t>The </a:t>
                </a:r>
                <a:r>
                  <a:rPr kumimoji="1" lang="en-US" altLang="ja-JP" sz="4000" dirty="0">
                    <a:solidFill>
                      <a:srgbClr val="00B0F0"/>
                    </a:solidFill>
                  </a:rPr>
                  <a:t>Gauss map </a:t>
                </a:r>
                <a14:m>
                  <m:oMath xmlns:m="http://schemas.openxmlformats.org/officeDocument/2006/math">
                    <m:r>
                      <a:rPr lang="en-US" altLang="ja-JP" sz="40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altLang="ja-JP" sz="40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sz="4000" dirty="0">
                    <a:solidFill>
                      <a:srgbClr val="00B0F0"/>
                    </a:solidFill>
                  </a:rPr>
                  <a:t>of an </a:t>
                </a:r>
                <a:r>
                  <a:rPr kumimoji="1" lang="en-US" altLang="ja-JP" sz="4000" dirty="0">
                    <a:solidFill>
                      <a:srgbClr val="FF40FF"/>
                    </a:solidFill>
                  </a:rPr>
                  <a:t>algebraic</a:t>
                </a:r>
                <a:r>
                  <a:rPr lang="en-US" altLang="ja-JP" sz="4000" dirty="0">
                    <a:solidFill>
                      <a:srgbClr val="00B0F0"/>
                    </a:solidFill>
                  </a:rPr>
                  <a:t> </a:t>
                </a:r>
                <a:r>
                  <a:rPr kumimoji="1" lang="en-US" altLang="ja-JP" sz="4000" dirty="0">
                    <a:solidFill>
                      <a:srgbClr val="00B0F0"/>
                    </a:solidFill>
                  </a:rPr>
                  <a:t>minimal </a:t>
                </a:r>
                <a:r>
                  <a:rPr lang="en-US" altLang="ja-JP" sz="4000" dirty="0">
                    <a:solidFill>
                      <a:srgbClr val="00B0F0"/>
                    </a:solidFill>
                  </a:rPr>
                  <a:t>surface satisfies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4000" i="1" smtClean="0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40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ja-JP" sz="40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altLang="ja-JP" sz="4000" i="1" smtClean="0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altLang="ja-JP" sz="4000" b="0" i="1" smtClean="0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kumimoji="1" lang="en-US" altLang="ja-JP" sz="4000" dirty="0">
                    <a:solidFill>
                      <a:srgbClr val="FF40FF"/>
                    </a:solidFill>
                  </a:rPr>
                  <a:t>.</a:t>
                </a:r>
                <a:endParaRPr kumimoji="1" lang="ja-JP" altLang="en-US" sz="4000">
                  <a:solidFill>
                    <a:srgbClr val="002060"/>
                  </a:solidFill>
                </a:endParaRPr>
              </a:p>
            </p:txBody>
          </p:sp>
        </mc:Choice>
        <mc:Fallback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47355453-EF74-7742-8177-C24EC37B59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978568" y="678188"/>
                <a:ext cx="10315074" cy="1429407"/>
              </a:xfrm>
              <a:blipFill>
                <a:blip r:embed="rId2"/>
                <a:stretch>
                  <a:fillRect b="-11404"/>
                </a:stretch>
              </a:blipFill>
            </p:spPr>
            <p:txBody>
              <a:bodyPr/>
              <a:lstStyle/>
              <a:p>
                <a:r>
                  <a:rPr lang="ja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81DA34A7-2617-9644-804B-1B6E1CEB7FB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2107595"/>
                <a:ext cx="10443411" cy="3972363"/>
              </a:xfrm>
            </p:spPr>
            <p:txBody>
              <a:bodyPr>
                <a:normAutofit fontScale="55000" lnSpcReduction="20000"/>
              </a:bodyPr>
              <a:lstStyle/>
              <a:p>
                <a:pPr marL="45720" indent="0">
                  <a:buNone/>
                </a:pPr>
                <a:endParaRPr kumimoji="1" lang="en-US" altLang="ja-JP" sz="2600" dirty="0"/>
              </a:p>
              <a:p>
                <a:pPr marL="45720" indent="0">
                  <a:buNone/>
                </a:pPr>
                <a:r>
                  <a:rPr lang="en-US" altLang="ja-JP" sz="5100" dirty="0">
                    <a:solidFill>
                      <a:srgbClr val="00B050"/>
                    </a:solidFill>
                  </a:rPr>
                  <a:t>How to attack?</a:t>
                </a:r>
                <a:endParaRPr kumimoji="1" lang="en-US" altLang="ja-JP" sz="5100" dirty="0">
                  <a:solidFill>
                    <a:srgbClr val="00B050"/>
                  </a:solidFill>
                </a:endParaRPr>
              </a:p>
              <a:p>
                <a:pPr marL="45720" indent="0">
                  <a:buNone/>
                </a:pPr>
                <a:r>
                  <a:rPr lang="en-US" altLang="ja-JP" sz="3200" dirty="0"/>
                  <a:t>   </a:t>
                </a:r>
                <a:r>
                  <a:rPr lang="en-US" altLang="ja-JP" sz="4200" dirty="0"/>
                  <a:t>(1) </a:t>
                </a:r>
                <a:r>
                  <a:rPr lang="en-US" altLang="ja-JP" sz="4200" u="sng" dirty="0"/>
                  <a:t>By contradiction</a:t>
                </a:r>
                <a:r>
                  <a:rPr lang="en-US" altLang="ja-JP" sz="4200" dirty="0"/>
                  <a:t>: Suppose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42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42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ja-JP" sz="42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altLang="ja-JP" sz="4200" i="1">
                        <a:solidFill>
                          <a:srgbClr val="FF4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4200" dirty="0">
                    <a:solidFill>
                      <a:srgbClr val="FF40FF"/>
                    </a:solidFill>
                  </a:rPr>
                  <a:t>=3,</a:t>
                </a:r>
                <a:r>
                  <a:rPr lang="en-US" altLang="ja-JP" sz="4200" dirty="0"/>
                  <a:t> then, … a contradiction follows?</a:t>
                </a:r>
              </a:p>
              <a:p>
                <a:pPr marL="45720" indent="0">
                  <a:buNone/>
                </a:pPr>
                <a:r>
                  <a:rPr lang="en-US" altLang="ja-JP" sz="4200" dirty="0"/>
                  <a:t>  (2) </a:t>
                </a:r>
                <a:r>
                  <a:rPr lang="en-US" altLang="ja-JP" sz="4200" u="sng" dirty="0"/>
                  <a:t>Construct</a:t>
                </a:r>
                <a:r>
                  <a:rPr lang="en-US" altLang="ja-JP" sz="4200" dirty="0"/>
                  <a:t> an example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42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42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ja-JP" sz="42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altLang="ja-JP" sz="4200" i="1">
                        <a:solidFill>
                          <a:srgbClr val="FF4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4200" dirty="0">
                    <a:solidFill>
                      <a:srgbClr val="FF40FF"/>
                    </a:solidFill>
                  </a:rPr>
                  <a:t>=3</a:t>
                </a:r>
                <a:r>
                  <a:rPr lang="en-US" altLang="ja-JP" sz="4200" dirty="0"/>
                  <a:t>. </a:t>
                </a:r>
              </a:p>
              <a:p>
                <a:pPr marL="45720" indent="0">
                  <a:buNone/>
                </a:pPr>
                <a:r>
                  <a:rPr lang="ja-JP" altLang="en-US" sz="4200"/>
                  <a:t>　</a:t>
                </a:r>
                <a:r>
                  <a:rPr lang="en-US" altLang="ja-JP" sz="4200" dirty="0"/>
                  <a:t>(3) Extend </a:t>
                </a:r>
                <a:r>
                  <a:rPr lang="en-US" altLang="ja-JP" sz="4200" u="sng" dirty="0"/>
                  <a:t>the </a:t>
                </a:r>
                <a:r>
                  <a:rPr lang="en-US" altLang="ja-JP" sz="4200" u="sng" dirty="0" err="1"/>
                  <a:t>Nevanlinna</a:t>
                </a:r>
                <a:r>
                  <a:rPr lang="en-US" altLang="ja-JP" sz="4200" u="sng" dirty="0"/>
                  <a:t> theory</a:t>
                </a:r>
                <a:r>
                  <a:rPr lang="en-US" altLang="ja-JP" sz="4200" dirty="0"/>
                  <a:t> on the disk </a:t>
                </a:r>
                <a14:m>
                  <m:oMath xmlns:m="http://schemas.openxmlformats.org/officeDocument/2006/math">
                    <m:r>
                      <a:rPr lang="en-US" altLang="ja-JP" sz="4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𝔻</m:t>
                    </m:r>
                  </m:oMath>
                </a14:m>
                <a:r>
                  <a:rPr lang="en-US" altLang="ja-JP" sz="4200" dirty="0"/>
                  <a:t> (very difficult!). </a:t>
                </a:r>
              </a:p>
              <a:p>
                <a:pPr marL="45720" indent="0">
                  <a:buNone/>
                </a:pPr>
                <a:endParaRPr lang="en-US" altLang="ja-JP" sz="2500" dirty="0"/>
              </a:p>
              <a:p>
                <a:pPr marL="45720" indent="0">
                  <a:buNone/>
                </a:pPr>
                <a:r>
                  <a:rPr lang="en-US" altLang="ja-JP" sz="5900" dirty="0"/>
                  <a:t>The problem is </a:t>
                </a:r>
                <a:r>
                  <a:rPr lang="en-US" altLang="ja-JP" sz="5900" dirty="0">
                    <a:solidFill>
                      <a:srgbClr val="FF40FF"/>
                    </a:solidFill>
                  </a:rPr>
                  <a:t>still open</a:t>
                </a:r>
                <a:r>
                  <a:rPr lang="en-US" altLang="ja-JP" sz="5900" dirty="0"/>
                  <a:t>.  </a:t>
                </a:r>
              </a:p>
              <a:p>
                <a:pPr marL="45720" indent="0">
                  <a:buNone/>
                </a:pPr>
                <a:r>
                  <a:rPr lang="en-US" altLang="ja-JP" sz="5900" u="sng" dirty="0"/>
                  <a:t>The difficulty</a:t>
                </a:r>
                <a:r>
                  <a:rPr lang="en-US" altLang="ja-JP" sz="5900" dirty="0"/>
                  <a:t> is caused by the period condition [P].</a:t>
                </a:r>
                <a:endParaRPr kumimoji="1" lang="en-US" altLang="ja-JP" sz="5900" dirty="0"/>
              </a:p>
            </p:txBody>
          </p:sp>
        </mc:Choice>
        <mc:Fallback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81DA34A7-2617-9644-804B-1B6E1CEB7F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2107595"/>
                <a:ext cx="10443411" cy="3972363"/>
              </a:xfrm>
              <a:blipFill>
                <a:blip r:embed="rId3"/>
                <a:stretch>
                  <a:fillRect l="-1094" r="-729"/>
                </a:stretch>
              </a:blipFill>
            </p:spPr>
            <p:txBody>
              <a:bodyPr/>
              <a:lstStyle/>
              <a:p>
                <a:r>
                  <a:rPr lang="ja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533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0DF1CF-8B2C-264B-8329-09CD7EB65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556591"/>
            <a:ext cx="9234115" cy="731918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4000" dirty="0">
                <a:solidFill>
                  <a:srgbClr val="7030A0"/>
                </a:solidFill>
              </a:rPr>
              <a:t>Pseudo-algebraic</a:t>
            </a:r>
            <a:endParaRPr kumimoji="1" lang="ja-JP" altLang="en-US" sz="4000">
              <a:solidFill>
                <a:srgbClr val="7030A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CBE653E-5BA5-F44D-905E-944109305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048" y="1673352"/>
            <a:ext cx="11025352" cy="43434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altLang="ja-JP" sz="3200" dirty="0"/>
              <a:t>When (</a:t>
            </a:r>
            <a:r>
              <a:rPr lang="en-US" altLang="ja-JP" sz="3200" i="1" dirty="0"/>
              <a:t>g, </a:t>
            </a:r>
            <a:r>
              <a:rPr lang="en-US" altLang="ja-JP" sz="3200" i="1" dirty="0" err="1"/>
              <a:t>ω</a:t>
            </a:r>
            <a:r>
              <a:rPr lang="en-US" altLang="ja-JP" sz="3200" dirty="0"/>
              <a:t>) is extended to a compact Riemann </a:t>
            </a:r>
          </a:p>
          <a:p>
            <a:pPr marL="45720" indent="0">
              <a:buNone/>
            </a:pPr>
            <a:r>
              <a:rPr lang="en-US" altLang="ja-JP" sz="3200" dirty="0"/>
              <a:t>surface, but </a:t>
            </a:r>
            <a:r>
              <a:rPr lang="en-US" altLang="ja-JP" sz="3200" dirty="0">
                <a:solidFill>
                  <a:schemeClr val="accent3">
                    <a:lumMod val="75000"/>
                  </a:schemeClr>
                </a:solidFill>
              </a:rPr>
              <a:t>[P] does not hold, then the minimal</a:t>
            </a:r>
          </a:p>
          <a:p>
            <a:pPr marL="45720" indent="0">
              <a:buNone/>
            </a:pPr>
            <a:r>
              <a:rPr lang="en-US" altLang="ja-JP" sz="3200" dirty="0">
                <a:solidFill>
                  <a:schemeClr val="accent3">
                    <a:lumMod val="75000"/>
                  </a:schemeClr>
                </a:solidFill>
              </a:rPr>
              <a:t> surface is defined only </a:t>
            </a:r>
            <a:r>
              <a:rPr lang="en-US" altLang="ja-JP" sz="3200" u="sng" dirty="0">
                <a:solidFill>
                  <a:schemeClr val="accent3">
                    <a:lumMod val="75000"/>
                  </a:schemeClr>
                </a:solidFill>
              </a:rPr>
              <a:t>on the universal cover</a:t>
            </a:r>
            <a:r>
              <a:rPr lang="en-US" altLang="ja-JP" sz="3200" dirty="0">
                <a:solidFill>
                  <a:schemeClr val="accent3">
                    <a:lumMod val="75000"/>
                  </a:schemeClr>
                </a:solidFill>
              </a:rPr>
              <a:t>. </a:t>
            </a:r>
          </a:p>
          <a:p>
            <a:pPr marL="45720" indent="0">
              <a:buNone/>
            </a:pPr>
            <a:endParaRPr lang="en-US" altLang="ja-JP" sz="3200" dirty="0">
              <a:solidFill>
                <a:schemeClr val="accent3">
                  <a:lumMod val="75000"/>
                </a:schemeClr>
              </a:solidFill>
            </a:endParaRPr>
          </a:p>
          <a:p>
            <a:pPr marL="45720" indent="0">
              <a:buNone/>
            </a:pPr>
            <a:r>
              <a:rPr lang="en-US" altLang="ja-JP" sz="3200" dirty="0"/>
              <a:t>Such surfaces are called </a:t>
            </a:r>
          </a:p>
          <a:p>
            <a:pPr marL="45720" indent="0" algn="ctr">
              <a:buNone/>
            </a:pPr>
            <a:r>
              <a:rPr lang="en-US" altLang="ja-JP" sz="4000" u="sng" dirty="0">
                <a:solidFill>
                  <a:srgbClr val="FF40FF"/>
                </a:solidFill>
              </a:rPr>
              <a:t>pseudo-algebraic</a:t>
            </a:r>
            <a:r>
              <a:rPr lang="en-US" altLang="ja-JP" sz="3200" dirty="0">
                <a:solidFill>
                  <a:srgbClr val="FF40FF"/>
                </a:solidFill>
              </a:rPr>
              <a:t>.</a:t>
            </a:r>
            <a:r>
              <a:rPr lang="en-US" altLang="ja-JP" sz="3200" dirty="0">
                <a:solidFill>
                  <a:schemeClr val="accent3">
                    <a:lumMod val="75000"/>
                  </a:schemeClr>
                </a:solidFill>
              </a:rPr>
              <a:t> </a:t>
            </a:r>
          </a:p>
          <a:p>
            <a:pPr marL="45720" indent="0">
              <a:buNone/>
            </a:pPr>
            <a:endParaRPr lang="en-US" altLang="ja-JP" sz="3200" dirty="0"/>
          </a:p>
          <a:p>
            <a:pPr marL="45720" indent="0">
              <a:buNone/>
            </a:pPr>
            <a:endParaRPr kumimoji="1" lang="ja-JP" altLang="en-US" sz="3200">
              <a:solidFill>
                <a:srgbClr val="FF4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43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2E9A45B-B32F-DC45-90D0-37AD3D343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553057"/>
            <a:ext cx="9361040" cy="784436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en-US" altLang="ja-JP" sz="4000" dirty="0">
                <a:solidFill>
                  <a:srgbClr val="002060"/>
                </a:solidFill>
              </a:rPr>
              <a:t>Examples of pseudo-algebraic surfaces </a:t>
            </a:r>
            <a:endParaRPr kumimoji="1" lang="ja-JP" altLang="en-US" sz="4000">
              <a:solidFill>
                <a:srgbClr val="00206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35E7AFBC-5C83-574B-8E62-5434B31D63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" indent="0">
                  <a:buNone/>
                </a:pPr>
                <a:r>
                  <a:rPr lang="en-US" altLang="ja-JP" dirty="0"/>
                  <a:t>(vi) </a:t>
                </a:r>
                <a:r>
                  <a:rPr lang="en-US" altLang="ja-JP" dirty="0">
                    <a:solidFill>
                      <a:srgbClr val="00B050"/>
                    </a:solidFill>
                  </a:rPr>
                  <a:t>Helicoid</a:t>
                </a:r>
                <a:r>
                  <a:rPr lang="en-US" altLang="ja-JP" dirty="0"/>
                  <a:t>:</a:t>
                </a:r>
                <a:r>
                  <a:rPr lang="en-US" altLang="ja-JP" i="1" dirty="0"/>
                  <a:t> </a:t>
                </a:r>
                <a:r>
                  <a:rPr lang="en-US" altLang="ja-JP" dirty="0"/>
                  <a:t>(</a:t>
                </a:r>
                <a:r>
                  <a:rPr lang="en-US" altLang="ja-JP" i="1" dirty="0"/>
                  <a:t>g, </a:t>
                </a:r>
                <a:r>
                  <a:rPr lang="en-US" altLang="ja-JP" i="1" dirty="0" err="1"/>
                  <a:t>ω</a:t>
                </a:r>
                <a:r>
                  <a:rPr lang="en-US" altLang="ja-JP" dirty="0"/>
                  <a:t>) = (z,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𝑖𝑑𝑧</m:t>
                        </m:r>
                      </m:num>
                      <m:den>
                        <m:sSup>
                          <m:s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altLang="ja-JP" dirty="0"/>
                  <a:t>) on </a:t>
                </a:r>
                <a14:m>
                  <m:oMath xmlns:m="http://schemas.openxmlformats.org/officeDocument/2006/math">
                    <m:r>
                      <a:rPr lang="en-US" altLang="ja-JP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ℂ</m:t>
                    </m:r>
                  </m:oMath>
                </a14:m>
                <a:r>
                  <a:rPr lang="en-US" altLang="ja-JP" baseline="30000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en-US" altLang="ja-JP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altLang="ja-JP" dirty="0"/>
                  <a:t>.</a:t>
                </a:r>
              </a:p>
              <a:p>
                <a:pPr marL="45720" indent="0">
                  <a:buNone/>
                </a:pPr>
                <a:r>
                  <a:rPr lang="en-US" altLang="ja-JP" dirty="0">
                    <a:solidFill>
                      <a:srgbClr val="FF40FF"/>
                    </a:solidFill>
                  </a:rPr>
                  <a:t>      Ex.1.</a:t>
                </a:r>
                <a:r>
                  <a:rPr lang="en-US" altLang="ja-JP" dirty="0"/>
                  <a:t> Show that it does </a:t>
                </a:r>
                <a:r>
                  <a:rPr lang="en-US" altLang="ja-JP" dirty="0">
                    <a:solidFill>
                      <a:srgbClr val="FF40FF"/>
                    </a:solidFill>
                  </a:rPr>
                  <a:t>not</a:t>
                </a:r>
                <a:r>
                  <a:rPr lang="en-US" altLang="ja-JP" dirty="0"/>
                  <a:t> satisfy [P]. </a:t>
                </a:r>
              </a:p>
              <a:p>
                <a:pPr marL="45720" indent="0">
                  <a:buNone/>
                </a:pPr>
                <a:r>
                  <a:rPr lang="en-US" altLang="ja-JP" dirty="0"/>
                  <a:t>Hence, the surface is defined only on the universal </a:t>
                </a:r>
              </a:p>
              <a:p>
                <a:pPr marL="45720" indent="0">
                  <a:buNone/>
                </a:pPr>
                <a:r>
                  <a:rPr lang="en-US" altLang="ja-JP" dirty="0"/>
                  <a:t>cover </a:t>
                </a:r>
                <a14:m>
                  <m:oMath xmlns:m="http://schemas.openxmlformats.org/officeDocument/2006/math">
                    <m:r>
                      <a:rPr lang="en-US" altLang="ja-JP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ℂ</m:t>
                    </m:r>
                  </m:oMath>
                </a14:m>
                <a:r>
                  <a:rPr lang="en-US" altLang="ja-JP" baseline="30000" dirty="0"/>
                  <a:t> </a:t>
                </a:r>
                <a:r>
                  <a:rPr lang="en-US" altLang="ja-JP" dirty="0"/>
                  <a:t>of </a:t>
                </a:r>
                <a14:m>
                  <m:oMath xmlns:m="http://schemas.openxmlformats.org/officeDocument/2006/math">
                    <m:r>
                      <a:rPr lang="en-US" altLang="ja-JP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ℂ</m:t>
                    </m:r>
                  </m:oMath>
                </a14:m>
                <a:r>
                  <a:rPr lang="en-US" altLang="ja-JP" baseline="30000" dirty="0"/>
                  <a:t> </a:t>
                </a:r>
                <a14:m>
                  <m:oMath xmlns:m="http://schemas.openxmlformats.org/officeDocument/2006/math">
                    <m:r>
                      <a:rPr lang="en-US" altLang="ja-JP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en-US" altLang="ja-JP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altLang="ja-JP" dirty="0"/>
                  <a:t>.        </a:t>
                </a:r>
                <a14:m>
                  <m:oMath xmlns:m="http://schemas.openxmlformats.org/officeDocument/2006/math">
                    <m:r>
                      <a:rPr lang="en-US" altLang="ja-JP" i="1" smtClean="0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altLang="ja-JP" i="1" smtClean="0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=∞</m:t>
                    </m:r>
                  </m:oMath>
                </a14:m>
                <a:endParaRPr lang="en-US" altLang="ja-JP" dirty="0"/>
              </a:p>
              <a:p>
                <a:pPr marL="45720" indent="0">
                  <a:buNone/>
                </a:pPr>
                <a:r>
                  <a:rPr lang="en-US" altLang="ja-JP" dirty="0"/>
                  <a:t>(vii) </a:t>
                </a:r>
                <a:r>
                  <a:rPr lang="en-US" altLang="ja-JP" dirty="0" err="1">
                    <a:solidFill>
                      <a:srgbClr val="00B050"/>
                    </a:solidFill>
                  </a:rPr>
                  <a:t>Scherk</a:t>
                </a:r>
                <a:r>
                  <a:rPr lang="en-US" altLang="ja-JP" dirty="0">
                    <a:solidFill>
                      <a:srgbClr val="00B050"/>
                    </a:solidFill>
                  </a:rPr>
                  <a:t> surface</a:t>
                </a:r>
                <a:r>
                  <a:rPr lang="en-US" altLang="ja-JP" dirty="0"/>
                  <a:t>: (</a:t>
                </a:r>
                <a:r>
                  <a:rPr lang="en-US" altLang="ja-JP" i="1" dirty="0"/>
                  <a:t>g, </a:t>
                </a:r>
                <a:r>
                  <a:rPr lang="en-US" altLang="ja-JP" i="1" dirty="0" err="1"/>
                  <a:t>ω</a:t>
                </a:r>
                <a:r>
                  <a:rPr lang="en-US" altLang="ja-JP" dirty="0"/>
                  <a:t>)= (</a:t>
                </a:r>
                <a:r>
                  <a:rPr lang="en-US" altLang="ja-JP" i="1" dirty="0"/>
                  <a:t>z,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i="1" dirty="0">
                            <a:latin typeface="Cambria Math" panose="02040503050406030204" pitchFamily="18" charset="0"/>
                          </a:rPr>
                          <m:t>𝑖𝑑𝑧</m:t>
                        </m:r>
                      </m:num>
                      <m:den>
                        <m:sSup>
                          <m:sSupPr>
                            <m:ctrlPr>
                              <a:rPr lang="en-US" altLang="ja-JP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i="1" dirty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altLang="ja-JP" i="1" dirty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  <m:r>
                          <a:rPr lang="en-US" altLang="ja-JP" i="1" dirty="0">
                            <a:latin typeface="Cambria Math" panose="02040503050406030204" pitchFamily="18" charset="0"/>
                          </a:rPr>
                          <m:t>−1</m:t>
                        </m:r>
                      </m:den>
                    </m:f>
                  </m:oMath>
                </a14:m>
                <a:r>
                  <a:rPr lang="en-US" altLang="ja-JP" dirty="0"/>
                  <a:t>) on </a:t>
                </a:r>
                <a14:m>
                  <m:oMath xmlns:m="http://schemas.openxmlformats.org/officeDocument/2006/math">
                    <m:r>
                      <a:rPr lang="en-US" altLang="ja-JP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ℂ</m:t>
                    </m:r>
                    <m:r>
                      <a:rPr lang="en-US" altLang="ja-JP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en-US" altLang="ja-JP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e>
                    </m:d>
                  </m:oMath>
                </a14:m>
                <a:r>
                  <a:rPr lang="en-US" altLang="ja-JP" baseline="30000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en-US" altLang="ja-JP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r>
                          <a:rPr lang="en-US" altLang="ja-JP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ja-JP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points</m:t>
                        </m:r>
                      </m:e>
                    </m:d>
                  </m:oMath>
                </a14:m>
                <a:r>
                  <a:rPr lang="en-US" altLang="ja-JP" dirty="0"/>
                  <a:t> </a:t>
                </a:r>
              </a:p>
              <a:p>
                <a:pPr marL="45720" indent="0">
                  <a:buNone/>
                </a:pPr>
                <a:r>
                  <a:rPr lang="en-US" altLang="ja-JP" dirty="0"/>
                  <a:t>    It does </a:t>
                </a:r>
                <a:r>
                  <a:rPr lang="en-US" altLang="ja-JP" dirty="0">
                    <a:solidFill>
                      <a:srgbClr val="FF40FF"/>
                    </a:solidFill>
                  </a:rPr>
                  <a:t>not</a:t>
                </a:r>
                <a:r>
                  <a:rPr lang="en-US" altLang="ja-JP" dirty="0"/>
                  <a:t> satisfy [P]. Hence, the surface is defined </a:t>
                </a:r>
              </a:p>
              <a:p>
                <a:pPr marL="45720" indent="0">
                  <a:buNone/>
                </a:pPr>
                <a:r>
                  <a:rPr lang="en-US" altLang="ja-JP" dirty="0"/>
                  <a:t>    on the universal cover </a:t>
                </a:r>
                <a14:m>
                  <m:oMath xmlns:m="http://schemas.openxmlformats.org/officeDocument/2006/math">
                    <m:r>
                      <a:rPr lang="en-US" altLang="ja-JP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𝔻</m:t>
                    </m:r>
                    <m:r>
                      <a:rPr lang="en-US" altLang="ja-JP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altLang="ja-JP" dirty="0"/>
                  <a:t>the disk.       </a:t>
                </a:r>
                <a14:m>
                  <m:oMath xmlns:m="http://schemas.openxmlformats.org/officeDocument/2006/math">
                    <m:r>
                      <a:rPr lang="en-US" altLang="ja-JP" i="1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altLang="ja-JP" i="1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=∞</m:t>
                    </m:r>
                  </m:oMath>
                </a14:m>
                <a:endParaRPr lang="en-US" altLang="ja-JP" dirty="0"/>
              </a:p>
              <a:p>
                <a:pPr marL="45720" indent="0">
                  <a:buNone/>
                </a:pPr>
                <a:r>
                  <a:rPr lang="ja-JP" altLang="en-US"/>
                  <a:t>　　</a:t>
                </a:r>
                <a:r>
                  <a:rPr lang="en-US" altLang="ja-JP" dirty="0">
                    <a:solidFill>
                      <a:srgbClr val="FF40FF"/>
                    </a:solidFill>
                  </a:rPr>
                  <a:t> Ex.2.</a:t>
                </a:r>
                <a:r>
                  <a:rPr lang="en-US" altLang="ja-JP" dirty="0"/>
                  <a:t> Show this. </a:t>
                </a:r>
                <a:r>
                  <a:rPr lang="ja-JP" altLang="en-US"/>
                  <a:t>　</a:t>
                </a:r>
                <a:endParaRPr lang="en-US" altLang="ja-JP" dirty="0"/>
              </a:p>
              <a:p>
                <a:pPr marL="45720" indent="0">
                  <a:buNone/>
                </a:pPr>
                <a:endParaRPr kumimoji="1" lang="ja-JP" altLang="en-US"/>
              </a:p>
            </p:txBody>
          </p:sp>
        </mc:Choice>
        <mc:Fallback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35E7AFBC-5C83-574B-8E62-5434B31D63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3" t="-292"/>
                </a:stretch>
              </a:blipFill>
            </p:spPr>
            <p:txBody>
              <a:bodyPr/>
              <a:lstStyle/>
              <a:p>
                <a:r>
                  <a:rPr lang="ja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図 3">
            <a:extLst>
              <a:ext uri="{FF2B5EF4-FFF2-40B4-BE49-F238E27FC236}">
                <a16:creationId xmlns:a16="http://schemas.microsoft.com/office/drawing/2014/main" id="{A00C6B28-07CF-3048-816C-0D840E4C24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119" y="1630679"/>
            <a:ext cx="1512958" cy="210221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49312C9-44B2-324E-9202-0AAB7ACD01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164" y="4260984"/>
            <a:ext cx="2182716" cy="157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1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B4F66A-7BF2-26B4-AA2B-30D0AB1EC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216976"/>
            <a:ext cx="9509760" cy="829624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CN" sz="4000" dirty="0">
                <a:solidFill>
                  <a:schemeClr val="tx1"/>
                </a:solidFill>
              </a:rPr>
              <a:t>Voss‘ surface</a:t>
            </a:r>
            <a:endParaRPr kumimoji="1" lang="ja-CN" altLang="en-US" sz="40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00BA18CC-53A7-3ED9-EDF6-5FDE1A025D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63782" y="1304267"/>
                <a:ext cx="9758449" cy="4249466"/>
              </a:xfrm>
            </p:spPr>
            <p:txBody>
              <a:bodyPr/>
              <a:lstStyle/>
              <a:p>
                <a:pPr marL="4572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CN" sz="1800" b="0" i="0" smtClean="0">
                        <a:effectLst/>
                        <a:latin typeface="Cambria Math" panose="02040503050406030204" pitchFamily="18" charset="0"/>
                        <a:ea typeface="+mn-ea"/>
                      </a:rPr>
                      <m:t>On</m:t>
                    </m:r>
                    <m:r>
                      <a:rPr lang="en-US" altLang="ja-CN" sz="1800" b="0" i="1" smtClean="0">
                        <a:effectLst/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CN" sz="1800" b="0" i="1" smtClean="0">
                        <a:effectLst/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altLang="ja-CN" sz="1800" b="0" i="1" smtClean="0">
                        <a:effectLst/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CN" sz="18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ℂ</m:t>
                    </m:r>
                    <m:r>
                      <a:rPr lang="en-US" altLang="ja-CN" sz="18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en-US" altLang="ja-CN" sz="18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CN" sz="18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CN" sz="18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ja-CN" sz="18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ja-CN" sz="18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ja-CN" sz="18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CN" sz="18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ja-CN" sz="18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ja-CN" sz="18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ja-CN" sz="18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CN" sz="18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ja-CN" sz="18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ja-CN" sz="1800" dirty="0">
                    <a:effectLst/>
                    <a:latin typeface="AdvTmath2"/>
                  </a:rPr>
                  <a:t>, define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ja-CN" sz="18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CN" sz="1800" b="0" i="1" smtClean="0">
                            <a:effectLst/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altLang="ja-CN" sz="1800" b="0" i="1" smtClean="0">
                            <a:effectLst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CN" sz="18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</m:d>
                  </m:oMath>
                </a14:m>
                <a:r>
                  <a:rPr lang="en-US" altLang="ja-CN" sz="1800" dirty="0">
                    <a:effectLst/>
                    <a:latin typeface="AdvTmath2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ja-CN" sz="1800" i="1" dirty="0" smtClean="0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CN" sz="1800" b="0" i="1" dirty="0" smtClean="0">
                            <a:effectLst/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altLang="ja-CN" sz="1800" b="0" i="1" dirty="0" smtClean="0">
                            <a:effectLst/>
                            <a:latin typeface="Cambria Math" panose="02040503050406030204" pitchFamily="18" charset="0"/>
                          </a:rPr>
                          <m:t>,  </m:t>
                        </m:r>
                        <m:f>
                          <m:fPr>
                            <m:ctrlPr>
                              <a:rPr lang="en-US" altLang="ja-CN" sz="1800" b="0" i="1" dirty="0" smtClean="0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CN" sz="1800" b="0" i="1" dirty="0" smtClean="0">
                                <a:effectLst/>
                                <a:latin typeface="Cambria Math" panose="02040503050406030204" pitchFamily="18" charset="0"/>
                              </a:rPr>
                              <m:t>𝑑𝑧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l-GR" altLang="ja-CN" sz="1800" b="0" i="1" dirty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Π</m:t>
                            </m:r>
                            <m:d>
                              <m:dPr>
                                <m:ctrlPr>
                                  <a:rPr lang="el-GR" altLang="ja-CN" sz="1800" b="0" i="1" dirty="0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CN" sz="1800" b="0" i="1" dirty="0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n-US" altLang="ja-CN" sz="1800" b="0" i="1" dirty="0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ja-CN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CN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ja-CN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</m:den>
                        </m:f>
                      </m:e>
                    </m:d>
                  </m:oMath>
                </a14:m>
                <a:r>
                  <a:rPr lang="en-US" altLang="ja-CN" dirty="0"/>
                  <a:t>. </a:t>
                </a:r>
              </a:p>
              <a:p>
                <a:pPr marL="45720" indent="0">
                  <a:buNone/>
                </a:pPr>
                <a:r>
                  <a:rPr lang="en-US" altLang="ja-CN" sz="1800" dirty="0">
                    <a:effectLst/>
                    <a:latin typeface="AdvP4C4E46"/>
                  </a:rPr>
                  <a:t>This gives the </a:t>
                </a:r>
                <a:r>
                  <a:rPr lang="en-US" altLang="ja-CN" sz="1800" dirty="0" err="1">
                    <a:effectLst/>
                    <a:latin typeface="AdvP4C4E46"/>
                  </a:rPr>
                  <a:t>Scherk</a:t>
                </a:r>
                <a:r>
                  <a:rPr lang="en-US" altLang="ja-CN" sz="1800" dirty="0">
                    <a:effectLst/>
                    <a:latin typeface="AdvP4C4E46"/>
                  </a:rPr>
                  <a:t> surface,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CN" sz="1800" i="1" smtClean="0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CN" sz="1800" b="0" i="1" smtClean="0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ja-CN" sz="1800" b="0" i="1" smtClean="0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US" altLang="ja-CN" sz="1800" dirty="0">
                    <a:solidFill>
                      <a:srgbClr val="FF40FF"/>
                    </a:solidFill>
                  </a:rPr>
                  <a:t>=4, namely, </a:t>
                </a:r>
                <a14:m>
                  <m:oMath xmlns:m="http://schemas.openxmlformats.org/officeDocument/2006/math">
                    <m:r>
                      <a:rPr lang="en-US" altLang="ja-CN" sz="1800" i="1">
                        <a:solidFill>
                          <a:srgbClr val="FF40FF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altLang="ja-CN" sz="1800" i="1">
                        <a:solidFill>
                          <a:srgbClr val="FF4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CN" sz="1800" b="0" i="0" smtClean="0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+mn-ea"/>
                      </a:rPr>
                      <m:t>omits</m:t>
                    </m:r>
                    <m:r>
                      <a:rPr lang="en-US" altLang="ja-CN" sz="1800" b="0" i="1" smtClean="0">
                        <a:solidFill>
                          <a:srgbClr val="FF4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ja-CN" sz="18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CN" sz="18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ja-CN" sz="18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ja-CN" sz="1800" i="1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ja-CN" sz="18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CN" sz="18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ja-CN" sz="18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ja-CN" sz="1800" i="1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ja-CN" sz="18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CN" sz="18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ja-CN" sz="18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ja-CN" sz="1800" dirty="0">
                    <a:solidFill>
                      <a:srgbClr val="FF40FF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ja-CN" sz="1800" i="1" smtClean="0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altLang="ja-CN" sz="1800" dirty="0">
                    <a:solidFill>
                      <a:srgbClr val="FF40FF"/>
                    </a:solidFill>
                  </a:rPr>
                  <a:t>.</a:t>
                </a:r>
              </a:p>
              <a:p>
                <a:pPr marL="45720" indent="0">
                  <a:buNone/>
                </a:pPr>
                <a:r>
                  <a:rPr lang="en-US" altLang="ja-CN" sz="1800" dirty="0">
                    <a:latin typeface="AdvP4C4E46"/>
                  </a:rPr>
                  <a:t>I</a:t>
                </a:r>
                <a:r>
                  <a:rPr lang="en-US" altLang="ja-CN" sz="1800" dirty="0">
                    <a:effectLst/>
                    <a:latin typeface="AdvP4C4E46"/>
                  </a:rPr>
                  <a:t>n the same way, o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CN" sz="2000" b="0" i="0" smtClean="0">
                        <a:effectLst/>
                        <a:latin typeface="Cambria Math" panose="02040503050406030204" pitchFamily="18" charset="0"/>
                        <a:ea typeface="+mn-ea"/>
                      </a:rPr>
                      <m:t>n</m:t>
                    </m:r>
                    <m:r>
                      <a:rPr lang="en-US" altLang="ja-CN" sz="2000" b="0" i="1" smtClean="0">
                        <a:effectLst/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CN" sz="2000" b="0" i="1" smtClean="0">
                        <a:effectLst/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altLang="ja-CN" sz="2000" b="0" i="1" smtClean="0">
                        <a:effectLst/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CN" sz="2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ℂ</m:t>
                    </m:r>
                    <m:r>
                      <a:rPr lang="en-US" altLang="ja-CN" sz="2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en-US" altLang="ja-CN" sz="20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CN" sz="20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CN" sz="20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ja-CN" sz="20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ja-CN" sz="20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ja-CN" sz="20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CN" sz="20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ja-CN" sz="20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ja-CN" dirty="0"/>
                  <a:t>, we obtain a pseudo-algebraic </a:t>
                </a:r>
              </a:p>
              <a:p>
                <a:pPr marL="45720" indent="0">
                  <a:buNone/>
                </a:pPr>
                <a:r>
                  <a:rPr lang="en-US" altLang="ja-CN" dirty="0"/>
                  <a:t>minimal surface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CN" i="1" smtClean="0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CN" b="0" i="1" smtClean="0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ja-CN" b="0" i="1" smtClean="0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US" altLang="ja-CN" dirty="0">
                    <a:solidFill>
                      <a:srgbClr val="FF40FF"/>
                    </a:solidFill>
                  </a:rPr>
                  <a:t>=3, namely, </a:t>
                </a:r>
                <a14:m>
                  <m:oMath xmlns:m="http://schemas.openxmlformats.org/officeDocument/2006/math">
                    <m:r>
                      <a:rPr lang="en-US" altLang="ja-CN" i="1">
                        <a:solidFill>
                          <a:srgbClr val="FF40FF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altLang="ja-CN" i="1">
                        <a:solidFill>
                          <a:srgbClr val="FF4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CN">
                        <a:solidFill>
                          <a:srgbClr val="FF40FF"/>
                        </a:solidFill>
                        <a:latin typeface="Cambria Math" panose="02040503050406030204" pitchFamily="18" charset="0"/>
                      </a:rPr>
                      <m:t>omits</m:t>
                    </m:r>
                  </m:oMath>
                </a14:m>
                <a:r>
                  <a:rPr lang="en-US" altLang="ja-CN" dirty="0">
                    <a:solidFill>
                      <a:srgbClr val="FF40FF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CN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CN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ja-CN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ja-CN" i="1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ja-CN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CN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ja-CN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ja-CN" i="1" smtClean="0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CN" dirty="0">
                    <a:solidFill>
                      <a:srgbClr val="FF40FF"/>
                    </a:solidFill>
                  </a:rPr>
                  <a:t>and </a:t>
                </a:r>
                <a14:m>
                  <m:oMath xmlns:m="http://schemas.openxmlformats.org/officeDocument/2006/math">
                    <m:r>
                      <a:rPr lang="en-US" altLang="ja-CN" i="1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altLang="ja-CN" dirty="0">
                    <a:solidFill>
                      <a:srgbClr val="FF40FF"/>
                    </a:solidFill>
                  </a:rPr>
                  <a:t>.</a:t>
                </a:r>
              </a:p>
              <a:p>
                <a:pPr marL="45720" indent="0">
                  <a:buNone/>
                </a:pPr>
                <a:r>
                  <a:rPr lang="en-US" altLang="ja-CN" sz="2200" u="sng" dirty="0">
                    <a:solidFill>
                      <a:srgbClr val="FF40FF"/>
                    </a:solidFill>
                  </a:rPr>
                  <a:t>Rem</a:t>
                </a:r>
                <a:r>
                  <a:rPr lang="en-US" altLang="ja-CN" sz="2200" dirty="0">
                    <a:solidFill>
                      <a:srgbClr val="FF40FF"/>
                    </a:solidFill>
                  </a:rPr>
                  <a:t>.</a:t>
                </a:r>
                <a:r>
                  <a:rPr lang="en-US" altLang="ja-CN" sz="2200" dirty="0"/>
                  <a:t> </a:t>
                </a:r>
                <a:r>
                  <a:rPr lang="en-US" altLang="ja-CN" sz="2200" dirty="0">
                    <a:solidFill>
                      <a:srgbClr val="FF40FF"/>
                    </a:solidFill>
                    <a:effectLst/>
                    <a:latin typeface="AdvTmath1"/>
                  </a:rPr>
                  <a:t>The completeness </a:t>
                </a:r>
                <a:r>
                  <a:rPr lang="en-US" altLang="ja-CN" sz="2200" dirty="0">
                    <a:effectLst/>
                    <a:latin typeface="AdvTmath1"/>
                  </a:rPr>
                  <a:t>restricts the number of points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CN" sz="2200" i="1" dirty="0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CN" sz="2200" b="0" i="1" dirty="0" smtClean="0">
                            <a:effectLst/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ja-CN" sz="2200" b="0" i="1" dirty="0" smtClean="0">
                            <a:effectLst/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ja-CN" sz="2200" dirty="0">
                    <a:effectLst/>
                    <a:latin typeface="AdvTmath1"/>
                  </a:rPr>
                  <a:t>’s to be </a:t>
                </a:r>
                <a:r>
                  <a:rPr lang="en-US" altLang="ja-CN" sz="2200" u="sng" dirty="0">
                    <a:solidFill>
                      <a:srgbClr val="FF40FF"/>
                    </a:solidFill>
                    <a:effectLst/>
                    <a:latin typeface="AdvTmath1"/>
                  </a:rPr>
                  <a:t>less than four</a:t>
                </a:r>
                <a:r>
                  <a:rPr lang="en-US" altLang="ja-CN" sz="2200" dirty="0">
                    <a:solidFill>
                      <a:srgbClr val="FF40FF"/>
                    </a:solidFill>
                    <a:effectLst/>
                    <a:latin typeface="AdvTmath1"/>
                  </a:rPr>
                  <a:t>.</a:t>
                </a:r>
              </a:p>
              <a:p>
                <a:pPr marL="45720" indent="0">
                  <a:buNone/>
                </a:pPr>
                <a:r>
                  <a:rPr lang="en-US" altLang="ja-CN" sz="2800" dirty="0">
                    <a:latin typeface="AdvTmath1"/>
                  </a:rPr>
                  <a:t>These surfaces are called </a:t>
                </a:r>
                <a:r>
                  <a:rPr lang="en-US" altLang="ja-CN" sz="2800" dirty="0">
                    <a:solidFill>
                      <a:srgbClr val="FF40FF"/>
                    </a:solidFill>
                    <a:latin typeface="AdvTmath1"/>
                  </a:rPr>
                  <a:t>the Voss surface</a:t>
                </a:r>
                <a:r>
                  <a:rPr lang="en-US" altLang="ja-CN" sz="2800" dirty="0">
                    <a:latin typeface="AdvTmath1"/>
                  </a:rPr>
                  <a:t>.</a:t>
                </a:r>
                <a:r>
                  <a:rPr lang="en-US" altLang="ja-CN" sz="2800" dirty="0">
                    <a:effectLst/>
                    <a:latin typeface="AdvTmath1"/>
                  </a:rPr>
                  <a:t> </a:t>
                </a:r>
              </a:p>
              <a:p>
                <a:pPr marL="45720" indent="0">
                  <a:buNone/>
                </a:pPr>
                <a:r>
                  <a:rPr lang="en-US" altLang="ja-CN" u="sng" dirty="0">
                    <a:solidFill>
                      <a:srgbClr val="FF40FF"/>
                    </a:solidFill>
                  </a:rPr>
                  <a:t>Rem</a:t>
                </a:r>
                <a:r>
                  <a:rPr lang="en-US" altLang="ja-CN" dirty="0">
                    <a:solidFill>
                      <a:srgbClr val="FF40FF"/>
                    </a:solidFill>
                  </a:rPr>
                  <a:t>. </a:t>
                </a:r>
                <a:r>
                  <a:rPr lang="en-US" altLang="ja-CN" dirty="0">
                    <a:effectLst/>
                    <a:latin typeface="AdvTmath1"/>
                  </a:rPr>
                  <a:t>There exist complete minimal surfaces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CN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ja-CN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US" altLang="ja-CN" dirty="0"/>
                  <a:t>=4</a:t>
                </a:r>
                <a:r>
                  <a:rPr lang="en-US" altLang="ja-CN" dirty="0">
                    <a:effectLst/>
                    <a:latin typeface="AdvTmath1"/>
                  </a:rPr>
                  <a:t>  which are </a:t>
                </a:r>
                <a:r>
                  <a:rPr lang="en-US" altLang="ja-CN" u="sng" dirty="0">
                    <a:effectLst/>
                    <a:latin typeface="AdvTmath1"/>
                  </a:rPr>
                  <a:t>NOT</a:t>
                </a:r>
                <a:r>
                  <a:rPr lang="en-US" altLang="ja-CN" dirty="0">
                    <a:effectLst/>
                    <a:latin typeface="AdvTmath1"/>
                  </a:rPr>
                  <a:t> pseudo-algebraic. </a:t>
                </a:r>
                <a:endParaRPr lang="en-US" altLang="ja-CN" dirty="0"/>
              </a:p>
            </p:txBody>
          </p:sp>
        </mc:Choice>
        <mc:Fallback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00BA18CC-53A7-3ED9-EDF6-5FDE1A025D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63782" y="1304267"/>
                <a:ext cx="9758449" cy="4249466"/>
              </a:xfrm>
              <a:blipFill>
                <a:blip r:embed="rId2"/>
                <a:stretch>
                  <a:fillRect l="-909" r="-130"/>
                </a:stretch>
              </a:blipFill>
            </p:spPr>
            <p:txBody>
              <a:bodyPr/>
              <a:lstStyle/>
              <a:p>
                <a:r>
                  <a:rPr lang="ja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779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07692A4-7193-C095-B567-AE24D6AFD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873" y="217793"/>
            <a:ext cx="9434253" cy="685800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CN" sz="4000" dirty="0">
                <a:solidFill>
                  <a:srgbClr val="002060"/>
                </a:solidFill>
              </a:rPr>
              <a:t>Totally ramified value number</a:t>
            </a:r>
            <a:endParaRPr kumimoji="1" lang="ja-CN" altLang="en-US" sz="40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A91CC37D-7D02-3DAB-C6B8-066FACAFC5A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97527" y="1216152"/>
                <a:ext cx="9694719" cy="5091130"/>
              </a:xfrm>
            </p:spPr>
            <p:txBody>
              <a:bodyPr>
                <a:noAutofit/>
              </a:bodyPr>
              <a:lstStyle/>
              <a:p>
                <a:pPr marL="45720" indent="0">
                  <a:buNone/>
                </a:pPr>
                <a:r>
                  <a:rPr kumimoji="1" lang="en-US" altLang="ja-CN" sz="2100" dirty="0">
                    <a:solidFill>
                      <a:schemeClr val="accent3">
                        <a:lumMod val="75000"/>
                      </a:schemeClr>
                    </a:solidFill>
                  </a:rPr>
                  <a:t>【Definition】</a:t>
                </a:r>
                <a:r>
                  <a:rPr lang="en-US" altLang="ja-CN" sz="2100" dirty="0">
                    <a:solidFill>
                      <a:schemeClr val="accent3">
                        <a:lumMod val="75000"/>
                      </a:schemeClr>
                    </a:solidFill>
                  </a:rPr>
                  <a:t> </a:t>
                </a:r>
                <a:r>
                  <a:rPr lang="en-US" altLang="ja-CN" sz="2100" dirty="0">
                    <a:effectLst/>
                    <a:latin typeface="AdvTmath1"/>
                  </a:rPr>
                  <a:t>We call </a:t>
                </a:r>
                <a14:m>
                  <m:oMath xmlns:m="http://schemas.openxmlformats.org/officeDocument/2006/math">
                    <m:r>
                      <a:rPr lang="en-US" altLang="ja-CN" sz="2100" i="1" dirty="0" smtClean="0">
                        <a:effectLst/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ja-CN" sz="21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altLang="ja-CN" sz="2100" i="1" dirty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CN" sz="21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altLang="ja-CN" sz="21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altLang="ja-CN" sz="2100" i="1" dirty="0" smtClean="0">
                        <a:effectLst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CN" sz="2100" u="sng" dirty="0">
                    <a:solidFill>
                      <a:srgbClr val="FF40FF"/>
                    </a:solidFill>
                    <a:effectLst/>
                    <a:latin typeface="AdvTmath2"/>
                  </a:rPr>
                  <a:t>a totally ramified value of </a:t>
                </a:r>
                <a14:m>
                  <m:oMath xmlns:m="http://schemas.openxmlformats.org/officeDocument/2006/math">
                    <m:r>
                      <a:rPr lang="en-US" altLang="ja-CN" sz="2100" i="1" u="sng" dirty="0" smtClean="0">
                        <a:solidFill>
                          <a:srgbClr val="FF40FF"/>
                        </a:solidFill>
                        <a:effectLst/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altLang="ja-CN" sz="2100" dirty="0">
                    <a:solidFill>
                      <a:srgbClr val="FF40FF"/>
                    </a:solidFill>
                    <a:effectLst/>
                    <a:latin typeface="AdvTmath2"/>
                  </a:rPr>
                  <a:t> </a:t>
                </a:r>
                <a:r>
                  <a:rPr lang="en-US" altLang="ja-CN" sz="2100" dirty="0">
                    <a:effectLst/>
                    <a:latin typeface="AdvTmath1"/>
                  </a:rPr>
                  <a:t>when at any inverse </a:t>
                </a:r>
              </a:p>
              <a:p>
                <a:pPr marL="45720" indent="0">
                  <a:buNone/>
                </a:pPr>
                <a:r>
                  <a:rPr lang="en-US" altLang="ja-CN" sz="2100" dirty="0">
                    <a:effectLst/>
                    <a:latin typeface="AdvTmath1"/>
                  </a:rPr>
                  <a:t>image of </a:t>
                </a:r>
                <a14:m>
                  <m:oMath xmlns:m="http://schemas.openxmlformats.org/officeDocument/2006/math">
                    <m:r>
                      <a:rPr lang="en-US" altLang="ja-CN" sz="2100" i="1" dirty="0" smtClean="0">
                        <a:effectLst/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altLang="ja-CN" sz="2100" dirty="0">
                    <a:effectLst/>
                    <a:latin typeface="AdvTmath1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ja-CN" sz="2100" i="1" dirty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altLang="ja-CN" sz="2100" dirty="0">
                    <a:effectLst/>
                    <a:latin typeface="AdvTmath2"/>
                  </a:rPr>
                  <a:t> </a:t>
                </a:r>
                <a:r>
                  <a:rPr lang="en-US" altLang="ja-CN" sz="2100" dirty="0">
                    <a:effectLst/>
                    <a:latin typeface="AdvTmath1"/>
                  </a:rPr>
                  <a:t>branches. We regard </a:t>
                </a:r>
                <a:r>
                  <a:rPr lang="en-US" altLang="ja-CN" sz="2100" u="sng" dirty="0">
                    <a:solidFill>
                      <a:srgbClr val="FF40FF"/>
                    </a:solidFill>
                    <a:effectLst/>
                    <a:latin typeface="AdvTmath1"/>
                  </a:rPr>
                  <a:t>exceptional values also </a:t>
                </a:r>
                <a:r>
                  <a:rPr lang="en-US" altLang="ja-CN" sz="2100" u="sng" dirty="0">
                    <a:solidFill>
                      <a:schemeClr val="accent3">
                        <a:lumMod val="75000"/>
                      </a:schemeClr>
                    </a:solidFill>
                    <a:effectLst/>
                    <a:latin typeface="AdvTmath1"/>
                  </a:rPr>
                  <a:t>as totally ramified values</a:t>
                </a:r>
                <a:r>
                  <a:rPr lang="en-US" altLang="ja-CN" sz="2100" dirty="0">
                    <a:solidFill>
                      <a:schemeClr val="accent3">
                        <a:lumMod val="75000"/>
                      </a:schemeClr>
                    </a:solidFill>
                    <a:effectLst/>
                    <a:latin typeface="AdvTmath1"/>
                  </a:rPr>
                  <a:t>. </a:t>
                </a:r>
              </a:p>
              <a:p>
                <a:pPr marL="45720" indent="0">
                  <a:buNone/>
                </a:pPr>
                <a:r>
                  <a:rPr lang="en-US" altLang="ja-CN" dirty="0">
                    <a:effectLst/>
                    <a:latin typeface="AdvTmath1"/>
                  </a:rPr>
                  <a:t>Let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ja-CN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CN" i="1" smtClean="0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CN" b="0" i="1" smtClean="0">
                                <a:effectLst/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ja-CN" b="0" i="1" smtClean="0">
                                <a:effectLst/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ja-CN" b="0" i="1" smtClean="0">
                            <a:effectLst/>
                            <a:latin typeface="Cambria Math" panose="02040503050406030204" pitchFamily="18" charset="0"/>
                          </a:rPr>
                          <m:t>, …,</m:t>
                        </m:r>
                        <m:sSub>
                          <m:sSubPr>
                            <m:ctrlPr>
                              <a:rPr lang="en-US" altLang="ja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CN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ja-CN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CN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altLang="ja-CN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sub>
                        </m:sSub>
                        <m:r>
                          <a:rPr lang="en-US" altLang="ja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ja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CN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ja-CN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ja-CN" i="1">
                            <a:latin typeface="Cambria Math" panose="02040503050406030204" pitchFamily="18" charset="0"/>
                          </a:rPr>
                          <m:t>, …,</m:t>
                        </m:r>
                        <m:sSub>
                          <m:sSubPr>
                            <m:ctrlPr>
                              <a:rPr lang="en-US" altLang="ja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CN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ja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CN" b="0" i="1" smtClean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e>
                              <m:sub>
                                <m:r>
                                  <a:rPr lang="en-US" altLang="ja-CN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sub>
                        </m:sSub>
                      </m:e>
                    </m:d>
                    <m:r>
                      <a:rPr lang="en-US" altLang="ja-CN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⊂</m:t>
                    </m:r>
                    <m:sSup>
                      <m:sSupPr>
                        <m:ctrlPr>
                          <a:rPr lang="en-US" altLang="ja-CN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CN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altLang="ja-CN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altLang="ja-CN" dirty="0">
                    <a:effectLst/>
                    <a:latin typeface="AdvTmath1"/>
                  </a:rPr>
                  <a:t> be the set of totally ramified values of </a:t>
                </a:r>
                <a14:m>
                  <m:oMath xmlns:m="http://schemas.openxmlformats.org/officeDocument/2006/math">
                    <m:r>
                      <a:rPr lang="en-US" altLang="ja-CN" i="1" dirty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altLang="ja-CN" dirty="0">
                    <a:effectLst/>
                    <a:latin typeface="AdvTmath1"/>
                  </a:rPr>
                  <a:t>, </a:t>
                </a:r>
              </a:p>
              <a:p>
                <a:pPr marL="45720" indent="0">
                  <a:buNone/>
                </a:pPr>
                <a:r>
                  <a:rPr lang="en-US" altLang="ja-CN" dirty="0">
                    <a:effectLst/>
                    <a:latin typeface="AdvTmath1"/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CN" i="1" smtClean="0">
                            <a:solidFill>
                              <a:srgbClr val="FF40FF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CN" b="0" i="1" smtClean="0">
                            <a:solidFill>
                              <a:srgbClr val="FF40FF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ja-CN" b="0" i="1" smtClean="0">
                            <a:solidFill>
                              <a:srgbClr val="FF40FF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ja-CN" dirty="0">
                    <a:solidFill>
                      <a:srgbClr val="FF40FF"/>
                    </a:solidFill>
                    <a:effectLst/>
                    <a:latin typeface="AdvTmath1"/>
                  </a:rPr>
                  <a:t>’s are</a:t>
                </a:r>
                <a:r>
                  <a:rPr lang="en-US" altLang="ja-CN" dirty="0">
                    <a:solidFill>
                      <a:srgbClr val="FF40FF"/>
                    </a:solidFill>
                  </a:rPr>
                  <a:t> </a:t>
                </a:r>
                <a:r>
                  <a:rPr lang="en-US" altLang="ja-CN" dirty="0">
                    <a:solidFill>
                      <a:srgbClr val="FF40FF"/>
                    </a:solidFill>
                    <a:effectLst/>
                    <a:latin typeface="AdvTmath1"/>
                  </a:rPr>
                  <a:t>exceptional values</a:t>
                </a:r>
                <a:r>
                  <a:rPr lang="en-US" altLang="ja-CN" dirty="0">
                    <a:effectLst/>
                    <a:latin typeface="AdvTmath1"/>
                  </a:rPr>
                  <a:t>. </a:t>
                </a:r>
              </a:p>
              <a:p>
                <a:pPr marL="45720" indent="0">
                  <a:buNone/>
                </a:pPr>
                <a:r>
                  <a:rPr lang="en-US" altLang="ja-CN" dirty="0">
                    <a:effectLst/>
                    <a:latin typeface="AdvTmath1"/>
                  </a:rPr>
                  <a:t>For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CN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CN" b="0" i="1" smtClean="0">
                            <a:effectLst/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ja-CN" b="0" i="1" smtClean="0">
                            <a:effectLst/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ja-CN" dirty="0">
                    <a:effectLst/>
                    <a:latin typeface="AdvTmath1"/>
                  </a:rPr>
                  <a:t>, put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CN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CN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ja-CN" b="0" i="1" smtClean="0">
                            <a:effectLst/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altLang="ja-CN" b="0" i="0" smtClean="0">
                        <a:effectLst/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CN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∞,</m:t>
                    </m:r>
                  </m:oMath>
                </a14:m>
                <a:r>
                  <a:rPr lang="en-US" altLang="ja-CN" dirty="0">
                    <a:effectLst/>
                    <a:latin typeface="AdvTmath1"/>
                  </a:rPr>
                  <a:t> and for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CN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altLang="ja-CN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ja-CN" dirty="0">
                    <a:effectLst/>
                    <a:latin typeface="AdvTmath1"/>
                  </a:rPr>
                  <a:t>, define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ja-CN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ja-CN" dirty="0">
                    <a:effectLst/>
                    <a:latin typeface="AdvTmath2"/>
                  </a:rPr>
                  <a:t> </a:t>
                </a:r>
                <a:r>
                  <a:rPr lang="en-US" altLang="ja-CN" dirty="0">
                    <a:effectLst/>
                    <a:latin typeface="AdvTmath1"/>
                  </a:rPr>
                  <a:t>to be the minimum</a:t>
                </a:r>
                <a:r>
                  <a:rPr lang="en-US" altLang="ja-CN" dirty="0"/>
                  <a:t> </a:t>
                </a:r>
                <a:r>
                  <a:rPr lang="en-US" altLang="ja-CN" dirty="0">
                    <a:latin typeface="+mn-ea"/>
                    <a:ea typeface="+mn-ea"/>
                  </a:rPr>
                  <a:t>of the multiplicity  </a:t>
                </a:r>
              </a:p>
              <a:p>
                <a:pPr marL="45720" indent="0">
                  <a:buNone/>
                </a:pPr>
                <a:r>
                  <a:rPr lang="en-US" altLang="ja-CN" dirty="0"/>
                  <a:t>of </a:t>
                </a:r>
                <a14:m>
                  <m:oMath xmlns:m="http://schemas.openxmlformats.org/officeDocument/2006/math">
                    <m:r>
                      <a:rPr lang="en-US" altLang="ja-CN" i="1" dirty="0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altLang="ja-CN" dirty="0"/>
                  <a:t> at points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CN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CN" i="1" dirty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en-US" altLang="ja-CN" b="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en-US" altLang="ja-CN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CN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ja-CN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US" altLang="ja-CN" b="0" i="1" smtClean="0">
                        <a:latin typeface="Cambria Math" panose="02040503050406030204" pitchFamily="18" charset="0"/>
                      </a:rPr>
                      <m:t>.  </m:t>
                    </m:r>
                  </m:oMath>
                </a14:m>
                <a:r>
                  <a:rPr lang="en-US" altLang="ja-CN" dirty="0"/>
                  <a:t>Then we have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CN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CN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ja-CN" b="0" i="1" smtClean="0">
                            <a:effectLst/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altLang="ja-CN" b="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≥2</m:t>
                    </m:r>
                  </m:oMath>
                </a14:m>
                <a:r>
                  <a:rPr lang="en-US" altLang="ja-CN" dirty="0"/>
                  <a:t>. We call </a:t>
                </a:r>
              </a:p>
              <a:p>
                <a:pPr marL="4572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ja-CN" sz="2200" i="1" smtClean="0">
                            <a:solidFill>
                              <a:srgbClr val="FF2F92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CN" sz="2200" i="1" smtClean="0">
                            <a:solidFill>
                              <a:srgbClr val="FF2F92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ja-CN" sz="2200" b="0" i="1" smtClean="0">
                            <a:solidFill>
                              <a:srgbClr val="FF2F92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altLang="ja-CN" sz="2200" b="0" i="0" smtClean="0">
                        <a:solidFill>
                          <a:srgbClr val="FF2F92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ja-CN" sz="2200" b="0" i="1" smtClean="0">
                            <a:solidFill>
                              <a:srgbClr val="FF2F92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CN" sz="2200" i="1">
                            <a:solidFill>
                              <a:srgbClr val="FF2F9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∑</m:t>
                        </m:r>
                      </m:e>
                      <m:sub>
                        <m:sSub>
                          <m:sSubPr>
                            <m:ctrlPr>
                              <a:rPr lang="en-US" altLang="ja-CN" sz="2200" i="1">
                                <a:solidFill>
                                  <a:srgbClr val="FF2F9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CN" sz="2200" i="1">
                                <a:solidFill>
                                  <a:srgbClr val="FF2F92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ja-CN" sz="2200" i="1">
                                <a:solidFill>
                                  <a:srgbClr val="FF2F92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altLang="ja-CN" sz="2200" dirty="0">
                            <a:solidFill>
                              <a:srgbClr val="FF2F92"/>
                            </a:solidFill>
                            <a:latin typeface="AdvTmath1"/>
                          </a:rPr>
                          <m:t>,</m:t>
                        </m:r>
                        <m:sSub>
                          <m:sSubPr>
                            <m:ctrlPr>
                              <a:rPr lang="en-US" altLang="ja-CN" sz="2200" i="1">
                                <a:solidFill>
                                  <a:srgbClr val="FF2F9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CN" sz="2200" i="1">
                                <a:solidFill>
                                  <a:srgbClr val="FF2F92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ja-CN" sz="2200" i="1">
                                <a:solidFill>
                                  <a:srgbClr val="FF2F92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US" altLang="ja-CN" sz="2200" b="0" i="1" smtClean="0">
                            <a:solidFill>
                              <a:srgbClr val="FF2F92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CN" sz="2200" b="0" i="1" smtClean="0">
                            <a:solidFill>
                              <a:srgbClr val="FF2F92"/>
                            </a:solidFill>
                            <a:effectLst/>
                            <a:latin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US" altLang="ja-CN" sz="2200" b="0" i="1" smtClean="0">
                                <a:solidFill>
                                  <a:srgbClr val="FF2F92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CN" sz="2200" b="0" i="1" smtClean="0">
                                <a:solidFill>
                                  <a:srgbClr val="FF2F92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altLang="ja-CN" sz="2200" i="1">
                                    <a:solidFill>
                                      <a:srgbClr val="FF2F9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CN" sz="2200" i="1">
                                    <a:solidFill>
                                      <a:srgbClr val="FF2F9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en-US" altLang="ja-CN" sz="2200" i="1">
                                    <a:solidFill>
                                      <a:srgbClr val="FF2F92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r>
                  <a:rPr lang="en-US" altLang="ja-CN" sz="2200" dirty="0">
                    <a:solidFill>
                      <a:srgbClr val="FF2F92"/>
                    </a:solidFill>
                  </a:rPr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CN" sz="2200" i="1" dirty="0" smtClean="0">
                            <a:solidFill>
                              <a:srgbClr val="FF2F9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CN" sz="2200" b="0" i="1" dirty="0" smtClean="0">
                            <a:solidFill>
                              <a:srgbClr val="FF2F92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ja-CN" sz="2200" b="0" i="1" dirty="0" smtClean="0">
                            <a:solidFill>
                              <a:srgbClr val="FF2F92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ja-CN" sz="2200" dirty="0">
                    <a:solidFill>
                      <a:srgbClr val="FF2F92"/>
                    </a:solidFill>
                  </a:rPr>
                  <a:t>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CN" sz="2200" i="1">
                            <a:solidFill>
                              <a:srgbClr val="FF2F9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CN" sz="2200" i="1">
                            <a:solidFill>
                              <a:srgbClr val="FF2F9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∑</m:t>
                        </m:r>
                      </m:e>
                      <m:sub>
                        <m:sSub>
                          <m:sSubPr>
                            <m:ctrlPr>
                              <a:rPr lang="en-US" altLang="ja-CN" sz="2200" i="1">
                                <a:solidFill>
                                  <a:srgbClr val="FF2F9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CN" sz="2200" b="0" i="1" smtClean="0">
                                <a:solidFill>
                                  <a:srgbClr val="FF2F92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ja-CN" sz="2200" i="1">
                                <a:solidFill>
                                  <a:srgbClr val="FF2F92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altLang="ja-CN" sz="2200" i="1" smtClean="0">
                            <a:solidFill>
                              <a:srgbClr val="FF2F92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d>
                      <m:dPr>
                        <m:ctrlPr>
                          <a:rPr lang="en-US" altLang="ja-CN" sz="2200" i="1">
                            <a:solidFill>
                              <a:srgbClr val="FF2F9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CN" sz="2200" i="1">
                            <a:solidFill>
                              <a:srgbClr val="FF2F92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US" altLang="ja-CN" sz="2200" i="1">
                                <a:solidFill>
                                  <a:srgbClr val="FF2F9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CN" sz="2200" i="1">
                                <a:solidFill>
                                  <a:srgbClr val="FF2F92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altLang="ja-CN" sz="2200" i="1">
                                    <a:solidFill>
                                      <a:srgbClr val="FF2F9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CN" sz="2200" i="1">
                                    <a:solidFill>
                                      <a:srgbClr val="FF2F9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en-US" altLang="ja-CN" sz="2200" i="1">
                                    <a:solidFill>
                                      <a:srgbClr val="FF2F92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endParaRPr lang="en-US" altLang="ja-CN" sz="2200" dirty="0"/>
              </a:p>
              <a:p>
                <a:pPr marL="45720" indent="0">
                  <a:buNone/>
                </a:pPr>
                <a:r>
                  <a:rPr lang="en-US" altLang="ja-CN" u="sng" dirty="0">
                    <a:solidFill>
                      <a:srgbClr val="FF40FF"/>
                    </a:solidFill>
                    <a:effectLst/>
                    <a:latin typeface="AdvTmath2"/>
                  </a:rPr>
                  <a:t>the totally ramified value number (TRVN) of </a:t>
                </a:r>
                <a14:m>
                  <m:oMath xmlns:m="http://schemas.openxmlformats.org/officeDocument/2006/math">
                    <m:r>
                      <a:rPr lang="en-US" altLang="ja-CN" i="1" u="sng" dirty="0" smtClean="0">
                        <a:solidFill>
                          <a:srgbClr val="FF40FF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altLang="ja-CN" sz="2200" dirty="0">
                    <a:solidFill>
                      <a:srgbClr val="FF40FF"/>
                    </a:solidFill>
                    <a:effectLst/>
                    <a:latin typeface="AdvTmath2"/>
                  </a:rPr>
                  <a:t>.  </a:t>
                </a:r>
              </a:p>
              <a:p>
                <a:pPr marL="45720" indent="0">
                  <a:buNone/>
                </a:pPr>
                <a:r>
                  <a:rPr lang="en-US" altLang="ja-CN" sz="2200" dirty="0">
                    <a:effectLst/>
                    <a:latin typeface="AdvTmath2"/>
                  </a:rPr>
                  <a:t>Obviously,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CN" sz="2200" i="1" smtClean="0">
                            <a:solidFill>
                              <a:srgbClr val="FF2F92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CN" sz="2200" b="0" i="1" smtClean="0">
                            <a:solidFill>
                              <a:srgbClr val="FF2F92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ja-CN" sz="2200" b="0" i="1" smtClean="0">
                            <a:solidFill>
                              <a:srgbClr val="FF2F92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altLang="ja-CN" sz="2200" i="1" smtClean="0">
                        <a:solidFill>
                          <a:srgbClr val="FF2F92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altLang="ja-CN" sz="2200" i="1" smtClean="0">
                            <a:solidFill>
                              <a:srgbClr val="FF2F92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CN" sz="2200" i="1" smtClean="0">
                            <a:solidFill>
                              <a:srgbClr val="FF2F92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ja-CN" sz="2200" b="0" i="1" smtClean="0">
                            <a:solidFill>
                              <a:srgbClr val="FF2F92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altLang="ja-CN" sz="2200" b="0" i="0" smtClean="0">
                        <a:solidFill>
                          <a:srgbClr val="FF2F92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altLang="ja-CN" sz="2400" dirty="0"/>
              </a:p>
            </p:txBody>
          </p:sp>
        </mc:Choice>
        <mc:Fallback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A91CC37D-7D02-3DAB-C6B8-066FACAFC5A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97527" y="1216152"/>
                <a:ext cx="9694719" cy="5091130"/>
              </a:xfrm>
              <a:blipFill>
                <a:blip r:embed="rId2"/>
                <a:stretch>
                  <a:fillRect l="-262" t="-1995" r="-2094"/>
                </a:stretch>
              </a:blipFill>
            </p:spPr>
            <p:txBody>
              <a:bodyPr/>
              <a:lstStyle/>
              <a:p>
                <a:r>
                  <a:rPr lang="ja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411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C378FC-1207-B9EA-6EAB-36F20AC59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4049" y="446601"/>
            <a:ext cx="9392689" cy="78929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CN" sz="4000" dirty="0">
                <a:solidFill>
                  <a:srgbClr val="002060"/>
                </a:solidFill>
              </a:rPr>
              <a:t>Amazing fact</a:t>
            </a:r>
            <a:endParaRPr kumimoji="1" lang="ja-CN" altLang="en-US" sz="40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3BFF8854-7E19-452B-C756-B5C7FF966FD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33549" y="1495066"/>
                <a:ext cx="9971335" cy="4343400"/>
              </a:xfrm>
            </p:spPr>
            <p:txBody>
              <a:bodyPr>
                <a:noAutofit/>
              </a:bodyPr>
              <a:lstStyle/>
              <a:p>
                <a:pPr marL="45720" indent="0">
                  <a:buNone/>
                </a:pPr>
                <a:r>
                  <a:rPr kumimoji="1" lang="en-US" altLang="ja-CN" sz="2200" u="sng" dirty="0">
                    <a:solidFill>
                      <a:srgbClr val="002060"/>
                    </a:solidFill>
                  </a:rPr>
                  <a:t>Theorem (Y. Kawakami, 2006)</a:t>
                </a:r>
              </a:p>
              <a:p>
                <a:pPr marL="45720" indent="0">
                  <a:buNone/>
                </a:pPr>
                <a:r>
                  <a:rPr lang="en-US" altLang="ja-CN" sz="2200" dirty="0">
                    <a:effectLst/>
                    <a:latin typeface="AdvTmath2"/>
                  </a:rPr>
                  <a:t>The Gauss map of </a:t>
                </a:r>
                <a:r>
                  <a:rPr lang="en-US" altLang="ja-CN" sz="2200" u="sng" dirty="0">
                    <a:effectLst/>
                    <a:latin typeface="AdvTmath2"/>
                  </a:rPr>
                  <a:t>the algebraic minimal surfaces </a:t>
                </a:r>
                <a:r>
                  <a:rPr lang="en-US" altLang="ja-CN" sz="2200" dirty="0">
                    <a:effectLst/>
                    <a:latin typeface="AdvTmath2"/>
                  </a:rPr>
                  <a:t>given in </a:t>
                </a:r>
                <a:r>
                  <a:rPr lang="en-US" altLang="ja-CN" sz="2200" dirty="0">
                    <a:effectLst/>
                    <a:latin typeface="AdvTmath1"/>
                  </a:rPr>
                  <a:t>(2) by M.-Sato  </a:t>
                </a:r>
                <a:r>
                  <a:rPr lang="en-US" altLang="ja-CN" sz="2200" dirty="0">
                    <a:effectLst/>
                    <a:latin typeface="AdvTmath2"/>
                  </a:rPr>
                  <a:t>has </a:t>
                </a:r>
                <a:r>
                  <a:rPr lang="en-US" altLang="ja-CN" sz="2200" u="sng" dirty="0">
                    <a:solidFill>
                      <a:srgbClr val="FF40FF"/>
                    </a:solidFill>
                    <a:effectLst/>
                    <a:latin typeface="AdvTmath2"/>
                  </a:rPr>
                  <a:t>totally</a:t>
                </a:r>
              </a:p>
              <a:p>
                <a:pPr marL="45720" indent="0">
                  <a:buNone/>
                </a:pPr>
                <a:r>
                  <a:rPr lang="en-US" altLang="ja-CN" sz="2200" u="sng" dirty="0">
                    <a:solidFill>
                      <a:srgbClr val="FF40FF"/>
                    </a:solidFill>
                    <a:effectLst/>
                    <a:latin typeface="AdvTmath2"/>
                  </a:rPr>
                  <a:t> ramified value number 2.5</a:t>
                </a:r>
                <a:r>
                  <a:rPr lang="en-US" altLang="ja-CN" sz="2200" dirty="0">
                    <a:solidFill>
                      <a:srgbClr val="FF40FF"/>
                    </a:solidFill>
                    <a:effectLst/>
                    <a:latin typeface="AdvTmath2"/>
                  </a:rPr>
                  <a:t>.</a:t>
                </a:r>
                <a:r>
                  <a:rPr lang="en-US" altLang="ja-CN" sz="2200" dirty="0">
                    <a:solidFill>
                      <a:srgbClr val="FF40FF"/>
                    </a:solidFill>
                    <a:latin typeface="AdvTmath2"/>
                  </a:rPr>
                  <a:t> </a:t>
                </a:r>
                <a:r>
                  <a:rPr lang="en-US" altLang="ja-CN" sz="2200" dirty="0">
                    <a:effectLst/>
                    <a:latin typeface="AdvTmath1"/>
                  </a:rPr>
                  <a:t>In fact, it has </a:t>
                </a:r>
                <a:r>
                  <a:rPr lang="en-US" altLang="ja-CN" sz="2200" dirty="0">
                    <a:solidFill>
                      <a:srgbClr val="FF2F92"/>
                    </a:solidFill>
                    <a:effectLst/>
                    <a:latin typeface="AdvTmath1"/>
                  </a:rPr>
                  <a:t>two</a:t>
                </a:r>
                <a:r>
                  <a:rPr lang="en-US" altLang="ja-CN" sz="2200" dirty="0">
                    <a:effectLst/>
                    <a:latin typeface="AdvTmath1"/>
                  </a:rPr>
                  <a:t> exceptional values, and another totally</a:t>
                </a:r>
              </a:p>
              <a:p>
                <a:pPr marL="45720" indent="0">
                  <a:buNone/>
                </a:pPr>
                <a:r>
                  <a:rPr lang="en-US" altLang="ja-CN" sz="2200" dirty="0">
                    <a:effectLst/>
                    <a:latin typeface="AdvTmath1"/>
                  </a:rPr>
                  <a:t> ramified value at </a:t>
                </a:r>
                <a14:m>
                  <m:oMath xmlns:m="http://schemas.openxmlformats.org/officeDocument/2006/math">
                    <m:r>
                      <a:rPr lang="en-US" altLang="ja-CN" sz="2200" b="0" i="1" dirty="0" smtClean="0">
                        <a:effectLst/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ja-CN" sz="2200" b="0" i="1" dirty="0" smtClean="0">
                        <a:effectLst/>
                        <a:latin typeface="Cambria Math" panose="02040503050406030204" pitchFamily="18" charset="0"/>
                      </a:rPr>
                      <m:t>=0 </m:t>
                    </m:r>
                  </m:oMath>
                </a14:m>
                <a:r>
                  <a:rPr lang="en-US" altLang="ja-CN" sz="2200" dirty="0">
                    <a:effectLst/>
                    <a:latin typeface="AdvTmath1"/>
                  </a:rPr>
                  <a:t>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CN" sz="2200" i="1" dirty="0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CN" sz="2200" b="0" i="1" dirty="0" smtClean="0">
                            <a:effectLst/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en-US" altLang="ja-CN" sz="2200" b="0" i="1" dirty="0" smtClean="0">
                            <a:effectLst/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altLang="ja-CN" sz="2200" b="0" i="1" dirty="0" smtClean="0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CN" sz="2200" i="1" dirty="0" smtClean="0">
                            <a:effectLst/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altLang="ja-CN" sz="2200" b="0" i="1" dirty="0" smtClean="0">
                        <a:effectLst/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CN" sz="2200" i="1" dirty="0" smtClean="0">
                        <a:effectLst/>
                        <a:latin typeface="Cambria Math" panose="02040503050406030204" pitchFamily="18" charset="0"/>
                      </a:rPr>
                      <m:t> 0</m:t>
                    </m:r>
                    <m:r>
                      <a:rPr lang="en-US" altLang="ja-CN" sz="2200" b="0" i="0" dirty="0" smtClean="0">
                        <a:effectLst/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altLang="ja-CN" sz="2200" b="0" dirty="0">
                    <a:effectLst/>
                    <a:latin typeface="AdvTmath1"/>
                  </a:rPr>
                  <a:t>and </a:t>
                </a:r>
                <a14:m>
                  <m:oMath xmlns:m="http://schemas.openxmlformats.org/officeDocument/2006/math">
                    <m:r>
                      <a:rPr lang="en-US" altLang="ja-CN" sz="22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US" altLang="ja-CN" sz="22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altLang="ja-CN" sz="2200" b="0" dirty="0">
                    <a:effectLst/>
                    <a:latin typeface="AdvTmath1"/>
                    <a:ea typeface="Cambria Math" panose="02040503050406030204" pitchFamily="18" charset="0"/>
                  </a:rPr>
                  <a:t> at </a:t>
                </a:r>
                <a14:m>
                  <m:oMath xmlns:m="http://schemas.openxmlformats.org/officeDocument/2006/math">
                    <m:r>
                      <a:rPr lang="en-US" altLang="ja-CN" sz="22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altLang="ja-CN" sz="22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CN" sz="22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altLang="ja-CN" sz="22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 </m:t>
                    </m:r>
                  </m:oMath>
                </a14:m>
                <a:endParaRPr lang="en-US" altLang="ja-CN" sz="2200" dirty="0">
                  <a:effectLst/>
                  <a:latin typeface="AdvTmath1"/>
                </a:endParaRPr>
              </a:p>
              <a:p>
                <a:pPr marL="45720" indent="0">
                  <a:buNone/>
                </a:pPr>
                <a:endParaRPr lang="en-US" altLang="ja-CN" sz="800" dirty="0">
                  <a:effectLst/>
                  <a:latin typeface="AdvTmath1"/>
                </a:endParaRPr>
              </a:p>
              <a:p>
                <a:pPr marL="45720" indent="0">
                  <a:buNone/>
                </a:pPr>
                <a:r>
                  <a:rPr lang="en-US" altLang="ja-CN" dirty="0">
                    <a:solidFill>
                      <a:srgbClr val="7030A0"/>
                    </a:solidFill>
                    <a:latin typeface="AdvTmath3"/>
                  </a:rPr>
                  <a:t>This is </a:t>
                </a:r>
                <a:r>
                  <a:rPr lang="en-US" altLang="ja-CN" u="sng" dirty="0">
                    <a:solidFill>
                      <a:srgbClr val="7030A0"/>
                    </a:solidFill>
                    <a:latin typeface="AdvTmath3"/>
                  </a:rPr>
                  <a:t>amazing</a:t>
                </a:r>
                <a:r>
                  <a:rPr lang="en-US" altLang="ja-CN" dirty="0">
                    <a:solidFill>
                      <a:srgbClr val="7030A0"/>
                    </a:solidFill>
                    <a:latin typeface="AdvTmath3"/>
                  </a:rPr>
                  <a:t> because </a:t>
                </a:r>
                <a:r>
                  <a:rPr lang="en-US" altLang="ja-CN" dirty="0">
                    <a:solidFill>
                      <a:srgbClr val="FF0000"/>
                    </a:solidFill>
                    <a:latin typeface="AdvTmath3"/>
                  </a:rPr>
                  <a:t>in</a:t>
                </a:r>
                <a:r>
                  <a:rPr lang="en-US" altLang="ja-CN" dirty="0">
                    <a:solidFill>
                      <a:srgbClr val="FF40FF"/>
                    </a:solidFill>
                    <a:latin typeface="AdvTmath3"/>
                  </a:rPr>
                  <a:t> </a:t>
                </a:r>
                <a:r>
                  <a:rPr lang="en-US" altLang="ja-CN" dirty="0">
                    <a:solidFill>
                      <a:srgbClr val="FF0000"/>
                    </a:solidFill>
                    <a:latin typeface="AdvTmath3"/>
                  </a:rPr>
                  <a:t>Fujimoto’s theorem</a:t>
                </a:r>
                <a:r>
                  <a:rPr lang="en-US" altLang="ja-CN" dirty="0">
                    <a:solidFill>
                      <a:srgbClr val="FF40FF"/>
                    </a:solidFill>
                    <a:latin typeface="AdvTmath3"/>
                  </a:rPr>
                  <a:t>, both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CN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CN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ja-CN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US" altLang="ja-CN" dirty="0">
                    <a:solidFill>
                      <a:srgbClr val="FF40FF"/>
                    </a:solidFill>
                    <a:latin typeface="AdvTmath3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CN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CN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ja-CN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US" altLang="ja-CN" dirty="0">
                    <a:solidFill>
                      <a:srgbClr val="FF40FF"/>
                    </a:solidFill>
                    <a:latin typeface="AdvTmath3"/>
                  </a:rPr>
                  <a:t> are bounded by </a:t>
                </a:r>
              </a:p>
              <a:p>
                <a:pPr marL="45720" indent="0">
                  <a:buNone/>
                </a:pPr>
                <a:r>
                  <a:rPr lang="en-US" altLang="ja-CN" dirty="0">
                    <a:solidFill>
                      <a:srgbClr val="FF40FF"/>
                    </a:solidFill>
                    <a:latin typeface="AdvTmath1"/>
                  </a:rPr>
                  <a:t>the same integer</a:t>
                </a:r>
                <a:r>
                  <a:rPr lang="en-US" altLang="ja-CN" dirty="0">
                    <a:solidFill>
                      <a:srgbClr val="FF40FF"/>
                    </a:solidFill>
                    <a:latin typeface="AdvTmath3"/>
                  </a:rPr>
                  <a:t> 4, </a:t>
                </a:r>
                <a:r>
                  <a:rPr lang="en-US" altLang="ja-CN" dirty="0">
                    <a:latin typeface="AdvTmath1"/>
                  </a:rPr>
                  <a:t>alt</a:t>
                </a:r>
                <a:r>
                  <a:rPr lang="en-US" altLang="ja-CN" dirty="0">
                    <a:effectLst/>
                    <a:latin typeface="AdvTmath1"/>
                  </a:rPr>
                  <a:t>hough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CN" i="1" dirty="0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CN" i="1" dirty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ja-CN" b="0" i="1" dirty="0" smtClean="0">
                            <a:effectLst/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US" altLang="ja-CN" dirty="0">
                    <a:effectLst/>
                    <a:latin typeface="AdvTmath2"/>
                  </a:rPr>
                  <a:t> </a:t>
                </a:r>
                <a:r>
                  <a:rPr lang="en-US" altLang="ja-CN" dirty="0">
                    <a:effectLst/>
                    <a:latin typeface="AdvTmath1"/>
                  </a:rPr>
                  <a:t>is a rational number.</a:t>
                </a:r>
              </a:p>
              <a:p>
                <a:pPr marL="45720" indent="0">
                  <a:buNone/>
                </a:pPr>
                <a:r>
                  <a:rPr lang="en-US" altLang="ja-CN" dirty="0">
                    <a:effectLst/>
                    <a:latin typeface="AdvTmath1"/>
                  </a:rPr>
                  <a:t>To explain the natural meaning of TRVN, we need </a:t>
                </a:r>
                <a:r>
                  <a:rPr lang="en-US" altLang="ja-CN" u="sng" dirty="0">
                    <a:effectLst/>
                    <a:latin typeface="AdvTmath1"/>
                  </a:rPr>
                  <a:t>the second main theorem </a:t>
                </a:r>
                <a:r>
                  <a:rPr lang="en-US" altLang="ja-CN" dirty="0">
                    <a:effectLst/>
                    <a:latin typeface="AdvTmath1"/>
                  </a:rPr>
                  <a:t>in </a:t>
                </a:r>
                <a:r>
                  <a:rPr lang="en-US" altLang="ja-CN" dirty="0">
                    <a:solidFill>
                      <a:schemeClr val="accent3">
                        <a:lumMod val="50000"/>
                      </a:schemeClr>
                    </a:solidFill>
                    <a:effectLst/>
                    <a:latin typeface="AdvTmath1"/>
                  </a:rPr>
                  <a:t>the</a:t>
                </a:r>
              </a:p>
              <a:p>
                <a:pPr marL="45720" indent="0">
                  <a:buNone/>
                </a:pPr>
                <a:r>
                  <a:rPr lang="en-US" altLang="ja-CN" dirty="0">
                    <a:solidFill>
                      <a:schemeClr val="accent3">
                        <a:lumMod val="50000"/>
                      </a:schemeClr>
                    </a:solidFill>
                    <a:effectLst/>
                    <a:latin typeface="AdvTmath1"/>
                  </a:rPr>
                  <a:t> </a:t>
                </a:r>
                <a:r>
                  <a:rPr lang="en-US" altLang="ja-CN" dirty="0" err="1">
                    <a:solidFill>
                      <a:schemeClr val="accent3">
                        <a:lumMod val="50000"/>
                      </a:schemeClr>
                    </a:solidFill>
                    <a:effectLst/>
                    <a:latin typeface="AdvTmath1"/>
                  </a:rPr>
                  <a:t>Nevanlinna</a:t>
                </a:r>
                <a:r>
                  <a:rPr lang="en-US" altLang="ja-CN" dirty="0">
                    <a:solidFill>
                      <a:schemeClr val="accent3">
                        <a:lumMod val="50000"/>
                      </a:schemeClr>
                    </a:solidFill>
                    <a:effectLst/>
                    <a:latin typeface="AdvTmath1"/>
                  </a:rPr>
                  <a:t> theory</a:t>
                </a:r>
                <a:r>
                  <a:rPr lang="en-US" altLang="ja-CN" dirty="0">
                    <a:effectLst/>
                    <a:latin typeface="AdvTmath1"/>
                  </a:rPr>
                  <a:t>, which we have no space to mention here. </a:t>
                </a:r>
                <a:endParaRPr lang="en-US" altLang="ja-CN" dirty="0"/>
              </a:p>
            </p:txBody>
          </p:sp>
        </mc:Choice>
        <mc:Fallback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3BFF8854-7E19-452B-C756-B5C7FF966F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33549" y="1495066"/>
                <a:ext cx="9971335" cy="4343400"/>
              </a:xfrm>
              <a:blipFill>
                <a:blip r:embed="rId2"/>
                <a:stretch>
                  <a:fillRect l="-382" t="-1749" b="-3499"/>
                </a:stretch>
              </a:blipFill>
            </p:spPr>
            <p:txBody>
              <a:bodyPr/>
              <a:lstStyle/>
              <a:p>
                <a:r>
                  <a:rPr lang="ja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図 3">
            <a:extLst>
              <a:ext uri="{FF2B5EF4-FFF2-40B4-BE49-F238E27FC236}">
                <a16:creationId xmlns:a16="http://schemas.microsoft.com/office/drawing/2014/main" id="{C7E01950-924C-6C3D-411D-16D557523F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809" y="747241"/>
            <a:ext cx="2306929" cy="113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62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4E5C275-7E17-5C47-29B1-215FCD7BB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425819"/>
            <a:ext cx="9509760" cy="830857"/>
          </a:xfrm>
        </p:spPr>
        <p:txBody>
          <a:bodyPr>
            <a:normAutofit/>
          </a:bodyPr>
          <a:lstStyle/>
          <a:p>
            <a:pPr algn="ctr"/>
            <a:r>
              <a:rPr lang="en-US" altLang="ja-CN" sz="4000" dirty="0">
                <a:solidFill>
                  <a:srgbClr val="002060"/>
                </a:solidFill>
              </a:rPr>
              <a:t>New conjecture</a:t>
            </a:r>
            <a:endParaRPr kumimoji="1" lang="ja-CN" altLang="en-US" sz="40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0965BCBB-24B2-5EB8-58B8-D50EF523FCE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41120" y="1527879"/>
                <a:ext cx="9509760" cy="4343400"/>
              </a:xfrm>
            </p:spPr>
            <p:txBody>
              <a:bodyPr/>
              <a:lstStyle/>
              <a:p>
                <a:pPr marL="45720" indent="0">
                  <a:buNone/>
                </a:pPr>
                <a:r>
                  <a:rPr lang="en-US" altLang="ja-CN" sz="3600" dirty="0">
                    <a:latin typeface="AdvTmath1"/>
                  </a:rPr>
                  <a:t>This theorem is a breakthrough to propose: </a:t>
                </a:r>
              </a:p>
              <a:p>
                <a:pPr marL="45720" indent="0">
                  <a:buNone/>
                </a:pPr>
                <a:endParaRPr lang="en-US" altLang="ja-CN" sz="1800" dirty="0"/>
              </a:p>
              <a:p>
                <a:pPr marL="45720" indent="0">
                  <a:buNone/>
                </a:pPr>
                <a:r>
                  <a:rPr lang="en-US" altLang="ja-CN" sz="3600" dirty="0">
                    <a:solidFill>
                      <a:srgbClr val="FF40FF"/>
                    </a:solidFill>
                    <a:effectLst/>
                    <a:latin typeface="AdvTmath3"/>
                  </a:rPr>
                  <a:t>【Conjecture】 </a:t>
                </a:r>
                <a:r>
                  <a:rPr lang="en-US" altLang="ja-CN" sz="3600" dirty="0">
                    <a:effectLst/>
                    <a:latin typeface="AdvTmath1"/>
                  </a:rPr>
                  <a:t>For </a:t>
                </a:r>
                <a:r>
                  <a:rPr lang="en-US" altLang="ja-CN" sz="3600" dirty="0">
                    <a:effectLst/>
                    <a:latin typeface="AdvTmath2"/>
                  </a:rPr>
                  <a:t>algebraic </a:t>
                </a:r>
                <a:r>
                  <a:rPr lang="en-US" altLang="ja-CN" sz="3600" dirty="0">
                    <a:effectLst/>
                    <a:latin typeface="AdvTmath1"/>
                  </a:rPr>
                  <a:t>minimal surfaces,</a:t>
                </a:r>
              </a:p>
              <a:p>
                <a:pPr marL="45720" indent="0">
                  <a:buNone/>
                </a:pPr>
                <a:r>
                  <a:rPr lang="en-US" altLang="ja-CN" sz="3600" dirty="0">
                    <a:effectLst/>
                    <a:latin typeface="AdvTmath1"/>
                  </a:rPr>
                  <a:t> there exists </a:t>
                </a:r>
                <a:r>
                  <a:rPr lang="en-US" altLang="ja-CN" sz="3600" dirty="0">
                    <a:solidFill>
                      <a:srgbClr val="FF40FF"/>
                    </a:solidFill>
                    <a:effectLst/>
                    <a:latin typeface="AdvTmath1"/>
                  </a:rPr>
                  <a:t>2</a:t>
                </a:r>
                <a:r>
                  <a:rPr lang="en-US" altLang="ja-CN" sz="3600" dirty="0">
                    <a:solidFill>
                      <a:srgbClr val="FF40FF"/>
                    </a:solidFill>
                    <a:latin typeface="AdvP4C4E51"/>
                  </a:rPr>
                  <a:t>.</a:t>
                </a:r>
                <a:r>
                  <a:rPr lang="en-US" altLang="ja-CN" sz="3600" dirty="0">
                    <a:solidFill>
                      <a:srgbClr val="FF40FF"/>
                    </a:solidFill>
                    <a:effectLst/>
                    <a:latin typeface="AdvTmath1"/>
                  </a:rPr>
                  <a:t>5 </a:t>
                </a:r>
                <a:r>
                  <a:rPr lang="en-US" altLang="ja-CN" sz="3600" dirty="0">
                    <a:solidFill>
                      <a:srgbClr val="FF40FF"/>
                    </a:solidFill>
                    <a:effectLst/>
                    <a:latin typeface="AdvP4C4E51"/>
                  </a:rPr>
                  <a:t>&lt;</a:t>
                </a:r>
                <a:r>
                  <a:rPr lang="en-US" altLang="ja-CN" sz="3600" dirty="0">
                    <a:solidFill>
                      <a:srgbClr val="FF40FF"/>
                    </a:solidFill>
                    <a:effectLst/>
                    <a:latin typeface="AdvPi11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CN" sz="3600" i="1" dirty="0" smtClean="0">
                        <a:solidFill>
                          <a:srgbClr val="FF40FF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en-US" altLang="ja-CN" sz="3600" dirty="0">
                    <a:solidFill>
                      <a:srgbClr val="FF40FF"/>
                    </a:solidFill>
                    <a:effectLst/>
                    <a:latin typeface="AdvTgreek2"/>
                  </a:rPr>
                  <a:t> </a:t>
                </a:r>
                <a:r>
                  <a:rPr lang="en-US" altLang="ja-CN" sz="3600" dirty="0">
                    <a:solidFill>
                      <a:srgbClr val="FF40FF"/>
                    </a:solidFill>
                    <a:effectLst/>
                    <a:latin typeface="AdvP4C4E51"/>
                  </a:rPr>
                  <a:t>&lt; </a:t>
                </a:r>
                <a:r>
                  <a:rPr lang="en-US" altLang="ja-CN" sz="3600" dirty="0">
                    <a:solidFill>
                      <a:srgbClr val="FF40FF"/>
                    </a:solidFill>
                    <a:effectLst/>
                    <a:latin typeface="AdvTmath1"/>
                  </a:rPr>
                  <a:t>3 </a:t>
                </a:r>
                <a:r>
                  <a:rPr lang="en-US" altLang="ja-CN" sz="3600" dirty="0">
                    <a:effectLst/>
                    <a:latin typeface="AdvTmath1"/>
                  </a:rPr>
                  <a:t>which satisfies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CN" sz="3600" i="1" smtClean="0">
                            <a:solidFill>
                              <a:srgbClr val="FF40FF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CN" sz="3600" i="1" smtClean="0">
                            <a:solidFill>
                              <a:srgbClr val="FF4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ja-CN" sz="3600" b="0" i="1" smtClean="0">
                            <a:solidFill>
                              <a:srgbClr val="FF40FF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altLang="ja-CN" sz="3600" i="1" smtClean="0">
                        <a:solidFill>
                          <a:srgbClr val="FF40FF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altLang="ja-CN" sz="3600" dirty="0">
                    <a:solidFill>
                      <a:srgbClr val="FF40FF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CN" sz="3600" i="1" dirty="0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en-US" altLang="ja-CN" sz="3600" dirty="0">
                    <a:solidFill>
                      <a:srgbClr val="FF40FF"/>
                    </a:solidFill>
                  </a:rPr>
                  <a:t>. </a:t>
                </a:r>
              </a:p>
              <a:p>
                <a:pPr marL="45720" indent="0">
                  <a:buNone/>
                </a:pPr>
                <a:r>
                  <a:rPr lang="en-US" altLang="ja-CN" sz="3600" dirty="0">
                    <a:solidFill>
                      <a:srgbClr val="FF40FF"/>
                    </a:solidFill>
                  </a:rPr>
                  <a:t>In particular, </a:t>
                </a:r>
              </a:p>
              <a:p>
                <a:pPr marL="4572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CN" sz="3600" i="1" smtClean="0">
                              <a:solidFill>
                                <a:srgbClr val="FF4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CN" sz="3600" b="0" i="1" smtClean="0">
                              <a:solidFill>
                                <a:srgbClr val="FF40FF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ja-CN" sz="3600" b="0" i="1" smtClean="0">
                              <a:solidFill>
                                <a:srgbClr val="FF40FF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altLang="ja-CN" sz="3600" i="1" smtClean="0">
                          <a:solidFill>
                            <a:srgbClr val="FF4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altLang="ja-CN" sz="3600" b="0" i="1" smtClean="0">
                          <a:solidFill>
                            <a:srgbClr val="FF4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2.</m:t>
                      </m:r>
                    </m:oMath>
                  </m:oMathPara>
                </a14:m>
                <a:endParaRPr lang="en-US" altLang="ja-CN" sz="3600" dirty="0">
                  <a:solidFill>
                    <a:srgbClr val="FF40FF"/>
                  </a:solidFill>
                </a:endParaRPr>
              </a:p>
              <a:p>
                <a:pPr marL="45720" indent="0">
                  <a:buNone/>
                </a:pPr>
                <a:endParaRPr lang="en-US" altLang="ja-CN" sz="800" dirty="0">
                  <a:solidFill>
                    <a:srgbClr val="FF40FF"/>
                  </a:solidFill>
                </a:endParaRPr>
              </a:p>
              <a:p>
                <a:pPr marL="45720" indent="0">
                  <a:buNone/>
                </a:pPr>
                <a:endParaRPr kumimoji="1" lang="ja-CN" alt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0965BCBB-24B2-5EB8-58B8-D50EF523FC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41120" y="1527879"/>
                <a:ext cx="9509760" cy="4343400"/>
              </a:xfrm>
              <a:blipFill>
                <a:blip r:embed="rId2"/>
                <a:stretch>
                  <a:fillRect l="-1467" t="-3499"/>
                </a:stretch>
              </a:blipFill>
            </p:spPr>
            <p:txBody>
              <a:bodyPr/>
              <a:lstStyle/>
              <a:p>
                <a:r>
                  <a:rPr lang="ja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757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FA0F3DC-01FC-B728-3294-4213FB08B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6429" y="342484"/>
            <a:ext cx="9509760" cy="685800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CN" sz="4000" dirty="0">
                <a:solidFill>
                  <a:srgbClr val="002060"/>
                </a:solidFill>
              </a:rPr>
              <a:t>Extension of </a:t>
            </a:r>
            <a:r>
              <a:rPr kumimoji="1" lang="en-US" altLang="ja-CN" sz="4000" dirty="0" err="1">
                <a:solidFill>
                  <a:srgbClr val="002060"/>
                </a:solidFill>
              </a:rPr>
              <a:t>Osserman’s</a:t>
            </a:r>
            <a:r>
              <a:rPr kumimoji="1" lang="en-US" altLang="ja-CN" sz="4000" dirty="0">
                <a:solidFill>
                  <a:srgbClr val="002060"/>
                </a:solidFill>
              </a:rPr>
              <a:t> theorem</a:t>
            </a:r>
            <a:endParaRPr kumimoji="1" lang="ja-CN" altLang="en-US" sz="40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BFC384E6-F94D-FC8F-2833-FC5F0760BEB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29815" y="1330451"/>
                <a:ext cx="10282988" cy="5018393"/>
              </a:xfrm>
            </p:spPr>
            <p:txBody>
              <a:bodyPr>
                <a:normAutofit lnSpcReduction="10000"/>
              </a:bodyPr>
              <a:lstStyle/>
              <a:p>
                <a:pPr marL="45720" indent="0">
                  <a:buNone/>
                </a:pPr>
                <a:r>
                  <a:rPr kumimoji="1" lang="en-US" altLang="ja-CN" sz="2400" u="sng" dirty="0">
                    <a:solidFill>
                      <a:srgbClr val="7030A0"/>
                    </a:solidFill>
                  </a:rPr>
                  <a:t>Theorem</a:t>
                </a:r>
                <a:r>
                  <a:rPr kumimoji="1" lang="en-US" altLang="ja-CN" sz="2400" dirty="0">
                    <a:solidFill>
                      <a:srgbClr val="7030A0"/>
                    </a:solidFill>
                  </a:rPr>
                  <a:t> (R. Kobayashi-Kawakami-M. 2008)</a:t>
                </a:r>
              </a:p>
              <a:p>
                <a:pPr marL="45720" indent="0">
                  <a:buNone/>
                </a:pPr>
                <a:r>
                  <a:rPr lang="en-US" altLang="ja-CN" sz="2000" dirty="0">
                    <a:effectLst/>
                    <a:latin typeface="AdvTmath2"/>
                  </a:rPr>
                  <a:t>Consider a non-flat pseudo-algebraic minimal surface with the basic domain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0" i="1" dirty="0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acc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ja-CN" dirty="0"/>
                  <a:t>. </a:t>
                </a:r>
              </a:p>
              <a:p>
                <a:pPr marL="45720" indent="0">
                  <a:buNone/>
                </a:pPr>
                <a:r>
                  <a:rPr lang="en-US" altLang="ja-CN" dirty="0">
                    <a:latin typeface="AdvTmath2"/>
                  </a:rPr>
                  <a:t>L</a:t>
                </a:r>
                <a:r>
                  <a:rPr lang="en-US" altLang="ja-CN" sz="2000" dirty="0">
                    <a:effectLst/>
                    <a:latin typeface="AdvTmath2"/>
                  </a:rPr>
                  <a:t>et </a:t>
                </a:r>
                <a14:m>
                  <m:oMath xmlns:m="http://schemas.openxmlformats.org/officeDocument/2006/math">
                    <m:r>
                      <a:rPr lang="en-US" altLang="ja-CN" sz="2000" i="1" dirty="0" smtClean="0">
                        <a:effectLst/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altLang="ja-CN" sz="2000" dirty="0">
                    <a:effectLst/>
                    <a:latin typeface="AdvTmath2"/>
                  </a:rPr>
                  <a:t> be the degree of </a:t>
                </a:r>
                <a14:m>
                  <m:oMath xmlns:m="http://schemas.openxmlformats.org/officeDocument/2006/math">
                    <m:r>
                      <a:rPr lang="en-US" altLang="ja-CN" sz="2000" i="1" dirty="0" smtClean="0">
                        <a:effectLst/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altLang="ja-CN" sz="2000" dirty="0">
                    <a:effectLst/>
                    <a:latin typeface="AdvTmath2"/>
                  </a:rPr>
                  <a:t> considered as a map on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i="1" dirty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acc>
                  </m:oMath>
                </a14:m>
                <a:r>
                  <a:rPr lang="en-US" altLang="ja-CN" sz="2000" dirty="0">
                    <a:effectLst/>
                    <a:latin typeface="AdvTmath2"/>
                  </a:rPr>
                  <a:t>. Then we have </a:t>
                </a:r>
                <a:endParaRPr lang="en-US" altLang="ja-CN" dirty="0"/>
              </a:p>
              <a:p>
                <a:pPr marL="45720" indent="0" algn="ctr">
                  <a:buNone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ja-CN" dirty="0">
                        <a:solidFill>
                          <a:srgbClr val="FF40FF"/>
                        </a:solidFill>
                      </a:rPr>
                      <m:t>(</m:t>
                    </m:r>
                    <m:r>
                      <m:rPr>
                        <m:nor/>
                      </m:rPr>
                      <a:rPr lang="en-US" altLang="ja-CN" dirty="0">
                        <a:solidFill>
                          <a:srgbClr val="FF40FF"/>
                        </a:solidFill>
                      </a:rPr>
                      <m:t>a</m:t>
                    </m:r>
                    <m:r>
                      <m:rPr>
                        <m:nor/>
                      </m:rPr>
                      <a:rPr lang="en-US" altLang="ja-CN" dirty="0">
                        <a:solidFill>
                          <a:srgbClr val="FF40FF"/>
                        </a:solidFill>
                      </a:rPr>
                      <m:t>) </m:t>
                    </m:r>
                    <m:sSub>
                      <m:sSubPr>
                        <m:ctrlPr>
                          <a:rPr lang="en-US" altLang="ja-CN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CN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ja-CN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altLang="ja-CN" i="1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≤2+</m:t>
                    </m:r>
                    <m:f>
                      <m:fPr>
                        <m:ctrlPr>
                          <a:rPr lang="en-US" altLang="ja-CN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CN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altLang="ja-CN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  <m:r>
                          <a:rPr lang="en-US" altLang="ja-CN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en-US" altLang="ja-CN" i="1" dirty="0">
                        <a:solidFill>
                          <a:srgbClr val="FF40FF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ja-CN" i="1" dirty="0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CN" i="1" dirty="0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num>
                      <m:den>
                        <m:r>
                          <a:rPr lang="en-US" altLang="ja-CN" i="1" dirty="0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kumimoji="1" lang="en-US" altLang="ja-CN" dirty="0">
                    <a:solidFill>
                      <a:srgbClr val="FF40FF"/>
                    </a:solidFill>
                  </a:rPr>
                  <a:t>,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CN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CN" b="0" i="1" smtClean="0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ja-CN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den>
                    </m:f>
                  </m:oMath>
                </a14:m>
                <a:r>
                  <a:rPr kumimoji="1" lang="en-US" altLang="ja-CN" dirty="0">
                    <a:solidFill>
                      <a:srgbClr val="FF40FF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ja-CN" i="1" dirty="0" smtClean="0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CN" b="0" i="1" dirty="0" smtClean="0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kumimoji="1" lang="en-US" altLang="ja-CN" b="0" i="1" dirty="0" smtClean="0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−1−</m:t>
                        </m:r>
                        <m:r>
                          <a:rPr kumimoji="1" lang="en-US" altLang="ja-CN" b="0" i="1" dirty="0" smtClean="0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kumimoji="1" lang="en-US" altLang="ja-CN" b="0" i="1" dirty="0" smtClean="0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/2</m:t>
                        </m:r>
                      </m:num>
                      <m:den>
                        <m:r>
                          <a:rPr kumimoji="1" lang="en-US" altLang="ja-CN" b="0" i="1" dirty="0" smtClean="0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altLang="ja-CN" dirty="0">
                    <a:solidFill>
                      <a:srgbClr val="FF40FF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CN" i="1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kumimoji="1" lang="en-US" altLang="ja-CN" dirty="0">
                    <a:solidFill>
                      <a:srgbClr val="FF40FF"/>
                    </a:solidFill>
                  </a:rPr>
                  <a:t> 1</a:t>
                </a:r>
                <a:endParaRPr kumimoji="1" lang="en-US" altLang="ja-CN" dirty="0">
                  <a:solidFill>
                    <a:srgbClr val="7030A0"/>
                  </a:solidFill>
                </a:endParaRPr>
              </a:p>
              <a:p>
                <a:pPr marL="45720" indent="0">
                  <a:buNone/>
                </a:pPr>
                <a:r>
                  <a:rPr lang="en-US" altLang="ja-CN" sz="1800" dirty="0">
                    <a:effectLst/>
                    <a:latin typeface="AdvTmath2"/>
                  </a:rPr>
                  <a:t>where </a:t>
                </a:r>
                <a14:m>
                  <m:oMath xmlns:m="http://schemas.openxmlformats.org/officeDocument/2006/math">
                    <m:r>
                      <a:rPr lang="en-US" altLang="ja-CN" sz="1800" i="1" dirty="0" smtClean="0">
                        <a:effectLst/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altLang="ja-CN" sz="1800" dirty="0">
                    <a:effectLst/>
                    <a:latin typeface="AdvTmath2"/>
                  </a:rPr>
                  <a:t> is the number of (not necessarily totally) ramified values other than the exceptional values of </a:t>
                </a:r>
                <a14:m>
                  <m:oMath xmlns:m="http://schemas.openxmlformats.org/officeDocument/2006/math">
                    <m:r>
                      <a:rPr lang="en-US" altLang="ja-CN" sz="1800" i="1" dirty="0" smtClean="0">
                        <a:effectLst/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altLang="ja-CN" sz="1800" b="0" i="0" dirty="0" smtClean="0">
                        <a:effectLst/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altLang="ja-CN" dirty="0"/>
                  <a:t> </a:t>
                </a:r>
              </a:p>
              <a:p>
                <a:pPr marL="45720" indent="0">
                  <a:buNone/>
                </a:pPr>
                <a:r>
                  <a:rPr lang="en-US" altLang="ja-CN" sz="1800" dirty="0">
                    <a:effectLst/>
                    <a:latin typeface="AdvTmath2"/>
                  </a:rPr>
                  <a:t>On the other hand, the totally ramified value number of </a:t>
                </a:r>
                <a14:m>
                  <m:oMath xmlns:m="http://schemas.openxmlformats.org/officeDocument/2006/math">
                    <m:r>
                      <a:rPr lang="en-US" altLang="ja-CN" sz="1800" i="1" dirty="0" smtClean="0">
                        <a:effectLst/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altLang="ja-CN" sz="1800" dirty="0">
                    <a:effectLst/>
                    <a:latin typeface="AdvTmath2"/>
                  </a:rPr>
                  <a:t> satisfies </a:t>
                </a:r>
              </a:p>
              <a:p>
                <a:pPr marL="45720" indent="0" algn="ctr">
                  <a:buNone/>
                </a:pPr>
                <a:r>
                  <a:rPr lang="en-US" altLang="ja-CN" sz="1900" dirty="0">
                    <a:solidFill>
                      <a:srgbClr val="FF40FF"/>
                    </a:solidFill>
                    <a:effectLst/>
                    <a:latin typeface="AdvTmath2"/>
                  </a:rPr>
                  <a:t>(b)</a:t>
                </a:r>
                <a:r>
                  <a:rPr lang="en-US" altLang="ja-CN" sz="1900" dirty="0">
                    <a:effectLst/>
                    <a:latin typeface="AdvTmath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CN" sz="1900" i="1" smtClean="0">
                            <a:solidFill>
                              <a:srgbClr val="FF40FF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CN" sz="1900" b="0" i="1" smtClean="0">
                            <a:solidFill>
                              <a:srgbClr val="FF4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ja-CN" sz="1900" b="0" i="1" smtClean="0">
                            <a:solidFill>
                              <a:srgbClr val="FF40FF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altLang="ja-CN" sz="1900" b="0" i="1" smtClean="0">
                        <a:solidFill>
                          <a:srgbClr val="FF40FF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≤2+</m:t>
                    </m:r>
                    <m:f>
                      <m:fPr>
                        <m:ctrlPr>
                          <a:rPr lang="en-US" altLang="ja-CN" sz="1900" b="0" i="1" smtClean="0">
                            <a:solidFill>
                              <a:srgbClr val="FF4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CN" sz="1900" b="0" i="1" smtClean="0">
                            <a:solidFill>
                              <a:srgbClr val="FF4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altLang="ja-CN" sz="1900" b="0" i="1" smtClean="0">
                            <a:solidFill>
                              <a:srgbClr val="FF4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den>
                    </m:f>
                    <m:r>
                      <a:rPr lang="en-US" altLang="ja-CN" sz="1900" b="0" i="0" smtClean="0">
                        <a:solidFill>
                          <a:srgbClr val="FF40FF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ja-CN" sz="1900" dirty="0"/>
              </a:p>
              <a:p>
                <a:pPr marL="45720" indent="0">
                  <a:buNone/>
                </a:pPr>
                <a:r>
                  <a:rPr lang="en-US" altLang="ja-CN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CN" i="1" smtClean="0">
                            <a:solidFill>
                              <a:srgbClr val="FF40FF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CN" b="0" i="1" smtClean="0">
                            <a:solidFill>
                              <a:srgbClr val="FF40FF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ja-CN" b="0" i="1" smtClean="0">
                            <a:solidFill>
                              <a:srgbClr val="FF40FF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altLang="ja-CN" b="0" i="1" smtClean="0">
                        <a:solidFill>
                          <a:srgbClr val="FF40FF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altLang="ja-CN" dirty="0">
                    <a:solidFill>
                      <a:srgbClr val="FF40FF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CN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CN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ja-CN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altLang="ja-CN" i="1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altLang="ja-CN" b="0" i="1" smtClean="0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CN" dirty="0">
                    <a:solidFill>
                      <a:srgbClr val="FF40FF"/>
                    </a:solidFill>
                  </a:rPr>
                  <a:t>4 </a:t>
                </a:r>
                <a:r>
                  <a:rPr lang="en-US" altLang="ja-CN" dirty="0"/>
                  <a:t>follows.</a:t>
                </a:r>
                <a:r>
                  <a:rPr lang="en-US" altLang="ja-CN" dirty="0">
                    <a:solidFill>
                      <a:srgbClr val="FF40FF"/>
                    </a:solidFill>
                  </a:rPr>
                  <a:t> </a:t>
                </a:r>
                <a:r>
                  <a:rPr lang="en-US" altLang="ja-CN" u="sng" dirty="0">
                    <a:solidFill>
                      <a:srgbClr val="FF40FF"/>
                    </a:solidFill>
                    <a:latin typeface="AdvTmath2"/>
                  </a:rPr>
                  <a:t>In algebraic case</a:t>
                </a:r>
                <a:r>
                  <a:rPr lang="en-US" altLang="ja-CN" dirty="0">
                    <a:solidFill>
                      <a:srgbClr val="FF40FF"/>
                    </a:solidFill>
                    <a:latin typeface="AdvTmath2"/>
                  </a:rPr>
                  <a:t>, </a:t>
                </a:r>
                <a:r>
                  <a:rPr lang="en-US" altLang="ja-CN" dirty="0">
                    <a:latin typeface="AdvTmath2"/>
                  </a:rPr>
                  <a:t>the second inequality is </a:t>
                </a:r>
                <a:r>
                  <a:rPr lang="en-US" altLang="ja-CN" dirty="0">
                    <a:solidFill>
                      <a:srgbClr val="FF40FF"/>
                    </a:solidFill>
                    <a:latin typeface="AdvTmath2"/>
                  </a:rPr>
                  <a:t>the strict inequality. </a:t>
                </a:r>
                <a:endParaRPr lang="en-US" altLang="ja-CN" dirty="0">
                  <a:solidFill>
                    <a:srgbClr val="FF40FF"/>
                  </a:solidFill>
                </a:endParaRPr>
              </a:p>
              <a:p>
                <a:pPr marL="45720" indent="0">
                  <a:buNone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ja-CN" sz="1800" dirty="0" smtClean="0">
                        <a:solidFill>
                          <a:srgbClr val="FF40FF"/>
                        </a:solidFill>
                        <a:latin typeface="+mn-ea"/>
                        <a:ea typeface="+mn-ea"/>
                      </a:rPr>
                      <m:t>(</m:t>
                    </m:r>
                    <m:r>
                      <m:rPr>
                        <m:nor/>
                      </m:rPr>
                      <a:rPr lang="en-US" altLang="ja-CN" sz="1800" dirty="0" smtClean="0">
                        <a:solidFill>
                          <a:srgbClr val="FF40FF"/>
                        </a:solidFill>
                        <a:latin typeface="+mn-ea"/>
                        <a:ea typeface="+mn-ea"/>
                      </a:rPr>
                      <m:t>a</m:t>
                    </m:r>
                    <m:r>
                      <m:rPr>
                        <m:nor/>
                      </m:rPr>
                      <a:rPr lang="en-US" altLang="ja-CN" sz="1800" dirty="0" smtClean="0">
                        <a:solidFill>
                          <a:srgbClr val="FF40FF"/>
                        </a:solidFill>
                        <a:latin typeface="+mn-ea"/>
                        <a:ea typeface="+mn-ea"/>
                      </a:rPr>
                      <m:t>)</m:t>
                    </m:r>
                    <m:r>
                      <a:rPr lang="en-US" altLang="ja-CN" sz="1800" i="1" dirty="0">
                        <a:solidFill>
                          <a:srgbClr val="FF40FF"/>
                        </a:solidFill>
                        <a:latin typeface="+mn-ea"/>
                        <a:ea typeface="+mn-ea"/>
                      </a:rPr>
                      <m:t> </m:t>
                    </m:r>
                  </m:oMath>
                </a14:m>
                <a:r>
                  <a:rPr lang="en-US" altLang="ja-CN" sz="1900" dirty="0">
                    <a:effectLst/>
                    <a:latin typeface="+mn-ea"/>
                    <a:ea typeface="+mn-ea"/>
                  </a:rPr>
                  <a:t> and </a:t>
                </a:r>
                <a:r>
                  <a:rPr lang="en-US" altLang="ja-CN" sz="1900" dirty="0">
                    <a:solidFill>
                      <a:srgbClr val="FF40FF"/>
                    </a:solidFill>
                    <a:effectLst/>
                    <a:latin typeface="+mn-ea"/>
                    <a:ea typeface="+mn-ea"/>
                  </a:rPr>
                  <a:t>(b) </a:t>
                </a:r>
                <a:r>
                  <a:rPr lang="en-US" altLang="ja-CN" sz="1900" dirty="0">
                    <a:effectLst/>
                    <a:latin typeface="+mn-ea"/>
                    <a:ea typeface="+mn-ea"/>
                  </a:rPr>
                  <a:t>are </a:t>
                </a:r>
                <a:r>
                  <a:rPr lang="en-US" altLang="ja-CN" sz="1900" u="sng" dirty="0">
                    <a:effectLst/>
                    <a:latin typeface="+mn-ea"/>
                    <a:ea typeface="+mn-ea"/>
                  </a:rPr>
                  <a:t>best possible </a:t>
                </a:r>
                <a:r>
                  <a:rPr lang="en-US" altLang="ja-CN" sz="1900" dirty="0">
                    <a:effectLst/>
                    <a:latin typeface="+mn-ea"/>
                    <a:ea typeface="+mn-ea"/>
                  </a:rPr>
                  <a:t>in both algebraic and non-algebraic cases</a:t>
                </a:r>
                <a:r>
                  <a:rPr lang="en-US" altLang="ja-CN" sz="1900" dirty="0">
                    <a:latin typeface="+mn-ea"/>
                    <a:ea typeface="+mn-ea"/>
                  </a:rPr>
                  <a:t>, and we</a:t>
                </a:r>
                <a:endParaRPr lang="en-US" altLang="ja-CN" sz="1900" u="sng" dirty="0">
                  <a:latin typeface="+mn-ea"/>
                  <a:ea typeface="+mn-ea"/>
                </a:endParaRPr>
              </a:p>
              <a:p>
                <a:pPr marL="45720" indent="0">
                  <a:buNone/>
                </a:pPr>
                <a:r>
                  <a:rPr lang="en-US" altLang="ja-CN" sz="1900" u="sng" dirty="0">
                    <a:latin typeface="+mn-ea"/>
                  </a:rPr>
                  <a:t>cannot </a:t>
                </a:r>
                <a:r>
                  <a:rPr lang="en-US" altLang="ja-CN" sz="1900" dirty="0">
                    <a:latin typeface="+mn-ea"/>
                    <a:ea typeface="+mn-ea"/>
                  </a:rPr>
                  <a:t>show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CN" sz="1900" i="1" smtClean="0">
                            <a:solidFill>
                              <a:srgbClr val="FF40FF"/>
                            </a:solidFill>
                            <a:latin typeface="+mn-ea"/>
                            <a:ea typeface="+mn-ea"/>
                          </a:rPr>
                        </m:ctrlPr>
                      </m:sSubPr>
                      <m:e>
                        <m:r>
                          <a:rPr lang="en-US" altLang="ja-CN" sz="1900" i="1">
                            <a:solidFill>
                              <a:srgbClr val="FF40FF"/>
                            </a:solidFill>
                            <a:latin typeface="+mn-ea"/>
                            <a:ea typeface="+mn-ea"/>
                          </a:rPr>
                          <m:t>𝐷</m:t>
                        </m:r>
                      </m:e>
                      <m:sub>
                        <m:r>
                          <a:rPr lang="en-US" altLang="ja-CN" sz="1900" i="1">
                            <a:solidFill>
                              <a:srgbClr val="FF40FF"/>
                            </a:solidFill>
                            <a:latin typeface="+mn-ea"/>
                            <a:ea typeface="+mn-ea"/>
                          </a:rPr>
                          <m:t>𝑔</m:t>
                        </m:r>
                      </m:sub>
                    </m:sSub>
                    <m:r>
                      <a:rPr lang="en-US" altLang="ja-CN" sz="1900" i="1">
                        <a:solidFill>
                          <a:srgbClr val="FF40FF"/>
                        </a:solidFill>
                        <a:latin typeface="+mn-ea"/>
                        <a:ea typeface="+mn-ea"/>
                      </a:rPr>
                      <m:t>≤2</m:t>
                    </m:r>
                  </m:oMath>
                </a14:m>
                <a:r>
                  <a:rPr lang="en-US" altLang="ja-CN" sz="1900" dirty="0">
                    <a:latin typeface="+mn-ea"/>
                    <a:ea typeface="+mn-ea"/>
                  </a:rPr>
                  <a:t> in the algebraic case by this method. </a:t>
                </a:r>
              </a:p>
              <a:p>
                <a:pPr marL="45720" indent="0">
                  <a:buNone/>
                </a:pPr>
                <a:endParaRPr lang="en-US" altLang="ja-CN" dirty="0"/>
              </a:p>
              <a:p>
                <a:pPr marL="45720" indent="0">
                  <a:buNone/>
                </a:pPr>
                <a:endParaRPr lang="en-US" altLang="ja-CN" dirty="0"/>
              </a:p>
              <a:p>
                <a:pPr marL="45720" indent="0">
                  <a:buNone/>
                </a:pPr>
                <a:endParaRPr lang="en-US" altLang="ja-CN" dirty="0"/>
              </a:p>
              <a:p>
                <a:pPr marL="45720" indent="0">
                  <a:buNone/>
                </a:pPr>
                <a:endParaRPr lang="en-US" altLang="ja-CN" dirty="0"/>
              </a:p>
              <a:p>
                <a:pPr marL="45720" indent="0">
                  <a:buNone/>
                </a:pPr>
                <a:endParaRPr kumimoji="1" lang="ja-CN" altLang="en-US" dirty="0"/>
              </a:p>
            </p:txBody>
          </p:sp>
        </mc:Choice>
        <mc:Fallback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BFC384E6-F94D-FC8F-2833-FC5F0760BE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9815" y="1330451"/>
                <a:ext cx="10282988" cy="5018393"/>
              </a:xfrm>
              <a:blipFill>
                <a:blip r:embed="rId2"/>
                <a:stretch>
                  <a:fillRect l="-493" t="-2273"/>
                </a:stretch>
              </a:blipFill>
            </p:spPr>
            <p:txBody>
              <a:bodyPr/>
              <a:lstStyle/>
              <a:p>
                <a:r>
                  <a:rPr lang="ja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195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F532926-E611-7944-825F-041DF27E7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438912"/>
            <a:ext cx="9509760" cy="841248"/>
          </a:xfrm>
        </p:spPr>
        <p:txBody>
          <a:bodyPr>
            <a:normAutofit fontScale="90000"/>
          </a:bodyPr>
          <a:lstStyle/>
          <a:p>
            <a:pPr lvl="0" algn="ctr"/>
            <a:r>
              <a:rPr lang="en-US" altLang="ja-JP" dirty="0"/>
              <a:t>Soap films and soap bubbles: </a:t>
            </a:r>
            <a:br>
              <a:rPr lang="en-US" altLang="ja-JP" dirty="0"/>
            </a:br>
            <a:r>
              <a:rPr lang="en-US" altLang="ja-JP" dirty="0"/>
              <a:t>What’s the difference</a:t>
            </a:r>
            <a:r>
              <a:rPr lang="ja-JP" altLang="en-US"/>
              <a:t>？</a:t>
            </a:r>
            <a:endParaRPr lang="en-US" altLang="ja-JP" dirty="0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D186B64C-5084-1B45-9926-ABD1CEC26C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754" y="3015049"/>
            <a:ext cx="4204284" cy="2792627"/>
          </a:xfr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5E941C2E-52F1-0747-AFD2-9812FFBD6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804" y="1609054"/>
            <a:ext cx="4324866" cy="324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16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F2511D-335F-E440-9215-38737367E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241738"/>
            <a:ext cx="9253308" cy="864896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4400" dirty="0"/>
              <a:t>Important tools for the proof</a:t>
            </a:r>
            <a:endParaRPr kumimoji="1" lang="ja-JP" altLang="en-US" sz="4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7A8C200A-D4FD-AF47-A975-CFDA738A225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57644" y="1463145"/>
                <a:ext cx="10220259" cy="4343400"/>
              </a:xfrm>
            </p:spPr>
            <p:txBody>
              <a:bodyPr>
                <a:normAutofit fontScale="92500"/>
              </a:bodyPr>
              <a:lstStyle/>
              <a:p>
                <a:pPr marL="502920" indent="-457200">
                  <a:buAutoNum type="arabicPeriod"/>
                </a:pPr>
                <a:r>
                  <a:rPr kumimoji="1" lang="en-US" altLang="ja-JP" sz="3200" u="sng" dirty="0">
                    <a:solidFill>
                      <a:srgbClr val="00B050"/>
                    </a:solidFill>
                  </a:rPr>
                  <a:t>The Riemann-</a:t>
                </a:r>
                <a:r>
                  <a:rPr kumimoji="1" lang="en-US" altLang="ja-JP" sz="3200" u="sng" dirty="0" err="1">
                    <a:solidFill>
                      <a:srgbClr val="00B050"/>
                    </a:solidFill>
                  </a:rPr>
                  <a:t>Roch</a:t>
                </a:r>
                <a:r>
                  <a:rPr kumimoji="1" lang="en-US" altLang="ja-JP" sz="3200" u="sng" dirty="0">
                    <a:solidFill>
                      <a:srgbClr val="00B050"/>
                    </a:solidFill>
                  </a:rPr>
                  <a:t> theorem (</a:t>
                </a:r>
                <a:r>
                  <a:rPr kumimoji="1" lang="en-US" altLang="ja-JP" sz="3200" u="sng" dirty="0">
                    <a:solidFill>
                      <a:srgbClr val="FF40FF"/>
                    </a:solidFill>
                  </a:rPr>
                  <a:t>R-R</a:t>
                </a:r>
                <a:r>
                  <a:rPr kumimoji="1" lang="en-US" altLang="ja-JP" sz="3200" u="sng" dirty="0">
                    <a:solidFill>
                      <a:srgbClr val="00B050"/>
                    </a:solidFill>
                  </a:rPr>
                  <a:t> for short)</a:t>
                </a:r>
              </a:p>
              <a:p>
                <a:pPr marL="45720" indent="0">
                  <a:buNone/>
                </a:pPr>
                <a14:m>
                  <m:oMath xmlns:m="http://schemas.openxmlformats.org/officeDocument/2006/math">
                    <m:r>
                      <a:rPr lang="en-US" altLang="ja-JP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altLang="ja-JP" dirty="0"/>
                  <a:t>: compact Riemann surface of genus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ja-JP" altLang="en-US"/>
                  <a:t>　　</a:t>
                </a:r>
                <a:r>
                  <a:rPr lang="en-US" altLang="ja-JP" dirty="0"/>
                  <a:t> </a:t>
                </a:r>
                <a:r>
                  <a:rPr lang="en-US" altLang="ja-JP" dirty="0" err="1"/>
                  <a:t>deg</a:t>
                </a:r>
                <a14:m>
                  <m:oMath xmlns:m="http://schemas.openxmlformats.org/officeDocument/2006/math">
                    <m:r>
                      <a:rPr lang="en-US" altLang="ja-JP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i="1" dirty="0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ja-JP" i="1" dirty="0" smtClean="0">
                        <a:latin typeface="Cambria Math" panose="02040503050406030204" pitchFamily="18" charset="0"/>
                      </a:rPr>
                      <m:t>)=2</m:t>
                    </m:r>
                    <m:r>
                      <a:rPr lang="en-US" altLang="ja-JP" i="1" dirty="0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altLang="ja-JP" i="1" dirty="0" smtClean="0">
                        <a:latin typeface="Cambria Math" panose="02040503050406030204" pitchFamily="18" charset="0"/>
                      </a:rPr>
                      <m:t>−2</m:t>
                    </m:r>
                  </m:oMath>
                </a14:m>
                <a:r>
                  <a:rPr lang="en-US" altLang="ja-JP" dirty="0"/>
                  <a:t>, </a:t>
                </a:r>
                <a14:m>
                  <m:oMath xmlns:m="http://schemas.openxmlformats.org/officeDocument/2006/math">
                    <m:r>
                      <a:rPr lang="en-US" altLang="ja-JP" i="1" dirty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altLang="ja-JP" dirty="0"/>
                  <a:t>: the canonical divisor, </a:t>
                </a:r>
              </a:p>
              <a:p>
                <a:pPr marL="45720" indent="0">
                  <a:buNone/>
                </a:pPr>
                <a:r>
                  <a:rPr lang="en-US" altLang="ja-JP" dirty="0">
                    <a:ea typeface="Cambria Math" panose="02040503050406030204" pitchFamily="18" charset="0"/>
                  </a:rPr>
                  <a:t>i.e., for </a:t>
                </a:r>
                <a14:m>
                  <m:oMath xmlns:m="http://schemas.openxmlformats.org/officeDocument/2006/math">
                    <m:r>
                      <a:rPr lang="en-US" altLang="ja-JP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altLang="ja-JP" dirty="0">
                    <a:ea typeface="Cambria Math" panose="02040503050406030204" pitchFamily="18" charset="0"/>
                  </a:rPr>
                  <a:t>: a </a:t>
                </a:r>
                <a:r>
                  <a:rPr lang="en-US" altLang="ja-JP" u="sng" dirty="0">
                    <a:ea typeface="Cambria Math" panose="02040503050406030204" pitchFamily="18" charset="0"/>
                  </a:rPr>
                  <a:t>holomorphic differential</a:t>
                </a:r>
                <a:r>
                  <a:rPr lang="en-US" altLang="ja-JP" dirty="0">
                    <a:ea typeface="Cambria Math" panose="02040503050406030204" pitchFamily="18" charset="0"/>
                  </a:rPr>
                  <a:t> on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altLang="ja-JP" dirty="0"/>
                  <a:t>, </a:t>
                </a:r>
              </a:p>
              <a:p>
                <a:pPr marL="45720" indent="0">
                  <a:buNone/>
                </a:pPr>
                <a14:m>
                  <m:oMath xmlns:m="http://schemas.openxmlformats.org/officeDocument/2006/math">
                    <m:r>
                      <a:rPr lang="en-US" altLang="ja-JP" sz="2400" i="1" dirty="0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∑</m:t>
                    </m:r>
                  </m:oMath>
                </a14:m>
                <a:r>
                  <a:rPr lang="en-US" altLang="ja-JP" sz="2400" dirty="0">
                    <a:solidFill>
                      <a:srgbClr val="FF40FF"/>
                    </a:solidFill>
                  </a:rPr>
                  <a:t>(the order of the zeros of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altLang="ja-JP" sz="2400" b="0" i="1" smtClean="0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sz="2400" dirty="0">
                    <a:solidFill>
                      <a:srgbClr val="FF40FF"/>
                    </a:solidFill>
                  </a:rPr>
                  <a:t>-</a:t>
                </a:r>
                <a:r>
                  <a:rPr lang="en-US" altLang="ja-JP" sz="2400" dirty="0">
                    <a:solidFill>
                      <a:srgbClr val="FF40FF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2400" i="1" dirty="0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∑</m:t>
                    </m:r>
                  </m:oMath>
                </a14:m>
                <a:r>
                  <a:rPr lang="en-US" altLang="ja-JP" sz="2400" dirty="0">
                    <a:solidFill>
                      <a:srgbClr val="FF40FF"/>
                    </a:solidFill>
                  </a:rPr>
                  <a:t>(the order of the poles of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altLang="ja-JP" sz="2400" i="1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sz="2400" dirty="0">
                    <a:solidFill>
                      <a:srgbClr val="FF40FF"/>
                    </a:solidFill>
                  </a:rPr>
                  <a:t> =</a:t>
                </a:r>
                <a14:m>
                  <m:oMath xmlns:m="http://schemas.openxmlformats.org/officeDocument/2006/math">
                    <m:r>
                      <a:rPr lang="en-US" altLang="ja-JP" sz="2400" b="0" i="1" dirty="0" smtClean="0">
                        <a:solidFill>
                          <a:srgbClr val="FF40FF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ja-JP" sz="2400" b="0" i="1" dirty="0" smtClean="0">
                        <a:solidFill>
                          <a:srgbClr val="FF40FF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altLang="ja-JP" sz="2400" b="0" i="1" dirty="0" smtClean="0">
                        <a:solidFill>
                          <a:srgbClr val="FF40FF"/>
                        </a:solidFill>
                        <a:latin typeface="Cambria Math" panose="02040503050406030204" pitchFamily="18" charset="0"/>
                      </a:rPr>
                      <m:t>−2</m:t>
                    </m:r>
                  </m:oMath>
                </a14:m>
                <a:endParaRPr lang="en-US" altLang="ja-JP" sz="2400" dirty="0"/>
              </a:p>
              <a:p>
                <a:pPr marL="45720" indent="0">
                  <a:buNone/>
                </a:pPr>
                <a:r>
                  <a:rPr kumimoji="1" lang="en-US" altLang="ja-JP" sz="3500" dirty="0">
                    <a:solidFill>
                      <a:srgbClr val="00B050"/>
                    </a:solidFill>
                  </a:rPr>
                  <a:t>2. </a:t>
                </a:r>
                <a:r>
                  <a:rPr kumimoji="1" lang="en-US" altLang="ja-JP" sz="3500" u="sng" dirty="0">
                    <a:solidFill>
                      <a:srgbClr val="00B050"/>
                    </a:solidFill>
                  </a:rPr>
                  <a:t>The Riemann-</a:t>
                </a:r>
                <a:r>
                  <a:rPr lang="en-US" altLang="ja-JP" sz="3500" u="sng" dirty="0">
                    <a:solidFill>
                      <a:srgbClr val="00B050"/>
                    </a:solidFill>
                  </a:rPr>
                  <a:t>H</a:t>
                </a:r>
                <a:r>
                  <a:rPr kumimoji="1" lang="en-US" altLang="ja-JP" sz="3500" u="sng" dirty="0">
                    <a:solidFill>
                      <a:srgbClr val="00B050"/>
                    </a:solidFill>
                  </a:rPr>
                  <a:t>urwitz theorem (</a:t>
                </a:r>
                <a:r>
                  <a:rPr kumimoji="1" lang="en-US" altLang="ja-JP" sz="3500" u="sng" dirty="0">
                    <a:solidFill>
                      <a:srgbClr val="FF40FF"/>
                    </a:solidFill>
                  </a:rPr>
                  <a:t>R-H</a:t>
                </a:r>
                <a:r>
                  <a:rPr kumimoji="1" lang="en-US" altLang="ja-JP" sz="3500" u="sng" dirty="0">
                    <a:solidFill>
                      <a:srgbClr val="00B050"/>
                    </a:solidFill>
                  </a:rPr>
                  <a:t> for short)</a:t>
                </a:r>
              </a:p>
              <a:p>
                <a:pPr marL="45720" indent="0">
                  <a:buNone/>
                </a:pP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 </m:t>
                    </m:r>
                    <m:acc>
                      <m:accPr>
                        <m:chr m:val="̅"/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acc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m:rPr>
                        <m:nor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ja-JP" dirty="0" smtClean="0">
                        <a:solidFill>
                          <a:srgbClr val="FF40FF"/>
                        </a:solidFill>
                        <a:latin typeface="+mn-ea"/>
                        <a:ea typeface="+mn-ea"/>
                      </a:rPr>
                      <m:t>A</m:t>
                    </m:r>
                    <m:r>
                      <m:rPr>
                        <m:nor/>
                      </m:rPr>
                      <a:rPr lang="en-US" altLang="ja-JP" dirty="0" smtClean="0">
                        <a:solidFill>
                          <a:srgbClr val="FF40FF"/>
                        </a:solidFill>
                        <a:latin typeface="+mn-ea"/>
                        <a:ea typeface="+mn-ea"/>
                      </a:rPr>
                      <m:t> </m:t>
                    </m:r>
                    <m:r>
                      <m:rPr>
                        <m:nor/>
                      </m:rPr>
                      <a:rPr lang="en-US" altLang="ja-JP" dirty="0" smtClean="0">
                        <a:solidFill>
                          <a:srgbClr val="FF40FF"/>
                        </a:solidFill>
                        <a:latin typeface="+mn-ea"/>
                        <a:ea typeface="+mn-ea"/>
                      </a:rPr>
                      <m:t>branched</m:t>
                    </m:r>
                    <m:r>
                      <m:rPr>
                        <m:nor/>
                      </m:rPr>
                      <a:rPr lang="en-US" altLang="ja-JP" b="0" i="0" dirty="0" smtClean="0">
                        <a:solidFill>
                          <a:srgbClr val="FF40FF"/>
                        </a:solidFill>
                        <a:latin typeface="+mn-ea"/>
                        <a:ea typeface="+mn-ea"/>
                      </a:rPr>
                      <m:t> </m:t>
                    </m:r>
                  </m:oMath>
                </a14:m>
                <a:r>
                  <a:rPr lang="en-US" altLang="ja-JP" dirty="0">
                    <a:solidFill>
                      <a:srgbClr val="FF40FF"/>
                    </a:solidFill>
                    <a:latin typeface="+mn-ea"/>
                    <a:ea typeface="+mn-ea"/>
                  </a:rPr>
                  <a:t>covering </a:t>
                </a:r>
                <a:r>
                  <a:rPr lang="en-US" altLang="ja-JP" dirty="0">
                    <a:latin typeface="+mn-ea"/>
                    <a:ea typeface="+mn-ea"/>
                  </a:rPr>
                  <a:t>of order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  <a:ea typeface="+mn-ea"/>
                      </a:rPr>
                      <m:t>𝑑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acc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and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m:rPr>
                        <m:nor/>
                      </m:rPr>
                      <a:rPr lang="en-US" altLang="ja-JP" b="0" i="0" smtClean="0">
                        <a:latin typeface="+mn-ea"/>
                        <a:ea typeface="+mn-ea"/>
                      </a:rPr>
                      <m:t>compact</m:t>
                    </m:r>
                    <m:r>
                      <m:rPr>
                        <m:nor/>
                      </m:rPr>
                      <a:rPr lang="en-US" altLang="ja-JP" b="0" i="0" smtClean="0">
                        <a:latin typeface="+mn-ea"/>
                        <a:ea typeface="+mn-ea"/>
                      </a:rPr>
                      <m:t> </m:t>
                    </m:r>
                    <m:r>
                      <m:rPr>
                        <m:nor/>
                      </m:rPr>
                      <a:rPr lang="en-US" altLang="ja-JP" dirty="0">
                        <a:latin typeface="+mn-ea"/>
                        <a:ea typeface="+mn-ea"/>
                      </a:rPr>
                      <m:t>Riemann</m:t>
                    </m:r>
                    <m:r>
                      <m:rPr>
                        <m:nor/>
                      </m:rPr>
                      <a:rPr lang="en-US" altLang="ja-JP" dirty="0">
                        <a:latin typeface="+mn-ea"/>
                        <a:ea typeface="+mn-ea"/>
                      </a:rPr>
                      <m:t> </m:t>
                    </m:r>
                    <m:r>
                      <m:rPr>
                        <m:nor/>
                      </m:rPr>
                      <a:rPr lang="en-US" altLang="ja-JP" dirty="0">
                        <a:latin typeface="+mn-ea"/>
                        <a:ea typeface="+mn-ea"/>
                      </a:rPr>
                      <m:t>surfaces</m:t>
                    </m:r>
                  </m:oMath>
                </a14:m>
                <a:r>
                  <a:rPr lang="en-US" altLang="ja-JP" dirty="0"/>
                  <a:t>.  </a:t>
                </a:r>
              </a:p>
              <a:p>
                <a:pPr marL="4572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ja-JP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ja-JP" dirty="0"/>
                  <a:t> the branching order at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lang="en-US" altLang="ja-JP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r>
                      <a:rPr lang="en-US" altLang="ja-JP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  <m:d>
                      <m:dPr>
                        <m:ctrlPr>
                          <a:rPr lang="en-US" altLang="ja-JP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altLang="ja-JP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altLang="ja-JP" b="0" i="0" dirty="0" smtClean="0">
                        <a:solidFill>
                          <a:srgbClr val="FF4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dirty="0"/>
                  <a:t> The Euler number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  <m:d>
                      <m:dPr>
                        <m:ctrlPr>
                          <a:rPr lang="en-US" altLang="ja-JP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i="1" dirty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altLang="ja-JP" b="0" i="1" dirty="0" smtClean="0">
                        <a:latin typeface="Cambria Math" panose="02040503050406030204" pitchFamily="18" charset="0"/>
                      </a:rPr>
                      <m:t>=2(1−</m:t>
                    </m:r>
                    <m:r>
                      <a:rPr lang="en-US" altLang="ja-JP" b="0" i="1" dirty="0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altLang="ja-JP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dirty="0"/>
                  <a:t>. </a:t>
                </a:r>
              </a:p>
              <a:p>
                <a:pPr marL="45720" indent="0" algn="ctr">
                  <a:buNone/>
                </a:pPr>
                <a14:m>
                  <m:oMath xmlns:m="http://schemas.openxmlformats.org/officeDocument/2006/math">
                    <m:r>
                      <a:rPr lang="en-US" altLang="ja-JP" sz="2800" i="1" smtClean="0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  <m:r>
                      <a:rPr lang="en-US" altLang="ja-JP" sz="2800" b="0" i="1" smtClean="0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acc>
                      <m:accPr>
                        <m:chr m:val="̅"/>
                        <m:ctrlPr>
                          <a:rPr lang="en-US" altLang="ja-JP" sz="28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acc>
                  </m:oMath>
                </a14:m>
                <a:r>
                  <a:rPr lang="en-US" altLang="ja-JP" sz="2800" dirty="0">
                    <a:solidFill>
                      <a:srgbClr val="FF40FF"/>
                    </a:solidFill>
                  </a:rPr>
                  <a:t>)=d</a:t>
                </a:r>
                <a14:m>
                  <m:oMath xmlns:m="http://schemas.openxmlformats.org/officeDocument/2006/math">
                    <m:r>
                      <a:rPr lang="en-US" altLang="ja-JP" sz="2800" i="1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  <m:r>
                      <a:rPr lang="en-US" altLang="ja-JP" sz="2800" i="1" dirty="0" smtClean="0">
                        <a:solidFill>
                          <a:srgbClr val="FF4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800" i="1" dirty="0" smtClean="0">
                        <a:solidFill>
                          <a:srgbClr val="FF40FF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altLang="ja-JP" sz="2800" i="1" dirty="0" smtClean="0">
                        <a:solidFill>
                          <a:srgbClr val="FF4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sz="2800" dirty="0">
                    <a:solidFill>
                      <a:srgbClr val="FF40FF"/>
                    </a:solidFill>
                  </a:rPr>
                  <a:t>-</a:t>
                </a:r>
                <a:r>
                  <a:rPr lang="en-US" altLang="ja-JP" sz="2800" dirty="0">
                    <a:solidFill>
                      <a:srgbClr val="FF40FF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 dirty="0" smtClean="0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 dirty="0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∑</m:t>
                        </m:r>
                      </m:e>
                      <m:sub>
                        <m:r>
                          <a:rPr lang="en-US" altLang="ja-JP" sz="28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altLang="ja-JP" sz="28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  <m:r>
                          <a:rPr lang="en-US" altLang="ja-JP" sz="28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</m:sSub>
                    <m:d>
                      <m:dPr>
                        <m:ctrlPr>
                          <a:rPr lang="en-US" altLang="ja-JP" sz="2800" i="1" dirty="0" smtClean="0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sz="2800" i="1">
                                <a:solidFill>
                                  <a:srgbClr val="FF4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i="1">
                                <a:solidFill>
                                  <a:srgbClr val="FF40FF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ja-JP" sz="2800" i="1">
                                <a:solidFill>
                                  <a:srgbClr val="FF40FF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altLang="ja-JP" sz="2800" b="0" i="1" smtClean="0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endParaRPr lang="en-US" altLang="ja-JP" sz="2800" dirty="0">
                  <a:solidFill>
                    <a:srgbClr val="FF40FF"/>
                  </a:solidFill>
                </a:endParaRPr>
              </a:p>
              <a:p>
                <a:pPr marL="502920" indent="-457200">
                  <a:buAutoNum type="arabicPeriod"/>
                </a:pPr>
                <a:endParaRPr kumimoji="1" lang="en-US" altLang="ja-JP" dirty="0"/>
              </a:p>
              <a:p>
                <a:endParaRPr lang="en-US" altLang="ja-JP" dirty="0"/>
              </a:p>
              <a:p>
                <a:endParaRPr kumimoji="1" lang="ja-JP" altLang="en-US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7A8C200A-D4FD-AF47-A975-CFDA738A225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57644" y="1463145"/>
                <a:ext cx="10220259" cy="4343400"/>
              </a:xfrm>
              <a:blipFill>
                <a:blip r:embed="rId2"/>
                <a:stretch>
                  <a:fillRect l="-994" t="-2624" r="-745" b="-204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右矢印 3">
            <a:extLst>
              <a:ext uri="{FF2B5EF4-FFF2-40B4-BE49-F238E27FC236}">
                <a16:creationId xmlns:a16="http://schemas.microsoft.com/office/drawing/2014/main" id="{6461D1B2-4C0F-A54E-882E-F4765F83C918}"/>
              </a:ext>
            </a:extLst>
          </p:cNvPr>
          <p:cNvSpPr/>
          <p:nvPr/>
        </p:nvSpPr>
        <p:spPr>
          <a:xfrm>
            <a:off x="5726035" y="2207173"/>
            <a:ext cx="241738" cy="189187"/>
          </a:xfrm>
          <a:prstGeom prst="rightArrow">
            <a:avLst/>
          </a:prstGeom>
          <a:solidFill>
            <a:srgbClr val="943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296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AFA61C6C-C65C-C547-B949-65FDE08A65B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88568" y="1116304"/>
                <a:ext cx="9509760" cy="4343400"/>
              </a:xfrm>
            </p:spPr>
            <p:txBody>
              <a:bodyPr/>
              <a:lstStyle/>
              <a:p>
                <a:pPr marL="45720" indent="0">
                  <a:buNone/>
                </a:pPr>
                <a:r>
                  <a:rPr lang="en-US" altLang="ja-JP" sz="3600" u="sng" dirty="0">
                    <a:solidFill>
                      <a:srgbClr val="002060"/>
                    </a:solidFill>
                  </a:rPr>
                  <a:t>Theorem</a:t>
                </a:r>
                <a:r>
                  <a:rPr lang="en-US" altLang="ja-JP" sz="3600" dirty="0">
                    <a:solidFill>
                      <a:srgbClr val="002060"/>
                    </a:solidFill>
                  </a:rPr>
                  <a:t> (Fang, </a:t>
                </a:r>
                <a:r>
                  <a:rPr lang="en-US" altLang="ja-JP" sz="3600" dirty="0" err="1">
                    <a:solidFill>
                      <a:srgbClr val="002060"/>
                    </a:solidFill>
                  </a:rPr>
                  <a:t>Gackstatter,M</a:t>
                </a:r>
                <a:r>
                  <a:rPr lang="en-US" altLang="ja-JP" sz="3600" dirty="0">
                    <a:solidFill>
                      <a:srgbClr val="002060"/>
                    </a:solidFill>
                  </a:rPr>
                  <a:t>.,...)</a:t>
                </a:r>
              </a:p>
              <a:p>
                <a:pPr marL="45720" indent="0">
                  <a:buNone/>
                </a:pPr>
                <a:r>
                  <a:rPr lang="en-US" altLang="ja-JP" sz="3600" dirty="0">
                    <a:solidFill>
                      <a:srgbClr val="FF40FF"/>
                    </a:solidFill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36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36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ja-JP" sz="36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US" altLang="ja-JP" sz="3600" dirty="0">
                    <a:solidFill>
                      <a:srgbClr val="FF40FF"/>
                    </a:solidFill>
                  </a:rPr>
                  <a:t> =3, </a:t>
                </a:r>
                <a14:m>
                  <m:oMath xmlns:m="http://schemas.openxmlformats.org/officeDocument/2006/math">
                    <m:r>
                      <a:rPr lang="en-US" altLang="ja-JP" sz="3600" i="1" dirty="0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r>
                      <a:rPr lang="en-US" altLang="ja-JP" sz="3600" i="1" dirty="0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 </m:t>
                    </m:r>
                  </m:oMath>
                </a14:m>
                <a:r>
                  <a:rPr lang="en-US" altLang="ja-JP" sz="3600" dirty="0">
                    <a:solidFill>
                      <a:srgbClr val="FF40FF"/>
                    </a:solidFill>
                  </a:rPr>
                  <a:t> and  </a:t>
                </a:r>
                <a14:m>
                  <m:oMath xmlns:m="http://schemas.openxmlformats.org/officeDocument/2006/math">
                    <m:r>
                      <a:rPr lang="en-US" altLang="ja-JP" sz="3600" i="1" dirty="0" smtClean="0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en-US" altLang="ja-JP" sz="3600" i="1" dirty="0" smtClean="0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≥3</m:t>
                    </m:r>
                  </m:oMath>
                </a14:m>
                <a:r>
                  <a:rPr lang="en-US" altLang="ja-JP" sz="3600" dirty="0">
                    <a:solidFill>
                      <a:srgbClr val="FF40FF"/>
                    </a:solidFill>
                    <a:ea typeface="Cambria Math" panose="02040503050406030204" pitchFamily="18" charset="0"/>
                  </a:rPr>
                  <a:t>.</a:t>
                </a:r>
                <a:r>
                  <a:rPr lang="en-US" altLang="ja-JP" sz="3600" dirty="0">
                    <a:ea typeface="Cambria Math" panose="02040503050406030204" pitchFamily="18" charset="0"/>
                  </a:rPr>
                  <a:t> </a:t>
                </a:r>
              </a:p>
              <a:p>
                <a:pPr marL="45720" indent="0">
                  <a:buNone/>
                </a:pPr>
                <a:r>
                  <a:rPr lang="en-US" altLang="ja-JP" sz="3600" dirty="0">
                    <a:ea typeface="Cambria Math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ja-JP" sz="3600" i="1" dirty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altLang="ja-JP" sz="3600" dirty="0">
                    <a:ea typeface="Cambria Math" panose="02040503050406030204" pitchFamily="18" charset="0"/>
                  </a:rPr>
                  <a:t> is hyperbolic.) </a:t>
                </a:r>
              </a:p>
              <a:p>
                <a:pPr marL="45720" indent="0">
                  <a:buNone/>
                </a:pPr>
                <a:endParaRPr lang="en-US" altLang="ja-JP" sz="3600" dirty="0">
                  <a:ea typeface="Cambria Math" panose="02040503050406030204" pitchFamily="18" charset="0"/>
                </a:endParaRPr>
              </a:p>
              <a:p>
                <a:pPr marL="45720" indent="0">
                  <a:buNone/>
                </a:pPr>
                <a:r>
                  <a:rPr lang="en-US" altLang="ja-JP" sz="36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A</a:t>
                </a:r>
                <a:r>
                  <a:rPr lang="en-US" altLang="ja-JP" sz="3600" dirty="0">
                    <a:solidFill>
                      <a:srgbClr val="FF0000"/>
                    </a:solidFill>
                  </a:rPr>
                  <a:t>n example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ja-JP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altLang="ja-JP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3600" dirty="0">
                    <a:solidFill>
                      <a:srgbClr val="FF0000"/>
                    </a:solidFill>
                  </a:rPr>
                  <a:t>=3 should have </a:t>
                </a:r>
                <a:endParaRPr lang="en-US" altLang="ja-JP" sz="3600" i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" indent="0">
                  <a:buNone/>
                </a:pPr>
                <a14:m>
                  <m:oMath xmlns:m="http://schemas.openxmlformats.org/officeDocument/2006/math">
                    <m:r>
                      <a:rPr lang="en-US" altLang="ja-JP" sz="3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r>
                      <a:rPr lang="en-US" altLang="ja-JP" sz="3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altLang="ja-JP" sz="3600" dirty="0">
                    <a:solidFill>
                      <a:srgbClr val="FF0000"/>
                    </a:solidFill>
                  </a:rPr>
                  <a:t>, if exists. </a:t>
                </a:r>
                <a:endParaRPr lang="en-US" altLang="ja-JP" sz="3600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  <a:p>
                <a:endParaRPr kumimoji="1" lang="ja-JP" altLang="en-US"/>
              </a:p>
            </p:txBody>
          </p:sp>
        </mc:Choice>
        <mc:Fallback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AFA61C6C-C65C-C547-B949-65FDE08A65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88568" y="1116304"/>
                <a:ext cx="9509760" cy="4343400"/>
              </a:xfrm>
              <a:blipFill>
                <a:blip r:embed="rId2"/>
                <a:stretch>
                  <a:fillRect l="-1467" t="-3198" b="-3488"/>
                </a:stretch>
              </a:blipFill>
            </p:spPr>
            <p:txBody>
              <a:bodyPr/>
              <a:lstStyle/>
              <a:p>
                <a:r>
                  <a:rPr lang="ja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566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E3532852-BF16-2341-9845-59C82A8C1A0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235103" y="477077"/>
                <a:ext cx="9234114" cy="758423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kumimoji="1" lang="en-US" altLang="ja-JP" sz="4000" dirty="0">
                    <a:solidFill>
                      <a:srgbClr val="002060"/>
                    </a:solidFill>
                  </a:rPr>
                  <a:t>The case </a:t>
                </a:r>
                <a14:m>
                  <m:oMath xmlns:m="http://schemas.openxmlformats.org/officeDocument/2006/math">
                    <m:r>
                      <a:rPr lang="en-US" altLang="ja-JP" sz="4000" i="1" dirty="0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r>
                      <a:rPr lang="en-US" altLang="ja-JP" sz="4000" i="1" dirty="0" smtClean="0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en-US" altLang="ja-JP" sz="4000" b="0" i="1" dirty="0" smtClean="0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altLang="ja-JP" sz="4000" dirty="0">
                    <a:solidFill>
                      <a:srgbClr val="FF40FF"/>
                    </a:solidFill>
                  </a:rPr>
                  <a:t> </a:t>
                </a:r>
                <a:endParaRPr kumimoji="1" lang="ja-JP" altLang="en-US" sz="400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E3532852-BF16-2341-9845-59C82A8C1A0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235103" y="477077"/>
                <a:ext cx="9234114" cy="758423"/>
              </a:xfrm>
              <a:blipFill>
                <a:blip r:embed="rId2"/>
                <a:stretch>
                  <a:fillRect t="-8333" b="-31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E5D74C1F-5B1C-BE46-A3D3-9C8D0DEC41F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45720" indent="0">
                  <a:buNone/>
                </a:pPr>
                <a:r>
                  <a:rPr kumimoji="1" lang="en-US" altLang="ja-JP" sz="3000" dirty="0"/>
                  <a:t>There are </a:t>
                </a:r>
                <a:r>
                  <a:rPr kumimoji="1" lang="en-US" altLang="ja-JP" sz="3000" dirty="0">
                    <a:solidFill>
                      <a:srgbClr val="FF0000"/>
                    </a:solidFill>
                  </a:rPr>
                  <a:t>three ways </a:t>
                </a:r>
                <a:r>
                  <a:rPr kumimoji="1" lang="en-US" altLang="ja-JP" sz="3000" dirty="0"/>
                  <a:t>to construct algebraic </a:t>
                </a:r>
              </a:p>
              <a:p>
                <a:pPr marL="45720" indent="0">
                  <a:buNone/>
                </a:pPr>
                <a:r>
                  <a:rPr kumimoji="1" lang="en-US" altLang="ja-JP" sz="3000" dirty="0"/>
                  <a:t> minimal surfaces with </a:t>
                </a:r>
                <a14:m>
                  <m:oMath xmlns:m="http://schemas.openxmlformats.org/officeDocument/2006/math">
                    <m:r>
                      <a:rPr lang="en-US" altLang="ja-JP" sz="3200" i="1" dirty="0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r>
                      <a:rPr lang="en-US" altLang="ja-JP" sz="3200" i="1" dirty="0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altLang="ja-JP" sz="3200" dirty="0">
                    <a:solidFill>
                      <a:srgbClr val="FF40FF"/>
                    </a:solidFill>
                  </a:rPr>
                  <a:t>.</a:t>
                </a:r>
                <a:r>
                  <a:rPr kumimoji="1" lang="en-US" altLang="ja-JP" sz="3000" dirty="0"/>
                  <a:t> </a:t>
                </a:r>
              </a:p>
              <a:p>
                <a:pPr marL="502920" indent="-457200">
                  <a:buAutoNum type="arabicPeriod"/>
                </a:pPr>
                <a:r>
                  <a:rPr kumimoji="1" lang="en-US" altLang="ja-JP" sz="3000" dirty="0"/>
                  <a:t>Covering method (Klotz-</a:t>
                </a:r>
                <a:r>
                  <a:rPr kumimoji="1" lang="en-US" altLang="ja-JP" sz="3000" dirty="0" err="1"/>
                  <a:t>Sario</a:t>
                </a:r>
                <a:r>
                  <a:rPr kumimoji="1" lang="en-US" altLang="ja-JP" sz="3000" dirty="0"/>
                  <a:t>)  </a:t>
                </a:r>
              </a:p>
              <a:p>
                <a:pPr marL="502920" indent="-457200">
                  <a:buFont typeface="Arial" pitchFamily="34" charset="0"/>
                  <a:buAutoNum type="arabicPeriod"/>
                </a:pPr>
                <a:r>
                  <a:rPr kumimoji="1" lang="en-US" altLang="ja-JP" sz="3000" dirty="0"/>
                  <a:t>Branched </a:t>
                </a:r>
                <a:r>
                  <a:rPr lang="en-US" altLang="ja-JP" sz="3000" dirty="0"/>
                  <a:t>covering method </a:t>
                </a:r>
                <a:r>
                  <a:rPr kumimoji="1" lang="en-US" altLang="ja-JP" sz="3000" dirty="0"/>
                  <a:t>(use </a:t>
                </a:r>
                <a:r>
                  <a:rPr kumimoji="1" lang="en-US" altLang="ja-JP" sz="3000" u="sng" dirty="0">
                    <a:solidFill>
                      <a:srgbClr val="FF40FF"/>
                    </a:solidFill>
                  </a:rPr>
                  <a:t>elliptic or hyperelliptic curves</a:t>
                </a:r>
                <a:r>
                  <a:rPr kumimoji="1" lang="en-US" altLang="ja-JP" sz="3000" dirty="0">
                    <a:solidFill>
                      <a:srgbClr val="FF40FF"/>
                    </a:solidFill>
                  </a:rPr>
                  <a:t>,</a:t>
                </a:r>
                <a:r>
                  <a:rPr kumimoji="1" lang="en-US" altLang="ja-JP" sz="3000" dirty="0"/>
                  <a:t> Chen-</a:t>
                </a:r>
                <a:r>
                  <a:rPr kumimoji="1" lang="en-US" altLang="ja-JP" sz="3000" dirty="0" err="1"/>
                  <a:t>Gackstatter</a:t>
                </a:r>
                <a:r>
                  <a:rPr kumimoji="1" lang="en-US" altLang="ja-JP" sz="3000" dirty="0"/>
                  <a:t>)</a:t>
                </a:r>
              </a:p>
              <a:p>
                <a:pPr marL="502920" indent="-457200">
                  <a:buAutoNum type="arabicPeriod"/>
                </a:pPr>
                <a:r>
                  <a:rPr kumimoji="1" lang="en-US" altLang="ja-JP" sz="3000" dirty="0"/>
                  <a:t>For </a:t>
                </a:r>
                <a14:m>
                  <m:oMath xmlns:m="http://schemas.openxmlformats.org/officeDocument/2006/math">
                    <m:r>
                      <a:rPr lang="en-US" altLang="ja-JP" sz="3000" i="1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altLang="ja-JP" sz="30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kumimoji="1" lang="en-US" altLang="ja-JP" sz="3000" dirty="0"/>
                  <a:t>, use the </a:t>
                </a:r>
                <a:r>
                  <a:rPr kumimoji="1" lang="en-US" altLang="ja-JP" sz="3000" u="sng" dirty="0">
                    <a:solidFill>
                      <a:srgbClr val="FF40FF"/>
                    </a:solidFill>
                  </a:rPr>
                  <a:t>Weierstrass </a:t>
                </a:r>
                <a14:m>
                  <m:oMath xmlns:m="http://schemas.openxmlformats.org/officeDocument/2006/math">
                    <m:r>
                      <a:rPr kumimoji="1" lang="en-US" altLang="ja-JP" sz="3000" i="1" smtClean="0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𝔭</m:t>
                    </m:r>
                    <m:r>
                      <a:rPr kumimoji="1" lang="en-US" altLang="ja-JP" sz="3000" b="0" i="1" smtClean="0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sz="3000" u="sng" dirty="0">
                    <a:solidFill>
                      <a:srgbClr val="FF40FF"/>
                    </a:solidFill>
                  </a:rPr>
                  <a:t>function</a:t>
                </a:r>
                <a:r>
                  <a:rPr kumimoji="1" lang="en-US" altLang="ja-JP" sz="3000" dirty="0"/>
                  <a:t> (Costa). </a:t>
                </a:r>
              </a:p>
            </p:txBody>
          </p:sp>
        </mc:Choice>
        <mc:Fallback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E5D74C1F-5B1C-BE46-A3D3-9C8D0DEC41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33" t="-3216"/>
                </a:stretch>
              </a:blipFill>
            </p:spPr>
            <p:txBody>
              <a:bodyPr/>
              <a:lstStyle/>
              <a:p>
                <a:r>
                  <a:rPr lang="ja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701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AC82E27-B383-244E-A013-D305B065B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202" y="315310"/>
            <a:ext cx="9400452" cy="686220"/>
          </a:xfrm>
        </p:spPr>
        <p:txBody>
          <a:bodyPr>
            <a:normAutofit/>
          </a:bodyPr>
          <a:lstStyle/>
          <a:p>
            <a:pPr algn="ctr"/>
            <a:r>
              <a:rPr lang="en-US" altLang="ja-JP" sz="4000" dirty="0">
                <a:solidFill>
                  <a:srgbClr val="002060"/>
                </a:solidFill>
              </a:rPr>
              <a:t>1. Covering method</a:t>
            </a:r>
            <a:endParaRPr kumimoji="1" lang="ja-JP" altLang="en-US" sz="400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17F48A15-D195-0B49-8AD0-3874C3CBA68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7863" y="1368553"/>
                <a:ext cx="11309130" cy="4343400"/>
              </a:xfrm>
            </p:spPr>
            <p:txBody>
              <a:bodyPr>
                <a:normAutofit fontScale="62500" lnSpcReduction="20000"/>
              </a:bodyPr>
              <a:lstStyle/>
              <a:p>
                <a:pPr marL="45720" indent="0">
                  <a:buNone/>
                </a:pPr>
                <a:r>
                  <a:rPr lang="en-US" altLang="ja-JP" sz="3700" u="sng" dirty="0">
                    <a:solidFill>
                      <a:srgbClr val="0070C0"/>
                    </a:solidFill>
                  </a:rPr>
                  <a:t>Lemma</a:t>
                </a:r>
                <a:r>
                  <a:rPr lang="en-US" altLang="ja-JP" sz="3700" dirty="0">
                    <a:solidFill>
                      <a:srgbClr val="0070C0"/>
                    </a:solidFill>
                  </a:rPr>
                  <a:t>.</a:t>
                </a:r>
                <a:r>
                  <a:rPr lang="en-US" altLang="ja-JP" sz="3700" dirty="0"/>
                  <a:t> </a:t>
                </a:r>
                <a:r>
                  <a:rPr kumimoji="1" lang="en-US" altLang="ja-JP" sz="3700" dirty="0"/>
                  <a:t>If </a:t>
                </a:r>
                <a14:m>
                  <m:oMath xmlns:m="http://schemas.openxmlformats.org/officeDocument/2006/math">
                    <m:r>
                      <a:rPr lang="en-US" altLang="ja-JP" sz="37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  <m:r>
                      <a:rPr lang="en-US" altLang="ja-JP" sz="37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en-US" altLang="ja-JP" sz="3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ja-JP" sz="37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3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ja-JP" sz="3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ja-JP" sz="37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ja-JP" sz="37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3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3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altLang="ja-JP" sz="3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1" lang="en-US" altLang="ja-JP" sz="3700" dirty="0"/>
                  <a:t> is a complete minimal surface, and </a:t>
                </a:r>
                <a14:m>
                  <m:oMath xmlns:m="http://schemas.openxmlformats.org/officeDocument/2006/math">
                    <m:r>
                      <a:rPr kumimoji="1" lang="en-US" altLang="ja-JP" sz="37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kumimoji="1" lang="en-US" altLang="ja-JP" sz="3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altLang="ja-JP" sz="37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37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</m:t>
                    </m:r>
                    <m:r>
                      <a:rPr lang="en-US" altLang="ja-JP" sz="37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ja-JP" sz="37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3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3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ja-JP" sz="3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1" lang="en-US" altLang="ja-JP" sz="3700" dirty="0"/>
                  <a:t> </a:t>
                </a:r>
              </a:p>
              <a:p>
                <a:pPr marL="45720" indent="0">
                  <a:buNone/>
                </a:pPr>
                <a:r>
                  <a:rPr kumimoji="1" lang="en-US" altLang="ja-JP" sz="3700" dirty="0"/>
                  <a:t>is a covering map, then </a:t>
                </a:r>
                <a14:m>
                  <m:oMath xmlns:m="http://schemas.openxmlformats.org/officeDocument/2006/math">
                    <m:r>
                      <a:rPr lang="en-US" altLang="ja-JP" sz="37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  <m:r>
                      <a:rPr lang="en-US" altLang="ja-JP" sz="37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∘</m:t>
                    </m:r>
                    <m:r>
                      <a:rPr lang="en-US" altLang="ja-JP" sz="37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altLang="ja-JP" sz="37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altLang="ja-JP" sz="37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37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</m:t>
                    </m:r>
                    <m:r>
                      <a:rPr lang="en-US" altLang="ja-JP" sz="37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ja-JP" sz="37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3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3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altLang="ja-JP" sz="3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ja-JP" sz="3700" dirty="0"/>
                  <a:t> is a complete minimal surface with </a:t>
                </a:r>
              </a:p>
              <a:p>
                <a:pPr marL="45720" indent="0">
                  <a:buNone/>
                </a:pPr>
                <a:r>
                  <a:rPr lang="en-US" altLang="ja-JP" sz="3700" dirty="0" err="1"/>
                  <a:t>possively</a:t>
                </a:r>
                <a:r>
                  <a:rPr lang="en-US" altLang="ja-JP" sz="3700" dirty="0"/>
                  <a:t> a higher genus. </a:t>
                </a:r>
                <a:r>
                  <a:rPr lang="en-US" altLang="ja-JP" sz="3700" dirty="0">
                    <a:solidFill>
                      <a:schemeClr val="accent3">
                        <a:lumMod val="75000"/>
                      </a:schemeClr>
                    </a:solidFill>
                  </a:rPr>
                  <a:t> </a:t>
                </a:r>
              </a:p>
              <a:p>
                <a:pPr marL="45720" indent="0">
                  <a:buNone/>
                </a:pPr>
                <a:endParaRPr lang="en-US" altLang="ja-JP" sz="1000" dirty="0">
                  <a:solidFill>
                    <a:schemeClr val="accent3">
                      <a:lumMod val="75000"/>
                    </a:schemeClr>
                  </a:solidFill>
                  <a:ea typeface="Cambria Math" panose="02040503050406030204" pitchFamily="18" charset="0"/>
                </a:endParaRPr>
              </a:p>
              <a:p>
                <a:pPr marL="45720" indent="0">
                  <a:buNone/>
                </a:pPr>
                <a:r>
                  <a:rPr lang="en-US" altLang="ja-JP" sz="3700" dirty="0">
                    <a:solidFill>
                      <a:srgbClr val="FF2F92"/>
                    </a:solidFill>
                    <a:ea typeface="Cambria Math" panose="02040503050406030204" pitchFamily="18" charset="0"/>
                  </a:rPr>
                  <a:t>* However,</a:t>
                </a:r>
                <a:r>
                  <a:rPr lang="en-US" altLang="ja-JP" sz="3700" dirty="0">
                    <a:ea typeface="Cambria Math" panose="02040503050406030204" pitchFamily="18" charset="0"/>
                  </a:rPr>
                  <a:t> this surface has the same image as </a:t>
                </a:r>
                <a14:m>
                  <m:oMath xmlns:m="http://schemas.openxmlformats.org/officeDocument/2006/math">
                    <m:r>
                      <a:rPr lang="en-US" altLang="ja-JP" sz="37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  <m:r>
                      <a:rPr lang="en-US" altLang="ja-JP" sz="37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 </m:t>
                    </m:r>
                    <m:sSub>
                      <m:sSubPr>
                        <m:ctrlPr>
                          <a:rPr lang="en-US" altLang="ja-JP" sz="3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3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ja-JP" sz="3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ja-JP" sz="37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ja-JP" sz="37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3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3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altLang="ja-JP" sz="3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ja-JP" sz="3700" dirty="0"/>
                  <a:t>, and </a:t>
                </a:r>
              </a:p>
              <a:p>
                <a:pPr marL="45720" indent="0">
                  <a:buNone/>
                </a:pPr>
                <a:r>
                  <a:rPr lang="en-US" altLang="ja-JP" sz="3700" u="sng" dirty="0"/>
                  <a:t>it is of </a:t>
                </a:r>
                <a:r>
                  <a:rPr lang="en-US" altLang="ja-JP" sz="3700" u="sng" dirty="0">
                    <a:solidFill>
                      <a:srgbClr val="FF40FF"/>
                    </a:solidFill>
                  </a:rPr>
                  <a:t>no use</a:t>
                </a:r>
                <a:r>
                  <a:rPr lang="en-US" altLang="ja-JP" sz="3700" u="sng" dirty="0"/>
                  <a:t> to construct new examples</a:t>
                </a:r>
                <a:r>
                  <a:rPr lang="en-US" altLang="ja-JP" sz="3700" dirty="0"/>
                  <a:t>.</a:t>
                </a:r>
                <a:r>
                  <a:rPr lang="en-US" altLang="ja-JP" sz="3700" u="sng" dirty="0">
                    <a:solidFill>
                      <a:srgbClr val="FF40FF"/>
                    </a:solidFill>
                  </a:rPr>
                  <a:t> </a:t>
                </a:r>
              </a:p>
              <a:p>
                <a:pPr marL="45720" indent="0">
                  <a:buNone/>
                </a:pPr>
                <a:endParaRPr lang="en-US" altLang="ja-JP" sz="1000" u="sng" dirty="0">
                  <a:solidFill>
                    <a:srgbClr val="FF40FF"/>
                  </a:solidFill>
                </a:endParaRPr>
              </a:p>
              <a:p>
                <a:pPr marL="45720" indent="0">
                  <a:buNone/>
                </a:pPr>
                <a:r>
                  <a:rPr lang="en-US" altLang="ja-JP" sz="3700" dirty="0">
                    <a:solidFill>
                      <a:srgbClr val="FF2F92"/>
                    </a:solidFill>
                  </a:rPr>
                  <a:t>* On the other hand</a:t>
                </a:r>
                <a:r>
                  <a:rPr lang="en-US" altLang="ja-JP" sz="3700" dirty="0"/>
                  <a:t>, if we have </a:t>
                </a:r>
                <a:r>
                  <a:rPr lang="en-US" altLang="ja-JP" sz="3700" dirty="0">
                    <a:solidFill>
                      <a:srgbClr val="FF40FF"/>
                    </a:solidFill>
                  </a:rPr>
                  <a:t>one</a:t>
                </a:r>
                <a:r>
                  <a:rPr lang="en-US" altLang="ja-JP" sz="3700" dirty="0"/>
                  <a:t> example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37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37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ja-JP" sz="37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US" altLang="ja-JP" sz="3700" dirty="0">
                    <a:solidFill>
                      <a:srgbClr val="FF40FF"/>
                    </a:solidFill>
                  </a:rPr>
                  <a:t> =3, </a:t>
                </a:r>
                <a:r>
                  <a:rPr lang="en-US" altLang="ja-JP" sz="3700" dirty="0"/>
                  <a:t>the covering </a:t>
                </a:r>
              </a:p>
              <a:p>
                <a:pPr marL="45720" indent="0">
                  <a:buNone/>
                </a:pPr>
                <a:r>
                  <a:rPr lang="en-US" altLang="ja-JP" sz="3700" dirty="0"/>
                  <a:t>method produces </a:t>
                </a:r>
                <a:r>
                  <a:rPr lang="en-US" altLang="ja-JP" sz="3700" dirty="0">
                    <a:solidFill>
                      <a:srgbClr val="FF40FF"/>
                    </a:solidFill>
                  </a:rPr>
                  <a:t>many </a:t>
                </a:r>
                <a:r>
                  <a:rPr lang="en-US" altLang="ja-JP" sz="3700" dirty="0"/>
                  <a:t>such examples with more complicated topology. </a:t>
                </a: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17F48A15-D195-0B49-8AD0-3874C3CBA6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7863" y="1368553"/>
                <a:ext cx="11309130" cy="4343400"/>
              </a:xfrm>
              <a:blipFill>
                <a:blip r:embed="rId2"/>
                <a:stretch>
                  <a:fillRect l="-337" t="-380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558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CC29A62-2896-FC47-A171-EA938F0B5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016" y="74280"/>
            <a:ext cx="9242797" cy="791324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4000" dirty="0">
                <a:solidFill>
                  <a:srgbClr val="002060"/>
                </a:solidFill>
              </a:rPr>
              <a:t>Details of Lemma </a:t>
            </a:r>
            <a:endParaRPr kumimoji="1" lang="ja-JP" altLang="en-US" sz="4000">
              <a:solidFill>
                <a:srgbClr val="002060"/>
              </a:solidFill>
            </a:endParaRP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D5183FD0-B19C-5046-8628-BF4CE624E0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808" y="3268666"/>
            <a:ext cx="2743200" cy="3014091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C634909A-26F0-E84C-B00F-1BD85A43A183}"/>
                  </a:ext>
                </a:extLst>
              </p:cNvPr>
              <p:cNvSpPr txBox="1"/>
              <p:nvPr/>
            </p:nvSpPr>
            <p:spPr>
              <a:xfrm>
                <a:off x="614856" y="1013814"/>
                <a:ext cx="7746124" cy="24622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200" dirty="0"/>
                  <a:t>Take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1" lang="en-US" altLang="ja-JP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</m:oMath>
                </a14:m>
                <a:r>
                  <a:rPr kumimoji="1" lang="en-US" altLang="ja-JP" sz="2200" dirty="0"/>
                  <a:t> sheets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ja-JP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1" lang="en-US" altLang="ja-JP" sz="2200" dirty="0"/>
                  <a:t>=</a:t>
                </a:r>
                <a:r>
                  <a:rPr kumimoji="1" lang="en-US" altLang="ja-JP" sz="2200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kumimoji="1" lang="en-US" altLang="ja-JP" sz="2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kumimoji="1" lang="en-US" altLang="ja-JP" sz="22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kumimoji="1" lang="en-US" altLang="ja-JP" sz="2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sz="2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  <m:r>
                          <a:rPr kumimoji="1" lang="en-US" altLang="ja-JP" sz="2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kumimoji="1" lang="en-US" altLang="ja-JP" sz="22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points</m:t>
                        </m:r>
                      </m:e>
                    </m:d>
                  </m:oMath>
                </a14:m>
                <a:r>
                  <a:rPr kumimoji="1" lang="en-US" altLang="ja-JP" sz="2200" dirty="0"/>
                  <a:t>, and make a slit </a:t>
                </a:r>
                <a14:m>
                  <m:oMath xmlns:m="http://schemas.openxmlformats.org/officeDocument/2006/math">
                    <m:r>
                      <a:rPr kumimoji="1" lang="en-US" altLang="ja-JP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kumimoji="1" lang="en-US" altLang="ja-JP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sz="2200" dirty="0"/>
                  <a:t>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ja-JP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kumimoji="1" lang="en-US" altLang="ja-JP" sz="22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ja-JP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ja-JP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kumimoji="1" lang="en-US" altLang="ja-JP" sz="2200" dirty="0"/>
                  <a:t> </a:t>
                </a:r>
              </a:p>
              <a:p>
                <a:r>
                  <a:rPr kumimoji="1" lang="en-US" altLang="ja-JP" sz="2200" dirty="0"/>
                  <a:t>Call the lower part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kumimoji="1" lang="en-US" altLang="ja-JP" sz="2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kumimoji="1" lang="en-US" altLang="ja-JP" sz="22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ja-JP" sz="2200">
                        <a:latin typeface="Cambria Math" panose="02040503050406030204" pitchFamily="18" charset="0"/>
                      </a:rPr>
                      <m:t>and</m:t>
                    </m:r>
                    <m:r>
                      <a:rPr kumimoji="1" lang="en-US" altLang="ja-JP" sz="22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ja-JP" sz="2200">
                        <a:latin typeface="Cambria Math" panose="02040503050406030204" pitchFamily="18" charset="0"/>
                      </a:rPr>
                      <m:t>the</m:t>
                    </m:r>
                    <m:r>
                      <a:rPr kumimoji="1" lang="en-US" altLang="ja-JP" sz="22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ja-JP" sz="2200">
                        <a:latin typeface="Cambria Math" panose="02040503050406030204" pitchFamily="18" charset="0"/>
                      </a:rPr>
                      <m:t>upper</m:t>
                    </m:r>
                    <m:r>
                      <a:rPr kumimoji="1" lang="en-US" altLang="ja-JP" sz="22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ja-JP" sz="2200">
                        <a:latin typeface="Cambria Math" panose="02040503050406030204" pitchFamily="18" charset="0"/>
                      </a:rPr>
                      <m:t>part</m:t>
                    </m:r>
                    <m:r>
                      <a:rPr kumimoji="1" lang="en-US" altLang="ja-JP" sz="220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kumimoji="1" lang="en-US" altLang="ja-JP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kumimoji="1" lang="en-US" altLang="ja-JP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kumimoji="1" lang="en-US" altLang="ja-JP" sz="2200" dirty="0"/>
                  <a:t>. </a:t>
                </a:r>
              </a:p>
              <a:p>
                <a:r>
                  <a:rPr kumimoji="1" lang="en-US" altLang="ja-JP" sz="2200" dirty="0"/>
                  <a:t>Paste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kumimoji="1" lang="en-US" altLang="ja-JP" sz="2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kumimoji="1" lang="en-US" altLang="ja-JP" sz="2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sz="2200" dirty="0"/>
                  <a:t>of the </a:t>
                </a:r>
                <a14:m>
                  <m:oMath xmlns:m="http://schemas.openxmlformats.org/officeDocument/2006/math">
                    <m:r>
                      <a:rPr kumimoji="1" lang="en-US" altLang="ja-JP" sz="2200" i="1" dirty="0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kumimoji="1" lang="en-US" altLang="ja-JP" sz="2200" dirty="0"/>
                  <a:t>-</a:t>
                </a:r>
                <a:r>
                  <a:rPr kumimoji="1" lang="en-US" altLang="ja-JP" sz="2200" dirty="0" err="1"/>
                  <a:t>th</a:t>
                </a:r>
                <a:r>
                  <a:rPr kumimoji="1" lang="en-US" altLang="ja-JP" sz="2200" dirty="0"/>
                  <a:t> sheet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kumimoji="1" lang="en-US" altLang="ja-JP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kumimoji="1" lang="en-US" altLang="ja-JP" sz="2200" dirty="0"/>
                  <a:t> of the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1" lang="en-US" altLang="ja-JP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  <m:r>
                      <m:rPr>
                        <m:nor/>
                      </m:rPr>
                      <a:rPr kumimoji="1" lang="en-US" altLang="ja-JP" sz="2000" dirty="0"/>
                      <m:t>−</m:t>
                    </m:r>
                    <m:r>
                      <m:rPr>
                        <m:nor/>
                      </m:rPr>
                      <a:rPr kumimoji="1" lang="en-US" altLang="ja-JP" sz="2000" dirty="0"/>
                      <m:t>th</m:t>
                    </m:r>
                    <m:r>
                      <m:rPr>
                        <m:nor/>
                      </m:rPr>
                      <a:rPr kumimoji="1" lang="en-US" altLang="ja-JP" sz="2000" dirty="0"/>
                      <m:t> </m:t>
                    </m:r>
                    <m:r>
                      <m:rPr>
                        <m:nor/>
                      </m:rPr>
                      <a:rPr kumimoji="1" lang="en-US" altLang="ja-JP" sz="2000" dirty="0"/>
                      <m:t>sheet</m:t>
                    </m:r>
                    <m:r>
                      <a:rPr kumimoji="1" lang="en-US" altLang="ja-JP" sz="2000" b="0" i="0" smtClean="0"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endParaRPr kumimoji="1" lang="en-US" altLang="ja-JP" sz="2000" b="0" dirty="0"/>
              </a:p>
              <a:p>
                <a:r>
                  <a:rPr kumimoji="1" lang="en-US" altLang="ja-JP" sz="2200" dirty="0"/>
                  <a:t>Repeat this, and paste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kumimoji="1" lang="en-US" altLang="ja-JP" sz="2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kumimoji="1" lang="en-US" altLang="ja-JP" sz="2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sz="2200" dirty="0"/>
                  <a:t>of the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1" lang="en-US" altLang="ja-JP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</m:oMath>
                </a14:m>
                <a:r>
                  <a:rPr kumimoji="1" lang="en-US" altLang="ja-JP" sz="2200" dirty="0"/>
                  <a:t>-</a:t>
                </a:r>
                <a:r>
                  <a:rPr kumimoji="1" lang="en-US" altLang="ja-JP" sz="2200" dirty="0" err="1"/>
                  <a:t>th</a:t>
                </a:r>
                <a:r>
                  <a:rPr kumimoji="1" lang="en-US" altLang="ja-JP" sz="2200" dirty="0"/>
                  <a:t> sheet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kumimoji="1" lang="en-US" altLang="ja-JP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kumimoji="1" lang="en-US" altLang="ja-JP" sz="2200" dirty="0"/>
                  <a:t> of the </a:t>
                </a:r>
                <a14:m>
                  <m:oMath xmlns:m="http://schemas.openxmlformats.org/officeDocument/2006/math">
                    <m:r>
                      <a:rPr kumimoji="1" lang="en-US" altLang="ja-JP" sz="22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kumimoji="1" lang="en-US" altLang="ja-JP" sz="2200" b="0" i="1" smtClean="0">
                        <a:latin typeface="Cambria Math" panose="02040503050406030204" pitchFamily="18" charset="0"/>
                      </a:rPr>
                      <m:t>𝑠𝑡</m:t>
                    </m:r>
                    <m:r>
                      <a:rPr kumimoji="1" lang="en-US" altLang="ja-JP" sz="2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ja-JP" sz="2200">
                        <a:latin typeface="Cambria Math" panose="02040503050406030204" pitchFamily="18" charset="0"/>
                      </a:rPr>
                      <m:t>sheet</m:t>
                    </m:r>
                  </m:oMath>
                </a14:m>
                <a:r>
                  <a:rPr kumimoji="1" lang="en-US" altLang="ja-JP" sz="2200" dirty="0"/>
                  <a:t>. </a:t>
                </a:r>
              </a:p>
              <a:p>
                <a:r>
                  <a:rPr kumimoji="1" lang="en-US" altLang="ja-JP" sz="2200" dirty="0"/>
                  <a:t>Then we obtain a covering </a:t>
                </a:r>
                <a14:m>
                  <m:oMath xmlns:m="http://schemas.openxmlformats.org/officeDocument/2006/math">
                    <m:r>
                      <a:rPr kumimoji="1" lang="ja-JP" altLang="en-US" sz="22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kumimoji="1" lang="en-US" altLang="ja-JP" sz="2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kumimoji="1" lang="en-US" altLang="ja-JP" sz="2200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ja-JP" sz="2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ja-JP" sz="2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kumimoji="1" lang="en-US" altLang="ja-JP" sz="2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kumimoji="1" lang="en-US" altLang="ja-JP" sz="2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kumimoji="1" lang="en-US" altLang="ja-JP" sz="22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kumimoji="1" lang="en-US" altLang="ja-JP" sz="2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sz="2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kumimoji="1" lang="en-US" altLang="ja-JP" sz="2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kumimoji="1" lang="en-US" altLang="ja-JP" sz="22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points</m:t>
                        </m:r>
                      </m:e>
                    </m:d>
                  </m:oMath>
                </a14:m>
                <a:r>
                  <a:rPr lang="en-US" altLang="ja-JP" sz="2200" dirty="0">
                    <a:solidFill>
                      <a:srgbClr val="0070C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22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ja-JP" sz="2200" dirty="0">
                    <a:solidFill>
                      <a:srgbClr val="0070C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ja-JP" sz="2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1" lang="en-US" altLang="ja-JP" sz="2200" dirty="0"/>
                  <a:t>. </a:t>
                </a:r>
                <a:endParaRPr kumimoji="1" lang="ja-JP" altLang="en-US" sz="2200"/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C634909A-26F0-E84C-B00F-1BD85A43A1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856" y="1013814"/>
                <a:ext cx="7746124" cy="2462213"/>
              </a:xfrm>
              <a:prstGeom prst="rect">
                <a:avLst/>
              </a:prstGeom>
              <a:blipFill>
                <a:blip r:embed="rId3"/>
                <a:stretch>
                  <a:fillRect l="-984" t="-1538" b="-35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AB59D69E-1D03-D04D-AC41-F5A67FB38AE2}"/>
                  </a:ext>
                </a:extLst>
              </p:cNvPr>
              <p:cNvSpPr txBox="1"/>
              <p:nvPr/>
            </p:nvSpPr>
            <p:spPr>
              <a:xfrm>
                <a:off x="378373" y="3530574"/>
                <a:ext cx="8219090" cy="26337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000" dirty="0"/>
                  <a:t>Take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sz="2000" b="0" i="0" smtClean="0">
                        <a:latin typeface="Cambria Math" panose="02040503050406030204" pitchFamily="18" charset="0"/>
                      </a:rPr>
                      <m:t>two</m:t>
                    </m:r>
                  </m:oMath>
                </a14:m>
                <a:r>
                  <a:rPr kumimoji="1" lang="en-US" altLang="ja-JP" sz="2000" dirty="0"/>
                  <a:t> sheets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ja-JP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kumimoji="1" lang="en-US" altLang="ja-JP" sz="2000" dirty="0"/>
                  <a:t>, </a:t>
                </a:r>
                <a14:m>
                  <m:oMath xmlns:m="http://schemas.openxmlformats.org/officeDocument/2006/math">
                    <m:r>
                      <a:rPr kumimoji="1" lang="en-US" altLang="ja-JP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kumimoji="1" lang="en-US" altLang="ja-JP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kumimoji="1" lang="en-US" altLang="ja-JP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kumimoji="1" lang="en-US" altLang="ja-JP" sz="2000" dirty="0"/>
                  <a:t>5, and make a slit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kumimoji="1" lang="en-US" altLang="ja-JP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sz="2000" dirty="0"/>
                  <a:t>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ja-JP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altLang="ja-JP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altLang="ja-JP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kumimoji="1" lang="en-US" altLang="ja-JP" sz="2000" dirty="0"/>
                  <a:t> and</a:t>
                </a:r>
                <a:r>
                  <a:rPr lang="en-US" altLang="ja-JP" sz="20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ja-JP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altLang="ja-JP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ja-JP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kumimoji="1" lang="en-US" altLang="ja-JP" sz="2000" dirty="0"/>
                  <a:t>  </a:t>
                </a:r>
                <a14:m>
                  <m:oMath xmlns:m="http://schemas.openxmlformats.org/officeDocument/2006/math">
                    <m:r>
                      <a:rPr lang="en-US" altLang="ja-JP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altLang="ja-JP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kumimoji="1" lang="en-US" altLang="ja-JP" sz="2000" dirty="0"/>
                  <a:t>1,…,</a:t>
                </a:r>
                <a14:m>
                  <m:oMath xmlns:m="http://schemas.openxmlformats.org/officeDocument/2006/math">
                    <m:r>
                      <a:rPr kumimoji="1" lang="en-US" altLang="ja-JP" sz="2000" i="1" dirty="0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kumimoji="1" lang="en-US" altLang="ja-JP" sz="2000" i="1" dirty="0" smtClean="0">
                        <a:latin typeface="Cambria Math" panose="02040503050406030204" pitchFamily="18" charset="0"/>
                      </a:rPr>
                      <m:t>+1,  </m:t>
                    </m:r>
                    <m:r>
                      <a:rPr kumimoji="1" lang="en-US" altLang="ja-JP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kumimoji="1" lang="en-US" altLang="ja-JP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&gt;2</m:t>
                    </m:r>
                    <m:r>
                      <a:rPr kumimoji="1" lang="en-US" altLang="ja-JP" sz="2000" b="0" i="1" dirty="0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kumimoji="1" lang="en-US" altLang="ja-JP" sz="2000" b="0" i="1" dirty="0" smtClean="0">
                        <a:latin typeface="Cambria Math" panose="02040503050406030204" pitchFamily="18" charset="0"/>
                      </a:rPr>
                      <m:t>+2.</m:t>
                    </m:r>
                  </m:oMath>
                </a14:m>
                <a:r>
                  <a:rPr kumimoji="1" lang="en-US" altLang="ja-JP" sz="2000" dirty="0"/>
                  <a:t> Call the two parts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kumimoji="1" lang="en-US" altLang="ja-JP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kumimoji="1" lang="en-US" altLang="ja-JP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sz="2000" dirty="0"/>
                  <a:t>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sSub>
                          <m:sSubPr>
                            <m:ctrlPr>
                              <a:rPr kumimoji="1" lang="en-US" altLang="ja-JP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kumimoji="1" lang="en-US" altLang="ja-JP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</m:oMath>
                </a14:m>
                <a:r>
                  <a:rPr kumimoji="1" lang="en-US" altLang="ja-JP" sz="20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sSub>
                          <m:sSubPr>
                            <m:ctrlPr>
                              <a:rPr kumimoji="1" lang="en-US" altLang="ja-JP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kumimoji="1" lang="en-US" altLang="ja-JP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</m:oMath>
                </a14:m>
                <a:r>
                  <a:rPr kumimoji="1" lang="en-US" altLang="ja-JP" sz="2000" dirty="0"/>
                  <a:t>.</a:t>
                </a:r>
              </a:p>
              <a:p>
                <a:r>
                  <a:rPr kumimoji="1" lang="en-US" altLang="ja-JP" sz="2000" dirty="0"/>
                  <a:t>Paste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sSub>
                          <m:sSubPr>
                            <m:ctrlPr>
                              <a:rPr kumimoji="1" lang="en-US" altLang="ja-JP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kumimoji="1" lang="en-US" altLang="ja-JP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</m:oMath>
                </a14:m>
                <a:r>
                  <a:rPr kumimoji="1" lang="en-US" altLang="ja-JP" sz="2000" dirty="0"/>
                  <a:t> of the first sheet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sSub>
                          <m:sSubPr>
                            <m:ctrlPr>
                              <a:rPr kumimoji="1" lang="en-US" altLang="ja-JP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kumimoji="1" lang="en-US" altLang="ja-JP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</m:oMath>
                </a14:m>
                <a:r>
                  <a:rPr kumimoji="1" lang="en-US" altLang="ja-JP" sz="2000" dirty="0"/>
                  <a:t> of the second sheet,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sSub>
                          <m:sSubPr>
                            <m:ctrlPr>
                              <a:rPr kumimoji="1" lang="en-US" altLang="ja-JP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</m:oMath>
                </a14:m>
                <a:r>
                  <a:rPr kumimoji="1" lang="en-US" altLang="ja-JP" sz="2000" dirty="0"/>
                  <a:t> of the first sheet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sSub>
                          <m:sSubPr>
                            <m:ctrlPr>
                              <a:rPr kumimoji="1" lang="en-US" altLang="ja-JP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</m:oMath>
                </a14:m>
                <a:r>
                  <a:rPr kumimoji="1" lang="en-US" altLang="ja-JP" sz="2000" dirty="0"/>
                  <a:t> of the second sheet. </a:t>
                </a:r>
              </a:p>
              <a:p>
                <a:r>
                  <a:rPr kumimoji="1" lang="en-US" altLang="ja-JP" sz="2000" dirty="0"/>
                  <a:t>Then we </a:t>
                </a:r>
                <a:r>
                  <a:rPr kumimoji="1" lang="en-US" altLang="ja-JP" sz="2000" dirty="0">
                    <a:solidFill>
                      <a:srgbClr val="0070C0"/>
                    </a:solidFill>
                  </a:rPr>
                  <a:t>obtain a surface with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kumimoji="1" lang="en-US" altLang="ja-JP" sz="2000" dirty="0">
                    <a:solidFill>
                      <a:srgbClr val="0070C0"/>
                    </a:solidFill>
                  </a:rPr>
                  <a:t> handles, and the number of deleted </a:t>
                </a:r>
              </a:p>
              <a:p>
                <a:r>
                  <a:rPr kumimoji="1" lang="en-US" altLang="ja-JP" sz="2000" dirty="0">
                    <a:solidFill>
                      <a:srgbClr val="0070C0"/>
                    </a:solidFill>
                  </a:rPr>
                  <a:t>points is </a:t>
                </a:r>
                <a14:m>
                  <m:oMath xmlns:m="http://schemas.openxmlformats.org/officeDocument/2006/math">
                    <m:r>
                      <a:rPr kumimoji="1" lang="en-US" altLang="ja-JP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kumimoji="1" lang="en-US" altLang="ja-JP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=2</m:t>
                    </m:r>
                    <m:d>
                      <m:dPr>
                        <m:ctrlPr>
                          <a:rPr kumimoji="1" lang="en-US" altLang="ja-JP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kumimoji="1" lang="en-US" altLang="ja-JP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kumimoji="1" lang="en-US" altLang="ja-JP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kumimoji="1" lang="en-US" altLang="ja-JP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  <m:r>
                      <a:rPr kumimoji="1" lang="en-US" altLang="ja-JP" sz="200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+2</m:t>
                    </m:r>
                    <m:r>
                      <a:rPr kumimoji="1" lang="en-US" altLang="ja-JP" sz="200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kumimoji="1" lang="en-US" altLang="ja-JP" sz="2000" dirty="0">
                    <a:solidFill>
                      <a:srgbClr val="0070C0"/>
                    </a:solidFill>
                  </a:rPr>
                  <a:t>+2=2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1" lang="en-US" altLang="ja-JP" sz="2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kumimoji="1" lang="en-US" altLang="ja-JP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ja-JP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kumimoji="1" lang="en-US" altLang="ja-JP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r>
                  <a:rPr kumimoji="1" lang="en-US" altLang="ja-JP" sz="2000" dirty="0"/>
                  <a:t>. </a:t>
                </a:r>
              </a:p>
              <a:p>
                <a:r>
                  <a:rPr kumimoji="1" lang="en-US" altLang="ja-JP" sz="2000" dirty="0"/>
                  <a:t>If we paste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ja-JP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kumimoji="1" lang="en-US" altLang="ja-JP" sz="20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ja-JP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altLang="ja-JP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kumimoji="1" lang="en-US" altLang="ja-JP" sz="2000" dirty="0"/>
                  <a:t> similarly, we obtain a </a:t>
                </a:r>
                <a:r>
                  <a:rPr kumimoji="1" lang="en-US" altLang="ja-JP" sz="2000" dirty="0">
                    <a:solidFill>
                      <a:srgbClr val="0070C0"/>
                    </a:solidFill>
                  </a:rPr>
                  <a:t>surface of genus</a:t>
                </a:r>
                <a:r>
                  <a:rPr lang="en-US" altLang="ja-JP" sz="2000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kumimoji="1" lang="en-US" altLang="ja-JP" sz="2000" dirty="0">
                    <a:solidFill>
                      <a:srgbClr val="0070C0"/>
                    </a:solidFill>
                  </a:rPr>
                  <a:t> and the number of deleted points is 2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1" lang="en-US" altLang="ja-JP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kumimoji="1" lang="en-US" altLang="ja-JP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ja-JP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kumimoji="1" lang="en-US" altLang="ja-JP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r>
                  <a:rPr kumimoji="1" lang="en-US" altLang="ja-JP" sz="2000" dirty="0">
                    <a:solidFill>
                      <a:srgbClr val="0070C0"/>
                    </a:solidFill>
                  </a:rPr>
                  <a:t>+1</a:t>
                </a:r>
                <a:r>
                  <a:rPr kumimoji="1" lang="en-US" altLang="ja-JP" sz="2000" dirty="0"/>
                  <a:t>. </a:t>
                </a:r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AB59D69E-1D03-D04D-AC41-F5A67FB38A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373" y="3530574"/>
                <a:ext cx="8219090" cy="2633798"/>
              </a:xfrm>
              <a:prstGeom prst="rect">
                <a:avLst/>
              </a:prstGeom>
              <a:blipFill>
                <a:blip r:embed="rId4"/>
                <a:stretch>
                  <a:fillRect l="-772" t="-962" b="-336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図 11">
            <a:extLst>
              <a:ext uri="{FF2B5EF4-FFF2-40B4-BE49-F238E27FC236}">
                <a16:creationId xmlns:a16="http://schemas.microsoft.com/office/drawing/2014/main" id="{B28AD76F-75E7-0A44-8FFA-13C5263D41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980" y="895944"/>
            <a:ext cx="2849040" cy="225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61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202E717-B7C5-474E-BBF1-3DD06D8CA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151" y="536028"/>
            <a:ext cx="10993821" cy="749282"/>
          </a:xfrm>
        </p:spPr>
        <p:txBody>
          <a:bodyPr>
            <a:normAutofit/>
          </a:bodyPr>
          <a:lstStyle/>
          <a:p>
            <a:pPr algn="ctr"/>
            <a:r>
              <a:rPr lang="en-US" altLang="ja-JP" sz="4000" dirty="0">
                <a:solidFill>
                  <a:srgbClr val="002060"/>
                </a:solidFill>
              </a:rPr>
              <a:t>Examples by the covering method</a:t>
            </a:r>
            <a:endParaRPr kumimoji="1" lang="ja-JP" altLang="en-US" sz="4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6FD3B1C9-9DE2-E44A-9D25-3260FA6B019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45628" y="1673352"/>
                <a:ext cx="10005848" cy="4343400"/>
              </a:xfrm>
            </p:spPr>
            <p:txBody>
              <a:bodyPr/>
              <a:lstStyle/>
              <a:p>
                <a:pPr marL="45720" indent="0">
                  <a:buNone/>
                </a:pPr>
                <a:r>
                  <a:rPr kumimoji="1" lang="en-US" altLang="ja-JP" dirty="0"/>
                  <a:t>By Lemma, </a:t>
                </a:r>
                <a:r>
                  <a:rPr lang="en-US" altLang="ja-JP" dirty="0">
                    <a:solidFill>
                      <a:schemeClr val="accent3">
                        <a:lumMod val="75000"/>
                      </a:schemeClr>
                    </a:solidFill>
                  </a:rPr>
                  <a:t>starting from a complete minimal surface </a:t>
                </a:r>
                <a14:m>
                  <m:oMath xmlns:m="http://schemas.openxmlformats.org/officeDocument/2006/math">
                    <m:r>
                      <a:rPr lang="en-US" altLang="ja-JP" b="1" i="1">
                        <a:solidFill>
                          <a:schemeClr val="accent3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  <m:r>
                      <a:rPr lang="en-US" altLang="ja-JP" i="1">
                        <a:solidFill>
                          <a:schemeClr val="accent3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 </m:t>
                    </m:r>
                    <m:sSub>
                      <m:sSubPr>
                        <m:ctrlPr>
                          <a:rPr lang="en-US" altLang="ja-JP" i="1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ja-JP" i="1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ja-JP" i="1">
                        <a:solidFill>
                          <a:schemeClr val="accent3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ja-JP" dirty="0">
                    <a:solidFill>
                      <a:schemeClr val="accent3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altLang="ja-JP" i="1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ja-JP" dirty="0">
                    <a:solidFill>
                      <a:schemeClr val="accent3">
                        <a:lumMod val="75000"/>
                      </a:schemeClr>
                    </a:solidFill>
                  </a:rPr>
                  <a:t>,</a:t>
                </a:r>
                <a:r>
                  <a:rPr lang="en-US" altLang="ja-JP" dirty="0"/>
                  <a:t> </a:t>
                </a:r>
              </a:p>
              <a:p>
                <a:pPr marL="45720" indent="0">
                  <a:buNone/>
                </a:pPr>
                <a:r>
                  <a:rPr lang="en-US" altLang="ja-JP" dirty="0"/>
                  <a:t>say, a </a:t>
                </a:r>
                <a:r>
                  <a:rPr lang="en-US" altLang="ja-JP" dirty="0" err="1"/>
                  <a:t>trinoid</a:t>
                </a:r>
                <a:r>
                  <a:rPr lang="en-US" altLang="ja-JP" dirty="0"/>
                  <a:t>, </a:t>
                </a:r>
                <a:r>
                  <a:rPr kumimoji="1" lang="en-US" altLang="ja-JP" dirty="0"/>
                  <a:t>we obtain </a:t>
                </a:r>
                <a:r>
                  <a:rPr kumimoji="1" lang="en-US" altLang="ja-JP" dirty="0">
                    <a:solidFill>
                      <a:srgbClr val="FF40FF"/>
                    </a:solidFill>
                  </a:rPr>
                  <a:t>a</a:t>
                </a:r>
                <a:r>
                  <a:rPr kumimoji="1" lang="en-US" altLang="ja-JP" dirty="0"/>
                  <a:t> </a:t>
                </a:r>
                <a:r>
                  <a:rPr kumimoji="1" lang="en-US" altLang="ja-JP" dirty="0">
                    <a:solidFill>
                      <a:srgbClr val="FF40FF"/>
                    </a:solidFill>
                  </a:rPr>
                  <a:t>complete minimal surface </a:t>
                </a:r>
              </a:p>
              <a:p>
                <a:pPr marL="45720" indent="0" algn="ctr">
                  <a:buNone/>
                </a:pPr>
                <a14:m>
                  <m:oMath xmlns:m="http://schemas.openxmlformats.org/officeDocument/2006/math">
                    <m:r>
                      <a:rPr lang="en-US" altLang="ja-JP" b="1" i="1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  <m:r>
                      <a:rPr lang="en-US" altLang="ja-JP" i="1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acc>
                      <m:accPr>
                        <m:chr m:val="̅"/>
                        <m:ctrlPr>
                          <a:rPr lang="en-US" altLang="ja-JP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</m:acc>
                    <m:r>
                      <a:rPr lang="en-US" altLang="ja-JP" i="1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en-US" altLang="ja-JP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i="1">
                                <a:solidFill>
                                  <a:srgbClr val="FF4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solidFill>
                                  <a:srgbClr val="FF4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ja-JP" i="1">
                                <a:solidFill>
                                  <a:srgbClr val="FF4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ja-JP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altLang="ja-JP" i="1">
                                <a:solidFill>
                                  <a:srgbClr val="FF4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solidFill>
                                  <a:srgbClr val="FF4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ja-JP" b="0" i="1" smtClean="0">
                                <a:solidFill>
                                  <a:srgbClr val="FF4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altLang="ja-JP" i="1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ja-JP" dirty="0">
                    <a:solidFill>
                      <a:srgbClr val="FF40FF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altLang="ja-JP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1" lang="en-US" altLang="ja-JP" dirty="0">
                    <a:solidFill>
                      <a:srgbClr val="FF40FF"/>
                    </a:solidFill>
                  </a:rPr>
                  <a:t>, </a:t>
                </a:r>
              </a:p>
              <a:p>
                <a:pPr marL="45720" indent="0">
                  <a:buNone/>
                </a:pPr>
                <a:r>
                  <a:rPr lang="en-US" altLang="ja-JP" dirty="0"/>
                  <a:t>s.t. the genus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</m:acc>
                  </m:oMath>
                </a14:m>
                <a:r>
                  <a:rPr lang="en-US" altLang="ja-JP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ja-JP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is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r>
                      <a:rPr lang="en-US" altLang="ja-JP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altLang="ja-JP" dirty="0">
                    <a:ea typeface="Cambria Math" panose="02040503050406030204" pitchFamily="18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  <m:d>
                      <m:dPr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r>
                  <a:rPr lang="en-US" altLang="ja-JP" dirty="0">
                    <a:ea typeface="Cambria Math" panose="02040503050406030204" pitchFamily="18" charset="0"/>
                  </a:rPr>
                  <a:t> or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  <m:d>
                      <m:dPr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r>
                  <a:rPr lang="en-US" altLang="ja-JP" dirty="0">
                    <a:ea typeface="Cambria Math" panose="02040503050406030204" pitchFamily="18" charset="0"/>
                  </a:rPr>
                  <a:t>+1. </a:t>
                </a:r>
              </a:p>
              <a:p>
                <a:pPr marL="45720" indent="0">
                  <a:buNone/>
                </a:pPr>
                <a:endParaRPr lang="en-US" altLang="ja-JP" dirty="0">
                  <a:ea typeface="Cambria Math" panose="02040503050406030204" pitchFamily="18" charset="0"/>
                </a:endParaRPr>
              </a:p>
              <a:p>
                <a:pPr marL="45720" indent="0">
                  <a:buNone/>
                </a:pPr>
                <a:r>
                  <a:rPr lang="en-US" altLang="ja-JP" dirty="0">
                    <a:solidFill>
                      <a:srgbClr val="FF2F92"/>
                    </a:solidFill>
                    <a:ea typeface="Cambria Math" panose="02040503050406030204" pitchFamily="18" charset="0"/>
                  </a:rPr>
                  <a:t>However,</a:t>
                </a:r>
                <a:r>
                  <a:rPr lang="en-US" altLang="ja-JP" dirty="0">
                    <a:ea typeface="Cambria Math" panose="02040503050406030204" pitchFamily="18" charset="0"/>
                  </a:rPr>
                  <a:t> this surface has the same image as </a:t>
                </a:r>
                <a14:m>
                  <m:oMath xmlns:m="http://schemas.openxmlformats.org/officeDocument/2006/math">
                    <m:r>
                      <a:rPr lang="en-US" altLang="ja-JP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 </m:t>
                    </m:r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ja-JP" dirty="0"/>
                  <a:t>, say, a </a:t>
                </a:r>
                <a:r>
                  <a:rPr lang="en-US" altLang="ja-JP" dirty="0" err="1"/>
                  <a:t>trinoid</a:t>
                </a:r>
                <a:r>
                  <a:rPr lang="en-US" altLang="ja-JP" dirty="0"/>
                  <a:t>, </a:t>
                </a:r>
              </a:p>
              <a:p>
                <a:pPr marL="45720" indent="0">
                  <a:buNone/>
                </a:pPr>
                <a:r>
                  <a:rPr lang="en-US" altLang="ja-JP" dirty="0"/>
                  <a:t>and </a:t>
                </a:r>
                <a:r>
                  <a:rPr lang="en-US" altLang="ja-JP" sz="2800" u="sng" dirty="0"/>
                  <a:t>is of </a:t>
                </a:r>
                <a:r>
                  <a:rPr lang="en-US" altLang="ja-JP" sz="2800" u="sng" dirty="0">
                    <a:solidFill>
                      <a:srgbClr val="FF40FF"/>
                    </a:solidFill>
                  </a:rPr>
                  <a:t>no use</a:t>
                </a:r>
                <a:r>
                  <a:rPr lang="en-US" altLang="ja-JP" sz="2800" u="sng" dirty="0"/>
                  <a:t> to construct </a:t>
                </a:r>
                <a:r>
                  <a:rPr lang="en-US" altLang="ja-JP" sz="2800" u="sng" dirty="0" err="1"/>
                  <a:t>exmaples</a:t>
                </a:r>
                <a:r>
                  <a:rPr lang="en-US" altLang="ja-JP" sz="2800" u="sng" dirty="0"/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 u="sng" smtClean="0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 u="sng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ja-JP" sz="2800" i="1" u="sng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US" altLang="ja-JP" sz="2800" u="sng" dirty="0">
                    <a:solidFill>
                      <a:srgbClr val="FF40FF"/>
                    </a:solidFill>
                  </a:rPr>
                  <a:t> =3.  </a:t>
                </a:r>
                <a:endParaRPr lang="en-US" altLang="ja-JP" sz="2800" u="sng" dirty="0"/>
              </a:p>
              <a:p>
                <a:pPr marL="45720" indent="0">
                  <a:buNone/>
                </a:pPr>
                <a:endParaRPr lang="en-US" altLang="ja-JP" dirty="0">
                  <a:ea typeface="Cambria Math" panose="02040503050406030204" pitchFamily="18" charset="0"/>
                </a:endParaRPr>
              </a:p>
              <a:p>
                <a:pPr marL="45720" indent="0" algn="ctr">
                  <a:buNone/>
                </a:pPr>
                <a:endParaRPr kumimoji="1" lang="en-US" altLang="ja-JP" dirty="0"/>
              </a:p>
              <a:p>
                <a:pPr marL="45720" indent="0">
                  <a:buNone/>
                </a:pPr>
                <a:endParaRPr kumimoji="1" lang="ja-JP" altLang="en-US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6FD3B1C9-9DE2-E44A-9D25-3260FA6B01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5628" y="1673352"/>
                <a:ext cx="10005848" cy="4343400"/>
              </a:xfrm>
              <a:blipFill>
                <a:blip r:embed="rId2"/>
                <a:stretch>
                  <a:fillRect l="-127" t="-175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427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4C9722-B83D-6C46-B3C7-1ACAED13F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441433"/>
            <a:ext cx="9022080" cy="707241"/>
          </a:xfrm>
        </p:spPr>
        <p:txBody>
          <a:bodyPr>
            <a:normAutofit/>
          </a:bodyPr>
          <a:lstStyle/>
          <a:p>
            <a:pPr algn="ctr"/>
            <a:r>
              <a:rPr lang="en-US" altLang="ja-JP" sz="4000" dirty="0">
                <a:solidFill>
                  <a:srgbClr val="002060"/>
                </a:solidFill>
              </a:rPr>
              <a:t>2. Branched covering method</a:t>
            </a:r>
            <a:endParaRPr kumimoji="1" lang="ja-JP" altLang="en-US" sz="400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87D43911-A654-EE4A-923C-7C37C511CAC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41120" y="1463145"/>
                <a:ext cx="9509760" cy="4343400"/>
              </a:xfrm>
            </p:spPr>
            <p:txBody>
              <a:bodyPr>
                <a:normAutofit/>
              </a:bodyPr>
              <a:lstStyle/>
              <a:p>
                <a:pPr marL="45720" indent="0">
                  <a:buNone/>
                </a:pPr>
                <a:r>
                  <a:rPr lang="en-US" altLang="ja-JP" dirty="0">
                    <a:ea typeface="Cambria Math" panose="02040503050406030204" pitchFamily="18" charset="0"/>
                  </a:rPr>
                  <a:t>From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ja-JP" altLang="en-US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acc>
                    <m:r>
                      <a:rPr lang="en-US" altLang="ja-JP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en-US" altLang="ja-JP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ja-JP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,∞</m:t>
                            </m:r>
                          </m:e>
                        </m:d>
                      </m:e>
                    </m:d>
                  </m:oMath>
                </a14:m>
                <a:r>
                  <a:rPr lang="en-US" altLang="ja-JP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acc>
                    <m:r>
                      <m:rPr>
                        <m:nor/>
                      </m:rPr>
                      <a:rPr lang="en-US" altLang="ja-JP" dirty="0"/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d>
                        <m:sSup>
                          <m:s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p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𝑧</m:t>
                        </m:r>
                        <m:d>
                          <m:d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p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</m:d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altLang="ja-JP" dirty="0"/>
                  <a:t> we obtain </a:t>
                </a:r>
              </a:p>
              <a:p>
                <a:pPr marL="45720" indent="0">
                  <a:buNone/>
                </a:pPr>
                <a:r>
                  <a:rPr lang="en-US" altLang="ja-JP" dirty="0">
                    <a:solidFill>
                      <a:srgbClr val="FF40FF"/>
                    </a:solidFill>
                  </a:rPr>
                  <a:t>the Chen-</a:t>
                </a:r>
                <a:r>
                  <a:rPr lang="en-US" altLang="ja-JP" dirty="0" err="1">
                    <a:solidFill>
                      <a:srgbClr val="FF40FF"/>
                    </a:solidFill>
                  </a:rPr>
                  <a:t>Gackstatter</a:t>
                </a:r>
                <a:r>
                  <a:rPr lang="en-US" altLang="ja-JP" dirty="0">
                    <a:solidFill>
                      <a:srgbClr val="FF40FF"/>
                    </a:solidFill>
                  </a:rPr>
                  <a:t> surface.</a:t>
                </a:r>
                <a:r>
                  <a:rPr lang="en-US" altLang="ja-JP" dirty="0"/>
                  <a:t> </a:t>
                </a:r>
              </a:p>
              <a:p>
                <a:pPr marL="45720" indent="0">
                  <a:buNone/>
                </a:pPr>
                <a:r>
                  <a:rPr kumimoji="1" lang="en-US" altLang="ja-JP" dirty="0"/>
                  <a:t>More </a:t>
                </a:r>
                <a:r>
                  <a:rPr lang="en-US" altLang="ja-JP" dirty="0"/>
                  <a:t>generally, using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ja-JP" altLang="en-US" i="1" smtClean="0">
                            <a:solidFill>
                              <a:srgbClr val="FF2F92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i="1">
                            <a:solidFill>
                              <a:srgbClr val="FF2F92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acc>
                  </m:oMath>
                </a14:m>
                <a:r>
                  <a:rPr lang="en-US" altLang="ja-JP" dirty="0">
                    <a:solidFill>
                      <a:srgbClr val="FF2F92"/>
                    </a:solidFill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ja-JP" i="1">
                            <a:solidFill>
                              <a:srgbClr val="FF2F9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ja-JP" i="1">
                                <a:solidFill>
                                  <a:srgbClr val="FF2F9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i="1">
                                <a:solidFill>
                                  <a:srgbClr val="FF2F92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altLang="ja-JP" i="1">
                                <a:solidFill>
                                  <a:srgbClr val="FF2F92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ja-JP" i="1">
                                <a:solidFill>
                                  <a:srgbClr val="FF2F92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d>
                        <m:sSup>
                          <m:sSupPr>
                            <m:ctrlPr>
                              <a:rPr lang="en-US" altLang="ja-JP" i="1">
                                <a:solidFill>
                                  <a:srgbClr val="FF2F9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i="1">
                                <a:solidFill>
                                  <a:srgbClr val="FF2F92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ja-JP" i="1">
                                <a:solidFill>
                                  <a:srgbClr val="FF2F92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p>
                            <m:r>
                              <a:rPr lang="en-US" altLang="ja-JP" i="1">
                                <a:solidFill>
                                  <a:srgbClr val="FF2F92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ja-JP" i="1">
                            <a:solidFill>
                              <a:srgbClr val="FF2F92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ja-JP" i="1">
                            <a:solidFill>
                              <a:srgbClr val="FF2F92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d>
                          <m:dPr>
                            <m:ctrlPr>
                              <a:rPr lang="en-US" altLang="ja-JP" i="1">
                                <a:solidFill>
                                  <a:srgbClr val="FF2F9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ja-JP" i="1">
                                    <a:solidFill>
                                      <a:srgbClr val="FF2F9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i="1">
                                    <a:solidFill>
                                      <a:srgbClr val="FF2F92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p>
                                <m:r>
                                  <a:rPr lang="en-US" altLang="ja-JP" i="1">
                                    <a:solidFill>
                                      <a:srgbClr val="FF2F92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ja-JP" i="1">
                                <a:solidFill>
                                  <a:srgbClr val="FF2F92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altLang="ja-JP" i="1">
                                    <a:solidFill>
                                      <a:srgbClr val="FF2F9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i="1">
                                    <a:solidFill>
                                      <a:srgbClr val="FF2F92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altLang="ja-JP" i="1">
                                    <a:solidFill>
                                      <a:srgbClr val="FF2F92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d>
                          <m:dPr>
                            <m:ctrlPr>
                              <a:rPr lang="en-US" altLang="ja-JP" i="1">
                                <a:solidFill>
                                  <a:srgbClr val="FF2F9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ja-JP" i="1">
                                    <a:solidFill>
                                      <a:srgbClr val="FF2F9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i="1">
                                    <a:solidFill>
                                      <a:srgbClr val="FF2F92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p>
                                <m:r>
                                  <a:rPr lang="en-US" altLang="ja-JP" i="1">
                                    <a:solidFill>
                                      <a:srgbClr val="FF2F92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ja-JP" i="1">
                                <a:solidFill>
                                  <a:srgbClr val="FF2F92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altLang="ja-JP" i="1">
                                    <a:solidFill>
                                      <a:srgbClr val="FF2F9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b="0" i="1" smtClean="0">
                                    <a:solidFill>
                                      <a:srgbClr val="FF2F92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p>
                                <m:r>
                                  <a:rPr lang="en-US" altLang="ja-JP" i="1">
                                    <a:solidFill>
                                      <a:srgbClr val="FF2F92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</m:d>
                  </m:oMath>
                </a14:m>
                <a:r>
                  <a:rPr kumimoji="1" lang="en-US" altLang="ja-JP" dirty="0">
                    <a:solidFill>
                      <a:srgbClr val="FF2F92"/>
                    </a:solidFill>
                  </a:rPr>
                  <a:t>, etc.,  </a:t>
                </a:r>
                <a:endParaRPr kumimoji="1" lang="en-US" altLang="ja-JP" dirty="0"/>
              </a:p>
              <a:p>
                <a:pPr marL="45720" indent="0">
                  <a:buNone/>
                </a:pPr>
                <a:r>
                  <a:rPr lang="en-US" altLang="ja-JP" dirty="0"/>
                  <a:t>we obtain </a:t>
                </a:r>
                <a:r>
                  <a:rPr lang="en-US" altLang="ja-JP" dirty="0">
                    <a:solidFill>
                      <a:schemeClr val="accent3">
                        <a:lumMod val="75000"/>
                      </a:schemeClr>
                    </a:solidFill>
                  </a:rPr>
                  <a:t>the family of Chen-</a:t>
                </a:r>
                <a:r>
                  <a:rPr lang="en-US" altLang="ja-JP" dirty="0" err="1">
                    <a:solidFill>
                      <a:schemeClr val="accent3">
                        <a:lumMod val="75000"/>
                      </a:schemeClr>
                    </a:solidFill>
                  </a:rPr>
                  <a:t>Gackstatter</a:t>
                </a:r>
                <a:r>
                  <a:rPr lang="en-US" altLang="ja-JP" dirty="0">
                    <a:solidFill>
                      <a:schemeClr val="accent3">
                        <a:lumMod val="75000"/>
                      </a:schemeClr>
                    </a:solidFill>
                  </a:rPr>
                  <a:t> surfaces</a:t>
                </a:r>
                <a:r>
                  <a:rPr lang="en-US" altLang="ja-JP" dirty="0">
                    <a:solidFill>
                      <a:srgbClr val="00B050"/>
                    </a:solidFill>
                  </a:rPr>
                  <a:t>,</a:t>
                </a:r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altLang="ja-JP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=1,2,3…</m:t>
                    </m:r>
                  </m:oMath>
                </a14:m>
                <a:r>
                  <a:rPr lang="en-US" altLang="ja-JP" dirty="0">
                    <a:solidFill>
                      <a:srgbClr val="00B050"/>
                    </a:solidFill>
                  </a:rPr>
                  <a:t>. </a:t>
                </a:r>
                <a:endParaRPr kumimoji="1" lang="en-US" altLang="ja-JP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87D43911-A654-EE4A-923C-7C37C511CAC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41120" y="1463145"/>
                <a:ext cx="9509760" cy="4343400"/>
              </a:xfrm>
              <a:blipFill>
                <a:blip r:embed="rId2"/>
                <a:stretch>
                  <a:fillRect l="-134" t="-145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コンテンツ プレースホルダー 4">
            <a:extLst>
              <a:ext uri="{FF2B5EF4-FFF2-40B4-BE49-F238E27FC236}">
                <a16:creationId xmlns:a16="http://schemas.microsoft.com/office/drawing/2014/main" id="{9DD58302-61B2-5246-BE4C-9246ACF66C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220" y="3677317"/>
            <a:ext cx="1979521" cy="19172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7E54F308-4BF5-9D46-AFEA-1D98C95494BB}"/>
                  </a:ext>
                </a:extLst>
              </p:cNvPr>
              <p:cNvSpPr txBox="1"/>
              <p:nvPr/>
            </p:nvSpPr>
            <p:spPr>
              <a:xfrm>
                <a:off x="5339255" y="4259000"/>
                <a:ext cx="5318236" cy="861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400" dirty="0"/>
                  <a:t>However, the Gauss map takes all values,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ja-JP" sz="24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US" altLang="ja-JP" sz="2400" dirty="0">
                    <a:solidFill>
                      <a:srgbClr val="FF40FF"/>
                    </a:solidFill>
                  </a:rPr>
                  <a:t> =0.</a:t>
                </a:r>
                <a:endParaRPr kumimoji="1" lang="ja-JP" altLang="en-US" sz="2400"/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7E54F308-4BF5-9D46-AFEA-1D98C95494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9255" y="4259000"/>
                <a:ext cx="5318236" cy="861070"/>
              </a:xfrm>
              <a:prstGeom prst="rect">
                <a:avLst/>
              </a:prstGeom>
              <a:blipFill>
                <a:blip r:embed="rId4"/>
                <a:stretch>
                  <a:fillRect l="-1909" t="-4348" r="-239" b="-1159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355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5BD9BB17-079B-C042-9D41-1A8F9EF65BE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341120" y="367863"/>
                <a:ext cx="8959018" cy="749282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kumimoji="1" lang="en-US" altLang="ja-JP" sz="4000" dirty="0"/>
                  <a:t> </a:t>
                </a:r>
                <a:r>
                  <a:rPr kumimoji="1" lang="en-US" altLang="ja-JP" sz="4000" dirty="0">
                    <a:solidFill>
                      <a:srgbClr val="002060"/>
                    </a:solidFill>
                  </a:rPr>
                  <a:t>3. </a:t>
                </a:r>
                <a:r>
                  <a:rPr kumimoji="1" lang="en-US" altLang="ja-JP" sz="4000" dirty="0" err="1">
                    <a:solidFill>
                      <a:srgbClr val="002060"/>
                    </a:solidFill>
                  </a:rPr>
                  <a:t>Weierstrass</a:t>
                </a:r>
                <a:r>
                  <a:rPr kumimoji="1" lang="en-US" altLang="ja-JP" sz="40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40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𝔭</m:t>
                    </m:r>
                  </m:oMath>
                </a14:m>
                <a:r>
                  <a:rPr kumimoji="1" lang="en-US" altLang="ja-JP" sz="4000" dirty="0">
                    <a:solidFill>
                      <a:srgbClr val="002060"/>
                    </a:solidFill>
                  </a:rPr>
                  <a:t> function</a:t>
                </a:r>
                <a:endParaRPr kumimoji="1" lang="ja-JP" altLang="en-US" sz="400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5BD9BB17-079B-C042-9D41-1A8F9EF65BE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341120" y="367863"/>
                <a:ext cx="8959018" cy="749282"/>
              </a:xfrm>
              <a:blipFill>
                <a:blip r:embed="rId2"/>
                <a:stretch>
                  <a:fillRect t="-8333" b="-31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9D9037A4-CFA9-FB45-884A-23387F23E13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41120" y="1316000"/>
                <a:ext cx="9862908" cy="4343400"/>
              </a:xfrm>
            </p:spPr>
            <p:txBody>
              <a:bodyPr>
                <a:normAutofit fontScale="85000" lnSpcReduction="10000"/>
              </a:bodyPr>
              <a:lstStyle/>
              <a:p>
                <a:pPr marL="45720" indent="0">
                  <a:buNone/>
                </a:pPr>
                <a:r>
                  <a:rPr lang="en-US" altLang="ja-JP" dirty="0"/>
                  <a:t>Let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𝑛𝑖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ℤ</m:t>
                        </m:r>
                      </m:e>
                    </m:d>
                  </m:oMath>
                </a14:m>
                <a:r>
                  <a:rPr lang="en-US" altLang="ja-JP" dirty="0"/>
                  <a:t>, and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 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ℂ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ja-JP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num>
                      <m:den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acc>
                          <m:accPr>
                            <m:chr m:val="̅"/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acc>
                      </m:den>
                    </m:f>
                  </m:oMath>
                </a14:m>
                <a:r>
                  <a:rPr lang="en-US" altLang="ja-JP" dirty="0"/>
                  <a:t>, a torus. </a:t>
                </a:r>
              </a:p>
              <a:p>
                <a:pPr marL="45720" indent="0">
                  <a:buNone/>
                </a:pPr>
                <a:r>
                  <a:rPr lang="en-US" altLang="ja-JP" sz="2800" dirty="0">
                    <a:solidFill>
                      <a:srgbClr val="0070C0"/>
                    </a:solidFill>
                  </a:rPr>
                  <a:t>【Definition】 </a:t>
                </a:r>
                <a:r>
                  <a:rPr lang="en-US" altLang="ja-JP" dirty="0"/>
                  <a:t>The </a:t>
                </a:r>
                <a:r>
                  <a:rPr lang="en-US" altLang="ja-JP" dirty="0">
                    <a:solidFill>
                      <a:srgbClr val="00B050"/>
                    </a:solidFill>
                  </a:rPr>
                  <a:t>Weierstrass </a:t>
                </a:r>
                <a14:m>
                  <m:oMath xmlns:m="http://schemas.openxmlformats.org/officeDocument/2006/math">
                    <m:r>
                      <a:rPr lang="en-US" altLang="ja-JP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𝔭</m:t>
                    </m:r>
                  </m:oMath>
                </a14:m>
                <a:r>
                  <a:rPr lang="en-US" altLang="ja-JP" dirty="0">
                    <a:solidFill>
                      <a:srgbClr val="00B050"/>
                    </a:solidFill>
                  </a:rPr>
                  <a:t> function </a:t>
                </a:r>
                <a14:m>
                  <m:oMath xmlns:m="http://schemas.openxmlformats.org/officeDocument/2006/math">
                    <m:r>
                      <a:rPr lang="en-US" altLang="ja-JP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𝔭</m:t>
                    </m:r>
                    <m:d>
                      <m:dPr>
                        <m:ctrlP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en-US" altLang="ja-JP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ℂ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ja-JP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ℂ</m:t>
                    </m:r>
                    <m:r>
                      <a:rPr lang="en-US" altLang="ja-JP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en-US" altLang="ja-JP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e>
                    </m:d>
                  </m:oMath>
                </a14:m>
                <a:r>
                  <a:rPr lang="en-US" altLang="ja-JP" dirty="0">
                    <a:ea typeface="Cambria Math" panose="02040503050406030204" pitchFamily="18" charset="0"/>
                  </a:rPr>
                  <a:t> is a doubly periodic function</a:t>
                </a:r>
              </a:p>
              <a:p>
                <a:pPr marL="45720" indent="0">
                  <a:buNone/>
                </a:pPr>
                <a:r>
                  <a:rPr lang="en-US" altLang="ja-JP" dirty="0">
                    <a:ea typeface="Cambria Math" panose="02040503050406030204" pitchFamily="18" charset="0"/>
                  </a:rPr>
                  <a:t> </a:t>
                </a:r>
                <a:r>
                  <a:rPr kumimoji="1" lang="en-US" altLang="ja-JP" dirty="0">
                    <a:ea typeface="Cambria Math" panose="02040503050406030204" pitchFamily="18" charset="0"/>
                  </a:rPr>
                  <a:t>satisfying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𝔭</m:t>
                    </m:r>
                    <m:d>
                      <m:d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</m:d>
                  </m:oMath>
                </a14:m>
                <a:r>
                  <a:rPr lang="en-US" altLang="ja-JP" dirty="0"/>
                  <a:t>=</a:t>
                </a:r>
                <a:r>
                  <a:rPr lang="en-US" altLang="ja-JP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𝔭</m:t>
                    </m:r>
                    <m:d>
                      <m:d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</m:oMath>
                </a14:m>
                <a:r>
                  <a:rPr lang="en-US" altLang="ja-JP" dirty="0"/>
                  <a:t>,</a:t>
                </a:r>
                <a14:m>
                  <m:oMath xmlns:m="http://schemas.openxmlformats.org/officeDocument/2006/math">
                    <m:r>
                      <a:rPr lang="en-US" altLang="ja-JP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</m:t>
                    </m:r>
                    <m:r>
                      <a:rPr lang="en-US" altLang="ja-JP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altLang="ja-JP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ja-JP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  <m:r>
                      <a:rPr lang="en-US" altLang="ja-JP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ja-JP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  <m:r>
                      <a:rPr lang="en-US" altLang="ja-JP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kumimoji="1" lang="en-US" altLang="ja-JP" dirty="0"/>
                  <a:t> given by</a:t>
                </a:r>
              </a:p>
              <a:p>
                <a:pPr marL="45720" indent="0" algn="ctr">
                  <a:buNone/>
                </a:pP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𝔭</m:t>
                    </m:r>
                    <m:d>
                      <m:d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</m:oMath>
                </a14:m>
                <a:r>
                  <a:rPr kumimoji="1" lang="en-US" altLang="ja-JP" dirty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ja-JP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kumimoji="1" lang="en-US" altLang="ja-JP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b="0" i="1" dirty="0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p>
                            <m:r>
                              <a:rPr kumimoji="1" lang="en-US" altLang="ja-JP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kumimoji="1" lang="en-US" altLang="ja-JP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kumimoji="1" lang="en-US" altLang="ja-JP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∑</m:t>
                    </m:r>
                    <m:d>
                      <m:dPr>
                        <m:ctrlPr>
                          <a:rPr kumimoji="1" lang="en-US" altLang="ja-JP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1" lang="en-US" altLang="ja-JP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ja-JP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kumimoji="1" lang="en-US" altLang="ja-JP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kumimoji="1" lang="en-US" altLang="ja-JP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ja-JP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𝑢</m:t>
                                    </m:r>
                                    <m:r>
                                      <a:rPr kumimoji="1" lang="en-US" altLang="ja-JP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kumimoji="1" lang="en-US" altLang="ja-JP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kumimoji="1" lang="en-US" altLang="ja-JP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kumimoji="1" lang="en-US" altLang="ja-JP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𝑛𝑖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kumimoji="1" lang="en-US" altLang="ja-JP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m:rPr>
                            <m:nor/>
                          </m:rPr>
                          <a:rPr lang="en-US" altLang="ja-JP" dirty="0"/>
                          <m:t>−</m:t>
                        </m:r>
                        <m:f>
                          <m:fPr>
                            <m:ctrlPr>
                              <a:rPr lang="en-US" altLang="ja-JP" i="1" dirty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JP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altLang="ja-JP" i="1" dirty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altLang="ja-JP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ja-JP" i="1" dirty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n-US" altLang="ja-JP" i="1" dirty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ja-JP" i="1" dirty="0">
                                        <a:latin typeface="Cambria Math" panose="02040503050406030204" pitchFamily="18" charset="0"/>
                                      </a:rPr>
                                      <m:t>𝑛𝑖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altLang="ja-JP" i="1" dirty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  <m:r>
                      <a:rPr kumimoji="1" lang="en-US" altLang="ja-JP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endParaRPr kumimoji="1" lang="en-US" altLang="ja-JP" b="0" dirty="0">
                  <a:ea typeface="Cambria Math" panose="02040503050406030204" pitchFamily="18" charset="0"/>
                </a:endParaRPr>
              </a:p>
              <a:p>
                <a:pPr marL="45720" indent="0">
                  <a:buNone/>
                </a:pPr>
                <a:r>
                  <a:rPr kumimoji="1" lang="en-US" altLang="ja-JP" dirty="0"/>
                  <a:t>where </a:t>
                </a:r>
                <a14:m>
                  <m:oMath xmlns:m="http://schemas.openxmlformats.org/officeDocument/2006/math">
                    <m:r>
                      <a:rPr lang="en-US" altLang="ja-JP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∑</m:t>
                    </m:r>
                  </m:oMath>
                </a14:m>
                <a:r>
                  <a:rPr kumimoji="1" lang="en-US" altLang="ja-JP" dirty="0"/>
                  <a:t> means the sum of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1" lang="en-US" altLang="ja-JP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ja-JP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kumimoji="1" lang="en-US" altLang="ja-JP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ℤ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en-US" altLang="ja-JP" dirty="0"/>
                  <a:t>,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altLang="ja-JP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d>
                      <m:dPr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kumimoji="1" lang="en-US" altLang="ja-JP" dirty="0"/>
                  <a:t>. It satisfies</a:t>
                </a:r>
              </a:p>
              <a:p>
                <a:pPr marL="45720" indent="0" algn="ctr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kumimoji="1"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𝔭</m:t>
                            </m:r>
                          </m:e>
                          <m:sup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en-US" altLang="ja-JP" dirty="0"/>
                  <a:t>=4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𝔭</m:t>
                    </m:r>
                  </m:oMath>
                </a14:m>
                <a:r>
                  <a:rPr kumimoji="1" lang="en-US" altLang="ja-JP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𝔭</m:t>
                        </m:r>
                      </m:e>
                      <m:sup>
                        <m:r>
                          <a:rPr lang="en-US" altLang="ja-JP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ja-JP" dirty="0"/>
                      <m:t>−</m:t>
                    </m:r>
                    <m:r>
                      <a:rPr lang="en-US" altLang="ja-JP" i="1" dirty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kumimoji="1" lang="en-US" altLang="ja-JP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kumimoji="1" lang="en-US" altLang="ja-JP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en-US" altLang="ja-JP" dirty="0"/>
                  <a:t>)</a:t>
                </a:r>
              </a:p>
              <a:p>
                <a:pPr marL="45720" indent="0">
                  <a:buNone/>
                </a:pPr>
                <a:r>
                  <a:rPr kumimoji="1" lang="en-US" altLang="ja-JP" dirty="0"/>
                  <a:t>where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𝔭</m:t>
                    </m:r>
                  </m:oMath>
                </a14:m>
                <a:r>
                  <a:rPr lang="en-US" altLang="ja-JP" dirty="0">
                    <a:ea typeface="Cambria Math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ja-JP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ja-JP" dirty="0">
                    <a:ea typeface="Cambria Math" panose="02040503050406030204" pitchFamily="18" charset="0"/>
                  </a:rPr>
                  <a:t>)</a:t>
                </a:r>
                <a:r>
                  <a:rPr lang="en-US" altLang="ja-JP" dirty="0"/>
                  <a:t>=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𝔭</m:t>
                    </m:r>
                    <m:d>
                      <m:dPr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ja-JP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JP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num>
                          <m:den>
                            <m:r>
                              <a:rPr lang="en-US" altLang="ja-JP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altLang="ja-JP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kumimoji="1" lang="en-US" altLang="ja-JP" dirty="0"/>
                  <a:t>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acc>
                  </m:oMath>
                </a14:m>
                <a:r>
                  <a:rPr kumimoji="1" lang="en-US" altLang="ja-JP" dirty="0"/>
                  <a:t>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kumimoji="1" lang="en-US" altLang="ja-JP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kumimoji="1" lang="en-US" altLang="ja-JP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𝔭</m:t>
                            </m:r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𝔭</m:t>
                                </m:r>
                              </m:e>
                              <m:sup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e>
                    </m:d>
                  </m:oMath>
                </a14:m>
                <a:r>
                  <a:rPr kumimoji="1" lang="en-US" altLang="ja-JP" dirty="0"/>
                  <a:t> is a torus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en-US" altLang="ja-JP" dirty="0"/>
                  <a:t>. </a:t>
                </a:r>
              </a:p>
              <a:p>
                <a:pPr marL="45720" indent="0">
                  <a:buNone/>
                </a:pPr>
                <a:r>
                  <a:rPr lang="en-US" altLang="ja-JP" sz="3000" dirty="0">
                    <a:solidFill>
                      <a:srgbClr val="FF0000"/>
                    </a:solidFill>
                  </a:rPr>
                  <a:t>If w</a:t>
                </a:r>
                <a:r>
                  <a:rPr kumimoji="1" lang="en-US" altLang="ja-JP" sz="3000" dirty="0">
                    <a:solidFill>
                      <a:srgbClr val="FF0000"/>
                    </a:solidFill>
                  </a:rPr>
                  <a:t>e use </a:t>
                </a:r>
                <a14:m>
                  <m:oMath xmlns:m="http://schemas.openxmlformats.org/officeDocument/2006/math">
                    <m:r>
                      <a:rPr lang="en-US" altLang="ja-JP" sz="3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𝔭</m:t>
                    </m:r>
                    <m:d>
                      <m:dPr>
                        <m:ctrlPr>
                          <a:rPr lang="en-US" altLang="ja-JP" sz="3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3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</m:oMath>
                </a14:m>
                <a:r>
                  <a:rPr kumimoji="1" lang="en-US" altLang="ja-JP" sz="3000" dirty="0">
                    <a:solidFill>
                      <a:srgbClr val="FF0000"/>
                    </a:solidFill>
                  </a:rPr>
                  <a:t> to define a </a:t>
                </a:r>
                <a:r>
                  <a:rPr kumimoji="1" lang="en-US" altLang="ja-JP" sz="3000" dirty="0" err="1">
                    <a:solidFill>
                      <a:srgbClr val="FF0000"/>
                    </a:solidFill>
                  </a:rPr>
                  <a:t>Weierstrass</a:t>
                </a:r>
                <a:r>
                  <a:rPr kumimoji="1" lang="en-US" altLang="ja-JP" sz="3000" dirty="0">
                    <a:solidFill>
                      <a:srgbClr val="FF0000"/>
                    </a:solidFill>
                  </a:rPr>
                  <a:t> data on a</a:t>
                </a:r>
              </a:p>
              <a:p>
                <a:pPr marL="45720" indent="0">
                  <a:buNone/>
                </a:pPr>
                <a:r>
                  <a:rPr kumimoji="1" lang="en-US" altLang="ja-JP" sz="3000" dirty="0">
                    <a:solidFill>
                      <a:srgbClr val="FF0000"/>
                    </a:solidFill>
                  </a:rPr>
                  <a:t>punctured toru</a:t>
                </a:r>
                <a:r>
                  <a:rPr lang="en-US" altLang="ja-JP" sz="3000" dirty="0">
                    <a:solidFill>
                      <a:srgbClr val="FF0000"/>
                    </a:solidFill>
                  </a:rPr>
                  <a:t>s, </a:t>
                </a:r>
                <a:r>
                  <a:rPr lang="en-US" altLang="ja-JP" sz="3000" u="sng" dirty="0">
                    <a:solidFill>
                      <a:srgbClr val="FF0000"/>
                    </a:solidFill>
                  </a:rPr>
                  <a:t>all the global periods vanish</a:t>
                </a:r>
                <a:r>
                  <a:rPr lang="en-US" altLang="ja-JP" sz="3000" dirty="0">
                    <a:solidFill>
                      <a:srgbClr val="FF0000"/>
                    </a:solidFill>
                  </a:rPr>
                  <a:t>. </a:t>
                </a:r>
                <a:endParaRPr kumimoji="1" lang="en-US" altLang="ja-JP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9D9037A4-CFA9-FB45-884A-23387F23E1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41120" y="1316000"/>
                <a:ext cx="9862908" cy="4343400"/>
              </a:xfrm>
              <a:blipFill>
                <a:blip r:embed="rId3"/>
                <a:stretch>
                  <a:fillRect l="-644" t="-9621" b="-262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160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73819F18-44F7-4342-B538-573E0FF2562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341120" y="336331"/>
                <a:ext cx="9116673" cy="791324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altLang="ja-JP" sz="4000" dirty="0"/>
                  <a:t>Details in the case</a:t>
                </a:r>
                <a:r>
                  <a:rPr kumimoji="1" lang="en-US" altLang="ja-JP" sz="4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40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40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ja-JP" sz="40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altLang="ja-JP" sz="4000" i="1">
                        <a:solidFill>
                          <a:srgbClr val="FF4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4000" dirty="0">
                    <a:solidFill>
                      <a:srgbClr val="FF40FF"/>
                    </a:solidFill>
                  </a:rPr>
                  <a:t>=2</a:t>
                </a:r>
                <a:r>
                  <a:rPr kumimoji="1" lang="en-US" altLang="ja-JP" sz="4000" dirty="0"/>
                  <a:t> </a:t>
                </a:r>
                <a:endParaRPr kumimoji="1" lang="ja-JP" altLang="en-US" sz="4000"/>
              </a:p>
            </p:txBody>
          </p:sp>
        </mc:Choice>
        <mc:Fallback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73819F18-44F7-4342-B538-573E0FF256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341120" y="336331"/>
                <a:ext cx="9116673" cy="791324"/>
              </a:xfrm>
              <a:blipFill>
                <a:blip r:embed="rId2"/>
                <a:stretch>
                  <a:fillRect t="-9524" b="-25397"/>
                </a:stretch>
              </a:blipFill>
            </p:spPr>
            <p:txBody>
              <a:bodyPr/>
              <a:lstStyle/>
              <a:p>
                <a:r>
                  <a:rPr lang="ja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B4697B5-28F1-EF45-AF16-29454DB9709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8578" y="1305489"/>
                <a:ext cx="10689021" cy="4990207"/>
              </a:xfrm>
            </p:spPr>
            <p:txBody>
              <a:bodyPr>
                <a:normAutofit lnSpcReduction="10000"/>
              </a:bodyPr>
              <a:lstStyle/>
              <a:p>
                <a:pPr marL="45720" indent="0">
                  <a:buNone/>
                </a:pPr>
                <a:r>
                  <a:rPr kumimoji="1" lang="en-US" altLang="ja-JP" sz="3000" u="sng" dirty="0">
                    <a:solidFill>
                      <a:srgbClr val="00B0F0"/>
                    </a:solidFill>
                  </a:rPr>
                  <a:t>Theorem</a:t>
                </a:r>
                <a:r>
                  <a:rPr kumimoji="1" lang="en-US" altLang="ja-JP" sz="3000" dirty="0">
                    <a:solidFill>
                      <a:srgbClr val="00B0F0"/>
                    </a:solidFill>
                  </a:rPr>
                  <a:t> (M. 1994)</a:t>
                </a:r>
                <a:r>
                  <a:rPr kumimoji="1" lang="en-US" altLang="ja-JP" dirty="0"/>
                  <a:t>  </a:t>
                </a:r>
                <a:r>
                  <a:rPr lang="en-US" altLang="ja-JP" dirty="0"/>
                  <a:t>Let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𝑛𝑖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ℤ</m:t>
                        </m:r>
                      </m:e>
                    </m:d>
                  </m:oMath>
                </a14:m>
                <a:r>
                  <a:rPr kumimoji="1" lang="en-US" altLang="ja-JP" dirty="0"/>
                  <a:t>, and </a:t>
                </a:r>
                <a14:m>
                  <m:oMath xmlns:m="http://schemas.openxmlformats.org/officeDocument/2006/math">
                    <m:r>
                      <a:rPr kumimoji="1" lang="en-US" altLang="ja-JP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 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ℂ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ja-JP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num>
                      <m:den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acc>
                          <m:accPr>
                            <m:chr m:val="̅"/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acc>
                      </m:den>
                    </m:f>
                  </m:oMath>
                </a14:m>
                <a:r>
                  <a:rPr kumimoji="1" lang="en-US" altLang="ja-JP" dirty="0"/>
                  <a:t>, a torus.</a:t>
                </a:r>
              </a:p>
              <a:p>
                <a:pPr marL="45720" indent="0">
                  <a:buNone/>
                </a:pPr>
                <a:r>
                  <a:rPr lang="en-US" altLang="ja-JP" dirty="0"/>
                  <a:t>Put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acc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ja-JP" dirty="0"/>
                  <a:t> where</a:t>
                </a:r>
                <a:endParaRPr kumimoji="1" lang="en-US" altLang="ja-JP" dirty="0"/>
              </a:p>
              <a:p>
                <a:pPr marL="4572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kumimoji="1" lang="en-US" altLang="ja-JP" dirty="0"/>
                  <a:t>=</a:t>
                </a:r>
                <a:r>
                  <a:rPr lang="en-US" altLang="ja-JP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d>
                      <m:dPr>
                        <m:ctrlPr>
                          <a:rPr lang="en-US" altLang="ja-JP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kumimoji="1" lang="en-US" altLang="ja-JP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ja-JP" dirty="0"/>
                  <a:t>=</a:t>
                </a:r>
                <a:r>
                  <a:rPr lang="en-US" altLang="ja-JP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altLang="ja-JP" i="0" dirty="0">
                    <a:latin typeface="+mj-lt"/>
                    <a:ea typeface="Cambria Math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ja-JP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ja-JP" i="0" dirty="0">
                    <a:latin typeface="+mj-lt"/>
                    <a:ea typeface="Cambria Math" panose="02040503050406030204" pitchFamily="18" charset="0"/>
                  </a:rPr>
                  <a:t>)</a:t>
                </a:r>
                <a:r>
                  <a:rPr lang="en-US" altLang="ja-JP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ja-JP" dirty="0"/>
                  <a:t>=</a:t>
                </a:r>
                <a:r>
                  <a:rPr lang="en-US" altLang="ja-JP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d>
                      <m:dPr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ja-JP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JP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num>
                          <m:den>
                            <m:r>
                              <a:rPr lang="en-US" altLang="ja-JP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ja-JP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altLang="ja-JP" dirty="0"/>
                  <a:t>=</a:t>
                </a:r>
                <a:r>
                  <a:rPr lang="en-US" altLang="ja-JP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d>
                      <m:dPr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ja-JP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JP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ja-JP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ja-JP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num>
                          <m:den>
                            <m:r>
                              <a:rPr lang="en-US" altLang="ja-JP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altLang="ja-JP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altLang="ja-JP" dirty="0"/>
                  <a:t>        </a:t>
                </a:r>
              </a:p>
              <a:p>
                <a:pPr marL="45720" indent="0">
                  <a:buNone/>
                </a:pPr>
                <a:r>
                  <a:rPr lang="en-US" altLang="ja-JP" dirty="0"/>
                  <a:t>Using the </a:t>
                </a:r>
                <a:r>
                  <a:rPr lang="en-US" altLang="ja-JP" dirty="0">
                    <a:solidFill>
                      <a:srgbClr val="00B050"/>
                    </a:solidFill>
                  </a:rPr>
                  <a:t>Weierstrass </a:t>
                </a:r>
                <a14:m>
                  <m:oMath xmlns:m="http://schemas.openxmlformats.org/officeDocument/2006/math">
                    <m:r>
                      <a:rPr lang="en-US" altLang="ja-JP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𝔭</m:t>
                    </m:r>
                  </m:oMath>
                </a14:m>
                <a:r>
                  <a:rPr lang="en-US" altLang="ja-JP" dirty="0">
                    <a:solidFill>
                      <a:srgbClr val="00B050"/>
                    </a:solidFill>
                  </a:rPr>
                  <a:t> function </a:t>
                </a:r>
                <a14:m>
                  <m:oMath xmlns:m="http://schemas.openxmlformats.org/officeDocument/2006/math">
                    <m:r>
                      <a:rPr lang="en-US" altLang="ja-JP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𝔭</m:t>
                    </m:r>
                    <m:d>
                      <m:dPr>
                        <m:ctrlPr>
                          <a:rPr lang="en-US" altLang="ja-JP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</m:oMath>
                </a14:m>
                <a:r>
                  <a:rPr lang="en-US" altLang="ja-JP" dirty="0"/>
                  <a:t> and writing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ja-JP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d>
                      <m:dPr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</m:d>
                  </m:oMath>
                </a14:m>
                <a:r>
                  <a:rPr lang="en-US" altLang="ja-JP" dirty="0"/>
                  <a:t>, define </a:t>
                </a:r>
              </a:p>
              <a:p>
                <a:pPr marL="45720" indent="0">
                  <a:buNone/>
                </a:pPr>
                <a:r>
                  <a:rPr lang="en-US" altLang="ja-JP" dirty="0">
                    <a:solidFill>
                      <a:schemeClr val="accent3">
                        <a:lumMod val="75000"/>
                      </a:schemeClr>
                    </a:solidFill>
                  </a:rPr>
                  <a:t>     A</a:t>
                </a:r>
                <a:r>
                  <a:rPr lang="en-US" altLang="ja-JP" dirty="0"/>
                  <a:t>: (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altLang="ja-JP" dirty="0"/>
                  <a:t>,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altLang="ja-JP" i="1" dirty="0">
                        <a:latin typeface="Cambria Math" panose="02040503050406030204" pitchFamily="18" charset="0"/>
                      </a:rPr>
                      <m:t>𝑑𝑢</m:t>
                    </m:r>
                    <m:r>
                      <a:rPr lang="en-US" altLang="ja-JP" i="1" dirty="0">
                        <a:latin typeface="Cambria Math" panose="02040503050406030204" pitchFamily="18" charset="0"/>
                      </a:rPr>
                      <m:t>)=</m:t>
                    </m:r>
                    <m:d>
                      <m:dPr>
                        <m:ctrlPr>
                          <a:rPr lang="en-US" altLang="ja-JP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p>
                                  <m:sSupPr>
                                    <m:ctrlP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𝔭</m:t>
                                    </m:r>
                                  </m:e>
                                  <m:sup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𝑗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</m:d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𝔭</m:t>
                                </m:r>
                              </m:e>
                              <m:sup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d>
                          </m:den>
                        </m:f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𝔭</m:t>
                        </m:r>
                        <m:d>
                          <m:d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d>
                        <m:r>
                          <a:rPr lang="en-US" altLang="ja-JP" i="1" dirty="0">
                            <a:latin typeface="Cambria Math" panose="02040503050406030204" pitchFamily="18" charset="0"/>
                          </a:rPr>
                          <m:t>𝑑𝑢</m:t>
                        </m:r>
                      </m:e>
                    </m:d>
                  </m:oMath>
                </a14:m>
                <a:r>
                  <a:rPr lang="en-US" altLang="ja-JP" dirty="0"/>
                  <a:t>, for </a:t>
                </a:r>
                <a14:m>
                  <m:oMath xmlns:m="http://schemas.openxmlformats.org/officeDocument/2006/math">
                    <m:r>
                      <a:rPr lang="en-US" altLang="ja-JP" i="1" dirty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altLang="ja-JP" i="1" dirty="0">
                        <a:latin typeface="Cambria Math" panose="02040503050406030204" pitchFamily="18" charset="0"/>
                      </a:rPr>
                      <m:t>=1,2,3,…</m:t>
                    </m:r>
                  </m:oMath>
                </a14:m>
                <a:r>
                  <a:rPr lang="en-US" altLang="ja-JP" dirty="0"/>
                  <a:t>, </a:t>
                </a:r>
              </a:p>
              <a:p>
                <a:pPr marL="45720" indent="0">
                  <a:buNone/>
                </a:pPr>
                <a:r>
                  <a:rPr lang="en-US" altLang="ja-JP" dirty="0">
                    <a:solidFill>
                      <a:schemeClr val="accent3">
                        <a:lumMod val="75000"/>
                      </a:schemeClr>
                    </a:solidFill>
                  </a:rPr>
                  <a:t>      B</a:t>
                </a:r>
                <a:r>
                  <a:rPr lang="en-US" altLang="ja-JP" dirty="0"/>
                  <a:t>: (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altLang="ja-JP" dirty="0"/>
                  <a:t>,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altLang="ja-JP" i="1" dirty="0">
                        <a:latin typeface="Cambria Math" panose="02040503050406030204" pitchFamily="18" charset="0"/>
                      </a:rPr>
                      <m:t>𝑑𝑢</m:t>
                    </m:r>
                    <m:r>
                      <a:rPr lang="en-US" altLang="ja-JP" i="1" dirty="0">
                        <a:latin typeface="Cambria Math" panose="02040503050406030204" pitchFamily="18" charset="0"/>
                      </a:rPr>
                      <m:t>)=</m:t>
                    </m:r>
                    <m:d>
                      <m:dPr>
                        <m:ctrlPr>
                          <a:rPr lang="en-US" altLang="ja-JP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p>
                                  <m:sSupPr>
                                    <m:ctrlP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𝔭</m:t>
                                    </m:r>
                                  </m:e>
                                  <m:sup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𝑗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</m:d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𝔭</m:t>
                                </m:r>
                              </m:e>
                              <m:sup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d>
                          </m:den>
                        </m:f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ja-JP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𝔭</m:t>
                            </m:r>
                          </m:e>
                          <m:sup>
                            <m:r>
                              <a:rPr lang="en-US" altLang="ja-JP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altLang="ja-JP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sup>
                        </m:sSup>
                        <m:d>
                          <m:d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d>
                        <m:r>
                          <a:rPr lang="en-US" altLang="ja-JP" i="1" dirty="0">
                            <a:latin typeface="Cambria Math" panose="02040503050406030204" pitchFamily="18" charset="0"/>
                          </a:rPr>
                          <m:t>𝑑𝑢</m:t>
                        </m:r>
                      </m:e>
                    </m:d>
                  </m:oMath>
                </a14:m>
                <a:r>
                  <a:rPr lang="en-US" altLang="ja-JP" dirty="0"/>
                  <a:t>, for </a:t>
                </a:r>
                <a14:m>
                  <m:oMath xmlns:m="http://schemas.openxmlformats.org/officeDocument/2006/math">
                    <m:r>
                      <a:rPr lang="en-US" altLang="ja-JP" i="1" dirty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altLang="ja-JP" i="1" dirty="0">
                        <a:latin typeface="Cambria Math" panose="02040503050406030204" pitchFamily="18" charset="0"/>
                      </a:rPr>
                      <m:t>=2,4,6,…</m:t>
                    </m:r>
                    <m:r>
                      <a:rPr lang="en-US" altLang="ja-JP" dirty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altLang="ja-JP" dirty="0"/>
                  <a:t>    </a:t>
                </a:r>
              </a:p>
              <a:p>
                <a:pPr marL="45720" indent="0">
                  <a:buNone/>
                </a:pPr>
                <a:r>
                  <a:rPr lang="en-US" altLang="ja-JP" dirty="0"/>
                  <a:t>Then we obtain </a:t>
                </a:r>
                <a:r>
                  <a:rPr lang="en-US" altLang="ja-JP" u="sng" dirty="0"/>
                  <a:t>two types of algebraic minimal surfaces</a:t>
                </a:r>
                <a:r>
                  <a:rPr lang="en-US" altLang="ja-JP" dirty="0"/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US" altLang="ja-JP" b="0" i="1" smtClean="0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  <m:r>
                          <a:rPr lang="en-US" altLang="ja-JP" b="0" i="0" smtClean="0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n-US" altLang="ja-JP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and</m:t>
                        </m:r>
                        <m:r>
                          <a:rPr lang="en-US" altLang="ja-JP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ja-JP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altLang="ja-JP" i="1">
                        <a:solidFill>
                          <a:srgbClr val="FF4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dirty="0">
                    <a:solidFill>
                      <a:srgbClr val="FF40FF"/>
                    </a:solidFill>
                  </a:rPr>
                  <a:t>=2.</a:t>
                </a:r>
                <a:r>
                  <a:rPr lang="en-US" altLang="ja-JP" dirty="0"/>
                  <a:t> </a:t>
                </a:r>
              </a:p>
              <a:p>
                <a:pPr marL="45720" indent="0">
                  <a:buNone/>
                </a:pPr>
                <a:r>
                  <a:rPr lang="en-US" altLang="ja-JP" u="sng" dirty="0">
                    <a:solidFill>
                      <a:srgbClr val="FF2F92"/>
                    </a:solidFill>
                  </a:rPr>
                  <a:t>Rem</a:t>
                </a:r>
                <a:r>
                  <a:rPr lang="en-US" altLang="ja-JP" dirty="0">
                    <a:solidFill>
                      <a:srgbClr val="FF2F92"/>
                    </a:solidFill>
                  </a:rPr>
                  <a:t>.</a:t>
                </a:r>
                <a:r>
                  <a:rPr lang="en-US" altLang="ja-JP" dirty="0"/>
                  <a:t> </a:t>
                </a:r>
                <a:r>
                  <a:rPr lang="en-US" altLang="ja-JP" dirty="0">
                    <a:solidFill>
                      <a:srgbClr val="FF0000"/>
                    </a:solidFill>
                  </a:rPr>
                  <a:t>The Costa surface </a:t>
                </a:r>
                <a:r>
                  <a:rPr lang="en-US" altLang="ja-JP" dirty="0"/>
                  <a:t>is obtained by putting </a:t>
                </a:r>
                <a14:m>
                  <m:oMath xmlns:m="http://schemas.openxmlformats.org/officeDocument/2006/math">
                    <m:r>
                      <a:rPr lang="en-US" altLang="ja-JP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altLang="ja-JP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ja-JP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acc>
                    <m:r>
                      <a:rPr lang="en-US" altLang="ja-JP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en-US" altLang="ja-JP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ja-JP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ja-JP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ja-JP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ja-JP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altLang="ja-JP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ja-JP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ja-JP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d>
                    <m:r>
                      <a:rPr lang="en-US" altLang="ja-JP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altLang="ja-JP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altLang="ja-JP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altLang="ja-JP" dirty="0"/>
                  <a:t> in A and B.  </a:t>
                </a:r>
              </a:p>
              <a:p>
                <a:pPr marL="45720" indent="0">
                  <a:buNone/>
                </a:pPr>
                <a:r>
                  <a:rPr lang="en-US" altLang="ja-JP" dirty="0"/>
                  <a:t>In this case,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ja-JP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altLang="ja-JP" i="1">
                        <a:solidFill>
                          <a:srgbClr val="FF4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dirty="0">
                    <a:solidFill>
                      <a:srgbClr val="FF40FF"/>
                    </a:solidFill>
                  </a:rPr>
                  <a:t>=1.</a:t>
                </a:r>
                <a:endParaRPr lang="en-US" altLang="ja-JP" dirty="0"/>
              </a:p>
              <a:p>
                <a:pPr marL="45720" indent="0">
                  <a:buNone/>
                </a:pPr>
                <a:endParaRPr lang="en-US" altLang="ja-JP" dirty="0"/>
              </a:p>
              <a:p>
                <a:pPr marL="45720" indent="0">
                  <a:buNone/>
                </a:pPr>
                <a:endParaRPr lang="ja-JP" altLang="en-US"/>
              </a:p>
              <a:p>
                <a:pPr marL="45720" indent="0">
                  <a:buNone/>
                </a:pPr>
                <a:endParaRPr lang="ja-JP" altLang="en-US"/>
              </a:p>
              <a:p>
                <a:pPr marL="45720" indent="0">
                  <a:buNone/>
                </a:pPr>
                <a:endParaRPr kumimoji="1" lang="ja-JP" altLang="en-US"/>
              </a:p>
            </p:txBody>
          </p:sp>
        </mc:Choice>
        <mc:Fallback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B4697B5-28F1-EF45-AF16-29454DB970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8578" y="1305489"/>
                <a:ext cx="10689021" cy="4990207"/>
              </a:xfrm>
              <a:blipFill>
                <a:blip r:embed="rId3"/>
                <a:stretch>
                  <a:fillRect l="-949" t="-8376"/>
                </a:stretch>
              </a:blipFill>
            </p:spPr>
            <p:txBody>
              <a:bodyPr/>
              <a:lstStyle/>
              <a:p>
                <a:r>
                  <a:rPr lang="ja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コンテンツ プレースホルダー 4">
            <a:extLst>
              <a:ext uri="{FF2B5EF4-FFF2-40B4-BE49-F238E27FC236}">
                <a16:creationId xmlns:a16="http://schemas.microsoft.com/office/drawing/2014/main" id="{E3A7C7BC-5B95-B04D-0D2D-8878DDA45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246" y="3284968"/>
            <a:ext cx="1889458" cy="71583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48769C5-7D13-7C07-CF76-6CB28BF85B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823" y="4000798"/>
            <a:ext cx="1067991" cy="63570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10CC5E8-1AB8-2DC1-92F7-F54AAAF4C2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784" y="5552511"/>
            <a:ext cx="765366" cy="56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47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2DAEF70-4486-2B46-B443-DFD6C7604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409902"/>
            <a:ext cx="9158714" cy="885917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4400" dirty="0">
                <a:solidFill>
                  <a:srgbClr val="002060"/>
                </a:solidFill>
              </a:rPr>
              <a:t>Quiz</a:t>
            </a:r>
            <a:endParaRPr kumimoji="1" lang="ja-JP" altLang="en-US" sz="4400">
              <a:solidFill>
                <a:srgbClr val="00206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0F98D78B-C218-E749-B3F9-8D46C40FFE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41119" y="1673352"/>
                <a:ext cx="10272811" cy="4343400"/>
              </a:xfrm>
            </p:spPr>
            <p:txBody>
              <a:bodyPr>
                <a:normAutofit fontScale="70000" lnSpcReduction="20000"/>
              </a:bodyPr>
              <a:lstStyle/>
              <a:p>
                <a:pPr marL="45720" indent="0">
                  <a:buNone/>
                </a:pPr>
                <a:r>
                  <a:rPr lang="en-US" altLang="ja-JP" sz="4000" u="sng" dirty="0"/>
                  <a:t>Problem 1</a:t>
                </a:r>
                <a:r>
                  <a:rPr lang="en-US" altLang="ja-JP" sz="4000" dirty="0"/>
                  <a:t>.</a:t>
                </a:r>
                <a:r>
                  <a:rPr lang="en-US" altLang="ja-JP" sz="4000" dirty="0">
                    <a:solidFill>
                      <a:srgbClr val="00B0F0"/>
                    </a:solidFill>
                  </a:rPr>
                  <a:t> Check [C], [R], [P], and the completeness </a:t>
                </a:r>
              </a:p>
              <a:p>
                <a:pPr marL="45720" indent="0">
                  <a:buNone/>
                </a:pPr>
                <a:r>
                  <a:rPr lang="en-US" altLang="ja-JP" sz="4000" dirty="0">
                    <a:solidFill>
                      <a:srgbClr val="00B0F0"/>
                    </a:solidFill>
                  </a:rPr>
                  <a:t> conditions</a:t>
                </a:r>
                <a:r>
                  <a:rPr lang="en-US" altLang="ja-JP" sz="4000" dirty="0"/>
                  <a:t> for (</a:t>
                </a:r>
                <a:r>
                  <a:rPr lang="en-US" altLang="ja-JP" sz="4000" i="1" dirty="0"/>
                  <a:t>g, </a:t>
                </a:r>
                <a:r>
                  <a:rPr lang="en-US" altLang="ja-JP" sz="4000" i="1" dirty="0" err="1"/>
                  <a:t>ω</a:t>
                </a:r>
                <a:r>
                  <a:rPr lang="en-US" altLang="ja-JP" sz="4000" dirty="0"/>
                  <a:t>) given in this lecture. </a:t>
                </a:r>
                <a:endParaRPr lang="en-US" altLang="ja-JP" sz="4000" dirty="0">
                  <a:solidFill>
                    <a:srgbClr val="00B0F0"/>
                  </a:solidFill>
                </a:endParaRPr>
              </a:p>
              <a:p>
                <a:pPr marL="45720" indent="0">
                  <a:buNone/>
                </a:pPr>
                <a:endParaRPr kumimoji="1" lang="en-US" altLang="ja-JP" sz="1300" u="sng" dirty="0">
                  <a:solidFill>
                    <a:srgbClr val="00B0F0"/>
                  </a:solidFill>
                </a:endParaRPr>
              </a:p>
              <a:p>
                <a:pPr marL="45720" indent="0">
                  <a:buNone/>
                </a:pPr>
                <a:r>
                  <a:rPr kumimoji="1" lang="en-US" altLang="ja-JP" sz="4000" u="sng" dirty="0"/>
                  <a:t>Problem </a:t>
                </a:r>
                <a:r>
                  <a:rPr lang="en-US" altLang="ja-JP" sz="4000" u="sng" dirty="0"/>
                  <a:t>2</a:t>
                </a:r>
                <a:r>
                  <a:rPr kumimoji="1" lang="en-US" altLang="ja-JP" sz="4000" dirty="0"/>
                  <a:t>.</a:t>
                </a:r>
                <a:r>
                  <a:rPr kumimoji="1" lang="en-US" altLang="ja-JP" sz="4000" dirty="0">
                    <a:solidFill>
                      <a:srgbClr val="00B0F0"/>
                    </a:solidFill>
                  </a:rPr>
                  <a:t> Try to construct your own algebraic minimal </a:t>
                </a:r>
              </a:p>
              <a:p>
                <a:pPr marL="45720" indent="0">
                  <a:buNone/>
                </a:pPr>
                <a:r>
                  <a:rPr kumimoji="1" lang="en-US" altLang="ja-JP" sz="4000" dirty="0">
                    <a:solidFill>
                      <a:srgbClr val="00B0F0"/>
                    </a:solidFill>
                  </a:rPr>
                  <a:t> surfaces.</a:t>
                </a:r>
              </a:p>
              <a:p>
                <a:pPr marL="45720" indent="0">
                  <a:buNone/>
                </a:pPr>
                <a:endParaRPr lang="en-US" altLang="ja-JP" sz="1300" u="sng" dirty="0"/>
              </a:p>
              <a:p>
                <a:pPr marL="45720" indent="0">
                  <a:buNone/>
                </a:pPr>
                <a:r>
                  <a:rPr lang="en-US" altLang="ja-JP" sz="4000" u="sng" dirty="0"/>
                  <a:t>Final Problem</a:t>
                </a:r>
                <a:r>
                  <a:rPr lang="en-US" altLang="ja-JP" sz="4000" dirty="0"/>
                  <a:t>  </a:t>
                </a:r>
                <a:r>
                  <a:rPr lang="en-US" altLang="ja-JP" sz="4000" dirty="0">
                    <a:solidFill>
                      <a:srgbClr val="FF0000"/>
                    </a:solidFill>
                  </a:rPr>
                  <a:t>(</a:t>
                </a:r>
                <a:r>
                  <a:rPr lang="en-US" altLang="ja-JP" sz="4000" u="sng" dirty="0">
                    <a:solidFill>
                      <a:srgbClr val="FF0000"/>
                    </a:solidFill>
                  </a:rPr>
                  <a:t>Tough</a:t>
                </a:r>
                <a:r>
                  <a:rPr lang="en-US" altLang="ja-JP" sz="4000" dirty="0">
                    <a:solidFill>
                      <a:srgbClr val="FF0000"/>
                    </a:solidFill>
                  </a:rPr>
                  <a:t>). </a:t>
                </a:r>
              </a:p>
              <a:p>
                <a:pPr marL="45720" indent="0" algn="ctr">
                  <a:buNone/>
                </a:pPr>
                <a:r>
                  <a:rPr kumimoji="1" lang="en-US" altLang="ja-JP" sz="4000" dirty="0">
                    <a:solidFill>
                      <a:srgbClr val="00B0F0"/>
                    </a:solidFill>
                  </a:rPr>
                  <a:t>Try to construct those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4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ja-JP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US" altLang="ja-JP" sz="4000" dirty="0">
                    <a:solidFill>
                      <a:srgbClr val="FF0000"/>
                    </a:solidFill>
                  </a:rPr>
                  <a:t>=</a:t>
                </a:r>
                <a:r>
                  <a:rPr kumimoji="1" lang="en-US" altLang="ja-JP" sz="4000" dirty="0">
                    <a:solidFill>
                      <a:srgbClr val="FF0000"/>
                    </a:solidFill>
                  </a:rPr>
                  <a:t> 3 (!).</a:t>
                </a:r>
              </a:p>
              <a:p>
                <a:pPr marL="45720" indent="0" algn="ctr">
                  <a:buNone/>
                </a:pPr>
                <a:r>
                  <a:rPr lang="en-US" altLang="ja-JP" sz="4000" dirty="0">
                    <a:solidFill>
                      <a:srgbClr val="00B0F0"/>
                    </a:solidFill>
                  </a:rPr>
                  <a:t>Prove </a:t>
                </a:r>
                <a:r>
                  <a:rPr lang="en-US" altLang="ja-JP" sz="4000" dirty="0">
                    <a:solidFill>
                      <a:srgbClr val="FF0000"/>
                    </a:solidFill>
                  </a:rPr>
                  <a:t>non-existence</a:t>
                </a:r>
                <a:r>
                  <a:rPr lang="en-US" altLang="ja-JP" sz="4000" dirty="0">
                    <a:solidFill>
                      <a:srgbClr val="00B0F0"/>
                    </a:solidFill>
                  </a:rPr>
                  <a:t>, otherwise.</a:t>
                </a:r>
                <a:endParaRPr kumimoji="1" lang="en-US" altLang="ja-JP" sz="4000" dirty="0">
                  <a:solidFill>
                    <a:srgbClr val="00B0F0"/>
                  </a:solidFill>
                </a:endParaRPr>
              </a:p>
            </p:txBody>
          </p:sp>
        </mc:Choice>
        <mc:Fallback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0F98D78B-C218-E749-B3F9-8D46C40FFE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41119" y="1673352"/>
                <a:ext cx="10272811" cy="4343400"/>
              </a:xfrm>
              <a:blipFill>
                <a:blip r:embed="rId2"/>
                <a:stretch>
                  <a:fillRect l="-741" t="-4678" b="-1462"/>
                </a:stretch>
              </a:blipFill>
            </p:spPr>
            <p:txBody>
              <a:bodyPr/>
              <a:lstStyle/>
              <a:p>
                <a:r>
                  <a:rPr lang="ja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952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9147C09-1EBB-8644-A2B0-5F16B3328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438912"/>
            <a:ext cx="9509760" cy="846191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4400" dirty="0">
                <a:solidFill>
                  <a:schemeClr val="accent3">
                    <a:lumMod val="50000"/>
                  </a:schemeClr>
                </a:solidFill>
              </a:rPr>
              <a:t>Trap the air or not</a:t>
            </a:r>
            <a:endParaRPr kumimoji="1" lang="ja-JP" altLang="en-US" sz="440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F048FA5-161E-A742-A4CA-FC5C31FA7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1120" y="1673352"/>
            <a:ext cx="9797050" cy="4343400"/>
          </a:xfrm>
        </p:spPr>
        <p:txBody>
          <a:bodyPr>
            <a:normAutofit/>
          </a:bodyPr>
          <a:lstStyle/>
          <a:p>
            <a:r>
              <a:rPr kumimoji="1" lang="en-US" altLang="ja-JP" sz="2800" dirty="0">
                <a:solidFill>
                  <a:srgbClr val="9437FF"/>
                </a:solidFill>
              </a:rPr>
              <a:t>Soap bubbles trap the air</a:t>
            </a:r>
            <a:r>
              <a:rPr kumimoji="1" lang="ja-JP" altLang="en-US" sz="2800">
                <a:solidFill>
                  <a:srgbClr val="9437FF"/>
                </a:solidFill>
              </a:rPr>
              <a:t>．</a:t>
            </a:r>
            <a:endParaRPr kumimoji="1" lang="en-US" altLang="ja-JP" sz="2800" dirty="0">
              <a:solidFill>
                <a:srgbClr val="9437FF"/>
              </a:solidFill>
            </a:endParaRPr>
          </a:p>
          <a:p>
            <a:endParaRPr lang="en-US" altLang="ja-JP" sz="1600" dirty="0"/>
          </a:p>
          <a:p>
            <a:r>
              <a:rPr kumimoji="1" lang="en-US" altLang="ja-JP" sz="2800" dirty="0">
                <a:solidFill>
                  <a:srgbClr val="00B050"/>
                </a:solidFill>
              </a:rPr>
              <a:t>Soap films do not trap the air</a:t>
            </a:r>
            <a:r>
              <a:rPr kumimoji="1" lang="ja-JP" altLang="en-US" sz="2800">
                <a:solidFill>
                  <a:srgbClr val="00B050"/>
                </a:solidFill>
              </a:rPr>
              <a:t>．</a:t>
            </a:r>
            <a:endParaRPr kumimoji="1" lang="en-US" altLang="ja-JP" sz="2800" dirty="0">
              <a:solidFill>
                <a:srgbClr val="00B050"/>
              </a:solidFill>
            </a:endParaRPr>
          </a:p>
          <a:p>
            <a:endParaRPr lang="en-US" altLang="ja-JP" dirty="0"/>
          </a:p>
          <a:p>
            <a:pPr marL="45720" indent="0" algn="ctr">
              <a:buNone/>
            </a:pPr>
            <a:r>
              <a:rPr kumimoji="1" lang="en-US" altLang="ja-JP" sz="2400" dirty="0">
                <a:solidFill>
                  <a:schemeClr val="accent3">
                    <a:lumMod val="50000"/>
                  </a:schemeClr>
                </a:solidFill>
              </a:rPr>
              <a:t>Both surfaces minimize the area.</a:t>
            </a:r>
            <a:endParaRPr kumimoji="1" lang="en-US" altLang="ja-JP" sz="1600" dirty="0">
              <a:solidFill>
                <a:schemeClr val="accent3">
                  <a:lumMod val="50000"/>
                </a:schemeClr>
              </a:solidFill>
            </a:endParaRPr>
          </a:p>
          <a:p>
            <a:pPr marL="45720" indent="0">
              <a:buNone/>
            </a:pPr>
            <a:r>
              <a:rPr lang="en-US" altLang="ja-JP" sz="2400" dirty="0">
                <a:solidFill>
                  <a:srgbClr val="9437FF"/>
                </a:solidFill>
              </a:rPr>
              <a:t>Soap bubbles keep the volume of the air trapped. </a:t>
            </a:r>
          </a:p>
          <a:p>
            <a:pPr marL="45720" indent="0">
              <a:buNone/>
            </a:pPr>
            <a:r>
              <a:rPr kumimoji="1" lang="en-US" altLang="ja-JP" sz="2400" dirty="0">
                <a:solidFill>
                  <a:srgbClr val="00B050"/>
                </a:solidFill>
              </a:rPr>
              <a:t>Soap </a:t>
            </a:r>
            <a:r>
              <a:rPr lang="en-US" altLang="ja-JP" sz="2400" dirty="0">
                <a:solidFill>
                  <a:srgbClr val="00B050"/>
                </a:solidFill>
              </a:rPr>
              <a:t>films just minimize the area </a:t>
            </a:r>
            <a:r>
              <a:rPr kumimoji="1" lang="en-US" altLang="ja-JP" sz="2400" dirty="0">
                <a:solidFill>
                  <a:srgbClr val="00B050"/>
                </a:solidFill>
              </a:rPr>
              <a:t>bounded by a given frame. </a:t>
            </a:r>
            <a:endParaRPr lang="en-US" altLang="ja-JP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52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EF7428D-9DD5-634F-BDA7-78C814F1D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409903"/>
            <a:ext cx="9148204" cy="812344"/>
          </a:xfrm>
        </p:spPr>
        <p:txBody>
          <a:bodyPr>
            <a:normAutofit/>
          </a:bodyPr>
          <a:lstStyle/>
          <a:p>
            <a:pPr algn="ctr"/>
            <a:r>
              <a:rPr lang="en-US" altLang="ja-JP" sz="4000" dirty="0">
                <a:solidFill>
                  <a:srgbClr val="7030A0"/>
                </a:solidFill>
              </a:rPr>
              <a:t>Start with Problem 1: </a:t>
            </a:r>
            <a:r>
              <a:rPr kumimoji="1" lang="en-US" altLang="ja-JP" sz="4000" dirty="0" err="1">
                <a:solidFill>
                  <a:srgbClr val="0070C0"/>
                </a:solidFill>
              </a:rPr>
              <a:t>Trinoid</a:t>
            </a:r>
            <a:endParaRPr kumimoji="1" lang="ja-JP" altLang="en-US" sz="400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7AE46464-EE24-CD4A-8EAC-57BDF09AA15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45720" indent="0">
                  <a:buNone/>
                </a:pPr>
                <a:r>
                  <a:rPr lang="en-US" altLang="ja-JP" sz="2400" u="sng" dirty="0">
                    <a:solidFill>
                      <a:srgbClr val="FF0000"/>
                    </a:solidFill>
                  </a:rPr>
                  <a:t>Quiz 1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.</a:t>
                </a:r>
                <a:r>
                  <a:rPr lang="en-US" altLang="ja-JP" dirty="0"/>
                  <a:t>  </a:t>
                </a:r>
                <a14:m>
                  <m:oMath xmlns:m="http://schemas.openxmlformats.org/officeDocument/2006/math">
                    <m:r>
                      <a:rPr lang="en-US" altLang="ja-JP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)=(0</m:t>
                    </m:r>
                  </m:oMath>
                </a14:m>
                <a:r>
                  <a:rPr lang="en-US" altLang="ja-JP" dirty="0"/>
                  <a:t>,3): </a:t>
                </a:r>
                <a:r>
                  <a:rPr lang="en-US" altLang="ja-JP" dirty="0" err="1">
                    <a:solidFill>
                      <a:schemeClr val="accent3">
                        <a:lumMod val="75000"/>
                      </a:schemeClr>
                    </a:solidFill>
                  </a:rPr>
                  <a:t>Trinoid</a:t>
                </a:r>
                <a:r>
                  <a:rPr lang="en-US" altLang="ja-JP" dirty="0"/>
                  <a:t>, </a:t>
                </a:r>
                <a14:m>
                  <m:oMath xmlns:m="http://schemas.openxmlformats.org/officeDocument/2006/math">
                    <m:r>
                      <a:rPr lang="en-US" altLang="ja-JP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)=(</m:t>
                    </m:r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ja-JP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𝑑𝑧</m:t>
                        </m:r>
                      </m:num>
                      <m:den>
                        <m:sSup>
                          <m:s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  <m:sup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ja-JP" dirty="0"/>
                  <a:t>) on </a:t>
                </a:r>
                <a14:m>
                  <m:oMath xmlns:m="http://schemas.openxmlformats.org/officeDocument/2006/math">
                    <m:r>
                      <a:rPr lang="en-US" altLang="ja-JP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ℂ</m:t>
                    </m:r>
                    <m:r>
                      <a:rPr lang="en-US" altLang="ja-JP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en-US" altLang="ja-JP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e>
                    </m:d>
                  </m:oMath>
                </a14:m>
                <a:r>
                  <a:rPr lang="en-US" altLang="ja-JP" baseline="30000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en-US" altLang="ja-JP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  <m:r>
                          <a:rPr lang="en-US" altLang="ja-JP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:</m:t>
                        </m:r>
                        <m:sSup>
                          <m:sSupPr>
                            <m:ctrlPr>
                              <a:rPr lang="en-US" altLang="ja-JP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altLang="ja-JP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US" altLang="ja-JP" dirty="0">
                            <a:solidFill>
                              <a:srgbClr val="0070C0"/>
                            </a:solidFill>
                          </a:rPr>
                          <m:t>=1</m:t>
                        </m:r>
                      </m:e>
                    </m:d>
                    <m:r>
                      <a:rPr lang="en-US" altLang="ja-JP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 </m:t>
                    </m:r>
                  </m:oMath>
                </a14:m>
                <a:endParaRPr lang="en-US" altLang="ja-JP" dirty="0"/>
              </a:p>
              <a:p>
                <a:pPr marL="45720" indent="0">
                  <a:buNone/>
                </a:pPr>
                <a:r>
                  <a:rPr lang="en-US" altLang="ja-JP" dirty="0"/>
                  <a:t>     </a:t>
                </a:r>
                <a:r>
                  <a:rPr lang="en-US" altLang="ja-JP" dirty="0">
                    <a:ea typeface="Cambria Math" panose="02040503050406030204" pitchFamily="18" charset="0"/>
                  </a:rPr>
                  <a:t>Show [R], [P], and the completeness of this data, </a:t>
                </a:r>
              </a:p>
              <a:p>
                <a:pPr marL="45720" indent="0">
                  <a:buNone/>
                </a:pPr>
                <a:r>
                  <a:rPr lang="en-US" altLang="ja-JP" dirty="0">
                    <a:ea typeface="Cambria Math" panose="02040503050406030204" pitchFamily="18" charset="0"/>
                  </a:rPr>
                  <a:t>i.e., [R]: </a:t>
                </a:r>
                <a14:m>
                  <m:oMath xmlns:m="http://schemas.openxmlformats.org/officeDocument/2006/math">
                    <m:r>
                      <a:rPr lang="en-US" altLang="ja-JP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altLang="ja-JP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ja-JP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h𝑑𝑧</m:t>
                    </m:r>
                  </m:oMath>
                </a14:m>
                <a:r>
                  <a:rPr lang="en-US" altLang="ja-JP" dirty="0"/>
                  <a:t> has zeros only at the poles of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altLang="ja-JP" dirty="0"/>
                  <a:t> with the twice order. </a:t>
                </a:r>
              </a:p>
              <a:p>
                <a:pPr marL="45720" indent="0">
                  <a:buNone/>
                </a:pPr>
                <a:r>
                  <a:rPr lang="en-US" altLang="ja-JP" dirty="0"/>
                  <a:t>      [P]: Compute the residues of </a:t>
                </a:r>
              </a:p>
              <a:p>
                <a:pPr marL="45720" indent="0">
                  <a:buNone/>
                </a:pPr>
                <a:r>
                  <a:rPr lang="en-US" altLang="ja-JP" dirty="0"/>
                  <a:t>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ja-JP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d>
                              <m:d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  <m:sup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𝑑𝑧</m:t>
                    </m:r>
                  </m:oMath>
                </a14:m>
                <a:r>
                  <a:rPr lang="en-US" altLang="ja-JP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ja-JP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(1+</m:t>
                        </m:r>
                        <m:sSup>
                          <m:s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p>
                          <m:s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d>
                              <m:d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  <m:sup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𝑑𝑧</m:t>
                    </m:r>
                  </m:oMath>
                </a14:m>
                <a:r>
                  <a:rPr lang="en-US" altLang="ja-JP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ja-JP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  <m:sup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𝑑𝑧</m:t>
                    </m:r>
                  </m:oMath>
                </a14:m>
                <a:endParaRPr lang="en-US" altLang="ja-JP" dirty="0"/>
              </a:p>
              <a:p>
                <a:pPr marL="45720" indent="0">
                  <a:buNone/>
                </a:pPr>
                <a:r>
                  <a:rPr lang="en-US" altLang="ja-JP" dirty="0"/>
                  <a:t>          at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altLang="ja-JP" dirty="0"/>
                  <a:t> 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ja-JP" dirty="0"/>
                  <a:t>=1,</a:t>
                </a:r>
              </a:p>
              <a:p>
                <a:pPr marL="45720" indent="0" algn="ctr">
                  <a:buNone/>
                </a:pPr>
                <a:r>
                  <a:rPr lang="en-US" altLang="ja-JP" dirty="0"/>
                  <a:t>Res</a:t>
                </a:r>
                <a:r>
                  <a:rPr lang="en-US" altLang="ja-JP" baseline="-25000" dirty="0"/>
                  <a:t>1</a:t>
                </a:r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ja-JP" dirty="0"/>
                  <a:t>=-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altLang="ja-JP" dirty="0"/>
                  <a:t>, Res</a:t>
                </a:r>
                <a:r>
                  <a:rPr lang="en-US" altLang="ja-JP" baseline="-25000" dirty="0"/>
                  <a:t>1</a:t>
                </a:r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ja-JP" dirty="0"/>
                  <a:t>=0,…, Res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altLang="ja-JP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  <m:r>
                      <a:rPr lang="en-US" altLang="ja-JP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ja-JP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altLang="ja-JP" dirty="0"/>
                  <a:t>. </a:t>
                </a:r>
              </a:p>
              <a:p>
                <a:pPr marL="45720" indent="0">
                  <a:buNone/>
                </a:pPr>
                <a:r>
                  <a:rPr lang="en-US" altLang="ja-JP" dirty="0"/>
                  <a:t>       </a:t>
                </a:r>
                <a:r>
                  <a:rPr lang="en-US" altLang="ja-JP" u="sng" dirty="0"/>
                  <a:t>Completeness</a:t>
                </a:r>
                <a:r>
                  <a:rPr lang="en-US" altLang="ja-JP" dirty="0"/>
                  <a:t>:</a:t>
                </a:r>
                <a:r>
                  <a:rPr lang="en-US" altLang="ja-JP" dirty="0">
                    <a:solidFill>
                      <a:srgbClr val="FF40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i="1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altLang="ja-JP" i="1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i="1" dirty="0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en-US" altLang="ja-JP" i="1" dirty="0">
                                <a:solidFill>
                                  <a:srgbClr val="FF4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i="1" dirty="0">
                                <a:solidFill>
                                  <a:srgbClr val="FF40FF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</m:d>
                        <m:d>
                          <m:dPr>
                            <m:ctrlPr>
                              <a:rPr lang="en-US" altLang="ja-JP" i="1" dirty="0">
                                <a:solidFill>
                                  <a:srgbClr val="FF4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i="1" dirty="0">
                                <a:solidFill>
                                  <a:srgbClr val="FF40FF"/>
                                </a:solidFill>
                                <a:latin typeface="Cambria Math" panose="02040503050406030204" pitchFamily="18" charset="0"/>
                              </a:rPr>
                              <m:t>1+</m:t>
                            </m:r>
                            <m:sSup>
                              <m:sSupPr>
                                <m:ctrlPr>
                                  <a:rPr lang="en-US" altLang="ja-JP" i="1" dirty="0">
                                    <a:solidFill>
                                      <a:srgbClr val="FF4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altLang="ja-JP" i="1" dirty="0">
                                        <a:solidFill>
                                          <a:srgbClr val="FF40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ja-JP" i="1" dirty="0">
                                        <a:solidFill>
                                          <a:srgbClr val="FF4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altLang="ja-JP" i="1" dirty="0">
                                    <a:solidFill>
                                      <a:srgbClr val="FF40FF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num>
                      <m:den>
                        <m:r>
                          <a:rPr lang="en-US" altLang="ja-JP" i="1" dirty="0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ja-JP" i="1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↗∞</m:t>
                    </m:r>
                  </m:oMath>
                </a14:m>
                <a:r>
                  <a:rPr lang="en-US" altLang="ja-JP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en-US" altLang="ja-JP" dirty="0">
                    <a:ea typeface="Cambria Math" panose="02040503050406030204" pitchFamily="18" charset="0"/>
                  </a:rPr>
                  <a:t>as a point comes closer to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altLang="ja-JP" dirty="0"/>
                  <a:t> 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ja-JP" dirty="0"/>
                  <a:t>=1</a:t>
                </a: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7AE46464-EE24-CD4A-8EAC-57BDF09AA15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67" t="-233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図 3">
            <a:extLst>
              <a:ext uri="{FF2B5EF4-FFF2-40B4-BE49-F238E27FC236}">
                <a16:creationId xmlns:a16="http://schemas.microsoft.com/office/drawing/2014/main" id="{372C7049-4F1B-DE4B-9901-410177F7FC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781" y="3196037"/>
            <a:ext cx="1464712" cy="150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83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0B91D7A-0472-194A-8553-BAF4D7718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315310"/>
            <a:ext cx="9410963" cy="738772"/>
          </a:xfrm>
        </p:spPr>
        <p:txBody>
          <a:bodyPr/>
          <a:lstStyle/>
          <a:p>
            <a:pPr marL="45720" algn="ctr"/>
            <a:r>
              <a:rPr lang="en-US" altLang="ja-JP" sz="3600" dirty="0">
                <a:solidFill>
                  <a:srgbClr val="0070C0"/>
                </a:solidFill>
              </a:rPr>
              <a:t>M.S-surface 1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3419D65-5E86-A248-B9CE-1C70292FC00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99684" y="1358042"/>
                <a:ext cx="10241282" cy="4737957"/>
              </a:xfrm>
            </p:spPr>
            <p:txBody>
              <a:bodyPr>
                <a:normAutofit lnSpcReduction="10000"/>
              </a:bodyPr>
              <a:lstStyle/>
              <a:p>
                <a:pPr marL="45720" indent="0">
                  <a:buNone/>
                </a:pPr>
                <a14:m>
                  <m:oMath xmlns:m="http://schemas.openxmlformats.org/officeDocument/2006/math">
                    <m:r>
                      <a:rPr lang="en-US" altLang="ja-JP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altLang="ja-JP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ja-JP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ja-JP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)=(0</m:t>
                    </m:r>
                  </m:oMath>
                </a14:m>
                <a:r>
                  <a:rPr lang="en-US" altLang="ja-JP" dirty="0">
                    <a:solidFill>
                      <a:srgbClr val="0070C0"/>
                    </a:solidFill>
                  </a:rPr>
                  <a:t>,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altLang="ja-JP" dirty="0">
                    <a:solidFill>
                      <a:srgbClr val="0070C0"/>
                    </a:solidFill>
                  </a:rPr>
                  <a:t>), </a:t>
                </a:r>
                <a:r>
                  <a:rPr lang="en-US" altLang="ja-JP" dirty="0"/>
                  <a:t>on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ℂ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altLang="ja-JP" dirty="0"/>
                  <a:t>, let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≠0, ∞.</m:t>
                    </m:r>
                  </m:oMath>
                </a14:m>
                <a:r>
                  <a:rPr lang="en-US" altLang="ja-JP" dirty="0"/>
                  <a:t> </a:t>
                </a:r>
              </a:p>
              <a:p>
                <a:pPr marL="45720" indent="0">
                  <a:buNone/>
                </a:pPr>
                <a:r>
                  <a:rPr lang="en-US" altLang="ja-JP" dirty="0">
                    <a:solidFill>
                      <a:srgbClr val="002060"/>
                    </a:solidFill>
                  </a:rPr>
                  <a:t>All</a:t>
                </a:r>
                <a:r>
                  <a:rPr lang="en-US" altLang="ja-JP" dirty="0"/>
                  <a:t> the algebraic minimal surfaces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smtClean="0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ja-JP" b="0" i="1" smtClean="0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US" altLang="ja-JP" dirty="0">
                    <a:solidFill>
                      <a:srgbClr val="FF40FF"/>
                    </a:solidFill>
                  </a:rPr>
                  <a:t>=2, </a:t>
                </a:r>
                <a14:m>
                  <m:oMath xmlns:m="http://schemas.openxmlformats.org/officeDocument/2006/math">
                    <m:r>
                      <a:rPr lang="en-US" altLang="ja-JP" i="1">
                        <a:solidFill>
                          <a:srgbClr val="FF40FF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altLang="ja-JP" i="1">
                        <a:solidFill>
                          <a:srgbClr val="FF4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dirty="0">
                    <a:solidFill>
                      <a:srgbClr val="FF40FF"/>
                    </a:solidFill>
                    <a:ea typeface="Cambria Math" panose="02040503050406030204" pitchFamily="18" charset="0"/>
                  </a:rPr>
                  <a:t>omitting </a:t>
                </a:r>
                <a14:m>
                  <m:oMath xmlns:m="http://schemas.openxmlformats.org/officeDocument/2006/math">
                    <m:r>
                      <a:rPr lang="en-US" altLang="ja-JP" i="1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altLang="ja-JP" dirty="0">
                    <a:solidFill>
                      <a:srgbClr val="FF40FF"/>
                    </a:solidFill>
                    <a:ea typeface="Cambria Math" panose="02040503050406030204" pitchFamily="18" charset="0"/>
                  </a:rPr>
                  <a:t> and 1,</a:t>
                </a:r>
                <a:r>
                  <a:rPr lang="en-US" altLang="ja-JP" dirty="0">
                    <a:solidFill>
                      <a:srgbClr val="FF40FF"/>
                    </a:solidFill>
                  </a:rPr>
                  <a:t> </a:t>
                </a:r>
              </a:p>
              <a:p>
                <a:pPr marL="45720" indent="0">
                  <a:buNone/>
                </a:pPr>
                <a:r>
                  <a:rPr lang="en-US" altLang="ja-JP" dirty="0"/>
                  <a:t>are given by </a:t>
                </a:r>
                <a14:m>
                  <m:oMath xmlns:m="http://schemas.openxmlformats.org/officeDocument/2006/math">
                    <m:r>
                      <a:rPr lang="en-US" altLang="ja-JP" i="1">
                        <a:solidFill>
                          <a:srgbClr val="FF2F92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altLang="ja-JP" i="1">
                            <a:solidFill>
                              <a:srgbClr val="FF2F9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i="1">
                            <a:solidFill>
                              <a:srgbClr val="FF2F92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altLang="ja-JP" i="1">
                        <a:solidFill>
                          <a:srgbClr val="FF2F92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i="1">
                            <a:solidFill>
                              <a:srgbClr val="FF2F9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ja-JP" i="1">
                                <a:solidFill>
                                  <a:srgbClr val="FF2F9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i="1">
                                <a:solidFill>
                                  <a:srgbClr val="FF2F9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altLang="ja-JP" i="1">
                                <a:solidFill>
                                  <a:srgbClr val="FF2F9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en-US" altLang="ja-JP" i="1">
                            <a:solidFill>
                              <a:srgbClr val="FF2F9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altLang="ja-JP" i="1">
                            <a:solidFill>
                              <a:srgbClr val="FF2F9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sSup>
                          <m:sSupPr>
                            <m:ctrlPr>
                              <a:rPr lang="en-US" altLang="ja-JP" i="1">
                                <a:solidFill>
                                  <a:srgbClr val="FF2F9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i="1">
                                <a:solidFill>
                                  <a:srgbClr val="FF2F9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altLang="ja-JP" i="1">
                                <a:solidFill>
                                  <a:srgbClr val="FF2F9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en-US" altLang="ja-JP" i="1">
                            <a:solidFill>
                              <a:srgbClr val="FF2F9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den>
                    </m:f>
                    <m:r>
                      <a:rPr lang="en-US" altLang="ja-JP" i="1">
                        <a:solidFill>
                          <a:srgbClr val="FF2F9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altLang="ja-JP" dirty="0">
                    <a:solidFill>
                      <a:srgbClr val="FF2F92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i="1">
                        <a:solidFill>
                          <a:srgbClr val="FF2F92"/>
                        </a:solidFill>
                        <a:latin typeface="Cambria Math" panose="02040503050406030204" pitchFamily="18" charset="0"/>
                      </a:rPr>
                      <m:t>h𝑑𝑧</m:t>
                    </m:r>
                    <m:r>
                      <a:rPr lang="en-US" altLang="ja-JP" i="1">
                        <a:solidFill>
                          <a:srgbClr val="FF2F92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i="1">
                            <a:solidFill>
                              <a:srgbClr val="FF2F9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ja-JP" i="1">
                                <a:solidFill>
                                  <a:srgbClr val="FF2F9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ja-JP" i="1">
                                    <a:solidFill>
                                      <a:srgbClr val="FF2F9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altLang="ja-JP" i="1">
                                        <a:solidFill>
                                          <a:srgbClr val="FF2F9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i="1">
                                        <a:solidFill>
                                          <a:srgbClr val="FF2F9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en-US" altLang="ja-JP" i="1">
                                        <a:solidFill>
                                          <a:srgbClr val="FF2F9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p>
                                </m:sSup>
                                <m:r>
                                  <a:rPr lang="en-US" altLang="ja-JP" i="1">
                                    <a:solidFill>
                                      <a:srgbClr val="FF2F92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  <m:sup>
                            <m:r>
                              <a:rPr lang="en-US" altLang="ja-JP" i="1">
                                <a:solidFill>
                                  <a:srgbClr val="FF2F92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ja-JP" i="1">
                                <a:solidFill>
                                  <a:srgbClr val="FF2F9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i="1">
                                <a:solidFill>
                                  <a:srgbClr val="FF2F92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altLang="ja-JP" i="1">
                                <a:solidFill>
                                  <a:srgbClr val="FF2F92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</m:sSup>
                      </m:den>
                    </m:f>
                    <m:r>
                      <a:rPr lang="en-US" altLang="ja-JP" i="1">
                        <a:solidFill>
                          <a:srgbClr val="FF2F92"/>
                        </a:solidFill>
                        <a:latin typeface="Cambria Math" panose="02040503050406030204" pitchFamily="18" charset="0"/>
                      </a:rPr>
                      <m:t>𝑑𝑧</m:t>
                    </m:r>
                  </m:oMath>
                </a14:m>
                <a:r>
                  <a:rPr lang="en-US" altLang="ja-JP" dirty="0">
                    <a:solidFill>
                      <a:srgbClr val="FF2F92"/>
                    </a:solidFill>
                    <a:ea typeface="Cambria Math" panose="02040503050406030204" pitchFamily="18" charset="0"/>
                  </a:rPr>
                  <a:t>,  </a:t>
                </a:r>
              </a:p>
              <a:p>
                <a:pPr marL="45720" indent="0">
                  <a:buNone/>
                </a:pPr>
                <a:r>
                  <a:rPr lang="en-US" altLang="ja-JP" dirty="0">
                    <a:ea typeface="Cambria Math" panose="02040503050406030204" pitchFamily="18" charset="0"/>
                  </a:rPr>
                  <a:t>where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altLang="ja-JP" dirty="0">
                    <a:ea typeface="Cambria Math" panose="02040503050406030204" pitchFamily="18" charset="0"/>
                  </a:rPr>
                  <a:t> if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=−1</m:t>
                    </m:r>
                  </m:oMath>
                </a14:m>
                <a:r>
                  <a:rPr lang="en-US" altLang="ja-JP" dirty="0"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−1≥1</m:t>
                    </m:r>
                  </m:oMath>
                </a14:m>
                <a:r>
                  <a:rPr lang="en-US" altLang="ja-JP" dirty="0">
                    <a:ea typeface="Cambria Math" panose="02040503050406030204" pitchFamily="18" charset="0"/>
                  </a:rPr>
                  <a:t> if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en-US" altLang="ja-JP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altLang="ja-JP" b="0" i="1" dirty="0" smtClean="0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altLang="ja-JP" b="0" i="1" dirty="0">
                    <a:solidFill>
                      <a:srgbClr val="FF4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en-US" altLang="ja-JP" sz="900" b="0" dirty="0">
                  <a:ea typeface="Cambria Math" panose="02040503050406030204" pitchFamily="18" charset="0"/>
                </a:endParaRPr>
              </a:p>
              <a:p>
                <a:pPr marL="45720" indent="0">
                  <a:buNone/>
                </a:pPr>
                <a:endParaRPr lang="en-US" altLang="ja-JP" sz="1000" dirty="0">
                  <a:ea typeface="Cambria Math" panose="02040503050406030204" pitchFamily="18" charset="0"/>
                </a:endParaRPr>
              </a:p>
              <a:p>
                <a:pPr marL="45720" indent="0">
                  <a:buNone/>
                </a:pPr>
                <a:r>
                  <a:rPr lang="en-US" altLang="ja-JP" sz="2200" u="sng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Quiz 2</a:t>
                </a:r>
                <a:r>
                  <a:rPr lang="en-US" altLang="ja-JP" sz="22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.</a:t>
                </a:r>
                <a:r>
                  <a:rPr lang="en-US" altLang="ja-JP" sz="2200" dirty="0">
                    <a:ea typeface="Cambria Math" panose="02040503050406030204" pitchFamily="18" charset="0"/>
                  </a:rPr>
                  <a:t> </a:t>
                </a:r>
                <a:r>
                  <a:rPr lang="en-US" altLang="ja-JP" sz="2400" dirty="0">
                    <a:ea typeface="Cambria Math" panose="02040503050406030204" pitchFamily="18" charset="0"/>
                  </a:rPr>
                  <a:t>Show [R], [P], and the completeness of this data, </a:t>
                </a:r>
                <a:endParaRPr lang="en-US" altLang="ja-JP" sz="2200" dirty="0">
                  <a:ea typeface="Cambria Math" panose="02040503050406030204" pitchFamily="18" charset="0"/>
                </a:endParaRPr>
              </a:p>
              <a:p>
                <a:pPr marL="45720" indent="0">
                  <a:buNone/>
                </a:pPr>
                <a:r>
                  <a:rPr lang="en-US" altLang="ja-JP" sz="2200" dirty="0">
                    <a:ea typeface="Cambria Math" panose="02040503050406030204" pitchFamily="18" charset="0"/>
                  </a:rPr>
                  <a:t>i.e., [R]: </a:t>
                </a:r>
                <a14:m>
                  <m:oMath xmlns:m="http://schemas.openxmlformats.org/officeDocument/2006/math">
                    <m:r>
                      <a:rPr lang="en-US" altLang="ja-JP" sz="22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altLang="ja-JP" sz="22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ja-JP" sz="22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h𝑑𝑧</m:t>
                    </m:r>
                  </m:oMath>
                </a14:m>
                <a:r>
                  <a:rPr lang="en-US" altLang="ja-JP" sz="2200" dirty="0"/>
                  <a:t> has zeros only at the poles of </a:t>
                </a:r>
                <a14:m>
                  <m:oMath xmlns:m="http://schemas.openxmlformats.org/officeDocument/2006/math">
                    <m:r>
                      <a:rPr lang="en-US" altLang="ja-JP" sz="2200" i="1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altLang="ja-JP" sz="2200" dirty="0"/>
                  <a:t> with the twice order. </a:t>
                </a:r>
              </a:p>
              <a:p>
                <a:pPr marL="45720" indent="0">
                  <a:buNone/>
                </a:pPr>
                <a:r>
                  <a:rPr lang="en-US" altLang="ja-JP" sz="2200" dirty="0">
                    <a:ea typeface="Cambria Math" panose="02040503050406030204" pitchFamily="18" charset="0"/>
                  </a:rPr>
                  <a:t>      [P]: compute the residue at </a:t>
                </a:r>
                <a14:m>
                  <m:oMath xmlns:m="http://schemas.openxmlformats.org/officeDocument/2006/math">
                    <m:r>
                      <a:rPr lang="en-US" altLang="ja-JP" sz="22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altLang="ja-JP" sz="2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ja-JP" sz="22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0,</m:t>
                    </m:r>
                    <m:r>
                      <a:rPr lang="en-US" altLang="ja-JP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altLang="ja-JP" sz="2200" dirty="0">
                    <a:ea typeface="Cambria Math" panose="02040503050406030204" pitchFamily="18" charset="0"/>
                  </a:rPr>
                  <a:t>. </a:t>
                </a:r>
                <a:endParaRPr lang="en-US" altLang="ja-JP" sz="2200" dirty="0">
                  <a:solidFill>
                    <a:srgbClr val="FF2F92"/>
                  </a:solidFill>
                </a:endParaRPr>
              </a:p>
              <a:p>
                <a:pPr marL="45720" indent="0">
                  <a:buNone/>
                </a:pPr>
                <a:r>
                  <a:rPr lang="en-US" altLang="ja-JP" sz="2200" dirty="0">
                    <a:solidFill>
                      <a:srgbClr val="FF40FF"/>
                    </a:solidFill>
                  </a:rPr>
                  <a:t>       </a:t>
                </a:r>
                <a:r>
                  <a:rPr lang="en-US" altLang="ja-JP" sz="2200" u="sng" dirty="0"/>
                  <a:t>Completeness</a:t>
                </a:r>
                <a:r>
                  <a:rPr lang="en-US" altLang="ja-JP" sz="2200" dirty="0"/>
                  <a:t>:</a:t>
                </a:r>
                <a:r>
                  <a:rPr lang="en-US" altLang="ja-JP" sz="2200" dirty="0">
                    <a:solidFill>
                      <a:srgbClr val="FF40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2200" i="1" smtClean="0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altLang="ja-JP" sz="2200" b="0" i="1" smtClean="0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sz="2200" i="1" dirty="0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en-US" altLang="ja-JP" sz="2200" i="1" dirty="0">
                                <a:solidFill>
                                  <a:srgbClr val="FF4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200" i="1" dirty="0">
                                <a:solidFill>
                                  <a:srgbClr val="FF40FF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</m:d>
                        <m:d>
                          <m:dPr>
                            <m:ctrlPr>
                              <a:rPr lang="en-US" altLang="ja-JP" sz="2200" i="1" dirty="0">
                                <a:solidFill>
                                  <a:srgbClr val="FF4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200" i="1" dirty="0">
                                <a:solidFill>
                                  <a:srgbClr val="FF40FF"/>
                                </a:solidFill>
                                <a:latin typeface="Cambria Math" panose="02040503050406030204" pitchFamily="18" charset="0"/>
                              </a:rPr>
                              <m:t>1+</m:t>
                            </m:r>
                            <m:sSup>
                              <m:sSupPr>
                                <m:ctrlPr>
                                  <a:rPr lang="en-US" altLang="ja-JP" sz="2200" i="1" dirty="0">
                                    <a:solidFill>
                                      <a:srgbClr val="FF4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altLang="ja-JP" sz="2200" i="1" dirty="0">
                                        <a:solidFill>
                                          <a:srgbClr val="FF40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ja-JP" sz="2200" i="1" dirty="0">
                                        <a:solidFill>
                                          <a:srgbClr val="FF4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altLang="ja-JP" sz="2200" i="1" dirty="0">
                                    <a:solidFill>
                                      <a:srgbClr val="FF40FF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num>
                      <m:den>
                        <m:r>
                          <a:rPr lang="en-US" altLang="ja-JP" sz="2200" i="1" dirty="0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ja-JP" sz="2200" i="1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↗∞</m:t>
                    </m:r>
                  </m:oMath>
                </a14:m>
                <a:r>
                  <a:rPr lang="en-US" altLang="ja-JP" sz="2200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en-US" altLang="ja-JP" sz="2200" dirty="0">
                    <a:ea typeface="Cambria Math" panose="02040503050406030204" pitchFamily="18" charset="0"/>
                  </a:rPr>
                  <a:t>as a point comes closer to </a:t>
                </a:r>
                <a14:m>
                  <m:oMath xmlns:m="http://schemas.openxmlformats.org/officeDocument/2006/math">
                    <m:r>
                      <a:rPr lang="en-US" altLang="ja-JP" sz="22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altLang="ja-JP" sz="22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  <m:r>
                      <a:rPr lang="en-US" altLang="ja-JP" sz="2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altLang="ja-JP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altLang="ja-JP" sz="2200" dirty="0">
                    <a:ea typeface="Cambria Math" panose="02040503050406030204" pitchFamily="18" charset="0"/>
                  </a:rPr>
                  <a:t>. </a:t>
                </a:r>
              </a:p>
              <a:p>
                <a:pPr marL="45720" indent="0">
                  <a:buNone/>
                </a:pPr>
                <a:endParaRPr lang="en-US" altLang="ja-JP" dirty="0">
                  <a:ea typeface="Cambria Math" panose="02040503050406030204" pitchFamily="18" charset="0"/>
                </a:endParaRPr>
              </a:p>
              <a:p>
                <a:endParaRPr kumimoji="1" lang="ja-JP" altLang="en-US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3419D65-5E86-A248-B9CE-1C70292FC00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99684" y="1358042"/>
                <a:ext cx="10241282" cy="4737957"/>
              </a:xfrm>
              <a:blipFill>
                <a:blip r:embed="rId2"/>
                <a:stretch>
                  <a:fillRect l="-248" t="-187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図 3">
            <a:extLst>
              <a:ext uri="{FF2B5EF4-FFF2-40B4-BE49-F238E27FC236}">
                <a16:creationId xmlns:a16="http://schemas.microsoft.com/office/drawing/2014/main" id="{BE829C4E-A8E8-674B-8336-1EC8888E6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659" y="2215829"/>
            <a:ext cx="2581603" cy="143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53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8E230D-D5B8-D849-8750-9751D64C2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241737"/>
            <a:ext cx="9190246" cy="77030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4000" dirty="0">
                <a:solidFill>
                  <a:srgbClr val="0070C0"/>
                </a:solidFill>
              </a:rPr>
              <a:t>M-S surface 2</a:t>
            </a:r>
            <a:endParaRPr kumimoji="1" lang="ja-JP" altLang="en-US" sz="400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EA8B2189-B767-0940-958C-3BE40AFF87C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41120" y="1294979"/>
                <a:ext cx="9757804" cy="4779999"/>
              </a:xfrm>
            </p:spPr>
            <p:txBody>
              <a:bodyPr>
                <a:normAutofit/>
              </a:bodyPr>
              <a:lstStyle/>
              <a:p>
                <a:pPr marL="45720" indent="0">
                  <a:buNone/>
                </a:pPr>
                <a14:m>
                  <m:oMath xmlns:m="http://schemas.openxmlformats.org/officeDocument/2006/math">
                    <m:r>
                      <a:rPr lang="en-US" altLang="ja-JP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altLang="ja-JP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ja-JP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ja-JP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)=(0</m:t>
                    </m:r>
                  </m:oMath>
                </a14:m>
                <a:r>
                  <a:rPr lang="en-US" altLang="ja-JP" dirty="0">
                    <a:solidFill>
                      <a:srgbClr val="0070C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ja-JP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altLang="ja-JP" dirty="0">
                    <a:solidFill>
                      <a:srgbClr val="0070C0"/>
                    </a:solidFill>
                  </a:rPr>
                  <a:t>), and </a:t>
                </a:r>
                <a14:m>
                  <m:oMath xmlns:m="http://schemas.openxmlformats.org/officeDocument/2006/math">
                    <m:r>
                      <a:rPr lang="en-US" altLang="ja-JP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altLang="ja-JP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ℂ</m:t>
                    </m:r>
                    <m:r>
                      <a:rPr lang="en-US" altLang="ja-JP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en-US" altLang="ja-JP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  <m:r>
                          <a:rPr lang="en-US" altLang="ja-JP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e>
                    </m:d>
                  </m:oMath>
                </a14:m>
                <a:r>
                  <a:rPr lang="en-US" altLang="ja-JP" dirty="0"/>
                  <a:t>, put                                      </a:t>
                </a:r>
                <a:endParaRPr lang="en-US" altLang="ja-JP" sz="1900" dirty="0">
                  <a:solidFill>
                    <a:schemeClr val="tx2"/>
                  </a:solidFill>
                </a:endParaRPr>
              </a:p>
              <a:p>
                <a:pPr marL="45720" indent="0">
                  <a:buNone/>
                </a:pPr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altLang="ja-JP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f>
                      <m:fPr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+1+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−1)</m:t>
                        </m:r>
                      </m:num>
                      <m:den>
                        <m:sSup>
                          <m:sSupPr>
                            <m:ctrlP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altLang="ja-JP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h𝑑𝑧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  <m:sup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e>
                            </m:d>
                          </m:e>
                          <m:sup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altLang="ja-JP" i="1">
                        <a:latin typeface="Cambria Math" panose="02040503050406030204" pitchFamily="18" charset="0"/>
                      </a:rPr>
                      <m:t>𝑑𝑧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,  </m:t>
                    </m:r>
                    <m:d>
                      <m:d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d>
                      <m:d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≠0,</m:t>
                    </m:r>
                  </m:oMath>
                </a14:m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+3</m:t>
                        </m:r>
                      </m:num>
                      <m:den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𝑎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+4</m:t>
                            </m:r>
                          </m:e>
                        </m:d>
                      </m:den>
                    </m:f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</m:t>
                    </m:r>
                  </m:oMath>
                </a14:m>
                <a:endParaRPr lang="en-US" altLang="ja-JP" dirty="0"/>
              </a:p>
              <a:p>
                <a:pPr marL="45720" indent="0">
                  <a:buNone/>
                </a:pPr>
                <a:r>
                  <a:rPr kumimoji="1" lang="en-US" altLang="ja-JP" dirty="0"/>
                  <a:t>Since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eqArr>
                          <m:eqArr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en-US" altLang="ja-JP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∞</m:t>
                                </m:r>
                              </m:e>
                            </m:d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en-US" altLang="ja-JP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</m:eqArr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</m:e>
                      <m:sub>
                        <m:r>
                          <a:rPr lang="en-US" altLang="ja-JP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dirty="0"/>
                  <a:t>the Gauss map omits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kumimoji="1" lang="en-US" altLang="ja-JP" dirty="0"/>
                  <a:t> and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kumimoji="1" lang="en-US" altLang="ja-JP" dirty="0"/>
                  <a:t>. </a:t>
                </a:r>
              </a:p>
              <a:p>
                <a:pPr marL="45720" indent="0">
                  <a:buNone/>
                </a:pPr>
                <a:endParaRPr lang="en-US" altLang="ja-JP" sz="900" dirty="0">
                  <a:ea typeface="Cambria Math" panose="02040503050406030204" pitchFamily="18" charset="0"/>
                </a:endParaRPr>
              </a:p>
              <a:p>
                <a:pPr marL="45720" indent="0">
                  <a:buNone/>
                </a:pPr>
                <a:r>
                  <a:rPr lang="en-US" altLang="ja-JP" sz="2200" u="sng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Quiz 3</a:t>
                </a:r>
                <a:r>
                  <a:rPr lang="en-US" altLang="ja-JP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.</a:t>
                </a:r>
                <a:r>
                  <a:rPr lang="en-US" altLang="ja-JP" dirty="0">
                    <a:ea typeface="Cambria Math" panose="02040503050406030204" pitchFamily="18" charset="0"/>
                  </a:rPr>
                  <a:t> Show [R], [P], and the completeness ([C] is automatic),  </a:t>
                </a:r>
              </a:p>
              <a:p>
                <a:pPr marL="45720" indent="0">
                  <a:buNone/>
                </a:pPr>
                <a:r>
                  <a:rPr lang="en-US" altLang="ja-JP" dirty="0">
                    <a:ea typeface="Cambria Math" panose="02040503050406030204" pitchFamily="18" charset="0"/>
                  </a:rPr>
                  <a:t>i.e., [R]: </a:t>
                </a:r>
                <a14:m>
                  <m:oMath xmlns:m="http://schemas.openxmlformats.org/officeDocument/2006/math">
                    <m:r>
                      <a:rPr lang="en-US" altLang="ja-JP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altLang="ja-JP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ja-JP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h𝑑𝑧</m:t>
                    </m:r>
                  </m:oMath>
                </a14:m>
                <a:r>
                  <a:rPr lang="en-US" altLang="ja-JP" dirty="0"/>
                  <a:t> has zeros only at the poles of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altLang="ja-JP" dirty="0"/>
                  <a:t> with the twice order. </a:t>
                </a:r>
              </a:p>
              <a:p>
                <a:pPr marL="45720" indent="0">
                  <a:buNone/>
                </a:pPr>
                <a:r>
                  <a:rPr lang="en-US" altLang="ja-JP" dirty="0">
                    <a:ea typeface="Cambria Math" panose="02040503050406030204" pitchFamily="18" charset="0"/>
                  </a:rPr>
                  <a:t>       [P]: compute the residue at </a:t>
                </a:r>
                <a14:m>
                  <m:oMath xmlns:m="http://schemas.openxmlformats.org/officeDocument/2006/math">
                    <m:r>
                      <a:rPr lang="en-US" altLang="ja-JP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altLang="ja-JP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ja-JP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ja-JP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altLang="ja-JP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altLang="ja-JP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altLang="ja-JP" dirty="0">
                    <a:ea typeface="Cambria Math" panose="02040503050406030204" pitchFamily="18" charset="0"/>
                  </a:rPr>
                  <a:t>.</a:t>
                </a:r>
                <a:endParaRPr lang="en-US" altLang="ja-JP" dirty="0">
                  <a:solidFill>
                    <a:srgbClr val="FF2F92"/>
                  </a:solidFill>
                </a:endParaRPr>
              </a:p>
              <a:p>
                <a:pPr marL="45720" indent="0">
                  <a:buNone/>
                </a:pPr>
                <a:r>
                  <a:rPr lang="en-US" altLang="ja-JP" dirty="0">
                    <a:solidFill>
                      <a:srgbClr val="FF40FF"/>
                    </a:solidFill>
                  </a:rPr>
                  <a:t>       </a:t>
                </a:r>
                <a:r>
                  <a:rPr lang="en-US" altLang="ja-JP" u="sng" dirty="0"/>
                  <a:t>Completeness</a:t>
                </a:r>
                <a:r>
                  <a:rPr lang="en-US" altLang="ja-JP" dirty="0"/>
                  <a:t>:</a:t>
                </a:r>
                <a:r>
                  <a:rPr lang="en-US" altLang="ja-JP" dirty="0">
                    <a:solidFill>
                      <a:srgbClr val="FF40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i="1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altLang="ja-JP" i="1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i="1" dirty="0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en-US" altLang="ja-JP" i="1" dirty="0">
                                <a:solidFill>
                                  <a:srgbClr val="FF4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i="1" dirty="0">
                                <a:solidFill>
                                  <a:srgbClr val="FF40FF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</m:d>
                        <m:d>
                          <m:dPr>
                            <m:ctrlPr>
                              <a:rPr lang="en-US" altLang="ja-JP" i="1" dirty="0">
                                <a:solidFill>
                                  <a:srgbClr val="FF4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i="1" dirty="0">
                                <a:solidFill>
                                  <a:srgbClr val="FF40FF"/>
                                </a:solidFill>
                                <a:latin typeface="Cambria Math" panose="02040503050406030204" pitchFamily="18" charset="0"/>
                              </a:rPr>
                              <m:t>1+</m:t>
                            </m:r>
                            <m:sSup>
                              <m:sSupPr>
                                <m:ctrlPr>
                                  <a:rPr lang="en-US" altLang="ja-JP" i="1" dirty="0">
                                    <a:solidFill>
                                      <a:srgbClr val="FF4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altLang="ja-JP" i="1" dirty="0">
                                        <a:solidFill>
                                          <a:srgbClr val="FF40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ja-JP" i="1" dirty="0">
                                        <a:solidFill>
                                          <a:srgbClr val="FF4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altLang="ja-JP" i="1" dirty="0">
                                    <a:solidFill>
                                      <a:srgbClr val="FF40FF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num>
                      <m:den>
                        <m:r>
                          <a:rPr lang="en-US" altLang="ja-JP" i="1" dirty="0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ja-JP" i="1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↗∞</m:t>
                    </m:r>
                  </m:oMath>
                </a14:m>
                <a:r>
                  <a:rPr lang="en-US" altLang="ja-JP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en-US" altLang="ja-JP" dirty="0">
                    <a:ea typeface="Cambria Math" panose="02040503050406030204" pitchFamily="18" charset="0"/>
                  </a:rPr>
                  <a:t>as a point comes closer to </a:t>
                </a:r>
                <a14:m>
                  <m:oMath xmlns:m="http://schemas.openxmlformats.org/officeDocument/2006/math">
                    <m:r>
                      <a:rPr lang="en-US" altLang="ja-JP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altLang="ja-JP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ja-JP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ja-JP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altLang="ja-JP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altLang="ja-JP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altLang="ja-JP" dirty="0">
                    <a:ea typeface="Cambria Math" panose="02040503050406030204" pitchFamily="18" charset="0"/>
                  </a:rPr>
                  <a:t>. </a:t>
                </a:r>
              </a:p>
              <a:p>
                <a:pPr marL="45720" indent="0">
                  <a:buNone/>
                </a:pPr>
                <a:endParaRPr lang="en-US" altLang="ja-JP" dirty="0">
                  <a:ea typeface="Cambria Math" panose="02040503050406030204" pitchFamily="18" charset="0"/>
                </a:endParaRPr>
              </a:p>
              <a:p>
                <a:pPr marL="45720" indent="0">
                  <a:buNone/>
                </a:pPr>
                <a:endParaRPr kumimoji="1" lang="ja-JP" altLang="en-US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EA8B2189-B767-0940-958C-3BE40AFF87C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41120" y="1294979"/>
                <a:ext cx="9757804" cy="4779999"/>
              </a:xfrm>
              <a:blipFill>
                <a:blip r:embed="rId2"/>
                <a:stretch>
                  <a:fillRect l="-260" t="-132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図 3">
            <a:extLst>
              <a:ext uri="{FF2B5EF4-FFF2-40B4-BE49-F238E27FC236}">
                <a16:creationId xmlns:a16="http://schemas.microsoft.com/office/drawing/2014/main" id="{AC9890C9-5A65-4E45-94D6-75CE54265D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873" y="2504423"/>
            <a:ext cx="2324123" cy="114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30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0CCA29D7-69CF-AB4F-AEF6-DC428C7C75C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341121" y="630620"/>
                <a:ext cx="8296866" cy="956441"/>
              </a:xfrm>
            </p:spPr>
            <p:txBody>
              <a:bodyPr>
                <a:normAutofit fontScale="90000"/>
              </a:bodyPr>
              <a:lstStyle/>
              <a:p>
                <a:pPr algn="ctr"/>
                <a:br>
                  <a:rPr kumimoji="1" lang="en-US" altLang="ja-JP" b="0" i="1" dirty="0">
                    <a:latin typeface="Cambria Math" panose="02040503050406030204" pitchFamily="18" charset="0"/>
                  </a:rPr>
                </a:br>
                <a:br>
                  <a:rPr kumimoji="1" lang="en-US" altLang="ja-JP" b="0" i="1" dirty="0">
                    <a:latin typeface="Cambria Math" panose="02040503050406030204" pitchFamily="18" charset="0"/>
                  </a:rPr>
                </a:br>
                <a:br>
                  <a:rPr kumimoji="1" lang="en-US" altLang="ja-JP" b="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kumimoji="1" lang="en-US" altLang="ja-JP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kumimoji="1" lang="en-US" altLang="ja-JP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=1,</m:t>
                    </m:r>
                  </m:oMath>
                </a14:m>
                <a:r>
                  <a:rPr kumimoji="1" lang="en-US" altLang="ja-JP" sz="4400" b="0" dirty="0">
                    <a:solidFill>
                      <a:srgbClr val="7030A0"/>
                    </a:solidFill>
                  </a:rPr>
                  <a:t> a global cycle appears</a:t>
                </a:r>
                <a:br>
                  <a:rPr kumimoji="1" lang="en-US" altLang="ja-JP" sz="4400" b="0" dirty="0">
                    <a:solidFill>
                      <a:srgbClr val="7030A0"/>
                    </a:solidFill>
                  </a:rPr>
                </a:br>
                <a:endParaRPr kumimoji="1" lang="ja-JP" altLang="en-US" sz="440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0CCA29D7-69CF-AB4F-AEF6-DC428C7C75C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341121" y="630620"/>
                <a:ext cx="8296866" cy="956441"/>
              </a:xfrm>
              <a:blipFill>
                <a:blip r:embed="rId2"/>
                <a:stretch>
                  <a:fillRect t="-421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14C5F387-F852-BF43-BF43-2E777551810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66952" y="1355834"/>
                <a:ext cx="10426262" cy="5013435"/>
              </a:xfrm>
            </p:spPr>
            <p:txBody>
              <a:bodyPr>
                <a:normAutofit fontScale="85000" lnSpcReduction="20000"/>
              </a:bodyPr>
              <a:lstStyle/>
              <a:p>
                <a:pPr marL="45720" indent="0">
                  <a:buNone/>
                </a:pPr>
                <a:r>
                  <a:rPr lang="en-US" altLang="ja-JP" sz="2400" dirty="0">
                    <a:solidFill>
                      <a:srgbClr val="7030A0"/>
                    </a:solidFill>
                    <a:ea typeface="Cambria Math" panose="02040503050406030204" pitchFamily="18" charset="0"/>
                  </a:rPr>
                  <a:t>On</a:t>
                </a:r>
                <a:r>
                  <a:rPr lang="en-US" altLang="ja-JP" sz="2400" dirty="0">
                    <a:solidFill>
                      <a:srgbClr val="00B0F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</m:t>
                    </m:r>
                    <m:r>
                      <a:rPr lang="en-US" altLang="ja-JP" sz="2400" i="1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ja-JP" altLang="en-US" sz="2400">
                    <a:solidFill>
                      <a:srgbClr val="FF40FF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ja-JP" altLang="en-US" sz="24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acc>
                    <m:r>
                      <a:rPr lang="en-US" altLang="ja-JP" sz="2400" i="1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en-US" altLang="ja-JP" sz="24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ja-JP" sz="2400" i="1">
                                <a:solidFill>
                                  <a:srgbClr val="FF4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400" i="1">
                                <a:solidFill>
                                  <a:srgbClr val="FF4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∞,∞</m:t>
                            </m:r>
                          </m:e>
                        </m:d>
                      </m:e>
                    </m:d>
                  </m:oMath>
                </a14:m>
                <a:r>
                  <a:rPr lang="en-US" altLang="ja-JP" sz="2400" dirty="0">
                    <a:solidFill>
                      <a:srgbClr val="FF40FF"/>
                    </a:solidFill>
                  </a:rPr>
                  <a:t>,</a:t>
                </a:r>
                <a:r>
                  <a:rPr lang="ja-JP" altLang="en-US" sz="2400">
                    <a:solidFill>
                      <a:srgbClr val="FF40FF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ja-JP" altLang="en-US" sz="24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acc>
                  </m:oMath>
                </a14:m>
                <a:r>
                  <a:rPr lang="en-US" altLang="ja-JP" sz="2400" dirty="0">
                    <a:solidFill>
                      <a:srgbClr val="FF40FF"/>
                    </a:solidFill>
                  </a:rPr>
                  <a:t>=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ja-JP" sz="24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ja-JP" sz="2400" i="1">
                                <a:solidFill>
                                  <a:srgbClr val="FF4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400" i="1">
                                <a:solidFill>
                                  <a:srgbClr val="FF40FF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altLang="ja-JP" sz="2400" i="1">
                                <a:solidFill>
                                  <a:srgbClr val="FF40FF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ja-JP" sz="2400" i="1">
                                <a:solidFill>
                                  <a:srgbClr val="FF40FF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d>
                        <m:r>
                          <a:rPr lang="en-US" altLang="ja-JP" sz="24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:</m:t>
                        </m:r>
                        <m:r>
                          <a:rPr lang="en-US" altLang="ja-JP" sz="24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altLang="ja-JP" sz="24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ja-JP" sz="24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altLang="ja-JP" sz="24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)=</m:t>
                        </m:r>
                        <m:r>
                          <a:rPr lang="en-US" altLang="ja-JP" sz="24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d>
                          <m:dPr>
                            <m:ctrlPr>
                              <a:rPr lang="en-US" altLang="ja-JP" sz="2400" i="1">
                                <a:solidFill>
                                  <a:srgbClr val="FF4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ja-JP" sz="2400" i="1">
                                    <a:solidFill>
                                      <a:srgbClr val="FF4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sz="2400" i="1">
                                    <a:solidFill>
                                      <a:srgbClr val="FF40FF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p>
                                <m:r>
                                  <a:rPr lang="en-US" altLang="ja-JP" sz="2400" i="1">
                                    <a:solidFill>
                                      <a:srgbClr val="FF40FF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ja-JP" sz="2400" i="1">
                                <a:solidFill>
                                  <a:srgbClr val="FF40FF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altLang="ja-JP" sz="2400" i="1">
                                    <a:solidFill>
                                      <a:srgbClr val="FF4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sz="2400" i="1">
                                    <a:solidFill>
                                      <a:srgbClr val="FF40FF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altLang="ja-JP" sz="2400" i="1">
                                    <a:solidFill>
                                      <a:srgbClr val="FF40FF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</m:d>
                    <m:r>
                      <a:rPr lang="en-US" altLang="ja-JP" sz="2400" b="0" i="1" smtClean="0">
                        <a:solidFill>
                          <a:srgbClr val="FF4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ja-JP" sz="2400" b="0" i="0" smtClean="0">
                        <a:solidFill>
                          <a:srgbClr val="FF4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2400" dirty="0">
                    <a:solidFill>
                      <a:srgbClr val="7030A0"/>
                    </a:solidFill>
                  </a:rPr>
                  <a:t>define </a:t>
                </a:r>
                <a:r>
                  <a:rPr lang="en-US" altLang="ja-JP" sz="2400" dirty="0">
                    <a:solidFill>
                      <a:srgbClr val="00B0F0"/>
                    </a:solidFill>
                  </a:rPr>
                  <a:t> </a:t>
                </a:r>
              </a:p>
              <a:p>
                <a:pPr marL="45720" indent="0" algn="ctr">
                  <a:buNone/>
                </a:pPr>
                <a14:m>
                  <m:oMath xmlns:m="http://schemas.openxmlformats.org/officeDocument/2006/math">
                    <m:r>
                      <a:rPr lang="en-US" altLang="ja-JP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altLang="ja-JP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𝐵𝑤</m:t>
                        </m:r>
                        <m: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den>
                    </m:f>
                  </m:oMath>
                </a14:m>
                <a:r>
                  <a:rPr lang="en-US" altLang="ja-JP" sz="2400" dirty="0">
                    <a:solidFill>
                      <a:srgbClr val="FF0000"/>
                    </a:solidFill>
                  </a:rPr>
                  <a:t>,  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altLang="ja-JP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𝑑𝑧</m:t>
                    </m:r>
                    <m:r>
                      <a:rPr lang="en-US" altLang="ja-JP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𝑧𝑑𝑧</m:t>
                        </m:r>
                      </m:num>
                      <m:den>
                        <m: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altLang="ja-JP" sz="2400" dirty="0">
                    <a:solidFill>
                      <a:srgbClr val="FF0000"/>
                    </a:solidFill>
                  </a:rPr>
                  <a:t>. </a:t>
                </a:r>
                <a:r>
                  <a:rPr lang="en-US" altLang="ja-JP" dirty="0">
                    <a:solidFill>
                      <a:srgbClr val="FF0000"/>
                    </a:solidFill>
                  </a:rPr>
                  <a:t> </a:t>
                </a:r>
                <a:endParaRPr lang="en-US" altLang="ja-JP" dirty="0">
                  <a:solidFill>
                    <a:srgbClr val="00B0F0"/>
                  </a:solidFill>
                </a:endParaRPr>
              </a:p>
              <a:p>
                <a:pPr marL="45720" indent="0">
                  <a:buNone/>
                </a:pPr>
                <a:r>
                  <a:rPr lang="en-US" altLang="ja-JP" dirty="0">
                    <a:ea typeface="Cambria Math" panose="02040503050406030204" pitchFamily="18" charset="0"/>
                  </a:rPr>
                  <a:t>We see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𝑅𝑒𝑠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</m:sSub>
                    <m:r>
                      <a:rPr lang="en-US" altLang="ja-JP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altLang="ja-JP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altLang="ja-JP" dirty="0">
                    <a:ea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𝑅𝑒𝑠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</m:sSub>
                    <m:r>
                      <a:rPr lang="en-US" altLang="ja-JP" i="1">
                        <a:latin typeface="Cambria Math" panose="02040503050406030204" pitchFamily="18" charset="0"/>
                      </a:rPr>
                      <m:t>h</m:t>
                    </m:r>
                    <m:sSup>
                      <m:sSupPr>
                        <m:ctrlPr>
                          <a:rPr lang="en-US" altLang="ja-JP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en-US" altLang="ja-JP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  <m:r>
                      <a:rPr lang="en-US" altLang="ja-JP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altLang="ja-JP" dirty="0">
                    <a:ea typeface="Cambria Math" panose="02040503050406030204" pitchFamily="18" charset="0"/>
                  </a:rPr>
                  <a:t>and so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eqArr>
                          <m:eqArrPr>
                            <m:ctrlP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e>
                        </m:eqArr>
                      </m:sub>
                    </m:sSub>
                  </m:oMath>
                </a14:m>
                <a:r>
                  <a:rPr lang="en-US" altLang="ja-JP" dirty="0">
                    <a:ea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eqArr>
                          <m:eqArrPr>
                            <m:ctrlP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e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e>
                        </m:eqArr>
                      </m:sub>
                    </m:sSub>
                  </m:oMath>
                </a14:m>
                <a:r>
                  <a:rPr lang="en-US" altLang="ja-JP" dirty="0">
                    <a:ea typeface="Cambria Math" panose="02040503050406030204" pitchFamily="18" charset="0"/>
                  </a:rPr>
                  <a:t> have no periods,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𝑅𝑒𝑠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</m:sSub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ja-JP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  <m:r>
                      <a:rPr lang="en-US" altLang="ja-JP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ja-JP" dirty="0"/>
                      <m:t>if</m:t>
                    </m:r>
                    <m:r>
                      <m:rPr>
                        <m:nor/>
                      </m:rPr>
                      <a:rPr lang="en-US" altLang="ja-JP" dirty="0"/>
                      <m:t> 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altLang="ja-JP" dirty="0">
                    <a:ea typeface="Cambria Math" panose="02040503050406030204" pitchFamily="18" charset="0"/>
                  </a:rPr>
                  <a:t>. </a:t>
                </a:r>
              </a:p>
              <a:p>
                <a:pPr marL="45720" indent="0">
                  <a:buNone/>
                </a:pPr>
                <a:r>
                  <a:rPr lang="en-US" altLang="ja-JP" u="sng" dirty="0">
                    <a:solidFill>
                      <a:srgbClr val="FF40FF"/>
                    </a:solidFill>
                    <a:ea typeface="Cambria Math" panose="02040503050406030204" pitchFamily="18" charset="0"/>
                  </a:rPr>
                  <a:t>As global cycles</a:t>
                </a:r>
                <a:r>
                  <a:rPr lang="en-US" altLang="ja-JP" dirty="0">
                    <a:solidFill>
                      <a:srgbClr val="FF40FF"/>
                    </a:solidFill>
                    <a:ea typeface="Cambria Math" panose="02040503050406030204" pitchFamily="18" charset="0"/>
                  </a:rPr>
                  <a:t>,</a:t>
                </a:r>
                <a:r>
                  <a:rPr lang="en-US" altLang="ja-JP" dirty="0">
                    <a:ea typeface="Cambria Math" panose="02040503050406030204" pitchFamily="18" charset="0"/>
                  </a:rPr>
                  <a:t> 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ja-JP" dirty="0">
                    <a:ea typeface="Cambria Math" panose="02040503050406030204" pitchFamily="18" charset="0"/>
                  </a:rPr>
                  <a:t> be a contour around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US" altLang="ja-JP" dirty="0">
                    <a:ea typeface="Cambria Math" panose="02040503050406030204" pitchFamily="18" charset="0"/>
                  </a:rPr>
                  <a:t>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ja-JP" dirty="0">
                    <a:ea typeface="Cambria Math" panose="02040503050406030204" pitchFamily="18" charset="0"/>
                  </a:rPr>
                  <a:t> around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altLang="ja-JP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altLang="ja-JP" dirty="0">
                    <a:ea typeface="Cambria Math" panose="02040503050406030204" pitchFamily="18" charset="0"/>
                  </a:rPr>
                  <a:t> </a:t>
                </a:r>
              </a:p>
              <a:p>
                <a:pPr marL="45720" indent="0">
                  <a:buNone/>
                </a:pPr>
                <a:r>
                  <a:rPr lang="en-US" altLang="ja-JP" dirty="0">
                    <a:ea typeface="Cambria Math" panose="02040503050406030204" pitchFamily="18" charset="0"/>
                  </a:rPr>
                  <a:t>Put </a:t>
                </a:r>
                <a14:m>
                  <m:oMath xmlns:m="http://schemas.openxmlformats.org/officeDocument/2006/math">
                    <m:r>
                      <a:rPr lang="en-US" altLang="ja-JP" i="1" smtClean="0">
                        <a:solidFill>
                          <a:srgbClr val="FF2F9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en-US" altLang="ja-JP" i="1" smtClean="0">
                        <a:solidFill>
                          <a:srgbClr val="FF2F9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altLang="ja-JP" i="1">
                            <a:solidFill>
                              <a:srgbClr val="FF2F9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ja-JP" i="1">
                            <a:solidFill>
                              <a:srgbClr val="FF2F9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ja-JP" i="1">
                            <a:solidFill>
                              <a:srgbClr val="FF2F9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sup>
                      <m:e>
                        <m:f>
                          <m:fPr>
                            <m:ctrlPr>
                              <a:rPr lang="en-US" altLang="ja-JP" i="1">
                                <a:solidFill>
                                  <a:srgbClr val="FF2F9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JP" i="1">
                                <a:solidFill>
                                  <a:srgbClr val="FF2F9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𝑥𝑑𝑥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altLang="ja-JP" i="1">
                                    <a:solidFill>
                                      <a:srgbClr val="FF2F9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ja-JP" i="1">
                                    <a:solidFill>
                                      <a:srgbClr val="FF2F9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d>
                                  <m:dPr>
                                    <m:ctrlPr>
                                      <a:rPr lang="en-US" altLang="ja-JP" i="1">
                                        <a:solidFill>
                                          <a:srgbClr val="FF2F9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altLang="ja-JP" i="1">
                                            <a:solidFill>
                                              <a:srgbClr val="FF2F9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ja-JP" i="1">
                                            <a:solidFill>
                                              <a:srgbClr val="FF2F9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p>
                                        <m:r>
                                          <a:rPr lang="en-US" altLang="ja-JP" i="1">
                                            <a:solidFill>
                                              <a:srgbClr val="FF2F9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altLang="ja-JP" i="1">
                                        <a:solidFill>
                                          <a:srgbClr val="FF2F9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sSup>
                                      <m:sSupPr>
                                        <m:ctrlPr>
                                          <a:rPr lang="en-US" altLang="ja-JP" i="1">
                                            <a:solidFill>
                                              <a:srgbClr val="FF2F9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ja-JP" i="1">
                                            <a:solidFill>
                                              <a:srgbClr val="FF2F9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en-US" altLang="ja-JP" i="1">
                                            <a:solidFill>
                                              <a:srgbClr val="FF2F9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rad>
                          </m:den>
                        </m:f>
                      </m:e>
                    </m:nary>
                  </m:oMath>
                </a14:m>
                <a:r>
                  <a:rPr lang="en-US" altLang="ja-JP" dirty="0">
                    <a:solidFill>
                      <a:srgbClr val="FF2F92"/>
                    </a:solidFill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ja-JP" i="1">
                        <a:solidFill>
                          <a:srgbClr val="FF2F9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r>
                      <a:rPr lang="en-US" altLang="ja-JP" i="1">
                        <a:solidFill>
                          <a:srgbClr val="FF2F9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altLang="ja-JP" i="1">
                            <a:solidFill>
                              <a:srgbClr val="FF2F9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ja-JP" i="1">
                            <a:solidFill>
                              <a:srgbClr val="FF2F9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ja-JP" i="1">
                            <a:solidFill>
                              <a:srgbClr val="FF2F9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sup>
                      <m:e>
                        <m:f>
                          <m:fPr>
                            <m:ctrlPr>
                              <a:rPr lang="en-US" altLang="ja-JP" i="1">
                                <a:solidFill>
                                  <a:srgbClr val="FF2F9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ctrlPr>
                                  <a:rPr lang="en-US" altLang="ja-JP" i="1">
                                    <a:solidFill>
                                      <a:srgbClr val="FF2F9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altLang="ja-JP" i="1">
                                        <a:solidFill>
                                          <a:srgbClr val="FF2F9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i="1">
                                        <a:solidFill>
                                          <a:srgbClr val="FF2F9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p>
                                    <m:r>
                                      <a:rPr lang="en-US" altLang="ja-JP" i="1">
                                        <a:solidFill>
                                          <a:srgbClr val="FF2F9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ja-JP" i="1">
                                    <a:solidFill>
                                      <a:srgbClr val="FF2F9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altLang="ja-JP" i="1">
                                        <a:solidFill>
                                          <a:srgbClr val="FF2F9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i="1">
                                        <a:solidFill>
                                          <a:srgbClr val="FF2F9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altLang="ja-JP" i="1">
                                        <a:solidFill>
                                          <a:srgbClr val="FF2F9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en-US" altLang="ja-JP" i="1">
                                <a:solidFill>
                                  <a:srgbClr val="FF2F9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𝑑𝑥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altLang="ja-JP" i="1">
                                    <a:solidFill>
                                      <a:srgbClr val="FF2F9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ja-JP" i="1">
                                    <a:solidFill>
                                      <a:srgbClr val="FF2F9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d>
                                  <m:dPr>
                                    <m:ctrlPr>
                                      <a:rPr lang="en-US" altLang="ja-JP" i="1">
                                        <a:solidFill>
                                          <a:srgbClr val="FF2F9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altLang="ja-JP" i="1">
                                            <a:solidFill>
                                              <a:srgbClr val="FF2F9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ja-JP" i="1">
                                            <a:solidFill>
                                              <a:srgbClr val="FF2F9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p>
                                        <m:r>
                                          <a:rPr lang="en-US" altLang="ja-JP" i="1">
                                            <a:solidFill>
                                              <a:srgbClr val="FF2F9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altLang="ja-JP" i="1">
                                        <a:solidFill>
                                          <a:srgbClr val="FF2F9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sSup>
                                      <m:sSupPr>
                                        <m:ctrlPr>
                                          <a:rPr lang="en-US" altLang="ja-JP" i="1">
                                            <a:solidFill>
                                              <a:srgbClr val="FF2F9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ja-JP" i="1">
                                            <a:solidFill>
                                              <a:srgbClr val="FF2F9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en-US" altLang="ja-JP" i="1">
                                            <a:solidFill>
                                              <a:srgbClr val="FF2F9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rad>
                          </m:den>
                        </m:f>
                      </m:e>
                    </m:nary>
                    <m:r>
                      <a:rPr lang="en-US" altLang="ja-JP" i="1" dirty="0">
                        <a:solidFill>
                          <a:srgbClr val="FF2F9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  <m:sSub>
                      <m:sSubPr>
                        <m:ctrlPr>
                          <a:rPr lang="en-US" altLang="ja-JP" i="1" dirty="0">
                            <a:solidFill>
                              <a:srgbClr val="FF2F9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 dirty="0">
                            <a:solidFill>
                              <a:srgbClr val="FF2F9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b>
                        <m:r>
                          <a:rPr lang="en-US" altLang="ja-JP" i="1" dirty="0">
                            <a:solidFill>
                              <a:srgbClr val="FF2F9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altLang="ja-JP" dirty="0">
                    <a:solidFill>
                      <a:srgbClr val="FF2F92"/>
                    </a:solidFill>
                    <a:ea typeface="Cambria Math" panose="02040503050406030204" pitchFamily="18" charset="0"/>
                  </a:rPr>
                  <a:t>. </a:t>
                </a:r>
              </a:p>
              <a:p>
                <a:pPr marL="45720" indent="0">
                  <a:buNone/>
                </a:pPr>
                <a:endParaRPr lang="en-US" altLang="ja-JP" sz="900" u="sng" dirty="0">
                  <a:solidFill>
                    <a:srgbClr val="9437FF"/>
                  </a:solidFill>
                  <a:ea typeface="Cambria Math" panose="02040503050406030204" pitchFamily="18" charset="0"/>
                </a:endParaRPr>
              </a:p>
              <a:p>
                <a:pPr marL="45720" indent="0">
                  <a:buNone/>
                </a:pPr>
                <a:r>
                  <a:rPr lang="en-US" altLang="ja-JP" sz="2600" u="sng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Quiz 4</a:t>
                </a:r>
                <a:r>
                  <a:rPr lang="en-US" altLang="ja-JP" sz="24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.</a:t>
                </a:r>
                <a:r>
                  <a:rPr lang="en-US" altLang="ja-JP" dirty="0">
                    <a:ea typeface="Cambria Math" panose="02040503050406030204" pitchFamily="18" charset="0"/>
                  </a:rPr>
                  <a:t> Compute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altLang="ja-JP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altLang="ja-JP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altLang="ja-JP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  <m:sup/>
                      <m:e>
                        <m:r>
                          <a:rPr lang="en-US" altLang="ja-JP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ctrlPr>
                              <a:rPr lang="en-US" altLang="ja-JP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  <m:r>
                          <a:rPr lang="en-US" altLang="ja-JP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𝑑𝑧</m:t>
                        </m:r>
                        <m:r>
                          <a:rPr lang="en-US" altLang="ja-JP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=−2</m:t>
                        </m:r>
                        <m:r>
                          <a:rPr lang="en-US" altLang="ja-JP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</m:nary>
                  </m:oMath>
                </a14:m>
                <a:r>
                  <a:rPr lang="en-US" altLang="ja-JP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altLang="ja-JP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altLang="ja-JP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altLang="ja-JP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  <m:sup/>
                      <m:e>
                        <m:r>
                          <a:rPr lang="en-US" altLang="ja-JP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  <m:sSup>
                          <m:sSupPr>
                            <m:ctrlPr>
                              <a:rPr lang="en-US" altLang="ja-JP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p>
                            <m:r>
                              <a:rPr lang="en-US" altLang="ja-JP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n-US" altLang="ja-JP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  <m:r>
                          <a:rPr lang="en-US" altLang="ja-JP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𝑑𝑧</m:t>
                        </m:r>
                        <m:r>
                          <a:rPr lang="en-US" altLang="ja-JP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=−2</m:t>
                        </m:r>
                        <m:sSup>
                          <m:sSupPr>
                            <m:ctrlPr>
                              <a:rPr lang="en-US" altLang="ja-JP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altLang="ja-JP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ja-JP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  <m:r>
                          <a:rPr lang="en-US" altLang="ja-JP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</m:e>
                    </m:nary>
                  </m:oMath>
                </a14:m>
                <a:r>
                  <a:rPr lang="en-US" altLang="ja-JP" dirty="0">
                    <a:ea typeface="Cambria Math" panose="02040503050406030204" pitchFamily="18" charset="0"/>
                  </a:rPr>
                  <a:t> and so, </a:t>
                </a:r>
              </a:p>
              <a:p>
                <a:pPr marL="45720" indent="0">
                  <a:buNone/>
                </a:pPr>
                <a14:m>
                  <m:oMath xmlns:m="http://schemas.openxmlformats.org/officeDocument/2006/math">
                    <m:nary>
                      <m:naryPr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  <m:sup/>
                      <m:e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eqArr>
                              <m:eqArr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eqArr>
                          </m:sub>
                        </m:sSub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𝑑𝑧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=−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e>
                    </m:nary>
                  </m:oMath>
                </a14:m>
                <a:r>
                  <a:rPr lang="en-US" altLang="ja-JP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altLang="ja-JP" dirty="0">
                    <a:ea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  <m:sup/>
                      <m:e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eqArr>
                              <m:eqArr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eqArr>
                          </m:sub>
                        </m:sSub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𝑑𝑧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=−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e>
                    </m:nary>
                  </m:oMath>
                </a14:m>
                <a:r>
                  <a:rPr lang="en-US" altLang="ja-JP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r>
                      <a:rPr lang="en-US" altLang="ja-JP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dirty="0">
                    <a:ea typeface="Cambria Math" panose="02040503050406030204" pitchFamily="18" charset="0"/>
                  </a:rPr>
                  <a:t>, and similarly,</a:t>
                </a:r>
              </a:p>
              <a:p>
                <a:pPr marL="45720" indent="0">
                  <a:buNone/>
                </a:pPr>
                <a14:m>
                  <m:oMath xmlns:m="http://schemas.openxmlformats.org/officeDocument/2006/math">
                    <m:nary>
                      <m:naryPr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  <m:sup/>
                      <m:e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eqArr>
                              <m:eqArr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eqArr>
                          </m:sub>
                        </m:sSub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𝑑𝑧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=−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e>
                    </m:nary>
                  </m:oMath>
                </a14:m>
                <a:r>
                  <a:rPr lang="en-US" altLang="ja-JP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dirty="0">
                    <a:ea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  <m:sup/>
                      <m:e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eqArr>
                              <m:eqArr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eqArr>
                          </m:sub>
                        </m:sSub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𝑑𝑧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e>
                    </m:nary>
                  </m:oMath>
                </a14:m>
                <a:r>
                  <a:rPr lang="en-US" altLang="ja-JP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r>
                      <a:rPr lang="en-US" altLang="ja-JP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 </m:t>
                    </m:r>
                  </m:oMath>
                </a14:m>
                <a:endParaRPr lang="en-US" altLang="ja-JP" dirty="0">
                  <a:ea typeface="Cambria Math" panose="02040503050406030204" pitchFamily="18" charset="0"/>
                </a:endParaRPr>
              </a:p>
              <a:p>
                <a:pPr marL="45720" indent="0">
                  <a:buNone/>
                </a:pPr>
                <a:r>
                  <a:rPr lang="en-US" altLang="ja-JP" sz="2100" dirty="0">
                    <a:solidFill>
                      <a:srgbClr val="FF40FF"/>
                    </a:solidFill>
                    <a:ea typeface="Cambria Math" panose="02040503050406030204" pitchFamily="18" charset="0"/>
                  </a:rPr>
                  <a:t>Then for </a:t>
                </a:r>
                <a14:m>
                  <m:oMath xmlns:m="http://schemas.openxmlformats.org/officeDocument/2006/math">
                    <m:r>
                      <a:rPr lang="en-US" altLang="ja-JP" sz="2100" i="1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en-US" altLang="ja-JP" sz="2100" i="1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altLang="ja-JP" sz="2100" i="1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altLang="ja-JP" sz="2100" i="1">
                                <a:solidFill>
                                  <a:srgbClr val="FF4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JP" sz="2100" i="1">
                                <a:solidFill>
                                  <a:srgbClr val="FF4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num>
                          <m:den>
                            <m:r>
                              <a:rPr lang="en-US" altLang="ja-JP" sz="2100" i="1">
                                <a:solidFill>
                                  <a:srgbClr val="FF4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altLang="ja-JP" sz="2100" dirty="0">
                    <a:solidFill>
                      <a:srgbClr val="FF40FF"/>
                    </a:solidFill>
                    <a:ea typeface="Cambria Math" panose="02040503050406030204" pitchFamily="18" charset="0"/>
                  </a:rPr>
                  <a:t>, all the real period vanish, and we obtain  </a:t>
                </a:r>
                <a:r>
                  <a:rPr lang="en-US" altLang="ja-JP" sz="2100" u="sng" dirty="0">
                    <a:solidFill>
                      <a:srgbClr val="FF40FF"/>
                    </a:solidFill>
                    <a:ea typeface="Cambria Math" panose="02040503050406030204" pitchFamily="18" charset="0"/>
                  </a:rPr>
                  <a:t>Chen-</a:t>
                </a:r>
                <a:r>
                  <a:rPr lang="en-US" altLang="ja-JP" sz="2100" u="sng" dirty="0" err="1">
                    <a:solidFill>
                      <a:srgbClr val="FF40FF"/>
                    </a:solidFill>
                    <a:ea typeface="Cambria Math" panose="02040503050406030204" pitchFamily="18" charset="0"/>
                  </a:rPr>
                  <a:t>Gackstatter</a:t>
                </a:r>
                <a:r>
                  <a:rPr lang="en-US" altLang="ja-JP" sz="2100" dirty="0">
                    <a:solidFill>
                      <a:srgbClr val="FF40FF"/>
                    </a:solidFill>
                    <a:ea typeface="Cambria Math" panose="02040503050406030204" pitchFamily="18" charset="0"/>
                  </a:rPr>
                  <a:t> surface</a:t>
                </a:r>
                <a:endParaRPr kumimoji="1" lang="ja-JP" altLang="en-US" sz="210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14C5F387-F852-BF43-BF43-2E777551810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66952" y="1355834"/>
                <a:ext cx="10426262" cy="5013435"/>
              </a:xfrm>
              <a:blipFill>
                <a:blip r:embed="rId3"/>
                <a:stretch>
                  <a:fillRect l="-3041" t="-252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図 3">
            <a:extLst>
              <a:ext uri="{FF2B5EF4-FFF2-40B4-BE49-F238E27FC236}">
                <a16:creationId xmlns:a16="http://schemas.microsoft.com/office/drawing/2014/main" id="{49C5836B-CCE2-7E4D-94DD-B69B133D82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383" y="2875549"/>
            <a:ext cx="2411073" cy="129932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3736035-5F81-DA42-A01B-AC196897E5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721" y="4301822"/>
            <a:ext cx="1196531" cy="119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1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223DBCCB-5000-B148-97ED-2F8357CC658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271751" y="355828"/>
                <a:ext cx="9648497" cy="749282"/>
              </a:xfrm>
            </p:spPr>
            <p:txBody>
              <a:bodyPr>
                <a:normAutofit fontScale="90000"/>
              </a:bodyPr>
              <a:lstStyle/>
              <a:p>
                <a:pPr algn="ctr"/>
                <a:r>
                  <a:rPr lang="en-US" altLang="ja-JP" sz="4000" dirty="0">
                    <a:solidFill>
                      <a:srgbClr val="0070C0"/>
                    </a:solidFill>
                  </a:rPr>
                  <a:t>M-S surface 3 (</a:t>
                </a:r>
                <a14:m>
                  <m:oMath xmlns:m="http://schemas.openxmlformats.org/officeDocument/2006/math">
                    <m:r>
                      <a:rPr lang="en-US" altLang="ja-JP" sz="40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altLang="ja-JP" sz="400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en-US" altLang="ja-JP" sz="40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0) </m:t>
                    </m:r>
                  </m:oMath>
                </a14:m>
                <a:r>
                  <a:rPr kumimoji="1" lang="en-US" altLang="ja-JP" sz="4000" dirty="0">
                    <a:solidFill>
                      <a:srgbClr val="0070C0"/>
                    </a:solidFill>
                  </a:rPr>
                  <a:t>and the Costa (</a:t>
                </a:r>
                <a14:m>
                  <m:oMath xmlns:m="http://schemas.openxmlformats.org/officeDocument/2006/math">
                    <m:r>
                      <a:rPr lang="en-US" altLang="ja-JP" sz="400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altLang="ja-JP" sz="400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=0)</m:t>
                    </m:r>
                  </m:oMath>
                </a14:m>
                <a:endParaRPr kumimoji="1" lang="ja-JP" altLang="en-US" sz="4000">
                  <a:solidFill>
                    <a:srgbClr val="0070C0"/>
                  </a:solidFill>
                </a:endParaRPr>
              </a:p>
            </p:txBody>
          </p:sp>
        </mc:Choice>
        <mc:Fallback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223DBCCB-5000-B148-97ED-2F8357CC65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271751" y="355828"/>
                <a:ext cx="9648497" cy="749282"/>
              </a:xfrm>
              <a:blipFill>
                <a:blip r:embed="rId2"/>
                <a:stretch>
                  <a:fillRect l="-1711" r="-1053" b="-30000"/>
                </a:stretch>
              </a:blipFill>
            </p:spPr>
            <p:txBody>
              <a:bodyPr/>
              <a:lstStyle/>
              <a:p>
                <a:r>
                  <a:rPr lang="ja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3C0EAFF3-FEA0-F241-9AFD-2345EBF49C7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1505187"/>
                <a:ext cx="10258097" cy="4622344"/>
              </a:xfrm>
            </p:spPr>
            <p:txBody>
              <a:bodyPr>
                <a:normAutofit fontScale="92500" lnSpcReduction="10000"/>
              </a:bodyPr>
              <a:lstStyle/>
              <a:p>
                <a:pPr marL="45720" indent="0">
                  <a:buNone/>
                </a:pPr>
                <a:r>
                  <a:rPr lang="en-US" altLang="ja-JP" dirty="0"/>
                  <a:t>Using the </a:t>
                </a:r>
                <a:r>
                  <a:rPr lang="en-US" altLang="ja-JP" dirty="0">
                    <a:solidFill>
                      <a:srgbClr val="00B050"/>
                    </a:solidFill>
                  </a:rPr>
                  <a:t>Weierstrass </a:t>
                </a:r>
                <a14:m>
                  <m:oMath xmlns:m="http://schemas.openxmlformats.org/officeDocument/2006/math">
                    <m:r>
                      <a:rPr lang="en-US" altLang="ja-JP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𝔭</m:t>
                    </m:r>
                  </m:oMath>
                </a14:m>
                <a:r>
                  <a:rPr lang="en-US" altLang="ja-JP" dirty="0">
                    <a:solidFill>
                      <a:srgbClr val="00B050"/>
                    </a:solidFill>
                  </a:rPr>
                  <a:t> function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altLang="ja-JP" b="0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b="0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+mn-ea"/>
                      </a:rPr>
                      <m:t>on</m:t>
                    </m:r>
                    <m:r>
                      <a:rPr lang="en-US" altLang="ja-JP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ja-JP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altLang="ja-JP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ja-JP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acc>
                    <m:r>
                      <a:rPr lang="en-US" altLang="ja-JP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en-US" altLang="ja-JP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ja-JP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ja-JP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ja-JP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ja-JP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ja-JP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ja-JP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ja-JP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altLang="ja-JP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ja-JP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ja-JP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ja-JP" dirty="0"/>
                  <a:t> where</a:t>
                </a:r>
              </a:p>
              <a:p>
                <a:pPr marL="45720" indent="0">
                  <a:buNone/>
                </a:pP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 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ℂ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ja-JP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num>
                      <m:den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acc>
                          <m:accPr>
                            <m:chr m:val="̅"/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acc>
                      </m:den>
                    </m:f>
                    <m:r>
                      <a:rPr lang="en-US" altLang="ja-JP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i="1" dirty="0">
                    <a:solidFill>
                      <a:srgbClr val="0070C0"/>
                    </a:solidFill>
                  </a:rPr>
                  <a:t>=</a:t>
                </a:r>
                <a:r>
                  <a:rPr lang="en-US" altLang="ja-JP" dirty="0">
                    <a:solidFill>
                      <a:srgbClr val="0070C0"/>
                    </a:solidFill>
                  </a:rPr>
                  <a:t>{(</a:t>
                </a:r>
                <a14:m>
                  <m:oMath xmlns:m="http://schemas.openxmlformats.org/officeDocument/2006/math">
                    <m:r>
                      <a:rPr lang="en-US" altLang="ja-JP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𝔭</m:t>
                    </m:r>
                    <m:r>
                      <a:rPr lang="en-US" altLang="ja-JP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ja-JP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𝔭</m:t>
                        </m:r>
                      </m:e>
                      <m:sup>
                        <m:r>
                          <a:rPr lang="en-US" altLang="ja-JP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ja-JP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):</m:t>
                    </m:r>
                    <m:sSup>
                      <m:sSupPr>
                        <m:ctrlPr>
                          <a:rPr lang="en-US" altLang="ja-JP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altLang="ja-JP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ja-JP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𝔭</m:t>
                            </m:r>
                          </m:e>
                          <m:sup>
                            <m:r>
                              <a:rPr lang="en-US" altLang="ja-JP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altLang="ja-JP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altLang="ja-JP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en-US" altLang="ja-JP" dirty="0">
                        <a:solidFill>
                          <a:srgbClr val="0070C0"/>
                        </a:solidFill>
                      </a:rPr>
                      <m:t>=4</m:t>
                    </m:r>
                    <m:r>
                      <a:rPr lang="en-US" altLang="ja-JP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𝔭</m:t>
                    </m:r>
                    <m:r>
                      <m:rPr>
                        <m:nor/>
                      </m:rPr>
                      <a:rPr lang="en-US" altLang="ja-JP" dirty="0">
                        <a:solidFill>
                          <a:srgbClr val="0070C0"/>
                        </a:solidFill>
                      </a:rPr>
                      <m:t>(</m:t>
                    </m:r>
                    <m:sSup>
                      <m:sSupPr>
                        <m:ctrlPr>
                          <a:rPr lang="en-US" altLang="ja-JP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𝔭</m:t>
                        </m:r>
                      </m:e>
                      <m:sup>
                        <m:r>
                          <a:rPr lang="en-US" altLang="ja-JP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en-US" altLang="ja-JP" dirty="0">
                        <a:solidFill>
                          <a:srgbClr val="0070C0"/>
                        </a:solidFill>
                      </a:rPr>
                      <m:t> −</m:t>
                    </m:r>
                    <m:r>
                      <a:rPr lang="en-US" altLang="ja-JP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ja-JP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altLang="ja-JP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en-US" altLang="ja-JP" dirty="0">
                        <a:solidFill>
                          <a:srgbClr val="0070C0"/>
                        </a:solidFill>
                      </a:rPr>
                      <m:t>)</m:t>
                    </m:r>
                  </m:oMath>
                </a14:m>
                <a:r>
                  <a:rPr lang="en-US" altLang="ja-JP" dirty="0">
                    <a:solidFill>
                      <a:srgbClr val="0070C0"/>
                    </a:solidFill>
                  </a:rPr>
                  <a:t>},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ja-JP" dirty="0"/>
                  <a:t>=</a:t>
                </a:r>
                <a:r>
                  <a:rPr lang="en-US" altLang="ja-JP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d>
                      <m:dPr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altLang="ja-JP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ja-JP" dirty="0"/>
                  <a:t>=</a:t>
                </a:r>
                <a:r>
                  <a:rPr lang="en-US" altLang="ja-JP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altLang="ja-JP" dirty="0">
                    <a:ea typeface="Cambria Math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ja-JP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ja-JP" dirty="0">
                    <a:ea typeface="Cambria Math" panose="02040503050406030204" pitchFamily="18" charset="0"/>
                  </a:rPr>
                  <a:t>)</a:t>
                </a:r>
                <a:r>
                  <a:rPr lang="en-US" altLang="ja-JP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ja-JP" dirty="0"/>
                  <a:t>=</a:t>
                </a:r>
                <a:r>
                  <a:rPr lang="en-US" altLang="ja-JP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d>
                      <m:dPr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ja-JP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JP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num>
                          <m:den>
                            <m:r>
                              <a:rPr lang="en-US" altLang="ja-JP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ja-JP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altLang="ja-JP" dirty="0"/>
                  <a:t>=</a:t>
                </a:r>
                <a:r>
                  <a:rPr lang="en-US" altLang="ja-JP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d>
                      <m:dPr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ja-JP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JP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1+</m:t>
                            </m:r>
                            <m:r>
                              <a:rPr lang="en-US" altLang="ja-JP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num>
                          <m:den>
                            <m:r>
                              <a:rPr lang="en-US" altLang="ja-JP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altLang="ja-JP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altLang="ja-JP" dirty="0"/>
                  <a:t> </a:t>
                </a:r>
              </a:p>
              <a:p>
                <a:pPr marL="45720" indent="0">
                  <a:buNone/>
                </a:pPr>
                <a:r>
                  <a:rPr lang="en-US" altLang="ja-JP" dirty="0"/>
                  <a:t>writing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ja-JP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d>
                      <m:dPr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</m:d>
                  </m:oMath>
                </a14:m>
                <a:r>
                  <a:rPr lang="en-US" altLang="ja-JP" dirty="0"/>
                  <a:t>, we define </a:t>
                </a:r>
              </a:p>
              <a:p>
                <a:pPr marL="45720" indent="0">
                  <a:buNone/>
                </a:pPr>
                <a:r>
                  <a:rPr lang="en-US" altLang="ja-JP" dirty="0">
                    <a:solidFill>
                      <a:schemeClr val="accent3">
                        <a:lumMod val="75000"/>
                      </a:schemeClr>
                    </a:solidFill>
                  </a:rPr>
                  <a:t>     A</a:t>
                </a:r>
                <a:r>
                  <a:rPr lang="en-US" altLang="ja-JP" dirty="0"/>
                  <a:t>: (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altLang="ja-JP" dirty="0"/>
                  <a:t>,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altLang="ja-JP" i="1" dirty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altLang="ja-JP" b="0" i="1" dirty="0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altLang="ja-JP" b="0" i="1" dirty="0" smtClean="0">
                        <a:latin typeface="Cambria Math" panose="02040503050406030204" pitchFamily="18" charset="0"/>
                      </a:rPr>
                      <m:t>)=</m:t>
                    </m:r>
                    <m:d>
                      <m:dPr>
                        <m:ctrlPr>
                          <a:rPr lang="en-US" altLang="ja-JP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p>
                                  <m:sSupPr>
                                    <m:ctrlP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𝔭</m:t>
                                    </m:r>
                                  </m:e>
                                  <m:sup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𝑗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</m:d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𝔭</m:t>
                                </m:r>
                              </m:e>
                              <m:sup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d>
                          </m:den>
                        </m:f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𝔭</m:t>
                        </m:r>
                        <m:d>
                          <m:d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d>
                        <m:r>
                          <a:rPr lang="en-US" altLang="ja-JP" i="1" dirty="0">
                            <a:latin typeface="Cambria Math" panose="02040503050406030204" pitchFamily="18" charset="0"/>
                          </a:rPr>
                          <m:t>𝑑𝑢</m:t>
                        </m:r>
                      </m:e>
                    </m:d>
                  </m:oMath>
                </a14:m>
                <a:r>
                  <a:rPr lang="en-US" altLang="ja-JP" dirty="0"/>
                  <a:t>, for </a:t>
                </a:r>
                <a14:m>
                  <m:oMath xmlns:m="http://schemas.openxmlformats.org/officeDocument/2006/math">
                    <m:r>
                      <a:rPr lang="en-US" altLang="ja-JP" i="1" dirty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altLang="ja-JP" i="1" dirty="0">
                        <a:latin typeface="Cambria Math" panose="02040503050406030204" pitchFamily="18" charset="0"/>
                      </a:rPr>
                      <m:t>=1,2,3,…</m:t>
                    </m:r>
                  </m:oMath>
                </a14:m>
                <a:r>
                  <a:rPr lang="en-US" altLang="ja-JP" dirty="0"/>
                  <a:t>, </a:t>
                </a:r>
              </a:p>
              <a:p>
                <a:pPr marL="45720" indent="0">
                  <a:buNone/>
                </a:pPr>
                <a:r>
                  <a:rPr lang="en-US" altLang="ja-JP" dirty="0"/>
                  <a:t>     </a:t>
                </a:r>
                <a:r>
                  <a:rPr lang="en-US" altLang="ja-JP" dirty="0">
                    <a:solidFill>
                      <a:schemeClr val="accent3">
                        <a:lumMod val="75000"/>
                      </a:schemeClr>
                    </a:solidFill>
                  </a:rPr>
                  <a:t>B</a:t>
                </a:r>
                <a:r>
                  <a:rPr lang="en-US" altLang="ja-JP" dirty="0"/>
                  <a:t>: (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altLang="ja-JP" dirty="0"/>
                  <a:t>,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altLang="ja-JP" i="1" dirty="0">
                        <a:latin typeface="Cambria Math" panose="02040503050406030204" pitchFamily="18" charset="0"/>
                      </a:rPr>
                      <m:t>𝑑𝑢</m:t>
                    </m:r>
                    <m:r>
                      <a:rPr lang="en-US" altLang="ja-JP" i="1" dirty="0">
                        <a:latin typeface="Cambria Math" panose="02040503050406030204" pitchFamily="18" charset="0"/>
                      </a:rPr>
                      <m:t>)=</m:t>
                    </m:r>
                    <m:d>
                      <m:dPr>
                        <m:ctrlPr>
                          <a:rPr lang="en-US" altLang="ja-JP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p>
                                  <m:sSupPr>
                                    <m:ctrlP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𝔭</m:t>
                                    </m:r>
                                  </m:e>
                                  <m:sup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𝑗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</m:d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𝔭</m:t>
                                </m:r>
                              </m:e>
                              <m:sup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d>
                          </m:den>
                        </m:f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ja-JP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𝔭</m:t>
                            </m:r>
                          </m:e>
                          <m:sup>
                            <m:r>
                              <a:rPr lang="en-US" altLang="ja-JP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altLang="ja-JP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sup>
                        </m:sSup>
                        <m:d>
                          <m:d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d>
                        <m:r>
                          <a:rPr lang="en-US" altLang="ja-JP" i="1" dirty="0">
                            <a:latin typeface="Cambria Math" panose="02040503050406030204" pitchFamily="18" charset="0"/>
                          </a:rPr>
                          <m:t>𝑑𝑢</m:t>
                        </m:r>
                      </m:e>
                    </m:d>
                  </m:oMath>
                </a14:m>
                <a:r>
                  <a:rPr lang="en-US" altLang="ja-JP" dirty="0"/>
                  <a:t>, for </a:t>
                </a:r>
                <a14:m>
                  <m:oMath xmlns:m="http://schemas.openxmlformats.org/officeDocument/2006/math">
                    <m:r>
                      <a:rPr lang="en-US" altLang="ja-JP" i="1" dirty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altLang="ja-JP" i="1" dirty="0">
                        <a:latin typeface="Cambria Math" panose="02040503050406030204" pitchFamily="18" charset="0"/>
                      </a:rPr>
                      <m:t>=2,4,6,…</m:t>
                    </m:r>
                    <m:r>
                      <a:rPr lang="en-US" altLang="ja-JP" dirty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altLang="ja-JP" dirty="0"/>
                  <a:t>      </a:t>
                </a:r>
              </a:p>
              <a:p>
                <a:pPr marL="45720" indent="0">
                  <a:buNone/>
                </a:pPr>
                <a:r>
                  <a:rPr lang="en-US" altLang="ja-JP" sz="2400" u="sng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Quiz 5</a:t>
                </a:r>
                <a:r>
                  <a:rPr lang="en-US" altLang="ja-JP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.</a:t>
                </a:r>
                <a:r>
                  <a:rPr lang="en-US" altLang="ja-JP" dirty="0">
                    <a:ea typeface="Cambria Math" panose="02040503050406030204" pitchFamily="18" charset="0"/>
                  </a:rPr>
                  <a:t> Show [R], [P], and the completeness,  </a:t>
                </a:r>
              </a:p>
              <a:p>
                <a:pPr marL="45720" indent="0">
                  <a:buNone/>
                </a:pPr>
                <a:r>
                  <a:rPr lang="en-US" altLang="ja-JP" dirty="0">
                    <a:ea typeface="Cambria Math" panose="02040503050406030204" pitchFamily="18" charset="0"/>
                  </a:rPr>
                  <a:t>i.e., [R]: </a:t>
                </a:r>
                <a14:m>
                  <m:oMath xmlns:m="http://schemas.openxmlformats.org/officeDocument/2006/math">
                    <m:r>
                      <a:rPr lang="en-US" altLang="ja-JP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altLang="ja-JP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ja-JP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h𝑑𝑢</m:t>
                    </m:r>
                  </m:oMath>
                </a14:m>
                <a:r>
                  <a:rPr lang="en-US" altLang="ja-JP" dirty="0"/>
                  <a:t> has zeros only at the poles of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altLang="ja-JP" dirty="0"/>
                  <a:t> with the twice order. </a:t>
                </a:r>
              </a:p>
              <a:p>
                <a:pPr marL="45720" indent="0">
                  <a:buNone/>
                </a:pPr>
                <a:r>
                  <a:rPr lang="en-US" altLang="ja-JP" dirty="0">
                    <a:ea typeface="Cambria Math" panose="02040503050406030204" pitchFamily="18" charset="0"/>
                  </a:rPr>
                  <a:t>      [P]: compute the residue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ja-JP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ja-JP" dirty="0">
                    <a:solidFill>
                      <a:srgbClr val="0070C0"/>
                    </a:solidFill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ja-JP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ja-JP" dirty="0">
                    <a:solidFill>
                      <a:srgbClr val="0070C0"/>
                    </a:solidFill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ja-JP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ja-JP" dirty="0">
                    <a:solidFill>
                      <a:srgbClr val="0070C0"/>
                    </a:solidFill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ja-JP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altLang="ja-JP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</m:sub>
                    </m:sSub>
                    <m:r>
                      <a:rPr lang="en-US" altLang="ja-JP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m:rPr>
                        <m:sty m:val="p"/>
                      </m:rPr>
                      <a:rPr lang="en-US" altLang="ja-JP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altLang="ja-JP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dirty="0">
                    <a:solidFill>
                      <a:srgbClr val="0070C0"/>
                    </a:solidFill>
                  </a:rPr>
                  <a:t>contour integrals for global cycles. </a:t>
                </a:r>
              </a:p>
              <a:p>
                <a:pPr marL="45720" indent="0">
                  <a:buNone/>
                </a:pPr>
                <a:r>
                  <a:rPr lang="en-US" altLang="ja-JP" dirty="0">
                    <a:solidFill>
                      <a:srgbClr val="FF40FF"/>
                    </a:solidFill>
                  </a:rPr>
                  <a:t>       </a:t>
                </a:r>
                <a:r>
                  <a:rPr lang="en-US" altLang="ja-JP" u="sng" dirty="0"/>
                  <a:t>Completeness</a:t>
                </a:r>
                <a:r>
                  <a:rPr lang="en-US" altLang="ja-JP" dirty="0"/>
                  <a:t>:</a:t>
                </a:r>
                <a:r>
                  <a:rPr lang="en-US" altLang="ja-JP" dirty="0">
                    <a:solidFill>
                      <a:srgbClr val="FF40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i="1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altLang="ja-JP" i="1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i="1" dirty="0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en-US" altLang="ja-JP" i="1" dirty="0">
                                <a:solidFill>
                                  <a:srgbClr val="FF4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i="1" dirty="0">
                                <a:solidFill>
                                  <a:srgbClr val="FF40FF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</m:d>
                        <m:d>
                          <m:dPr>
                            <m:ctrlPr>
                              <a:rPr lang="en-US" altLang="ja-JP" i="1" dirty="0">
                                <a:solidFill>
                                  <a:srgbClr val="FF4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i="1" dirty="0">
                                <a:solidFill>
                                  <a:srgbClr val="FF40FF"/>
                                </a:solidFill>
                                <a:latin typeface="Cambria Math" panose="02040503050406030204" pitchFamily="18" charset="0"/>
                              </a:rPr>
                              <m:t>1+</m:t>
                            </m:r>
                            <m:sSup>
                              <m:sSupPr>
                                <m:ctrlPr>
                                  <a:rPr lang="en-US" altLang="ja-JP" i="1" dirty="0">
                                    <a:solidFill>
                                      <a:srgbClr val="FF4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altLang="ja-JP" i="1" dirty="0">
                                        <a:solidFill>
                                          <a:srgbClr val="FF40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ja-JP" i="1" dirty="0">
                                        <a:solidFill>
                                          <a:srgbClr val="FF4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altLang="ja-JP" i="1" dirty="0">
                                    <a:solidFill>
                                      <a:srgbClr val="FF40FF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num>
                      <m:den>
                        <m:r>
                          <a:rPr lang="en-US" altLang="ja-JP" i="1" dirty="0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ja-JP" i="1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↗∞</m:t>
                    </m:r>
                  </m:oMath>
                </a14:m>
                <a:r>
                  <a:rPr lang="en-US" altLang="ja-JP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en-US" altLang="ja-JP" dirty="0">
                    <a:ea typeface="Cambria Math" panose="02040503050406030204" pitchFamily="18" charset="0"/>
                  </a:rPr>
                  <a:t>as a point comes closer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ja-JP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ja-JP" dirty="0">
                    <a:solidFill>
                      <a:srgbClr val="0070C0"/>
                    </a:solidFill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ja-JP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ja-JP" dirty="0">
                    <a:solidFill>
                      <a:srgbClr val="0070C0"/>
                    </a:solidFill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ja-JP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ja-JP" dirty="0">
                    <a:solidFill>
                      <a:srgbClr val="0070C0"/>
                    </a:solidFill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ja-JP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altLang="ja-JP" dirty="0">
                    <a:solidFill>
                      <a:srgbClr val="0070C0"/>
                    </a:solidFill>
                    <a:ea typeface="Cambria Math" panose="02040503050406030204" pitchFamily="18" charset="0"/>
                  </a:rPr>
                  <a:t>.</a:t>
                </a:r>
                <a:endParaRPr lang="en-US" altLang="ja-JP" dirty="0">
                  <a:solidFill>
                    <a:srgbClr val="0070C0"/>
                  </a:solidFill>
                </a:endParaRPr>
              </a:p>
              <a:p>
                <a:pPr marL="45720" indent="0">
                  <a:buNone/>
                </a:pPr>
                <a:endParaRPr lang="en-US" altLang="ja-JP" dirty="0">
                  <a:ea typeface="Cambria Math" panose="02040503050406030204" pitchFamily="18" charset="0"/>
                </a:endParaRPr>
              </a:p>
              <a:p>
                <a:endParaRPr kumimoji="1" lang="ja-JP" altLang="en-US"/>
              </a:p>
            </p:txBody>
          </p:sp>
        </mc:Choice>
        <mc:Fallback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3C0EAFF3-FEA0-F241-9AFD-2345EBF49C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1505187"/>
                <a:ext cx="10258097" cy="4622344"/>
              </a:xfrm>
              <a:blipFill>
                <a:blip r:embed="rId3"/>
                <a:stretch>
                  <a:fillRect l="-371" t="-1918" r="-1114"/>
                </a:stretch>
              </a:blipFill>
            </p:spPr>
            <p:txBody>
              <a:bodyPr/>
              <a:lstStyle/>
              <a:p>
                <a:r>
                  <a:rPr lang="ja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コンテンツ プレースホルダー 4">
            <a:extLst>
              <a:ext uri="{FF2B5EF4-FFF2-40B4-BE49-F238E27FC236}">
                <a16:creationId xmlns:a16="http://schemas.microsoft.com/office/drawing/2014/main" id="{3A6638B3-8D40-3748-BE8E-4D4184F786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858" y="2731054"/>
            <a:ext cx="2255584" cy="85453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4EB9AC9-7552-9642-99CD-5DC161E59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118" y="3731173"/>
            <a:ext cx="1292380" cy="76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24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248F192-B549-AA41-95CF-1F6F9EE47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451944"/>
            <a:ext cx="9400452" cy="707241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4000" dirty="0">
                <a:solidFill>
                  <a:srgbClr val="0070C0"/>
                </a:solidFill>
              </a:rPr>
              <a:t>Costa surface</a:t>
            </a:r>
            <a:endParaRPr kumimoji="1" lang="ja-JP" altLang="en-US" sz="400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7EB40ADA-A5D6-914E-9258-9E1B2D12323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45720" indent="0">
                  <a:buNone/>
                </a:pPr>
                <a14:m>
                  <m:oMath xmlns:m="http://schemas.openxmlformats.org/officeDocument/2006/math">
                    <m:r>
                      <a:rPr lang="en-US" altLang="ja-JP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altLang="ja-JP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ja-JP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ja-JP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)=(1</m:t>
                    </m:r>
                  </m:oMath>
                </a14:m>
                <a:r>
                  <a:rPr lang="en-US" altLang="ja-JP" dirty="0">
                    <a:solidFill>
                      <a:srgbClr val="0070C0"/>
                    </a:solidFill>
                  </a:rPr>
                  <a:t>,</a:t>
                </a:r>
                <a14:m>
                  <m:oMath xmlns:m="http://schemas.openxmlformats.org/officeDocument/2006/math">
                    <m:r>
                      <a:rPr lang="en-US" altLang="ja-JP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altLang="ja-JP" dirty="0">
                    <a:solidFill>
                      <a:srgbClr val="0070C0"/>
                    </a:solidFill>
                  </a:rPr>
                  <a:t>), </a:t>
                </a:r>
                <a:r>
                  <a:rPr lang="en-US" altLang="ja-JP" dirty="0"/>
                  <a:t>and </a:t>
                </a:r>
                <a14:m>
                  <m:oMath xmlns:m="http://schemas.openxmlformats.org/officeDocument/2006/math">
                    <m:r>
                      <a:rPr lang="en-US" altLang="ja-JP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altLang="ja-JP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en-US" altLang="ja-JP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 altLang="ja-JP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en-US" altLang="ja-JP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3 </m:t>
                        </m:r>
                        <m:r>
                          <m:rPr>
                            <m:sty m:val="p"/>
                          </m:rPr>
                          <a:rPr lang="en-US" altLang="ja-JP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points</m:t>
                        </m:r>
                      </m:e>
                    </m:d>
                    <m:r>
                      <a:rPr lang="en-US" altLang="ja-JP" b="0" i="0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b="0" i="0" dirty="0">
                    <a:solidFill>
                      <a:srgbClr val="0070C0"/>
                    </a:solidFill>
                    <a:latin typeface="Cambria Math" panose="02040503050406030204" pitchFamily="18" charset="0"/>
                  </a:rPr>
                  <a:t>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 altLang="ja-JP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i="1" dirty="0">
                    <a:solidFill>
                      <a:srgbClr val="0070C0"/>
                    </a:solidFill>
                  </a:rPr>
                  <a:t>=</a:t>
                </a:r>
                <a:r>
                  <a:rPr lang="en-US" altLang="ja-JP" i="0" dirty="0">
                    <a:solidFill>
                      <a:srgbClr val="0070C0"/>
                    </a:solidFill>
                    <a:latin typeface="+mj-lt"/>
                  </a:rPr>
                  <a:t>{(</a:t>
                </a:r>
                <a14:m>
                  <m:oMath xmlns:m="http://schemas.openxmlformats.org/officeDocument/2006/math">
                    <m:r>
                      <a:rPr lang="en-US" altLang="ja-JP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ja-JP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ja-JP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altLang="ja-JP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):</m:t>
                    </m:r>
                    <m:r>
                      <a:rPr lang="en-US" altLang="ja-JP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altLang="ja-JP" i="1" baseline="30000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2 </m:t>
                    </m:r>
                    <m:r>
                      <a:rPr lang="en-US" altLang="ja-JP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ja-JP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ja-JP" i="1" baseline="30000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ja-JP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ja-JP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ja-JP" i="1" baseline="30000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ja-JP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i="0" dirty="0">
                    <a:solidFill>
                      <a:srgbClr val="0070C0"/>
                    </a:solidFill>
                    <a:latin typeface="+mj-lt"/>
                  </a:rPr>
                  <a:t>}, </a:t>
                </a:r>
                <a:endParaRPr lang="en-US" altLang="ja-JP" b="0" i="0" dirty="0">
                  <a:solidFill>
                    <a:srgbClr val="0070C0"/>
                  </a:solidFill>
                  <a:latin typeface="Cambria Math" panose="02040503050406030204" pitchFamily="18" charset="0"/>
                </a:endParaRPr>
              </a:p>
              <a:p>
                <a:pPr marL="45720" indent="0">
                  <a:buNone/>
                </a:pPr>
                <a14:m>
                  <m:oMath xmlns:m="http://schemas.openxmlformats.org/officeDocument/2006/math">
                    <m:r>
                      <a:rPr lang="en-US" altLang="ja-JP" b="0" i="0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dirty="0"/>
                  <a:t>(</a:t>
                </a:r>
                <a:r>
                  <a:rPr lang="en-US" altLang="ja-JP" i="1" dirty="0"/>
                  <a:t>g, </a:t>
                </a:r>
                <a:r>
                  <a:rPr lang="en-US" altLang="ja-JP" i="1" dirty="0" err="1"/>
                  <a:t>ω</a:t>
                </a:r>
                <a:r>
                  <a:rPr lang="en-US" altLang="ja-JP" dirty="0"/>
                  <a:t>)=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𝑤</m:t>
                        </m:r>
                      </m:den>
                    </m:f>
                  </m:oMath>
                </a14:m>
                <a:r>
                  <a:rPr lang="en-US" altLang="ja-JP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𝑧𝑑𝑧</m:t>
                        </m:r>
                      </m:num>
                      <m:den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𝑤</m:t>
                        </m:r>
                      </m:den>
                    </m:f>
                  </m:oMath>
                </a14:m>
                <a:r>
                  <a:rPr lang="en-US" altLang="ja-JP" dirty="0"/>
                  <a:t>), is the special case of the previous one </a:t>
                </a:r>
                <a:r>
                  <a:rPr lang="en-US" altLang="ja-JP" dirty="0">
                    <a:solidFill>
                      <a:srgbClr val="FF40FF"/>
                    </a:solidFill>
                  </a:rPr>
                  <a:t>if we put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solidFill>
                          <a:srgbClr val="FF40FF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altLang="ja-JP" b="0" i="1" smtClean="0">
                        <a:solidFill>
                          <a:srgbClr val="FF40FF"/>
                        </a:solidFill>
                        <a:latin typeface="Cambria Math" panose="02040503050406030204" pitchFamily="18" charset="0"/>
                      </a:rPr>
                      <m:t>=0,</m:t>
                    </m:r>
                  </m:oMath>
                </a14:m>
                <a:endParaRPr lang="en-US" altLang="ja-JP" b="0" dirty="0">
                  <a:solidFill>
                    <a:srgbClr val="FF40FF"/>
                  </a:solidFill>
                </a:endParaRPr>
              </a:p>
              <a:p>
                <a:pPr marL="45720" indent="0">
                  <a:buNone/>
                </a:pPr>
                <a:r>
                  <a:rPr lang="en-US" altLang="ja-JP" b="0" dirty="0"/>
                  <a:t>where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solidFill>
                          <a:srgbClr val="FF40FF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ja-JP" b="0" i="1" smtClean="0">
                        <a:solidFill>
                          <a:srgbClr val="FF4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b="0" i="1" smtClean="0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𝔭</m:t>
                    </m:r>
                    <m:r>
                      <a:rPr lang="en-US" altLang="ja-JP" b="0" i="1" smtClean="0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b="0" i="0" smtClean="0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+mn-ea"/>
                      </a:rPr>
                      <m:t>and</m:t>
                    </m:r>
                    <m:r>
                      <a:rPr lang="en-US" altLang="ja-JP" b="0" i="1" smtClean="0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ja-JP" b="0" i="1" smtClean="0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  <m:r>
                      <a:rPr lang="en-US" altLang="ja-JP" b="0" i="1" smtClean="0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ja-JP" b="0" i="1" smtClean="0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𝔭</m:t>
                        </m:r>
                      </m:e>
                      <m:sup>
                        <m:r>
                          <a:rPr lang="en-US" altLang="ja-JP" b="0" i="1" smtClean="0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ja-JP" b="0" i="0" smtClean="0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altLang="ja-JP" dirty="0">
                  <a:solidFill>
                    <a:srgbClr val="FF40FF"/>
                  </a:solidFill>
                </a:endParaRPr>
              </a:p>
              <a:p>
                <a:pPr marL="45720" indent="0">
                  <a:buNone/>
                </a:pPr>
                <a:r>
                  <a:rPr lang="en-US" altLang="ja-JP" dirty="0">
                    <a:ea typeface="Cambria Math" panose="02040503050406030204" pitchFamily="18" charset="0"/>
                  </a:rPr>
                  <a:t>Thus the following can be shown as before. </a:t>
                </a:r>
              </a:p>
              <a:p>
                <a:pPr marL="45720" indent="0">
                  <a:buNone/>
                </a:pPr>
                <a:r>
                  <a:rPr lang="en-US" altLang="ja-JP" sz="2200" u="sng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Quiz 6</a:t>
                </a:r>
                <a:r>
                  <a:rPr lang="en-US" altLang="ja-JP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.</a:t>
                </a:r>
                <a:r>
                  <a:rPr lang="en-US" altLang="ja-JP" dirty="0">
                    <a:ea typeface="Cambria Math" panose="02040503050406030204" pitchFamily="18" charset="0"/>
                  </a:rPr>
                  <a:t> Show [R], [P], and the completeness, </a:t>
                </a:r>
              </a:p>
              <a:p>
                <a:pPr marL="45720" indent="0">
                  <a:buNone/>
                </a:pPr>
                <a:r>
                  <a:rPr lang="en-US" altLang="ja-JP" dirty="0">
                    <a:ea typeface="Cambria Math" panose="02040503050406030204" pitchFamily="18" charset="0"/>
                  </a:rPr>
                  <a:t>i.e., [R]: </a:t>
                </a:r>
                <a14:m>
                  <m:oMath xmlns:m="http://schemas.openxmlformats.org/officeDocument/2006/math">
                    <m:r>
                      <a:rPr lang="en-US" altLang="ja-JP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altLang="ja-JP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ja-JP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h𝑑𝑧</m:t>
                    </m:r>
                  </m:oMath>
                </a14:m>
                <a:r>
                  <a:rPr lang="en-US" altLang="ja-JP" dirty="0"/>
                  <a:t> has zeros only at the poles of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altLang="ja-JP" dirty="0"/>
                  <a:t> with the twice order. </a:t>
                </a:r>
              </a:p>
              <a:p>
                <a:pPr marL="45720" indent="0">
                  <a:buNone/>
                </a:pPr>
                <a:r>
                  <a:rPr lang="en-US" altLang="ja-JP" dirty="0">
                    <a:ea typeface="Cambria Math" panose="02040503050406030204" pitchFamily="18" charset="0"/>
                  </a:rPr>
                  <a:t>      [P]: Compute the residue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ja-JP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ja-JP" dirty="0">
                    <a:solidFill>
                      <a:srgbClr val="0070C0"/>
                    </a:solidFill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ja-JP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ja-JP" dirty="0">
                    <a:solidFill>
                      <a:srgbClr val="0070C0"/>
                    </a:solidFill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ja-JP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ja-JP" dirty="0">
                    <a:ea typeface="Cambria Math" panose="02040503050406030204" pitchFamily="18" charset="0"/>
                  </a:rPr>
                  <a:t>.</a:t>
                </a:r>
                <a:r>
                  <a:rPr lang="en-US" altLang="ja-JP" dirty="0">
                    <a:solidFill>
                      <a:srgbClr val="FF40FF"/>
                    </a:solidFill>
                  </a:rPr>
                  <a:t> ([P] is OK for global cycles). </a:t>
                </a:r>
                <a:endParaRPr lang="en-US" altLang="ja-JP" dirty="0">
                  <a:solidFill>
                    <a:srgbClr val="FF2F92"/>
                  </a:solidFill>
                </a:endParaRPr>
              </a:p>
              <a:p>
                <a:pPr marL="45720" indent="0">
                  <a:buNone/>
                </a:pPr>
                <a:r>
                  <a:rPr lang="en-US" altLang="ja-JP" dirty="0">
                    <a:solidFill>
                      <a:srgbClr val="FF40FF"/>
                    </a:solidFill>
                  </a:rPr>
                  <a:t>       </a:t>
                </a:r>
                <a:r>
                  <a:rPr lang="en-US" altLang="ja-JP" u="sng" dirty="0"/>
                  <a:t>Completeness</a:t>
                </a:r>
                <a:r>
                  <a:rPr lang="en-US" altLang="ja-JP" dirty="0"/>
                  <a:t>:</a:t>
                </a:r>
                <a:r>
                  <a:rPr lang="en-US" altLang="ja-JP" dirty="0">
                    <a:solidFill>
                      <a:srgbClr val="FF40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i="1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altLang="ja-JP" i="1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i="1" dirty="0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en-US" altLang="ja-JP" i="1" dirty="0">
                                <a:solidFill>
                                  <a:srgbClr val="FF4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i="1" dirty="0">
                                <a:solidFill>
                                  <a:srgbClr val="FF40FF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</m:d>
                        <m:d>
                          <m:dPr>
                            <m:ctrlPr>
                              <a:rPr lang="en-US" altLang="ja-JP" i="1" dirty="0">
                                <a:solidFill>
                                  <a:srgbClr val="FF4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i="1" dirty="0">
                                <a:solidFill>
                                  <a:srgbClr val="FF40FF"/>
                                </a:solidFill>
                                <a:latin typeface="Cambria Math" panose="02040503050406030204" pitchFamily="18" charset="0"/>
                              </a:rPr>
                              <m:t>1+</m:t>
                            </m:r>
                            <m:sSup>
                              <m:sSupPr>
                                <m:ctrlPr>
                                  <a:rPr lang="en-US" altLang="ja-JP" i="1" dirty="0">
                                    <a:solidFill>
                                      <a:srgbClr val="FF4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altLang="ja-JP" i="1" dirty="0">
                                        <a:solidFill>
                                          <a:srgbClr val="FF40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ja-JP" i="1" dirty="0">
                                        <a:solidFill>
                                          <a:srgbClr val="FF4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altLang="ja-JP" i="1" dirty="0">
                                    <a:solidFill>
                                      <a:srgbClr val="FF40FF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num>
                      <m:den>
                        <m:r>
                          <a:rPr lang="en-US" altLang="ja-JP" i="1" dirty="0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ja-JP" i="1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↗∞</m:t>
                    </m:r>
                  </m:oMath>
                </a14:m>
                <a:r>
                  <a:rPr lang="en-US" altLang="ja-JP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en-US" altLang="ja-JP" dirty="0">
                    <a:ea typeface="Cambria Math" panose="02040503050406030204" pitchFamily="18" charset="0"/>
                  </a:rPr>
                  <a:t>as a point comes closer to </a:t>
                </a:r>
                <a14:m>
                  <m:oMath xmlns:m="http://schemas.openxmlformats.org/officeDocument/2006/math">
                    <m:r>
                      <a:rPr lang="en-US" altLang="ja-JP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altLang="ja-JP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ja-JP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ja-JP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altLang="ja-JP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altLang="ja-JP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altLang="ja-JP" dirty="0">
                    <a:ea typeface="Cambria Math" panose="020405030504060302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7EB40ADA-A5D6-914E-9258-9E1B2D12323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67" t="-175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図 3">
            <a:extLst>
              <a:ext uri="{FF2B5EF4-FFF2-40B4-BE49-F238E27FC236}">
                <a16:creationId xmlns:a16="http://schemas.microsoft.com/office/drawing/2014/main" id="{EF6A7B53-14FA-9347-8135-D8F13C6917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020" y="2916830"/>
            <a:ext cx="1264150" cy="92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714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EF021BA-E847-2E44-95B6-00EBE4554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388881"/>
            <a:ext cx="9232287" cy="872359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4400" dirty="0">
                <a:solidFill>
                  <a:srgbClr val="002060"/>
                </a:solidFill>
              </a:rPr>
              <a:t>Graphics tool</a:t>
            </a:r>
            <a:endParaRPr kumimoji="1" lang="ja-JP" altLang="en-US">
              <a:solidFill>
                <a:srgbClr val="00206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A12D1E5-690E-B449-8AE3-474FD1B7FA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en-US" altLang="ja-JP" sz="3200" dirty="0">
                <a:solidFill>
                  <a:srgbClr val="FF40FF"/>
                </a:solidFill>
              </a:rPr>
              <a:t>3d-xplormath </a:t>
            </a:r>
            <a:r>
              <a:rPr lang="en-US" altLang="ja-JP" sz="3200" dirty="0"/>
              <a:t>(free software)</a:t>
            </a:r>
          </a:p>
          <a:p>
            <a:pPr marL="45720" indent="0">
              <a:buNone/>
            </a:pPr>
            <a:r>
              <a:rPr lang="en-US" altLang="ja-JP" sz="2800" dirty="0">
                <a:hlinkClick r:id="rId2"/>
              </a:rPr>
              <a:t>https://3d-xplormath.org/</a:t>
            </a:r>
            <a:endParaRPr lang="en-US" altLang="ja-JP" sz="2800" dirty="0"/>
          </a:p>
          <a:p>
            <a:pPr marL="45720" indent="0">
              <a:buNone/>
            </a:pPr>
            <a:endParaRPr kumimoji="1" lang="en-US" altLang="ja-JP" dirty="0"/>
          </a:p>
          <a:p>
            <a:pPr marL="45720" indent="0">
              <a:buNone/>
            </a:pPr>
            <a:r>
              <a:rPr kumimoji="1" lang="en-US" altLang="ja-JP" sz="2800" dirty="0"/>
              <a:t>To attack Problem 2 </a:t>
            </a:r>
            <a:r>
              <a:rPr lang="en-US" altLang="ja-JP" sz="2800" dirty="0"/>
              <a:t>and the </a:t>
            </a:r>
            <a:r>
              <a:rPr lang="en-US" altLang="ja-JP" sz="2800" dirty="0">
                <a:solidFill>
                  <a:srgbClr val="FF0000"/>
                </a:solidFill>
              </a:rPr>
              <a:t>Final </a:t>
            </a:r>
            <a:r>
              <a:rPr kumimoji="1" lang="en-US" altLang="ja-JP" sz="2800" dirty="0">
                <a:solidFill>
                  <a:srgbClr val="FF0000"/>
                </a:solidFill>
              </a:rPr>
              <a:t>problem (!), </a:t>
            </a:r>
          </a:p>
          <a:p>
            <a:pPr marL="45720" indent="0">
              <a:buNone/>
            </a:pPr>
            <a:r>
              <a:rPr kumimoji="1" lang="en-US" altLang="ja-JP" sz="2800" dirty="0"/>
              <a:t>much more detailed argument i</a:t>
            </a:r>
            <a:r>
              <a:rPr lang="en-US" altLang="ja-JP" sz="2800" dirty="0"/>
              <a:t>s required. </a:t>
            </a:r>
          </a:p>
          <a:p>
            <a:pPr marL="45720" indent="0">
              <a:buNone/>
            </a:pPr>
            <a:endParaRPr kumimoji="1" lang="en-US" altLang="ja-JP" sz="2800" dirty="0"/>
          </a:p>
          <a:p>
            <a:pPr marL="45720" indent="0" algn="ctr">
              <a:buNone/>
            </a:pPr>
            <a:r>
              <a:rPr lang="en-US" altLang="ja-JP" sz="3600" dirty="0">
                <a:solidFill>
                  <a:srgbClr val="FF0000"/>
                </a:solidFill>
              </a:rPr>
              <a:t>Be ambitious!</a:t>
            </a:r>
            <a:endParaRPr kumimoji="1" lang="ja-JP" altLang="en-US" sz="3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04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F7DAA02-1EDD-9E41-BFE0-EE15D05BC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1938" y="302277"/>
            <a:ext cx="9408942" cy="780288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4400" dirty="0">
                <a:solidFill>
                  <a:srgbClr val="002060"/>
                </a:solidFill>
              </a:rPr>
              <a:t>References</a:t>
            </a:r>
            <a:endParaRPr kumimoji="1" lang="ja-JP" altLang="en-US" sz="4400">
              <a:solidFill>
                <a:srgbClr val="00206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2902296-A03B-9347-9831-BB5AE8DDC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1119" y="1303283"/>
            <a:ext cx="10041584" cy="4813738"/>
          </a:xfrm>
        </p:spPr>
        <p:txBody>
          <a:bodyPr>
            <a:normAutofit fontScale="55000" lnSpcReduction="20000"/>
          </a:bodyPr>
          <a:lstStyle/>
          <a:p>
            <a:r>
              <a:rPr lang="en-US" altLang="ja-JP" sz="2200" dirty="0"/>
              <a:t>R. </a:t>
            </a:r>
            <a:r>
              <a:rPr lang="en-US" altLang="ja-JP" sz="2200" dirty="0" err="1"/>
              <a:t>Osserman</a:t>
            </a:r>
            <a:r>
              <a:rPr lang="en-US" altLang="ja-JP" sz="2200" dirty="0"/>
              <a:t>: A Survey of </a:t>
            </a:r>
            <a:r>
              <a:rPr lang="en-US" altLang="ja-JP" sz="2200" dirty="0">
                <a:solidFill>
                  <a:srgbClr val="0070C0"/>
                </a:solidFill>
              </a:rPr>
              <a:t>minimal surfaces</a:t>
            </a:r>
            <a:r>
              <a:rPr lang="en-US" altLang="ja-JP" sz="2200" dirty="0"/>
              <a:t>, Van Nostrand Reinhold (1969) </a:t>
            </a:r>
          </a:p>
          <a:p>
            <a:r>
              <a:rPr lang="en-US" altLang="ja-JP" sz="2200" dirty="0" err="1"/>
              <a:t>Colding-Minicozzi</a:t>
            </a:r>
            <a:r>
              <a:rPr lang="en-US" altLang="ja-JP" sz="2200" dirty="0"/>
              <a:t>: A course in </a:t>
            </a:r>
            <a:r>
              <a:rPr lang="en-US" altLang="ja-JP" sz="2200" dirty="0">
                <a:solidFill>
                  <a:srgbClr val="0070C0"/>
                </a:solidFill>
              </a:rPr>
              <a:t>Minimal Surfaces</a:t>
            </a:r>
            <a:r>
              <a:rPr lang="en-US" altLang="ja-JP" sz="2200" dirty="0"/>
              <a:t>, GSM 121 AMS (2011)</a:t>
            </a:r>
          </a:p>
          <a:p>
            <a:r>
              <a:rPr lang="en-US" altLang="ja-JP" sz="2200" dirty="0"/>
              <a:t>R. </a:t>
            </a:r>
            <a:r>
              <a:rPr lang="en-US" altLang="ja-JP" sz="2200" dirty="0" err="1"/>
              <a:t>Miyaoka</a:t>
            </a:r>
            <a:r>
              <a:rPr lang="en-US" altLang="ja-JP" sz="2200" dirty="0"/>
              <a:t>-K. Sato: On a complete minimal surface whose Gauss map misses two points, </a:t>
            </a:r>
            <a:r>
              <a:rPr lang="en-US" altLang="ja-JP" sz="2200" dirty="0" err="1"/>
              <a:t>Archiv</a:t>
            </a:r>
            <a:r>
              <a:rPr lang="en-US" altLang="ja-JP" sz="2200" dirty="0"/>
              <a:t> der</a:t>
            </a:r>
          </a:p>
          <a:p>
            <a:pPr marL="45720" indent="0">
              <a:buNone/>
            </a:pPr>
            <a:r>
              <a:rPr lang="en-US" altLang="ja-JP" sz="2200" dirty="0"/>
              <a:t>     Math, </a:t>
            </a:r>
            <a:r>
              <a:rPr lang="en-US" altLang="ja-JP" sz="2200" b="1" dirty="0"/>
              <a:t>63</a:t>
            </a:r>
            <a:r>
              <a:rPr lang="en-US" altLang="ja-JP" sz="2200" dirty="0"/>
              <a:t>, (1994) 565576-576.</a:t>
            </a:r>
          </a:p>
          <a:p>
            <a:pPr marL="45720" indent="0">
              <a:buNone/>
            </a:pPr>
            <a:r>
              <a:rPr lang="ja-CN" altLang="en-US" sz="2200" dirty="0"/>
              <a:t>・</a:t>
            </a:r>
            <a:r>
              <a:rPr lang="en-US" altLang="ja-CN" sz="2200" dirty="0"/>
              <a:t> </a:t>
            </a:r>
            <a:r>
              <a:rPr lang="en-US" altLang="ja-JP" sz="2200" dirty="0" err="1"/>
              <a:t>Y.Kawakami</a:t>
            </a:r>
            <a:r>
              <a:rPr lang="en-US" altLang="ja-JP" sz="2200" dirty="0"/>
              <a:t>, </a:t>
            </a:r>
            <a:r>
              <a:rPr lang="en-US" altLang="ja-JP" sz="2200" dirty="0" err="1"/>
              <a:t>R.Kobatashi</a:t>
            </a:r>
            <a:r>
              <a:rPr lang="en-US" altLang="ja-JP" sz="2200" dirty="0"/>
              <a:t> and R. Miyaoka,</a:t>
            </a:r>
            <a:r>
              <a:rPr lang="en-US" altLang="ja-JP" sz="1900" dirty="0"/>
              <a:t> </a:t>
            </a:r>
            <a:r>
              <a:rPr lang="en-US" altLang="ja-CN" sz="2400" dirty="0">
                <a:effectLst/>
                <a:latin typeface="AdvTmath3"/>
              </a:rPr>
              <a:t>The Gauss map of pseudo-algebraic minimal surfaces , F</a:t>
            </a:r>
            <a:r>
              <a:rPr lang="en-US" altLang="ja-CN" sz="2400" dirty="0">
                <a:effectLst/>
                <a:latin typeface="AdvTmath1"/>
              </a:rPr>
              <a:t>orum Math. </a:t>
            </a:r>
            <a:r>
              <a:rPr lang="en-US" altLang="ja-CN" sz="2400" dirty="0">
                <a:effectLst/>
                <a:latin typeface="AdvTmath3"/>
              </a:rPr>
              <a:t>20 </a:t>
            </a:r>
            <a:r>
              <a:rPr lang="en-US" altLang="ja-CN" sz="2400" dirty="0">
                <a:effectLst/>
                <a:latin typeface="AdvTmath1"/>
              </a:rPr>
              <a:t>(2008), 1055–1069 </a:t>
            </a:r>
            <a:endParaRPr lang="en-US" altLang="ja-JP" sz="2400" dirty="0"/>
          </a:p>
          <a:p>
            <a:pPr marL="45720" indent="0">
              <a:buNone/>
            </a:pPr>
            <a:r>
              <a:rPr lang="en-US" altLang="ja-JP" dirty="0">
                <a:solidFill>
                  <a:srgbClr val="00B050"/>
                </a:solidFill>
              </a:rPr>
              <a:t>In Japanese</a:t>
            </a:r>
          </a:p>
          <a:p>
            <a:r>
              <a:rPr lang="ja-JP" altLang="en-US" sz="1800"/>
              <a:t>宮岡礼子</a:t>
            </a:r>
            <a:r>
              <a:rPr lang="en-US" altLang="ja-JP" sz="1800" dirty="0"/>
              <a:t>:</a:t>
            </a:r>
            <a:r>
              <a:rPr lang="ja-JP" altLang="en-US" sz="1800">
                <a:solidFill>
                  <a:srgbClr val="0070C0"/>
                </a:solidFill>
              </a:rPr>
              <a:t>極小曲面</a:t>
            </a:r>
            <a:r>
              <a:rPr lang="ja-JP" altLang="en-US" sz="1800"/>
              <a:t>と変分問題，数理科学 </a:t>
            </a:r>
            <a:r>
              <a:rPr lang="en-US" altLang="ja-JP" sz="1800" dirty="0"/>
              <a:t>(2010) 30-36 </a:t>
            </a:r>
            <a:endParaRPr lang="ja-JP" altLang="en-US" sz="1800"/>
          </a:p>
          <a:p>
            <a:r>
              <a:rPr lang="ja-JP" altLang="en-US" sz="1800" u="sng"/>
              <a:t>　　　　　　</a:t>
            </a:r>
            <a:r>
              <a:rPr lang="en-US" altLang="ja-JP" sz="1800" dirty="0"/>
              <a:t>:</a:t>
            </a:r>
            <a:r>
              <a:rPr lang="ja-JP" altLang="en-US" sz="1800"/>
              <a:t>複素数で表す</a:t>
            </a:r>
            <a:r>
              <a:rPr lang="ja-JP" altLang="en-US" sz="1800">
                <a:solidFill>
                  <a:srgbClr val="0070C0"/>
                </a:solidFill>
              </a:rPr>
              <a:t>極小曲面</a:t>
            </a:r>
            <a:r>
              <a:rPr lang="ja-JP" altLang="en-US" sz="1800"/>
              <a:t>，数理科学</a:t>
            </a:r>
            <a:r>
              <a:rPr lang="en-US" altLang="ja-JP" sz="1800" dirty="0"/>
              <a:t> (2014-10) 14-20</a:t>
            </a:r>
          </a:p>
          <a:p>
            <a:r>
              <a:rPr lang="ja-JP" altLang="en-US" sz="1800" u="sng"/>
              <a:t>　　　　　　</a:t>
            </a:r>
            <a:r>
              <a:rPr lang="en-US" altLang="ja-JP" sz="1800" dirty="0"/>
              <a:t>:</a:t>
            </a:r>
            <a:r>
              <a:rPr lang="ja-JP" altLang="en-US" sz="1800"/>
              <a:t>曲面論と可積分系</a:t>
            </a:r>
            <a:r>
              <a:rPr lang="en-US" altLang="ja-JP" sz="1800" dirty="0"/>
              <a:t>, </a:t>
            </a:r>
            <a:r>
              <a:rPr lang="ja-JP" altLang="en-US" sz="1800"/>
              <a:t>数理科学</a:t>
            </a:r>
            <a:r>
              <a:rPr lang="en-US" altLang="ja-JP" sz="1800" dirty="0"/>
              <a:t> (2015) 7-13.</a:t>
            </a:r>
          </a:p>
          <a:p>
            <a:r>
              <a:rPr lang="ja-JP" altLang="en-US" sz="1800" u="sng"/>
              <a:t>　　　　　　</a:t>
            </a:r>
            <a:r>
              <a:rPr lang="en-US" altLang="ja-JP" sz="1800" dirty="0"/>
              <a:t>:</a:t>
            </a:r>
            <a:r>
              <a:rPr lang="ja-JP" altLang="en-US" sz="1800"/>
              <a:t>曲がった空間の幾何学（ブルーバックス），講談社 </a:t>
            </a:r>
            <a:r>
              <a:rPr lang="en-US" altLang="ja-JP" sz="1800" dirty="0"/>
              <a:t>(2017)</a:t>
            </a:r>
            <a:r>
              <a:rPr lang="ja-JP" altLang="en-US" sz="1800"/>
              <a:t>　</a:t>
            </a:r>
            <a:r>
              <a:rPr lang="ja-JP" altLang="en-US" sz="1800">
                <a:solidFill>
                  <a:srgbClr val="D883FF"/>
                </a:solidFill>
              </a:rPr>
              <a:t>おすすめ</a:t>
            </a:r>
            <a:endParaRPr lang="en-US" altLang="ja-JP" sz="1800" dirty="0">
              <a:solidFill>
                <a:srgbClr val="D883FF"/>
              </a:solidFill>
            </a:endParaRPr>
          </a:p>
          <a:p>
            <a:r>
              <a:rPr lang="ja-JP" altLang="en-US" sz="1800" u="sng"/>
              <a:t>　　　　　　</a:t>
            </a:r>
            <a:r>
              <a:rPr lang="en-US" altLang="ja-JP" sz="1800" dirty="0"/>
              <a:t>:</a:t>
            </a:r>
            <a:r>
              <a:rPr lang="ja-JP" altLang="en-US" sz="1800"/>
              <a:t>曲線と曲面の現代幾何学，岩波書店 </a:t>
            </a:r>
            <a:r>
              <a:rPr lang="en-US" altLang="ja-JP" sz="1800" dirty="0"/>
              <a:t>(2019</a:t>
            </a:r>
            <a:r>
              <a:rPr lang="ja-JP" altLang="en-US" sz="1800"/>
              <a:t>）</a:t>
            </a:r>
            <a:r>
              <a:rPr lang="en-US" altLang="ja-JP" sz="1800" dirty="0">
                <a:solidFill>
                  <a:srgbClr val="00B050"/>
                </a:solidFill>
              </a:rPr>
              <a:t> text book for undergraduate</a:t>
            </a:r>
            <a:endParaRPr lang="ja-JP" altLang="en-US" sz="1800">
              <a:solidFill>
                <a:srgbClr val="00B050"/>
              </a:solidFill>
            </a:endParaRPr>
          </a:p>
          <a:p>
            <a:r>
              <a:rPr lang="ja-JP" altLang="en-US" sz="1800" u="sng"/>
              <a:t>　　　　　　</a:t>
            </a:r>
            <a:r>
              <a:rPr lang="en-US" altLang="ja-JP" sz="1800" dirty="0"/>
              <a:t>:</a:t>
            </a:r>
            <a:r>
              <a:rPr lang="ja-JP" altLang="en-US" sz="1800">
                <a:solidFill>
                  <a:srgbClr val="0070C0"/>
                </a:solidFill>
              </a:rPr>
              <a:t>極小曲面</a:t>
            </a:r>
            <a:r>
              <a:rPr lang="ja-JP" altLang="en-US" sz="1800"/>
              <a:t>，共立出版 </a:t>
            </a:r>
            <a:r>
              <a:rPr lang="en-US" altLang="ja-JP" sz="1800" dirty="0"/>
              <a:t>(2022</a:t>
            </a:r>
            <a:r>
              <a:rPr lang="ja-JP" altLang="en-US" sz="1800"/>
              <a:t>）</a:t>
            </a:r>
            <a:r>
              <a:rPr lang="en-US" altLang="ja-JP" sz="1800" dirty="0">
                <a:solidFill>
                  <a:srgbClr val="00B050"/>
                </a:solidFill>
              </a:rPr>
              <a:t> text book for gradient students</a:t>
            </a:r>
          </a:p>
          <a:p>
            <a:r>
              <a:rPr lang="ja-JP" altLang="en-US" sz="1800" u="sng"/>
              <a:t>　　　　　　</a:t>
            </a:r>
            <a:r>
              <a:rPr lang="en-US" altLang="ja-JP" sz="1800" dirty="0"/>
              <a:t>:</a:t>
            </a:r>
            <a:r>
              <a:rPr lang="ja-JP" altLang="en-US" sz="1800"/>
              <a:t>研究室の窓「原点は</a:t>
            </a:r>
            <a:r>
              <a:rPr lang="ja-JP" altLang="en-US" sz="1800">
                <a:solidFill>
                  <a:srgbClr val="0070C0"/>
                </a:solidFill>
              </a:rPr>
              <a:t>極小曲面</a:t>
            </a:r>
            <a:r>
              <a:rPr lang="ja-JP" altLang="en-US" sz="1800"/>
              <a:t>」</a:t>
            </a:r>
            <a:r>
              <a:rPr lang="en-US" altLang="ja-JP" sz="1800" dirty="0"/>
              <a:t>, </a:t>
            </a:r>
            <a:r>
              <a:rPr lang="ja-JP" altLang="en-US" sz="1800"/>
              <a:t>数理科学</a:t>
            </a:r>
            <a:r>
              <a:rPr lang="en-US" altLang="ja-JP" sz="1800" dirty="0"/>
              <a:t>, (2022) 70-76.</a:t>
            </a:r>
          </a:p>
          <a:p>
            <a:r>
              <a:rPr lang="ja-JP" altLang="en-US" sz="1800" u="sng"/>
              <a:t>　　　　　　</a:t>
            </a:r>
            <a:r>
              <a:rPr lang="en-US" altLang="ja-JP" sz="1800" dirty="0"/>
              <a:t>:</a:t>
            </a:r>
            <a:r>
              <a:rPr lang="ja-JP" altLang="en-US" sz="1800"/>
              <a:t>数理科学特集　「曲線と曲面を考える」，数理科学</a:t>
            </a:r>
            <a:r>
              <a:rPr lang="en-US" altLang="ja-JP" sz="1800" dirty="0"/>
              <a:t>, (2024-2) 5-6.</a:t>
            </a:r>
          </a:p>
          <a:p>
            <a:endParaRPr lang="en-US" altLang="ja-JP" dirty="0"/>
          </a:p>
          <a:p>
            <a:endParaRPr lang="ja-JP" altLang="en-US"/>
          </a:p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548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4CE0E39-0431-8C4D-8482-3998A1F37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1949" y="1197570"/>
            <a:ext cx="9509760" cy="1088136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4800" dirty="0">
                <a:solidFill>
                  <a:srgbClr val="002060"/>
                </a:solidFill>
              </a:rPr>
              <a:t>Thank you for your attention!</a:t>
            </a:r>
            <a:endParaRPr kumimoji="1" lang="ja-JP" altLang="en-US" sz="4800">
              <a:solidFill>
                <a:srgbClr val="002060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1A5602E-F247-EB43-92B2-75DC651F1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301" y="2969829"/>
            <a:ext cx="28829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54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97C22B0-0BDC-AE41-99E7-2816CE1DD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438912"/>
            <a:ext cx="9509760" cy="790448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4400" dirty="0"/>
              <a:t>E.g. in the curves case</a:t>
            </a:r>
            <a:endParaRPr kumimoji="1" lang="ja-JP" altLang="en-US" sz="440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39174D8-5B26-7946-875A-93CC4B737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1120" y="1765738"/>
            <a:ext cx="9673720" cy="4225159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altLang="ja-JP" dirty="0"/>
              <a:t>  </a:t>
            </a:r>
            <a:r>
              <a:rPr lang="en-US" altLang="ja-JP" sz="2400" dirty="0"/>
              <a:t>The shortest path joining two points is </a:t>
            </a:r>
          </a:p>
          <a:p>
            <a:pPr marL="45720" indent="0">
              <a:buNone/>
            </a:pPr>
            <a:r>
              <a:rPr lang="en-US" altLang="ja-JP" sz="2400" dirty="0"/>
              <a:t>  a line segment</a:t>
            </a:r>
            <a:r>
              <a:rPr lang="ja-JP" altLang="en-US" sz="2400"/>
              <a:t>．</a:t>
            </a:r>
            <a:endParaRPr lang="en-US" altLang="ja-JP" sz="2400" dirty="0"/>
          </a:p>
          <a:p>
            <a:endParaRPr lang="en-US" altLang="ja-JP" dirty="0"/>
          </a:p>
          <a:p>
            <a:pPr marL="45720" indent="0">
              <a:buNone/>
            </a:pPr>
            <a:r>
              <a:rPr lang="ja-JP" altLang="en-US"/>
              <a:t>　</a:t>
            </a:r>
            <a:r>
              <a:rPr lang="en-US" altLang="ja-JP" sz="2400" dirty="0"/>
              <a:t>The shortest</a:t>
            </a:r>
            <a:r>
              <a:rPr kumimoji="1" lang="en-US" altLang="ja-JP" sz="2400" dirty="0"/>
              <a:t> path surrounding a certain </a:t>
            </a:r>
          </a:p>
          <a:p>
            <a:pPr marL="45720" indent="0">
              <a:buNone/>
            </a:pPr>
            <a:r>
              <a:rPr lang="en-US" altLang="ja-JP" sz="2400" dirty="0"/>
              <a:t>  area </a:t>
            </a:r>
            <a:r>
              <a:rPr kumimoji="1" lang="en-US" altLang="ja-JP" sz="2400" dirty="0"/>
              <a:t>is a circle</a:t>
            </a:r>
            <a:r>
              <a:rPr kumimoji="1" lang="ja-JP" altLang="en-US" sz="2400"/>
              <a:t>．</a:t>
            </a:r>
            <a:endParaRPr kumimoji="1" lang="en-US" altLang="ja-JP" sz="2400" dirty="0"/>
          </a:p>
          <a:p>
            <a:pPr marL="45720" indent="0">
              <a:buNone/>
            </a:pPr>
            <a:endParaRPr lang="en-US" altLang="ja-JP" sz="2400" dirty="0"/>
          </a:p>
          <a:p>
            <a:pPr marL="45720" indent="0">
              <a:buNone/>
            </a:pPr>
            <a:r>
              <a:rPr kumimoji="1" lang="en-US" altLang="ja-JP" sz="2400" dirty="0">
                <a:solidFill>
                  <a:srgbClr val="9437FF"/>
                </a:solidFill>
              </a:rPr>
              <a:t>The results </a:t>
            </a:r>
            <a:r>
              <a:rPr lang="en-US" altLang="ja-JP" sz="2400" dirty="0">
                <a:solidFill>
                  <a:srgbClr val="9437FF"/>
                </a:solidFill>
              </a:rPr>
              <a:t>vary under different conditions.</a:t>
            </a:r>
            <a:endParaRPr kumimoji="1" lang="ja-JP" altLang="en-US" sz="2400">
              <a:solidFill>
                <a:srgbClr val="9437FF"/>
              </a:solidFill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A95DD5A-11D5-BA48-AAC6-7A865C0E49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979" y="1639111"/>
            <a:ext cx="2211070" cy="143473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7D9D1F9-83E6-A646-972D-797EE9A7A2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979" y="3442061"/>
            <a:ext cx="2211070" cy="181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54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E54E99-5457-A14F-BD78-8B63D17CF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438912"/>
            <a:ext cx="9509760" cy="810768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4400" dirty="0">
                <a:solidFill>
                  <a:srgbClr val="00B050"/>
                </a:solidFill>
              </a:rPr>
              <a:t>Minimal surfaces</a:t>
            </a:r>
            <a:endParaRPr kumimoji="1" lang="ja-JP" altLang="en-US" sz="4400">
              <a:solidFill>
                <a:srgbClr val="00B05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5323135-2DCE-8747-BDF4-9FAD97108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1119" y="1634247"/>
            <a:ext cx="10041583" cy="4382505"/>
          </a:xfrm>
        </p:spPr>
        <p:txBody>
          <a:bodyPr>
            <a:normAutofit lnSpcReduction="10000"/>
          </a:bodyPr>
          <a:lstStyle/>
          <a:p>
            <a:r>
              <a:rPr lang="en-US" altLang="ja-JP" sz="2800" dirty="0"/>
              <a:t>A Minimal surface, </a:t>
            </a:r>
            <a:r>
              <a:rPr kumimoji="1" lang="en-US" altLang="ja-JP" sz="2800" dirty="0"/>
              <a:t>like a soap film, is </a:t>
            </a:r>
          </a:p>
          <a:p>
            <a:endParaRPr kumimoji="1" lang="en-US" altLang="ja-JP" sz="1200" dirty="0"/>
          </a:p>
          <a:p>
            <a:pPr marL="45720" indent="0" algn="ctr">
              <a:buNone/>
            </a:pPr>
            <a:r>
              <a:rPr lang="en-US" altLang="ja-JP" sz="2800" dirty="0">
                <a:solidFill>
                  <a:srgbClr val="00B050"/>
                </a:solidFill>
              </a:rPr>
              <a:t>a surface that </a:t>
            </a:r>
            <a:r>
              <a:rPr kumimoji="1" lang="en-US" altLang="ja-JP" sz="2800" dirty="0">
                <a:solidFill>
                  <a:srgbClr val="00B050"/>
                </a:solidFill>
              </a:rPr>
              <a:t>spans a given frame </a:t>
            </a:r>
          </a:p>
          <a:p>
            <a:pPr marL="45720" indent="0" algn="ctr">
              <a:buNone/>
            </a:pPr>
            <a:r>
              <a:rPr kumimoji="1" lang="en-US" altLang="ja-JP" sz="2800" dirty="0">
                <a:solidFill>
                  <a:srgbClr val="00B050"/>
                </a:solidFill>
              </a:rPr>
              <a:t>with the possible smallest area.</a:t>
            </a:r>
          </a:p>
          <a:p>
            <a:pPr marL="45720" indent="0" algn="ctr">
              <a:buNone/>
            </a:pPr>
            <a:endParaRPr kumimoji="1" lang="en-US" altLang="ja-JP" sz="800" dirty="0">
              <a:solidFill>
                <a:srgbClr val="0070C0"/>
              </a:solidFill>
            </a:endParaRPr>
          </a:p>
          <a:p>
            <a:pPr marL="45720" indent="0">
              <a:buNone/>
            </a:pPr>
            <a:r>
              <a:rPr lang="en-US" altLang="ja-JP" sz="3500" dirty="0">
                <a:solidFill>
                  <a:srgbClr val="00B0F0"/>
                </a:solidFill>
              </a:rPr>
              <a:t>A surface without boundary</a:t>
            </a:r>
            <a:r>
              <a:rPr lang="en-US" altLang="ja-JP" sz="3500" dirty="0">
                <a:solidFill>
                  <a:srgbClr val="00B050"/>
                </a:solidFill>
              </a:rPr>
              <a:t> </a:t>
            </a:r>
            <a:r>
              <a:rPr lang="en-US" altLang="ja-JP" sz="3500" dirty="0"/>
              <a:t>is called </a:t>
            </a:r>
            <a:r>
              <a:rPr lang="en-US" altLang="ja-JP" sz="3500" dirty="0">
                <a:solidFill>
                  <a:srgbClr val="FF40FF"/>
                </a:solidFill>
              </a:rPr>
              <a:t>minimal </a:t>
            </a:r>
          </a:p>
          <a:p>
            <a:pPr marL="45720" indent="0">
              <a:buNone/>
            </a:pPr>
            <a:r>
              <a:rPr lang="en-US" altLang="ja-JP" sz="3500" dirty="0"/>
              <a:t>if every sufficiently small portion is minimal</a:t>
            </a:r>
          </a:p>
          <a:p>
            <a:pPr marL="45720" indent="0">
              <a:buNone/>
            </a:pPr>
            <a:r>
              <a:rPr lang="en-US" altLang="ja-JP" sz="3500" dirty="0"/>
              <a:t>in the above sense. </a:t>
            </a:r>
          </a:p>
          <a:p>
            <a:pPr marL="45720" indent="0">
              <a:buNone/>
            </a:pPr>
            <a:endParaRPr lang="en-US" altLang="ja-JP" sz="2800" dirty="0"/>
          </a:p>
          <a:p>
            <a:pPr marL="45720" indent="0">
              <a:buNone/>
            </a:pPr>
            <a:endParaRPr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169200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C6557B-0E44-7044-8B0F-E2C669E8A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966" y="438912"/>
            <a:ext cx="9420914" cy="824455"/>
          </a:xfrm>
        </p:spPr>
        <p:txBody>
          <a:bodyPr>
            <a:normAutofit/>
          </a:bodyPr>
          <a:lstStyle/>
          <a:p>
            <a:r>
              <a:rPr kumimoji="1" lang="ja-JP" altLang="en-US" sz="4400">
                <a:solidFill>
                  <a:srgbClr val="7030A0"/>
                </a:solidFill>
              </a:rPr>
              <a:t>　　　</a:t>
            </a:r>
            <a:r>
              <a:rPr kumimoji="1" lang="en-US" altLang="ja-JP" sz="4400" dirty="0">
                <a:solidFill>
                  <a:srgbClr val="7030A0"/>
                </a:solidFill>
              </a:rPr>
              <a:t>Plateau Problem</a:t>
            </a:r>
            <a:endParaRPr kumimoji="1" lang="ja-JP" altLang="en-US" sz="4400">
              <a:solidFill>
                <a:srgbClr val="7030A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3975F66-28FF-4045-B882-2C4278F68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431" y="1823596"/>
            <a:ext cx="10105826" cy="4343400"/>
          </a:xfrm>
        </p:spPr>
        <p:txBody>
          <a:bodyPr>
            <a:normAutofit/>
          </a:bodyPr>
          <a:lstStyle/>
          <a:p>
            <a:r>
              <a:rPr kumimoji="1" lang="en-US" altLang="ja-JP" dirty="0" err="1"/>
              <a:t>J.Plateau</a:t>
            </a:r>
            <a:r>
              <a:rPr kumimoji="1" lang="en-US" altLang="ja-JP" dirty="0"/>
              <a:t> (1801-1883)</a:t>
            </a:r>
            <a:r>
              <a:rPr kumimoji="1" lang="ja-JP" altLang="en-US"/>
              <a:t>　</a:t>
            </a:r>
            <a:r>
              <a:rPr kumimoji="1" lang="en-US" altLang="ja-JP" dirty="0"/>
              <a:t>Belgium physicist</a:t>
            </a:r>
          </a:p>
          <a:p>
            <a:r>
              <a:rPr lang="en-US" altLang="ja-JP" dirty="0"/>
              <a:t>Research on capillarity</a:t>
            </a:r>
            <a:r>
              <a:rPr lang="ja-JP" altLang="en-US"/>
              <a:t>，</a:t>
            </a:r>
            <a:r>
              <a:rPr lang="en-US" altLang="ja-JP" dirty="0"/>
              <a:t>retinal phenomenon </a:t>
            </a:r>
          </a:p>
          <a:p>
            <a:r>
              <a:rPr lang="en-US" altLang="ja-JP" dirty="0"/>
              <a:t>L</a:t>
            </a:r>
            <a:r>
              <a:rPr kumimoji="1" lang="en-US" altLang="ja-JP" dirty="0"/>
              <a:t>ost eyesight</a:t>
            </a:r>
            <a:r>
              <a:rPr kumimoji="1" lang="ja-JP" altLang="en-US"/>
              <a:t>（</a:t>
            </a:r>
            <a:r>
              <a:rPr lang="en-US" altLang="ja-JP" dirty="0"/>
              <a:t>1843, observed </a:t>
            </a:r>
            <a:r>
              <a:rPr kumimoji="1" lang="en-US" altLang="ja-JP" dirty="0"/>
              <a:t>the Sun too much</a:t>
            </a:r>
            <a:r>
              <a:rPr kumimoji="1" lang="ja-JP" altLang="en-US"/>
              <a:t>？）</a:t>
            </a:r>
            <a:endParaRPr kumimoji="1" lang="en-US" altLang="ja-JP" sz="1600" dirty="0"/>
          </a:p>
          <a:p>
            <a:pPr marL="45720" indent="0">
              <a:buNone/>
            </a:pPr>
            <a:r>
              <a:rPr kumimoji="1" lang="ja-JP" altLang="en-US"/>
              <a:t>　　　　　　　　　　　　</a:t>
            </a:r>
            <a:r>
              <a:rPr kumimoji="1" lang="en-US" altLang="ja-JP" sz="2800" dirty="0">
                <a:solidFill>
                  <a:srgbClr val="7030A0"/>
                </a:solidFill>
              </a:rPr>
              <a:t>Plateau problem</a:t>
            </a:r>
            <a:r>
              <a:rPr kumimoji="1" lang="ja-JP" altLang="en-US"/>
              <a:t>　</a:t>
            </a:r>
            <a:r>
              <a:rPr kumimoji="1" lang="en-US" altLang="ja-JP" dirty="0"/>
              <a:t>                        </a:t>
            </a:r>
            <a:r>
              <a:rPr kumimoji="1" lang="en-US" altLang="ja-JP" sz="1600" dirty="0"/>
              <a:t>Plateau</a:t>
            </a:r>
            <a:r>
              <a:rPr kumimoji="1" lang="en-US" altLang="ja-JP" dirty="0"/>
              <a:t> </a:t>
            </a:r>
          </a:p>
          <a:p>
            <a:pPr marL="45720" indent="0">
              <a:buNone/>
            </a:pPr>
            <a:r>
              <a:rPr kumimoji="1" lang="en-US" altLang="ja-JP" sz="2400" u="sng" dirty="0"/>
              <a:t>Is there a minimal surface spanning any frame</a:t>
            </a:r>
            <a:r>
              <a:rPr lang="ja-JP" altLang="en-US" sz="2400" u="sng"/>
              <a:t>？</a:t>
            </a:r>
            <a:endParaRPr lang="en-US" altLang="ja-JP" sz="2400" u="sng" dirty="0"/>
          </a:p>
          <a:p>
            <a:pPr marL="45720" indent="0">
              <a:buNone/>
            </a:pPr>
            <a:r>
              <a:rPr kumimoji="1" lang="en-US" altLang="ja-JP" sz="1400" dirty="0"/>
              <a:t>     </a:t>
            </a:r>
            <a:r>
              <a:rPr kumimoji="1" lang="ja-JP" altLang="en-US" sz="1400"/>
              <a:t>　　</a:t>
            </a:r>
            <a:r>
              <a:rPr kumimoji="1" lang="en-US" altLang="ja-JP" sz="2400" dirty="0">
                <a:solidFill>
                  <a:srgbClr val="9437FF"/>
                </a:solidFill>
              </a:rPr>
              <a:t>When the frame is homeomor</a:t>
            </a:r>
            <a:r>
              <a:rPr lang="en-US" altLang="ja-JP" sz="2400" dirty="0">
                <a:solidFill>
                  <a:srgbClr val="9437FF"/>
                </a:solidFill>
              </a:rPr>
              <a:t>phic to a circle,</a:t>
            </a:r>
          </a:p>
          <a:p>
            <a:pPr marL="45720" indent="0">
              <a:buNone/>
            </a:pPr>
            <a:r>
              <a:rPr lang="en-US" altLang="ja-JP" sz="2400" dirty="0">
                <a:solidFill>
                  <a:srgbClr val="FF40FF"/>
                </a:solidFill>
              </a:rPr>
              <a:t>Yes: </a:t>
            </a:r>
            <a:r>
              <a:rPr lang="en-US" altLang="ja-JP" sz="2400" dirty="0" err="1">
                <a:solidFill>
                  <a:srgbClr val="FF40FF"/>
                </a:solidFill>
              </a:rPr>
              <a:t>J.Douglas</a:t>
            </a:r>
            <a:r>
              <a:rPr lang="en-US" altLang="ja-JP" sz="2400" dirty="0">
                <a:solidFill>
                  <a:srgbClr val="FF40FF"/>
                </a:solidFill>
              </a:rPr>
              <a:t>, </a:t>
            </a:r>
            <a:r>
              <a:rPr lang="en-US" altLang="ja-JP" sz="2400" dirty="0" err="1">
                <a:solidFill>
                  <a:srgbClr val="FF40FF"/>
                </a:solidFill>
              </a:rPr>
              <a:t>T.Rado</a:t>
            </a:r>
            <a:r>
              <a:rPr lang="en-US" altLang="ja-JP" sz="2400" dirty="0">
                <a:solidFill>
                  <a:srgbClr val="FF40FF"/>
                </a:solidFill>
              </a:rPr>
              <a:t> answered independently (1930).</a:t>
            </a:r>
          </a:p>
          <a:p>
            <a:pPr marL="45720" indent="0">
              <a:buNone/>
            </a:pPr>
            <a:r>
              <a:rPr lang="ja-JP" altLang="en-US"/>
              <a:t>　　　　　</a:t>
            </a:r>
            <a:r>
              <a:rPr lang="en-US" altLang="ja-JP" dirty="0"/>
              <a:t> Douglas: got the first </a:t>
            </a:r>
            <a:r>
              <a:rPr lang="en-US" altLang="ja-JP" u="sng" dirty="0"/>
              <a:t>Fields prize</a:t>
            </a:r>
            <a:r>
              <a:rPr lang="ja-JP" altLang="en-US"/>
              <a:t>　</a:t>
            </a:r>
            <a:r>
              <a:rPr lang="en-US" altLang="ja-JP" dirty="0"/>
              <a:t>(1936)</a:t>
            </a:r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DFFD7EB-3454-5249-95A8-DC23984B20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592" y="1476831"/>
            <a:ext cx="1511765" cy="197455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3045645-CF16-E542-88ED-234222FBA6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232" y="3988905"/>
            <a:ext cx="1340607" cy="199633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62AAC62-D7FB-444B-BF14-75CB6D90CF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573" y="4199674"/>
            <a:ext cx="1295400" cy="157480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B63668A1-1946-AF47-AC4B-27D12D5980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373" y="124908"/>
            <a:ext cx="2882900" cy="132080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D5320A09-2F53-3A48-A367-B9A29E2E3F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264" y="1886256"/>
            <a:ext cx="1739900" cy="11557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20566FF-4185-9C4B-8176-7D5232E06F01}"/>
              </a:ext>
            </a:extLst>
          </p:cNvPr>
          <p:cNvSpPr txBox="1"/>
          <p:nvPr/>
        </p:nvSpPr>
        <p:spPr>
          <a:xfrm>
            <a:off x="9317668" y="5997719"/>
            <a:ext cx="8483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Douglas</a:t>
            </a:r>
            <a:endParaRPr kumimoji="1" lang="ja-JP" altLang="en-US" sz="160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44F51FB-60AF-F841-85A1-A16A4DA66C26}"/>
              </a:ext>
            </a:extLst>
          </p:cNvPr>
          <p:cNvSpPr txBox="1"/>
          <p:nvPr/>
        </p:nvSpPr>
        <p:spPr>
          <a:xfrm>
            <a:off x="10850880" y="5997719"/>
            <a:ext cx="6110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err="1"/>
              <a:t>Rado</a:t>
            </a:r>
            <a:endParaRPr kumimoji="1" lang="ja-JP" altLang="en-US" sz="1600"/>
          </a:p>
        </p:txBody>
      </p:sp>
    </p:spTree>
    <p:extLst>
      <p:ext uri="{BB962C8B-B14F-4D97-AF65-F5344CB8AC3E}">
        <p14:creationId xmlns:p14="http://schemas.microsoft.com/office/powerpoint/2010/main" val="297592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heer Green 16x9">
  <a:themeElements>
    <a:clrScheme name="Sheer Green">
      <a:dk1>
        <a:srgbClr val="624D38"/>
      </a:dk1>
      <a:lt1>
        <a:srgbClr val="FFFFFF"/>
      </a:lt1>
      <a:dk2>
        <a:srgbClr val="404040"/>
      </a:dk2>
      <a:lt2>
        <a:srgbClr val="F2F2E2"/>
      </a:lt2>
      <a:accent1>
        <a:srgbClr val="72C23C"/>
      </a:accent1>
      <a:accent2>
        <a:srgbClr val="F4CC20"/>
      </a:accent2>
      <a:accent3>
        <a:srgbClr val="53B6BB"/>
      </a:accent3>
      <a:accent4>
        <a:srgbClr val="BA7CC0"/>
      </a:accent4>
      <a:accent5>
        <a:srgbClr val="ED635A"/>
      </a:accent5>
      <a:accent6>
        <a:srgbClr val="EE9B40"/>
      </a:accent6>
      <a:hlink>
        <a:srgbClr val="53B6BB"/>
      </a:hlink>
      <a:folHlink>
        <a:srgbClr val="B68DC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Sheer Green">
      <a:dk1>
        <a:srgbClr val="404040"/>
      </a:dk1>
      <a:lt1>
        <a:sysClr val="window" lastClr="FFFFFF"/>
      </a:lt1>
      <a:dk2>
        <a:srgbClr val="624D38"/>
      </a:dk2>
      <a:lt2>
        <a:srgbClr val="F2F2E2"/>
      </a:lt2>
      <a:accent1>
        <a:srgbClr val="72C23C"/>
      </a:accent1>
      <a:accent2>
        <a:srgbClr val="F4CC20"/>
      </a:accent2>
      <a:accent3>
        <a:srgbClr val="53B6BB"/>
      </a:accent3>
      <a:accent4>
        <a:srgbClr val="BA7CC0"/>
      </a:accent4>
      <a:accent5>
        <a:srgbClr val="ED635A"/>
      </a:accent5>
      <a:accent6>
        <a:srgbClr val="EE9B40"/>
      </a:accent6>
      <a:hlink>
        <a:srgbClr val="53B6BB"/>
      </a:hlink>
      <a:folHlink>
        <a:srgbClr val="B68DC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heer Green">
      <a:dk1>
        <a:srgbClr val="404040"/>
      </a:dk1>
      <a:lt1>
        <a:sysClr val="window" lastClr="FFFFFF"/>
      </a:lt1>
      <a:dk2>
        <a:srgbClr val="624D38"/>
      </a:dk2>
      <a:lt2>
        <a:srgbClr val="F2F2E2"/>
      </a:lt2>
      <a:accent1>
        <a:srgbClr val="72C23C"/>
      </a:accent1>
      <a:accent2>
        <a:srgbClr val="F4CC20"/>
      </a:accent2>
      <a:accent3>
        <a:srgbClr val="53B6BB"/>
      </a:accent3>
      <a:accent4>
        <a:srgbClr val="BA7CC0"/>
      </a:accent4>
      <a:accent5>
        <a:srgbClr val="ED635A"/>
      </a:accent5>
      <a:accent6>
        <a:srgbClr val="EE9B40"/>
      </a:accent6>
      <a:hlink>
        <a:srgbClr val="53B6BB"/>
      </a:hlink>
      <a:folHlink>
        <a:srgbClr val="B68DC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F6E1CA76AAD4564AAF106FC3CFA868360400186944AA932D8046A3B88E9B37BEBDF5" ma:contentTypeVersion="57" ma:contentTypeDescription="Create a new document." ma:contentTypeScope="" ma:versionID="f2ecbdfe1b5dd87e9286bf989edb43ee">
  <xsd:schema xmlns:xsd="http://www.w3.org/2001/XMLSchema" xmlns:xs="http://www.w3.org/2001/XMLSchema" xmlns:p="http://schemas.microsoft.com/office/2006/metadata/properties" xmlns:ns2="1119c2e5-8fb9-4d5f-baf1-202c530f2c34" targetNamespace="http://schemas.microsoft.com/office/2006/metadata/properties" ma:root="true" ma:fieldsID="1e668da686f9f22b7cfdb0c114f3ab76" ns2:_="">
    <xsd:import namespace="1119c2e5-8fb9-4d5f-baf1-202c530f2c34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19c2e5-8fb9-4d5f-baf1-202c530f2c34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0:00:00Z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04032b9e-8ee6-4e89-b9db-4ffff205d025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388FC2BA-F530-4FF7-911A-621CAE6AFBD3}" ma:internalName="CSXSubmissionMarket" ma:readOnly="false" ma:showField="MarketName" ma:web="1119c2e5-8fb9-4d5f-baf1-202c530f2c34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 ma:readOnly="false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5dcf7547-996b-4a0e-b7d1-0f761d14131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4D83B164-8C00-474C-8363-38E0B8FF22E3}" ma:internalName="InProjectListLookup" ma:readOnly="true" ma:showField="InProjectList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e5aec8e1-0842-4156-acaa-2defcf90540a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4D83B164-8C00-474C-8363-38E0B8FF22E3}" ma:internalName="LastCompleteVersionLookup" ma:readOnly="true" ma:showField="LastCompleteVersion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4D83B164-8C00-474C-8363-38E0B8FF22E3}" ma:internalName="LastPreviewErrorLookup" ma:readOnly="true" ma:showField="LastPreviewError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4D83B164-8C00-474C-8363-38E0B8FF22E3}" ma:internalName="LastPreviewResultLookup" ma:readOnly="true" ma:showField="LastPreviewResult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4D83B164-8C00-474C-8363-38E0B8FF22E3}" ma:internalName="LastPreviewAttemptDateLookup" ma:readOnly="true" ma:showField="LastPreviewAttemptDate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4D83B164-8C00-474C-8363-38E0B8FF22E3}" ma:internalName="LastPreviewedByLookup" ma:readOnly="true" ma:showField="LastPreviewedBy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4D83B164-8C00-474C-8363-38E0B8FF22E3}" ma:internalName="LastPreviewTimeLookup" ma:readOnly="true" ma:showField="LastPreviewTime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4D83B164-8C00-474C-8363-38E0B8FF22E3}" ma:internalName="LastPreviewVersionLookup" ma:readOnly="true" ma:showField="LastPreviewVersion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4D83B164-8C00-474C-8363-38E0B8FF22E3}" ma:internalName="LastPublishErrorLookup" ma:readOnly="true" ma:showField="LastPublishError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4D83B164-8C00-474C-8363-38E0B8FF22E3}" ma:internalName="LastPublishResultLookup" ma:readOnly="true" ma:showField="LastPublishResult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4D83B164-8C00-474C-8363-38E0B8FF22E3}" ma:internalName="LastPublishAttemptDateLookup" ma:readOnly="true" ma:showField="LastPublishAttemptDate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4D83B164-8C00-474C-8363-38E0B8FF22E3}" ma:internalName="LastPublishedByLookup" ma:readOnly="true" ma:showField="LastPublishedBy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4D83B164-8C00-474C-8363-38E0B8FF22E3}" ma:internalName="LastPublishTimeLookup" ma:readOnly="true" ma:showField="LastPublishTime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4D83B164-8C00-474C-8363-38E0B8FF22E3}" ma:internalName="LastPublishVersionLookup" ma:readOnly="true" ma:showField="LastPublishVersion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BC39992D-5589-4A4E-8B38-02E0637E5C25}" ma:internalName="LocLastLocAttemptVersionLookup" ma:readOnly="false" ma:showField="LastLocAttemptVersion" ma:web="1119c2e5-8fb9-4d5f-baf1-202c530f2c34">
      <xsd:simpleType>
        <xsd:restriction base="dms:Lookup"/>
      </xsd:simpleType>
    </xsd:element>
    <xsd:element name="LocLastLocAttemptVersionTypeLookup" ma:index="72" nillable="true" ma:displayName="Loc Last Loc Attempt Version Type" ma:default="" ma:list="{BC39992D-5589-4A4E-8B38-02E0637E5C25}" ma:internalName="LocLastLocAttemptVersionTypeLookup" ma:readOnly="true" ma:showField="LastLocAttemptVersionType" ma:web="1119c2e5-8fb9-4d5f-baf1-202c530f2c34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BC39992D-5589-4A4E-8B38-02E0637E5C25}" ma:internalName="LocNewPublishedVersionLookup" ma:readOnly="true" ma:showField="NewPublishedVersion" ma:web="1119c2e5-8fb9-4d5f-baf1-202c530f2c34">
      <xsd:simpleType>
        <xsd:restriction base="dms:Lookup"/>
      </xsd:simpleType>
    </xsd:element>
    <xsd:element name="LocOverallHandbackStatusLookup" ma:index="76" nillable="true" ma:displayName="Loc Overall Handback Status" ma:default="" ma:list="{BC39992D-5589-4A4E-8B38-02E0637E5C25}" ma:internalName="LocOverallHandbackStatusLookup" ma:readOnly="true" ma:showField="OverallHandbackStatus" ma:web="1119c2e5-8fb9-4d5f-baf1-202c530f2c34">
      <xsd:simpleType>
        <xsd:restriction base="dms:Lookup"/>
      </xsd:simpleType>
    </xsd:element>
    <xsd:element name="LocOverallLocStatusLookup" ma:index="77" nillable="true" ma:displayName="Loc Overall Localize Status" ma:default="" ma:list="{BC39992D-5589-4A4E-8B38-02E0637E5C25}" ma:internalName="LocOverallLocStatusLookup" ma:readOnly="true" ma:showField="OverallLocStatus" ma:web="1119c2e5-8fb9-4d5f-baf1-202c530f2c34">
      <xsd:simpleType>
        <xsd:restriction base="dms:Lookup"/>
      </xsd:simpleType>
    </xsd:element>
    <xsd:element name="LocOverallPreviewStatusLookup" ma:index="78" nillable="true" ma:displayName="Loc Overall Preview Status" ma:default="" ma:list="{BC39992D-5589-4A4E-8B38-02E0637E5C25}" ma:internalName="LocOverallPreviewStatusLookup" ma:readOnly="true" ma:showField="OverallPreviewStatus" ma:web="1119c2e5-8fb9-4d5f-baf1-202c530f2c34">
      <xsd:simpleType>
        <xsd:restriction base="dms:Lookup"/>
      </xsd:simpleType>
    </xsd:element>
    <xsd:element name="LocOverallPublishStatusLookup" ma:index="79" nillable="true" ma:displayName="Loc Overall Publish Status" ma:default="" ma:list="{BC39992D-5589-4A4E-8B38-02E0637E5C25}" ma:internalName="LocOverallPublishStatusLookup" ma:readOnly="true" ma:showField="OverallPublishStatus" ma:web="1119c2e5-8fb9-4d5f-baf1-202c530f2c34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BC39992D-5589-4A4E-8B38-02E0637E5C25}" ma:internalName="LocProcessedForHandoffsLookup" ma:readOnly="true" ma:showField="ProcessedForHandoffs" ma:web="1119c2e5-8fb9-4d5f-baf1-202c530f2c34">
      <xsd:simpleType>
        <xsd:restriction base="dms:Lookup"/>
      </xsd:simpleType>
    </xsd:element>
    <xsd:element name="LocProcessedForMarketsLookup" ma:index="82" nillable="true" ma:displayName="Loc Processed For Markets" ma:default="" ma:list="{BC39992D-5589-4A4E-8B38-02E0637E5C25}" ma:internalName="LocProcessedForMarketsLookup" ma:readOnly="true" ma:showField="ProcessedForMarkets" ma:web="1119c2e5-8fb9-4d5f-baf1-202c530f2c34">
      <xsd:simpleType>
        <xsd:restriction base="dms:Lookup"/>
      </xsd:simpleType>
    </xsd:element>
    <xsd:element name="LocPublishedDependentAssetsLookup" ma:index="83" nillable="true" ma:displayName="Loc Published Dependent Assets" ma:default="" ma:list="{BC39992D-5589-4A4E-8B38-02E0637E5C25}" ma:internalName="LocPublishedDependentAssetsLookup" ma:readOnly="true" ma:showField="PublishedDependentAssets" ma:web="1119c2e5-8fb9-4d5f-baf1-202c530f2c34">
      <xsd:simpleType>
        <xsd:restriction base="dms:Lookup"/>
      </xsd:simpleType>
    </xsd:element>
    <xsd:element name="LocPublishedLinkedAssetsLookup" ma:index="84" nillable="true" ma:displayName="Loc Published Linked Assets" ma:default="" ma:list="{BC39992D-5589-4A4E-8B38-02E0637E5C25}" ma:internalName="LocPublishedLinkedAssetsLookup" ma:readOnly="true" ma:showField="PublishedLinkedAssets" ma:web="1119c2e5-8fb9-4d5f-baf1-202c530f2c34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28ca5b26-415b-4822-b35b-d9a845b1b83b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388FC2BA-F530-4FF7-911A-621CAE6AFBD3}" ma:internalName="Markets" ma:readOnly="false" ma:showField="MarketName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4D83B164-8C00-474C-8363-38E0B8FF22E3}" ma:internalName="NumOfRatingsLookup" ma:readOnly="true" ma:showField="NumOfRatings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 ma:readOnly="false">
      <xsd:simpleType>
        <xsd:restriction base="dms:Unknown"/>
      </xsd:simpleType>
    </xsd:element>
    <xsd:element name="PublishStatusLookup" ma:index="110" nillable="true" ma:displayName="Publish Status" ma:default="" ma:list="{4D83B164-8C00-474C-8363-38E0B8FF22E3}" ma:internalName="PublishStatusLookup" ma:readOnly="false" ma:showField="PublishStatus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1c8e7b99-44ca-46c8-84b8-12cd8d7cf8ee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c59171da-55f1-4c8b-8421-0d1d3f99d741}" ma:internalName="TaxCatchAll" ma:showField="CatchAllData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c59171da-55f1-4c8b-8421-0d1d3f99d741}" ma:internalName="TaxCatchAllLabel" ma:readOnly="true" ma:showField="CatchAllDataLabel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Description xmlns="1119c2e5-8fb9-4d5f-baf1-202c530f2c34">このテンプレートでは、透き通った緑色のバーに緑色の太線を重ねた枠線で、あなたのコンテンツを囲みます。淡緑色のスライドの背景は、明るくて風通しが良く見えます。スライドのレイアウトには、ソフトな緑色のサンプルのグラフ、表、ステップの SmartArt グラフィックが含まれています。 </APDescription>
    <AssetExpire xmlns="1119c2e5-8fb9-4d5f-baf1-202c530f2c34">2029-01-01T08:00:00+00:00</AssetExpire>
    <CampaignTagsTaxHTField0 xmlns="1119c2e5-8fb9-4d5f-baf1-202c530f2c34">
      <Terms xmlns="http://schemas.microsoft.com/office/infopath/2007/PartnerControls"/>
    </CampaignTagsTaxHTField0>
    <IntlLangReviewDate xmlns="1119c2e5-8fb9-4d5f-baf1-202c530f2c34" xsi:nil="true"/>
    <TPFriendlyName xmlns="1119c2e5-8fb9-4d5f-baf1-202c530f2c34" xsi:nil="true"/>
    <IntlLangReview xmlns="1119c2e5-8fb9-4d5f-baf1-202c530f2c34">false</IntlLangReview>
    <LocLastLocAttemptVersionLookup xmlns="1119c2e5-8fb9-4d5f-baf1-202c530f2c34">842602</LocLastLocAttemptVersionLookup>
    <PolicheckWords xmlns="1119c2e5-8fb9-4d5f-baf1-202c530f2c34" xsi:nil="true"/>
    <SubmitterId xmlns="1119c2e5-8fb9-4d5f-baf1-202c530f2c34" xsi:nil="true"/>
    <AcquiredFrom xmlns="1119c2e5-8fb9-4d5f-baf1-202c530f2c34">Internal MS</AcquiredFrom>
    <EditorialStatus xmlns="1119c2e5-8fb9-4d5f-baf1-202c530f2c34">Complete</EditorialStatus>
    <Markets xmlns="1119c2e5-8fb9-4d5f-baf1-202c530f2c34"/>
    <OriginAsset xmlns="1119c2e5-8fb9-4d5f-baf1-202c530f2c34" xsi:nil="true"/>
    <AssetStart xmlns="1119c2e5-8fb9-4d5f-baf1-202c530f2c34">2012-06-14T02:57:00+00:00</AssetStart>
    <FriendlyTitle xmlns="1119c2e5-8fb9-4d5f-baf1-202c530f2c34" xsi:nil="true"/>
    <MarketSpecific xmlns="1119c2e5-8fb9-4d5f-baf1-202c530f2c34">false</MarketSpecific>
    <TPNamespace xmlns="1119c2e5-8fb9-4d5f-baf1-202c530f2c34" xsi:nil="true"/>
    <PublishStatusLookup xmlns="1119c2e5-8fb9-4d5f-baf1-202c530f2c34">
      <Value>602719</Value>
    </PublishStatusLookup>
    <APAuthor xmlns="1119c2e5-8fb9-4d5f-baf1-202c530f2c34">
      <UserInfo>
        <DisplayName>REDMOND\kristaa</DisplayName>
        <AccountId>136</AccountId>
        <AccountType/>
      </UserInfo>
    </APAuthor>
    <TPCommandLine xmlns="1119c2e5-8fb9-4d5f-baf1-202c530f2c34" xsi:nil="true"/>
    <IntlLangReviewer xmlns="1119c2e5-8fb9-4d5f-baf1-202c530f2c34" xsi:nil="true"/>
    <OpenTemplate xmlns="1119c2e5-8fb9-4d5f-baf1-202c530f2c34">true</OpenTemplate>
    <CSXSubmissionDate xmlns="1119c2e5-8fb9-4d5f-baf1-202c530f2c34" xsi:nil="true"/>
    <TaxCatchAll xmlns="1119c2e5-8fb9-4d5f-baf1-202c530f2c34"/>
    <Manager xmlns="1119c2e5-8fb9-4d5f-baf1-202c530f2c34" xsi:nil="true"/>
    <NumericId xmlns="1119c2e5-8fb9-4d5f-baf1-202c530f2c34" xsi:nil="true"/>
    <ParentAssetId xmlns="1119c2e5-8fb9-4d5f-baf1-202c530f2c34" xsi:nil="true"/>
    <OriginalSourceMarket xmlns="1119c2e5-8fb9-4d5f-baf1-202c530f2c34">english</OriginalSourceMarket>
    <ApprovalStatus xmlns="1119c2e5-8fb9-4d5f-baf1-202c530f2c34">InProgress</ApprovalStatus>
    <TPComponent xmlns="1119c2e5-8fb9-4d5f-baf1-202c530f2c34" xsi:nil="true"/>
    <EditorialTags xmlns="1119c2e5-8fb9-4d5f-baf1-202c530f2c34" xsi:nil="true"/>
    <TPExecutable xmlns="1119c2e5-8fb9-4d5f-baf1-202c530f2c34" xsi:nil="true"/>
    <TPLaunchHelpLink xmlns="1119c2e5-8fb9-4d5f-baf1-202c530f2c34" xsi:nil="true"/>
    <LocComments xmlns="1119c2e5-8fb9-4d5f-baf1-202c530f2c34" xsi:nil="true"/>
    <LocRecommendedHandoff xmlns="1119c2e5-8fb9-4d5f-baf1-202c530f2c34" xsi:nil="true"/>
    <SourceTitle xmlns="1119c2e5-8fb9-4d5f-baf1-202c530f2c34" xsi:nil="true"/>
    <CSXUpdate xmlns="1119c2e5-8fb9-4d5f-baf1-202c530f2c34">false</CSXUpdate>
    <IntlLocPriority xmlns="1119c2e5-8fb9-4d5f-baf1-202c530f2c34" xsi:nil="true"/>
    <UAProjectedTotalWords xmlns="1119c2e5-8fb9-4d5f-baf1-202c530f2c34" xsi:nil="true"/>
    <AssetType xmlns="1119c2e5-8fb9-4d5f-baf1-202c530f2c34">TP</AssetType>
    <MachineTranslated xmlns="1119c2e5-8fb9-4d5f-baf1-202c530f2c34">false</MachineTranslated>
    <OutputCachingOn xmlns="1119c2e5-8fb9-4d5f-baf1-202c530f2c34">false</OutputCachingOn>
    <TemplateStatus xmlns="1119c2e5-8fb9-4d5f-baf1-202c530f2c34">Complete</TemplateStatus>
    <IsSearchable xmlns="1119c2e5-8fb9-4d5f-baf1-202c530f2c34">true</IsSearchable>
    <ContentItem xmlns="1119c2e5-8fb9-4d5f-baf1-202c530f2c34" xsi:nil="true"/>
    <HandoffToMSDN xmlns="1119c2e5-8fb9-4d5f-baf1-202c530f2c34" xsi:nil="true"/>
    <ShowIn xmlns="1119c2e5-8fb9-4d5f-baf1-202c530f2c34">Show everywhere</ShowIn>
    <ThumbnailAssetId xmlns="1119c2e5-8fb9-4d5f-baf1-202c530f2c34" xsi:nil="true"/>
    <UALocComments xmlns="1119c2e5-8fb9-4d5f-baf1-202c530f2c34" xsi:nil="true"/>
    <UALocRecommendation xmlns="1119c2e5-8fb9-4d5f-baf1-202c530f2c34">Localize</UALocRecommendation>
    <LastModifiedDateTime xmlns="1119c2e5-8fb9-4d5f-baf1-202c530f2c34" xsi:nil="true"/>
    <LegacyData xmlns="1119c2e5-8fb9-4d5f-baf1-202c530f2c34" xsi:nil="true"/>
    <LocManualTestRequired xmlns="1119c2e5-8fb9-4d5f-baf1-202c530f2c34">false</LocManualTestRequired>
    <ClipArtFilename xmlns="1119c2e5-8fb9-4d5f-baf1-202c530f2c34" xsi:nil="true"/>
    <TPApplication xmlns="1119c2e5-8fb9-4d5f-baf1-202c530f2c34" xsi:nil="true"/>
    <CSXHash xmlns="1119c2e5-8fb9-4d5f-baf1-202c530f2c34" xsi:nil="true"/>
    <DirectSourceMarket xmlns="1119c2e5-8fb9-4d5f-baf1-202c530f2c34">english</DirectSourceMarket>
    <PrimaryImageGen xmlns="1119c2e5-8fb9-4d5f-baf1-202c530f2c34">true</PrimaryImageGen>
    <PlannedPubDate xmlns="1119c2e5-8fb9-4d5f-baf1-202c530f2c34" xsi:nil="true"/>
    <CSXSubmissionMarket xmlns="1119c2e5-8fb9-4d5f-baf1-202c530f2c34" xsi:nil="true"/>
    <Downloads xmlns="1119c2e5-8fb9-4d5f-baf1-202c530f2c34">0</Downloads>
    <ArtSampleDocs xmlns="1119c2e5-8fb9-4d5f-baf1-202c530f2c34" xsi:nil="true"/>
    <TrustLevel xmlns="1119c2e5-8fb9-4d5f-baf1-202c530f2c34">1 Microsoft Managed Content</TrustLevel>
    <BlockPublish xmlns="1119c2e5-8fb9-4d5f-baf1-202c530f2c34">false</BlockPublish>
    <TPLaunchHelpLinkType xmlns="1119c2e5-8fb9-4d5f-baf1-202c530f2c34">Template</TPLaunchHelpLinkType>
    <LocalizationTagsTaxHTField0 xmlns="1119c2e5-8fb9-4d5f-baf1-202c530f2c34">
      <Terms xmlns="http://schemas.microsoft.com/office/infopath/2007/PartnerControls"/>
    </LocalizationTagsTaxHTField0>
    <BusinessGroup xmlns="1119c2e5-8fb9-4d5f-baf1-202c530f2c34" xsi:nil="true"/>
    <Providers xmlns="1119c2e5-8fb9-4d5f-baf1-202c530f2c34" xsi:nil="true"/>
    <TemplateTemplateType xmlns="1119c2e5-8fb9-4d5f-baf1-202c530f2c34">PowerPoint Design Template</TemplateTemplateType>
    <TimesCloned xmlns="1119c2e5-8fb9-4d5f-baf1-202c530f2c34" xsi:nil="true"/>
    <TPAppVersion xmlns="1119c2e5-8fb9-4d5f-baf1-202c530f2c34" xsi:nil="true"/>
    <VoteCount xmlns="1119c2e5-8fb9-4d5f-baf1-202c530f2c34" xsi:nil="true"/>
    <AverageRating xmlns="1119c2e5-8fb9-4d5f-baf1-202c530f2c34" xsi:nil="true"/>
    <FeatureTagsTaxHTField0 xmlns="1119c2e5-8fb9-4d5f-baf1-202c530f2c34">
      <Terms xmlns="http://schemas.microsoft.com/office/infopath/2007/PartnerControls"/>
    </FeatureTagsTaxHTField0>
    <Provider xmlns="1119c2e5-8fb9-4d5f-baf1-202c530f2c34" xsi:nil="true"/>
    <UACurrentWords xmlns="1119c2e5-8fb9-4d5f-baf1-202c530f2c34" xsi:nil="true"/>
    <AssetId xmlns="1119c2e5-8fb9-4d5f-baf1-202c530f2c34">TP102920896</AssetId>
    <TPClientViewer xmlns="1119c2e5-8fb9-4d5f-baf1-202c530f2c34" xsi:nil="true"/>
    <DSATActionTaken xmlns="1119c2e5-8fb9-4d5f-baf1-202c530f2c34" xsi:nil="true"/>
    <APEditor xmlns="1119c2e5-8fb9-4d5f-baf1-202c530f2c34">
      <UserInfo>
        <DisplayName/>
        <AccountId xsi:nil="true"/>
        <AccountType/>
      </UserInfo>
    </APEditor>
    <TPInstallLocation xmlns="1119c2e5-8fb9-4d5f-baf1-202c530f2c34" xsi:nil="true"/>
    <OOCacheId xmlns="1119c2e5-8fb9-4d5f-baf1-202c530f2c34" xsi:nil="true"/>
    <IsDeleted xmlns="1119c2e5-8fb9-4d5f-baf1-202c530f2c34">false</IsDeleted>
    <PublishTargets xmlns="1119c2e5-8fb9-4d5f-baf1-202c530f2c34">OfficeOnlineVNext</PublishTargets>
    <ApprovalLog xmlns="1119c2e5-8fb9-4d5f-baf1-202c530f2c34" xsi:nil="true"/>
    <BugNumber xmlns="1119c2e5-8fb9-4d5f-baf1-202c530f2c34" xsi:nil="true"/>
    <CrawlForDependencies xmlns="1119c2e5-8fb9-4d5f-baf1-202c530f2c34">false</CrawlForDependencies>
    <InternalTagsTaxHTField0 xmlns="1119c2e5-8fb9-4d5f-baf1-202c530f2c34">
      <Terms xmlns="http://schemas.microsoft.com/office/infopath/2007/PartnerControls"/>
    </InternalTagsTaxHTField0>
    <LastHandOff xmlns="1119c2e5-8fb9-4d5f-baf1-202c530f2c34" xsi:nil="true"/>
    <Milestone xmlns="1119c2e5-8fb9-4d5f-baf1-202c530f2c34" xsi:nil="true"/>
    <OriginalRelease xmlns="1119c2e5-8fb9-4d5f-baf1-202c530f2c34">15</OriginalRelease>
    <RecommendationsModifier xmlns="1119c2e5-8fb9-4d5f-baf1-202c530f2c34" xsi:nil="true"/>
    <ScenarioTagsTaxHTField0 xmlns="1119c2e5-8fb9-4d5f-baf1-202c530f2c34">
      <Terms xmlns="http://schemas.microsoft.com/office/infopath/2007/PartnerControls"/>
    </ScenarioTagsTaxHTField0>
    <UANotes xmlns="1119c2e5-8fb9-4d5f-baf1-202c530f2c34" xsi:nil="true"/>
    <LocMarketGroupTiers2 xmlns="1119c2e5-8fb9-4d5f-baf1-202c530f2c34" xsi:nil="true"/>
  </documentManagement>
</p:properties>
</file>

<file path=customXml/itemProps1.xml><?xml version="1.0" encoding="utf-8"?>
<ds:datastoreItem xmlns:ds="http://schemas.openxmlformats.org/officeDocument/2006/customXml" ds:itemID="{204C4809-32CE-4D76-8837-BF87A221E81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773DC64-E1D0-4C63-9ADE-E6EF34CF7A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19c2e5-8fb9-4d5f-baf1-202c530f2c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2BAAA6E-1493-4950-919E-3BC3AEEECD2D}">
  <ds:schemaRefs>
    <ds:schemaRef ds:uri="http://schemas.microsoft.com/office/2006/metadata/properties"/>
    <ds:schemaRef ds:uri="http://schemas.microsoft.com/office/infopath/2007/PartnerControls"/>
    <ds:schemaRef ds:uri="1119c2e5-8fb9-4d5f-baf1-202c530f2c3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Sheer Green 16x9</Template>
  <TotalTime>0</TotalTime>
  <Words>6347</Words>
  <Application>Microsoft Macintosh PowerPoint</Application>
  <PresentationFormat>ワイド画面</PresentationFormat>
  <Paragraphs>614</Paragraphs>
  <Slides>68</Slides>
  <Notes>0</Notes>
  <HiddenSlides>2</HiddenSlides>
  <MMClips>0</MMClips>
  <ScaleCrop>false</ScaleCrop>
  <HeadingPairs>
    <vt:vector size="6" baseType="variant">
      <vt:variant>
        <vt:lpstr>使用されているフォント</vt:lpstr>
      </vt:variant>
      <vt:variant>
        <vt:i4>13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68</vt:i4>
      </vt:variant>
    </vt:vector>
  </HeadingPairs>
  <TitlesOfParts>
    <vt:vector size="82" baseType="lpstr">
      <vt:lpstr>AdvP4C4E46</vt:lpstr>
      <vt:lpstr>AdvP4C4E51</vt:lpstr>
      <vt:lpstr>AdvPi11</vt:lpstr>
      <vt:lpstr>AdvTgreek2</vt:lpstr>
      <vt:lpstr>AdvTmath1</vt:lpstr>
      <vt:lpstr>AdvTmath2</vt:lpstr>
      <vt:lpstr>AdvTmath3</vt:lpstr>
      <vt:lpstr>HG丸ｺﾞｼｯｸM-PRO</vt:lpstr>
      <vt:lpstr>Meiryo UI</vt:lpstr>
      <vt:lpstr>Arial</vt:lpstr>
      <vt:lpstr>Calibri</vt:lpstr>
      <vt:lpstr>Cambria Math</vt:lpstr>
      <vt:lpstr>Century Gothic</vt:lpstr>
      <vt:lpstr>Sheer Green 16x9</vt:lpstr>
      <vt:lpstr>The Gauss map of minimal surfaces in E3</vt:lpstr>
      <vt:lpstr>PowerPoint プレゼンテーション</vt:lpstr>
      <vt:lpstr>PowerPoint プレゼンテーション</vt:lpstr>
      <vt:lpstr>【Talk plan】</vt:lpstr>
      <vt:lpstr>Soap films and soap bubbles:  What’s the difference？</vt:lpstr>
      <vt:lpstr>Trap the air or not</vt:lpstr>
      <vt:lpstr>E.g. in the curves case</vt:lpstr>
      <vt:lpstr>Minimal surfaces</vt:lpstr>
      <vt:lpstr>　　　Plateau Problem</vt:lpstr>
      <vt:lpstr>However, the surface might have singularities</vt:lpstr>
      <vt:lpstr>Experiment</vt:lpstr>
      <vt:lpstr>PowerPoint プレゼンテーション</vt:lpstr>
      <vt:lpstr>Minimal surfaces with 3D symmetry</vt:lpstr>
      <vt:lpstr>Other aspects</vt:lpstr>
      <vt:lpstr>PowerPoint プレゼンテーション</vt:lpstr>
      <vt:lpstr>Equation of minimal surfaces</vt:lpstr>
      <vt:lpstr>Expression in a complex variable</vt:lpstr>
      <vt:lpstr>Method by complex analysis</vt:lpstr>
      <vt:lpstr>Properties of the holomorphic differentials</vt:lpstr>
      <vt:lpstr>Geometric meaning</vt:lpstr>
      <vt:lpstr>The Weierstrass representation and  the Weierstrass data</vt:lpstr>
      <vt:lpstr>Shape of surfaces</vt:lpstr>
      <vt:lpstr>The universal cover</vt:lpstr>
      <vt:lpstr>Algebraic minimal surfaces</vt:lpstr>
      <vt:lpstr>Algebraic minimal surfaces exist  for any G and k≥1.</vt:lpstr>
      <vt:lpstr>Check points for (g, ω) in the algebraic case</vt:lpstr>
      <vt:lpstr>M: simply connected       [P] is OK</vt:lpstr>
      <vt:lpstr> [P] along cycles </vt:lpstr>
      <vt:lpstr>[P] at punctures depends on the residue</vt:lpstr>
      <vt:lpstr>G=0: No global cycles [P]: only residues at punctures</vt:lpstr>
      <vt:lpstr>PowerPoint プレゼンテーション</vt:lpstr>
      <vt:lpstr>Higher genus case</vt:lpstr>
      <vt:lpstr>Check [P] along cycles</vt:lpstr>
      <vt:lpstr>Costa surface (details: later)</vt:lpstr>
      <vt:lpstr>Today’s topic</vt:lpstr>
      <vt:lpstr>Picard’s and Fujimoto’s Theorems </vt:lpstr>
      <vt:lpstr>In the algebraic case</vt:lpstr>
      <vt:lpstr>When M is algebraic, τ=-4dπ,  where d is the order of g</vt:lpstr>
      <vt:lpstr>Denote by D_g the number of  exceptional values of the Gauss map g</vt:lpstr>
      <vt:lpstr>Algebraic minimal surfaces with D_g  =2 </vt:lpstr>
      <vt:lpstr>Higher genus examples for D_g  =2 </vt:lpstr>
      <vt:lpstr>Most people believe that  The Gauss map g of an algebraic minimal surface satisfies D_g≤2.</vt:lpstr>
      <vt:lpstr>Pseudo-algebraic</vt:lpstr>
      <vt:lpstr>Examples of pseudo-algebraic surfaces </vt:lpstr>
      <vt:lpstr>Voss‘ surface</vt:lpstr>
      <vt:lpstr>Totally ramified value number</vt:lpstr>
      <vt:lpstr>Amazing fact</vt:lpstr>
      <vt:lpstr>New conjecture</vt:lpstr>
      <vt:lpstr>Extension of Osserman’s theorem</vt:lpstr>
      <vt:lpstr>Important tools for the proof</vt:lpstr>
      <vt:lpstr>PowerPoint プレゼンテーション</vt:lpstr>
      <vt:lpstr>The case G&gt;0 </vt:lpstr>
      <vt:lpstr>1. Covering method</vt:lpstr>
      <vt:lpstr>Details of Lemma </vt:lpstr>
      <vt:lpstr>Examples by the covering method</vt:lpstr>
      <vt:lpstr>2. Branched covering method</vt:lpstr>
      <vt:lpstr> 3. Weierstrass p function</vt:lpstr>
      <vt:lpstr>Details in the case D_g  =2 </vt:lpstr>
      <vt:lpstr>Quiz</vt:lpstr>
      <vt:lpstr>Start with Problem 1: Trinoid</vt:lpstr>
      <vt:lpstr>M.S-surface 1 </vt:lpstr>
      <vt:lpstr>M-S surface 2</vt:lpstr>
      <vt:lpstr>   G=1, a global cycle appears </vt:lpstr>
      <vt:lpstr>M-S surface 3 (j&gt;0) and the Costa (j=0)</vt:lpstr>
      <vt:lpstr>Costa surface</vt:lpstr>
      <vt:lpstr>Graphics tool</vt:lpstr>
      <vt:lpstr>References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ユーザー</dc:creator>
  <cp:lastModifiedBy/>
  <cp:revision>1</cp:revision>
  <cp:lastPrinted>2025-07-13T02:59:10Z</cp:lastPrinted>
  <dcterms:created xsi:type="dcterms:W3CDTF">2023-10-16T01:34:32Z</dcterms:created>
  <dcterms:modified xsi:type="dcterms:W3CDTF">2025-07-14T23:10:20Z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0x010100F6E1CA76AAD4564AAF106FC3CFA868360400186944AA932D8046A3B88E9B37BEBDF5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  <property fmtid="{D5CDD505-2E9C-101B-9397-08002B2CF9AE}" pid="8" name="HiddenCategoryTags">
    <vt:lpwstr/>
  </property>
  <property fmtid="{D5CDD505-2E9C-101B-9397-08002B2CF9AE}" pid="9" name="CategoryTags">
    <vt:lpwstr/>
  </property>
  <property fmtid="{D5CDD505-2E9C-101B-9397-08002B2CF9AE}" pid="10" name="CategoryTagsTaxHTField0">
    <vt:lpwstr/>
  </property>
  <property fmtid="{D5CDD505-2E9C-101B-9397-08002B2CF9AE}" pid="11" name="HiddenCategoryTagsTaxHTField0">
    <vt:lpwstr/>
  </property>
</Properties>
</file>