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740" r:id="rId2"/>
    <p:sldId id="741" r:id="rId3"/>
    <p:sldId id="742" r:id="rId4"/>
    <p:sldId id="744" r:id="rId5"/>
    <p:sldId id="745" r:id="rId6"/>
    <p:sldId id="746" r:id="rId7"/>
    <p:sldId id="747" r:id="rId8"/>
    <p:sldId id="748" r:id="rId9"/>
    <p:sldId id="727" r:id="rId10"/>
    <p:sldId id="749" r:id="rId11"/>
    <p:sldId id="750" r:id="rId12"/>
    <p:sldId id="940" r:id="rId13"/>
    <p:sldId id="943" r:id="rId14"/>
    <p:sldId id="1380" r:id="rId15"/>
    <p:sldId id="1396" r:id="rId16"/>
    <p:sldId id="1397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BE6D7"/>
    <a:srgbClr val="FB04FF"/>
    <a:srgbClr val="0432FF"/>
    <a:srgbClr val="074080"/>
    <a:srgbClr val="FF2600"/>
    <a:srgbClr val="ED611D"/>
    <a:srgbClr val="0D7002"/>
    <a:srgbClr val="FF4500"/>
    <a:srgbClr val="013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7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671C0-7ADB-F14C-8AA1-DBC46029AF27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84D73-24A1-4347-A8FD-4E43D617E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those from SDSS MGS (Ross et al. 2015; Howlett et al. 2015), BOSS galaxies (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2017),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eBOSS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LRGs (Bautista et al. 2020; Gil-Marin et al. 2020),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eBOSS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ELGs (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Tamone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2020; de Mattia et al. 2020),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eBOSS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quasars (Hou et al. 2020;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Neveux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2020), the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BOSS+eBOSS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Ly</a:t>
            </a:r>
            <a:r>
              <a:rPr kumimoji="1" lang="el-GR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auto-correlation, and the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BOSS+eBOSS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Ly</a:t>
            </a:r>
            <a:r>
              <a:rPr kumimoji="1" lang="el-GR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quasar cross-correlation measurements (du Mas des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Bourboux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2020). Red points correspond to transverse BAO, while green points to radial BAO. The MGS DV measurement is plotted in orange with a translation to DM assuming a </a:t>
            </a:r>
            <a:r>
              <a:rPr kumimoji="1" lang="el-GR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CDM model for illustrative purposes. The red and green theory curves are not fit to the BAO data; they are the Planck </a:t>
            </a:r>
            <a:r>
              <a:rPr kumimoji="1" lang="en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bestfit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predictions for a flat </a:t>
            </a:r>
            <a:r>
              <a:rPr kumimoji="1" lang="el-GR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CDM model. </a:t>
            </a:r>
            <a:endParaRPr lang="en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C7D69-B35F-6248-B70C-24C7DD3EAB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40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F5B52A-C52B-7D4D-BD55-21C885BA0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3EF668-327A-594F-8162-9DDFE7FF6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02EAEC-FBFA-0B46-9A56-C3831280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E0B58B-F3F8-EC44-983E-8070CD5E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9D796F-5FC3-ED49-A447-95188BA7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85998-AE41-C84E-BBD0-FFC7DFAF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DDA1CD-501F-EE41-BDDF-9481E849A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8FA2-1FCF-0C48-ACC5-9D146EEF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E91E5-1E19-2342-B4B3-187A3F77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303236-6B2D-0C45-AEC0-C49C6EBC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8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F31726-FC18-3A4A-BB9B-00701B5A5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9FC9B6-DAE1-CA41-8C9E-E1CB809B1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DECBB-3341-2C4F-AB69-DEB559B5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C66CBC-3DC1-0C4E-A55D-556797EE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88C08C-B606-B24E-AA41-E496BF5B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15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DA5A59-5637-B24C-ABF1-BF38A559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518833-B8B4-5640-A37D-C23ECF577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C76165-8064-364F-B751-F317DF41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057E90-35F8-3C48-A29B-D8C589DD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E464F4-9767-4D44-BAC5-55742BD1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10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30BF9-3963-6D4E-9682-9C24F378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CE9FF6-2DC3-AB48-9CA6-50122B2B5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3AC58-8DD4-1A41-B571-7FBAF06A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E1AD3E-B268-6D4A-A343-78DE12E9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26A1F0-BB00-7A43-A49A-2018F835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82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442D18-6760-7E45-A48B-30191E04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809CA-5139-0946-813D-6D4912E62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4591BE-6657-7C40-88D5-BF2DF70FE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258F5E-08A0-E040-9EB6-D99C65E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E2B8B-C632-1F41-8A24-5C4FDE4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BBDC70-B6DE-2F4E-BE41-7E8A529E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59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28871-AF6B-A44B-8A2E-DA5D7F7D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AD22E6-9760-5E47-B71A-B6CFBFFB3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0842BE-9B52-DD43-B962-AFEDB12AE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F409AE-60EB-7641-86FD-AEB7D4631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4232E6-F897-934B-9804-9D4B1F5AB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5753B45-3D78-0C46-9F08-5B755EEE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2119714-B1AE-B043-B7DD-1760D529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0C56E5-0361-D345-ACE1-2F00B9DB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3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6710FB-516A-1642-8CD3-CB39289A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546DB7-BDAD-7E4A-8A6C-0579A155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1BE18C-BD8B-6C47-B0B2-FF24621B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D443F8-7A0A-BA41-A797-907F8A05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35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5A245C-C464-4F42-BEDF-0F61EDB7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9A6F9E-36BC-A94E-9415-840E4B1B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5CC29B-1289-EA4C-814A-748ED659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4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9B5369-ADAD-EB47-B972-EF8A4B7A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A509DF-E1A0-B44C-A209-4AF46A1F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B639C4-676B-CC4B-A23E-96815CA4E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D21934-7FC2-9544-A277-30F033F1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0E4C1B-7BB3-054C-8F47-DB284222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F345D9-BA6B-F84E-8D5B-4A7643BC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27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1CD35-EA47-1749-A63F-81527006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ED994F8-BFC3-9142-B99D-06F717317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0DB95F-AC6B-1746-8B2E-7A0A9DD3C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A3979E-F2CC-7E47-A9AD-4727AF3D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8E5EB9-8403-3D4B-A0C6-96C06736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652C72-DAD9-384C-A7A8-826D20FC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64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52478C-5323-FE48-B3E2-5F5CB275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76E6B7-FD08-8C49-94D7-2369B65E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07F458-4989-CE4F-A9E4-42EB2326F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5039-8E22-9B4D-BE91-94BFF14AA0B5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85038-D32B-0A44-BADD-9334FD2FB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A2DC74-37CF-3440-9C43-3620D8DFD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C75A-75E2-1848-BB5B-3A61A650F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46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673" y="116632"/>
            <a:ext cx="9527295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Optima" panose="02000503060000020004" pitchFamily="2" charset="0"/>
                <a:cs typeface="Gill Sans"/>
              </a:rPr>
              <a:t>Exercise: Evolution of the primordial density peak</a:t>
            </a:r>
            <a:endParaRPr lang="ja-JP" altLang="en-US" sz="2800" dirty="0">
              <a:solidFill>
                <a:srgbClr val="002060"/>
              </a:solidFill>
              <a:latin typeface="Optima" panose="02000503060000020004" pitchFamily="2" charset="0"/>
              <a:cs typeface="Gill San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2175" y="1102515"/>
            <a:ext cx="8138328" cy="4920479"/>
          </a:xfrm>
        </p:spPr>
        <p:txBody>
          <a:bodyPr>
            <a:normAutofit/>
          </a:bodyPr>
          <a:lstStyle/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A useful illustration of BAO physics (Daniel Eisenstein)</a:t>
            </a: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Consider the primordial density peak for the perturbations, assuming the adiabatic initial condition</a:t>
            </a: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Assume that the primordial peak is given by a Gaussian, for illustration</a:t>
            </a: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Mass profile (3D) </a:t>
            </a: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Use the transfer function of each component to compute the time evolution of its mass profile  </a:t>
            </a:r>
            <a:endParaRPr lang="ja-JP" altLang="en-US" sz="1800" dirty="0">
              <a:latin typeface="Helvetica Light" panose="020B0403020202020204" pitchFamily="34" charset="0"/>
              <a:cs typeface="Gill Sans"/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72" y="2581878"/>
            <a:ext cx="3858260" cy="400050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72" y="4049281"/>
            <a:ext cx="4498340" cy="40005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72" y="5392491"/>
            <a:ext cx="5885180" cy="7823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79968" y="5548480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cs typeface="Gill Sans"/>
              </a:rPr>
              <a:t>Also 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cs typeface="Gill Sans"/>
              </a:rPr>
              <a:t>Ichiki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cs typeface="Gill Sans"/>
              </a:rPr>
              <a:t> &amp; MT 09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cs typeface="Gill San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9D354D-C522-D945-96BF-A39C5C8CF46F}"/>
              </a:ext>
            </a:extLst>
          </p:cNvPr>
          <p:cNvSpPr txBox="1"/>
          <p:nvPr/>
        </p:nvSpPr>
        <p:spPr>
          <a:xfrm>
            <a:off x="2270678" y="3044644"/>
            <a:ext cx="6412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  <a:latin typeface="Helvetica Light" panose="020B0403020202020204" pitchFamily="34" charset="0"/>
              </a:rPr>
              <a:t>Primordial density peaks are from the inflation-quantum fluctuations </a:t>
            </a:r>
            <a:endParaRPr kumimoji="1" lang="ja-JP" altLang="en-US" sz="1600">
              <a:solidFill>
                <a:srgbClr val="0070C0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図 9" descr="ブルー, 座る, 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9F40113-F019-4849-BD0E-053DFB9A7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194" y="899961"/>
            <a:ext cx="3508989" cy="175449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274280-9F5F-0C47-B407-A5A8D8D6857F}"/>
              </a:ext>
            </a:extLst>
          </p:cNvPr>
          <p:cNvSpPr txBox="1"/>
          <p:nvPr/>
        </p:nvSpPr>
        <p:spPr>
          <a:xfrm>
            <a:off x="8809759" y="2667081"/>
            <a:ext cx="370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accent2">
                    <a:lumMod val="50000"/>
                  </a:schemeClr>
                </a:solidFill>
                <a:latin typeface="Helvetica Light" panose="020B0403020202020204" pitchFamily="34" charset="0"/>
              </a:rPr>
              <a:t>The “pattern” of temperature fluctuations is one realization of the initial conditions</a:t>
            </a:r>
            <a:endParaRPr kumimoji="1" lang="ja-JP" altLang="en-US" sz="1600">
              <a:solidFill>
                <a:schemeClr val="accent2">
                  <a:lumMod val="50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01C2A12-C706-0341-8F37-40E9BE0E1B3D}"/>
              </a:ext>
            </a:extLst>
          </p:cNvPr>
          <p:cNvCxnSpPr/>
          <p:nvPr/>
        </p:nvCxnSpPr>
        <p:spPr>
          <a:xfrm>
            <a:off x="4870764" y="6109795"/>
            <a:ext cx="959668" cy="0"/>
          </a:xfrm>
          <a:prstGeom prst="line">
            <a:avLst/>
          </a:prstGeom>
          <a:ln w="12700">
            <a:solidFill>
              <a:srgbClr val="ED61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1E1EEE-5EFF-1946-89A2-DC8463DD94DF}"/>
              </a:ext>
            </a:extLst>
          </p:cNvPr>
          <p:cNvSpPr txBox="1"/>
          <p:nvPr/>
        </p:nvSpPr>
        <p:spPr>
          <a:xfrm>
            <a:off x="3784349" y="6192570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ED611D"/>
                </a:solidFill>
                <a:latin typeface="Helvetica Light" panose="020B0403020202020204" pitchFamily="34" charset="0"/>
              </a:rPr>
              <a:t>t</a:t>
            </a:r>
            <a:r>
              <a:rPr kumimoji="1" lang="en-US" altLang="ja-JP" dirty="0">
                <a:solidFill>
                  <a:srgbClr val="ED611D"/>
                </a:solidFill>
                <a:latin typeface="Helvetica Light" panose="020B0403020202020204" pitchFamily="34" charset="0"/>
              </a:rPr>
              <a:t>ransfer function: use </a:t>
            </a:r>
            <a:r>
              <a:rPr kumimoji="1" lang="en-US" altLang="ja-JP" dirty="0">
                <a:solidFill>
                  <a:srgbClr val="ED611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CAMB</a:t>
            </a:r>
            <a:r>
              <a:rPr kumimoji="1" lang="en-US" altLang="ja-JP" dirty="0">
                <a:solidFill>
                  <a:srgbClr val="ED611D"/>
                </a:solidFill>
                <a:latin typeface="Helvetica Light" panose="020B0403020202020204" pitchFamily="34" charset="0"/>
              </a:rPr>
              <a:t> to compute it, for LCDM model</a:t>
            </a:r>
            <a:endParaRPr kumimoji="1" lang="ja-JP" altLang="en-US">
              <a:solidFill>
                <a:srgbClr val="ED611D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7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bao_2d_ani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571500"/>
            <a:ext cx="7239000" cy="5715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83632" y="126876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Gill Sans"/>
                <a:cs typeface="Gill Sans"/>
              </a:rPr>
              <a:t> single peak</a:t>
            </a:r>
            <a:endParaRPr lang="ja-JP" alt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3627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83633" y="1268760"/>
            <a:ext cx="132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Gill Sans"/>
                <a:cs typeface="Gill Sans"/>
              </a:rPr>
              <a:t> many peaks</a:t>
            </a:r>
            <a:endParaRPr lang="ja-JP" altLang="en-US" dirty="0">
              <a:latin typeface="Gill Sans"/>
              <a:cs typeface="Gill Sans"/>
            </a:endParaRPr>
          </a:p>
        </p:txBody>
      </p:sp>
      <p:pic>
        <p:nvPicPr>
          <p:cNvPr id="5" name="図 4" descr="anim_bao_man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571500"/>
            <a:ext cx="7239000" cy="5715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40016" y="5733256"/>
            <a:ext cx="314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Gill Sans"/>
                <a:cs typeface="Gill Sans"/>
              </a:rPr>
              <a:t>Standing, acoustic peaks excited</a:t>
            </a:r>
            <a:endParaRPr lang="ja-JP" alt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4CA5F4-7F2B-7D4B-9BFC-21E0C7FF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43" y="659022"/>
            <a:ext cx="4401241" cy="6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白い背景にある星&#10;&#10;自動的に生成された説明">
            <a:extLst>
              <a:ext uri="{FF2B5EF4-FFF2-40B4-BE49-F238E27FC236}">
                <a16:creationId xmlns:a16="http://schemas.microsoft.com/office/drawing/2014/main" id="{D84BD4BF-DD0A-DE41-B5B1-586153CF4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4" b="118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E5825F-4B5D-7940-A8C4-B888D1DB8088}"/>
              </a:ext>
            </a:extLst>
          </p:cNvPr>
          <p:cNvSpPr txBox="1"/>
          <p:nvPr/>
        </p:nvSpPr>
        <p:spPr>
          <a:xfrm>
            <a:off x="796705" y="470780"/>
            <a:ext cx="18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  <a:latin typeface="Helvetica Light" panose="020B0403020202020204" pitchFamily="34" charset="0"/>
              </a:rPr>
              <a:t>Illustration </a:t>
            </a:r>
            <a:endParaRPr kumimoji="1" lang="ja-JP" altLang="en-US" sz="2400">
              <a:solidFill>
                <a:schemeClr val="bg1">
                  <a:lumMod val="9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F03E6D-C3A3-3646-946E-B257923E43A6}"/>
              </a:ext>
            </a:extLst>
          </p:cNvPr>
          <p:cNvSpPr txBox="1"/>
          <p:nvPr/>
        </p:nvSpPr>
        <p:spPr>
          <a:xfrm>
            <a:off x="970795" y="2767774"/>
            <a:ext cx="5792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Light" panose="020B0403020202020204" pitchFamily="34" charset="0"/>
              </a:rPr>
              <a:t>Paired galaxies tend to have characteristic separation (</a:t>
            </a:r>
            <a:r>
              <a:rPr lang="en-US" altLang="ja-JP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Helvetica Light" panose="020B0403020202020204" pitchFamily="34" charset="0"/>
              </a:rPr>
              <a:t>rs</a:t>
            </a: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Light" panose="020B0403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Light" panose="020B0403020202020204" pitchFamily="34" charset="0"/>
              </a:rPr>
              <a:t>A robust method to measure the separation is the two-point correlation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Light" panose="020B0403020202020204" pitchFamily="34" charset="0"/>
              </a:rPr>
              <a:t>The two-point correlation function gives a probability of finding paired of galaxies as a function of the separation </a:t>
            </a:r>
            <a:endParaRPr kumimoji="1" lang="ja-JP" altLang="en-US">
              <a:solidFill>
                <a:schemeClr val="accent5">
                  <a:lumMod val="20000"/>
                  <a:lumOff val="8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A23127D-CF4F-AB46-BD79-5C1E607C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983" y="2094243"/>
            <a:ext cx="330200" cy="279400"/>
          </a:xfrm>
          <a:prstGeom prst="rect">
            <a:avLst/>
          </a:prstGeom>
        </p:spPr>
      </p:pic>
      <p:sp>
        <p:nvSpPr>
          <p:cNvPr id="11" name="直方体 10">
            <a:extLst>
              <a:ext uri="{FF2B5EF4-FFF2-40B4-BE49-F238E27FC236}">
                <a16:creationId xmlns:a16="http://schemas.microsoft.com/office/drawing/2014/main" id="{8FEE5EA2-C155-E242-9087-2E7348668E8E}"/>
              </a:ext>
            </a:extLst>
          </p:cNvPr>
          <p:cNvSpPr/>
          <p:nvPr/>
        </p:nvSpPr>
        <p:spPr>
          <a:xfrm>
            <a:off x="7143185" y="2247643"/>
            <a:ext cx="251999" cy="251999"/>
          </a:xfrm>
          <a:prstGeom prst="cube">
            <a:avLst/>
          </a:prstGeom>
          <a:solidFill>
            <a:schemeClr val="accent1">
              <a:alpha val="4866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直方体 12">
            <a:extLst>
              <a:ext uri="{FF2B5EF4-FFF2-40B4-BE49-F238E27FC236}">
                <a16:creationId xmlns:a16="http://schemas.microsoft.com/office/drawing/2014/main" id="{A85C5FA6-D876-6F45-A97F-72D50B8D5399}"/>
              </a:ext>
            </a:extLst>
          </p:cNvPr>
          <p:cNvSpPr/>
          <p:nvPr/>
        </p:nvSpPr>
        <p:spPr>
          <a:xfrm>
            <a:off x="9084831" y="2247643"/>
            <a:ext cx="251999" cy="251999"/>
          </a:xfrm>
          <a:prstGeom prst="cube">
            <a:avLst/>
          </a:prstGeom>
          <a:solidFill>
            <a:schemeClr val="accent1">
              <a:alpha val="4866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D9DD357-43BF-D74A-A785-2EDEE19AC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35" y="4896564"/>
            <a:ext cx="608838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513" y="116632"/>
            <a:ext cx="9556687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Optima" panose="02000503060000020004" pitchFamily="2" charset="0"/>
                <a:cs typeface="Gill Sans"/>
              </a:rPr>
              <a:t>BAO geometrical test</a:t>
            </a:r>
            <a:endParaRPr lang="ja-JP" altLang="en-US" sz="3200" dirty="0">
              <a:solidFill>
                <a:srgbClr val="002060"/>
              </a:solidFill>
              <a:latin typeface="Optima" panose="02000503060000020004" pitchFamily="2" charset="0"/>
              <a:cs typeface="Gill San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957" y="1122630"/>
            <a:ext cx="10746463" cy="4332938"/>
          </a:xfrm>
        </p:spPr>
        <p:txBody>
          <a:bodyPr>
            <a:normAutofit/>
          </a:bodyPr>
          <a:lstStyle/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The sound horizon </a:t>
            </a:r>
            <a:r>
              <a:rPr lang="en-US" altLang="ja-JP" sz="1800" dirty="0" err="1">
                <a:latin typeface="Helvetica Light" panose="020B0403020202020204" pitchFamily="34" charset="0"/>
                <a:cs typeface="Gill Sans"/>
              </a:rPr>
              <a:t>r_s</a:t>
            </a:r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 is determined by physics in the early universe, and is precisely constrained by CMB (~0.2%) </a:t>
            </a: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Paired galaxies have preferred separation (</a:t>
            </a:r>
            <a:r>
              <a:rPr lang="en-US" altLang="ja-JP" sz="1800" dirty="0" err="1">
                <a:latin typeface="Helvetica Light" panose="020B0403020202020204" pitchFamily="34" charset="0"/>
                <a:cs typeface="Gill Sans"/>
              </a:rPr>
              <a:t>rs</a:t>
            </a:r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) – </a:t>
            </a:r>
            <a:r>
              <a:rPr lang="en-US" altLang="ja-JP" sz="1800" dirty="0">
                <a:solidFill>
                  <a:srgbClr val="FF0000"/>
                </a:solidFill>
                <a:latin typeface="Helvetica Light" panose="020B0403020202020204" pitchFamily="34" charset="0"/>
                <a:cs typeface="Gill Sans"/>
              </a:rPr>
              <a:t>standard ruler, i.e. baryon acoustic oscillation (BAO) </a:t>
            </a: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We can realize the BAO scale by the angular separation and redshift difference between paired galaxies</a:t>
            </a: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latin typeface="Helvetica Light" panose="020B0403020202020204" pitchFamily="34" charset="0"/>
              <a:cs typeface="Gill Sans"/>
            </a:endParaRP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Because we a priori know </a:t>
            </a:r>
            <a:r>
              <a:rPr lang="en-US" altLang="ja-JP" sz="1800" dirty="0" err="1">
                <a:latin typeface="Helvetica Light" panose="020B0403020202020204" pitchFamily="34" charset="0"/>
                <a:cs typeface="Gill Sans"/>
              </a:rPr>
              <a:t>r_s</a:t>
            </a:r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, we can infer the angular diameter distance and the Hubble expansion rate from the measured separations </a:t>
            </a:r>
            <a:endParaRPr lang="ja-JP" altLang="en-US" sz="1800" dirty="0">
              <a:latin typeface="Helvetica Light" panose="020B0403020202020204" pitchFamily="34" charset="0"/>
              <a:cs typeface="Gill Sans"/>
            </a:endParaRPr>
          </a:p>
        </p:txBody>
      </p:sp>
      <p:sp>
        <p:nvSpPr>
          <p:cNvPr id="4" name="ドーナツ 3"/>
          <p:cNvSpPr/>
          <p:nvPr/>
        </p:nvSpPr>
        <p:spPr>
          <a:xfrm>
            <a:off x="7104272" y="2673964"/>
            <a:ext cx="1440000" cy="1440160"/>
          </a:xfrm>
          <a:prstGeom prst="donut">
            <a:avLst>
              <a:gd name="adj" fmla="val 0"/>
            </a:avLst>
          </a:prstGeom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7049928" y="3331076"/>
            <a:ext cx="108000" cy="10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8489928" y="3331076"/>
            <a:ext cx="108000" cy="10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7769928" y="2629076"/>
            <a:ext cx="108000" cy="10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7769928" y="4069076"/>
            <a:ext cx="108000" cy="10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7176120" y="3394044"/>
            <a:ext cx="1260000" cy="0"/>
          </a:xfrm>
          <a:prstGeom prst="line">
            <a:avLst/>
          </a:prstGeom>
          <a:ln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038660"/>
            <a:ext cx="467360" cy="274320"/>
          </a:xfrm>
          <a:prstGeom prst="rect">
            <a:avLst/>
          </a:prstGeom>
        </p:spPr>
      </p:pic>
      <p:sp>
        <p:nvSpPr>
          <p:cNvPr id="16" name="フリーフォーム 15"/>
          <p:cNvSpPr/>
          <p:nvPr/>
        </p:nvSpPr>
        <p:spPr>
          <a:xfrm>
            <a:off x="3688158" y="2678201"/>
            <a:ext cx="4127628" cy="680414"/>
          </a:xfrm>
          <a:custGeom>
            <a:avLst/>
            <a:gdLst>
              <a:gd name="connsiteX0" fmla="*/ 4127628 w 4127628"/>
              <a:gd name="connsiteY0" fmla="*/ 0 h 680414"/>
              <a:gd name="connsiteX1" fmla="*/ 2676154 w 4127628"/>
              <a:gd name="connsiteY1" fmla="*/ 385568 h 680414"/>
              <a:gd name="connsiteX2" fmla="*/ 0 w 4127628"/>
              <a:gd name="connsiteY2" fmla="*/ 680414 h 68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28" h="680414">
                <a:moveTo>
                  <a:pt x="4127628" y="0"/>
                </a:moveTo>
                <a:cubicBezTo>
                  <a:pt x="3745860" y="136083"/>
                  <a:pt x="3364092" y="272166"/>
                  <a:pt x="2676154" y="385568"/>
                </a:cubicBezTo>
                <a:cubicBezTo>
                  <a:pt x="1988216" y="498970"/>
                  <a:pt x="994108" y="589692"/>
                  <a:pt x="0" y="680414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696564" y="3424654"/>
            <a:ext cx="4127628" cy="680414"/>
          </a:xfrm>
          <a:custGeom>
            <a:avLst/>
            <a:gdLst>
              <a:gd name="connsiteX0" fmla="*/ 4127628 w 4127628"/>
              <a:gd name="connsiteY0" fmla="*/ 0 h 680414"/>
              <a:gd name="connsiteX1" fmla="*/ 2676154 w 4127628"/>
              <a:gd name="connsiteY1" fmla="*/ 385568 h 680414"/>
              <a:gd name="connsiteX2" fmla="*/ 0 w 4127628"/>
              <a:gd name="connsiteY2" fmla="*/ 680414 h 68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628" h="680414">
                <a:moveTo>
                  <a:pt x="4127628" y="0"/>
                </a:moveTo>
                <a:cubicBezTo>
                  <a:pt x="3745860" y="136083"/>
                  <a:pt x="3364092" y="272166"/>
                  <a:pt x="2676154" y="385568"/>
                </a:cubicBezTo>
                <a:cubicBezTo>
                  <a:pt x="1988216" y="498970"/>
                  <a:pt x="994108" y="589692"/>
                  <a:pt x="0" y="680414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359696" y="3240972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529004"/>
            <a:ext cx="467360" cy="274320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9048328" y="2664908"/>
            <a:ext cx="0" cy="144000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312980"/>
            <a:ext cx="264160" cy="22352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798084" y="4105068"/>
            <a:ext cx="210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6600"/>
                </a:solidFill>
                <a:latin typeface="Gill Sans"/>
                <a:cs typeface="Gill Sans"/>
              </a:rPr>
              <a:t>Redshift of center: </a:t>
            </a:r>
            <a:r>
              <a:rPr lang="en-US" altLang="ja-JP" i="1" dirty="0">
                <a:solidFill>
                  <a:srgbClr val="FF6600"/>
                </a:solidFill>
                <a:latin typeface="Times"/>
                <a:cs typeface="Times"/>
              </a:rPr>
              <a:t>z</a:t>
            </a:r>
            <a:endParaRPr lang="ja-JP" altLang="en-US" i="1" dirty="0">
              <a:solidFill>
                <a:srgbClr val="FF6600"/>
              </a:solidFill>
              <a:latin typeface="Times"/>
              <a:cs typeface="Time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CF550FE-8EE5-FF46-9E08-A01728EEA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5254339"/>
            <a:ext cx="4693920" cy="74676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E643C7-BC29-F545-B4E8-F987E0C06E16}"/>
              </a:ext>
            </a:extLst>
          </p:cNvPr>
          <p:cNvSpPr txBox="1"/>
          <p:nvPr/>
        </p:nvSpPr>
        <p:spPr>
          <a:xfrm>
            <a:off x="2645016" y="6054815"/>
            <a:ext cx="88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 Light" panose="020B0403020202020204" pitchFamily="34" charset="0"/>
              </a:rPr>
              <a:t>BAO test is free of (or not affected by) astrophysical systematic errors, and give a robust, powerful geometrical test of both the radial and angular distances </a:t>
            </a:r>
            <a:endParaRPr kumimoji="1" lang="ja-JP" altLang="en-US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4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665B5FF5-DA83-8E4A-992C-844ED1EB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936" y="2289641"/>
            <a:ext cx="7454897" cy="4659310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A4AC102-1200-F648-AB0E-89CEE0848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409309"/>
            <a:ext cx="5211809" cy="5211809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F3A2A2-B3A0-F344-8C97-19640EFDD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940"/>
          <a:stretch/>
        </p:blipFill>
        <p:spPr>
          <a:xfrm>
            <a:off x="5045813" y="282585"/>
            <a:ext cx="7270036" cy="253497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926A0A-F88C-6C45-8E80-6F8F92723F16}"/>
              </a:ext>
            </a:extLst>
          </p:cNvPr>
          <p:cNvSpPr txBox="1"/>
          <p:nvPr/>
        </p:nvSpPr>
        <p:spPr>
          <a:xfrm>
            <a:off x="283690" y="282585"/>
            <a:ext cx="4644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Helvetica Light" panose="020B0403020202020204" pitchFamily="34" charset="0"/>
              </a:rPr>
              <a:t>Daniel Eisenstein made the first detection of BAO (~3σ) from real data, after some theoretical studies (Eisenstein+05)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Helvetica Light" panose="020B0403020202020204" pitchFamily="34" charset="0"/>
              </a:rPr>
              <a:t>Free of galaxy bias uncertainty </a:t>
            </a:r>
            <a:endParaRPr kumimoji="1" lang="ja-JP" altLang="en-US" sz="1600">
              <a:latin typeface="Helvetica Light" panose="020B0403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DDC7C3-24D6-FC43-B70B-42C8B2BA44EC}"/>
              </a:ext>
            </a:extLst>
          </p:cNvPr>
          <p:cNvSpPr txBox="1"/>
          <p:nvPr/>
        </p:nvSpPr>
        <p:spPr>
          <a:xfrm>
            <a:off x="805758" y="5649362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elvetica Light" panose="020B0403020202020204" pitchFamily="34" charset="0"/>
              </a:rPr>
              <a:t>Eisenstein+05</a:t>
            </a:r>
            <a:endParaRPr kumimoji="1" lang="ja-JP" altLang="en-US" sz="1600">
              <a:latin typeface="Helvetica Light" panose="020B0403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266432A-198A-0749-8F38-AF597E1A0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574" y="3721112"/>
            <a:ext cx="651331" cy="171879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7D3E28A-BA1C-334B-9B49-B39B36CDEC14}"/>
              </a:ext>
            </a:extLst>
          </p:cNvPr>
          <p:cNvCxnSpPr>
            <a:cxnSpLocks/>
          </p:cNvCxnSpPr>
          <p:nvPr/>
        </p:nvCxnSpPr>
        <p:spPr>
          <a:xfrm>
            <a:off x="3174600" y="2829276"/>
            <a:ext cx="0" cy="1063715"/>
          </a:xfrm>
          <a:prstGeom prst="line">
            <a:avLst/>
          </a:prstGeom>
          <a:ln w="3175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8BF6C91-D600-0E4C-B98B-CF06F07B4F9D}"/>
              </a:ext>
            </a:extLst>
          </p:cNvPr>
          <p:cNvCxnSpPr>
            <a:cxnSpLocks/>
          </p:cNvCxnSpPr>
          <p:nvPr/>
        </p:nvCxnSpPr>
        <p:spPr>
          <a:xfrm>
            <a:off x="2987644" y="2824679"/>
            <a:ext cx="380245" cy="0"/>
          </a:xfrm>
          <a:prstGeom prst="line">
            <a:avLst/>
          </a:prstGeom>
          <a:ln w="41275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E433CE-1D2E-9047-B1B6-F54879DA6A99}"/>
              </a:ext>
            </a:extLst>
          </p:cNvPr>
          <p:cNvSpPr txBox="1"/>
          <p:nvPr/>
        </p:nvSpPr>
        <p:spPr>
          <a:xfrm>
            <a:off x="2607778" y="237934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HELVETICA LIGHT" panose="020B0403020202020204" pitchFamily="34" charset="0"/>
              </a:rPr>
              <a:t>BAO test</a:t>
            </a:r>
            <a:endParaRPr kumimoji="1" lang="ja-JP" altLang="en-US" b="1">
              <a:solidFill>
                <a:srgbClr val="FF0000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F8C90FD-0EEE-564B-BF8C-2C29D848A982}"/>
              </a:ext>
            </a:extLst>
          </p:cNvPr>
          <p:cNvCxnSpPr>
            <a:cxnSpLocks/>
          </p:cNvCxnSpPr>
          <p:nvPr/>
        </p:nvCxnSpPr>
        <p:spPr>
          <a:xfrm>
            <a:off x="4271727" y="3529340"/>
            <a:ext cx="0" cy="485873"/>
          </a:xfrm>
          <a:prstGeom prst="line">
            <a:avLst/>
          </a:prstGeom>
          <a:ln w="41275">
            <a:solidFill>
              <a:schemeClr val="accent1">
                <a:lumMod val="75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DC5CAB-C9B6-7348-A009-8C497A017B9D}"/>
              </a:ext>
            </a:extLst>
          </p:cNvPr>
          <p:cNvSpPr txBox="1"/>
          <p:nvPr/>
        </p:nvSpPr>
        <p:spPr>
          <a:xfrm>
            <a:off x="3644845" y="2735141"/>
            <a:ext cx="2239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chemeClr val="accent1">
                    <a:lumMod val="50000"/>
                  </a:schemeClr>
                </a:solidFill>
                <a:latin typeface="Helvetica Light" panose="020B0403020202020204" pitchFamily="34" charset="0"/>
              </a:rPr>
              <a:t>Not use the amplitude affected by galaxy bias uncertainty </a:t>
            </a:r>
            <a:endParaRPr kumimoji="1" lang="ja-JP" altLang="en-US" sz="1500">
              <a:solidFill>
                <a:schemeClr val="accent1">
                  <a:lumMod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3DEE99-FEA0-8C48-AE3B-23CD8C63F2E2}"/>
              </a:ext>
            </a:extLst>
          </p:cNvPr>
          <p:cNvSpPr txBox="1"/>
          <p:nvPr/>
        </p:nvSpPr>
        <p:spPr>
          <a:xfrm>
            <a:off x="5739897" y="10504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elvetica Light" panose="020B0403020202020204" pitchFamily="34" charset="0"/>
              </a:rPr>
              <a:t>Alam+17, BOSS DR12</a:t>
            </a:r>
            <a:endParaRPr kumimoji="1" lang="ja-JP" altLang="en-US">
              <a:latin typeface="Helvetica Light" panose="020B0403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2226FAE-4BF9-9C47-A410-F6286695B6B8}"/>
              </a:ext>
            </a:extLst>
          </p:cNvPr>
          <p:cNvSpPr txBox="1"/>
          <p:nvPr/>
        </p:nvSpPr>
        <p:spPr>
          <a:xfrm>
            <a:off x="7085144" y="2849960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elvetica Light" panose="020B0403020202020204" pitchFamily="34" charset="0"/>
              </a:rPr>
              <a:t>Alam+20, </a:t>
            </a:r>
            <a:r>
              <a:rPr kumimoji="1" lang="en-US" altLang="ja-JP" dirty="0" err="1">
                <a:latin typeface="Helvetica Light" panose="020B0403020202020204" pitchFamily="34" charset="0"/>
              </a:rPr>
              <a:t>eBOSS</a:t>
            </a:r>
            <a:r>
              <a:rPr kumimoji="1" lang="en-US" altLang="ja-JP" dirty="0">
                <a:latin typeface="Helvetica Light" panose="020B0403020202020204" pitchFamily="34" charset="0"/>
              </a:rPr>
              <a:t> DR16</a:t>
            </a:r>
            <a:endParaRPr kumimoji="1" lang="ja-JP" altLang="en-US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6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E55B41-DF02-A8AD-E671-96E0DAFE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49B791C-EFF8-4EA2-B2C9-3D02F276B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486" y="577258"/>
            <a:ext cx="8409360" cy="6280741"/>
          </a:xfrm>
        </p:spPr>
      </p:pic>
      <p:pic>
        <p:nvPicPr>
          <p:cNvPr id="7" name="図 6" descr="グラフ, 等高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AA9EDA04-1BAE-FA5F-ECAD-8871374D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986" y="34010"/>
            <a:ext cx="5178014" cy="210819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931AD2-4899-4A29-B36D-1ACDF8CAEC5C}"/>
              </a:ext>
            </a:extLst>
          </p:cNvPr>
          <p:cNvSpPr txBox="1"/>
          <p:nvPr/>
        </p:nvSpPr>
        <p:spPr>
          <a:xfrm>
            <a:off x="9111727" y="573382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elvetica Light" panose="020B0403020202020204" pitchFamily="34" charset="0"/>
              </a:rPr>
              <a:t>DESI DR2 BAO</a:t>
            </a:r>
          </a:p>
          <a:p>
            <a:r>
              <a:rPr lang="en-US" altLang="ja-JP" dirty="0">
                <a:latin typeface="Helvetica Light" panose="020B0403020202020204" pitchFamily="34" charset="0"/>
              </a:rPr>
              <a:t>arXiv:2503.14738</a:t>
            </a:r>
            <a:endParaRPr kumimoji="1" lang="ja-JP" altLang="en-US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4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D51EB88B-3C83-994E-8E5E-8A1F0A256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1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12224" y="1981200"/>
            <a:ext cx="1869976" cy="4114800"/>
          </a:xfrm>
        </p:spPr>
        <p:txBody>
          <a:bodyPr/>
          <a:lstStyle/>
          <a:p>
            <a:r>
              <a:rPr kumimoji="1" lang="en-US" altLang="ja-JP" dirty="0" err="1"/>
              <a:t>aa</a:t>
            </a:r>
            <a:endParaRPr kumimoji="1" lang="ja-JP" altLang="en-US" dirty="0"/>
          </a:p>
        </p:txBody>
      </p:sp>
      <p:pic>
        <p:nvPicPr>
          <p:cNvPr id="4" name="図 3" descr="onez.0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79" y="0"/>
            <a:ext cx="9140621" cy="68631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182092" y="44624"/>
            <a:ext cx="25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Credit: D. Eisenstein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4635374" y="2160000"/>
            <a:ext cx="542115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The initial condition</a:t>
            </a: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The perturbations are on super-horizon scales</a:t>
            </a:r>
          </a:p>
          <a:p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All the components have the same profile of perturbations or the same Fourier phase (</a:t>
            </a:r>
            <a:r>
              <a:rPr lang="en-US" altLang="ja-JP" sz="1800" dirty="0">
                <a:solidFill>
                  <a:srgbClr val="FF0000"/>
                </a:solidFill>
                <a:latin typeface="Helvetica Light" panose="020B0403020202020204" pitchFamily="34" charset="0"/>
                <a:cs typeface="Gill Sans"/>
              </a:rPr>
              <a:t>adiabatic initial</a:t>
            </a:r>
            <a:r>
              <a:rPr lang="en-US" altLang="ja-JP" sz="1800" dirty="0">
                <a:latin typeface="Helvetica Light" panose="020B0403020202020204" pitchFamily="34" charset="0"/>
                <a:cs typeface="Gill Sans"/>
              </a:rPr>
              <a:t> condition)</a:t>
            </a:r>
            <a:endParaRPr lang="ja-JP" altLang="en-US" sz="1800" dirty="0">
              <a:latin typeface="Helvetica Light" panose="020B0403020202020204" pitchFamily="34" charset="0"/>
              <a:cs typeface="Gill Sans"/>
            </a:endParaRPr>
          </a:p>
          <a:p>
            <a:endParaRPr lang="en-US" altLang="ja-JP" sz="1800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  <a:cs typeface="Gill Sans"/>
            </a:endParaRPr>
          </a:p>
          <a:p>
            <a:endParaRPr lang="en-US" altLang="ja-JP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99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 descr="onez.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-1"/>
            <a:ext cx="9138543" cy="686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182092" y="44624"/>
            <a:ext cx="25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Credit: D. Eisenstein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5088048" y="2160000"/>
            <a:ext cx="51124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The perturbations enter into the horizon</a:t>
            </a:r>
          </a:p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The photo-baryon plasma are free-streaming out of the potential, with the sound speed</a:t>
            </a:r>
          </a:p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Neutrino is more free-streaming</a:t>
            </a:r>
          </a:p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CDM continues to collapse, with a slow growth rate in radiation era</a:t>
            </a:r>
          </a:p>
          <a:p>
            <a:endParaRPr lang="en-US" altLang="ja-JP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793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onez.04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38544" cy="686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182092" y="44624"/>
            <a:ext cx="25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Credit: D. Eisenstein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7392144" y="1628800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Now matter dominated regime</a:t>
            </a:r>
          </a:p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CDM remains centrally concentrated </a:t>
            </a:r>
          </a:p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The gravity force attracts the other components towards the center </a:t>
            </a:r>
          </a:p>
        </p:txBody>
      </p:sp>
    </p:spTree>
    <p:extLst>
      <p:ext uri="{BB962C8B-B14F-4D97-AF65-F5344CB8AC3E}">
        <p14:creationId xmlns:p14="http://schemas.microsoft.com/office/powerpoint/2010/main" val="34859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onez.05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8544" cy="686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182092" y="44624"/>
            <a:ext cx="25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Credit: D. Eisenstein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8040216" y="1628800"/>
            <a:ext cx="216024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Free electrons are captured in protons to form hydrogen</a:t>
            </a:r>
          </a:p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Decoupling between photons and baryon</a:t>
            </a:r>
          </a:p>
        </p:txBody>
      </p:sp>
    </p:spTree>
    <p:extLst>
      <p:ext uri="{BB962C8B-B14F-4D97-AF65-F5344CB8AC3E}">
        <p14:creationId xmlns:p14="http://schemas.microsoft.com/office/powerpoint/2010/main" val="18405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onez.09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8546" cy="686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182092" y="44624"/>
            <a:ext cx="25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Credit: D. Eisenstein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3938257" y="1412776"/>
            <a:ext cx="388593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Photon now free-streams out of the potential</a:t>
            </a:r>
          </a:p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The two cold components (CDM and baryon) attract each other</a:t>
            </a:r>
          </a:p>
        </p:txBody>
      </p:sp>
    </p:spTree>
    <p:extLst>
      <p:ext uri="{BB962C8B-B14F-4D97-AF65-F5344CB8AC3E}">
        <p14:creationId xmlns:p14="http://schemas.microsoft.com/office/powerpoint/2010/main" val="3087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onez.25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38543" cy="686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182092" y="44624"/>
            <a:ext cx="25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Credit: D. Eisenstein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5303912" y="3933056"/>
            <a:ext cx="36004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  <a:cs typeface="Gill Sans"/>
              </a:rPr>
              <a:t>CDM and baryon profiles are getting similar</a:t>
            </a:r>
          </a:p>
        </p:txBody>
      </p:sp>
    </p:spTree>
    <p:extLst>
      <p:ext uri="{BB962C8B-B14F-4D97-AF65-F5344CB8AC3E}">
        <p14:creationId xmlns:p14="http://schemas.microsoft.com/office/powerpoint/2010/main" val="46132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onedens.25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8546" cy="686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182092" y="44624"/>
            <a:ext cx="2522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rPr>
              <a:t>Credit: D. Eisenstein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75920" y="620689"/>
            <a:ext cx="4824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Helvetica Light" panose="020B0403020202020204" pitchFamily="34" charset="0"/>
                <a:cs typeface="Gill Sans"/>
              </a:rPr>
              <a:t>Today (note: based on linear theory)</a:t>
            </a:r>
            <a:endParaRPr lang="ja-JP" altLang="en-US" sz="2200" dirty="0">
              <a:latin typeface="Helvetica Light" panose="020B0403020202020204" pitchFamily="34" charset="0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47928" y="357301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Gill Sans"/>
                <a:cs typeface="Gill Sans"/>
              </a:rPr>
              <a:t>BAO peak of total matter (~147Mpc) </a:t>
            </a:r>
            <a:endParaRPr lang="ja-JP" alt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8112224" y="4005064"/>
            <a:ext cx="0" cy="576064"/>
          </a:xfrm>
          <a:prstGeom prst="line">
            <a:avLst/>
          </a:prstGeom>
          <a:ln w="41275">
            <a:solidFill>
              <a:srgbClr val="FF0000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図形グループ 13"/>
          <p:cNvGrpSpPr/>
          <p:nvPr/>
        </p:nvGrpSpPr>
        <p:grpSpPr>
          <a:xfrm>
            <a:off x="1631505" y="-99392"/>
            <a:ext cx="7628227" cy="6436011"/>
            <a:chOff x="107504" y="-99392"/>
            <a:chExt cx="7628227" cy="6436011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-99392"/>
              <a:ext cx="2227627" cy="161147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104" y="4725144"/>
              <a:ext cx="2227627" cy="1611475"/>
            </a:xfrm>
            <a:prstGeom prst="rect">
              <a:avLst/>
            </a:prstGeom>
          </p:spPr>
        </p:pic>
        <p:cxnSp>
          <p:nvCxnSpPr>
            <p:cNvPr id="11" name="直線コネクタ 10"/>
            <p:cNvCxnSpPr>
              <a:endCxn id="10" idx="1"/>
            </p:cNvCxnSpPr>
            <p:nvPr/>
          </p:nvCxnSpPr>
          <p:spPr>
            <a:xfrm>
              <a:off x="1259632" y="5517232"/>
              <a:ext cx="4248472" cy="13650"/>
            </a:xfrm>
            <a:prstGeom prst="line">
              <a:avLst/>
            </a:prstGeom>
            <a:ln w="41275">
              <a:solidFill>
                <a:srgbClr val="0000FF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449333" y="4874955"/>
              <a:ext cx="4176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  <a:latin typeface="Helvetica Light" panose="020B0403020202020204" pitchFamily="34" charset="0"/>
                  <a:cs typeface="Gill Sans"/>
                </a:rPr>
                <a:t>Galaxies tend to be formed at the </a:t>
              </a:r>
              <a:r>
                <a:rPr lang="en-US" altLang="ja-JP" dirty="0" err="1">
                  <a:solidFill>
                    <a:srgbClr val="0000FF"/>
                  </a:solidFill>
                  <a:latin typeface="Helvetica Light" panose="020B0403020202020204" pitchFamily="34" charset="0"/>
                  <a:cs typeface="Gill Sans"/>
                </a:rPr>
                <a:t>overdensity</a:t>
              </a:r>
              <a:r>
                <a:rPr lang="en-US" altLang="ja-JP" dirty="0">
                  <a:solidFill>
                    <a:srgbClr val="0000FF"/>
                  </a:solidFill>
                  <a:latin typeface="Helvetica Light" panose="020B0403020202020204" pitchFamily="34" charset="0"/>
                  <a:cs typeface="Gill Sans"/>
                </a:rPr>
                <a:t> regions of total matter</a:t>
              </a:r>
              <a:endParaRPr lang="ja-JP" altLang="en-US" dirty="0">
                <a:solidFill>
                  <a:srgbClr val="0000FF"/>
                </a:solidFill>
                <a:latin typeface="Helvetica Light" panose="020B0403020202020204" pitchFamily="34" charset="0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6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bao_1d_eisenstei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38543" cy="68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11364</TotalTime>
  <Words>696</Words>
  <Application>Microsoft Macintosh PowerPoint</Application>
  <PresentationFormat>ワイド画面</PresentationFormat>
  <Paragraphs>71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Times</vt:lpstr>
      <vt:lpstr>游ゴシック</vt:lpstr>
      <vt:lpstr>游ゴシック Light</vt:lpstr>
      <vt:lpstr>Arial</vt:lpstr>
      <vt:lpstr>Consolas</vt:lpstr>
      <vt:lpstr>Gill Sans</vt:lpstr>
      <vt:lpstr>Helvetica</vt:lpstr>
      <vt:lpstr>HELVETICA LIGHT</vt:lpstr>
      <vt:lpstr>HELVETICA LIGHT</vt:lpstr>
      <vt:lpstr>Optima</vt:lpstr>
      <vt:lpstr>Office テーマ</vt:lpstr>
      <vt:lpstr>Exercise: Evolution of the primordial density peak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BAO geometrical test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Emulator</dc:title>
  <dc:creator>Masahiro  Takada</dc:creator>
  <cp:lastModifiedBy>囗田　昌広</cp:lastModifiedBy>
  <cp:revision>994</cp:revision>
  <cp:lastPrinted>2025-07-17T15:23:26Z</cp:lastPrinted>
  <dcterms:created xsi:type="dcterms:W3CDTF">2021-05-06T01:06:33Z</dcterms:created>
  <dcterms:modified xsi:type="dcterms:W3CDTF">2025-07-18T08:24:45Z</dcterms:modified>
</cp:coreProperties>
</file>