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262" r:id="rId4"/>
    <p:sldId id="260" r:id="rId5"/>
    <p:sldId id="263" r:id="rId6"/>
    <p:sldId id="265" r:id="rId7"/>
    <p:sldId id="259" r:id="rId8"/>
    <p:sldId id="268" r:id="rId9"/>
    <p:sldId id="269" r:id="rId10"/>
    <p:sldId id="270" r:id="rId11"/>
    <p:sldId id="271" r:id="rId12"/>
    <p:sldId id="267" r:id="rId13"/>
    <p:sldId id="266" r:id="rId14"/>
    <p:sldId id="256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3" autoAdjust="0"/>
  </p:normalViewPr>
  <p:slideViewPr>
    <p:cSldViewPr>
      <p:cViewPr>
        <p:scale>
          <a:sx n="66" d="100"/>
          <a:sy n="66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50958-7392-4D76-B747-72F7F9C4B634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31D27-DAE2-4962-88C2-5F2E5EF27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28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/>
              <a:t>The slide on the right: the </a:t>
            </a:r>
            <a:r>
              <a:rPr lang="en-US" altLang="ja-JP" sz="1200" dirty="0" err="1" smtClean="0"/>
              <a:t>nCTEQ</a:t>
            </a:r>
            <a:r>
              <a:rPr lang="en-US" altLang="ja-JP" sz="1200" dirty="0" smtClean="0"/>
              <a:t> prediction, showing/stating a difference in F2Fe/F2D between neutrino and charged lepton scattering, especially for (anti) shadowing. </a:t>
            </a:r>
          </a:p>
          <a:p>
            <a:r>
              <a:rPr lang="en-US" altLang="ja-JP" sz="1200" dirty="0" smtClean="0"/>
              <a:t>The plot on the left: F2Fe only, for neutrino and charged lepton scattering data. The difference is in the (anti) shadowing region, which echoes what </a:t>
            </a:r>
            <a:r>
              <a:rPr lang="en-US" altLang="ja-JP" sz="1200" dirty="0" err="1" smtClean="0"/>
              <a:t>nCTEQ</a:t>
            </a:r>
            <a:r>
              <a:rPr lang="en-US" altLang="ja-JP" sz="1200" dirty="0" smtClean="0"/>
              <a:t> predicted. </a:t>
            </a:r>
          </a:p>
          <a:p>
            <a:r>
              <a:rPr lang="en-US" altLang="ja-JP" sz="1200" dirty="0" smtClean="0"/>
              <a:t>The F2D has been part of the controversy because it was constructed with </a:t>
            </a:r>
            <a:r>
              <a:rPr lang="en-US" altLang="ja-JP" sz="1200" dirty="0" err="1" smtClean="0"/>
              <a:t>nCTEQ</a:t>
            </a:r>
            <a:r>
              <a:rPr lang="en-US" altLang="ja-JP" sz="1200" dirty="0" smtClean="0"/>
              <a:t>, which is/was based largely based on charged lepton data. This also helps give motivation for the need for (more) neutrino-deuteron scattering data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31D27-DAE2-4962-88C2-5F2E5EF277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63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33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6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0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11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19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6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71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99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0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23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38C68-3434-415F-AC34-8ECF8DB98249}" type="datetimeFigureOut">
              <a:rPr kumimoji="1" lang="ja-JP" altLang="en-US" smtClean="0"/>
              <a:t>2015/11/21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2E3A-FFCB-412A-AB03-0C66C0986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96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</a:t>
            </a:r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 Electron </a:t>
            </a:r>
            <a:r>
              <a:rPr lang="en-US" altLang="ja-JP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Scattering</a:t>
            </a:r>
            <a:r>
              <a:rPr kumimoji="1"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1"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ja-JP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S.Dytman</a:t>
            </a:r>
            <a:r>
              <a:rPr lang="en-US" altLang="ja-JP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O.Benhar</a:t>
            </a:r>
            <a:r>
              <a:rPr lang="en-US" altLang="ja-JP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ja-JP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M.Sakuda</a:t>
            </a:r>
            <a:endParaRPr kumimoji="1" lang="ja-JP" altLang="en-US" sz="27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3571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Experiments:</a:t>
            </a:r>
          </a:p>
          <a:p>
            <a:pPr marL="0" indent="0">
              <a:buNone/>
            </a:pP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JLAB CLAS results on pion production from nuclear target</a:t>
            </a:r>
          </a:p>
          <a:p>
            <a:pPr marL="0" indent="0">
              <a:buNone/>
            </a:pP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-</a:t>
            </a:r>
            <a:r>
              <a:rPr lang="en-US" altLang="ja-JP" sz="2600" dirty="0" err="1">
                <a:latin typeface="Tahoma" panose="020B0604030504040204" pitchFamily="34" charset="0"/>
                <a:cs typeface="Tahoma" panose="020B0604030504040204" pitchFamily="34" charset="0"/>
              </a:rPr>
              <a:t>H.Lee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ja-JP" sz="2600" dirty="0" err="1">
                <a:latin typeface="Tahoma" panose="020B0604030504040204" pitchFamily="34" charset="0"/>
                <a:cs typeface="Tahoma" panose="020B0604030504040204" pitchFamily="34" charset="0"/>
              </a:rPr>
              <a:t>S.Manley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ja-JP" sz="2600" dirty="0" err="1">
                <a:latin typeface="Tahoma" panose="020B0604030504040204" pitchFamily="34" charset="0"/>
                <a:cs typeface="Tahoma" panose="020B0604030504040204" pitchFamily="34" charset="0"/>
              </a:rPr>
              <a:t>Rocheter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2) Comparison of the F2 Structure Function in Iron as Measured by Charged </a:t>
            </a:r>
            <a:endParaRPr lang="en-US" altLang="ja-JP" sz="2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Lepton 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and Neutrino 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Probes          -</a:t>
            </a:r>
            <a:r>
              <a:rPr lang="en-US" altLang="ja-JP" sz="2600" dirty="0" err="1">
                <a:latin typeface="Tahoma" panose="020B0604030504040204" pitchFamily="34" charset="0"/>
                <a:cs typeface="Tahoma" panose="020B0604030504040204" pitchFamily="34" charset="0"/>
              </a:rPr>
              <a:t>N.Kalantarians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 (Hampton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3)180deg 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electron scattering at the S-DALINAC</a:t>
            </a:r>
          </a:p>
          <a:p>
            <a:pPr marL="0" indent="0">
              <a:buNone/>
            </a:pP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ja-JP" sz="2600" dirty="0" err="1">
                <a:latin typeface="Tahoma" panose="020B0604030504040204" pitchFamily="34" charset="0"/>
                <a:cs typeface="Tahoma" panose="020B0604030504040204" pitchFamily="34" charset="0"/>
              </a:rPr>
              <a:t>P.Von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 Neumann-</a:t>
            </a:r>
            <a:r>
              <a:rPr lang="en-US" altLang="ja-JP" sz="2600" dirty="0" err="1">
                <a:latin typeface="Tahoma" panose="020B0604030504040204" pitchFamily="34" charset="0"/>
                <a:cs typeface="Tahoma" panose="020B0604030504040204" pitchFamily="34" charset="0"/>
              </a:rPr>
              <a:t>Cosel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(Darmstadt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ja-JP" sz="2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altLang="ja-JP" sz="2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ja-JP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Theory:</a:t>
            </a:r>
          </a:p>
          <a:p>
            <a:pPr marL="0" indent="0">
              <a:buNone/>
            </a:pP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Unified description of inclusive electron-nucleus scattering within 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the </a:t>
            </a:r>
          </a:p>
          <a:p>
            <a:pPr marL="0" indent="0">
              <a:buNone/>
            </a:pP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spectral function 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                - </a:t>
            </a:r>
            <a:r>
              <a:rPr lang="en-US" altLang="ja-JP" sz="2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N.Rocco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2600" dirty="0" err="1">
                <a:latin typeface="Tahoma" panose="020B0604030504040204" pitchFamily="34" charset="0"/>
                <a:cs typeface="Tahoma" panose="020B0604030504040204" pitchFamily="34" charset="0"/>
              </a:rPr>
              <a:t>Rome,Sapienza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) Results of Green's function Monte Carlo calculations in the 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quasi-elastic</a:t>
            </a:r>
          </a:p>
          <a:p>
            <a:pPr marL="0" indent="0">
              <a:buNone/>
            </a:pPr>
            <a:r>
              <a:rPr lang="en-US" altLang="ja-JP" sz="2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sector                                         -</a:t>
            </a:r>
            <a:r>
              <a:rPr lang="en-US" altLang="ja-JP" sz="2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A.Lovato</a:t>
            </a:r>
            <a:r>
              <a:rPr lang="en-US" altLang="ja-JP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(ANL)</a:t>
            </a:r>
          </a:p>
          <a:p>
            <a:pPr marL="0" indent="0">
              <a:buNone/>
            </a:pPr>
            <a:endParaRPr lang="en-US" altLang="ja-JP" sz="2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00050" lvl="1" indent="0">
              <a:buNone/>
            </a:pPr>
            <a:r>
              <a:rPr lang="en-US" altLang="ja-JP" sz="2300" dirty="0">
                <a:latin typeface="Tahoma" panose="020B0604030504040204" pitchFamily="34" charset="0"/>
                <a:cs typeface="Tahoma" panose="020B0604030504040204" pitchFamily="34" charset="0"/>
              </a:rPr>
              <a:t>6) </a:t>
            </a:r>
            <a:r>
              <a:rPr lang="en-US" altLang="ja-JP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Proposed experiment to measure the </a:t>
            </a:r>
            <a:r>
              <a:rPr lang="en-US" altLang="ja-JP" sz="2300" dirty="0">
                <a:latin typeface="Tahoma" panose="020B0604030504040204" pitchFamily="34" charset="0"/>
                <a:cs typeface="Tahoma" panose="020B0604030504040204" pitchFamily="34" charset="0"/>
              </a:rPr>
              <a:t>Argon spectral function through </a:t>
            </a:r>
            <a:r>
              <a:rPr lang="en-US" altLang="ja-JP" sz="2300" dirty="0" err="1">
                <a:latin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US" altLang="ja-JP" sz="2300" dirty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2300" dirty="0" err="1">
                <a:latin typeface="Tahoma" panose="020B0604030504040204" pitchFamily="34" charset="0"/>
                <a:cs typeface="Tahoma" panose="020B0604030504040204" pitchFamily="34" charset="0"/>
              </a:rPr>
              <a:t>e,e'p</a:t>
            </a:r>
            <a:r>
              <a:rPr lang="en-US" altLang="ja-JP" sz="23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ja-JP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 -</a:t>
            </a:r>
            <a:r>
              <a:rPr lang="en-US" altLang="ja-JP" sz="23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O.Benhar</a:t>
            </a:r>
            <a:r>
              <a:rPr lang="en-US" altLang="ja-JP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 (Rome, Sapienza)</a:t>
            </a:r>
            <a:endParaRPr lang="en-US" altLang="ja-JP" sz="23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kumimoji="1" lang="ja-JP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9721" cy="54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7"/>
            <a:ext cx="9107229" cy="477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1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Outlook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925144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Harry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.-S.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 (ANL):”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Tons of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to test your models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also many 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 scattering data 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various kinematic regions (</a:t>
            </a:r>
            <a:r>
              <a:rPr lang="en-US" altLang="ja-JP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E,q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to 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your models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QE: Not only the vector part of the cross </a:t>
            </a:r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setion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also the nuclear effects (</a:t>
            </a:r>
            <a:r>
              <a:rPr lang="en-US" altLang="ja-JP" sz="2400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and Final State Interactions, transparency, </a:t>
            </a:r>
            <a:r>
              <a:rPr lang="en-US" altLang="ja-JP" sz="2400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Pauli, </a:t>
            </a:r>
            <a:r>
              <a:rPr lang="en-US" altLang="ja-JP" sz="2400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1p1h, 2p2h, MEC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tested.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 new data at S-DALINAC in 50-130MeV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pion data from non-resonant, resonant and DIS region.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good analysis on F2Fe/F2D: A hint to solve difference seen in F2Fe/F2D. We need new data on F2D with neutrinos. </a:t>
            </a:r>
          </a:p>
          <a:p>
            <a:endParaRPr lang="en-US" altLang="ja-JP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Theory: Already given.</a:t>
            </a:r>
          </a:p>
          <a:p>
            <a:endParaRPr lang="en-US" altLang="ja-JP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Outlook</a:t>
            </a:r>
            <a:r>
              <a:rPr lang="en-US" altLang="ja-JP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Electron Scattering data are/will be as valuable as neutrino scattering data to understand lepton-nucleus interactions and nuclear effects</a:t>
            </a:r>
            <a:r>
              <a:rPr lang="en-US" altLang="ja-JP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altLang="ja-JP" sz="24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ja-JP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</a:t>
            </a:r>
            <a:endParaRPr kumimoji="1" lang="ja-JP" altLang="en-US" sz="6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Factors (Cross Sections) for </a:t>
            </a:r>
            <a:br>
              <a:rPr kumimoji="1"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1"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C-12 Giant Resonances (1</a:t>
            </a:r>
            <a:r>
              <a:rPr kumimoji="1" lang="en-US" altLang="ja-JP" sz="36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kumimoji="1"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,1</a:t>
            </a:r>
            <a:r>
              <a:rPr kumimoji="1" lang="en-US" altLang="ja-JP" sz="36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1"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,2</a:t>
            </a:r>
            <a:r>
              <a:rPr kumimoji="1" lang="en-US" altLang="ja-JP" sz="36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1"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55061"/>
            <a:ext cx="2499375" cy="392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088232" cy="320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98" y="1628800"/>
            <a:ext cx="1504846" cy="22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83" y="4172139"/>
            <a:ext cx="2122597" cy="33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48" y="3754567"/>
            <a:ext cx="1911745" cy="28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r>
              <a:rPr lang="en-US" altLang="ja-JP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1) JLAB </a:t>
            </a:r>
            <a:r>
              <a:rPr lang="en-US" altLang="ja-JP" sz="3200" dirty="0">
                <a:latin typeface="Tahoma" panose="020B0604030504040204" pitchFamily="34" charset="0"/>
                <a:cs typeface="Tahoma" panose="020B0604030504040204" pitchFamily="34" charset="0"/>
              </a:rPr>
              <a:t>CLAS results on pion production </a:t>
            </a:r>
            <a:r>
              <a:rPr lang="en-US" altLang="ja-JP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ja-JP" sz="32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altLang="ja-JP" sz="3200" dirty="0">
                <a:latin typeface="Tahoma" panose="020B0604030504040204" pitchFamily="34" charset="0"/>
                <a:cs typeface="Tahoma" panose="020B0604030504040204" pitchFamily="34" charset="0"/>
              </a:rPr>
              <a:t>nuclear </a:t>
            </a:r>
            <a:r>
              <a:rPr lang="en-US" altLang="ja-JP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target     </a:t>
            </a:r>
            <a:r>
              <a:rPr lang="en-US" altLang="ja-JP" sz="2700" dirty="0" smtClean="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ja-JP" sz="27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H.Lee</a:t>
            </a:r>
            <a:r>
              <a:rPr lang="en-US" altLang="ja-JP" sz="27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700" dirty="0">
                <a:latin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ja-JP" sz="2700" dirty="0" err="1">
                <a:latin typeface="Tahoma" panose="020B0604030504040204" pitchFamily="34" charset="0"/>
                <a:cs typeface="Tahoma" panose="020B0604030504040204" pitchFamily="34" charset="0"/>
              </a:rPr>
              <a:t>S.Manley</a:t>
            </a:r>
            <a:r>
              <a:rPr lang="en-US" altLang="ja-JP" sz="27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ja-JP" sz="2700" dirty="0" err="1">
                <a:latin typeface="Tahoma" panose="020B0604030504040204" pitchFamily="34" charset="0"/>
                <a:cs typeface="Tahoma" panose="020B0604030504040204" pitchFamily="34" charset="0"/>
              </a:rPr>
              <a:t>Rocheter</a:t>
            </a:r>
            <a:r>
              <a:rPr lang="en-US" altLang="ja-JP" sz="27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ja-JP" sz="32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ja-JP" sz="32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1" lang="ja-JP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High statistics inclusive 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+-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production data to understand pion nuclear effects. </a:t>
            </a:r>
          </a:p>
          <a:p>
            <a:r>
              <a:rPr kumimoji="1" lang="en-US" altLang="ja-JP" sz="2400" dirty="0" err="1" smtClean="0"/>
              <a:t>e+A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e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+ 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 N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+ X</a:t>
            </a:r>
          </a:p>
          <a:p>
            <a:pPr lvl="1"/>
            <a:r>
              <a:rPr lang="en-US" altLang="ja-JP" sz="2400" dirty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en-US" altLang="ja-JP" sz="2400" dirty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>
                <a:solidFill>
                  <a:srgbClr val="00B050"/>
                </a:solidFill>
                <a:sym typeface="Wingdings" panose="05000000000000000000" pitchFamily="2" charset="2"/>
              </a:rPr>
              <a:t>+-</a:t>
            </a:r>
            <a:r>
              <a:rPr lang="en-US" altLang="ja-JP" sz="2400" dirty="0">
                <a:solidFill>
                  <a:srgbClr val="00B050"/>
                </a:solidFill>
                <a:sym typeface="Wingdings" panose="05000000000000000000" pitchFamily="2" charset="2"/>
              </a:rPr>
              <a:t> + </a:t>
            </a:r>
            <a:r>
              <a:rPr lang="en-US" altLang="ja-JP" sz="2400" dirty="0" smtClean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?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77926"/>
            <a:ext cx="9137898" cy="38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475656" y="4077072"/>
            <a:ext cx="648072" cy="2808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23728" y="3933056"/>
            <a:ext cx="432048" cy="154817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5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474" y="274638"/>
            <a:ext cx="9137526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 </a:t>
            </a:r>
            <a:r>
              <a:rPr lang="en-US" altLang="ja-JP" sz="4000" dirty="0" smtClean="0"/>
              <a:t>CLASS (d</a:t>
            </a:r>
            <a:r>
              <a:rPr lang="en-US" altLang="ja-JP" sz="4000" dirty="0" smtClean="0">
                <a:latin typeface="Symbol" panose="05050102010706020507" pitchFamily="18" charset="2"/>
              </a:rPr>
              <a:t>s</a:t>
            </a:r>
            <a:r>
              <a:rPr lang="en-US" altLang="ja-JP" sz="4000" dirty="0" smtClean="0"/>
              <a:t>/dp,Q</a:t>
            </a:r>
            <a:r>
              <a:rPr lang="en-US" altLang="ja-JP" sz="4000" baseline="30000" dirty="0" smtClean="0"/>
              <a:t>2</a:t>
            </a:r>
            <a:r>
              <a:rPr lang="en-US" altLang="ja-JP" sz="4000" dirty="0" smtClean="0"/>
              <a:t>,W,</a:t>
            </a:r>
            <a:r>
              <a:rPr lang="en-US" altLang="ja-JP" sz="4000" dirty="0" smtClean="0">
                <a:latin typeface="Symbol" panose="05050102010706020507" pitchFamily="18" charset="2"/>
              </a:rPr>
              <a:t>q</a:t>
            </a:r>
            <a:r>
              <a:rPr lang="en-US" altLang="ja-JP" sz="4000" dirty="0" smtClean="0"/>
              <a:t>) on </a:t>
            </a:r>
            <a:r>
              <a:rPr lang="en-US" altLang="ja-JP" sz="4000" dirty="0" err="1" smtClean="0"/>
              <a:t>e+A</a:t>
            </a:r>
            <a:r>
              <a:rPr lang="en-US" altLang="ja-JP" sz="4000" dirty="0" err="1">
                <a:sym typeface="Wingdings" panose="05000000000000000000" pitchFamily="2" charset="2"/>
              </a:rPr>
              <a:t>e</a:t>
            </a:r>
            <a:r>
              <a:rPr lang="en-US" altLang="ja-JP" sz="4000" dirty="0">
                <a:sym typeface="Wingdings" panose="05000000000000000000" pitchFamily="2" charset="2"/>
              </a:rPr>
              <a:t>+ </a:t>
            </a:r>
            <a:r>
              <a:rPr lang="en-US" altLang="ja-JP" sz="4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altLang="ja-JP" sz="4000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40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+-</a:t>
            </a:r>
            <a:r>
              <a:rPr lang="en-US" altLang="ja-JP" sz="4000" dirty="0">
                <a:sym typeface="Wingdings" panose="05000000000000000000" pitchFamily="2" charset="2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sym typeface="Wingdings" panose="05000000000000000000" pitchFamily="2" charset="2"/>
              </a:rPr>
              <a:t>+ N </a:t>
            </a:r>
            <a:r>
              <a:rPr lang="en-US" altLang="ja-JP" sz="4000" dirty="0">
                <a:sym typeface="Wingdings" panose="05000000000000000000" pitchFamily="2" charset="2"/>
              </a:rPr>
              <a:t>+ </a:t>
            </a:r>
            <a:r>
              <a:rPr lang="en-US" altLang="ja-JP" sz="4000" dirty="0" smtClean="0">
                <a:sym typeface="Wingdings" panose="05000000000000000000" pitchFamily="2" charset="2"/>
              </a:rPr>
              <a:t>X  (A=</a:t>
            </a:r>
            <a:r>
              <a:rPr lang="en-US" altLang="ja-JP" sz="4000" dirty="0" err="1" smtClean="0">
                <a:sym typeface="Wingdings" panose="05000000000000000000" pitchFamily="2" charset="2"/>
              </a:rPr>
              <a:t>D,C,Fe,Pb</a:t>
            </a:r>
            <a:r>
              <a:rPr lang="en-US" altLang="ja-JP" sz="4000" dirty="0" smtClean="0">
                <a:sym typeface="Wingdings" panose="05000000000000000000" pitchFamily="2" charset="2"/>
              </a:rPr>
              <a:t>)  [</a:t>
            </a:r>
            <a:r>
              <a:rPr lang="en-US" altLang="ja-JP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Preliminary</a:t>
            </a:r>
            <a:r>
              <a:rPr lang="en-US" altLang="ja-JP" sz="4000" dirty="0" smtClean="0">
                <a:sym typeface="Wingdings" panose="05000000000000000000" pitchFamily="2" charset="2"/>
              </a:rPr>
              <a:t>]</a:t>
            </a:r>
            <a:r>
              <a:rPr lang="en-US" altLang="ja-JP" sz="4000" dirty="0">
                <a:sym typeface="Wingdings" panose="05000000000000000000" pitchFamily="2" charset="2"/>
              </a:rPr>
              <a:t/>
            </a:r>
            <a:br>
              <a:rPr lang="en-US" altLang="ja-JP" sz="4000" dirty="0">
                <a:sym typeface="Wingdings" panose="05000000000000000000" pitchFamily="2" charset="2"/>
              </a:rPr>
            </a:br>
            <a:endParaRPr kumimoji="1" lang="ja-JP" altLang="en-US" sz="4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" y="1257275"/>
            <a:ext cx="7373838" cy="557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5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ja-JP" sz="3100" dirty="0" smtClean="0">
                <a:latin typeface="Tahoma" panose="020B0604030504040204" pitchFamily="34" charset="0"/>
                <a:cs typeface="Tahoma" panose="020B0604030504040204" pitchFamily="34" charset="0"/>
              </a:rPr>
              <a:t>2) Comparison </a:t>
            </a:r>
            <a:r>
              <a:rPr lang="en-US" altLang="ja-JP" sz="3100" dirty="0">
                <a:latin typeface="Tahoma" panose="020B0604030504040204" pitchFamily="34" charset="0"/>
                <a:cs typeface="Tahoma" panose="020B0604030504040204" pitchFamily="34" charset="0"/>
              </a:rPr>
              <a:t>of the F2 Structure Function in Iron as Measured by Charged </a:t>
            </a:r>
            <a:r>
              <a:rPr lang="en-US" altLang="ja-JP" sz="3100" dirty="0" smtClean="0">
                <a:latin typeface="Tahoma" panose="020B0604030504040204" pitchFamily="34" charset="0"/>
                <a:cs typeface="Tahoma" panose="020B0604030504040204" pitchFamily="34" charset="0"/>
              </a:rPr>
              <a:t>Lepton </a:t>
            </a:r>
            <a:r>
              <a:rPr lang="en-US" altLang="ja-JP" sz="3100" dirty="0">
                <a:latin typeface="Tahoma" panose="020B0604030504040204" pitchFamily="34" charset="0"/>
                <a:cs typeface="Tahoma" panose="020B0604030504040204" pitchFamily="34" charset="0"/>
              </a:rPr>
              <a:t>and Neutrino Probes       </a:t>
            </a:r>
            <a:r>
              <a:rPr lang="en-US" altLang="ja-JP" sz="3100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ja-JP" sz="31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3100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n-US" altLang="ja-JP" sz="2200" dirty="0" smtClean="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ja-JP" sz="2200" dirty="0" err="1">
                <a:latin typeface="Tahoma" panose="020B0604030504040204" pitchFamily="34" charset="0"/>
                <a:cs typeface="Tahoma" panose="020B0604030504040204" pitchFamily="34" charset="0"/>
              </a:rPr>
              <a:t>N.Kalantarians</a:t>
            </a:r>
            <a:r>
              <a:rPr lang="en-US" altLang="ja-JP" sz="2200" dirty="0">
                <a:latin typeface="Tahoma" panose="020B0604030504040204" pitchFamily="34" charset="0"/>
                <a:cs typeface="Tahoma" panose="020B0604030504040204" pitchFamily="34" charset="0"/>
              </a:rPr>
              <a:t> (Hampton)</a:t>
            </a:r>
            <a:r>
              <a:rPr lang="en-US" altLang="ja-JP" sz="36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ja-JP" sz="36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1" lang="ja-JP" alt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key to F</a:t>
            </a:r>
            <a:r>
              <a:rPr lang="en-US" altLang="ja-JP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2Fe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/F</a:t>
            </a:r>
            <a:r>
              <a:rPr lang="en-US" altLang="ja-JP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problem with leptons and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neutrinos</a:t>
            </a:r>
          </a:p>
          <a:p>
            <a:pPr lvl="1"/>
            <a:r>
              <a:rPr lang="en-US" altLang="ja-JP" sz="2000" dirty="0" smtClean="0"/>
              <a:t>F2D (right) </a:t>
            </a:r>
            <a:r>
              <a:rPr lang="en-US" altLang="ja-JP" sz="2000" dirty="0"/>
              <a:t>was constructed with </a:t>
            </a:r>
            <a:r>
              <a:rPr lang="en-US" altLang="ja-JP" sz="2000" dirty="0" err="1"/>
              <a:t>nCTEQ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FF0000"/>
                </a:solidFill>
              </a:rPr>
              <a:t>which </a:t>
            </a:r>
            <a:r>
              <a:rPr lang="en-US" altLang="ja-JP" sz="2000" dirty="0" smtClean="0">
                <a:solidFill>
                  <a:srgbClr val="FF0000"/>
                </a:solidFill>
              </a:rPr>
              <a:t>is </a:t>
            </a:r>
            <a:r>
              <a:rPr lang="en-US" altLang="ja-JP" sz="2000" dirty="0">
                <a:solidFill>
                  <a:srgbClr val="FF0000"/>
                </a:solidFill>
              </a:rPr>
              <a:t>based largely based on charged lepton data</a:t>
            </a:r>
            <a:r>
              <a:rPr lang="en-US" altLang="ja-JP" sz="2000" dirty="0"/>
              <a:t>. </a:t>
            </a:r>
            <a:r>
              <a:rPr lang="en-US" altLang="ja-JP" sz="2000" dirty="0" smtClean="0"/>
              <a:t> </a:t>
            </a:r>
          </a:p>
          <a:p>
            <a:pPr lvl="1"/>
            <a:r>
              <a:rPr lang="en-US" altLang="ja-JP" sz="2000" dirty="0"/>
              <a:t>F2Fe only </a:t>
            </a:r>
            <a:r>
              <a:rPr lang="en-US" altLang="ja-JP" sz="2000" dirty="0" smtClean="0"/>
              <a:t>(left), </a:t>
            </a:r>
            <a:r>
              <a:rPr lang="en-US" altLang="ja-JP" sz="2000" dirty="0"/>
              <a:t>for neutrino and charged lepton scattering data. The difference is in the (anti) shadowing region, </a:t>
            </a:r>
            <a:endParaRPr lang="en-US" altLang="ja-JP" sz="2000" dirty="0" smtClean="0"/>
          </a:p>
          <a:p>
            <a:r>
              <a:rPr lang="en-US" altLang="ja-JP" sz="2400" dirty="0" smtClean="0"/>
              <a:t>We need more neutrino-deuteron scattering data.</a:t>
            </a:r>
            <a:endParaRPr lang="ja-JP" altLang="en-US" sz="2400" dirty="0"/>
          </a:p>
          <a:p>
            <a:r>
              <a:rPr lang="en-US" altLang="ja-JP" sz="2400" dirty="0" smtClean="0"/>
              <a:t>We need more F2D data with neutrinos.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endParaRPr lang="en-US" altLang="ja-JP" sz="2400" dirty="0"/>
          </a:p>
          <a:p>
            <a:endParaRPr kumimoji="1" lang="ja-JP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" y="3528392"/>
            <a:ext cx="909430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44624"/>
            <a:ext cx="86868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sz="3100" dirty="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ja-JP" sz="3100" dirty="0" smtClean="0">
                <a:latin typeface="Tahoma" panose="020B0604030504040204" pitchFamily="34" charset="0"/>
                <a:cs typeface="Tahoma" panose="020B0604030504040204" pitchFamily="34" charset="0"/>
              </a:rPr>
              <a:t>) 180deg </a:t>
            </a:r>
            <a:r>
              <a:rPr lang="en-US" altLang="ja-JP" sz="3100" dirty="0">
                <a:latin typeface="Tahoma" panose="020B0604030504040204" pitchFamily="34" charset="0"/>
                <a:cs typeface="Tahoma" panose="020B0604030504040204" pitchFamily="34" charset="0"/>
              </a:rPr>
              <a:t>electron scattering at the S-DALINAC</a:t>
            </a:r>
            <a:br>
              <a:rPr lang="en-US" altLang="ja-JP" sz="31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3100" dirty="0">
                <a:latin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altLang="ja-JP" sz="3100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ja-JP" sz="2400" dirty="0" err="1">
                <a:latin typeface="Tahoma" panose="020B0604030504040204" pitchFamily="34" charset="0"/>
                <a:cs typeface="Tahoma" panose="020B0604030504040204" pitchFamily="34" charset="0"/>
              </a:rPr>
              <a:t>P.Von</a:t>
            </a: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Neumann-</a:t>
            </a:r>
            <a:r>
              <a:rPr lang="en-US" altLang="ja-JP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Cosel</a:t>
            </a: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Darmstadt</a:t>
            </a: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1" y="1130417"/>
            <a:ext cx="8545261" cy="57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325370" y="2276872"/>
            <a:ext cx="278313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180deg=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Only Transverse contributes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=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s-t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responce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1" lang="en-US" altLang="ja-JP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 section measurements (</a:t>
            </a:r>
            <a:r>
              <a:rPr kumimoji="1" lang="en-US" altLang="ja-JP" sz="32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s-t</a:t>
            </a:r>
            <a:r>
              <a:rPr kumimoji="1" lang="en-US" altLang="ja-JP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multipoles) in supernova energy region (Ee~50-130MeV)</a:t>
            </a:r>
            <a:endParaRPr kumimoji="1" lang="ja-JP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Good data for multipoles + QE at 50-100MeV region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11506"/>
            <a:ext cx="3528392" cy="430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49513"/>
            <a:ext cx="5580112" cy="368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Wealth of data in C(</a:t>
            </a:r>
            <a:r>
              <a:rPr lang="en-US" altLang="ja-JP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e,e</a:t>
            </a:r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 to test your models</a:t>
            </a:r>
            <a:b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altLang="ja-JP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150MeV - 2000MeV 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1052736"/>
            <a:ext cx="9252520" cy="452596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energy excitations in RPA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calculations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1"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N.Jachowicz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(Gent) </a:t>
            </a:r>
            <a:endParaRPr lang="en-US" altLang="ja-JP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kumimoji="1"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QE </a:t>
            </a:r>
            <a:r>
              <a:rPr lang="en-US" altLang="ja-JP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being tested</a:t>
            </a:r>
            <a:r>
              <a:rPr lang="en-US" altLang="ja-JP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&gt;200MeV.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1" lang="en-US" altLang="ja-JP" sz="18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Ankowski</a:t>
            </a:r>
            <a:r>
              <a:rPr kumimoji="1" lang="en-US" altLang="ja-JP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etal,PRC91,033005 (NuInt14).</a:t>
            </a: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01251"/>
            <a:ext cx="4608512" cy="455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544616" cy="51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21" y="2564904"/>
            <a:ext cx="4498407" cy="418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Theory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106"/>
            <a:ext cx="887192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7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" y="476672"/>
            <a:ext cx="9145920" cy="59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556</Words>
  <Application>Microsoft Office PowerPoint</Application>
  <PresentationFormat>画面に合わせる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Session 7: Electron Scattering -S.Dytman, O.Benhar and M.Sakuda</vt:lpstr>
      <vt:lpstr>1) JLAB CLAS results on pion production  from nuclear target     -H.Lee and S.Manley (Rocheter) </vt:lpstr>
      <vt:lpstr> CLASS (ds/dp,Q2,W,q) on e+Ae+ 1p+- + N + X  (A=D,C,Fe,Pb)  [Preliminary] </vt:lpstr>
      <vt:lpstr>2) Comparison of the F2 Structure Function in Iron as Measured by Charged Lepton and Neutrino Probes                             -N.Kalantarians (Hampton) </vt:lpstr>
      <vt:lpstr>3) 180deg electron scattering at the S-DALINAC               -P.Von Neumann-Cosel (Darmstadt)</vt:lpstr>
      <vt:lpstr> Cross section measurements (s-t multipoles) in supernova energy region (Ee~50-130MeV)</vt:lpstr>
      <vt:lpstr>Wealth of data in C(e,e’) to test your models  for Ee= 150MeV - 2000MeV  </vt:lpstr>
      <vt:lpstr>Theory</vt:lpstr>
      <vt:lpstr>PowerPoint プレゼンテーション</vt:lpstr>
      <vt:lpstr>PowerPoint プレゼンテーション</vt:lpstr>
      <vt:lpstr>PowerPoint プレゼンテーション</vt:lpstr>
      <vt:lpstr>Summary and Outlook</vt:lpstr>
      <vt:lpstr>PowerPoint プレゼンテーション</vt:lpstr>
      <vt:lpstr>Form Factors (Cross Sections) for  C-12 Giant Resonances (1+,1-,2-)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MakotoSakuda</dc:creator>
  <cp:lastModifiedBy>MakotoSakuda</cp:lastModifiedBy>
  <cp:revision>46</cp:revision>
  <dcterms:created xsi:type="dcterms:W3CDTF">2015-11-18T14:43:39Z</dcterms:created>
  <dcterms:modified xsi:type="dcterms:W3CDTF">2015-11-21T01:42:13Z</dcterms:modified>
</cp:coreProperties>
</file>