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58"/>
  </p:notesMasterIdLst>
  <p:sldIdLst>
    <p:sldId id="439" r:id="rId2"/>
    <p:sldId id="358" r:id="rId3"/>
    <p:sldId id="417" r:id="rId4"/>
    <p:sldId id="443" r:id="rId5"/>
    <p:sldId id="302" r:id="rId6"/>
    <p:sldId id="420" r:id="rId7"/>
    <p:sldId id="427" r:id="rId8"/>
    <p:sldId id="421" r:id="rId9"/>
    <p:sldId id="422" r:id="rId10"/>
    <p:sldId id="366" r:id="rId11"/>
    <p:sldId id="367" r:id="rId12"/>
    <p:sldId id="381" r:id="rId13"/>
    <p:sldId id="424" r:id="rId14"/>
    <p:sldId id="426" r:id="rId15"/>
    <p:sldId id="450" r:id="rId16"/>
    <p:sldId id="457" r:id="rId17"/>
    <p:sldId id="456" r:id="rId18"/>
    <p:sldId id="470" r:id="rId19"/>
    <p:sldId id="472" r:id="rId20"/>
    <p:sldId id="449" r:id="rId21"/>
    <p:sldId id="471" r:id="rId22"/>
    <p:sldId id="459" r:id="rId23"/>
    <p:sldId id="473" r:id="rId24"/>
    <p:sldId id="474" r:id="rId25"/>
    <p:sldId id="458" r:id="rId26"/>
    <p:sldId id="460" r:id="rId27"/>
    <p:sldId id="464" r:id="rId28"/>
    <p:sldId id="466" r:id="rId29"/>
    <p:sldId id="469" r:id="rId30"/>
    <p:sldId id="475" r:id="rId31"/>
    <p:sldId id="451" r:id="rId32"/>
    <p:sldId id="476" r:id="rId33"/>
    <p:sldId id="452" r:id="rId34"/>
    <p:sldId id="477" r:id="rId35"/>
    <p:sldId id="431" r:id="rId36"/>
    <p:sldId id="400" r:id="rId37"/>
    <p:sldId id="454" r:id="rId38"/>
    <p:sldId id="455" r:id="rId39"/>
    <p:sldId id="478" r:id="rId40"/>
    <p:sldId id="467" r:id="rId41"/>
    <p:sldId id="479" r:id="rId42"/>
    <p:sldId id="462" r:id="rId43"/>
    <p:sldId id="448" r:id="rId44"/>
    <p:sldId id="468" r:id="rId45"/>
    <p:sldId id="432" r:id="rId46"/>
    <p:sldId id="434" r:id="rId47"/>
    <p:sldId id="435" r:id="rId48"/>
    <p:sldId id="436" r:id="rId49"/>
    <p:sldId id="446" r:id="rId50"/>
    <p:sldId id="438" r:id="rId51"/>
    <p:sldId id="406" r:id="rId52"/>
    <p:sldId id="318" r:id="rId53"/>
    <p:sldId id="319" r:id="rId54"/>
    <p:sldId id="303" r:id="rId55"/>
    <p:sldId id="364" r:id="rId56"/>
    <p:sldId id="396" r:id="rId57"/>
  </p:sldIdLst>
  <p:sldSz cx="12192000" cy="6858000"/>
  <p:notesSz cx="6858000" cy="9144000"/>
  <p:embeddedFontLst>
    <p:embeddedFont>
      <p:font typeface="Asul" panose="02000000000000000000" pitchFamily="2" charset="0"/>
      <p:regular r:id="rId59"/>
      <p:bold r:id="rId60"/>
    </p:embeddedFont>
    <p:embeddedFont>
      <p:font typeface="Cambria Math" panose="02040503050406030204" pitchFamily="18" charset="0"/>
      <p:regular r:id="rId61"/>
    </p:embeddedFont>
  </p:embeddedFontLst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8BB8BE-14F5-3249-B730-079B2E9B12B1}">
          <p14:sldIdLst>
            <p14:sldId id="439"/>
            <p14:sldId id="358"/>
            <p14:sldId id="417"/>
            <p14:sldId id="443"/>
            <p14:sldId id="302"/>
            <p14:sldId id="420"/>
            <p14:sldId id="427"/>
            <p14:sldId id="421"/>
            <p14:sldId id="422"/>
            <p14:sldId id="366"/>
            <p14:sldId id="367"/>
            <p14:sldId id="381"/>
            <p14:sldId id="424"/>
            <p14:sldId id="426"/>
            <p14:sldId id="450"/>
            <p14:sldId id="457"/>
            <p14:sldId id="456"/>
            <p14:sldId id="470"/>
            <p14:sldId id="472"/>
            <p14:sldId id="449"/>
            <p14:sldId id="471"/>
            <p14:sldId id="459"/>
            <p14:sldId id="473"/>
            <p14:sldId id="474"/>
            <p14:sldId id="458"/>
            <p14:sldId id="460"/>
            <p14:sldId id="464"/>
            <p14:sldId id="466"/>
            <p14:sldId id="469"/>
            <p14:sldId id="475"/>
            <p14:sldId id="451"/>
            <p14:sldId id="476"/>
            <p14:sldId id="452"/>
            <p14:sldId id="477"/>
          </p14:sldIdLst>
        </p14:section>
        <p14:section name="Backup" id="{664AD2A9-70EB-B54D-8C61-2622C02E2FFB}">
          <p14:sldIdLst>
            <p14:sldId id="431"/>
            <p14:sldId id="400"/>
            <p14:sldId id="454"/>
            <p14:sldId id="455"/>
            <p14:sldId id="478"/>
            <p14:sldId id="467"/>
            <p14:sldId id="479"/>
            <p14:sldId id="462"/>
            <p14:sldId id="448"/>
            <p14:sldId id="468"/>
            <p14:sldId id="432"/>
            <p14:sldId id="434"/>
            <p14:sldId id="435"/>
            <p14:sldId id="436"/>
            <p14:sldId id="446"/>
            <p14:sldId id="438"/>
            <p14:sldId id="406"/>
            <p14:sldId id="318"/>
            <p14:sldId id="319"/>
            <p14:sldId id="303"/>
            <p14:sldId id="364"/>
            <p14:sldId id="396"/>
          </p14:sldIdLst>
        </p14:section>
        <p14:section name="Designs" id="{956FB714-C18D-954D-8536-D0A0A6387BD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882"/>
    <a:srgbClr val="ABABAB"/>
    <a:srgbClr val="D18362"/>
    <a:srgbClr val="A0D9D4"/>
    <a:srgbClr val="767676"/>
    <a:srgbClr val="B1B1B1"/>
    <a:srgbClr val="C0C2D6"/>
    <a:srgbClr val="2A3575"/>
    <a:srgbClr val="7DBA91"/>
    <a:srgbClr val="A2C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94729"/>
  </p:normalViewPr>
  <p:slideViewPr>
    <p:cSldViewPr>
      <p:cViewPr varScale="1">
        <p:scale>
          <a:sx n="100" d="100"/>
          <a:sy n="100" d="100"/>
        </p:scale>
        <p:origin x="184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68" d="100"/>
          <a:sy n="168" d="100"/>
        </p:scale>
        <p:origin x="152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387F2-752C-6940-A571-8EC7D0E9DE6E}" type="datetimeFigureOut">
              <a:rPr lang="en-DE" smtClean="0"/>
              <a:t>30.10.25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3C3E-346B-9E43-AD12-C153C43F825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0089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176DD-99EA-0467-69A5-403D9468A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2EB04-619B-E089-196F-6FAF2B68A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12D41-69B0-35E1-2FCB-011AD3F24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14A95-44E9-3FFD-036C-8B2C45106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4640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0499-8AD9-37B4-CBB3-BF16886D4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62954-A521-0239-EC63-EB4DDFA26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0E141-B1C8-A818-D868-0F1A8A1FA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FCCD8-7C18-7818-03BC-3174BDFA3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95141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CC48D-9055-742C-2AD0-5ED17892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1C99F-B9B2-A5E3-7AEF-49E360175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9B196-0F02-CD0A-01E1-509809AFB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DCE2E-CDCB-92A0-99B8-EE7365119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9866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BCE14-CC43-A003-7C4A-7C4D1B77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E6ECC-FDDF-D91E-8CC4-54D426533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759C3-2C82-1807-5A7D-8A0F476B2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2A9C8-3655-9D93-5ACB-6A45EBB0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714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4267F-AC01-AF70-6E82-61D15AC91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512C4-7F9E-FEC5-AB7B-93AB783FF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F600B-699C-F031-E89A-A5350FBCB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EA413-F410-9075-EF80-95AD1300F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58257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881F0-221D-AE0C-D99C-C40EFCAE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96E37-51F5-AE10-4317-3BECA0251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3C3CA-E405-0559-55D3-EE4F89ADD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8A23C-F340-128F-98EA-C84D0B604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9954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EEF84-23A1-B615-C79D-C4E9850D9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6F04D-8BF3-F4BF-52E8-BA347D805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65E75-E5D3-16E3-F1BB-345A26550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599BE-11F6-9822-218F-290D4DA17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BCD43-AED3-AB46-9FB5-B70D723DC2FB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914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BDE8A-0BD3-3FE1-C551-FC09D43A6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140FF2-5F49-8461-E8FA-AA753D0A5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46B46-47DC-A504-C406-01B9C8661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5ADF1-FE16-930A-6B0D-FF593D52B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BCD43-AED3-AB46-9FB5-B70D723DC2FB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45054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112BD-A78D-3AE5-B6B0-B0B779625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C62A5-AF95-A098-4D64-320F033AB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CF142-7909-F1C7-1AD4-7917BCB03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5A38E-8C95-16E2-4018-219F39D18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BCD43-AED3-AB46-9FB5-B70D723DC2FB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1263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A330-E88C-4EFC-6C8B-9092C802E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73D64-E775-D337-1F00-BD86429C6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785159-79ED-E8BD-9F45-0F4786B25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55FD8-D066-483E-798D-536B6AE1C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BCD43-AED3-AB46-9FB5-B70D723DC2FB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6353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4A88-A424-469E-A84D-0D9C20ED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1ABA8-B35A-F16C-7232-8584F61C2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CD1D8-3EAF-3DCB-1072-822400380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F9FE0-12B8-043F-E4C3-8B8C35420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742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0D8B-D06F-6543-8D7D-67B8680C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1686F-7BC5-E287-042C-9B2FF3D7A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B58B2E-6BA2-EB67-4C5E-F23E7A3B0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66606-1254-1D60-972B-1A7A01E97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3115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C93C3-DAE9-2820-3F54-AC6489BD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D9AA8-6C24-833D-D6B0-C8709EEC3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6821C-F562-B03C-6CFD-32FD4E77C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4F060-734F-B1A6-C8E6-7723615B0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45174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3CB9-1C2F-2C10-6A88-9D1BD1B4E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E464B-A591-EAE8-2136-4989547D1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3E14E7-200E-18C2-6E41-ADFD78683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BC874-6C41-9A25-A163-FB7D1C01E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87962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EA387-5FFA-5CA6-983E-0E261BE9C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231554-CC9A-C68E-0C0C-8A171132A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C566A-D1EF-61AA-C8F5-75801E607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BB1EA-6FD6-3589-F38F-A16B4340E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18274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0DCB-6F55-A8D6-17FD-B9B70B8B9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5D265C-0C26-E129-51FE-F55A35E22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CF947-9A97-9482-80E3-B5C6ABEEF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EA888-BC3C-BA95-DB50-9C11C2200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07516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4750-7B66-5C82-7393-D5C7220E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59CD1-0136-EB74-CC4D-15626DC06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D6C42-470A-3F08-D6A2-60EA7B8DE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AB7E1-BE2F-4021-AA54-5755599BC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4104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90A75-62C8-4A3F-E3E0-04FB43378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14744-59B8-52C7-70DB-4CED32206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2FB95-0BFB-E7FE-7BD6-B7386CCD2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9551D-EDA8-37B9-2470-023DA7D20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33781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F1AA4-BED9-6C9A-7D90-1AAFEC21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91EE3-02E2-7DD1-CFA7-940F91D1D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079E4-04F4-E6DF-C453-D479ECBE7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2239B-5593-BAE8-A83C-8EF19D074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96529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430C-1130-4499-1BAB-3DD82273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C375B-8D36-AAD3-C7BE-8E573391A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D6EFB-D674-3810-6F28-9070D7C6C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8F48F-BC9C-EAB0-F348-5F6F7C45C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01363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EBAA2-AD00-6248-BC93-67E5BA79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95BEF-B032-C8DD-D1A1-8F61D635E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74A97-BEC9-018A-6ACD-0CE14D202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263D7-8C2E-CA60-ED32-D4B38369C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7176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6040-79B7-7C09-219B-CFA1B098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E13674-2E6E-C82C-2E7F-6D25D24CF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803D7-FEBE-7512-B22B-219F183EA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FF664-7B95-7ABD-4D02-58AD438C5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1125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07E55-47F0-4586-3E3A-1EFB81B1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71585-5A82-D964-A63E-CD0274FB6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673283-B7F4-67B2-B973-B76A29B33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32FD6-9196-D60A-6637-A77CA75EE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493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9CC35-C642-BA08-E94F-3F06F32F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BC9A6-B81C-E773-25B4-CE04FB76B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8628-2D80-F3BA-99CE-BCCCD8422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343EF-7B93-68F1-3C35-F4B034A3E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BCD43-AED3-AB46-9FB5-B70D723DC2FB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59854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B9F25-D0E7-0300-49C6-707C7E859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5F11C-654D-439A-17A0-3E851EB59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B3366-A11F-7824-3EC0-5776EA089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ABCD4-8A7D-B822-2372-DDCC6808F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1750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11B8-D679-7C95-B2DD-1E0E257B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65DCE-04D5-6B2D-B097-08CEC5D16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983FE-262A-4A6F-76CC-6224239FE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6D38C-8124-BEC7-5FC1-4C3396092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76111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A57E6-32DD-048D-3974-EF366D21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C4149-57DE-A776-CD49-4BED95145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54528-BFAF-B090-C34D-BF4E269D0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735D2-BA9C-F351-F498-74281CE3B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98623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773E6-9176-62CF-CBF9-990063A7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7DBCB-D5FC-C0A9-0FF6-402002F8A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9B0BF-9DB6-C224-CB40-24317B369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54663-A98B-4F3C-355B-55FFBF40C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666712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DF01C-101C-3AA6-1D31-23B7C1D4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6336B-FF97-0890-D674-18F0764FA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FB019-9F8A-F154-22AC-18CB03719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E206A-3526-71FE-5AE2-BA51ED9FE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7548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38449-A578-CB6F-EE9D-B3205C0C9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D7BC0-AC95-92B1-4339-34FDCF253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3E498-147B-1BEC-9DEA-33B50DE61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36F5A-9E41-00A4-FD89-A29A9D6E7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506011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722D9-0512-4513-5E28-D8BC5E58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F5C3D0-5122-F2E7-5C08-81128C368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2F802-E8EC-DE02-35D6-4C7382DF9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74EC-1C84-BE9A-1A77-C8AA0F0E1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7813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1B2D-50FA-0C11-B9BF-4EDB0711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A7C4F-6FCE-DF70-63EB-15D383B708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81CBF-F7D3-B9FB-F63B-2AFBCCF17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FC524-E97C-A769-9F7C-8C6D8C974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5212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DBF-5080-7EAE-62FE-0A533315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86BA3-C034-051E-6C83-05C611FDD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EB3EB-9856-C04A-4BEC-1D8B9DEBA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BE4B8-02D2-D7E3-E3A7-C6596D2BA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39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9462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2EFE-09D7-FB39-8D7B-43B293C82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4B989-FE70-6B08-5C2E-3EFEC84E9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22728-1360-0127-9AA6-EF11FA636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F5CCD-C504-41EC-2239-027F97EAD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18151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C0508-BFDD-C1BC-3294-05739E63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E1F4B-4B37-8261-053F-25726A4CC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5A508-91A5-F025-C6B8-3209BE791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64D8E-3EDF-A99B-73D1-4806C522F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859917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790AB-2B81-FC52-65E1-17E8FEE24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B90AA-510D-5F6C-3B8E-5E91176DD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C8471-4FD3-91B6-95D1-F273DB3C0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6F6-17FA-E2B0-BF4A-B6B920147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28597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42D37-C1A3-E4D5-A514-21F557159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D7530-548C-8757-7AF1-551B9EC8C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CBCDD-716D-CAEF-FC95-CBC0D68EF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BBCE1-4354-8EBF-C3EF-8BE0E48B6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7939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36ED8-BC9F-201A-2DAE-9E376D3AE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7DE96-D3A6-7E6B-8AA0-7260557E9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B194E-83FA-D090-652D-0BFBDF99E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3EC2E-799C-61FF-13DD-48C7C35AF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257734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C312D-ADAB-479B-7A08-4CA2D18B1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F7BE1-60FF-06B0-4695-9C40CD3BB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5B933-DCB9-B283-EE42-A97B2D556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2D63-0AE5-CCB8-814F-B70A409A8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64972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F9755-E21C-3A87-4DD7-3AE27A4E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5E630-C1DB-C1B7-7241-AA9A1F7E6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D7B11C-5515-6680-D40B-F51219C18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74A7-3A38-393B-DBD0-877F25532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45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12160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FA32E-EF68-961A-AF4C-B997C525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432BC-6DB2-D767-8E68-4CAFD72F2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1B81F-B3E1-A9EB-FC97-3A114F0C5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7103-D6E7-0531-8819-042204B72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51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51040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B634C-9F48-576C-FA66-56B76C5DD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4FDF6-EDE3-DABD-B22C-628311299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460DD-85DB-FE81-E916-7F3631581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A32A-88E3-B3E1-166D-285720B92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52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99276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A35B5-E7F1-82C8-F122-8FE87DB75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1FBBE-0AA1-E3DD-FC0C-580E0DE7D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66B48-12B5-97FB-8476-97CBE8A90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0171E-0A24-5460-17B7-51254B1F9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53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21067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B9DB6-B9C4-D0D9-0ECE-0E0D2CE54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408D6-3AE6-B187-6129-99E0B05C3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3172E-64E0-0548-C9B2-E5ADC905E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0D80-1607-21BB-B2DB-F19E6D4FB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54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44526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AC602-75B4-B9AE-6CCD-727DB06BA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1453D-B525-B8B4-56CC-FB1F8E7F0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3EE3C-8910-3C03-55D8-CF0F58B51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904D9-86F2-0DD8-FBE0-C43237105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623938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0AA58-08E0-C6B6-E829-72A976E59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8A9AC-CF56-4123-219D-CA40AC410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6C87E8-FB2F-1403-F392-487F65608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2E4F9-76A6-5A6D-AA1E-97A9DD750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55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1480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9602D-7833-CDE6-5506-15713719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8129C-50D1-5C8E-5833-79B0082ED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74D90-BC3B-B1BA-BD13-544452BF0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13FBF-507B-BB80-8BF7-DA8460CE3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0126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7D56C-B46E-2009-AC3F-B9EB76DD9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DB8E8-A0EC-65CC-AB8D-19A4A5258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C3D54-E9C2-420D-EA23-5F1FB270B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69B7B-F0CE-9F4D-7A41-E6A77CEE8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366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07E6-2CA0-8F9B-FEEB-4AB11CEB6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CDA0E-B134-8CE3-E4AE-563B85A2A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7EC7E-6448-7F9A-0986-0585D0AC1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57B71-EEF0-014D-C9BB-F43BF1349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2439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A016-1826-EF0A-ADD1-EC0AF9E66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203D9-31FD-435F-2079-7B86182BF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846950-7632-F9D3-41AD-F57B4E0CA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AF7B-4D27-4262-63A3-FCDC226AE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3C3E-346B-9E43-AD12-C153C43F8257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4916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3A81-1B54-02B9-C08F-422E000D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F75B0-1EE7-3567-D861-893460AE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3696F-DC26-0A47-6786-B6477BD7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F26E1-D6D1-114B-8FF3-E5BE32BDEEF8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F352E-B81A-F572-5E64-8BC29ECA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CCCAA-947E-EDD6-ABA7-58ADEC7D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41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8EDD-1D79-3BFC-D243-46F73DC28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3128E-F048-D5A5-B674-94D46A22D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84909-09A3-CC8A-1CAC-2F21C1B9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4B13-950E-6A4E-A72C-4BF7ED19993C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9948A-7D67-7A40-CA9E-585EF28A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1CFF2-873C-8F2E-688C-3EAE15C0E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3010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8D3B-4654-C977-B1AE-E1E85633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E278-C899-98A1-22E8-2E9CECEE2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FEC3D-70E7-9F6B-751B-59D636D1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C3E6-3DFB-2046-9588-F69A3B942390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8751-67C5-51F9-451F-01F858EB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501D0-741C-FB40-F81B-CCB3147B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409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0ABED-4792-2C04-2549-7676F17C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1159-169F-E448-BFC4-12ADEB04E55C}" type="datetime1">
              <a:rPr lang="de-DE" smtClean="0"/>
              <a:t>30.10.25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ED8CF-B296-6E41-7D56-785AE9CF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0F69D-C76E-28E4-7B6A-0C9FB820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847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8DA4D-02ED-D34A-31FE-E0FD9118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C1A03-01A2-8740-A076-45B9E25B7679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2133D-D432-B4FD-EFCE-FD4F408C6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‹#›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A7EF-A66C-4CF8-DAC4-AD80909BE9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A02BD2-FD9C-D3D1-0891-B7256BE683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3538" y="1268411"/>
            <a:ext cx="5166398" cy="2160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B809033-22E9-9116-AC07-9768BBF352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2066" y="1268411"/>
            <a:ext cx="5184326" cy="2160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8FC3292-F6F1-413E-FC60-2ADA1A648F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3538" y="3852719"/>
            <a:ext cx="5166398" cy="2160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FFF0ECE-1EEE-E69E-FA40-B12D99C8AB4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69376" y="3852719"/>
            <a:ext cx="5184326" cy="2160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009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2322-A059-690B-2DB2-19BC10EA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354B-B1DB-114B-CF2F-CD2B4B78A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B2CCC-1989-1D42-85ED-826E98B2B820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D74FE-D09C-1F35-79B2-1CB037654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FF1500-FC7B-CE42-BBAE-C6BC1B026D5A}" type="slidenum">
              <a:rPr lang="en-DE" smtClean="0"/>
              <a:t>‹#›</a:t>
            </a:fld>
            <a:endParaRPr lang="en-DE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D9450CF-C09E-CFFD-2317-D6784C6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988DA-C1FA-9D20-449A-2A7D9BB73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Luca Fallböhmer – NPML 2025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973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5" r:id="rId4"/>
    <p:sldLayoutId id="2147483656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1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910.png"/><Relationship Id="rId10" Type="http://schemas.openxmlformats.org/officeDocument/2006/relationships/image" Target="../media/image8.emf"/><Relationship Id="rId4" Type="http://schemas.openxmlformats.org/officeDocument/2006/relationships/image" Target="../media/image6.emf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6.emf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1.png"/><Relationship Id="rId5" Type="http://schemas.openxmlformats.org/officeDocument/2006/relationships/image" Target="../media/image491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emf"/><Relationship Id="rId9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0.png"/><Relationship Id="rId5" Type="http://schemas.openxmlformats.org/officeDocument/2006/relationships/image" Target="../media/image82.png"/><Relationship Id="rId4" Type="http://schemas.openxmlformats.org/officeDocument/2006/relationships/image" Target="../media/image6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83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211.png"/><Relationship Id="rId4" Type="http://schemas.openxmlformats.org/officeDocument/2006/relationships/image" Target="../media/image190.png"/><Relationship Id="rId9" Type="http://schemas.openxmlformats.org/officeDocument/2006/relationships/image" Target="../media/image2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2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141.png"/><Relationship Id="rId10" Type="http://schemas.openxmlformats.org/officeDocument/2006/relationships/image" Target="../media/image21.png"/><Relationship Id="rId4" Type="http://schemas.openxmlformats.org/officeDocument/2006/relationships/image" Target="../media/image135.png"/><Relationship Id="rId9" Type="http://schemas.openxmlformats.org/officeDocument/2006/relationships/image" Target="../media/image18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1.png"/><Relationship Id="rId5" Type="http://schemas.openxmlformats.org/officeDocument/2006/relationships/image" Target="../media/image440.pn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4" Type="http://schemas.openxmlformats.org/officeDocument/2006/relationships/image" Target="../media/image90.png"/><Relationship Id="rId9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10" Type="http://schemas.openxmlformats.org/officeDocument/2006/relationships/image" Target="../media/image97.emf"/><Relationship Id="rId4" Type="http://schemas.openxmlformats.org/officeDocument/2006/relationships/image" Target="../media/image93.png"/><Relationship Id="rId9" Type="http://schemas.openxmlformats.org/officeDocument/2006/relationships/image" Target="../media/image9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100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5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3.emf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EF85D-4C38-E8DD-82A7-4BDC4398B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8AD1664-A488-D715-D670-0A18657FD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C0A5-41D7-01FD-84C3-CDC00FA0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4593022" cy="35735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ML Methods for the keV sterile neutrino search with the TRISTAN-Phase of the KATRIN Experiment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962FE6-61ED-A1A6-C251-EB3A0752D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4631161"/>
            <a:ext cx="4111315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Asul" panose="02000000000000000000" pitchFamily="2" charset="0"/>
              </a:rPr>
              <a:t>Luca </a:t>
            </a:r>
            <a:r>
              <a:rPr lang="en-US" dirty="0" err="1">
                <a:latin typeface="Asul" panose="02000000000000000000" pitchFamily="2" charset="0"/>
              </a:rPr>
              <a:t>Fallböhmer</a:t>
            </a:r>
            <a:r>
              <a:rPr lang="en-US" dirty="0">
                <a:latin typeface="Asul" panose="02000000000000000000" pitchFamily="2" charset="0"/>
              </a:rPr>
              <a:t> – </a:t>
            </a:r>
          </a:p>
          <a:p>
            <a:r>
              <a:rPr lang="en-US" dirty="0">
                <a:latin typeface="Asul" panose="02000000000000000000" pitchFamily="2" charset="0"/>
              </a:rPr>
              <a:t>NPML 2025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84542D6C-5B25-9246-1D42-DD2BDDFD5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75A05C-7D8B-75CC-34BA-6802125DB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7888" y="1460638"/>
            <a:ext cx="6840975" cy="4560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4DDD0B-0F90-55CD-6E03-14B33AFD771C}"/>
              </a:ext>
            </a:extLst>
          </p:cNvPr>
          <p:cNvSpPr/>
          <p:nvPr/>
        </p:nvSpPr>
        <p:spPr>
          <a:xfrm>
            <a:off x="422117" y="4320831"/>
            <a:ext cx="3638020" cy="276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D30750-F45D-93F0-A213-AE4C418E7DDD}"/>
              </a:ext>
            </a:extLst>
          </p:cNvPr>
          <p:cNvSpPr/>
          <p:nvPr/>
        </p:nvSpPr>
        <p:spPr>
          <a:xfrm>
            <a:off x="638882" y="4293096"/>
            <a:ext cx="4111315" cy="45719"/>
          </a:xfrm>
          <a:custGeom>
            <a:avLst/>
            <a:gdLst>
              <a:gd name="connsiteX0" fmla="*/ 0 w 4111315"/>
              <a:gd name="connsiteY0" fmla="*/ 0 h 45719"/>
              <a:gd name="connsiteX1" fmla="*/ 644106 w 4111315"/>
              <a:gd name="connsiteY1" fmla="*/ 0 h 45719"/>
              <a:gd name="connsiteX2" fmla="*/ 1205986 w 4111315"/>
              <a:gd name="connsiteY2" fmla="*/ 0 h 45719"/>
              <a:gd name="connsiteX3" fmla="*/ 1973431 w 4111315"/>
              <a:gd name="connsiteY3" fmla="*/ 0 h 45719"/>
              <a:gd name="connsiteX4" fmla="*/ 2617537 w 4111315"/>
              <a:gd name="connsiteY4" fmla="*/ 0 h 45719"/>
              <a:gd name="connsiteX5" fmla="*/ 3261643 w 4111315"/>
              <a:gd name="connsiteY5" fmla="*/ 0 h 45719"/>
              <a:gd name="connsiteX6" fmla="*/ 4111315 w 4111315"/>
              <a:gd name="connsiteY6" fmla="*/ 0 h 45719"/>
              <a:gd name="connsiteX7" fmla="*/ 4111315 w 4111315"/>
              <a:gd name="connsiteY7" fmla="*/ 45719 h 45719"/>
              <a:gd name="connsiteX8" fmla="*/ 3426096 w 4111315"/>
              <a:gd name="connsiteY8" fmla="*/ 45719 h 45719"/>
              <a:gd name="connsiteX9" fmla="*/ 2864216 w 4111315"/>
              <a:gd name="connsiteY9" fmla="*/ 45719 h 45719"/>
              <a:gd name="connsiteX10" fmla="*/ 2178997 w 4111315"/>
              <a:gd name="connsiteY10" fmla="*/ 45719 h 45719"/>
              <a:gd name="connsiteX11" fmla="*/ 1493778 w 4111315"/>
              <a:gd name="connsiteY11" fmla="*/ 45719 h 45719"/>
              <a:gd name="connsiteX12" fmla="*/ 849672 w 4111315"/>
              <a:gd name="connsiteY12" fmla="*/ 45719 h 45719"/>
              <a:gd name="connsiteX13" fmla="*/ 0 w 4111315"/>
              <a:gd name="connsiteY13" fmla="*/ 45719 h 45719"/>
              <a:gd name="connsiteX14" fmla="*/ 0 w 4111315"/>
              <a:gd name="connsiteY1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1315" h="45719" extrusionOk="0">
                <a:moveTo>
                  <a:pt x="0" y="0"/>
                </a:moveTo>
                <a:cubicBezTo>
                  <a:pt x="173277" y="-30394"/>
                  <a:pt x="343365" y="-15181"/>
                  <a:pt x="644106" y="0"/>
                </a:cubicBezTo>
                <a:cubicBezTo>
                  <a:pt x="944847" y="15181"/>
                  <a:pt x="1076369" y="-6405"/>
                  <a:pt x="1205986" y="0"/>
                </a:cubicBezTo>
                <a:cubicBezTo>
                  <a:pt x="1335603" y="6405"/>
                  <a:pt x="1706153" y="-24398"/>
                  <a:pt x="1973431" y="0"/>
                </a:cubicBezTo>
                <a:cubicBezTo>
                  <a:pt x="2240710" y="24398"/>
                  <a:pt x="2452014" y="29859"/>
                  <a:pt x="2617537" y="0"/>
                </a:cubicBezTo>
                <a:cubicBezTo>
                  <a:pt x="2783060" y="-29859"/>
                  <a:pt x="3081762" y="10651"/>
                  <a:pt x="3261643" y="0"/>
                </a:cubicBezTo>
                <a:cubicBezTo>
                  <a:pt x="3441524" y="-10651"/>
                  <a:pt x="3851598" y="-32169"/>
                  <a:pt x="4111315" y="0"/>
                </a:cubicBezTo>
                <a:cubicBezTo>
                  <a:pt x="4112288" y="20926"/>
                  <a:pt x="4110296" y="36494"/>
                  <a:pt x="4111315" y="45719"/>
                </a:cubicBezTo>
                <a:cubicBezTo>
                  <a:pt x="3930940" y="17871"/>
                  <a:pt x="3745126" y="40970"/>
                  <a:pt x="3426096" y="45719"/>
                </a:cubicBezTo>
                <a:cubicBezTo>
                  <a:pt x="3107066" y="50468"/>
                  <a:pt x="3073740" y="24842"/>
                  <a:pt x="2864216" y="45719"/>
                </a:cubicBezTo>
                <a:cubicBezTo>
                  <a:pt x="2654692" y="66596"/>
                  <a:pt x="2323433" y="11872"/>
                  <a:pt x="2178997" y="45719"/>
                </a:cubicBezTo>
                <a:cubicBezTo>
                  <a:pt x="2034561" y="79566"/>
                  <a:pt x="1819325" y="39795"/>
                  <a:pt x="1493778" y="45719"/>
                </a:cubicBezTo>
                <a:cubicBezTo>
                  <a:pt x="1168231" y="51643"/>
                  <a:pt x="1073510" y="58121"/>
                  <a:pt x="849672" y="45719"/>
                </a:cubicBezTo>
                <a:cubicBezTo>
                  <a:pt x="625834" y="33317"/>
                  <a:pt x="404380" y="70087"/>
                  <a:pt x="0" y="45719"/>
                </a:cubicBezTo>
                <a:cubicBezTo>
                  <a:pt x="908" y="29546"/>
                  <a:pt x="-2202" y="1142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6C2AF-9977-2110-1046-DFF8ACE58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80" y="41289"/>
            <a:ext cx="3191351" cy="1255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C5423-64C9-8258-51CA-E7E65D715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88" y="-35383"/>
            <a:ext cx="1297022" cy="12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EDFDF-E50B-D983-3255-226DA1B19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8787D7-939A-8E05-F0F9-90BCF440DF98}"/>
              </a:ext>
            </a:extLst>
          </p:cNvPr>
          <p:cNvGrpSpPr/>
          <p:nvPr/>
        </p:nvGrpSpPr>
        <p:grpSpPr>
          <a:xfrm>
            <a:off x="896475" y="2168482"/>
            <a:ext cx="9534954" cy="3935462"/>
            <a:chOff x="2114250" y="2996952"/>
            <a:chExt cx="7963499" cy="31352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623D04-E14A-27D9-D626-8581B0EE855B}"/>
                </a:ext>
              </a:extLst>
            </p:cNvPr>
            <p:cNvGrpSpPr/>
            <p:nvPr/>
          </p:nvGrpSpPr>
          <p:grpSpPr>
            <a:xfrm>
              <a:off x="2114250" y="2996952"/>
              <a:ext cx="7963499" cy="3135233"/>
              <a:chOff x="2114250" y="2996952"/>
              <a:chExt cx="7963499" cy="3135233"/>
            </a:xfrm>
          </p:grpSpPr>
          <p:pic>
            <p:nvPicPr>
              <p:cNvPr id="15" name="Google Shape;84;p18">
                <a:extLst>
                  <a:ext uri="{FF2B5EF4-FFF2-40B4-BE49-F238E27FC236}">
                    <a16:creationId xmlns:a16="http://schemas.microsoft.com/office/drawing/2014/main" id="{DCDAB1FE-D566-64E9-66A1-8847EEF98EA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114250" y="2996952"/>
                <a:ext cx="7963499" cy="31352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D0B44B-A79A-6104-BDAD-2C354A5D6092}"/>
                  </a:ext>
                </a:extLst>
              </p:cNvPr>
              <p:cNvSpPr/>
              <p:nvPr/>
            </p:nvSpPr>
            <p:spPr>
              <a:xfrm rot="21296734">
                <a:off x="2149834" y="3144693"/>
                <a:ext cx="7270840" cy="879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FCAFE2-7A03-0723-CD8C-5F4FF7FEA270}"/>
                </a:ext>
              </a:extLst>
            </p:cNvPr>
            <p:cNvSpPr/>
            <p:nvPr/>
          </p:nvSpPr>
          <p:spPr>
            <a:xfrm rot="21290442">
              <a:off x="2420401" y="4294261"/>
              <a:ext cx="1872208" cy="431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95CED4-033E-20C4-C352-B4EA2C9BC2B3}"/>
                </a:ext>
              </a:extLst>
            </p:cNvPr>
            <p:cNvSpPr/>
            <p:nvPr/>
          </p:nvSpPr>
          <p:spPr>
            <a:xfrm rot="21290442">
              <a:off x="2226798" y="5405941"/>
              <a:ext cx="2429558" cy="48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0EDF6D-5EB4-AD92-4894-5D6CC0093435}"/>
                </a:ext>
              </a:extLst>
            </p:cNvPr>
            <p:cNvSpPr/>
            <p:nvPr/>
          </p:nvSpPr>
          <p:spPr>
            <a:xfrm rot="21290442">
              <a:off x="7266849" y="5367697"/>
              <a:ext cx="1578998" cy="48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650647-8A87-C038-DB78-8B0A2B47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Challenge: Systematic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DA314-3529-CCDE-7F4F-2224F1C6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DAAD-1989-B242-96A6-EDC7B5CA6E69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81BF6-BC6F-3D06-E255-7DB98C3D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C0CDA-383A-4E08-43F3-16595C49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10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C62C5C-A99C-B0B5-A210-7AA2D95AC696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C62C5C-A99C-B0B5-A210-7AA2D95AC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4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462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AF832-0191-D2FC-9203-5FEC5FA1E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941C4-5EEC-1E10-3E72-C934155B8E45}"/>
              </a:ext>
            </a:extLst>
          </p:cNvPr>
          <p:cNvGrpSpPr/>
          <p:nvPr/>
        </p:nvGrpSpPr>
        <p:grpSpPr>
          <a:xfrm>
            <a:off x="896475" y="2168482"/>
            <a:ext cx="9534954" cy="3935462"/>
            <a:chOff x="2114250" y="2996952"/>
            <a:chExt cx="7963499" cy="3135233"/>
          </a:xfrm>
        </p:grpSpPr>
        <p:pic>
          <p:nvPicPr>
            <p:cNvPr id="15" name="Google Shape;84;p18">
              <a:extLst>
                <a:ext uri="{FF2B5EF4-FFF2-40B4-BE49-F238E27FC236}">
                  <a16:creationId xmlns:a16="http://schemas.microsoft.com/office/drawing/2014/main" id="{2310C623-9AA5-88BA-E7B1-B0596711201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4250" y="2996952"/>
              <a:ext cx="7963499" cy="3135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1F276-5BEC-FB53-F25C-4E009669A3B8}"/>
                </a:ext>
              </a:extLst>
            </p:cNvPr>
            <p:cNvSpPr/>
            <p:nvPr/>
          </p:nvSpPr>
          <p:spPr>
            <a:xfrm rot="21296734">
              <a:off x="2149834" y="3144693"/>
              <a:ext cx="7270840" cy="87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A8486B-94F5-81A8-7D26-E368AE5B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Challenge: Systematic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DE759-20B1-170C-AC16-359267C9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83FB-7C4A-3644-954D-17ED8385FFDD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8A96-DF7C-DFE9-F25B-7026196B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AAE1C-5D87-5F71-46DC-A07B473A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11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1EB5B4-A5EF-8C81-80CA-74C9A917EF28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1EB5B4-A5EF-8C81-80CA-74C9A917E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4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084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EC34-4590-8B4D-1212-20B661776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265E02-8ECB-C2E1-F75B-BDE7A37313D3}"/>
              </a:ext>
            </a:extLst>
          </p:cNvPr>
          <p:cNvGrpSpPr/>
          <p:nvPr/>
        </p:nvGrpSpPr>
        <p:grpSpPr>
          <a:xfrm>
            <a:off x="-6073352" y="1320651"/>
            <a:ext cx="11088298" cy="4792975"/>
            <a:chOff x="2114250" y="2996952"/>
            <a:chExt cx="7963499" cy="3135233"/>
          </a:xfrm>
        </p:grpSpPr>
        <p:pic>
          <p:nvPicPr>
            <p:cNvPr id="15" name="Google Shape;84;p18">
              <a:extLst>
                <a:ext uri="{FF2B5EF4-FFF2-40B4-BE49-F238E27FC236}">
                  <a16:creationId xmlns:a16="http://schemas.microsoft.com/office/drawing/2014/main" id="{D60135AB-5E59-221D-89D2-8D60D38B1ED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4250" y="2996952"/>
              <a:ext cx="7963499" cy="3135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7802F4-2A1D-DEBC-AEEF-CAEE12092E69}"/>
                </a:ext>
              </a:extLst>
            </p:cNvPr>
            <p:cNvSpPr/>
            <p:nvPr/>
          </p:nvSpPr>
          <p:spPr>
            <a:xfrm rot="21296734">
              <a:off x="2149834" y="3144693"/>
              <a:ext cx="7270840" cy="87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24C58A-E858-5676-DE42-4A95BEC9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Challenge: Systematic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7FD1-58B5-102C-D913-67E1577D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227B-6491-404C-AC96-B901550A4FDD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35F78-EEE3-8A9E-20C5-65FE8649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6A6A8-4AA9-756A-4670-B7C9ED3E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12</a:t>
            </a:fld>
            <a:endParaRPr lang="en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9DD53-6571-AF89-2C05-9804495C2125}"/>
              </a:ext>
            </a:extLst>
          </p:cNvPr>
          <p:cNvSpPr/>
          <p:nvPr/>
        </p:nvSpPr>
        <p:spPr>
          <a:xfrm rot="21290442">
            <a:off x="14992" y="4740364"/>
            <a:ext cx="5014176" cy="137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C5DDD-FCB1-64F0-2D4D-45B451E045B6}"/>
              </a:ext>
            </a:extLst>
          </p:cNvPr>
          <p:cNvSpPr txBox="1"/>
          <p:nvPr/>
        </p:nvSpPr>
        <p:spPr>
          <a:xfrm>
            <a:off x="5348685" y="3445335"/>
            <a:ext cx="5832648" cy="822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While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…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su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2C6FC-1987-4A77-EBFD-AEFC11268213}"/>
              </a:ext>
            </a:extLst>
          </p:cNvPr>
          <p:cNvSpPr txBox="1"/>
          <p:nvPr/>
        </p:nvSpPr>
        <p:spPr>
          <a:xfrm>
            <a:off x="838200" y="1989828"/>
            <a:ext cx="5832648" cy="8223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Percent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-level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systematic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effects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Asul" panose="02000000000000000000" pitchFamily="2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(e.g.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Backscattering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 @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Detector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su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ABA1B-DA14-2A61-CF5D-39C2DCD2D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21" y="1329720"/>
            <a:ext cx="5067212" cy="3378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7EC9BA3D-CBA7-A72D-8261-5824D04B0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8088" y="5072804"/>
                <a:ext cx="4949668" cy="1003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de-DE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Trying </a:t>
                </a:r>
                <a:r>
                  <a:rPr lang="de-DE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to</a:t>
                </a:r>
                <a:r>
                  <a:rPr lang="de-DE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de-DE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be</a:t>
                </a:r>
                <a:r>
                  <a:rPr lang="de-DE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 sensitive </a:t>
                </a:r>
                <a:r>
                  <a:rPr lang="de-DE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to</a:t>
                </a:r>
                <a:r>
                  <a:rPr lang="de-DE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DE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ppm-level signal (collecting </a:t>
                </a:r>
                <a14:m>
                  <m:oMath xmlns:m="http://schemas.openxmlformats.org/officeDocument/2006/math">
                    <m:r>
                      <a:rPr lang="en-DE" sz="24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𝒪</m:t>
                    </m:r>
                    <m:r>
                      <a:rPr lang="de-DE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p>
                    <m:r>
                      <a:rPr lang="de-DE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DE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 events)</a:t>
                </a:r>
              </a:p>
            </p:txBody>
          </p:sp>
        </mc:Choice>
        <mc:Fallback xmlns="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7EC9BA3D-CBA7-A72D-8261-5824D04B0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5072804"/>
                <a:ext cx="4949668" cy="1003717"/>
              </a:xfrm>
              <a:prstGeom prst="rect">
                <a:avLst/>
              </a:prstGeom>
              <a:blipFill>
                <a:blip r:embed="rId5"/>
                <a:stretch>
                  <a:fillRect t="-8750" r="-12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>
            <a:extLst>
              <a:ext uri="{FF2B5EF4-FFF2-40B4-BE49-F238E27FC236}">
                <a16:creationId xmlns:a16="http://schemas.microsoft.com/office/drawing/2014/main" id="{5E2699D4-07D6-3EE0-CE36-89AC3C775E96}"/>
              </a:ext>
            </a:extLst>
          </p:cNvPr>
          <p:cNvSpPr/>
          <p:nvPr/>
        </p:nvSpPr>
        <p:spPr>
          <a:xfrm>
            <a:off x="8265009" y="4513360"/>
            <a:ext cx="783475" cy="536027"/>
          </a:xfrm>
          <a:custGeom>
            <a:avLst/>
            <a:gdLst>
              <a:gd name="connsiteX0" fmla="*/ 783475 w 783475"/>
              <a:gd name="connsiteY0" fmla="*/ 536027 h 536027"/>
              <a:gd name="connsiteX1" fmla="*/ 68772 w 783475"/>
              <a:gd name="connsiteY1" fmla="*/ 336331 h 536027"/>
              <a:gd name="connsiteX2" fmla="*/ 68772 w 783475"/>
              <a:gd name="connsiteY2" fmla="*/ 0 h 5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475" h="536027">
                <a:moveTo>
                  <a:pt x="783475" y="536027"/>
                </a:moveTo>
                <a:cubicBezTo>
                  <a:pt x="485682" y="480848"/>
                  <a:pt x="187889" y="425669"/>
                  <a:pt x="68772" y="336331"/>
                </a:cubicBezTo>
                <a:cubicBezTo>
                  <a:pt x="-50345" y="246993"/>
                  <a:pt x="9213" y="123496"/>
                  <a:pt x="68772" y="0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794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13A40-8FB2-F001-8CCC-FAAA1F824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691D6BD-9593-6632-7EA9-91C4C4CBE785}"/>
              </a:ext>
            </a:extLst>
          </p:cNvPr>
          <p:cNvGrpSpPr/>
          <p:nvPr/>
        </p:nvGrpSpPr>
        <p:grpSpPr>
          <a:xfrm>
            <a:off x="-8161584" y="190954"/>
            <a:ext cx="11088298" cy="4792975"/>
            <a:chOff x="2114250" y="2996952"/>
            <a:chExt cx="7963499" cy="3135233"/>
          </a:xfrm>
        </p:grpSpPr>
        <p:pic>
          <p:nvPicPr>
            <p:cNvPr id="15" name="Google Shape;84;p18">
              <a:extLst>
                <a:ext uri="{FF2B5EF4-FFF2-40B4-BE49-F238E27FC236}">
                  <a16:creationId xmlns:a16="http://schemas.microsoft.com/office/drawing/2014/main" id="{9EA462B3-D07D-96BA-5C0A-DBD0B365156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4250" y="2996952"/>
              <a:ext cx="7963499" cy="3135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F60F5F-4D61-ED1D-43FB-B04054AD0245}"/>
                </a:ext>
              </a:extLst>
            </p:cNvPr>
            <p:cNvSpPr/>
            <p:nvPr/>
          </p:nvSpPr>
          <p:spPr>
            <a:xfrm rot="21296734">
              <a:off x="2149834" y="3144693"/>
              <a:ext cx="7270840" cy="87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8B99D1-4E93-D8CD-9459-9AE7045B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Challenge: Systematic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2FD46-E59C-7E20-E378-770A2581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9EA9-4188-E745-BCAE-4D5C86A22D68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92ECB-D7C9-211B-C783-5DC3540C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D2894-2D9F-84D1-BC91-A13F0E13A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13</a:t>
            </a:fld>
            <a:endParaRPr lang="en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F531E-5BC5-8C9F-B261-61E5C0CBA3CE}"/>
              </a:ext>
            </a:extLst>
          </p:cNvPr>
          <p:cNvSpPr/>
          <p:nvPr/>
        </p:nvSpPr>
        <p:spPr>
          <a:xfrm rot="21290442">
            <a:off x="-2073240" y="3610667"/>
            <a:ext cx="5014176" cy="137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34C60E-BFEB-1EF5-7035-06CE610B7BCF}"/>
              </a:ext>
            </a:extLst>
          </p:cNvPr>
          <p:cNvSpPr txBox="1">
            <a:spLocks/>
          </p:cNvSpPr>
          <p:nvPr/>
        </p:nvSpPr>
        <p:spPr>
          <a:xfrm>
            <a:off x="2822441" y="1901542"/>
            <a:ext cx="745065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systematic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effects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via Monte Carlo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simulations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need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very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precise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898DBE-9A03-5627-C2EE-DA0B92E70C50}"/>
              </a:ext>
            </a:extLst>
          </p:cNvPr>
          <p:cNvSpPr txBox="1">
            <a:spLocks/>
          </p:cNvSpPr>
          <p:nvPr/>
        </p:nvSpPr>
        <p:spPr>
          <a:xfrm>
            <a:off x="2839953" y="2801112"/>
            <a:ext cx="7241627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prediction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data</a:t>
            </a:r>
            <a:endParaRPr lang="en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C387A3-8991-C6D3-8130-726311E76C76}"/>
              </a:ext>
            </a:extLst>
          </p:cNvPr>
          <p:cNvGrpSpPr/>
          <p:nvPr/>
        </p:nvGrpSpPr>
        <p:grpSpPr>
          <a:xfrm>
            <a:off x="1096821" y="3388001"/>
            <a:ext cx="5883558" cy="1794340"/>
            <a:chOff x="6549146" y="2566852"/>
            <a:chExt cx="5883558" cy="1794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Google Shape;116;p22">
                  <a:extLst>
                    <a:ext uri="{FF2B5EF4-FFF2-40B4-BE49-F238E27FC236}">
                      <a16:creationId xmlns:a16="http://schemas.microsoft.com/office/drawing/2014/main" id="{03101781-0D27-33D0-24D7-ADF965A0FE6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9146" y="2566852"/>
                  <a:ext cx="5165604" cy="1053158"/>
                </a:xfrm>
                <a:prstGeom prst="rect">
                  <a:avLst/>
                </a:prstGeom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lvl1pPr marL="228600" lvl="0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lvl="1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lvl="2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lvl="3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lvl="4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lvl="5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lvl="6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lvl="7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lvl="8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l"/>
                  <a:endParaRPr lang="fr-FR" sz="2000" dirty="0">
                    <a:solidFill>
                      <a:schemeClr val="dk1"/>
                    </a:solidFill>
                  </a:endParaRPr>
                </a:p>
                <a:p>
                  <a:pPr marL="0" indent="0"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1" smtClean="0">
                            <a:solidFill>
                              <a:srgbClr val="A3CE9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fr-FR" sz="2400" b="1" i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b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fr-FR" sz="2400" b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de-DE" sz="2400" b="1" i="0" smtClean="0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sub>
                            </m:sSub>
                            <m:r>
                              <a:rPr lang="fr-FR" sz="2400" b="1">
                                <a:solidFill>
                                  <a:srgbClr val="3B8B8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𝐬𝐢𝐧</m:t>
                                </m:r>
                              </m:e>
                              <m:sup>
                                <m:r>
                                  <a:rPr lang="fr-FR" sz="2400" b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l-GR" sz="2400" b="1">
                                <a:solidFill>
                                  <a:srgbClr val="3B8B8E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  <m:r>
                              <a:rPr lang="fr-FR" sz="2400" b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l-GR" sz="2400" b="1" i="1" smtClean="0">
                                    <a:solidFill>
                                      <a:srgbClr val="2A357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1">
                                    <a:solidFill>
                                      <a:srgbClr val="2A3575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fr-FR" sz="2400" b="1">
                                    <a:solidFill>
                                      <a:srgbClr val="2A3575"/>
                                    </a:solidFill>
                                    <a:latin typeface="Cambria Math" panose="02040503050406030204" pitchFamily="18" charset="0"/>
                                  </a:rPr>
                                  <m:t>𝒏𝒖𝒊𝒔</m:t>
                                </m:r>
                              </m:sub>
                            </m:sSub>
                          </m:e>
                        </m:d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2400" b="1" dirty="0">
                    <a:solidFill>
                      <a:schemeClr val="tx1">
                        <a:tint val="82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Google Shape;116;p22">
                  <a:extLst>
                    <a:ext uri="{FF2B5EF4-FFF2-40B4-BE49-F238E27FC236}">
                      <a16:creationId xmlns:a16="http://schemas.microsoft.com/office/drawing/2014/main" id="{03101781-0D27-33D0-24D7-ADF965A0FE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46" y="2566852"/>
                  <a:ext cx="5165604" cy="10531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2F496CD-8038-2793-99F0-44DE5FA694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7442" y="3396577"/>
              <a:ext cx="806042" cy="519667"/>
            </a:xfrm>
            <a:prstGeom prst="straightConnector1">
              <a:avLst/>
            </a:prstGeom>
            <a:ln w="28575">
              <a:solidFill>
                <a:srgbClr val="A3CE9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34C14F-3184-A0CC-5C05-342BC9349758}"/>
                </a:ext>
              </a:extLst>
            </p:cNvPr>
            <p:cNvSpPr txBox="1"/>
            <p:nvPr/>
          </p:nvSpPr>
          <p:spPr>
            <a:xfrm>
              <a:off x="6549146" y="3795756"/>
              <a:ext cx="1707094" cy="375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DE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1">
                      <a:tint val="82000"/>
                    </a:schemeClr>
                  </a:solidFill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82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82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9pPr>
            </a:lstStyle>
            <a:p>
              <a:r>
                <a:rPr lang="de-DE" sz="2000" dirty="0" err="1">
                  <a:solidFill>
                    <a:srgbClr val="A3CE90"/>
                  </a:solidFill>
                  <a:latin typeface="Asul" panose="02000000000000000000" pitchFamily="2" charset="0"/>
                </a:rPr>
                <a:t>free</a:t>
              </a:r>
              <a:r>
                <a:rPr lang="de-DE" sz="2000" dirty="0">
                  <a:solidFill>
                    <a:srgbClr val="A3CE90"/>
                  </a:solidFill>
                  <a:latin typeface="Asul" panose="02000000000000000000" pitchFamily="2" charset="0"/>
                </a:rPr>
                <a:t> </a:t>
              </a:r>
              <a:r>
                <a:rPr lang="de-DE" sz="2000" dirty="0" err="1">
                  <a:solidFill>
                    <a:srgbClr val="A3CE90"/>
                  </a:solidFill>
                  <a:latin typeface="Asul" panose="02000000000000000000" pitchFamily="2" charset="0"/>
                </a:rPr>
                <a:t>amplitude</a:t>
              </a:r>
              <a:endParaRPr lang="en-US" sz="2000" dirty="0">
                <a:solidFill>
                  <a:srgbClr val="A3CE90"/>
                </a:solidFill>
                <a:latin typeface="Asul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8C9A72-0A0A-5479-6BA9-0303F8C694C0}"/>
                </a:ext>
              </a:extLst>
            </p:cNvPr>
            <p:cNvSpPr txBox="1"/>
            <p:nvPr/>
          </p:nvSpPr>
          <p:spPr>
            <a:xfrm>
              <a:off x="8328248" y="3795756"/>
              <a:ext cx="2016224" cy="375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DE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1">
                      <a:tint val="82000"/>
                    </a:schemeClr>
                  </a:solidFill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82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82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9pPr>
            </a:lstStyle>
            <a:p>
              <a:r>
                <a:rPr lang="de-DE" sz="2000" dirty="0">
                  <a:solidFill>
                    <a:srgbClr val="3B8B8E"/>
                  </a:solidFill>
                  <a:latin typeface="Asul" panose="02000000000000000000" pitchFamily="2" charset="0"/>
                </a:rPr>
                <a:t>Sterile </a:t>
              </a:r>
              <a:r>
                <a:rPr lang="de-DE" sz="2000" dirty="0" err="1">
                  <a:solidFill>
                    <a:srgbClr val="3B8B8E"/>
                  </a:solidFill>
                  <a:latin typeface="Asul" panose="02000000000000000000" pitchFamily="2" charset="0"/>
                </a:rPr>
                <a:t>parameters</a:t>
              </a:r>
              <a:endParaRPr lang="en-US" sz="2000" dirty="0">
                <a:solidFill>
                  <a:srgbClr val="3B8B8E"/>
                </a:solidFill>
                <a:latin typeface="Asul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42A9CF-C878-C0CB-E787-10FB3A8CF039}"/>
                </a:ext>
              </a:extLst>
            </p:cNvPr>
            <p:cNvSpPr txBox="1"/>
            <p:nvPr/>
          </p:nvSpPr>
          <p:spPr>
            <a:xfrm>
              <a:off x="10416480" y="3797128"/>
              <a:ext cx="2016224" cy="5640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defPPr>
                <a:defRPr lang="en-DE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1">
                      <a:tint val="82000"/>
                    </a:schemeClr>
                  </a:solidFill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82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82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9pPr>
            </a:lstStyle>
            <a:p>
              <a:r>
                <a:rPr lang="de-DE" sz="1800" dirty="0" err="1">
                  <a:solidFill>
                    <a:srgbClr val="2A3575"/>
                  </a:solidFill>
                  <a:latin typeface="Asul" panose="02000000000000000000" pitchFamily="2" charset="0"/>
                </a:rPr>
                <a:t>Nuisance</a:t>
              </a:r>
              <a:r>
                <a:rPr lang="de-DE" sz="1800" dirty="0">
                  <a:solidFill>
                    <a:srgbClr val="2A3575"/>
                  </a:solidFill>
                  <a:latin typeface="Asul" panose="02000000000000000000" pitchFamily="2" charset="0"/>
                </a:rPr>
                <a:t> </a:t>
              </a:r>
              <a:r>
                <a:rPr lang="de-DE" sz="1800" dirty="0" err="1">
                  <a:solidFill>
                    <a:srgbClr val="2A3575"/>
                  </a:solidFill>
                  <a:latin typeface="Asul" panose="02000000000000000000" pitchFamily="2" charset="0"/>
                </a:rPr>
                <a:t>parameters</a:t>
              </a:r>
              <a:endParaRPr lang="en-US" sz="1800" dirty="0">
                <a:solidFill>
                  <a:srgbClr val="2A3575"/>
                </a:solidFill>
                <a:latin typeface="Asul" panose="02000000000000000000" pitchFamily="2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E9E5833-C4FF-567E-D351-B5643ECD5791}"/>
                </a:ext>
              </a:extLst>
            </p:cNvPr>
            <p:cNvCxnSpPr>
              <a:cxnSpLocks/>
            </p:cNvCxnSpPr>
            <p:nvPr/>
          </p:nvCxnSpPr>
          <p:spPr>
            <a:xfrm>
              <a:off x="9264352" y="3396577"/>
              <a:ext cx="100937" cy="519667"/>
            </a:xfrm>
            <a:prstGeom prst="straightConnector1">
              <a:avLst/>
            </a:prstGeom>
            <a:ln w="28575">
              <a:solidFill>
                <a:srgbClr val="3B8B8E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D812101-58A7-04F1-826F-393E55CA81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4156" y="3396577"/>
              <a:ext cx="393684" cy="519667"/>
            </a:xfrm>
            <a:prstGeom prst="straightConnector1">
              <a:avLst/>
            </a:prstGeom>
            <a:ln w="28575">
              <a:solidFill>
                <a:srgbClr val="3B8B8E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8353536-6C9B-DE64-DB2B-FCE96F2191B9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504" y="3356992"/>
              <a:ext cx="307339" cy="363370"/>
            </a:xfrm>
            <a:prstGeom prst="straightConnector1">
              <a:avLst/>
            </a:prstGeom>
            <a:ln w="28575">
              <a:solidFill>
                <a:srgbClr val="2A3575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953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1E76-F62B-55D5-4662-99C2D0CA7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44301C6-6F37-3729-0070-42CE080A31DA}"/>
              </a:ext>
            </a:extLst>
          </p:cNvPr>
          <p:cNvGrpSpPr/>
          <p:nvPr/>
        </p:nvGrpSpPr>
        <p:grpSpPr>
          <a:xfrm>
            <a:off x="-8161584" y="190954"/>
            <a:ext cx="11088298" cy="4792975"/>
            <a:chOff x="2114250" y="2996952"/>
            <a:chExt cx="7963499" cy="3135233"/>
          </a:xfrm>
        </p:grpSpPr>
        <p:pic>
          <p:nvPicPr>
            <p:cNvPr id="15" name="Google Shape;84;p18">
              <a:extLst>
                <a:ext uri="{FF2B5EF4-FFF2-40B4-BE49-F238E27FC236}">
                  <a16:creationId xmlns:a16="http://schemas.microsoft.com/office/drawing/2014/main" id="{EAA10889-13A2-AA7A-A341-C852BBC398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4250" y="2996952"/>
              <a:ext cx="7963499" cy="3135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0FBF27-8741-2B63-F034-592922290EAD}"/>
                </a:ext>
              </a:extLst>
            </p:cNvPr>
            <p:cNvSpPr/>
            <p:nvPr/>
          </p:nvSpPr>
          <p:spPr>
            <a:xfrm rot="21296734">
              <a:off x="2149834" y="3144693"/>
              <a:ext cx="7270840" cy="87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96C122-2D97-2494-BF51-F4BC775E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Challenge: Systematic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75B1-9CEF-7039-9E38-DAFFA823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135B-F0F9-264D-B209-56D421E049BD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6CC13-8664-433B-01AC-9C79EECC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BB192-A24E-0422-FEFE-E51FD0E9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14</a:t>
            </a:fld>
            <a:endParaRPr lang="en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3208A-A3D5-AA72-C9F6-2A72B0AF98B2}"/>
              </a:ext>
            </a:extLst>
          </p:cNvPr>
          <p:cNvSpPr/>
          <p:nvPr/>
        </p:nvSpPr>
        <p:spPr>
          <a:xfrm rot="21290442">
            <a:off x="-2073240" y="3610667"/>
            <a:ext cx="5014176" cy="137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230FBF1-D38B-EF85-F0BD-254682584ABB}"/>
              </a:ext>
            </a:extLst>
          </p:cNvPr>
          <p:cNvSpPr txBox="1">
            <a:spLocks/>
          </p:cNvSpPr>
          <p:nvPr/>
        </p:nvSpPr>
        <p:spPr>
          <a:xfrm>
            <a:off x="2822441" y="1901542"/>
            <a:ext cx="745065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systematic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effects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via Monte Carlo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simulations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need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very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precise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AC5334C-B6D3-11CB-F957-32B95BAA1064}"/>
              </a:ext>
            </a:extLst>
          </p:cNvPr>
          <p:cNvSpPr txBox="1">
            <a:spLocks/>
          </p:cNvSpPr>
          <p:nvPr/>
        </p:nvSpPr>
        <p:spPr>
          <a:xfrm>
            <a:off x="2839953" y="2801112"/>
            <a:ext cx="7241627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prediction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data</a:t>
            </a:r>
            <a:endParaRPr lang="en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817A92-2288-1842-F6DA-266B7BC33B3D}"/>
              </a:ext>
            </a:extLst>
          </p:cNvPr>
          <p:cNvGrpSpPr/>
          <p:nvPr/>
        </p:nvGrpSpPr>
        <p:grpSpPr>
          <a:xfrm>
            <a:off x="1096821" y="3388001"/>
            <a:ext cx="5883558" cy="1794340"/>
            <a:chOff x="6549146" y="2566852"/>
            <a:chExt cx="5883558" cy="1794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Google Shape;116;p22">
                  <a:extLst>
                    <a:ext uri="{FF2B5EF4-FFF2-40B4-BE49-F238E27FC236}">
                      <a16:creationId xmlns:a16="http://schemas.microsoft.com/office/drawing/2014/main" id="{78929F49-B7EE-E73B-8B63-E582F1C637B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9146" y="2566852"/>
                  <a:ext cx="5165604" cy="1053158"/>
                </a:xfrm>
                <a:prstGeom prst="rect">
                  <a:avLst/>
                </a:prstGeom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lvl1pPr marL="228600" lvl="0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lvl="1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lvl="2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lvl="3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lvl="4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lvl="5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lvl="6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lvl="7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lvl="8" indent="-22860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ts val="2800"/>
                    <a:buFont typeface="Arial" panose="020B0604020202020204" pitchFamily="34" charset="0"/>
                    <a:buNone/>
                    <a:defRPr sz="7467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l"/>
                  <a:endParaRPr lang="fr-FR" sz="2000" dirty="0">
                    <a:solidFill>
                      <a:schemeClr val="dk1"/>
                    </a:solidFill>
                  </a:endParaRPr>
                </a:p>
                <a:p>
                  <a:pPr marL="0" indent="0"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1" smtClean="0">
                            <a:solidFill>
                              <a:srgbClr val="A3CE9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l-G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fr-FR" sz="2400" b="1" i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b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fr-FR" sz="2400" b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de-DE" sz="2400" b="1" i="0" smtClean="0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sub>
                            </m:sSub>
                            <m:r>
                              <a:rPr lang="fr-FR" sz="2400" b="1">
                                <a:solidFill>
                                  <a:srgbClr val="3B8B8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𝐬𝐢𝐧</m:t>
                                </m:r>
                              </m:e>
                              <m:sup>
                                <m:r>
                                  <a:rPr lang="fr-FR" sz="2400" b="1">
                                    <a:solidFill>
                                      <a:srgbClr val="3B8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l-GR" sz="2400" b="1">
                                <a:solidFill>
                                  <a:srgbClr val="3B8B8E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  <m:r>
                              <a:rPr lang="fr-FR" sz="2400" b="1">
                                <a:solidFill>
                                  <a:schemeClr val="tx1">
                                    <a:tint val="82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l-GR" sz="2400" b="1" i="1" smtClean="0">
                                    <a:solidFill>
                                      <a:srgbClr val="2A357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1">
                                    <a:solidFill>
                                      <a:srgbClr val="2A3575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fr-FR" sz="2400" b="1">
                                    <a:solidFill>
                                      <a:srgbClr val="2A3575"/>
                                    </a:solidFill>
                                    <a:latin typeface="Cambria Math" panose="02040503050406030204" pitchFamily="18" charset="0"/>
                                  </a:rPr>
                                  <m:t>𝒏𝒖𝒊𝒔</m:t>
                                </m:r>
                              </m:sub>
                            </m:sSub>
                          </m:e>
                        </m:d>
                        <m:r>
                          <a:rPr lang="fr-FR" sz="24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2400" b="1" dirty="0">
                    <a:solidFill>
                      <a:schemeClr val="tx1">
                        <a:tint val="82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Google Shape;116;p22">
                  <a:extLst>
                    <a:ext uri="{FF2B5EF4-FFF2-40B4-BE49-F238E27FC236}">
                      <a16:creationId xmlns:a16="http://schemas.microsoft.com/office/drawing/2014/main" id="{78929F49-B7EE-E73B-8B63-E582F1C63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46" y="2566852"/>
                  <a:ext cx="5165604" cy="10531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86302FC-CE7F-E865-3724-5F5B4D7AC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7442" y="3396577"/>
              <a:ext cx="806042" cy="519667"/>
            </a:xfrm>
            <a:prstGeom prst="straightConnector1">
              <a:avLst/>
            </a:prstGeom>
            <a:ln w="28575">
              <a:solidFill>
                <a:srgbClr val="A3CE9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39F650-E950-F6E5-D900-8A6EA72AB3EC}"/>
                </a:ext>
              </a:extLst>
            </p:cNvPr>
            <p:cNvSpPr txBox="1"/>
            <p:nvPr/>
          </p:nvSpPr>
          <p:spPr>
            <a:xfrm>
              <a:off x="6549146" y="3795756"/>
              <a:ext cx="1707094" cy="375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DE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1">
                      <a:tint val="82000"/>
                    </a:schemeClr>
                  </a:solidFill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82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82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9pPr>
            </a:lstStyle>
            <a:p>
              <a:r>
                <a:rPr lang="de-DE" sz="2000" dirty="0" err="1">
                  <a:solidFill>
                    <a:srgbClr val="A3CE90"/>
                  </a:solidFill>
                  <a:latin typeface="Asul" panose="02000000000000000000" pitchFamily="2" charset="0"/>
                </a:rPr>
                <a:t>free</a:t>
              </a:r>
              <a:r>
                <a:rPr lang="de-DE" sz="2000" dirty="0">
                  <a:solidFill>
                    <a:srgbClr val="A3CE90"/>
                  </a:solidFill>
                  <a:latin typeface="Asul" panose="02000000000000000000" pitchFamily="2" charset="0"/>
                </a:rPr>
                <a:t> </a:t>
              </a:r>
              <a:r>
                <a:rPr lang="de-DE" sz="2000" dirty="0" err="1">
                  <a:solidFill>
                    <a:srgbClr val="A3CE90"/>
                  </a:solidFill>
                  <a:latin typeface="Asul" panose="02000000000000000000" pitchFamily="2" charset="0"/>
                </a:rPr>
                <a:t>amplitude</a:t>
              </a:r>
              <a:endParaRPr lang="en-US" sz="2000" dirty="0">
                <a:solidFill>
                  <a:srgbClr val="A3CE90"/>
                </a:solidFill>
                <a:latin typeface="Asul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C197DF-73B9-A8BF-D817-383BBD98276D}"/>
                </a:ext>
              </a:extLst>
            </p:cNvPr>
            <p:cNvSpPr txBox="1"/>
            <p:nvPr/>
          </p:nvSpPr>
          <p:spPr>
            <a:xfrm>
              <a:off x="8328248" y="3795756"/>
              <a:ext cx="2016224" cy="375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DE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1">
                      <a:tint val="82000"/>
                    </a:schemeClr>
                  </a:solidFill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82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82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9pPr>
            </a:lstStyle>
            <a:p>
              <a:r>
                <a:rPr lang="de-DE" sz="2000" dirty="0">
                  <a:solidFill>
                    <a:srgbClr val="3B8B8E"/>
                  </a:solidFill>
                  <a:latin typeface="Asul" panose="02000000000000000000" pitchFamily="2" charset="0"/>
                </a:rPr>
                <a:t>Sterile </a:t>
              </a:r>
              <a:r>
                <a:rPr lang="de-DE" sz="2000" dirty="0" err="1">
                  <a:solidFill>
                    <a:srgbClr val="3B8B8E"/>
                  </a:solidFill>
                  <a:latin typeface="Asul" panose="02000000000000000000" pitchFamily="2" charset="0"/>
                </a:rPr>
                <a:t>parameters</a:t>
              </a:r>
              <a:endParaRPr lang="en-US" sz="2000" dirty="0">
                <a:solidFill>
                  <a:srgbClr val="3B8B8E"/>
                </a:solidFill>
                <a:latin typeface="Asul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6C336D-ADB2-7139-FFA5-E2131BAFE4D5}"/>
                </a:ext>
              </a:extLst>
            </p:cNvPr>
            <p:cNvSpPr txBox="1"/>
            <p:nvPr/>
          </p:nvSpPr>
          <p:spPr>
            <a:xfrm>
              <a:off x="10416480" y="3797128"/>
              <a:ext cx="2016224" cy="5640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defPPr>
                <a:defRPr lang="en-DE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1">
                      <a:tint val="82000"/>
                    </a:schemeClr>
                  </a:solidFill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82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82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82000"/>
                    </a:schemeClr>
                  </a:solidFill>
                </a:defRPr>
              </a:lvl9pPr>
            </a:lstStyle>
            <a:p>
              <a:r>
                <a:rPr lang="de-DE" sz="1800" dirty="0" err="1">
                  <a:solidFill>
                    <a:srgbClr val="2A3575"/>
                  </a:solidFill>
                  <a:latin typeface="Asul" panose="02000000000000000000" pitchFamily="2" charset="0"/>
                </a:rPr>
                <a:t>Nuisance</a:t>
              </a:r>
              <a:r>
                <a:rPr lang="de-DE" sz="1800" dirty="0">
                  <a:solidFill>
                    <a:srgbClr val="2A3575"/>
                  </a:solidFill>
                  <a:latin typeface="Asul" panose="02000000000000000000" pitchFamily="2" charset="0"/>
                </a:rPr>
                <a:t> </a:t>
              </a:r>
              <a:r>
                <a:rPr lang="de-DE" sz="1800" dirty="0" err="1">
                  <a:solidFill>
                    <a:srgbClr val="2A3575"/>
                  </a:solidFill>
                  <a:latin typeface="Asul" panose="02000000000000000000" pitchFamily="2" charset="0"/>
                </a:rPr>
                <a:t>parameters</a:t>
              </a:r>
              <a:endParaRPr lang="en-US" sz="1800" dirty="0">
                <a:solidFill>
                  <a:srgbClr val="2A3575"/>
                </a:solidFill>
                <a:latin typeface="Asul" panose="02000000000000000000" pitchFamily="2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D70AF05-ECEA-3DAB-F246-0D2AC153A781}"/>
                </a:ext>
              </a:extLst>
            </p:cNvPr>
            <p:cNvCxnSpPr>
              <a:cxnSpLocks/>
            </p:cNvCxnSpPr>
            <p:nvPr/>
          </p:nvCxnSpPr>
          <p:spPr>
            <a:xfrm>
              <a:off x="9264352" y="3396577"/>
              <a:ext cx="100937" cy="519667"/>
            </a:xfrm>
            <a:prstGeom prst="straightConnector1">
              <a:avLst/>
            </a:prstGeom>
            <a:ln w="28575">
              <a:solidFill>
                <a:srgbClr val="3B8B8E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012D9C-0801-06EC-7633-62C5F6DE1D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4156" y="3396577"/>
              <a:ext cx="393684" cy="519667"/>
            </a:xfrm>
            <a:prstGeom prst="straightConnector1">
              <a:avLst/>
            </a:prstGeom>
            <a:ln w="28575">
              <a:solidFill>
                <a:srgbClr val="3B8B8E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176F57D-A6D1-4AF7-C53F-30D5D706616F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504" y="3356992"/>
              <a:ext cx="307339" cy="363370"/>
            </a:xfrm>
            <a:prstGeom prst="straightConnector1">
              <a:avLst/>
            </a:prstGeom>
            <a:ln w="28575">
              <a:solidFill>
                <a:srgbClr val="2A3575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0B42B6A9-0A0C-F1A7-E64B-A1145EF56BAA}"/>
              </a:ext>
            </a:extLst>
          </p:cNvPr>
          <p:cNvSpPr txBox="1">
            <a:spLocks/>
          </p:cNvSpPr>
          <p:nvPr/>
        </p:nvSpPr>
        <p:spPr>
          <a:xfrm>
            <a:off x="7358793" y="3634202"/>
            <a:ext cx="3581841" cy="89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But…</a:t>
            </a:r>
            <a:endParaRPr lang="en-DE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2CAFD-AE5E-8381-1884-4A34966B5F02}"/>
              </a:ext>
            </a:extLst>
          </p:cNvPr>
          <p:cNvSpPr txBox="1"/>
          <p:nvPr/>
        </p:nvSpPr>
        <p:spPr>
          <a:xfrm>
            <a:off x="7295150" y="4184408"/>
            <a:ext cx="4481799" cy="1492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marL="342900" indent="-342900">
              <a:buFontTx/>
              <a:buChar char="-"/>
            </a:pPr>
            <a:endParaRPr lang="en-US" b="1" dirty="0">
              <a:latin typeface="Asul" panose="020000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latin typeface="Asul" panose="02000000000000000000" pitchFamily="2" charset="0"/>
              </a:rPr>
              <a:t>Limited accuracy of MC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latin typeface="Asul" panose="02000000000000000000" pitchFamily="2" charset="0"/>
              </a:rPr>
              <a:t>Limited statistics of MC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FFF4D2-38D0-5885-2801-0BFC9B015FE9}"/>
              </a:ext>
            </a:extLst>
          </p:cNvPr>
          <p:cNvSpPr/>
          <p:nvPr/>
        </p:nvSpPr>
        <p:spPr>
          <a:xfrm>
            <a:off x="7095412" y="3396697"/>
            <a:ext cx="4561490" cy="2311412"/>
          </a:xfrm>
          <a:custGeom>
            <a:avLst/>
            <a:gdLst>
              <a:gd name="connsiteX0" fmla="*/ 0 w 4561490"/>
              <a:gd name="connsiteY0" fmla="*/ 0 h 2311412"/>
              <a:gd name="connsiteX1" fmla="*/ 514797 w 4561490"/>
              <a:gd name="connsiteY1" fmla="*/ 0 h 2311412"/>
              <a:gd name="connsiteX2" fmla="*/ 1029593 w 4561490"/>
              <a:gd name="connsiteY2" fmla="*/ 0 h 2311412"/>
              <a:gd name="connsiteX3" fmla="*/ 1635620 w 4561490"/>
              <a:gd name="connsiteY3" fmla="*/ 0 h 2311412"/>
              <a:gd name="connsiteX4" fmla="*/ 2196032 w 4561490"/>
              <a:gd name="connsiteY4" fmla="*/ 0 h 2311412"/>
              <a:gd name="connsiteX5" fmla="*/ 2893288 w 4561490"/>
              <a:gd name="connsiteY5" fmla="*/ 0 h 2311412"/>
              <a:gd name="connsiteX6" fmla="*/ 3408085 w 4561490"/>
              <a:gd name="connsiteY6" fmla="*/ 0 h 2311412"/>
              <a:gd name="connsiteX7" fmla="*/ 4561490 w 4561490"/>
              <a:gd name="connsiteY7" fmla="*/ 0 h 2311412"/>
              <a:gd name="connsiteX8" fmla="*/ 4561490 w 4561490"/>
              <a:gd name="connsiteY8" fmla="*/ 624081 h 2311412"/>
              <a:gd name="connsiteX9" fmla="*/ 4561490 w 4561490"/>
              <a:gd name="connsiteY9" fmla="*/ 1132592 h 2311412"/>
              <a:gd name="connsiteX10" fmla="*/ 4561490 w 4561490"/>
              <a:gd name="connsiteY10" fmla="*/ 1687331 h 2311412"/>
              <a:gd name="connsiteX11" fmla="*/ 4561490 w 4561490"/>
              <a:gd name="connsiteY11" fmla="*/ 2311412 h 2311412"/>
              <a:gd name="connsiteX12" fmla="*/ 3909849 w 4561490"/>
              <a:gd name="connsiteY12" fmla="*/ 2311412 h 2311412"/>
              <a:gd name="connsiteX13" fmla="*/ 3166977 w 4561490"/>
              <a:gd name="connsiteY13" fmla="*/ 2311412 h 2311412"/>
              <a:gd name="connsiteX14" fmla="*/ 2560951 w 4561490"/>
              <a:gd name="connsiteY14" fmla="*/ 2311412 h 2311412"/>
              <a:gd name="connsiteX15" fmla="*/ 1863694 w 4561490"/>
              <a:gd name="connsiteY15" fmla="*/ 2311412 h 2311412"/>
              <a:gd name="connsiteX16" fmla="*/ 1257668 w 4561490"/>
              <a:gd name="connsiteY16" fmla="*/ 2311412 h 2311412"/>
              <a:gd name="connsiteX17" fmla="*/ 742871 w 4561490"/>
              <a:gd name="connsiteY17" fmla="*/ 2311412 h 2311412"/>
              <a:gd name="connsiteX18" fmla="*/ 0 w 4561490"/>
              <a:gd name="connsiteY18" fmla="*/ 2311412 h 2311412"/>
              <a:gd name="connsiteX19" fmla="*/ 0 w 4561490"/>
              <a:gd name="connsiteY19" fmla="*/ 1756673 h 2311412"/>
              <a:gd name="connsiteX20" fmla="*/ 0 w 4561490"/>
              <a:gd name="connsiteY20" fmla="*/ 1155706 h 2311412"/>
              <a:gd name="connsiteX21" fmla="*/ 0 w 4561490"/>
              <a:gd name="connsiteY21" fmla="*/ 531625 h 2311412"/>
              <a:gd name="connsiteX22" fmla="*/ 0 w 4561490"/>
              <a:gd name="connsiteY22" fmla="*/ 0 h 23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61490" h="2311412" extrusionOk="0">
                <a:moveTo>
                  <a:pt x="0" y="0"/>
                </a:moveTo>
                <a:cubicBezTo>
                  <a:pt x="257164" y="-14398"/>
                  <a:pt x="368357" y="-8515"/>
                  <a:pt x="514797" y="0"/>
                </a:cubicBezTo>
                <a:cubicBezTo>
                  <a:pt x="661237" y="8515"/>
                  <a:pt x="868228" y="-21522"/>
                  <a:pt x="1029593" y="0"/>
                </a:cubicBezTo>
                <a:cubicBezTo>
                  <a:pt x="1190958" y="21522"/>
                  <a:pt x="1428967" y="-27168"/>
                  <a:pt x="1635620" y="0"/>
                </a:cubicBezTo>
                <a:cubicBezTo>
                  <a:pt x="1842273" y="27168"/>
                  <a:pt x="1922641" y="12617"/>
                  <a:pt x="2196032" y="0"/>
                </a:cubicBezTo>
                <a:cubicBezTo>
                  <a:pt x="2469423" y="-12617"/>
                  <a:pt x="2588281" y="16272"/>
                  <a:pt x="2893288" y="0"/>
                </a:cubicBezTo>
                <a:cubicBezTo>
                  <a:pt x="3198295" y="-16272"/>
                  <a:pt x="3161515" y="7937"/>
                  <a:pt x="3408085" y="0"/>
                </a:cubicBezTo>
                <a:cubicBezTo>
                  <a:pt x="3654655" y="-7937"/>
                  <a:pt x="4290909" y="-38356"/>
                  <a:pt x="4561490" y="0"/>
                </a:cubicBezTo>
                <a:cubicBezTo>
                  <a:pt x="4553733" y="250136"/>
                  <a:pt x="4538694" y="470312"/>
                  <a:pt x="4561490" y="624081"/>
                </a:cubicBezTo>
                <a:cubicBezTo>
                  <a:pt x="4584286" y="777850"/>
                  <a:pt x="4540731" y="984766"/>
                  <a:pt x="4561490" y="1132592"/>
                </a:cubicBezTo>
                <a:cubicBezTo>
                  <a:pt x="4582249" y="1280418"/>
                  <a:pt x="4553201" y="1443580"/>
                  <a:pt x="4561490" y="1687331"/>
                </a:cubicBezTo>
                <a:cubicBezTo>
                  <a:pt x="4569779" y="1931082"/>
                  <a:pt x="4548871" y="2016414"/>
                  <a:pt x="4561490" y="2311412"/>
                </a:cubicBezTo>
                <a:cubicBezTo>
                  <a:pt x="4318032" y="2294038"/>
                  <a:pt x="4206144" y="2329726"/>
                  <a:pt x="3909849" y="2311412"/>
                </a:cubicBezTo>
                <a:cubicBezTo>
                  <a:pt x="3613554" y="2293098"/>
                  <a:pt x="3405016" y="2307419"/>
                  <a:pt x="3166977" y="2311412"/>
                </a:cubicBezTo>
                <a:cubicBezTo>
                  <a:pt x="2928938" y="2315405"/>
                  <a:pt x="2765924" y="2292279"/>
                  <a:pt x="2560951" y="2311412"/>
                </a:cubicBezTo>
                <a:cubicBezTo>
                  <a:pt x="2355978" y="2330545"/>
                  <a:pt x="2171067" y="2291882"/>
                  <a:pt x="1863694" y="2311412"/>
                </a:cubicBezTo>
                <a:cubicBezTo>
                  <a:pt x="1556321" y="2330942"/>
                  <a:pt x="1523102" y="2331489"/>
                  <a:pt x="1257668" y="2311412"/>
                </a:cubicBezTo>
                <a:cubicBezTo>
                  <a:pt x="992234" y="2291335"/>
                  <a:pt x="924268" y="2309063"/>
                  <a:pt x="742871" y="2311412"/>
                </a:cubicBezTo>
                <a:cubicBezTo>
                  <a:pt x="561474" y="2313761"/>
                  <a:pt x="306365" y="2322986"/>
                  <a:pt x="0" y="2311412"/>
                </a:cubicBezTo>
                <a:cubicBezTo>
                  <a:pt x="12957" y="2110236"/>
                  <a:pt x="-20624" y="2025025"/>
                  <a:pt x="0" y="1756673"/>
                </a:cubicBezTo>
                <a:cubicBezTo>
                  <a:pt x="20624" y="1488321"/>
                  <a:pt x="-7674" y="1401369"/>
                  <a:pt x="0" y="1155706"/>
                </a:cubicBezTo>
                <a:cubicBezTo>
                  <a:pt x="7674" y="910043"/>
                  <a:pt x="6368" y="737275"/>
                  <a:pt x="0" y="531625"/>
                </a:cubicBezTo>
                <a:cubicBezTo>
                  <a:pt x="-6368" y="325975"/>
                  <a:pt x="14648" y="22663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06256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E2286-EFD3-7702-1D4D-EFEBBFAE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7913B-5023-F7B8-7514-7B7496E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E9B0-4CF7-6342-8D58-E571478EE58A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63DE3-583E-1B45-BC99-9B9695BA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2F7CB-828E-0129-078C-F49C36A2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15</a:t>
            </a:fld>
            <a:endParaRPr lang="en-D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4EF0EB-5448-2388-EED4-FBAEDE54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How to Deal with MC Limitations using ML?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8EB8DC-422A-B767-DF0E-72571A5F29B8}"/>
              </a:ext>
            </a:extLst>
          </p:cNvPr>
          <p:cNvSpPr txBox="1">
            <a:spLocks/>
          </p:cNvSpPr>
          <p:nvPr/>
        </p:nvSpPr>
        <p:spPr>
          <a:xfrm>
            <a:off x="441779" y="1114251"/>
            <a:ext cx="4790125" cy="45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Ideas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664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EB4E7-9A8A-9049-5739-096E810C5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32BC80-F61B-598B-6842-8B5CBABFD649}"/>
              </a:ext>
            </a:extLst>
          </p:cNvPr>
          <p:cNvSpPr/>
          <p:nvPr/>
        </p:nvSpPr>
        <p:spPr>
          <a:xfrm>
            <a:off x="1033256" y="2178018"/>
            <a:ext cx="4531078" cy="3842258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02474-D0A7-6EA0-F594-91BC88E6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A8CB-4545-A543-B449-398B18FC2BEE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AD738-EEBD-66E0-3F24-59061AAF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76E86-57F5-1399-018F-95538488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16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6AB886C9-72AE-54E3-DA0E-9B02276676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2B3373"/>
                    </a:solidFill>
                  </a:rPr>
                  <a:t>„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Directly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“ Search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kink-like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signature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with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Neural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Networks</a:t>
                </a:r>
              </a:p>
            </p:txBody>
          </p:sp>
        </mc:Choice>
        <mc:Fallback xmlns=""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6AB886C9-72AE-54E3-DA0E-9B0227667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  <a:blipFill>
                <a:blip r:embed="rId3"/>
                <a:stretch>
                  <a:fillRect t="-14286" b="-404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6855377-0DA2-9695-BD83-0D0CAB6AB84A}"/>
                  </a:ext>
                </a:extLst>
              </p:cNvPr>
              <p:cNvSpPr/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solidFill>
                <a:srgbClr val="2B337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dirty="0" err="1">
                    <a:latin typeface="Asul" panose="02000000000000000000" pitchFamily="2" charset="0"/>
                  </a:rPr>
                  <a:t>Binned</a:t>
                </a:r>
                <a:r>
                  <a:rPr lang="de-DE" dirty="0">
                    <a:latin typeface="Asul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Asul" panose="02000000000000000000" pitchFamily="2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6855377-0DA2-9695-BD83-0D0CAB6AB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blipFill>
                <a:blip r:embed="rId4"/>
                <a:stretch>
                  <a:fillRect r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ubtitle 2">
            <a:extLst>
              <a:ext uri="{FF2B5EF4-FFF2-40B4-BE49-F238E27FC236}">
                <a16:creationId xmlns:a16="http://schemas.microsoft.com/office/drawing/2014/main" id="{8588AD40-A1A3-D39A-0EFA-5C4A1DADD843}"/>
              </a:ext>
            </a:extLst>
          </p:cNvPr>
          <p:cNvSpPr txBox="1">
            <a:spLocks/>
          </p:cNvSpPr>
          <p:nvPr/>
        </p:nvSpPr>
        <p:spPr>
          <a:xfrm>
            <a:off x="3398419" y="3410634"/>
            <a:ext cx="1834680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2B3373"/>
                </a:solidFill>
              </a:rPr>
              <a:t>Sterile Y/N</a:t>
            </a:r>
            <a:endParaRPr lang="en-DE" sz="1600" dirty="0">
              <a:solidFill>
                <a:srgbClr val="2B33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E4C746DE-0F71-46A4-4F7F-13AA42511F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DE" sz="1800" dirty="0">
                    <a:solidFill>
                      <a:srgbClr val="2B3373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80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de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DE" sz="1800" i="1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DE" sz="1800" dirty="0">
                  <a:solidFill>
                    <a:srgbClr val="2B3373"/>
                  </a:solidFill>
                </a:endParaRPr>
              </a:p>
            </p:txBody>
          </p:sp>
        </mc:Choice>
        <mc:Fallback xmlns=""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E4C746DE-0F71-46A4-4F7F-13AA42511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  <a:blipFill>
                <a:blip r:embed="rId5"/>
                <a:stretch>
                  <a:fillRect t="-14706" b="-29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7B2D282D-B645-055D-AAD3-71C9E25B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How to Deal with MC Limitations using ML?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EEE9F79-AE3E-3533-6221-46B5E06C4F13}"/>
              </a:ext>
            </a:extLst>
          </p:cNvPr>
          <p:cNvSpPr txBox="1">
            <a:spLocks/>
          </p:cNvSpPr>
          <p:nvPr/>
        </p:nvSpPr>
        <p:spPr>
          <a:xfrm>
            <a:off x="412688" y="1785685"/>
            <a:ext cx="4379585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2B3373"/>
                </a:solidFill>
              </a:rPr>
              <a:t>Limited </a:t>
            </a:r>
            <a:r>
              <a:rPr lang="de-DE" sz="2000" b="1" dirty="0" err="1">
                <a:solidFill>
                  <a:srgbClr val="2B3373"/>
                </a:solidFill>
              </a:rPr>
              <a:t>Accuracy</a:t>
            </a:r>
            <a:r>
              <a:rPr lang="de-DE" sz="2000" b="1" dirty="0">
                <a:solidFill>
                  <a:srgbClr val="2B3373"/>
                </a:solidFill>
              </a:rPr>
              <a:t> </a:t>
            </a:r>
            <a:r>
              <a:rPr lang="de-DE" sz="2000" b="1" dirty="0" err="1">
                <a:solidFill>
                  <a:srgbClr val="2B3373"/>
                </a:solidFill>
              </a:rPr>
              <a:t>of</a:t>
            </a:r>
            <a:r>
              <a:rPr lang="de-DE" sz="2000" b="1" dirty="0">
                <a:solidFill>
                  <a:srgbClr val="2B3373"/>
                </a:solidFill>
              </a:rPr>
              <a:t> MC: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A789D5F-1FDD-16D5-F964-3EFDF0D3F7DB}"/>
              </a:ext>
            </a:extLst>
          </p:cNvPr>
          <p:cNvSpPr/>
          <p:nvPr/>
        </p:nvSpPr>
        <p:spPr>
          <a:xfrm>
            <a:off x="1896268" y="3253433"/>
            <a:ext cx="1222600" cy="2329181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57150">
            <a:solidFill>
              <a:srgbClr val="2B3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DE" b="1" dirty="0">
                <a:solidFill>
                  <a:srgbClr val="2A3575"/>
                </a:solidFill>
                <a:latin typeface="Asul" panose="02000000000000000000" pitchFamily="2" charset="0"/>
              </a:rPr>
              <a:t>Neural Network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268DD13E-4B8E-6BDD-959C-B576C783A9FF}"/>
              </a:ext>
            </a:extLst>
          </p:cNvPr>
          <p:cNvSpPr/>
          <p:nvPr/>
        </p:nvSpPr>
        <p:spPr>
          <a:xfrm rot="5400000">
            <a:off x="3026780" y="3416769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9658459-2570-11C0-2C22-E7544AA70476}"/>
              </a:ext>
            </a:extLst>
          </p:cNvPr>
          <p:cNvSpPr/>
          <p:nvPr/>
        </p:nvSpPr>
        <p:spPr>
          <a:xfrm rot="5400000">
            <a:off x="3032438" y="4218747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59740C73-C631-4ADA-EB0A-13892C109527}"/>
              </a:ext>
            </a:extLst>
          </p:cNvPr>
          <p:cNvSpPr/>
          <p:nvPr/>
        </p:nvSpPr>
        <p:spPr>
          <a:xfrm rot="5400000">
            <a:off x="3038096" y="5020725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0EF1302C-12D9-1911-6DD4-CD5EE6813F39}"/>
              </a:ext>
            </a:extLst>
          </p:cNvPr>
          <p:cNvSpPr txBox="1">
            <a:spLocks/>
          </p:cNvSpPr>
          <p:nvPr/>
        </p:nvSpPr>
        <p:spPr>
          <a:xfrm>
            <a:off x="3216875" y="4939983"/>
            <a:ext cx="2203450" cy="69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sz="1800" dirty="0">
                <a:solidFill>
                  <a:srgbClr val="2B3373"/>
                </a:solidFill>
              </a:rPr>
              <a:t>Catch Mismodelling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4BC6147-B3C5-FD61-3347-DC02F80A8E13}"/>
              </a:ext>
            </a:extLst>
          </p:cNvPr>
          <p:cNvSpPr txBox="1">
            <a:spLocks/>
          </p:cNvSpPr>
          <p:nvPr/>
        </p:nvSpPr>
        <p:spPr>
          <a:xfrm>
            <a:off x="441779" y="1114251"/>
            <a:ext cx="4790125" cy="45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Ideas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0995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BE7F6-62B7-5C39-6B2F-C10BA5159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A3A5B-A6A0-20AE-510E-5188AD29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04D7-E587-FA4C-8A07-61AA860D7614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23C6D-936B-1A46-F1B0-95CBFBA31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1B98F-775C-90B4-F141-38A36D6C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17</a:t>
            </a:fld>
            <a:endParaRPr lang="en-DE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732C12-858B-C598-D139-0E435BBD2761}"/>
              </a:ext>
            </a:extLst>
          </p:cNvPr>
          <p:cNvSpPr/>
          <p:nvPr/>
        </p:nvSpPr>
        <p:spPr>
          <a:xfrm>
            <a:off x="6542167" y="2178019"/>
            <a:ext cx="4379585" cy="3842257"/>
          </a:xfrm>
          <a:prstGeom prst="roundRect">
            <a:avLst>
              <a:gd name="adj" fmla="val 4603"/>
            </a:avLst>
          </a:prstGeom>
          <a:solidFill>
            <a:srgbClr val="AFCDD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b="1">
              <a:solidFill>
                <a:srgbClr val="34858D"/>
              </a:solidFill>
              <a:latin typeface="Asul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38E3AF0A-D12F-70C4-5287-7B7D879197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9398" y="2255017"/>
                <a:ext cx="4379585" cy="7450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3485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34858D"/>
                    </a:solidFill>
                  </a:rPr>
                  <a:t> Speed Up MC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sampling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using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Normalizing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Flows</a:t>
                </a:r>
              </a:p>
            </p:txBody>
          </p:sp>
        </mc:Choice>
        <mc:Fallback xmlns="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38E3AF0A-D12F-70C4-5287-7B7D87919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398" y="2255017"/>
                <a:ext cx="4379585" cy="745067"/>
              </a:xfrm>
              <a:prstGeom prst="rect">
                <a:avLst/>
              </a:prstGeom>
              <a:blipFill>
                <a:blip r:embed="rId3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8E41BEC8-ADA8-196D-6E36-8ED0DC35E590}"/>
              </a:ext>
            </a:extLst>
          </p:cNvPr>
          <p:cNvSpPr/>
          <p:nvPr/>
        </p:nvSpPr>
        <p:spPr>
          <a:xfrm>
            <a:off x="6898167" y="3343925"/>
            <a:ext cx="392535" cy="1930438"/>
          </a:xfrm>
          <a:prstGeom prst="rect">
            <a:avLst/>
          </a:prstGeom>
          <a:solidFill>
            <a:srgbClr val="34858D"/>
          </a:solidFill>
          <a:ln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Asul" panose="02000000000000000000" pitchFamily="2" charset="0"/>
              </a:rPr>
              <a:t>Input </a:t>
            </a:r>
            <a:r>
              <a:rPr lang="de-DE" dirty="0" err="1">
                <a:latin typeface="Asul" panose="02000000000000000000" pitchFamily="2" charset="0"/>
              </a:rPr>
              <a:t>Params</a:t>
            </a:r>
            <a:r>
              <a:rPr lang="de-DE" dirty="0">
                <a:latin typeface="Asul" panose="02000000000000000000" pitchFamily="2" charset="0"/>
              </a:rPr>
              <a:t>.</a:t>
            </a:r>
            <a:endParaRPr lang="en-DE" dirty="0">
              <a:latin typeface="Asul" panose="0200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5517DF-72E5-D96F-ACB1-BA46B3079810}"/>
              </a:ext>
            </a:extLst>
          </p:cNvPr>
          <p:cNvSpPr/>
          <p:nvPr/>
        </p:nvSpPr>
        <p:spPr>
          <a:xfrm>
            <a:off x="10301554" y="3343925"/>
            <a:ext cx="392535" cy="1930438"/>
          </a:xfrm>
          <a:prstGeom prst="rect">
            <a:avLst/>
          </a:prstGeom>
          <a:solidFill>
            <a:srgbClr val="34858D"/>
          </a:solidFill>
          <a:ln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Asul" panose="02000000000000000000" pitchFamily="2" charset="0"/>
              </a:rPr>
              <a:t>Output </a:t>
            </a:r>
            <a:r>
              <a:rPr lang="de-DE" dirty="0" err="1">
                <a:latin typeface="Asul" panose="02000000000000000000" pitchFamily="2" charset="0"/>
              </a:rPr>
              <a:t>Params</a:t>
            </a:r>
            <a:r>
              <a:rPr lang="de-DE" dirty="0">
                <a:latin typeface="Asul" panose="02000000000000000000" pitchFamily="2" charset="0"/>
              </a:rPr>
              <a:t>.</a:t>
            </a:r>
            <a:endParaRPr lang="en-DE" dirty="0">
              <a:latin typeface="Asul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DF204-B0B1-FE07-5FAA-F8570F213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How to Deal with MC Limitations using ML?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0EC374E3-D8A4-EF3E-8F76-FEBC21EF5258}"/>
              </a:ext>
            </a:extLst>
          </p:cNvPr>
          <p:cNvSpPr txBox="1">
            <a:spLocks/>
          </p:cNvSpPr>
          <p:nvPr/>
        </p:nvSpPr>
        <p:spPr>
          <a:xfrm>
            <a:off x="6509398" y="1812277"/>
            <a:ext cx="3343029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34858D"/>
                </a:solidFill>
              </a:rPr>
              <a:t>Limited </a:t>
            </a:r>
            <a:r>
              <a:rPr lang="de-DE" sz="2000" b="1" dirty="0" err="1">
                <a:solidFill>
                  <a:srgbClr val="34858D"/>
                </a:solidFill>
              </a:rPr>
              <a:t>Statistics</a:t>
            </a:r>
            <a:r>
              <a:rPr lang="de-DE" sz="2000" b="1" dirty="0">
                <a:solidFill>
                  <a:srgbClr val="34858D"/>
                </a:solidFill>
              </a:rPr>
              <a:t> </a:t>
            </a:r>
            <a:r>
              <a:rPr lang="de-DE" sz="2000" b="1" dirty="0" err="1">
                <a:solidFill>
                  <a:srgbClr val="34858D"/>
                </a:solidFill>
              </a:rPr>
              <a:t>of</a:t>
            </a:r>
            <a:r>
              <a:rPr lang="de-DE" sz="2000" b="1" dirty="0">
                <a:solidFill>
                  <a:srgbClr val="34858D"/>
                </a:solidFill>
              </a:rPr>
              <a:t> MC:</a:t>
            </a: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797D472C-7B72-D2DB-79AD-75C7F7700E0D}"/>
              </a:ext>
            </a:extLst>
          </p:cNvPr>
          <p:cNvSpPr/>
          <p:nvPr/>
        </p:nvSpPr>
        <p:spPr>
          <a:xfrm rot="5400000">
            <a:off x="7201528" y="3548484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499766B-A8E4-B316-D6BF-9BA8D5204557}"/>
              </a:ext>
            </a:extLst>
          </p:cNvPr>
          <p:cNvSpPr/>
          <p:nvPr/>
        </p:nvSpPr>
        <p:spPr>
          <a:xfrm rot="5400000">
            <a:off x="7182843" y="4739220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801F950F-632F-88DB-DF97-B8639CB58C28}"/>
              </a:ext>
            </a:extLst>
          </p:cNvPr>
          <p:cNvSpPr/>
          <p:nvPr/>
        </p:nvSpPr>
        <p:spPr>
          <a:xfrm rot="5400000">
            <a:off x="10078396" y="4753642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FF9E68A-FFF6-B6F9-6892-6F2724079E77}"/>
              </a:ext>
            </a:extLst>
          </p:cNvPr>
          <p:cNvSpPr/>
          <p:nvPr/>
        </p:nvSpPr>
        <p:spPr>
          <a:xfrm rot="5400000">
            <a:off x="10027638" y="3546585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20125D9-EA38-C18C-56B4-CDB64895DBD6}"/>
              </a:ext>
            </a:extLst>
          </p:cNvPr>
          <p:cNvSpPr/>
          <p:nvPr/>
        </p:nvSpPr>
        <p:spPr>
          <a:xfrm>
            <a:off x="7413027" y="3315716"/>
            <a:ext cx="2720621" cy="745067"/>
          </a:xfrm>
          <a:prstGeom prst="roundRect">
            <a:avLst/>
          </a:prstGeom>
          <a:solidFill>
            <a:srgbClr val="AFCDD0"/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34858D"/>
                </a:solidFill>
                <a:latin typeface="Asul" panose="02000000000000000000" pitchFamily="2" charset="0"/>
              </a:rPr>
              <a:t>MC Simulation</a:t>
            </a:r>
          </a:p>
        </p:txBody>
      </p:sp>
      <p:pic>
        <p:nvPicPr>
          <p:cNvPr id="26" name="Graphic 25" descr="Snail with solid fill">
            <a:extLst>
              <a:ext uri="{FF2B5EF4-FFF2-40B4-BE49-F238E27FC236}">
                <a16:creationId xmlns:a16="http://schemas.microsoft.com/office/drawing/2014/main" id="{40060EED-0AD7-017E-C37E-4EB323532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7101" y="2869022"/>
            <a:ext cx="652469" cy="652469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BC364E-4856-0195-8EF0-01D210D8B4B6}"/>
              </a:ext>
            </a:extLst>
          </p:cNvPr>
          <p:cNvSpPr/>
          <p:nvPr/>
        </p:nvSpPr>
        <p:spPr>
          <a:xfrm>
            <a:off x="7429678" y="4517095"/>
            <a:ext cx="2720621" cy="745067"/>
          </a:xfrm>
          <a:prstGeom prst="roundRect">
            <a:avLst/>
          </a:prstGeom>
          <a:solidFill>
            <a:srgbClr val="AFCDD0"/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34858D"/>
                </a:solidFill>
                <a:latin typeface="Asul" panose="02000000000000000000" pitchFamily="2" charset="0"/>
              </a:rPr>
              <a:t>Normalizing Flow</a:t>
            </a:r>
          </a:p>
        </p:txBody>
      </p:sp>
      <p:pic>
        <p:nvPicPr>
          <p:cNvPr id="41" name="Graphic 40" descr="Rabbit with solid fill">
            <a:extLst>
              <a:ext uri="{FF2B5EF4-FFF2-40B4-BE49-F238E27FC236}">
                <a16:creationId xmlns:a16="http://schemas.microsoft.com/office/drawing/2014/main" id="{941E17C7-368A-1159-5F49-B88BC7AA3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9153" y="4699824"/>
            <a:ext cx="646547" cy="64654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4C68C31-E3F3-FD32-486E-5AAA2254F18E}"/>
              </a:ext>
            </a:extLst>
          </p:cNvPr>
          <p:cNvCxnSpPr/>
          <p:nvPr/>
        </p:nvCxnSpPr>
        <p:spPr>
          <a:xfrm>
            <a:off x="8332875" y="4060783"/>
            <a:ext cx="0" cy="456312"/>
          </a:xfrm>
          <a:prstGeom prst="straightConnector1">
            <a:avLst/>
          </a:prstGeom>
          <a:ln w="7620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A56E869-F85C-8893-6E98-A639D6138EE0}"/>
              </a:ext>
            </a:extLst>
          </p:cNvPr>
          <p:cNvCxnSpPr/>
          <p:nvPr/>
        </p:nvCxnSpPr>
        <p:spPr>
          <a:xfrm>
            <a:off x="9784262" y="4080988"/>
            <a:ext cx="0" cy="456312"/>
          </a:xfrm>
          <a:prstGeom prst="straightConnector1">
            <a:avLst/>
          </a:prstGeom>
          <a:ln w="76200">
            <a:solidFill>
              <a:srgbClr val="3F8882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E141B6E0-D6DB-93B7-A385-682D34130C62}"/>
              </a:ext>
            </a:extLst>
          </p:cNvPr>
          <p:cNvSpPr txBox="1">
            <a:spLocks/>
          </p:cNvSpPr>
          <p:nvPr/>
        </p:nvSpPr>
        <p:spPr>
          <a:xfrm>
            <a:off x="7396771" y="4169932"/>
            <a:ext cx="897008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500" dirty="0">
                <a:solidFill>
                  <a:srgbClr val="3F8882"/>
                </a:solidFill>
              </a:rPr>
              <a:t>1. </a:t>
            </a:r>
            <a:r>
              <a:rPr lang="de-DE" sz="1500" dirty="0" err="1">
                <a:solidFill>
                  <a:srgbClr val="3F8882"/>
                </a:solidFill>
              </a:rPr>
              <a:t>train</a:t>
            </a:r>
            <a:endParaRPr lang="en-DE" sz="1500" dirty="0">
              <a:solidFill>
                <a:srgbClr val="3F8882"/>
              </a:solidFill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5CEF4AAB-9BA0-2C7B-E5CC-22E4C1F858BC}"/>
              </a:ext>
            </a:extLst>
          </p:cNvPr>
          <p:cNvSpPr txBox="1">
            <a:spLocks/>
          </p:cNvSpPr>
          <p:nvPr/>
        </p:nvSpPr>
        <p:spPr>
          <a:xfrm>
            <a:off x="8388552" y="4169932"/>
            <a:ext cx="1384483" cy="456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3F8882"/>
                </a:solidFill>
              </a:rPr>
              <a:t>2. </a:t>
            </a:r>
            <a:r>
              <a:rPr lang="de-DE" sz="1800" dirty="0" err="1">
                <a:solidFill>
                  <a:srgbClr val="3F8882"/>
                </a:solidFill>
              </a:rPr>
              <a:t>substitute</a:t>
            </a:r>
            <a:endParaRPr lang="en-DE" sz="1600" dirty="0">
              <a:solidFill>
                <a:srgbClr val="3F888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B0E16-4272-F8D8-5B01-76846A0BF0CB}"/>
              </a:ext>
            </a:extLst>
          </p:cNvPr>
          <p:cNvSpPr txBox="1">
            <a:spLocks/>
          </p:cNvSpPr>
          <p:nvPr/>
        </p:nvSpPr>
        <p:spPr>
          <a:xfrm>
            <a:off x="441779" y="1114251"/>
            <a:ext cx="4790125" cy="45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Ideas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72E59A-AF55-54D8-2311-555A2E095896}"/>
              </a:ext>
            </a:extLst>
          </p:cNvPr>
          <p:cNvSpPr/>
          <p:nvPr/>
        </p:nvSpPr>
        <p:spPr>
          <a:xfrm>
            <a:off x="1033256" y="2178018"/>
            <a:ext cx="4531078" cy="3842258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7F08B488-92AD-BF6C-D26C-E4D430E737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2B3373"/>
                    </a:solidFill>
                  </a:rPr>
                  <a:t>„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Directly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“ Search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kink-like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signature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with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Neural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Networks</a:t>
                </a: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7F08B488-92AD-BF6C-D26C-E4D430E73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  <a:blipFill>
                <a:blip r:embed="rId8"/>
                <a:stretch>
                  <a:fillRect t="-14286" b="-404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4764A5-BE7B-EC79-C02E-17A60E01F9D7}"/>
                  </a:ext>
                </a:extLst>
              </p:cNvPr>
              <p:cNvSpPr/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solidFill>
                <a:srgbClr val="2B337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dirty="0" err="1">
                    <a:latin typeface="Asul" panose="02000000000000000000" pitchFamily="2" charset="0"/>
                  </a:rPr>
                  <a:t>Binned</a:t>
                </a:r>
                <a:r>
                  <a:rPr lang="de-DE" dirty="0">
                    <a:latin typeface="Asul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Asul" panose="02000000000000000000" pitchFamily="2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4764A5-BE7B-EC79-C02E-17A60E01F9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blipFill>
                <a:blip r:embed="rId9"/>
                <a:stretch>
                  <a:fillRect r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ubtitle 2">
            <a:extLst>
              <a:ext uri="{FF2B5EF4-FFF2-40B4-BE49-F238E27FC236}">
                <a16:creationId xmlns:a16="http://schemas.microsoft.com/office/drawing/2014/main" id="{FE232FB1-821E-38EA-5C56-F277D63F215B}"/>
              </a:ext>
            </a:extLst>
          </p:cNvPr>
          <p:cNvSpPr txBox="1">
            <a:spLocks/>
          </p:cNvSpPr>
          <p:nvPr/>
        </p:nvSpPr>
        <p:spPr>
          <a:xfrm>
            <a:off x="3398419" y="3410634"/>
            <a:ext cx="1834680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2B3373"/>
                </a:solidFill>
              </a:rPr>
              <a:t>Sterile Y/N</a:t>
            </a:r>
            <a:endParaRPr lang="en-DE" sz="1600" dirty="0">
              <a:solidFill>
                <a:srgbClr val="2B33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849CD959-E871-B457-76FD-B9D79C96ED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DE" sz="1800" dirty="0">
                    <a:solidFill>
                      <a:srgbClr val="2B3373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80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de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DE" sz="1800" i="1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DE" sz="1800" dirty="0">
                  <a:solidFill>
                    <a:srgbClr val="2B3373"/>
                  </a:solidFill>
                </a:endParaRP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849CD959-E871-B457-76FD-B9D79C96E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  <a:blipFill>
                <a:blip r:embed="rId10"/>
                <a:stretch>
                  <a:fillRect t="-14706" b="-29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ubtitle 2">
            <a:extLst>
              <a:ext uri="{FF2B5EF4-FFF2-40B4-BE49-F238E27FC236}">
                <a16:creationId xmlns:a16="http://schemas.microsoft.com/office/drawing/2014/main" id="{6D5D09CE-FD9E-E13E-1E11-00DCBB721527}"/>
              </a:ext>
            </a:extLst>
          </p:cNvPr>
          <p:cNvSpPr txBox="1">
            <a:spLocks/>
          </p:cNvSpPr>
          <p:nvPr/>
        </p:nvSpPr>
        <p:spPr>
          <a:xfrm>
            <a:off x="412688" y="1785685"/>
            <a:ext cx="4379585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2B3373"/>
                </a:solidFill>
              </a:rPr>
              <a:t>Limited </a:t>
            </a:r>
            <a:r>
              <a:rPr lang="de-DE" sz="2000" b="1" dirty="0" err="1">
                <a:solidFill>
                  <a:srgbClr val="2B3373"/>
                </a:solidFill>
              </a:rPr>
              <a:t>Accuracy</a:t>
            </a:r>
            <a:r>
              <a:rPr lang="de-DE" sz="2000" b="1" dirty="0">
                <a:solidFill>
                  <a:srgbClr val="2B3373"/>
                </a:solidFill>
              </a:rPr>
              <a:t> </a:t>
            </a:r>
            <a:r>
              <a:rPr lang="de-DE" sz="2000" b="1" dirty="0" err="1">
                <a:solidFill>
                  <a:srgbClr val="2B3373"/>
                </a:solidFill>
              </a:rPr>
              <a:t>of</a:t>
            </a:r>
            <a:r>
              <a:rPr lang="de-DE" sz="2000" b="1" dirty="0">
                <a:solidFill>
                  <a:srgbClr val="2B3373"/>
                </a:solidFill>
              </a:rPr>
              <a:t> MC: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BD59E3E-1AA5-B3D1-0DAC-D7D7B24F0E63}"/>
              </a:ext>
            </a:extLst>
          </p:cNvPr>
          <p:cNvSpPr/>
          <p:nvPr/>
        </p:nvSpPr>
        <p:spPr>
          <a:xfrm>
            <a:off x="1896268" y="3253433"/>
            <a:ext cx="1222600" cy="2329181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57150">
            <a:solidFill>
              <a:srgbClr val="2B3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DE" b="1" dirty="0">
                <a:solidFill>
                  <a:srgbClr val="2A3575"/>
                </a:solidFill>
                <a:latin typeface="Asul" panose="02000000000000000000" pitchFamily="2" charset="0"/>
              </a:rPr>
              <a:t>Neural Network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0048B863-7AC3-6DE1-C649-5A81E767A149}"/>
              </a:ext>
            </a:extLst>
          </p:cNvPr>
          <p:cNvSpPr/>
          <p:nvPr/>
        </p:nvSpPr>
        <p:spPr>
          <a:xfrm rot="5400000">
            <a:off x="3026780" y="3416769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F584159F-C233-2A62-129B-CA5CC29F5280}"/>
              </a:ext>
            </a:extLst>
          </p:cNvPr>
          <p:cNvSpPr/>
          <p:nvPr/>
        </p:nvSpPr>
        <p:spPr>
          <a:xfrm rot="5400000">
            <a:off x="3032438" y="4218747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2AE2096F-008B-2B1C-5A51-22CC2A07CEA1}"/>
              </a:ext>
            </a:extLst>
          </p:cNvPr>
          <p:cNvSpPr/>
          <p:nvPr/>
        </p:nvSpPr>
        <p:spPr>
          <a:xfrm rot="5400000">
            <a:off x="3038096" y="5020725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95C48B82-3D59-78AE-43BE-7D07F321FF0F}"/>
              </a:ext>
            </a:extLst>
          </p:cNvPr>
          <p:cNvSpPr txBox="1">
            <a:spLocks/>
          </p:cNvSpPr>
          <p:nvPr/>
        </p:nvSpPr>
        <p:spPr>
          <a:xfrm>
            <a:off x="3216875" y="4939983"/>
            <a:ext cx="2203450" cy="69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sz="1800" dirty="0">
                <a:solidFill>
                  <a:srgbClr val="2B3373"/>
                </a:solidFill>
              </a:rPr>
              <a:t>Catch Mismodelling</a:t>
            </a:r>
          </a:p>
        </p:txBody>
      </p:sp>
    </p:spTree>
    <p:extLst>
      <p:ext uri="{BB962C8B-B14F-4D97-AF65-F5344CB8AC3E}">
        <p14:creationId xmlns:p14="http://schemas.microsoft.com/office/powerpoint/2010/main" val="88783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B8FCF-8988-5471-B92E-0BFA6EF95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B9B73-9E98-6B3D-340A-D057148B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3996-8A3E-F441-945D-DE2AF5F30708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A4E0C-97C7-482B-958C-5E59F8AB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BB043-AA07-401D-F69C-8CC85516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18</a:t>
            </a:fld>
            <a:endParaRPr lang="en-DE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F593C9-70F6-B08E-66D2-DA953DC7B726}"/>
              </a:ext>
            </a:extLst>
          </p:cNvPr>
          <p:cNvSpPr/>
          <p:nvPr/>
        </p:nvSpPr>
        <p:spPr>
          <a:xfrm>
            <a:off x="6542167" y="2178019"/>
            <a:ext cx="4379585" cy="3842257"/>
          </a:xfrm>
          <a:prstGeom prst="roundRect">
            <a:avLst>
              <a:gd name="adj" fmla="val 4603"/>
            </a:avLst>
          </a:prstGeom>
          <a:solidFill>
            <a:srgbClr val="AFCDD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b="1">
              <a:solidFill>
                <a:srgbClr val="34858D"/>
              </a:solidFill>
              <a:latin typeface="Asul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8973047C-6E9F-77A2-C6AB-6B61CEDD86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9398" y="2255017"/>
                <a:ext cx="4379585" cy="7450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3485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34858D"/>
                    </a:solidFill>
                  </a:rPr>
                  <a:t> Speed Up MC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sampling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using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Normalizing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Flows</a:t>
                </a:r>
              </a:p>
            </p:txBody>
          </p:sp>
        </mc:Choice>
        <mc:Fallback xmlns="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8973047C-6E9F-77A2-C6AB-6B61CEDD8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398" y="2255017"/>
                <a:ext cx="4379585" cy="745067"/>
              </a:xfrm>
              <a:prstGeom prst="rect">
                <a:avLst/>
              </a:prstGeom>
              <a:blipFill>
                <a:blip r:embed="rId3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1F8C5ABF-9C47-C105-0AB7-C857730B0910}"/>
              </a:ext>
            </a:extLst>
          </p:cNvPr>
          <p:cNvSpPr/>
          <p:nvPr/>
        </p:nvSpPr>
        <p:spPr>
          <a:xfrm>
            <a:off x="6898167" y="3343925"/>
            <a:ext cx="392535" cy="1930438"/>
          </a:xfrm>
          <a:prstGeom prst="rect">
            <a:avLst/>
          </a:prstGeom>
          <a:solidFill>
            <a:srgbClr val="34858D"/>
          </a:solidFill>
          <a:ln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Asul" panose="02000000000000000000" pitchFamily="2" charset="0"/>
              </a:rPr>
              <a:t>Input </a:t>
            </a:r>
            <a:r>
              <a:rPr lang="de-DE" dirty="0" err="1">
                <a:latin typeface="Asul" panose="02000000000000000000" pitchFamily="2" charset="0"/>
              </a:rPr>
              <a:t>Params</a:t>
            </a:r>
            <a:r>
              <a:rPr lang="de-DE" dirty="0">
                <a:latin typeface="Asul" panose="02000000000000000000" pitchFamily="2" charset="0"/>
              </a:rPr>
              <a:t>.</a:t>
            </a:r>
            <a:endParaRPr lang="en-DE" dirty="0">
              <a:latin typeface="Asul" panose="0200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B5C624-50F2-5F77-AB8B-BF499AD52D3A}"/>
              </a:ext>
            </a:extLst>
          </p:cNvPr>
          <p:cNvSpPr/>
          <p:nvPr/>
        </p:nvSpPr>
        <p:spPr>
          <a:xfrm>
            <a:off x="10301554" y="3343925"/>
            <a:ext cx="392535" cy="1930438"/>
          </a:xfrm>
          <a:prstGeom prst="rect">
            <a:avLst/>
          </a:prstGeom>
          <a:solidFill>
            <a:srgbClr val="34858D"/>
          </a:solidFill>
          <a:ln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Asul" panose="02000000000000000000" pitchFamily="2" charset="0"/>
              </a:rPr>
              <a:t>Output </a:t>
            </a:r>
            <a:r>
              <a:rPr lang="de-DE" dirty="0" err="1">
                <a:latin typeface="Asul" panose="02000000000000000000" pitchFamily="2" charset="0"/>
              </a:rPr>
              <a:t>Params</a:t>
            </a:r>
            <a:r>
              <a:rPr lang="de-DE" dirty="0">
                <a:latin typeface="Asul" panose="02000000000000000000" pitchFamily="2" charset="0"/>
              </a:rPr>
              <a:t>.</a:t>
            </a:r>
            <a:endParaRPr lang="en-DE" dirty="0">
              <a:latin typeface="Asul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3781FB-95C8-A3B2-2961-FE5603CB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How to Deal with MC Limitations using ML?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6D587B4B-2355-9FE1-7748-F44F1B046DEC}"/>
              </a:ext>
            </a:extLst>
          </p:cNvPr>
          <p:cNvSpPr txBox="1">
            <a:spLocks/>
          </p:cNvSpPr>
          <p:nvPr/>
        </p:nvSpPr>
        <p:spPr>
          <a:xfrm>
            <a:off x="6509398" y="1812277"/>
            <a:ext cx="3343029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34858D"/>
                </a:solidFill>
              </a:rPr>
              <a:t>Limited </a:t>
            </a:r>
            <a:r>
              <a:rPr lang="de-DE" sz="2000" b="1" dirty="0" err="1">
                <a:solidFill>
                  <a:srgbClr val="34858D"/>
                </a:solidFill>
              </a:rPr>
              <a:t>Statistics</a:t>
            </a:r>
            <a:r>
              <a:rPr lang="de-DE" sz="2000" b="1" dirty="0">
                <a:solidFill>
                  <a:srgbClr val="34858D"/>
                </a:solidFill>
              </a:rPr>
              <a:t> </a:t>
            </a:r>
            <a:r>
              <a:rPr lang="de-DE" sz="2000" b="1" dirty="0" err="1">
                <a:solidFill>
                  <a:srgbClr val="34858D"/>
                </a:solidFill>
              </a:rPr>
              <a:t>of</a:t>
            </a:r>
            <a:r>
              <a:rPr lang="de-DE" sz="2000" b="1" dirty="0">
                <a:solidFill>
                  <a:srgbClr val="34858D"/>
                </a:solidFill>
              </a:rPr>
              <a:t> MC:</a:t>
            </a: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3F8D2923-6134-0796-5C89-BAC4C9D6A4FD}"/>
              </a:ext>
            </a:extLst>
          </p:cNvPr>
          <p:cNvSpPr/>
          <p:nvPr/>
        </p:nvSpPr>
        <p:spPr>
          <a:xfrm rot="5400000">
            <a:off x="7201528" y="3548484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73CB0885-D7B6-2AA2-3F82-673B73F30E78}"/>
              </a:ext>
            </a:extLst>
          </p:cNvPr>
          <p:cNvSpPr/>
          <p:nvPr/>
        </p:nvSpPr>
        <p:spPr>
          <a:xfrm rot="5400000">
            <a:off x="7182843" y="4739220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BC33A929-D323-E17E-B51F-BCA7200C329C}"/>
              </a:ext>
            </a:extLst>
          </p:cNvPr>
          <p:cNvSpPr/>
          <p:nvPr/>
        </p:nvSpPr>
        <p:spPr>
          <a:xfrm rot="5400000">
            <a:off x="10078396" y="4753642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C0BE1967-ABB1-0992-874C-259AD00689EE}"/>
              </a:ext>
            </a:extLst>
          </p:cNvPr>
          <p:cNvSpPr/>
          <p:nvPr/>
        </p:nvSpPr>
        <p:spPr>
          <a:xfrm rot="5400000">
            <a:off x="10027638" y="3546585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BABDD08-4C66-8B1F-252D-555EDC74756D}"/>
              </a:ext>
            </a:extLst>
          </p:cNvPr>
          <p:cNvSpPr/>
          <p:nvPr/>
        </p:nvSpPr>
        <p:spPr>
          <a:xfrm>
            <a:off x="7413027" y="3315716"/>
            <a:ext cx="2720621" cy="745067"/>
          </a:xfrm>
          <a:prstGeom prst="roundRect">
            <a:avLst/>
          </a:prstGeom>
          <a:solidFill>
            <a:srgbClr val="AFCDD0"/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34858D"/>
                </a:solidFill>
                <a:latin typeface="Asul" panose="02000000000000000000" pitchFamily="2" charset="0"/>
              </a:rPr>
              <a:t>MC Simulation</a:t>
            </a:r>
          </a:p>
        </p:txBody>
      </p:sp>
      <p:pic>
        <p:nvPicPr>
          <p:cNvPr id="26" name="Graphic 25" descr="Snail with solid fill">
            <a:extLst>
              <a:ext uri="{FF2B5EF4-FFF2-40B4-BE49-F238E27FC236}">
                <a16:creationId xmlns:a16="http://schemas.microsoft.com/office/drawing/2014/main" id="{F65374BA-71AD-84A3-8EF0-44A6E543B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7101" y="2869022"/>
            <a:ext cx="652469" cy="652469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6E32069-B7FE-A035-91FB-D486413A8A40}"/>
              </a:ext>
            </a:extLst>
          </p:cNvPr>
          <p:cNvSpPr/>
          <p:nvPr/>
        </p:nvSpPr>
        <p:spPr>
          <a:xfrm>
            <a:off x="7429678" y="4517095"/>
            <a:ext cx="2720621" cy="745067"/>
          </a:xfrm>
          <a:prstGeom prst="roundRect">
            <a:avLst/>
          </a:prstGeom>
          <a:solidFill>
            <a:srgbClr val="AFCDD0"/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34858D"/>
                </a:solidFill>
                <a:latin typeface="Asul" panose="02000000000000000000" pitchFamily="2" charset="0"/>
              </a:rPr>
              <a:t>Normalizing Flow</a:t>
            </a:r>
          </a:p>
        </p:txBody>
      </p:sp>
      <p:pic>
        <p:nvPicPr>
          <p:cNvPr id="41" name="Graphic 40" descr="Rabbit with solid fill">
            <a:extLst>
              <a:ext uri="{FF2B5EF4-FFF2-40B4-BE49-F238E27FC236}">
                <a16:creationId xmlns:a16="http://schemas.microsoft.com/office/drawing/2014/main" id="{BD289931-23D9-A92A-55B9-611418C4D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9153" y="4699824"/>
            <a:ext cx="646547" cy="64654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16CE1F1-E1C9-643B-6974-0D58C0199C76}"/>
              </a:ext>
            </a:extLst>
          </p:cNvPr>
          <p:cNvCxnSpPr/>
          <p:nvPr/>
        </p:nvCxnSpPr>
        <p:spPr>
          <a:xfrm>
            <a:off x="8332875" y="4060783"/>
            <a:ext cx="0" cy="456312"/>
          </a:xfrm>
          <a:prstGeom prst="straightConnector1">
            <a:avLst/>
          </a:prstGeom>
          <a:ln w="7620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13F44EB-009B-4D16-7000-222FCB5CB3E9}"/>
              </a:ext>
            </a:extLst>
          </p:cNvPr>
          <p:cNvCxnSpPr/>
          <p:nvPr/>
        </p:nvCxnSpPr>
        <p:spPr>
          <a:xfrm>
            <a:off x="9784262" y="4080988"/>
            <a:ext cx="0" cy="456312"/>
          </a:xfrm>
          <a:prstGeom prst="straightConnector1">
            <a:avLst/>
          </a:prstGeom>
          <a:ln w="76200">
            <a:solidFill>
              <a:srgbClr val="3F8882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87CAC5B3-EF87-CAF5-BC58-3C25BCF4AEEA}"/>
              </a:ext>
            </a:extLst>
          </p:cNvPr>
          <p:cNvSpPr txBox="1">
            <a:spLocks/>
          </p:cNvSpPr>
          <p:nvPr/>
        </p:nvSpPr>
        <p:spPr>
          <a:xfrm>
            <a:off x="7396771" y="4169932"/>
            <a:ext cx="897008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500" dirty="0">
                <a:solidFill>
                  <a:srgbClr val="3F8882"/>
                </a:solidFill>
              </a:rPr>
              <a:t>1. </a:t>
            </a:r>
            <a:r>
              <a:rPr lang="de-DE" sz="1500" dirty="0" err="1">
                <a:solidFill>
                  <a:srgbClr val="3F8882"/>
                </a:solidFill>
              </a:rPr>
              <a:t>train</a:t>
            </a:r>
            <a:endParaRPr lang="en-DE" sz="1500" dirty="0">
              <a:solidFill>
                <a:srgbClr val="3F8882"/>
              </a:solidFill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2EA90F9E-54DC-0658-65E9-30555769E126}"/>
              </a:ext>
            </a:extLst>
          </p:cNvPr>
          <p:cNvSpPr txBox="1">
            <a:spLocks/>
          </p:cNvSpPr>
          <p:nvPr/>
        </p:nvSpPr>
        <p:spPr>
          <a:xfrm>
            <a:off x="8388552" y="4169932"/>
            <a:ext cx="1384483" cy="456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3F8882"/>
                </a:solidFill>
              </a:rPr>
              <a:t>2. </a:t>
            </a:r>
            <a:r>
              <a:rPr lang="de-DE" sz="1800" dirty="0" err="1">
                <a:solidFill>
                  <a:srgbClr val="3F8882"/>
                </a:solidFill>
              </a:rPr>
              <a:t>substitute</a:t>
            </a:r>
            <a:endParaRPr lang="en-DE" sz="1600" dirty="0">
              <a:solidFill>
                <a:srgbClr val="3F888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38AC8-C449-1BFD-DA4C-B35AB5D482A7}"/>
              </a:ext>
            </a:extLst>
          </p:cNvPr>
          <p:cNvSpPr txBox="1">
            <a:spLocks/>
          </p:cNvSpPr>
          <p:nvPr/>
        </p:nvSpPr>
        <p:spPr>
          <a:xfrm>
            <a:off x="441779" y="1114251"/>
            <a:ext cx="4790125" cy="45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Ideas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7F091D-7DBB-E455-690B-1B64D07483A7}"/>
              </a:ext>
            </a:extLst>
          </p:cNvPr>
          <p:cNvSpPr/>
          <p:nvPr/>
        </p:nvSpPr>
        <p:spPr>
          <a:xfrm>
            <a:off x="1033256" y="2178018"/>
            <a:ext cx="4531078" cy="3842258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25B73BB7-FACC-D0D8-1882-20273E1A72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2B3373"/>
                    </a:solidFill>
                  </a:rPr>
                  <a:t>„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Directly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“ Search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kink-like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signature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with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Neural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Networks</a:t>
                </a: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25B73BB7-FACC-D0D8-1882-20273E1A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  <a:blipFill>
                <a:blip r:embed="rId8"/>
                <a:stretch>
                  <a:fillRect t="-14286" b="-404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3F487A1-DFA0-29D4-05B8-551A1CBB31F5}"/>
                  </a:ext>
                </a:extLst>
              </p:cNvPr>
              <p:cNvSpPr/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solidFill>
                <a:srgbClr val="2B337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dirty="0" err="1">
                    <a:latin typeface="Asul" panose="02000000000000000000" pitchFamily="2" charset="0"/>
                  </a:rPr>
                  <a:t>Binned</a:t>
                </a:r>
                <a:r>
                  <a:rPr lang="de-DE" dirty="0">
                    <a:latin typeface="Asul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Asul" panose="02000000000000000000" pitchFamily="2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3F487A1-DFA0-29D4-05B8-551A1CBB3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blipFill>
                <a:blip r:embed="rId9"/>
                <a:stretch>
                  <a:fillRect r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ubtitle 2">
            <a:extLst>
              <a:ext uri="{FF2B5EF4-FFF2-40B4-BE49-F238E27FC236}">
                <a16:creationId xmlns:a16="http://schemas.microsoft.com/office/drawing/2014/main" id="{AFAEAC50-0C87-9BBE-5955-5A14C533A5D7}"/>
              </a:ext>
            </a:extLst>
          </p:cNvPr>
          <p:cNvSpPr txBox="1">
            <a:spLocks/>
          </p:cNvSpPr>
          <p:nvPr/>
        </p:nvSpPr>
        <p:spPr>
          <a:xfrm>
            <a:off x="3398419" y="3410634"/>
            <a:ext cx="1834680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2B3373"/>
                </a:solidFill>
              </a:rPr>
              <a:t>Sterile Y/N</a:t>
            </a:r>
            <a:endParaRPr lang="en-DE" sz="1600" dirty="0">
              <a:solidFill>
                <a:srgbClr val="2B33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67283F68-6263-B7B3-DA4A-197C1E3B13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DE" sz="1800" dirty="0">
                    <a:solidFill>
                      <a:srgbClr val="2B3373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80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de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DE" sz="1800" i="1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DE" sz="1800" dirty="0">
                  <a:solidFill>
                    <a:srgbClr val="2B3373"/>
                  </a:solidFill>
                </a:endParaRP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67283F68-6263-B7B3-DA4A-197C1E3B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  <a:blipFill>
                <a:blip r:embed="rId10"/>
                <a:stretch>
                  <a:fillRect t="-14706" b="-29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ubtitle 2">
            <a:extLst>
              <a:ext uri="{FF2B5EF4-FFF2-40B4-BE49-F238E27FC236}">
                <a16:creationId xmlns:a16="http://schemas.microsoft.com/office/drawing/2014/main" id="{51FD2FEF-F521-BEFD-7E18-3FF8811506CA}"/>
              </a:ext>
            </a:extLst>
          </p:cNvPr>
          <p:cNvSpPr txBox="1">
            <a:spLocks/>
          </p:cNvSpPr>
          <p:nvPr/>
        </p:nvSpPr>
        <p:spPr>
          <a:xfrm>
            <a:off x="412688" y="1785685"/>
            <a:ext cx="4379585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2B3373"/>
                </a:solidFill>
              </a:rPr>
              <a:t>Limited </a:t>
            </a:r>
            <a:r>
              <a:rPr lang="de-DE" sz="2000" b="1" dirty="0" err="1">
                <a:solidFill>
                  <a:srgbClr val="2B3373"/>
                </a:solidFill>
              </a:rPr>
              <a:t>Accuracy</a:t>
            </a:r>
            <a:r>
              <a:rPr lang="de-DE" sz="2000" b="1" dirty="0">
                <a:solidFill>
                  <a:srgbClr val="2B3373"/>
                </a:solidFill>
              </a:rPr>
              <a:t> </a:t>
            </a:r>
            <a:r>
              <a:rPr lang="de-DE" sz="2000" b="1" dirty="0" err="1">
                <a:solidFill>
                  <a:srgbClr val="2B3373"/>
                </a:solidFill>
              </a:rPr>
              <a:t>of</a:t>
            </a:r>
            <a:r>
              <a:rPr lang="de-DE" sz="2000" b="1" dirty="0">
                <a:solidFill>
                  <a:srgbClr val="2B3373"/>
                </a:solidFill>
              </a:rPr>
              <a:t> MC: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0F5B17-7115-768D-EF24-3E84024660D5}"/>
              </a:ext>
            </a:extLst>
          </p:cNvPr>
          <p:cNvSpPr/>
          <p:nvPr/>
        </p:nvSpPr>
        <p:spPr>
          <a:xfrm>
            <a:off x="1896268" y="3253433"/>
            <a:ext cx="1222600" cy="2329181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57150">
            <a:solidFill>
              <a:srgbClr val="2B3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DE" b="1" dirty="0">
                <a:solidFill>
                  <a:srgbClr val="2A3575"/>
                </a:solidFill>
                <a:latin typeface="Asul" panose="02000000000000000000" pitchFamily="2" charset="0"/>
              </a:rPr>
              <a:t>Neural Network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DA31B0BE-D182-E426-616E-A1258F691F6B}"/>
              </a:ext>
            </a:extLst>
          </p:cNvPr>
          <p:cNvSpPr/>
          <p:nvPr/>
        </p:nvSpPr>
        <p:spPr>
          <a:xfrm rot="5400000">
            <a:off x="3026780" y="3416769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7B16CEED-AFB5-623D-BB74-075A8F61020A}"/>
              </a:ext>
            </a:extLst>
          </p:cNvPr>
          <p:cNvSpPr/>
          <p:nvPr/>
        </p:nvSpPr>
        <p:spPr>
          <a:xfrm rot="5400000">
            <a:off x="3032438" y="4218747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E279B716-A5BF-D8B7-578C-6FD5963BDEE7}"/>
              </a:ext>
            </a:extLst>
          </p:cNvPr>
          <p:cNvSpPr/>
          <p:nvPr/>
        </p:nvSpPr>
        <p:spPr>
          <a:xfrm rot="5400000">
            <a:off x="3038096" y="5020725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EA8DC473-A3A9-09C2-12B1-74ED29C4E32E}"/>
              </a:ext>
            </a:extLst>
          </p:cNvPr>
          <p:cNvSpPr txBox="1">
            <a:spLocks/>
          </p:cNvSpPr>
          <p:nvPr/>
        </p:nvSpPr>
        <p:spPr>
          <a:xfrm>
            <a:off x="3216875" y="4939983"/>
            <a:ext cx="2203450" cy="69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sz="1800" dirty="0">
                <a:solidFill>
                  <a:srgbClr val="2B3373"/>
                </a:solidFill>
              </a:rPr>
              <a:t>Catch Mismodelling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081E2B-6D76-BD00-A88C-35D39C81BBD1}"/>
              </a:ext>
            </a:extLst>
          </p:cNvPr>
          <p:cNvSpPr/>
          <p:nvPr/>
        </p:nvSpPr>
        <p:spPr>
          <a:xfrm rot="2047740">
            <a:off x="9151910" y="1752686"/>
            <a:ext cx="2437592" cy="24137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09497"/>
              </a:avLst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3F8882"/>
                </a:solidFill>
                <a:latin typeface="Asul" panose="02000000000000000000" pitchFamily="2" charset="0"/>
                <a:ea typeface="+mj-ea"/>
                <a:cs typeface="+mj-cs"/>
              </a:rPr>
              <a:t>TODAY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8D99DA-8910-9735-E46F-6D8FF6341AAD}"/>
              </a:ext>
            </a:extLst>
          </p:cNvPr>
          <p:cNvSpPr/>
          <p:nvPr/>
        </p:nvSpPr>
        <p:spPr>
          <a:xfrm>
            <a:off x="441779" y="1564543"/>
            <a:ext cx="5654221" cy="467276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8DDAB4-FE6D-6A0E-C08E-FF4696AA99D7}"/>
              </a:ext>
            </a:extLst>
          </p:cNvPr>
          <p:cNvSpPr/>
          <p:nvPr/>
        </p:nvSpPr>
        <p:spPr>
          <a:xfrm rot="1998526">
            <a:off x="3568636" y="1633839"/>
            <a:ext cx="2698983" cy="24137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09497"/>
              </a:avLst>
            </a:prstTxWarp>
            <a:spAutoFit/>
          </a:bodyPr>
          <a:lstStyle/>
          <a:p>
            <a:pPr algn="ctr"/>
            <a:r>
              <a:rPr lang="en-GB" sz="2800" dirty="0">
                <a:solidFill>
                  <a:schemeClr val="bg2">
                    <a:lumMod val="90000"/>
                  </a:schemeClr>
                </a:solidFill>
                <a:latin typeface="Asul" panose="02000000000000000000" pitchFamily="2" charset="0"/>
                <a:ea typeface="+mj-ea"/>
                <a:cs typeface="+mj-cs"/>
              </a:rPr>
              <a:t>Maybe today</a:t>
            </a:r>
          </a:p>
        </p:txBody>
      </p:sp>
    </p:spTree>
    <p:extLst>
      <p:ext uri="{BB962C8B-B14F-4D97-AF65-F5344CB8AC3E}">
        <p14:creationId xmlns:p14="http://schemas.microsoft.com/office/powerpoint/2010/main" val="409254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29284-2D5F-B210-D845-A14DEB0C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7030-E1CF-852E-7CB4-6AAC4055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Setting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B13A9-E36D-3A38-3704-6BA33D0D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BF37-C8C1-3646-BBD2-ABDEDE1553EB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90673-1578-2E84-89DD-4E0A3144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388C-3E07-6475-BE95-AF453C50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19</a:t>
            </a:fld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A04F5-EEC3-7562-DFC2-845E4E968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32" y="1414066"/>
            <a:ext cx="5782311" cy="3386326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4844ED4-B26E-7BE1-99A1-6D00E1F08AE2}"/>
              </a:ext>
            </a:extLst>
          </p:cNvPr>
          <p:cNvSpPr txBox="1">
            <a:spLocks/>
          </p:cNvSpPr>
          <p:nvPr/>
        </p:nvSpPr>
        <p:spPr>
          <a:xfrm>
            <a:off x="429925" y="1419160"/>
            <a:ext cx="4790125" cy="229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Feasibility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simple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example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flows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Accurate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draw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samples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ubtitle 2">
                <a:extLst>
                  <a:ext uri="{FF2B5EF4-FFF2-40B4-BE49-F238E27FC236}">
                    <a16:creationId xmlns:a16="http://schemas.microsoft.com/office/drawing/2014/main" id="{3E182E18-BF8B-3A2C-5FF3-00B357A841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028" y="4820505"/>
                <a:ext cx="6045820" cy="323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eV</a:t>
                </a:r>
              </a:p>
            </p:txBody>
          </p:sp>
        </mc:Choice>
        <mc:Fallback xmlns="">
          <p:sp>
            <p:nvSpPr>
              <p:cNvPr id="40" name="Subtitle 2">
                <a:extLst>
                  <a:ext uri="{FF2B5EF4-FFF2-40B4-BE49-F238E27FC236}">
                    <a16:creationId xmlns:a16="http://schemas.microsoft.com/office/drawing/2014/main" id="{3E182E18-BF8B-3A2C-5FF3-00B357A84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028" y="4820505"/>
                <a:ext cx="6045820" cy="323388"/>
              </a:xfrm>
              <a:prstGeom prst="rect">
                <a:avLst/>
              </a:prstGeom>
              <a:blipFill>
                <a:blip r:embed="rId4"/>
                <a:stretch>
                  <a:fillRect t="-11111" b="-148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9149F299-248B-D9B4-0013-2E7CEE908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11" y="1272973"/>
            <a:ext cx="1192957" cy="82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ubtitle 2">
                <a:extLst>
                  <a:ext uri="{FF2B5EF4-FFF2-40B4-BE49-F238E27FC236}">
                    <a16:creationId xmlns:a16="http://schemas.microsoft.com/office/drawing/2014/main" id="{065ED9C4-3D51-61E4-0D88-13580E9DC3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7247" y="1589382"/>
                <a:ext cx="3933393" cy="323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𝐷𝑅</m:t>
                          </m:r>
                        </m:sub>
                      </m:sSub>
                      <m:d>
                        <m:d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Subtitle 2">
                <a:extLst>
                  <a:ext uri="{FF2B5EF4-FFF2-40B4-BE49-F238E27FC236}">
                    <a16:creationId xmlns:a16="http://schemas.microsoft.com/office/drawing/2014/main" id="{065ED9C4-3D51-61E4-0D88-13580E9DC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47" y="1589382"/>
                <a:ext cx="3933393" cy="3233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itle 2">
            <a:extLst>
              <a:ext uri="{FF2B5EF4-FFF2-40B4-BE49-F238E27FC236}">
                <a16:creationId xmlns:a16="http://schemas.microsoft.com/office/drawing/2014/main" id="{1F59D9BC-6180-F6C2-9C17-F95EA9377998}"/>
              </a:ext>
            </a:extLst>
          </p:cNvPr>
          <p:cNvSpPr txBox="1">
            <a:spLocks/>
          </p:cNvSpPr>
          <p:nvPr/>
        </p:nvSpPr>
        <p:spPr>
          <a:xfrm>
            <a:off x="5361377" y="1220988"/>
            <a:ext cx="6045820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Empirical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Detector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Response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different initial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electron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energies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55398E-89A3-636C-7CAA-A2E1E0FA5137}"/>
              </a:ext>
            </a:extLst>
          </p:cNvPr>
          <p:cNvCxnSpPr/>
          <p:nvPr/>
        </p:nvCxnSpPr>
        <p:spPr>
          <a:xfrm flipH="1">
            <a:off x="7714661" y="1751076"/>
            <a:ext cx="813774" cy="239035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A0D674-A565-DCE7-ACFD-6E5F78DA80B6}"/>
              </a:ext>
            </a:extLst>
          </p:cNvPr>
          <p:cNvCxnSpPr>
            <a:cxnSpLocks/>
          </p:cNvCxnSpPr>
          <p:nvPr/>
        </p:nvCxnSpPr>
        <p:spPr>
          <a:xfrm flipH="1">
            <a:off x="8488548" y="1903476"/>
            <a:ext cx="192287" cy="234742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22D0B7-0432-E2E3-557A-E80B73A93452}"/>
              </a:ext>
            </a:extLst>
          </p:cNvPr>
          <p:cNvCxnSpPr>
            <a:cxnSpLocks/>
          </p:cNvCxnSpPr>
          <p:nvPr/>
        </p:nvCxnSpPr>
        <p:spPr>
          <a:xfrm>
            <a:off x="9386851" y="1932568"/>
            <a:ext cx="420311" cy="223706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DC69A4-0576-AD3E-E92B-C75CE7211638}"/>
              </a:ext>
            </a:extLst>
          </p:cNvPr>
          <p:cNvCxnSpPr>
            <a:cxnSpLocks/>
          </p:cNvCxnSpPr>
          <p:nvPr/>
        </p:nvCxnSpPr>
        <p:spPr>
          <a:xfrm>
            <a:off x="9828722" y="1738070"/>
            <a:ext cx="803782" cy="306351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A2ECCF-7EAE-98F0-C32C-B4D7CBDA13FB}"/>
              </a:ext>
            </a:extLst>
          </p:cNvPr>
          <p:cNvCxnSpPr>
            <a:cxnSpLocks/>
          </p:cNvCxnSpPr>
          <p:nvPr/>
        </p:nvCxnSpPr>
        <p:spPr>
          <a:xfrm>
            <a:off x="8968881" y="1912770"/>
            <a:ext cx="91461" cy="271909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089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4E663-3EB4-69D9-F698-5CEF68AB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54C589A5-83CE-8855-7424-3A580A94E665}"/>
              </a:ext>
            </a:extLst>
          </p:cNvPr>
          <p:cNvGrpSpPr/>
          <p:nvPr/>
        </p:nvGrpSpPr>
        <p:grpSpPr>
          <a:xfrm>
            <a:off x="1194500" y="7013216"/>
            <a:ext cx="8938903" cy="3523848"/>
            <a:chOff x="1135278" y="3398376"/>
            <a:chExt cx="8938903" cy="352384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98F5C1F-E4C8-9B32-D806-626F439587BF}"/>
                </a:ext>
              </a:extLst>
            </p:cNvPr>
            <p:cNvGrpSpPr/>
            <p:nvPr/>
          </p:nvGrpSpPr>
          <p:grpSpPr>
            <a:xfrm>
              <a:off x="2110682" y="3398376"/>
              <a:ext cx="7963499" cy="3135233"/>
              <a:chOff x="2110682" y="3398376"/>
              <a:chExt cx="7963499" cy="313523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2D3044-B93D-CDD3-5029-018207E20918}"/>
                  </a:ext>
                </a:extLst>
              </p:cNvPr>
              <p:cNvGrpSpPr/>
              <p:nvPr/>
            </p:nvGrpSpPr>
            <p:grpSpPr>
              <a:xfrm>
                <a:off x="2110682" y="3398376"/>
                <a:ext cx="7963499" cy="3135233"/>
                <a:chOff x="2110682" y="3496178"/>
                <a:chExt cx="7963499" cy="3135233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BB4B0E2-FDEF-722A-75C5-98C4E0BD86BA}"/>
                    </a:ext>
                  </a:extLst>
                </p:cNvPr>
                <p:cNvGrpSpPr/>
                <p:nvPr/>
              </p:nvGrpSpPr>
              <p:grpSpPr>
                <a:xfrm>
                  <a:off x="2110682" y="3496178"/>
                  <a:ext cx="7963499" cy="3135233"/>
                  <a:chOff x="551384" y="1497587"/>
                  <a:chExt cx="7963499" cy="3135233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55613B96-89EB-86AD-94DF-AB2ECF005EA5}"/>
                      </a:ext>
                    </a:extLst>
                  </p:cNvPr>
                  <p:cNvGrpSpPr/>
                  <p:nvPr/>
                </p:nvGrpSpPr>
                <p:grpSpPr>
                  <a:xfrm>
                    <a:off x="551384" y="1497587"/>
                    <a:ext cx="7963499" cy="3135233"/>
                    <a:chOff x="551384" y="1497587"/>
                    <a:chExt cx="7963499" cy="3135233"/>
                  </a:xfrm>
                </p:grpSpPr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710AD2A7-A297-9DD9-F976-0F2DC15DBD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384" y="1497587"/>
                      <a:ext cx="7963499" cy="3135233"/>
                      <a:chOff x="2114250" y="2996952"/>
                      <a:chExt cx="7963499" cy="3135233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B26A034E-49E3-D549-0630-053C73CF0F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14250" y="2996952"/>
                        <a:ext cx="7963499" cy="3135233"/>
                        <a:chOff x="2114250" y="2996952"/>
                        <a:chExt cx="7963499" cy="3135233"/>
                      </a:xfrm>
                    </p:grpSpPr>
                    <p:pic>
                      <p:nvPicPr>
                        <p:cNvPr id="23" name="Google Shape;84;p18">
                          <a:extLst>
                            <a:ext uri="{FF2B5EF4-FFF2-40B4-BE49-F238E27FC236}">
                              <a16:creationId xmlns:a16="http://schemas.microsoft.com/office/drawing/2014/main" id="{3BABEE0D-11FB-4237-9712-73383318B7B4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 rotWithShape="1">
                        <a:blip r:embed="rId3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2114250" y="2996952"/>
                          <a:ext cx="7963499" cy="3135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sp>
                      <p:nvSpPr>
                        <p:cNvPr id="24" name="Rectangle 23">
                          <a:extLst>
                            <a:ext uri="{FF2B5EF4-FFF2-40B4-BE49-F238E27FC236}">
                              <a16:creationId xmlns:a16="http://schemas.microsoft.com/office/drawing/2014/main" id="{1B991741-4716-C26E-1AE3-EFCABEBB08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296734">
                          <a:off x="2149834" y="3144693"/>
                          <a:ext cx="7270840" cy="87976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DE"/>
                        </a:p>
                      </p:txBody>
                    </p:sp>
                  </p:grp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14994C24-B376-D650-6249-4DBFE5DB21CF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2420401" y="4294261"/>
                        <a:ext cx="1872208" cy="431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  <p:sp>
                    <p:nvSpPr>
                      <p:cNvPr id="21" name="Rectangle 20">
                        <a:extLst>
                          <a:ext uri="{FF2B5EF4-FFF2-40B4-BE49-F238E27FC236}">
                            <a16:creationId xmlns:a16="http://schemas.microsoft.com/office/drawing/2014/main" id="{B6C5759B-BD3A-326F-5C58-82B60B5B5951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2226798" y="5405941"/>
                        <a:ext cx="2429558" cy="4875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  <p:sp>
                    <p:nvSpPr>
                      <p:cNvPr id="22" name="Rectangle 21">
                        <a:extLst>
                          <a:ext uri="{FF2B5EF4-FFF2-40B4-BE49-F238E27FC236}">
                            <a16:creationId xmlns:a16="http://schemas.microsoft.com/office/drawing/2014/main" id="{CBF403D2-7B74-5DB3-B602-3485D454D3B9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7266849" y="5367697"/>
                        <a:ext cx="1578998" cy="4875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</p:grp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CC82C52-AF10-C402-F35E-679A13710F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2669" y="2538690"/>
                      <a:ext cx="1440160" cy="10475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/>
                    </a:p>
                  </p:txBody>
                </p:sp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A55D318B-0D3D-9222-1938-1919E617B3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l="88872" t="30025" r="4643" b="41919"/>
                    <a:stretch/>
                  </p:blipFill>
                  <p:spPr>
                    <a:xfrm>
                      <a:off x="6735159" y="2612265"/>
                      <a:ext cx="504056" cy="1047552"/>
                    </a:xfrm>
                    <a:prstGeom prst="ellipse">
                      <a:avLst/>
                    </a:prstGeom>
                  </p:spPr>
                </p:pic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8E888908-467D-5DDE-A537-CB8E674DF61E}"/>
                      </a:ext>
                    </a:extLst>
                  </p:cNvPr>
                  <p:cNvSpPr/>
                  <p:nvPr/>
                </p:nvSpPr>
                <p:spPr>
                  <a:xfrm>
                    <a:off x="7312667" y="4005902"/>
                    <a:ext cx="1087589" cy="4964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2FEEF5E-1BFE-533B-C1F4-2460D7B475DB}"/>
                    </a:ext>
                  </a:extLst>
                </p:cNvPr>
                <p:cNvSpPr/>
                <p:nvPr/>
              </p:nvSpPr>
              <p:spPr>
                <a:xfrm rot="21308440">
                  <a:off x="2324215" y="5663548"/>
                  <a:ext cx="2614635" cy="313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5BC9988-AE16-DFFF-F361-6F2F498AE3D3}"/>
                    </a:ext>
                  </a:extLst>
                </p:cNvPr>
                <p:cNvSpPr/>
                <p:nvPr/>
              </p:nvSpPr>
              <p:spPr>
                <a:xfrm rot="21308440">
                  <a:off x="2114289" y="5035879"/>
                  <a:ext cx="2614635" cy="313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8972695-067C-C4AF-2176-44025F91B64E}"/>
                  </a:ext>
                </a:extLst>
              </p:cNvPr>
              <p:cNvSpPr/>
              <p:nvPr/>
            </p:nvSpPr>
            <p:spPr>
              <a:xfrm rot="19240241">
                <a:off x="8003239" y="5362017"/>
                <a:ext cx="434102" cy="544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685C5F6-C45A-CCA0-9C88-D21C024A94AE}"/>
                  </a:ext>
                </a:extLst>
              </p:cNvPr>
              <p:cNvSpPr/>
              <p:nvPr/>
            </p:nvSpPr>
            <p:spPr>
              <a:xfrm rot="15864506">
                <a:off x="7579087" y="5468942"/>
                <a:ext cx="161547" cy="544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45CC75-158A-8867-4450-96F7A6D509EF}"/>
                </a:ext>
              </a:extLst>
            </p:cNvPr>
            <p:cNvSpPr/>
            <p:nvPr/>
          </p:nvSpPr>
          <p:spPr>
            <a:xfrm rot="19802069">
              <a:off x="1135278" y="4508452"/>
              <a:ext cx="2843408" cy="2413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11634"/>
                </a:avLst>
              </a:prstTxWarp>
              <a:spAutoFit/>
            </a:bodyPr>
            <a:lstStyle/>
            <a:p>
              <a:pPr algn="ctr"/>
              <a:r>
                <a:rPr lang="en-GB" sz="20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"/>
                  <a:ea typeface="+mj-ea"/>
                  <a:cs typeface="+mj-cs"/>
                </a:rPr>
                <a:t>KATRIN Experiment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757B566-1540-2C41-0C18-E5685752A295}"/>
                    </a:ext>
                  </a:extLst>
                </p:cNvPr>
                <p:cNvSpPr/>
                <p:nvPr/>
              </p:nvSpPr>
              <p:spPr>
                <a:xfrm>
                  <a:off x="2407223" y="5974701"/>
                  <a:ext cx="1953442" cy="36666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srgbClr val="B1B1B1"/>
                      </a:solidFill>
                    </a:rPr>
                    <a:t>S</a:t>
                  </a:r>
                  <a:r>
                    <a:rPr lang="en-DE" dirty="0">
                      <a:solidFill>
                        <a:srgbClr val="B1B1B1"/>
                      </a:solidFill>
                    </a:rPr>
                    <a:t>trong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>
                      <a:solidFill>
                        <a:srgbClr val="B1B1B1"/>
                      </a:solidFill>
                    </a:rPr>
                    <a:t> source</a:t>
                  </a: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757B566-1540-2C41-0C18-E5685752A2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7223" y="5974701"/>
                  <a:ext cx="1953442" cy="366664"/>
                </a:xfrm>
                <a:prstGeom prst="rect">
                  <a:avLst/>
                </a:prstGeom>
                <a:blipFill>
                  <a:blip r:embed="rId5"/>
                  <a:stretch>
                    <a:fillRect l="-1299" t="-6897" r="-1299" b="-275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A80F526-FB69-ED6D-7A71-D454C228DE90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3383944" y="5649993"/>
              <a:ext cx="0" cy="324708"/>
            </a:xfrm>
            <a:prstGeom prst="straightConnector1">
              <a:avLst/>
            </a:prstGeom>
            <a:ln w="28575">
              <a:solidFill>
                <a:srgbClr val="B1B1B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01DD867-BB39-4AD9-84F9-EA63EABA5A24}"/>
                </a:ext>
              </a:extLst>
            </p:cNvPr>
            <p:cNvSpPr/>
            <p:nvPr/>
          </p:nvSpPr>
          <p:spPr>
            <a:xfrm rot="21333414">
              <a:off x="5879238" y="5764640"/>
              <a:ext cx="1929366" cy="36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B1B1B1"/>
                  </a:solidFill>
                </a:rPr>
                <a:t>MAC-E Filter</a:t>
              </a:r>
              <a:endParaRPr lang="en-DE" dirty="0">
                <a:solidFill>
                  <a:srgbClr val="B1B1B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627A68-F908-EB25-8E2E-E06E01A7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Neutrino Physics and the KATRIN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4650-099F-3208-07E6-813F304C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8FC2-1060-E843-967F-2F73FAD998DB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7B43-5A66-5B32-22B8-3ACA5528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D525-97C8-6131-5958-6917714A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269915-C65A-863C-664A-37683F707DB4}"/>
                  </a:ext>
                </a:extLst>
              </p:cNvPr>
              <p:cNvSpPr txBox="1"/>
              <p:nvPr/>
            </p:nvSpPr>
            <p:spPr>
              <a:xfrm>
                <a:off x="363818" y="1346116"/>
                <a:ext cx="5973369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Neutrino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Lepton that 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Oscillates between flavors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has a </a:t>
                </a:r>
                <a:r>
                  <a:rPr lang="en-US" sz="2000" dirty="0">
                    <a:gradFill>
                      <a:gsLst>
                        <a:gs pos="87000">
                          <a:srgbClr val="254B7F"/>
                        </a:gs>
                        <a:gs pos="75000">
                          <a:srgbClr val="1B6488"/>
                        </a:gs>
                        <a:gs pos="60000">
                          <a:srgbClr val="1E6F8A"/>
                        </a:gs>
                        <a:gs pos="45000">
                          <a:srgbClr val="34858D"/>
                        </a:gs>
                        <a:gs pos="30000">
                          <a:srgbClr val="58A590"/>
                        </a:gs>
                        <a:gs pos="15000">
                          <a:srgbClr val="7BBA91"/>
                        </a:gs>
                        <a:gs pos="0">
                          <a:srgbClr val="A5CE90"/>
                        </a:gs>
                        <a:gs pos="100000">
                          <a:srgbClr val="2C3072"/>
                        </a:gs>
                      </a:gsLst>
                      <a:lin ang="0" scaled="0"/>
                    </a:gradFill>
                    <a:latin typeface="Asul" panose="02000000000000000000" pitchFamily="2" charset="0"/>
                    <a:ea typeface="+mj-ea"/>
                    <a:cs typeface="+mj-cs"/>
                  </a:rPr>
                  <a:t>mass</a:t>
                </a:r>
                <a:endParaRPr lang="en-US" sz="40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269915-C65A-863C-664A-37683F707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18" y="1346116"/>
                <a:ext cx="5973369" cy="2226899"/>
              </a:xfrm>
              <a:prstGeom prst="rect">
                <a:avLst/>
              </a:prstGeom>
              <a:blipFill>
                <a:blip r:embed="rId6"/>
                <a:stretch>
                  <a:fillRect l="-1059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C82D567-E9B1-873F-CEF6-1464FB59F8C7}"/>
              </a:ext>
            </a:extLst>
          </p:cNvPr>
          <p:cNvGrpSpPr/>
          <p:nvPr/>
        </p:nvGrpSpPr>
        <p:grpSpPr>
          <a:xfrm rot="20836706">
            <a:off x="3720476" y="1585185"/>
            <a:ext cx="4937780" cy="2430719"/>
            <a:chOff x="911673" y="2795480"/>
            <a:chExt cx="4937780" cy="243071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02609E7-79D2-1FCE-B7C2-E64660F3A0B6}"/>
                </a:ext>
              </a:extLst>
            </p:cNvPr>
            <p:cNvCxnSpPr>
              <a:cxnSpLocks/>
            </p:cNvCxnSpPr>
            <p:nvPr/>
          </p:nvCxnSpPr>
          <p:spPr>
            <a:xfrm rot="763294">
              <a:off x="3816109" y="4287513"/>
              <a:ext cx="1327624" cy="9386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62796E2-EE7B-BC83-1F1E-BC29438E82D2}"/>
                </a:ext>
              </a:extLst>
            </p:cNvPr>
            <p:cNvCxnSpPr>
              <a:cxnSpLocks/>
            </p:cNvCxnSpPr>
            <p:nvPr/>
          </p:nvCxnSpPr>
          <p:spPr>
            <a:xfrm rot="763294" flipV="1">
              <a:off x="4086299" y="2795480"/>
              <a:ext cx="769620" cy="14530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ABFF77B-D039-F4CB-C7D0-5895EF973CBC}"/>
                </a:ext>
              </a:extLst>
            </p:cNvPr>
            <p:cNvCxnSpPr>
              <a:cxnSpLocks/>
            </p:cNvCxnSpPr>
            <p:nvPr/>
          </p:nvCxnSpPr>
          <p:spPr>
            <a:xfrm rot="763294" flipV="1">
              <a:off x="911673" y="3584074"/>
              <a:ext cx="4937780" cy="11262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FDB880E-2122-03C9-E416-FCAB1B841D64}"/>
                </a:ext>
              </a:extLst>
            </p:cNvPr>
            <p:cNvGrpSpPr/>
            <p:nvPr/>
          </p:nvGrpSpPr>
          <p:grpSpPr>
            <a:xfrm>
              <a:off x="1136300" y="3839587"/>
              <a:ext cx="548580" cy="509141"/>
              <a:chOff x="2960812" y="1767731"/>
              <a:chExt cx="548580" cy="50914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9A105E4-7F4C-1F61-4723-F59A3E572C8E}"/>
                  </a:ext>
                </a:extLst>
              </p:cNvPr>
              <p:cNvSpPr/>
              <p:nvPr/>
            </p:nvSpPr>
            <p:spPr>
              <a:xfrm>
                <a:off x="3143672" y="1767731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3217990-0F30-8ED4-E935-019C2F16580F}"/>
                  </a:ext>
                </a:extLst>
              </p:cNvPr>
              <p:cNvSpPr/>
              <p:nvPr/>
            </p:nvSpPr>
            <p:spPr>
              <a:xfrm>
                <a:off x="2960812" y="1930039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09C1F1C-CE21-C26E-FA72-0E348AB1684F}"/>
                  </a:ext>
                </a:extLst>
              </p:cNvPr>
              <p:cNvSpPr/>
              <p:nvPr/>
            </p:nvSpPr>
            <p:spPr>
              <a:xfrm>
                <a:off x="3215680" y="1988840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88083D0-B6C0-CE1C-9BD2-0FA46595EFD2}"/>
                </a:ext>
              </a:extLst>
            </p:cNvPr>
            <p:cNvGrpSpPr/>
            <p:nvPr/>
          </p:nvGrpSpPr>
          <p:grpSpPr>
            <a:xfrm>
              <a:off x="4883365" y="3839587"/>
              <a:ext cx="548580" cy="509141"/>
              <a:chOff x="4841969" y="4445233"/>
              <a:chExt cx="548580" cy="50914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B5723F3-292F-80DE-1B45-688D0ADABD11}"/>
                  </a:ext>
                </a:extLst>
              </p:cNvPr>
              <p:cNvSpPr/>
              <p:nvPr/>
            </p:nvSpPr>
            <p:spPr>
              <a:xfrm>
                <a:off x="5024829" y="4445233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72AA702-C478-BC33-EF3E-0CD1C9BCE4F1}"/>
                  </a:ext>
                </a:extLst>
              </p:cNvPr>
              <p:cNvSpPr/>
              <p:nvPr/>
            </p:nvSpPr>
            <p:spPr>
              <a:xfrm>
                <a:off x="4841969" y="4607541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CFD2BEC-E93C-E362-211A-119D6D151562}"/>
                  </a:ext>
                </a:extLst>
              </p:cNvPr>
              <p:cNvSpPr/>
              <p:nvPr/>
            </p:nvSpPr>
            <p:spPr>
              <a:xfrm>
                <a:off x="5096837" y="4666342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41B7613-3588-B5C5-1D1B-9EDF14C728AE}"/>
                    </a:ext>
                  </a:extLst>
                </p:cNvPr>
                <p:cNvSpPr/>
                <p:nvPr/>
              </p:nvSpPr>
              <p:spPr>
                <a:xfrm>
                  <a:off x="4496193" y="3185979"/>
                  <a:ext cx="293712" cy="288032"/>
                </a:xfrm>
                <a:prstGeom prst="ellipse">
                  <a:avLst/>
                </a:prstGeom>
                <a:solidFill>
                  <a:srgbClr val="1C6087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41B7613-3588-B5C5-1D1B-9EDF14C728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193" y="3185979"/>
                  <a:ext cx="293712" cy="288032"/>
                </a:xfrm>
                <a:prstGeom prst="ellipse">
                  <a:avLst/>
                </a:prstGeom>
                <a:blipFill>
                  <a:blip r:embed="rId7"/>
                  <a:stretch>
                    <a:fillRect l="-7692"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FA8958A-36A9-69DA-E33F-9F5ED264FF51}"/>
                    </a:ext>
                  </a:extLst>
                </p:cNvPr>
                <p:cNvSpPr/>
                <p:nvPr/>
              </p:nvSpPr>
              <p:spPr>
                <a:xfrm>
                  <a:off x="4496193" y="4831696"/>
                  <a:ext cx="293712" cy="288032"/>
                </a:xfrm>
                <a:prstGeom prst="ellipse">
                  <a:avLst/>
                </a:prstGeom>
                <a:solidFill>
                  <a:srgbClr val="2C307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FA8958A-36A9-69DA-E33F-9F5ED264FF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193" y="4831696"/>
                  <a:ext cx="293712" cy="288032"/>
                </a:xfrm>
                <a:prstGeom prst="ellipse">
                  <a:avLst/>
                </a:prstGeom>
                <a:blipFill>
                  <a:blip r:embed="rId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ight Brace 6">
            <a:extLst>
              <a:ext uri="{FF2B5EF4-FFF2-40B4-BE49-F238E27FC236}">
                <a16:creationId xmlns:a16="http://schemas.microsoft.com/office/drawing/2014/main" id="{A7B00DB1-E939-AC2D-EF06-D6306C2DE52B}"/>
              </a:ext>
            </a:extLst>
          </p:cNvPr>
          <p:cNvSpPr/>
          <p:nvPr/>
        </p:nvSpPr>
        <p:spPr>
          <a:xfrm rot="5400000">
            <a:off x="4388571" y="2585667"/>
            <a:ext cx="163568" cy="659002"/>
          </a:xfrm>
          <a:prstGeom prst="rightBrace">
            <a:avLst>
              <a:gd name="adj1" fmla="val 8333"/>
              <a:gd name="adj2" fmla="val 75129"/>
            </a:avLst>
          </a:prstGeom>
          <a:ln>
            <a:solidFill>
              <a:srgbClr val="1C6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1C608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91050-18A4-285B-41C5-699A6FD7F6E6}"/>
              </a:ext>
            </a:extLst>
          </p:cNvPr>
          <p:cNvSpPr/>
          <p:nvPr/>
        </p:nvSpPr>
        <p:spPr>
          <a:xfrm rot="1626079">
            <a:off x="5444659" y="2105622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40707"/>
              </a:avLst>
            </a:prstTxWarp>
            <a:spAutoFit/>
          </a:bodyPr>
          <a:lstStyle/>
          <a:p>
            <a:pPr algn="ctr"/>
            <a:r>
              <a:rPr lang="en-GB" sz="2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  <a:ea typeface="+mj-ea"/>
                <a:cs typeface="+mj-cs"/>
              </a:rPr>
              <a:t>BSM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DCFFBC4-60A4-2775-6610-C908FFB62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8513" y="1818677"/>
            <a:ext cx="3366275" cy="224418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BAFC573-835F-4A27-C04F-750D35F23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90695" y="1619752"/>
            <a:ext cx="3366275" cy="22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D620E-0F49-B052-A509-7E76E9542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C4F0-DAD1-93E7-C223-9FE0FF84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Setting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1598-83C2-F4C8-B20A-68F50833D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E243-3793-BA42-A15A-CB1D956E5BE4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9C85-E9E4-BCCD-0F15-8A1D7C9E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CD5CA-F644-AB59-9378-49E93F2F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20</a:t>
            </a:fld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C96A9-23A2-0C5E-F0A1-9A87F93E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32" y="1414066"/>
            <a:ext cx="5782311" cy="3386326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84698A81-A1F1-F245-F397-31FF8CF26A67}"/>
              </a:ext>
            </a:extLst>
          </p:cNvPr>
          <p:cNvSpPr txBox="1">
            <a:spLocks/>
          </p:cNvSpPr>
          <p:nvPr/>
        </p:nvSpPr>
        <p:spPr>
          <a:xfrm>
            <a:off x="429925" y="1419160"/>
            <a:ext cx="4790125" cy="229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Feasibility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simple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example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flows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Accurate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draw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samples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2">
                <a:extLst>
                  <a:ext uri="{FF2B5EF4-FFF2-40B4-BE49-F238E27FC236}">
                    <a16:creationId xmlns:a16="http://schemas.microsoft.com/office/drawing/2014/main" id="{EE6ECED0-CAA3-5A33-D321-2C02A8B265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154" y="3915678"/>
                <a:ext cx="4687361" cy="10139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Training Data</a:t>
                </a:r>
              </a:p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0, 18.6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keV</m:t>
                    </m:r>
                  </m:oMath>
                </a14:m>
                <a:endParaRPr lang="de-DE" sz="2000" b="0" i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𝐷𝑅</m:t>
                        </m:r>
                      </m:sub>
                    </m:sSub>
                    <m:d>
                      <m:dPr>
                        <m:ctrlP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Subtitle 2">
                <a:extLst>
                  <a:ext uri="{FF2B5EF4-FFF2-40B4-BE49-F238E27FC236}">
                    <a16:creationId xmlns:a16="http://schemas.microsoft.com/office/drawing/2014/main" id="{EE6ECED0-CAA3-5A33-D321-2C02A8B26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54" y="3915678"/>
                <a:ext cx="4687361" cy="1013917"/>
              </a:xfrm>
              <a:prstGeom prst="rect">
                <a:avLst/>
              </a:prstGeom>
              <a:blipFill>
                <a:blip r:embed="rId4"/>
                <a:stretch>
                  <a:fillRect l="-1081" t="-9877" b="-49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ubtitle 2">
                <a:extLst>
                  <a:ext uri="{FF2B5EF4-FFF2-40B4-BE49-F238E27FC236}">
                    <a16:creationId xmlns:a16="http://schemas.microsoft.com/office/drawing/2014/main" id="{60299892-0DE8-18BB-6965-2525F23F1A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028" y="4820505"/>
                <a:ext cx="6045820" cy="323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eV</a:t>
                </a:r>
              </a:p>
            </p:txBody>
          </p:sp>
        </mc:Choice>
        <mc:Fallback xmlns="">
          <p:sp>
            <p:nvSpPr>
              <p:cNvPr id="40" name="Subtitle 2">
                <a:extLst>
                  <a:ext uri="{FF2B5EF4-FFF2-40B4-BE49-F238E27FC236}">
                    <a16:creationId xmlns:a16="http://schemas.microsoft.com/office/drawing/2014/main" id="{60299892-0DE8-18BB-6965-2525F23F1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028" y="4820505"/>
                <a:ext cx="6045820" cy="323388"/>
              </a:xfrm>
              <a:prstGeom prst="rect">
                <a:avLst/>
              </a:prstGeom>
              <a:blipFill>
                <a:blip r:embed="rId9"/>
                <a:stretch>
                  <a:fillRect t="-11111" b="-148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7C2FA01C-DA7E-07C3-E97E-38CA9AED5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6811" y="1272973"/>
            <a:ext cx="1192957" cy="82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ubtitle 2">
                <a:extLst>
                  <a:ext uri="{FF2B5EF4-FFF2-40B4-BE49-F238E27FC236}">
                    <a16:creationId xmlns:a16="http://schemas.microsoft.com/office/drawing/2014/main" id="{69E045DA-9917-74A5-19CD-14E7137DD2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7247" y="1589382"/>
                <a:ext cx="3933393" cy="323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𝐷𝑅</m:t>
                          </m:r>
                        </m:sub>
                      </m:sSub>
                      <m:d>
                        <m:d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Subtitle 2">
                <a:extLst>
                  <a:ext uri="{FF2B5EF4-FFF2-40B4-BE49-F238E27FC236}">
                    <a16:creationId xmlns:a16="http://schemas.microsoft.com/office/drawing/2014/main" id="{69E045DA-9917-74A5-19CD-14E7137DD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47" y="1589382"/>
                <a:ext cx="3933393" cy="3233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itle 2">
            <a:extLst>
              <a:ext uri="{FF2B5EF4-FFF2-40B4-BE49-F238E27FC236}">
                <a16:creationId xmlns:a16="http://schemas.microsoft.com/office/drawing/2014/main" id="{E54CEBAC-0BCB-B103-2E30-C3B6C7984735}"/>
              </a:ext>
            </a:extLst>
          </p:cNvPr>
          <p:cNvSpPr txBox="1">
            <a:spLocks/>
          </p:cNvSpPr>
          <p:nvPr/>
        </p:nvSpPr>
        <p:spPr>
          <a:xfrm>
            <a:off x="5361377" y="1220988"/>
            <a:ext cx="6045820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Empirical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Detector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Response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different initial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electron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energies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F9CC77-6D08-8E0E-D9F3-1A1F85F352E3}"/>
              </a:ext>
            </a:extLst>
          </p:cNvPr>
          <p:cNvCxnSpPr/>
          <p:nvPr/>
        </p:nvCxnSpPr>
        <p:spPr>
          <a:xfrm flipH="1">
            <a:off x="7714661" y="1751076"/>
            <a:ext cx="813774" cy="239035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3ACCD7-B890-3946-5E9F-20C5FA12DEA7}"/>
              </a:ext>
            </a:extLst>
          </p:cNvPr>
          <p:cNvCxnSpPr>
            <a:cxnSpLocks/>
          </p:cNvCxnSpPr>
          <p:nvPr/>
        </p:nvCxnSpPr>
        <p:spPr>
          <a:xfrm flipH="1">
            <a:off x="8488548" y="1903476"/>
            <a:ext cx="192287" cy="234742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43B360-491E-D91A-E382-951D957B09FB}"/>
              </a:ext>
            </a:extLst>
          </p:cNvPr>
          <p:cNvCxnSpPr>
            <a:cxnSpLocks/>
          </p:cNvCxnSpPr>
          <p:nvPr/>
        </p:nvCxnSpPr>
        <p:spPr>
          <a:xfrm>
            <a:off x="9386851" y="1932568"/>
            <a:ext cx="420311" cy="223706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A1C20F-2107-3409-6E83-8ADE2CAB6348}"/>
              </a:ext>
            </a:extLst>
          </p:cNvPr>
          <p:cNvCxnSpPr>
            <a:cxnSpLocks/>
          </p:cNvCxnSpPr>
          <p:nvPr/>
        </p:nvCxnSpPr>
        <p:spPr>
          <a:xfrm>
            <a:off x="9828722" y="1738070"/>
            <a:ext cx="803782" cy="306351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58D52E-1ED3-7945-798C-F510A2A68895}"/>
              </a:ext>
            </a:extLst>
          </p:cNvPr>
          <p:cNvCxnSpPr>
            <a:cxnSpLocks/>
          </p:cNvCxnSpPr>
          <p:nvPr/>
        </p:nvCxnSpPr>
        <p:spPr>
          <a:xfrm>
            <a:off x="8968881" y="1912770"/>
            <a:ext cx="91461" cy="271909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BCBF60AF-AA17-3679-1E72-2A3561A9DFA1}"/>
              </a:ext>
            </a:extLst>
          </p:cNvPr>
          <p:cNvSpPr txBox="1">
            <a:spLocks/>
          </p:cNvSpPr>
          <p:nvPr/>
        </p:nvSpPr>
        <p:spPr>
          <a:xfrm>
            <a:off x="3176086" y="4271588"/>
            <a:ext cx="1725027" cy="463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err="1">
                <a:solidFill>
                  <a:srgbClr val="34858D"/>
                </a:solidFill>
              </a:rPr>
              <a:t>repeat</a:t>
            </a:r>
            <a:r>
              <a:rPr lang="de-DE" sz="2000" b="1" dirty="0">
                <a:solidFill>
                  <a:srgbClr val="34858D"/>
                </a:solidFill>
              </a:rPr>
              <a:t> N-times </a:t>
            </a:r>
            <a:r>
              <a:rPr lang="de-DE" sz="2000" b="1" dirty="0" err="1">
                <a:solidFill>
                  <a:srgbClr val="34858D"/>
                </a:solidFill>
              </a:rPr>
              <a:t>for</a:t>
            </a:r>
            <a:r>
              <a:rPr lang="de-DE" sz="2000" b="1" dirty="0">
                <a:solidFill>
                  <a:srgbClr val="34858D"/>
                </a:solidFill>
              </a:rPr>
              <a:t> N </a:t>
            </a:r>
            <a:r>
              <a:rPr lang="de-DE" sz="2000" b="1" dirty="0" err="1">
                <a:solidFill>
                  <a:srgbClr val="34858D"/>
                </a:solidFill>
              </a:rPr>
              <a:t>samples</a:t>
            </a:r>
            <a:endParaRPr lang="de-DE" sz="2000" b="1" dirty="0">
              <a:solidFill>
                <a:srgbClr val="34858D"/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CED41CF-677C-FDB7-1629-162D22A92A14}"/>
              </a:ext>
            </a:extLst>
          </p:cNvPr>
          <p:cNvSpPr/>
          <p:nvPr/>
        </p:nvSpPr>
        <p:spPr>
          <a:xfrm>
            <a:off x="2999656" y="4271588"/>
            <a:ext cx="144016" cy="548917"/>
          </a:xfrm>
          <a:prstGeom prst="rightBrace">
            <a:avLst/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7791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2ACC8-66D7-ACB2-7C87-5B378759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F64D-29C7-9D20-3286-76D731E4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Setting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5EC24-2CC4-2197-8031-25B94EA3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3EBF-DB48-3D48-8A22-6D6CB470D444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7EAF-FFDC-CDE4-DB3F-5D4B8003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63A26-6913-A2B1-CEA7-2FEB6492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21</a:t>
            </a:fld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19D2F-4B86-4000-4B32-AB5FE2CB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32" y="1414066"/>
            <a:ext cx="5782311" cy="3386326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3C99DE8C-E6DC-5D4B-4CDA-CD2DFBC3FD48}"/>
              </a:ext>
            </a:extLst>
          </p:cNvPr>
          <p:cNvSpPr txBox="1">
            <a:spLocks/>
          </p:cNvSpPr>
          <p:nvPr/>
        </p:nvSpPr>
        <p:spPr>
          <a:xfrm>
            <a:off x="429925" y="1419160"/>
            <a:ext cx="4790125" cy="229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Feasibility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study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simple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example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flows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Accurate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draw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samples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2">
                <a:extLst>
                  <a:ext uri="{FF2B5EF4-FFF2-40B4-BE49-F238E27FC236}">
                    <a16:creationId xmlns:a16="http://schemas.microsoft.com/office/drawing/2014/main" id="{06EF886D-F297-7B80-AB42-B1338A2C0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154" y="3915678"/>
                <a:ext cx="4687361" cy="10139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Training Data</a:t>
                </a:r>
              </a:p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0, 18.6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keV</m:t>
                    </m:r>
                  </m:oMath>
                </a14:m>
                <a:endParaRPr lang="de-DE" sz="2000" b="0" i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𝐷𝑅</m:t>
                        </m:r>
                      </m:sub>
                    </m:sSub>
                    <m:d>
                      <m:dPr>
                        <m:ctrlPr>
                          <a:rPr lang="de-DE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Subtitle 2">
                <a:extLst>
                  <a:ext uri="{FF2B5EF4-FFF2-40B4-BE49-F238E27FC236}">
                    <a16:creationId xmlns:a16="http://schemas.microsoft.com/office/drawing/2014/main" id="{06EF886D-F297-7B80-AB42-B1338A2C0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54" y="3915678"/>
                <a:ext cx="4687361" cy="1013917"/>
              </a:xfrm>
              <a:prstGeom prst="rect">
                <a:avLst/>
              </a:prstGeom>
              <a:blipFill>
                <a:blip r:embed="rId4"/>
                <a:stretch>
                  <a:fillRect l="-1081" t="-9877" b="-49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FCA97BA-BC31-55AC-1E30-D70842B7B30D}"/>
              </a:ext>
            </a:extLst>
          </p:cNvPr>
          <p:cNvSpPr/>
          <p:nvPr/>
        </p:nvSpPr>
        <p:spPr>
          <a:xfrm>
            <a:off x="7730265" y="5290657"/>
            <a:ext cx="1516566" cy="557248"/>
          </a:xfrm>
          <a:prstGeom prst="roundRect">
            <a:avLst/>
          </a:prstGeom>
          <a:solidFill>
            <a:srgbClr val="34858D">
              <a:alpha val="23956"/>
            </a:srgbClr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7A0D7AB2-617A-0E8B-C45C-AA8FF549FC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5330" y="5349674"/>
                <a:ext cx="718291" cy="4631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34858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34858D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34858D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de-DE" sz="2000" b="1" dirty="0">
                  <a:solidFill>
                    <a:srgbClr val="34858D"/>
                  </a:solidFill>
                </a:endParaRPr>
              </a:p>
            </p:txBody>
          </p:sp>
        </mc:Choice>
        <mc:Fallback xmlns=""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7A0D7AB2-617A-0E8B-C45C-AA8FF549F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330" y="5349674"/>
                <a:ext cx="718291" cy="463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EEBF4D15-29A7-6797-EA3B-8D37C1A489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3057" y="5382119"/>
                <a:ext cx="718291" cy="4631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34858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34858D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34858D"/>
                              </a:solidFill>
                              <a:latin typeface="Cambria Math" panose="02040503050406030204" pitchFamily="18" charset="0"/>
                            </a:rPr>
                            <m:t>𝒐𝒖𝒕</m:t>
                          </m:r>
                        </m:sub>
                      </m:sSub>
                    </m:oMath>
                  </m:oMathPara>
                </a14:m>
                <a:endParaRPr lang="de-DE" sz="2000" b="1" dirty="0">
                  <a:solidFill>
                    <a:srgbClr val="34858D"/>
                  </a:solidFill>
                </a:endParaRPr>
              </a:p>
            </p:txBody>
          </p:sp>
        </mc:Choice>
        <mc:Fallback xmlns=""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EEBF4D15-29A7-6797-EA3B-8D37C1A48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057" y="5382119"/>
                <a:ext cx="718291" cy="463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ubtitle 2">
            <a:extLst>
              <a:ext uri="{FF2B5EF4-FFF2-40B4-BE49-F238E27FC236}">
                <a16:creationId xmlns:a16="http://schemas.microsoft.com/office/drawing/2014/main" id="{B7855D9F-D6E1-E1B7-03C0-11B64A1C0389}"/>
              </a:ext>
            </a:extLst>
          </p:cNvPr>
          <p:cNvSpPr txBox="1">
            <a:spLocks/>
          </p:cNvSpPr>
          <p:nvPr/>
        </p:nvSpPr>
        <p:spPr>
          <a:xfrm>
            <a:off x="7714661" y="5389674"/>
            <a:ext cx="1478330" cy="463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34858D"/>
                </a:solidFill>
              </a:rPr>
              <a:t>Analytical Response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D0CACF-24FC-92F3-6877-E74482FA7B6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136679" y="5569281"/>
            <a:ext cx="593586" cy="0"/>
          </a:xfrm>
          <a:prstGeom prst="line">
            <a:avLst/>
          </a:prstGeom>
          <a:ln w="38100">
            <a:solidFill>
              <a:srgbClr val="3485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C6E326-292D-625D-6FD0-03914B56821A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46831" y="5569281"/>
            <a:ext cx="871830" cy="0"/>
          </a:xfrm>
          <a:prstGeom prst="straightConnector1">
            <a:avLst/>
          </a:prstGeom>
          <a:ln w="38100">
            <a:solidFill>
              <a:srgbClr val="34858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Dice with solid fill">
            <a:extLst>
              <a:ext uri="{FF2B5EF4-FFF2-40B4-BE49-F238E27FC236}">
                <a16:creationId xmlns:a16="http://schemas.microsoft.com/office/drawing/2014/main" id="{F56EB5B4-8AF9-3FB9-0180-64BB36DAE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3485" y="5614631"/>
            <a:ext cx="425237" cy="425237"/>
          </a:xfrm>
          <a:prstGeom prst="rect">
            <a:avLst/>
          </a:prstGeom>
        </p:spPr>
      </p:pic>
      <p:sp>
        <p:nvSpPr>
          <p:cNvPr id="37" name="Right Bracket 36">
            <a:extLst>
              <a:ext uri="{FF2B5EF4-FFF2-40B4-BE49-F238E27FC236}">
                <a16:creationId xmlns:a16="http://schemas.microsoft.com/office/drawing/2014/main" id="{9A919878-DC33-E758-FB07-A8187DE38411}"/>
              </a:ext>
            </a:extLst>
          </p:cNvPr>
          <p:cNvSpPr/>
          <p:nvPr/>
        </p:nvSpPr>
        <p:spPr>
          <a:xfrm rot="5400000">
            <a:off x="8376084" y="4186279"/>
            <a:ext cx="461960" cy="3581967"/>
          </a:xfrm>
          <a:prstGeom prst="rightBracket">
            <a:avLst>
              <a:gd name="adj" fmla="val 0"/>
            </a:avLst>
          </a:prstGeom>
          <a:ln w="38100">
            <a:solidFill>
              <a:srgbClr val="34858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638EFE-922A-7003-AC1B-236CCF1B5B24}"/>
              </a:ext>
            </a:extLst>
          </p:cNvPr>
          <p:cNvSpPr/>
          <p:nvPr/>
        </p:nvSpPr>
        <p:spPr>
          <a:xfrm>
            <a:off x="8143213" y="5993407"/>
            <a:ext cx="739562" cy="4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51611FA-B2E3-642D-B65F-EAC83663FE94}"/>
              </a:ext>
            </a:extLst>
          </p:cNvPr>
          <p:cNvSpPr txBox="1">
            <a:spLocks/>
          </p:cNvSpPr>
          <p:nvPr/>
        </p:nvSpPr>
        <p:spPr>
          <a:xfrm>
            <a:off x="8169290" y="6039868"/>
            <a:ext cx="718291" cy="463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34858D"/>
                </a:solidFill>
              </a:rPr>
              <a:t>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ubtitle 2">
                <a:extLst>
                  <a:ext uri="{FF2B5EF4-FFF2-40B4-BE49-F238E27FC236}">
                    <a16:creationId xmlns:a16="http://schemas.microsoft.com/office/drawing/2014/main" id="{FB4DCCEF-CACB-5F2E-53D1-375AB3DC9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028" y="4820505"/>
                <a:ext cx="6045820" cy="323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de-DE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eV</a:t>
                </a:r>
              </a:p>
            </p:txBody>
          </p:sp>
        </mc:Choice>
        <mc:Fallback xmlns="">
          <p:sp>
            <p:nvSpPr>
              <p:cNvPr id="40" name="Subtitle 2">
                <a:extLst>
                  <a:ext uri="{FF2B5EF4-FFF2-40B4-BE49-F238E27FC236}">
                    <a16:creationId xmlns:a16="http://schemas.microsoft.com/office/drawing/2014/main" id="{FB4DCCEF-CACB-5F2E-53D1-375AB3DC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028" y="4820505"/>
                <a:ext cx="6045820" cy="323388"/>
              </a:xfrm>
              <a:prstGeom prst="rect">
                <a:avLst/>
              </a:prstGeom>
              <a:blipFill>
                <a:blip r:embed="rId9"/>
                <a:stretch>
                  <a:fillRect t="-11111" b="-148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16E7F64F-1510-0C5D-C784-E255B7CCC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6811" y="1272973"/>
            <a:ext cx="1192957" cy="82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ubtitle 2">
                <a:extLst>
                  <a:ext uri="{FF2B5EF4-FFF2-40B4-BE49-F238E27FC236}">
                    <a16:creationId xmlns:a16="http://schemas.microsoft.com/office/drawing/2014/main" id="{796F90C5-A799-7115-7D67-430F367565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7247" y="1589382"/>
                <a:ext cx="3933393" cy="323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𝐷𝑅</m:t>
                          </m:r>
                        </m:sub>
                      </m:sSub>
                      <m:d>
                        <m:d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Subtitle 2">
                <a:extLst>
                  <a:ext uri="{FF2B5EF4-FFF2-40B4-BE49-F238E27FC236}">
                    <a16:creationId xmlns:a16="http://schemas.microsoft.com/office/drawing/2014/main" id="{796F90C5-A799-7115-7D67-430F36756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47" y="1589382"/>
                <a:ext cx="3933393" cy="3233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itle 2">
            <a:extLst>
              <a:ext uri="{FF2B5EF4-FFF2-40B4-BE49-F238E27FC236}">
                <a16:creationId xmlns:a16="http://schemas.microsoft.com/office/drawing/2014/main" id="{382191C5-227E-C469-D084-5484455EB3FB}"/>
              </a:ext>
            </a:extLst>
          </p:cNvPr>
          <p:cNvSpPr txBox="1">
            <a:spLocks/>
          </p:cNvSpPr>
          <p:nvPr/>
        </p:nvSpPr>
        <p:spPr>
          <a:xfrm>
            <a:off x="5361377" y="1220988"/>
            <a:ext cx="6045820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Empirical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Detector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Response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different initial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electron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energies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B80FCD-1AAA-A69C-2036-8F8359361ADA}"/>
              </a:ext>
            </a:extLst>
          </p:cNvPr>
          <p:cNvCxnSpPr/>
          <p:nvPr/>
        </p:nvCxnSpPr>
        <p:spPr>
          <a:xfrm flipH="1">
            <a:off x="7714661" y="1751076"/>
            <a:ext cx="813774" cy="239035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093E80-0A6C-019D-A78D-2CD155AE25C7}"/>
              </a:ext>
            </a:extLst>
          </p:cNvPr>
          <p:cNvCxnSpPr>
            <a:cxnSpLocks/>
          </p:cNvCxnSpPr>
          <p:nvPr/>
        </p:nvCxnSpPr>
        <p:spPr>
          <a:xfrm flipH="1">
            <a:off x="8488548" y="1903476"/>
            <a:ext cx="192287" cy="234742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722B7D-5E38-97CC-C74F-51B9D8763BDC}"/>
              </a:ext>
            </a:extLst>
          </p:cNvPr>
          <p:cNvCxnSpPr>
            <a:cxnSpLocks/>
          </p:cNvCxnSpPr>
          <p:nvPr/>
        </p:nvCxnSpPr>
        <p:spPr>
          <a:xfrm>
            <a:off x="9386851" y="1932568"/>
            <a:ext cx="420311" cy="223706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3A8532-D182-6CB9-7573-7FADD45AC2FF}"/>
              </a:ext>
            </a:extLst>
          </p:cNvPr>
          <p:cNvCxnSpPr>
            <a:cxnSpLocks/>
          </p:cNvCxnSpPr>
          <p:nvPr/>
        </p:nvCxnSpPr>
        <p:spPr>
          <a:xfrm>
            <a:off x="9828722" y="1738070"/>
            <a:ext cx="803782" cy="306351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23998B-3121-D544-0A2D-F631925BCE18}"/>
              </a:ext>
            </a:extLst>
          </p:cNvPr>
          <p:cNvCxnSpPr>
            <a:cxnSpLocks/>
          </p:cNvCxnSpPr>
          <p:nvPr/>
        </p:nvCxnSpPr>
        <p:spPr>
          <a:xfrm>
            <a:off x="8968881" y="1912770"/>
            <a:ext cx="91461" cy="271909"/>
          </a:xfrm>
          <a:prstGeom prst="straightConnector1">
            <a:avLst/>
          </a:prstGeom>
          <a:ln w="38100">
            <a:solidFill>
              <a:srgbClr val="7676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6B1BCD1D-4F40-7BA1-B56D-12842A489F9A}"/>
              </a:ext>
            </a:extLst>
          </p:cNvPr>
          <p:cNvSpPr txBox="1">
            <a:spLocks/>
          </p:cNvSpPr>
          <p:nvPr/>
        </p:nvSpPr>
        <p:spPr>
          <a:xfrm>
            <a:off x="407514" y="5143893"/>
            <a:ext cx="5981162" cy="1013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Models /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Techniques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Discrete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Normalizing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 (RQ-Spline)</a:t>
            </a:r>
            <a:endParaRPr lang="de-DE" sz="2000" i="0" dirty="0"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MLP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trained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Flow-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Matching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scenario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(OT CFM)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1F1DFA8-0C8B-12A5-DDF9-51EBBC0BC226}"/>
              </a:ext>
            </a:extLst>
          </p:cNvPr>
          <p:cNvSpPr txBox="1">
            <a:spLocks/>
          </p:cNvSpPr>
          <p:nvPr/>
        </p:nvSpPr>
        <p:spPr>
          <a:xfrm>
            <a:off x="3176086" y="4271588"/>
            <a:ext cx="1725027" cy="463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err="1">
                <a:solidFill>
                  <a:srgbClr val="34858D"/>
                </a:solidFill>
              </a:rPr>
              <a:t>repeat</a:t>
            </a:r>
            <a:r>
              <a:rPr lang="de-DE" sz="2000" b="1" dirty="0">
                <a:solidFill>
                  <a:srgbClr val="34858D"/>
                </a:solidFill>
              </a:rPr>
              <a:t> N-times </a:t>
            </a:r>
            <a:r>
              <a:rPr lang="de-DE" sz="2000" b="1" dirty="0" err="1">
                <a:solidFill>
                  <a:srgbClr val="34858D"/>
                </a:solidFill>
              </a:rPr>
              <a:t>for</a:t>
            </a:r>
            <a:r>
              <a:rPr lang="de-DE" sz="2000" b="1" dirty="0">
                <a:solidFill>
                  <a:srgbClr val="34858D"/>
                </a:solidFill>
              </a:rPr>
              <a:t> N </a:t>
            </a:r>
            <a:r>
              <a:rPr lang="de-DE" sz="2000" b="1" dirty="0" err="1">
                <a:solidFill>
                  <a:srgbClr val="34858D"/>
                </a:solidFill>
              </a:rPr>
              <a:t>samples</a:t>
            </a:r>
            <a:endParaRPr lang="de-DE" sz="2000" b="1" dirty="0">
              <a:solidFill>
                <a:srgbClr val="34858D"/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F63182F-E2BF-0AC7-A902-72ADF84A60DB}"/>
              </a:ext>
            </a:extLst>
          </p:cNvPr>
          <p:cNvSpPr/>
          <p:nvPr/>
        </p:nvSpPr>
        <p:spPr>
          <a:xfrm>
            <a:off x="2999656" y="4271588"/>
            <a:ext cx="144016" cy="548917"/>
          </a:xfrm>
          <a:prstGeom prst="rightBrace">
            <a:avLst/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2278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9232-40D5-5C4A-4B20-33D76D45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7A8-2995-3F0E-3419-AED51CEB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4593-6455-F343-DC3E-BCB01361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B986-8502-734C-B050-3DE34BD91D51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7D2CB-0E65-EF5C-BA90-A7CC0111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3ED6D-B47E-6816-86C8-2D3B9496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22</a:t>
            </a:fld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4D93F-C6AA-79CE-4003-8AFE6D24C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70" y="1907258"/>
            <a:ext cx="5940660" cy="44490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4F396F6-9F99-46CC-A31D-7A71217D0DCF}"/>
              </a:ext>
            </a:extLst>
          </p:cNvPr>
          <p:cNvSpPr txBox="1">
            <a:spLocks/>
          </p:cNvSpPr>
          <p:nvPr/>
        </p:nvSpPr>
        <p:spPr>
          <a:xfrm>
            <a:off x="5015880" y="4591929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F46398-2CB4-8EF1-98C3-D00BBBB43CB4}"/>
              </a:ext>
            </a:extLst>
          </p:cNvPr>
          <p:cNvCxnSpPr>
            <a:cxnSpLocks/>
          </p:cNvCxnSpPr>
          <p:nvPr/>
        </p:nvCxnSpPr>
        <p:spPr>
          <a:xfrm flipH="1">
            <a:off x="8328248" y="3131394"/>
            <a:ext cx="1224136" cy="792088"/>
          </a:xfrm>
          <a:prstGeom prst="straightConnector1">
            <a:avLst/>
          </a:prstGeom>
          <a:ln w="38100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2BEC6476-711E-58EC-7490-14FF472E0228}"/>
              </a:ext>
            </a:extLst>
          </p:cNvPr>
          <p:cNvSpPr txBox="1">
            <a:spLocks/>
          </p:cNvSpPr>
          <p:nvPr/>
        </p:nvSpPr>
        <p:spPr>
          <a:xfrm>
            <a:off x="9552384" y="2877914"/>
            <a:ext cx="2152381" cy="506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Analytical Truth</a:t>
            </a:r>
          </a:p>
        </p:txBody>
      </p:sp>
    </p:spTree>
    <p:extLst>
      <p:ext uri="{BB962C8B-B14F-4D97-AF65-F5344CB8AC3E}">
        <p14:creationId xmlns:p14="http://schemas.microsoft.com/office/powerpoint/2010/main" val="30868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F8493-E9AF-9F61-B25C-17A4AE94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4657-47D0-FF25-C1D7-C8EDE58E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6A6E-1A93-365B-C63D-6CF8D538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C564-C594-2449-BBBA-44C64D3FD224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E8F58-7800-74BC-75F8-26758B70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4BE7-D214-E49E-E272-69E94BDE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23</a:t>
            </a:fld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453A5-E9D5-9CE9-15E8-D23CB6EF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70" y="1907258"/>
            <a:ext cx="5940660" cy="44490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3DD4E11-3AC3-6F74-590F-F6864E287B0F}"/>
              </a:ext>
            </a:extLst>
          </p:cNvPr>
          <p:cNvSpPr txBox="1">
            <a:spLocks/>
          </p:cNvSpPr>
          <p:nvPr/>
        </p:nvSpPr>
        <p:spPr>
          <a:xfrm>
            <a:off x="5015880" y="4591929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8B1802-7AB8-82A7-F6AE-ECA91A9EC059}"/>
              </a:ext>
            </a:extLst>
          </p:cNvPr>
          <p:cNvCxnSpPr>
            <a:cxnSpLocks/>
          </p:cNvCxnSpPr>
          <p:nvPr/>
        </p:nvCxnSpPr>
        <p:spPr>
          <a:xfrm flipH="1">
            <a:off x="8328248" y="3131394"/>
            <a:ext cx="1224136" cy="792088"/>
          </a:xfrm>
          <a:prstGeom prst="straightConnector1">
            <a:avLst/>
          </a:prstGeom>
          <a:ln w="38100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FCB1E8FF-E9B3-285C-C329-DE358CA047DC}"/>
              </a:ext>
            </a:extLst>
          </p:cNvPr>
          <p:cNvSpPr txBox="1">
            <a:spLocks/>
          </p:cNvSpPr>
          <p:nvPr/>
        </p:nvSpPr>
        <p:spPr>
          <a:xfrm>
            <a:off x="9552384" y="2877914"/>
            <a:ext cx="2152381" cy="506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Analytical Truth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ED065-F85D-A1B7-4AEE-62C0DCBA97A3}"/>
              </a:ext>
            </a:extLst>
          </p:cNvPr>
          <p:cNvCxnSpPr>
            <a:cxnSpLocks/>
          </p:cNvCxnSpPr>
          <p:nvPr/>
        </p:nvCxnSpPr>
        <p:spPr>
          <a:xfrm flipH="1">
            <a:off x="6960096" y="4258331"/>
            <a:ext cx="2592288" cy="13941"/>
          </a:xfrm>
          <a:prstGeom prst="straightConnector1">
            <a:avLst/>
          </a:prstGeom>
          <a:ln w="38100">
            <a:solidFill>
              <a:srgbClr val="7DBA91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6429321D-EF62-FF8F-DBDF-5E800E3A4BFB}"/>
              </a:ext>
            </a:extLst>
          </p:cNvPr>
          <p:cNvSpPr txBox="1">
            <a:spLocks/>
          </p:cNvSpPr>
          <p:nvPr/>
        </p:nvSpPr>
        <p:spPr>
          <a:xfrm>
            <a:off x="9552385" y="3638353"/>
            <a:ext cx="2639616" cy="15729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7DBA91"/>
                </a:solidFill>
              </a:rPr>
              <a:t>Samples </a:t>
            </a:r>
            <a:r>
              <a:rPr lang="de-DE" sz="2000" dirty="0" err="1">
                <a:solidFill>
                  <a:srgbClr val="7DBA91"/>
                </a:solidFill>
              </a:rPr>
              <a:t>from</a:t>
            </a:r>
            <a:r>
              <a:rPr lang="de-DE" sz="2000" dirty="0">
                <a:solidFill>
                  <a:srgbClr val="7DBA91"/>
                </a:solidFill>
              </a:rPr>
              <a:t> Analytical Truth </a:t>
            </a:r>
            <a:r>
              <a:rPr lang="de-DE" sz="2000" dirty="0" err="1">
                <a:solidFill>
                  <a:srgbClr val="7DBA91"/>
                </a:solidFill>
              </a:rPr>
              <a:t>used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as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training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data</a:t>
            </a:r>
            <a:r>
              <a:rPr lang="de-DE" sz="2000" dirty="0">
                <a:solidFill>
                  <a:srgbClr val="7DBA91"/>
                </a:solidFill>
              </a:rPr>
              <a:t> („MC-</a:t>
            </a:r>
            <a:r>
              <a:rPr lang="de-DE" sz="2000" dirty="0" err="1">
                <a:solidFill>
                  <a:srgbClr val="7DBA91"/>
                </a:solidFill>
              </a:rPr>
              <a:t>truth</a:t>
            </a:r>
            <a:r>
              <a:rPr lang="de-DE" sz="2000" dirty="0">
                <a:solidFill>
                  <a:srgbClr val="7DBA91"/>
                </a:solidFill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390142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2A031-5824-983D-D31A-BAB509E0F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70D5-7F1C-B7B5-9CA0-1B275BAA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74C17-593F-7922-BF35-8A95D3F7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0874-1B19-AA4A-B2BE-BFE20CD3D4E7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5B26-31D4-08E8-E592-C31B6172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1AFE0-0546-1AB1-FFED-B6CF0E13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24</a:t>
            </a:fld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7FDF6-6387-6644-9317-C6B043968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70" y="1907258"/>
            <a:ext cx="5940660" cy="44490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F4636F4-C958-5608-B17F-8DB6BD228175}"/>
              </a:ext>
            </a:extLst>
          </p:cNvPr>
          <p:cNvSpPr txBox="1">
            <a:spLocks/>
          </p:cNvSpPr>
          <p:nvPr/>
        </p:nvSpPr>
        <p:spPr>
          <a:xfrm>
            <a:off x="5015880" y="4591929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6FDA06-D8AE-1AC7-EF1B-F7EAD2564BF8}"/>
              </a:ext>
            </a:extLst>
          </p:cNvPr>
          <p:cNvCxnSpPr>
            <a:cxnSpLocks/>
          </p:cNvCxnSpPr>
          <p:nvPr/>
        </p:nvCxnSpPr>
        <p:spPr>
          <a:xfrm flipH="1">
            <a:off x="8328248" y="3131394"/>
            <a:ext cx="1224136" cy="792088"/>
          </a:xfrm>
          <a:prstGeom prst="straightConnector1">
            <a:avLst/>
          </a:prstGeom>
          <a:ln w="38100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2BD3C9E1-1B77-033A-47CC-7E44BE9A6A58}"/>
              </a:ext>
            </a:extLst>
          </p:cNvPr>
          <p:cNvSpPr txBox="1">
            <a:spLocks/>
          </p:cNvSpPr>
          <p:nvPr/>
        </p:nvSpPr>
        <p:spPr>
          <a:xfrm>
            <a:off x="9552384" y="2877914"/>
            <a:ext cx="2152381" cy="506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Analytical Truth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9CB5DF-485C-A331-6740-B6503625D715}"/>
              </a:ext>
            </a:extLst>
          </p:cNvPr>
          <p:cNvCxnSpPr>
            <a:cxnSpLocks/>
          </p:cNvCxnSpPr>
          <p:nvPr/>
        </p:nvCxnSpPr>
        <p:spPr>
          <a:xfrm flipH="1">
            <a:off x="6960096" y="4258331"/>
            <a:ext cx="2592288" cy="13941"/>
          </a:xfrm>
          <a:prstGeom prst="straightConnector1">
            <a:avLst/>
          </a:prstGeom>
          <a:ln w="38100">
            <a:solidFill>
              <a:srgbClr val="7DBA91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32528796-3072-40A4-86B8-4E60DA24185E}"/>
              </a:ext>
            </a:extLst>
          </p:cNvPr>
          <p:cNvSpPr txBox="1">
            <a:spLocks/>
          </p:cNvSpPr>
          <p:nvPr/>
        </p:nvSpPr>
        <p:spPr>
          <a:xfrm>
            <a:off x="9552385" y="3638353"/>
            <a:ext cx="2639616" cy="15729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7DBA91"/>
                </a:solidFill>
              </a:rPr>
              <a:t>Samples </a:t>
            </a:r>
            <a:r>
              <a:rPr lang="de-DE" sz="2000" dirty="0" err="1">
                <a:solidFill>
                  <a:srgbClr val="7DBA91"/>
                </a:solidFill>
              </a:rPr>
              <a:t>from</a:t>
            </a:r>
            <a:r>
              <a:rPr lang="de-DE" sz="2000" dirty="0">
                <a:solidFill>
                  <a:srgbClr val="7DBA91"/>
                </a:solidFill>
              </a:rPr>
              <a:t> Analytical Truth </a:t>
            </a:r>
            <a:r>
              <a:rPr lang="de-DE" sz="2000" dirty="0" err="1">
                <a:solidFill>
                  <a:srgbClr val="7DBA91"/>
                </a:solidFill>
              </a:rPr>
              <a:t>used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as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training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data</a:t>
            </a:r>
            <a:r>
              <a:rPr lang="de-DE" sz="2000" dirty="0">
                <a:solidFill>
                  <a:srgbClr val="7DBA91"/>
                </a:solidFill>
              </a:rPr>
              <a:t> („MC-</a:t>
            </a:r>
            <a:r>
              <a:rPr lang="de-DE" sz="2000" dirty="0" err="1">
                <a:solidFill>
                  <a:srgbClr val="7DBA91"/>
                </a:solidFill>
              </a:rPr>
              <a:t>truth</a:t>
            </a:r>
            <a:r>
              <a:rPr lang="de-DE" sz="2000" dirty="0">
                <a:solidFill>
                  <a:srgbClr val="7DBA91"/>
                </a:solidFill>
              </a:rPr>
              <a:t>“)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99A8B5-D4AA-EC38-29CA-5728278FB41E}"/>
              </a:ext>
            </a:extLst>
          </p:cNvPr>
          <p:cNvCxnSpPr>
            <a:cxnSpLocks/>
          </p:cNvCxnSpPr>
          <p:nvPr/>
        </p:nvCxnSpPr>
        <p:spPr>
          <a:xfrm flipH="1">
            <a:off x="3065984" y="3851474"/>
            <a:ext cx="1949896" cy="0"/>
          </a:xfrm>
          <a:prstGeom prst="straightConnector1">
            <a:avLst/>
          </a:prstGeom>
          <a:ln w="38100">
            <a:solidFill>
              <a:srgbClr val="2A3575"/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73EAC16D-490F-EE45-FEF6-A64719CDEB15}"/>
              </a:ext>
            </a:extLst>
          </p:cNvPr>
          <p:cNvSpPr txBox="1">
            <a:spLocks/>
          </p:cNvSpPr>
          <p:nvPr/>
        </p:nvSpPr>
        <p:spPr>
          <a:xfrm>
            <a:off x="1207315" y="3578623"/>
            <a:ext cx="2152381" cy="1395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Samples </a:t>
            </a:r>
            <a:r>
              <a:rPr lang="de-DE" sz="2000" dirty="0" err="1">
                <a:solidFill>
                  <a:srgbClr val="2A3575"/>
                </a:solidFill>
              </a:rPr>
              <a:t>from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trained</a:t>
            </a:r>
            <a:r>
              <a:rPr lang="de-DE" sz="2000" dirty="0">
                <a:solidFill>
                  <a:srgbClr val="2A3575"/>
                </a:solidFill>
              </a:rPr>
              <a:t> Flow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(@ same </a:t>
            </a:r>
            <a:r>
              <a:rPr lang="de-DE" sz="2000" dirty="0" err="1">
                <a:solidFill>
                  <a:srgbClr val="2A3575"/>
                </a:solidFill>
              </a:rPr>
              <a:t>statistic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of</a:t>
            </a:r>
            <a:r>
              <a:rPr lang="de-DE" sz="2000" dirty="0">
                <a:solidFill>
                  <a:srgbClr val="2A3575"/>
                </a:solidFill>
              </a:rPr>
              <a:t> MC Truth)</a:t>
            </a:r>
          </a:p>
        </p:txBody>
      </p:sp>
    </p:spTree>
    <p:extLst>
      <p:ext uri="{BB962C8B-B14F-4D97-AF65-F5344CB8AC3E}">
        <p14:creationId xmlns:p14="http://schemas.microsoft.com/office/powerpoint/2010/main" val="2328113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0358D-67F8-26C3-39FE-362E4795F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DDEC-8181-5BA8-3259-358B84AF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40DAD-607C-D04E-9A10-52B05AE9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D22-D879-DE45-9919-961FAB60FE62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5CED-FE80-0CC2-8D62-4796C862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66FFB-C931-79C2-90D1-30BBA4E8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25</a:t>
            </a:fld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95FED-1507-B741-66E8-AAB8FD89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70" y="1907258"/>
            <a:ext cx="5940660" cy="444909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FBE120-67C6-8476-2DB7-40AB6736927A}"/>
              </a:ext>
            </a:extLst>
          </p:cNvPr>
          <p:cNvCxnSpPr>
            <a:cxnSpLocks/>
          </p:cNvCxnSpPr>
          <p:nvPr/>
        </p:nvCxnSpPr>
        <p:spPr>
          <a:xfrm flipH="1">
            <a:off x="8328248" y="3131394"/>
            <a:ext cx="1224136" cy="792088"/>
          </a:xfrm>
          <a:prstGeom prst="straightConnector1">
            <a:avLst/>
          </a:prstGeom>
          <a:ln w="38100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C2B12806-0377-C0DC-DD8E-E7F2CD7177E0}"/>
              </a:ext>
            </a:extLst>
          </p:cNvPr>
          <p:cNvSpPr txBox="1">
            <a:spLocks/>
          </p:cNvSpPr>
          <p:nvPr/>
        </p:nvSpPr>
        <p:spPr>
          <a:xfrm>
            <a:off x="9552384" y="2877914"/>
            <a:ext cx="2152381" cy="506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Analytical Truth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A8AD99-3572-25A6-E246-E98DCE766021}"/>
              </a:ext>
            </a:extLst>
          </p:cNvPr>
          <p:cNvCxnSpPr>
            <a:cxnSpLocks/>
          </p:cNvCxnSpPr>
          <p:nvPr/>
        </p:nvCxnSpPr>
        <p:spPr>
          <a:xfrm flipH="1">
            <a:off x="6960096" y="4258331"/>
            <a:ext cx="2592288" cy="13941"/>
          </a:xfrm>
          <a:prstGeom prst="straightConnector1">
            <a:avLst/>
          </a:prstGeom>
          <a:ln w="38100">
            <a:solidFill>
              <a:srgbClr val="7DBA91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AE1D60FC-1040-DCBE-6362-770CAA2122FD}"/>
              </a:ext>
            </a:extLst>
          </p:cNvPr>
          <p:cNvSpPr txBox="1">
            <a:spLocks/>
          </p:cNvSpPr>
          <p:nvPr/>
        </p:nvSpPr>
        <p:spPr>
          <a:xfrm>
            <a:off x="9552385" y="3638353"/>
            <a:ext cx="2639616" cy="15729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7DBA91"/>
                </a:solidFill>
              </a:rPr>
              <a:t>Samples </a:t>
            </a:r>
            <a:r>
              <a:rPr lang="de-DE" sz="2000" dirty="0" err="1">
                <a:solidFill>
                  <a:srgbClr val="7DBA91"/>
                </a:solidFill>
              </a:rPr>
              <a:t>from</a:t>
            </a:r>
            <a:r>
              <a:rPr lang="de-DE" sz="2000" dirty="0">
                <a:solidFill>
                  <a:srgbClr val="7DBA91"/>
                </a:solidFill>
              </a:rPr>
              <a:t> Analytical Truth </a:t>
            </a:r>
            <a:r>
              <a:rPr lang="de-DE" sz="2000" dirty="0" err="1">
                <a:solidFill>
                  <a:srgbClr val="7DBA91"/>
                </a:solidFill>
              </a:rPr>
              <a:t>used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as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training</a:t>
            </a:r>
            <a:r>
              <a:rPr lang="de-DE" sz="2000" dirty="0">
                <a:solidFill>
                  <a:srgbClr val="7DBA91"/>
                </a:solidFill>
              </a:rPr>
              <a:t> </a:t>
            </a:r>
            <a:r>
              <a:rPr lang="de-DE" sz="2000" dirty="0" err="1">
                <a:solidFill>
                  <a:srgbClr val="7DBA91"/>
                </a:solidFill>
              </a:rPr>
              <a:t>data</a:t>
            </a:r>
            <a:r>
              <a:rPr lang="de-DE" sz="2000" dirty="0">
                <a:solidFill>
                  <a:srgbClr val="7DBA91"/>
                </a:solidFill>
              </a:rPr>
              <a:t> („MC-</a:t>
            </a:r>
            <a:r>
              <a:rPr lang="de-DE" sz="2000" dirty="0" err="1">
                <a:solidFill>
                  <a:srgbClr val="7DBA91"/>
                </a:solidFill>
              </a:rPr>
              <a:t>truth</a:t>
            </a:r>
            <a:r>
              <a:rPr lang="de-DE" sz="2000" dirty="0">
                <a:solidFill>
                  <a:srgbClr val="7DBA91"/>
                </a:solidFill>
              </a:rPr>
              <a:t>“)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34A10D-647E-D8AC-852F-CA4A6E89434D}"/>
              </a:ext>
            </a:extLst>
          </p:cNvPr>
          <p:cNvCxnSpPr>
            <a:cxnSpLocks/>
          </p:cNvCxnSpPr>
          <p:nvPr/>
        </p:nvCxnSpPr>
        <p:spPr>
          <a:xfrm flipH="1">
            <a:off x="3065984" y="3851474"/>
            <a:ext cx="1949896" cy="0"/>
          </a:xfrm>
          <a:prstGeom prst="straightConnector1">
            <a:avLst/>
          </a:prstGeom>
          <a:ln w="38100">
            <a:solidFill>
              <a:srgbClr val="2A3575"/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F617774F-B67C-09CB-99A2-1E29336417EE}"/>
              </a:ext>
            </a:extLst>
          </p:cNvPr>
          <p:cNvSpPr txBox="1">
            <a:spLocks/>
          </p:cNvSpPr>
          <p:nvPr/>
        </p:nvSpPr>
        <p:spPr>
          <a:xfrm>
            <a:off x="1207315" y="3578623"/>
            <a:ext cx="2152381" cy="1395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Samples </a:t>
            </a:r>
            <a:r>
              <a:rPr lang="de-DE" sz="2000" dirty="0" err="1">
                <a:solidFill>
                  <a:srgbClr val="2A3575"/>
                </a:solidFill>
              </a:rPr>
              <a:t>from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trained</a:t>
            </a:r>
            <a:r>
              <a:rPr lang="de-DE" sz="2000" dirty="0">
                <a:solidFill>
                  <a:srgbClr val="2A3575"/>
                </a:solidFill>
              </a:rPr>
              <a:t> Flow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(@ same </a:t>
            </a:r>
            <a:r>
              <a:rPr lang="de-DE" sz="2000" dirty="0" err="1">
                <a:solidFill>
                  <a:srgbClr val="2A3575"/>
                </a:solidFill>
              </a:rPr>
              <a:t>statistic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of</a:t>
            </a:r>
            <a:r>
              <a:rPr lang="de-DE" sz="2000" dirty="0">
                <a:solidFill>
                  <a:srgbClr val="2A3575"/>
                </a:solidFill>
              </a:rPr>
              <a:t> MC Truth)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1A0DEDB-8BC4-4A7F-99D4-4CB5774C2BF1}"/>
              </a:ext>
            </a:extLst>
          </p:cNvPr>
          <p:cNvSpPr txBox="1">
            <a:spLocks/>
          </p:cNvSpPr>
          <p:nvPr/>
        </p:nvSpPr>
        <p:spPr>
          <a:xfrm>
            <a:off x="406152" y="1174390"/>
            <a:ext cx="10801200" cy="45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3F8882"/>
                </a:solidFill>
              </a:rPr>
              <a:t>@ same </a:t>
            </a:r>
            <a:r>
              <a:rPr lang="de-DE" sz="2000" b="1" dirty="0" err="1">
                <a:solidFill>
                  <a:srgbClr val="3F8882"/>
                </a:solidFill>
              </a:rPr>
              <a:t>statistic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of</a:t>
            </a:r>
            <a:r>
              <a:rPr lang="de-DE" sz="2000" b="1" dirty="0">
                <a:solidFill>
                  <a:srgbClr val="3F8882"/>
                </a:solidFill>
              </a:rPr>
              <a:t> MC Truth: </a:t>
            </a:r>
            <a:r>
              <a:rPr lang="de-DE" sz="2000" b="1" dirty="0" err="1">
                <a:solidFill>
                  <a:srgbClr val="3F8882"/>
                </a:solidFill>
              </a:rPr>
              <a:t>Inference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speedup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by</a:t>
            </a:r>
            <a:r>
              <a:rPr lang="de-DE" sz="2000" b="1" dirty="0">
                <a:solidFill>
                  <a:srgbClr val="3F8882"/>
                </a:solidFill>
              </a:rPr>
              <a:t> 500x </a:t>
            </a:r>
            <a:r>
              <a:rPr lang="de-DE" sz="2000" b="1" dirty="0" err="1">
                <a:solidFill>
                  <a:srgbClr val="3F8882"/>
                </a:solidFill>
              </a:rPr>
              <a:t>with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virtually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no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quality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loss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4F449-BCE8-C8AC-523C-01115B01FB46}"/>
              </a:ext>
            </a:extLst>
          </p:cNvPr>
          <p:cNvSpPr txBox="1">
            <a:spLocks/>
          </p:cNvSpPr>
          <p:nvPr/>
        </p:nvSpPr>
        <p:spPr>
          <a:xfrm>
            <a:off x="5015880" y="4591929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</p:spTree>
    <p:extLst>
      <p:ext uri="{BB962C8B-B14F-4D97-AF65-F5344CB8AC3E}">
        <p14:creationId xmlns:p14="http://schemas.microsoft.com/office/powerpoint/2010/main" val="2528161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74DAD-E094-9092-E588-FEDA1B79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8D1AD5-2509-372A-AFAD-01484C59DC2A}"/>
              </a:ext>
            </a:extLst>
          </p:cNvPr>
          <p:cNvSpPr/>
          <p:nvPr/>
        </p:nvSpPr>
        <p:spPr>
          <a:xfrm>
            <a:off x="406152" y="1591929"/>
            <a:ext cx="2659832" cy="773770"/>
          </a:xfrm>
          <a:prstGeom prst="roundRect">
            <a:avLst/>
          </a:prstGeom>
          <a:solidFill>
            <a:srgbClr val="3F8882">
              <a:alpha val="299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2396A-F2AE-479A-8632-D6E12FBA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63B99-F968-74B3-FDD9-1327342C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6A0C-56C0-454A-836B-FE05986C5475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A1807-07FE-A82C-DDE6-2A547C8E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5F7AB-2D81-6FA8-425E-CE02B791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26</a:t>
            </a:fld>
            <a:endParaRPr lang="en-DE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11B6F-023B-7564-CB2A-F397071F63D4}"/>
              </a:ext>
            </a:extLst>
          </p:cNvPr>
          <p:cNvSpPr txBox="1">
            <a:spLocks/>
          </p:cNvSpPr>
          <p:nvPr/>
        </p:nvSpPr>
        <p:spPr>
          <a:xfrm>
            <a:off x="406153" y="1624055"/>
            <a:ext cx="2659822" cy="70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rgbClr val="3F8882"/>
                </a:solidFill>
              </a:rPr>
              <a:t>What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happens</a:t>
            </a:r>
            <a:r>
              <a:rPr lang="de-DE" sz="2000" dirty="0">
                <a:solidFill>
                  <a:srgbClr val="3F8882"/>
                </a:solidFill>
              </a:rPr>
              <a:t> at large </a:t>
            </a:r>
            <a:r>
              <a:rPr lang="de-DE" sz="2000" dirty="0" err="1">
                <a:solidFill>
                  <a:srgbClr val="3F8882"/>
                </a:solidFill>
              </a:rPr>
              <a:t>statistics</a:t>
            </a:r>
            <a:r>
              <a:rPr lang="de-DE" sz="2000" dirty="0">
                <a:solidFill>
                  <a:srgbClr val="3F8882"/>
                </a:solidFill>
              </a:rPr>
              <a:t> N?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08F150-705B-4C65-7B4B-7B0EC2BD98AB}"/>
              </a:ext>
            </a:extLst>
          </p:cNvPr>
          <p:cNvCxnSpPr>
            <a:cxnSpLocks/>
          </p:cNvCxnSpPr>
          <p:nvPr/>
        </p:nvCxnSpPr>
        <p:spPr>
          <a:xfrm flipV="1">
            <a:off x="983432" y="2365699"/>
            <a:ext cx="0" cy="385163"/>
          </a:xfrm>
          <a:prstGeom prst="straightConnector1">
            <a:avLst/>
          </a:prstGeom>
          <a:ln w="38100"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DBD7089A-4D59-4CBE-1676-ACAD7ABAD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028" y="2765752"/>
                <a:ext cx="2953544" cy="9212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dirty="0">
                    <a:solidFill>
                      <a:srgbClr val="3F8882"/>
                    </a:solidFill>
                  </a:rPr>
                  <a:t>Dataset Sizes 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become</a:t>
                </a:r>
                <a:r>
                  <a:rPr lang="de-DE" sz="2000" dirty="0">
                    <a:solidFill>
                      <a:srgbClr val="3F8882"/>
                    </a:solidFill>
                  </a:rPr>
                  <a:t> prohibitive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de-DE" sz="2000" dirty="0">
                    <a:solidFill>
                      <a:srgbClr val="3F8882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events</a:t>
                </a:r>
                <a:r>
                  <a:rPr lang="de-DE" sz="2000" dirty="0">
                    <a:solidFill>
                      <a:srgbClr val="3F888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dirty="0">
                    <a:solidFill>
                      <a:srgbClr val="3F8882"/>
                    </a:solidFill>
                  </a:rPr>
                  <a:t> PB-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scale</a:t>
                </a:r>
                <a:r>
                  <a:rPr lang="de-DE" sz="2000" dirty="0">
                    <a:solidFill>
                      <a:srgbClr val="3F888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DBD7089A-4D59-4CBE-1676-ACAD7ABAD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28" y="2765752"/>
                <a:ext cx="2953544" cy="921214"/>
              </a:xfrm>
              <a:prstGeom prst="rect">
                <a:avLst/>
              </a:prstGeom>
              <a:blipFill>
                <a:blip r:embed="rId3"/>
                <a:stretch>
                  <a:fillRect l="-2137" t="-6757" b="-108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1063B0-1836-1C9F-E436-13BCE2396DF7}"/>
              </a:ext>
            </a:extLst>
          </p:cNvPr>
          <p:cNvCxnSpPr>
            <a:cxnSpLocks/>
          </p:cNvCxnSpPr>
          <p:nvPr/>
        </p:nvCxnSpPr>
        <p:spPr>
          <a:xfrm flipV="1">
            <a:off x="623392" y="2365698"/>
            <a:ext cx="0" cy="1321268"/>
          </a:xfrm>
          <a:prstGeom prst="straightConnector1">
            <a:avLst/>
          </a:prstGeom>
          <a:ln w="38100"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F00E6BCE-982E-5A36-130E-BCAA83002136}"/>
              </a:ext>
            </a:extLst>
          </p:cNvPr>
          <p:cNvSpPr txBox="1">
            <a:spLocks/>
          </p:cNvSpPr>
          <p:nvPr/>
        </p:nvSpPr>
        <p:spPr>
          <a:xfrm>
            <a:off x="406152" y="3723341"/>
            <a:ext cx="2953544" cy="78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3F8882"/>
                </a:solidFill>
              </a:rPr>
              <a:t>Training Times </a:t>
            </a:r>
            <a:r>
              <a:rPr lang="de-DE" sz="2000" dirty="0" err="1">
                <a:solidFill>
                  <a:srgbClr val="3F8882"/>
                </a:solidFill>
              </a:rPr>
              <a:t>become</a:t>
            </a:r>
            <a:r>
              <a:rPr lang="de-DE" sz="2000" dirty="0">
                <a:solidFill>
                  <a:srgbClr val="3F8882"/>
                </a:solidFill>
              </a:rPr>
              <a:t> prohibitive</a:t>
            </a:r>
          </a:p>
          <a:p>
            <a:pPr marL="0" indent="0">
              <a:buNone/>
            </a:pPr>
            <a:endParaRPr lang="de-DE" sz="2000" dirty="0">
              <a:solidFill>
                <a:srgbClr val="3F8882"/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19392D9F-C936-B2F2-C52F-F03B8E37EAA0}"/>
              </a:ext>
            </a:extLst>
          </p:cNvPr>
          <p:cNvSpPr/>
          <p:nvPr/>
        </p:nvSpPr>
        <p:spPr>
          <a:xfrm rot="5400000">
            <a:off x="1583563" y="3168125"/>
            <a:ext cx="365125" cy="2743200"/>
          </a:xfrm>
          <a:prstGeom prst="rightBrace">
            <a:avLst>
              <a:gd name="adj1" fmla="val 21869"/>
              <a:gd name="adj2" fmla="val 50000"/>
            </a:avLst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7520D3C-C6F3-E74A-6D10-26D1AD241235}"/>
              </a:ext>
            </a:extLst>
          </p:cNvPr>
          <p:cNvSpPr/>
          <p:nvPr/>
        </p:nvSpPr>
        <p:spPr>
          <a:xfrm>
            <a:off x="406152" y="4834131"/>
            <a:ext cx="2659832" cy="941410"/>
          </a:xfrm>
          <a:prstGeom prst="roundRect">
            <a:avLst/>
          </a:prstGeom>
          <a:solidFill>
            <a:srgbClr val="3F8882">
              <a:alpha val="299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736B9F9-C465-F031-5DE7-CBB1C730D842}"/>
              </a:ext>
            </a:extLst>
          </p:cNvPr>
          <p:cNvSpPr txBox="1">
            <a:spLocks/>
          </p:cNvSpPr>
          <p:nvPr/>
        </p:nvSpPr>
        <p:spPr>
          <a:xfrm>
            <a:off x="406153" y="4866257"/>
            <a:ext cx="2659822" cy="9092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rgbClr val="3F8882"/>
                </a:solidFill>
              </a:rPr>
              <a:t>Can </a:t>
            </a:r>
            <a:r>
              <a:rPr lang="de-DE" sz="2000" dirty="0" err="1">
                <a:solidFill>
                  <a:srgbClr val="3F8882"/>
                </a:solidFill>
              </a:rPr>
              <a:t>we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draw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more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samples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than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we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train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with</a:t>
            </a:r>
            <a:r>
              <a:rPr lang="de-DE" sz="2000" dirty="0">
                <a:solidFill>
                  <a:srgbClr val="3F8882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9130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F2B5E-6B7A-EF7E-D757-FA6E432E2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FF2D-9B87-9854-E52D-B4A2AD4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35AF5-7593-305C-D894-4561A929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B19BF-1BDA-E64A-BCD7-B5F9CD7BA294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01B35-D036-C320-CB5A-35F4512F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974B-98A0-68E3-E2B4-6C77383B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27</a:t>
            </a:fld>
            <a:endParaRPr lang="en-DE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9CB747-0E9C-A332-916F-E9F4CC6BA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78" y="1629764"/>
            <a:ext cx="6480720" cy="379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42C1F69C-87F9-6115-2744-7A9D1BED8E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95810" y="1311857"/>
                <a:ext cx="6977744" cy="6621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de-DE" sz="1800" dirty="0">
                    <a:solidFill>
                      <a:srgbClr val="767676"/>
                    </a:solidFill>
                  </a:rPr>
                  <a:t>(FM) Sample </a:t>
                </a:r>
                <a:r>
                  <a:rPr lang="de-DE" sz="1800" dirty="0" err="1">
                    <a:solidFill>
                      <a:srgbClr val="767676"/>
                    </a:solidFill>
                  </a:rPr>
                  <a:t>quality</a:t>
                </a:r>
                <a:r>
                  <a:rPr lang="de-DE" sz="1800" dirty="0">
                    <a:solidFill>
                      <a:srgbClr val="767676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767676"/>
                    </a:solidFill>
                  </a:rPr>
                  <a:t>for</a:t>
                </a:r>
                <a:r>
                  <a:rPr lang="de-DE" sz="1800" dirty="0">
                    <a:solidFill>
                      <a:srgbClr val="76767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rgbClr val="76767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rgbClr val="76767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rgbClr val="7676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de-DE" sz="1800" b="0" i="0" smtClean="0">
                            <a:solidFill>
                              <a:srgbClr val="7676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800" b="0" i="1" smtClean="0">
                            <a:solidFill>
                              <a:srgbClr val="767676"/>
                            </a:solidFill>
                            <a:latin typeface="Cambria Math" panose="02040503050406030204" pitchFamily="18" charset="0"/>
                          </a:rPr>
                          <m:t>𝑢𝑝𝑑𝑎𝑡𝑒𝑠</m:t>
                        </m:r>
                      </m:sub>
                    </m:sSub>
                    <m:r>
                      <a:rPr lang="de-DE" sz="1800" b="0" i="1" smtClean="0">
                        <a:solidFill>
                          <a:srgbClr val="76767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800" b="0" i="0" smtClean="0">
                        <a:solidFill>
                          <a:srgbClr val="767676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m:rPr>
                        <m:nor/>
                      </m:rPr>
                      <a:rPr lang="de-DE" sz="1800" b="0" i="0" smtClean="0">
                        <a:solidFill>
                          <a:srgbClr val="76767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DE" sz="1800" dirty="0">
                  <a:solidFill>
                    <a:srgbClr val="767676"/>
                  </a:solidFill>
                </a:endParaRPr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42C1F69C-87F9-6115-2744-7A9D1BED8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810" y="1311857"/>
                <a:ext cx="6977744" cy="662171"/>
              </a:xfrm>
              <a:prstGeom prst="rect">
                <a:avLst/>
              </a:prstGeom>
              <a:blipFill>
                <a:blip r:embed="rId5"/>
                <a:stretch>
                  <a:fillRect t="-75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D0EB0A01-00C5-CF20-4FF2-2C9FF73E0CCA}"/>
              </a:ext>
            </a:extLst>
          </p:cNvPr>
          <p:cNvSpPr txBox="1">
            <a:spLocks/>
          </p:cNvSpPr>
          <p:nvPr/>
        </p:nvSpPr>
        <p:spPr>
          <a:xfrm>
            <a:off x="5217361" y="4591929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1A48E0-F340-CD9F-718E-64AA8185BD15}"/>
              </a:ext>
            </a:extLst>
          </p:cNvPr>
          <p:cNvSpPr txBox="1">
            <a:spLocks/>
          </p:cNvSpPr>
          <p:nvPr/>
        </p:nvSpPr>
        <p:spPr>
          <a:xfrm>
            <a:off x="4082398" y="2266073"/>
            <a:ext cx="1669190" cy="78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rgbClr val="767676"/>
                </a:solidFill>
              </a:rPr>
              <a:t>Quality </a:t>
            </a:r>
            <a:r>
              <a:rPr lang="de-DE" sz="1400" dirty="0" err="1">
                <a:solidFill>
                  <a:srgbClr val="767676"/>
                </a:solidFill>
              </a:rPr>
              <a:t>metric</a:t>
            </a:r>
            <a:r>
              <a:rPr lang="de-DE" sz="1400" dirty="0">
                <a:solidFill>
                  <a:srgbClr val="767676"/>
                </a:solidFill>
              </a:rPr>
              <a:t> </a:t>
            </a:r>
            <a:r>
              <a:rPr lang="de-DE" sz="1400" dirty="0" err="1">
                <a:solidFill>
                  <a:srgbClr val="767676"/>
                </a:solidFill>
              </a:rPr>
              <a:t>based</a:t>
            </a:r>
            <a:r>
              <a:rPr lang="de-DE" sz="1400" dirty="0">
                <a:solidFill>
                  <a:srgbClr val="767676"/>
                </a:solidFill>
              </a:rPr>
              <a:t> on residual </a:t>
            </a:r>
            <a:r>
              <a:rPr lang="de-DE" sz="1400" dirty="0" err="1">
                <a:solidFill>
                  <a:srgbClr val="767676"/>
                </a:solidFill>
              </a:rPr>
              <a:t>truth</a:t>
            </a:r>
            <a:r>
              <a:rPr lang="de-DE" sz="1400" dirty="0">
                <a:solidFill>
                  <a:srgbClr val="767676"/>
                </a:solidFill>
              </a:rPr>
              <a:t> - sample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DA1C78-D2DC-6F4B-FDF0-E9C39E7C02DC}"/>
              </a:ext>
            </a:extLst>
          </p:cNvPr>
          <p:cNvSpPr/>
          <p:nvPr/>
        </p:nvSpPr>
        <p:spPr>
          <a:xfrm>
            <a:off x="406152" y="1591929"/>
            <a:ext cx="2659832" cy="773770"/>
          </a:xfrm>
          <a:prstGeom prst="roundRect">
            <a:avLst/>
          </a:prstGeom>
          <a:solidFill>
            <a:srgbClr val="3F8882">
              <a:alpha val="299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CA028-A61E-93FB-C1E7-30C8C02E6947}"/>
              </a:ext>
            </a:extLst>
          </p:cNvPr>
          <p:cNvSpPr txBox="1">
            <a:spLocks/>
          </p:cNvSpPr>
          <p:nvPr/>
        </p:nvSpPr>
        <p:spPr>
          <a:xfrm>
            <a:off x="406153" y="1624055"/>
            <a:ext cx="2659822" cy="70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rgbClr val="3F8882"/>
                </a:solidFill>
              </a:rPr>
              <a:t>What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happens</a:t>
            </a:r>
            <a:r>
              <a:rPr lang="de-DE" sz="2000" dirty="0">
                <a:solidFill>
                  <a:srgbClr val="3F8882"/>
                </a:solidFill>
              </a:rPr>
              <a:t> at large </a:t>
            </a:r>
            <a:r>
              <a:rPr lang="de-DE" sz="2000" dirty="0" err="1">
                <a:solidFill>
                  <a:srgbClr val="3F8882"/>
                </a:solidFill>
              </a:rPr>
              <a:t>statistics</a:t>
            </a:r>
            <a:r>
              <a:rPr lang="de-DE" sz="2000" dirty="0">
                <a:solidFill>
                  <a:srgbClr val="3F8882"/>
                </a:solidFill>
              </a:rPr>
              <a:t> N?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8BE1C5-69E2-C1F8-2CAC-2619836517FC}"/>
              </a:ext>
            </a:extLst>
          </p:cNvPr>
          <p:cNvCxnSpPr>
            <a:cxnSpLocks/>
          </p:cNvCxnSpPr>
          <p:nvPr/>
        </p:nvCxnSpPr>
        <p:spPr>
          <a:xfrm flipV="1">
            <a:off x="983432" y="2365699"/>
            <a:ext cx="0" cy="385163"/>
          </a:xfrm>
          <a:prstGeom prst="straightConnector1">
            <a:avLst/>
          </a:prstGeom>
          <a:ln w="38100"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452DE418-2914-EC42-3D7F-36355DC833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028" y="2765752"/>
                <a:ext cx="2953544" cy="9212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dirty="0">
                    <a:solidFill>
                      <a:srgbClr val="3F8882"/>
                    </a:solidFill>
                  </a:rPr>
                  <a:t>Dataset Sizes 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become</a:t>
                </a:r>
                <a:r>
                  <a:rPr lang="de-DE" sz="2000" dirty="0">
                    <a:solidFill>
                      <a:srgbClr val="3F8882"/>
                    </a:solidFill>
                  </a:rPr>
                  <a:t> prohibitive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de-DE" sz="2000" dirty="0">
                    <a:solidFill>
                      <a:srgbClr val="3F8882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events</a:t>
                </a:r>
                <a:r>
                  <a:rPr lang="de-DE" sz="2000" dirty="0">
                    <a:solidFill>
                      <a:srgbClr val="3F888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dirty="0">
                    <a:solidFill>
                      <a:srgbClr val="3F8882"/>
                    </a:solidFill>
                  </a:rPr>
                  <a:t> PB-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scale</a:t>
                </a:r>
                <a:r>
                  <a:rPr lang="de-DE" sz="2000" dirty="0">
                    <a:solidFill>
                      <a:srgbClr val="3F888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452DE418-2914-EC42-3D7F-36355DC83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28" y="2765752"/>
                <a:ext cx="2953544" cy="921214"/>
              </a:xfrm>
              <a:prstGeom prst="rect">
                <a:avLst/>
              </a:prstGeom>
              <a:blipFill>
                <a:blip r:embed="rId6"/>
                <a:stretch>
                  <a:fillRect l="-2137" t="-6757" b="-108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C0A48C-ECD5-8255-9FE5-4F1DAF7F7270}"/>
              </a:ext>
            </a:extLst>
          </p:cNvPr>
          <p:cNvCxnSpPr>
            <a:cxnSpLocks/>
          </p:cNvCxnSpPr>
          <p:nvPr/>
        </p:nvCxnSpPr>
        <p:spPr>
          <a:xfrm flipV="1">
            <a:off x="623392" y="2365698"/>
            <a:ext cx="0" cy="1321268"/>
          </a:xfrm>
          <a:prstGeom prst="straightConnector1">
            <a:avLst/>
          </a:prstGeom>
          <a:ln w="38100"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278BBB03-B780-9DE4-BC23-FD54BF201049}"/>
              </a:ext>
            </a:extLst>
          </p:cNvPr>
          <p:cNvSpPr txBox="1">
            <a:spLocks/>
          </p:cNvSpPr>
          <p:nvPr/>
        </p:nvSpPr>
        <p:spPr>
          <a:xfrm>
            <a:off x="406152" y="3723341"/>
            <a:ext cx="2953544" cy="78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3F8882"/>
                </a:solidFill>
              </a:rPr>
              <a:t>Training Times </a:t>
            </a:r>
            <a:r>
              <a:rPr lang="de-DE" sz="2000" dirty="0" err="1">
                <a:solidFill>
                  <a:srgbClr val="3F8882"/>
                </a:solidFill>
              </a:rPr>
              <a:t>become</a:t>
            </a:r>
            <a:r>
              <a:rPr lang="de-DE" sz="2000" dirty="0">
                <a:solidFill>
                  <a:srgbClr val="3F8882"/>
                </a:solidFill>
              </a:rPr>
              <a:t> prohibitive</a:t>
            </a:r>
          </a:p>
          <a:p>
            <a:pPr marL="0" indent="0">
              <a:buNone/>
            </a:pPr>
            <a:endParaRPr lang="de-DE" sz="2000" dirty="0">
              <a:solidFill>
                <a:srgbClr val="3F8882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C4F5608-28A5-D0CB-5B19-9AFA45DCC56E}"/>
              </a:ext>
            </a:extLst>
          </p:cNvPr>
          <p:cNvSpPr/>
          <p:nvPr/>
        </p:nvSpPr>
        <p:spPr>
          <a:xfrm rot="5400000">
            <a:off x="1583563" y="3168125"/>
            <a:ext cx="365125" cy="2743200"/>
          </a:xfrm>
          <a:prstGeom prst="rightBrace">
            <a:avLst>
              <a:gd name="adj1" fmla="val 21869"/>
              <a:gd name="adj2" fmla="val 50000"/>
            </a:avLst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BA1274A-2612-3380-9087-3A712604AA36}"/>
              </a:ext>
            </a:extLst>
          </p:cNvPr>
          <p:cNvSpPr/>
          <p:nvPr/>
        </p:nvSpPr>
        <p:spPr>
          <a:xfrm>
            <a:off x="406152" y="4834131"/>
            <a:ext cx="2659832" cy="941410"/>
          </a:xfrm>
          <a:prstGeom prst="roundRect">
            <a:avLst/>
          </a:prstGeom>
          <a:solidFill>
            <a:srgbClr val="3F8882">
              <a:alpha val="299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17E44A4-D6F2-3F3A-CA29-2FDAE3030D9E}"/>
              </a:ext>
            </a:extLst>
          </p:cNvPr>
          <p:cNvSpPr txBox="1">
            <a:spLocks/>
          </p:cNvSpPr>
          <p:nvPr/>
        </p:nvSpPr>
        <p:spPr>
          <a:xfrm>
            <a:off x="406153" y="4866257"/>
            <a:ext cx="2659822" cy="9092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rgbClr val="3F8882"/>
                </a:solidFill>
              </a:rPr>
              <a:t>Can </a:t>
            </a:r>
            <a:r>
              <a:rPr lang="de-DE" sz="2000" dirty="0" err="1">
                <a:solidFill>
                  <a:srgbClr val="3F8882"/>
                </a:solidFill>
              </a:rPr>
              <a:t>we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draw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more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samples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than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we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train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with</a:t>
            </a:r>
            <a:r>
              <a:rPr lang="de-DE" sz="2000" dirty="0">
                <a:solidFill>
                  <a:srgbClr val="3F8882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514845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FC9A3-D831-A6C6-C8F2-67F140DAE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2EC7-8CC5-367F-AF6E-461E0E28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17452-BA98-056C-57AA-76AEB2D5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EDFFA-BD40-8242-A9E6-54DDEDDFE3A3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3A619-BC71-86CC-97C3-23D76038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91E11-AE13-1959-0936-B8C603B7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28</a:t>
            </a:fld>
            <a:endParaRPr lang="en-DE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5E4B4D-91FF-B0AF-199E-6EC78050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78" y="1629764"/>
            <a:ext cx="6480720" cy="379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B142398E-AE9C-F325-2F97-607E590919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95810" y="1311857"/>
                <a:ext cx="6977744" cy="6621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de-DE" sz="1800" dirty="0">
                    <a:solidFill>
                      <a:srgbClr val="767676"/>
                    </a:solidFill>
                  </a:rPr>
                  <a:t>(FM) Sample </a:t>
                </a:r>
                <a:r>
                  <a:rPr lang="de-DE" sz="1800" dirty="0" err="1">
                    <a:solidFill>
                      <a:srgbClr val="767676"/>
                    </a:solidFill>
                  </a:rPr>
                  <a:t>quality</a:t>
                </a:r>
                <a:r>
                  <a:rPr lang="de-DE" sz="1800" dirty="0">
                    <a:solidFill>
                      <a:srgbClr val="767676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767676"/>
                    </a:solidFill>
                  </a:rPr>
                  <a:t>for</a:t>
                </a:r>
                <a:r>
                  <a:rPr lang="de-DE" sz="1800" dirty="0">
                    <a:solidFill>
                      <a:srgbClr val="76767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l-GR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m:rPr>
                            <m:nor/>
                          </m:rPr>
                          <a:rPr lang="de-DE" sz="1800" b="1" i="0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𝒖𝒑𝒅𝒂𝒕𝒆𝒔</m:t>
                        </m:r>
                      </m:sub>
                    </m:sSub>
                    <m:r>
                      <a:rPr lang="de-DE" sz="1800" b="1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1800" b="1" i="0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m:rPr>
                        <m:nor/>
                      </m:rPr>
                      <a:rPr lang="de-DE" sz="1800" b="1" i="0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DE" sz="1800" b="1" dirty="0">
                  <a:solidFill>
                    <a:srgbClr val="767676"/>
                  </a:solidFill>
                </a:endParaRPr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B142398E-AE9C-F325-2F97-607E59091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810" y="1311857"/>
                <a:ext cx="6977744" cy="662171"/>
              </a:xfrm>
              <a:prstGeom prst="rect">
                <a:avLst/>
              </a:prstGeom>
              <a:blipFill>
                <a:blip r:embed="rId5"/>
                <a:stretch>
                  <a:fillRect t="-75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D352160A-3EEE-225E-3A6C-FB48638B5D60}"/>
              </a:ext>
            </a:extLst>
          </p:cNvPr>
          <p:cNvSpPr txBox="1">
            <a:spLocks/>
          </p:cNvSpPr>
          <p:nvPr/>
        </p:nvSpPr>
        <p:spPr>
          <a:xfrm>
            <a:off x="5217361" y="4591929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E2D77EA-4482-8DFA-C3B6-5A73D8FBF46C}"/>
              </a:ext>
            </a:extLst>
          </p:cNvPr>
          <p:cNvSpPr txBox="1">
            <a:spLocks/>
          </p:cNvSpPr>
          <p:nvPr/>
        </p:nvSpPr>
        <p:spPr>
          <a:xfrm>
            <a:off x="4082398" y="2266073"/>
            <a:ext cx="1669190" cy="78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rgbClr val="767676"/>
                </a:solidFill>
              </a:rPr>
              <a:t>Quality </a:t>
            </a:r>
            <a:r>
              <a:rPr lang="de-DE" sz="1400" dirty="0" err="1">
                <a:solidFill>
                  <a:srgbClr val="767676"/>
                </a:solidFill>
              </a:rPr>
              <a:t>metric</a:t>
            </a:r>
            <a:r>
              <a:rPr lang="de-DE" sz="1400" dirty="0">
                <a:solidFill>
                  <a:srgbClr val="767676"/>
                </a:solidFill>
              </a:rPr>
              <a:t> </a:t>
            </a:r>
            <a:r>
              <a:rPr lang="de-DE" sz="1400" dirty="0" err="1">
                <a:solidFill>
                  <a:srgbClr val="767676"/>
                </a:solidFill>
              </a:rPr>
              <a:t>based</a:t>
            </a:r>
            <a:r>
              <a:rPr lang="de-DE" sz="1400" dirty="0">
                <a:solidFill>
                  <a:srgbClr val="767676"/>
                </a:solidFill>
              </a:rPr>
              <a:t> on residual </a:t>
            </a:r>
            <a:r>
              <a:rPr lang="de-DE" sz="1400" dirty="0" err="1">
                <a:solidFill>
                  <a:srgbClr val="767676"/>
                </a:solidFill>
              </a:rPr>
              <a:t>truth</a:t>
            </a:r>
            <a:r>
              <a:rPr lang="de-DE" sz="1400" dirty="0">
                <a:solidFill>
                  <a:srgbClr val="767676"/>
                </a:solidFill>
              </a:rPr>
              <a:t> - sample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D1FB7A2-F79F-32A7-01D6-439F3919BAAA}"/>
              </a:ext>
            </a:extLst>
          </p:cNvPr>
          <p:cNvSpPr txBox="1">
            <a:spLocks/>
          </p:cNvSpPr>
          <p:nvPr/>
        </p:nvSpPr>
        <p:spPr>
          <a:xfrm>
            <a:off x="8384682" y="2464170"/>
            <a:ext cx="1885214" cy="33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>
                <a:solidFill>
                  <a:srgbClr val="767676"/>
                </a:solidFill>
              </a:rPr>
              <a:t>Expected</a:t>
            </a:r>
            <a:r>
              <a:rPr lang="de-DE" sz="1400" dirty="0">
                <a:solidFill>
                  <a:srgbClr val="767676"/>
                </a:solidFill>
              </a:rPr>
              <a:t> MC </a:t>
            </a:r>
            <a:r>
              <a:rPr lang="de-DE" sz="1400" dirty="0" err="1">
                <a:solidFill>
                  <a:srgbClr val="767676"/>
                </a:solidFill>
              </a:rPr>
              <a:t>scaling</a:t>
            </a:r>
            <a:endParaRPr lang="de-DE" sz="1400" dirty="0">
              <a:solidFill>
                <a:srgbClr val="767676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1BCEDC-73D1-5340-B979-CF497B04C20B}"/>
              </a:ext>
            </a:extLst>
          </p:cNvPr>
          <p:cNvCxnSpPr/>
          <p:nvPr/>
        </p:nvCxnSpPr>
        <p:spPr>
          <a:xfrm flipH="1">
            <a:off x="8472264" y="2801035"/>
            <a:ext cx="855025" cy="41194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4E2C0A-84D5-8DC8-149C-740A97790F3A}"/>
              </a:ext>
            </a:extLst>
          </p:cNvPr>
          <p:cNvCxnSpPr>
            <a:cxnSpLocks/>
          </p:cNvCxnSpPr>
          <p:nvPr/>
        </p:nvCxnSpPr>
        <p:spPr>
          <a:xfrm>
            <a:off x="5591944" y="4478836"/>
            <a:ext cx="5688632" cy="0"/>
          </a:xfrm>
          <a:prstGeom prst="line">
            <a:avLst/>
          </a:prstGeom>
          <a:ln w="57150">
            <a:solidFill>
              <a:srgbClr val="3F888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B51702C0-8BB7-1462-D968-B23C804E792F}"/>
              </a:ext>
            </a:extLst>
          </p:cNvPr>
          <p:cNvSpPr txBox="1">
            <a:spLocks/>
          </p:cNvSpPr>
          <p:nvPr/>
        </p:nvSpPr>
        <p:spPr>
          <a:xfrm>
            <a:off x="5188290" y="4119754"/>
            <a:ext cx="2659822" cy="3450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rgbClr val="3F8882"/>
                </a:solidFill>
              </a:rPr>
              <a:t>„Bias </a:t>
            </a:r>
            <a:r>
              <a:rPr lang="de-DE" sz="2000" dirty="0" err="1">
                <a:solidFill>
                  <a:srgbClr val="3F8882"/>
                </a:solidFill>
              </a:rPr>
              <a:t>floor</a:t>
            </a:r>
            <a:r>
              <a:rPr lang="de-DE" sz="2000" dirty="0">
                <a:solidFill>
                  <a:srgbClr val="3F8882"/>
                </a:solidFill>
              </a:rPr>
              <a:t>“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F2F1C3B-D5CC-A377-A72A-AA147BDCA6F0}"/>
              </a:ext>
            </a:extLst>
          </p:cNvPr>
          <p:cNvSpPr/>
          <p:nvPr/>
        </p:nvSpPr>
        <p:spPr>
          <a:xfrm rot="21414721">
            <a:off x="7677224" y="4094721"/>
            <a:ext cx="703631" cy="385339"/>
          </a:xfrm>
          <a:custGeom>
            <a:avLst/>
            <a:gdLst>
              <a:gd name="connsiteX0" fmla="*/ 0 w 1293542"/>
              <a:gd name="connsiteY0" fmla="*/ 713706 h 736009"/>
              <a:gd name="connsiteX1" fmla="*/ 669073 w 1293542"/>
              <a:gd name="connsiteY1" fmla="*/ 28 h 736009"/>
              <a:gd name="connsiteX2" fmla="*/ 1293542 w 1293542"/>
              <a:gd name="connsiteY2" fmla="*/ 736009 h 7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3542" h="736009">
                <a:moveTo>
                  <a:pt x="0" y="713706"/>
                </a:moveTo>
                <a:cubicBezTo>
                  <a:pt x="226741" y="355008"/>
                  <a:pt x="453483" y="-3689"/>
                  <a:pt x="669073" y="28"/>
                </a:cubicBezTo>
                <a:cubicBezTo>
                  <a:pt x="884663" y="3745"/>
                  <a:pt x="1089102" y="369877"/>
                  <a:pt x="1293542" y="736009"/>
                </a:cubicBezTo>
              </a:path>
            </a:pathLst>
          </a:custGeom>
          <a:solidFill>
            <a:srgbClr val="2A3575">
              <a:alpha val="30000"/>
            </a:srgbClr>
          </a:solidFill>
          <a:ln>
            <a:solidFill>
              <a:srgbClr val="2A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61F495A-B93E-B92C-BDBF-5DC1A24613FB}"/>
              </a:ext>
            </a:extLst>
          </p:cNvPr>
          <p:cNvSpPr/>
          <p:nvPr/>
        </p:nvSpPr>
        <p:spPr>
          <a:xfrm rot="21225492">
            <a:off x="7942248" y="4106157"/>
            <a:ext cx="697565" cy="414749"/>
          </a:xfrm>
          <a:custGeom>
            <a:avLst/>
            <a:gdLst>
              <a:gd name="connsiteX0" fmla="*/ 0 w 1282390"/>
              <a:gd name="connsiteY0" fmla="*/ 702972 h 792182"/>
              <a:gd name="connsiteX1" fmla="*/ 657922 w 1282390"/>
              <a:gd name="connsiteY1" fmla="*/ 446 h 792182"/>
              <a:gd name="connsiteX2" fmla="*/ 1282390 w 1282390"/>
              <a:gd name="connsiteY2" fmla="*/ 792182 h 79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2390" h="792182">
                <a:moveTo>
                  <a:pt x="0" y="702972"/>
                </a:moveTo>
                <a:cubicBezTo>
                  <a:pt x="222095" y="344275"/>
                  <a:pt x="444190" y="-14422"/>
                  <a:pt x="657922" y="446"/>
                </a:cubicBezTo>
                <a:cubicBezTo>
                  <a:pt x="871654" y="15314"/>
                  <a:pt x="1077022" y="403748"/>
                  <a:pt x="1282390" y="792182"/>
                </a:cubicBezTo>
              </a:path>
            </a:pathLst>
          </a:custGeom>
          <a:solidFill>
            <a:srgbClr val="3F8882">
              <a:alpha val="30000"/>
            </a:srgbClr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2">
                <a:extLst>
                  <a:ext uri="{FF2B5EF4-FFF2-40B4-BE49-F238E27FC236}">
                    <a16:creationId xmlns:a16="http://schemas.microsoft.com/office/drawing/2014/main" id="{3DD6CDEB-7774-BB8D-5A6E-0479638F6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2022" y="5474240"/>
                <a:ext cx="4893050" cy="5339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de-DE" sz="2000" b="1" dirty="0">
                    <a:solidFill>
                      <a:srgbClr val="3F8882"/>
                    </a:solidFill>
                  </a:rPr>
                  <a:t> Limit </a:t>
                </a:r>
                <a:r>
                  <a:rPr lang="de-DE" sz="2000" b="1" dirty="0" err="1">
                    <a:solidFill>
                      <a:srgbClr val="3F8882"/>
                    </a:solidFill>
                  </a:rPr>
                  <a:t>when</a:t>
                </a:r>
                <a:r>
                  <a:rPr lang="de-DE" sz="2000" b="1" dirty="0">
                    <a:solidFill>
                      <a:srgbClr val="3F8882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F8882"/>
                    </a:solidFill>
                  </a:rPr>
                  <a:t>keeping</a:t>
                </a:r>
                <a:r>
                  <a:rPr lang="de-DE" sz="2000" b="1" dirty="0">
                    <a:solidFill>
                      <a:srgbClr val="3F888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l-GR" sz="2000" b="1" i="1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m:rPr>
                            <m:nor/>
                          </m:rPr>
                          <a:rPr lang="de-DE" sz="2000" b="1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000" b="1" i="1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𝒖𝒑𝒅𝒂𝒕𝒆𝒔</m:t>
                        </m:r>
                      </m:sub>
                    </m:sSub>
                    <m:r>
                      <a:rPr lang="de-DE" sz="2000" b="1" i="1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sz="2000" b="1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const</m:t>
                    </m:r>
                  </m:oMath>
                </a14:m>
                <a:r>
                  <a:rPr lang="de-DE" sz="2000" b="1" dirty="0">
                    <a:solidFill>
                      <a:srgbClr val="3F8882"/>
                    </a:solidFill>
                  </a:rPr>
                  <a:t>! </a:t>
                </a:r>
              </a:p>
            </p:txBody>
          </p:sp>
        </mc:Choice>
        <mc:Fallback xmlns="">
          <p:sp>
            <p:nvSpPr>
              <p:cNvPr id="12" name="Subtitle 2">
                <a:extLst>
                  <a:ext uri="{FF2B5EF4-FFF2-40B4-BE49-F238E27FC236}">
                    <a16:creationId xmlns:a16="http://schemas.microsoft.com/office/drawing/2014/main" id="{3DD6CDEB-7774-BB8D-5A6E-0479638F6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022" y="5474240"/>
                <a:ext cx="4893050" cy="533995"/>
              </a:xfrm>
              <a:prstGeom prst="rect">
                <a:avLst/>
              </a:prstGeom>
              <a:blipFill>
                <a:blip r:embed="rId6"/>
                <a:stretch>
                  <a:fillRect t="-11628" r="-10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ubtitle 2">
            <a:extLst>
              <a:ext uri="{FF2B5EF4-FFF2-40B4-BE49-F238E27FC236}">
                <a16:creationId xmlns:a16="http://schemas.microsoft.com/office/drawing/2014/main" id="{381610B9-9418-968D-2AF9-6BFFC5BB3C58}"/>
              </a:ext>
            </a:extLst>
          </p:cNvPr>
          <p:cNvSpPr txBox="1">
            <a:spLocks/>
          </p:cNvSpPr>
          <p:nvPr/>
        </p:nvSpPr>
        <p:spPr>
          <a:xfrm>
            <a:off x="5575626" y="5889640"/>
            <a:ext cx="5793276" cy="533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3F8882"/>
                </a:solidFill>
              </a:rPr>
              <a:t>Diminishing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returns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for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increased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effort</a:t>
            </a:r>
            <a:endParaRPr lang="de-DE" sz="2000" dirty="0">
              <a:solidFill>
                <a:srgbClr val="3F8882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6B3C952-6EE2-3DE9-809C-8D23DC7A677D}"/>
              </a:ext>
            </a:extLst>
          </p:cNvPr>
          <p:cNvSpPr/>
          <p:nvPr/>
        </p:nvSpPr>
        <p:spPr>
          <a:xfrm>
            <a:off x="406152" y="1591929"/>
            <a:ext cx="2659832" cy="773770"/>
          </a:xfrm>
          <a:prstGeom prst="roundRect">
            <a:avLst/>
          </a:prstGeom>
          <a:solidFill>
            <a:srgbClr val="3F8882">
              <a:alpha val="299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C9B9965-D3F5-63B7-A50A-72D511FAA7AF}"/>
              </a:ext>
            </a:extLst>
          </p:cNvPr>
          <p:cNvSpPr txBox="1">
            <a:spLocks/>
          </p:cNvSpPr>
          <p:nvPr/>
        </p:nvSpPr>
        <p:spPr>
          <a:xfrm>
            <a:off x="406153" y="1624055"/>
            <a:ext cx="2659822" cy="70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rgbClr val="3F8882"/>
                </a:solidFill>
              </a:rPr>
              <a:t>What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happens</a:t>
            </a:r>
            <a:r>
              <a:rPr lang="de-DE" sz="2000" dirty="0">
                <a:solidFill>
                  <a:srgbClr val="3F8882"/>
                </a:solidFill>
              </a:rPr>
              <a:t> at large </a:t>
            </a:r>
            <a:r>
              <a:rPr lang="de-DE" sz="2000" dirty="0" err="1">
                <a:solidFill>
                  <a:srgbClr val="3F8882"/>
                </a:solidFill>
              </a:rPr>
              <a:t>statistics</a:t>
            </a:r>
            <a:r>
              <a:rPr lang="de-DE" sz="2000" dirty="0">
                <a:solidFill>
                  <a:srgbClr val="3F8882"/>
                </a:solidFill>
              </a:rPr>
              <a:t> N?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619A41-4CAC-52ED-3841-720ABDF901A2}"/>
              </a:ext>
            </a:extLst>
          </p:cNvPr>
          <p:cNvCxnSpPr>
            <a:cxnSpLocks/>
          </p:cNvCxnSpPr>
          <p:nvPr/>
        </p:nvCxnSpPr>
        <p:spPr>
          <a:xfrm flipV="1">
            <a:off x="983432" y="2365699"/>
            <a:ext cx="0" cy="385163"/>
          </a:xfrm>
          <a:prstGeom prst="straightConnector1">
            <a:avLst/>
          </a:prstGeom>
          <a:ln w="38100"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B21D1B3A-E3BD-C09C-0116-313CC03CD0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028" y="2765752"/>
                <a:ext cx="2953544" cy="9212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dirty="0">
                    <a:solidFill>
                      <a:srgbClr val="3F8882"/>
                    </a:solidFill>
                  </a:rPr>
                  <a:t>Dataset Sizes 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become</a:t>
                </a:r>
                <a:r>
                  <a:rPr lang="de-DE" sz="2000" dirty="0">
                    <a:solidFill>
                      <a:srgbClr val="3F8882"/>
                    </a:solidFill>
                  </a:rPr>
                  <a:t> prohibitive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de-DE" sz="2000" dirty="0">
                    <a:solidFill>
                      <a:srgbClr val="3F8882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events</a:t>
                </a:r>
                <a:r>
                  <a:rPr lang="de-DE" sz="2000" dirty="0">
                    <a:solidFill>
                      <a:srgbClr val="3F888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dirty="0">
                    <a:solidFill>
                      <a:srgbClr val="3F8882"/>
                    </a:solidFill>
                  </a:rPr>
                  <a:t> PB-</a:t>
                </a:r>
                <a:r>
                  <a:rPr lang="de-DE" sz="2000" dirty="0" err="1">
                    <a:solidFill>
                      <a:srgbClr val="3F8882"/>
                    </a:solidFill>
                  </a:rPr>
                  <a:t>scale</a:t>
                </a:r>
                <a:r>
                  <a:rPr lang="de-DE" sz="2000" dirty="0">
                    <a:solidFill>
                      <a:srgbClr val="3F888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B21D1B3A-E3BD-C09C-0116-313CC03CD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28" y="2765752"/>
                <a:ext cx="2953544" cy="921214"/>
              </a:xfrm>
              <a:prstGeom prst="rect">
                <a:avLst/>
              </a:prstGeom>
              <a:blipFill>
                <a:blip r:embed="rId7"/>
                <a:stretch>
                  <a:fillRect l="-2137" t="-6757" b="-108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C18AF6-83CF-312D-3A76-C9CF53AE399F}"/>
              </a:ext>
            </a:extLst>
          </p:cNvPr>
          <p:cNvCxnSpPr>
            <a:cxnSpLocks/>
          </p:cNvCxnSpPr>
          <p:nvPr/>
        </p:nvCxnSpPr>
        <p:spPr>
          <a:xfrm flipV="1">
            <a:off x="623392" y="2365698"/>
            <a:ext cx="0" cy="1321268"/>
          </a:xfrm>
          <a:prstGeom prst="straightConnector1">
            <a:avLst/>
          </a:prstGeom>
          <a:ln w="38100"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ubtitle 2">
            <a:extLst>
              <a:ext uri="{FF2B5EF4-FFF2-40B4-BE49-F238E27FC236}">
                <a16:creationId xmlns:a16="http://schemas.microsoft.com/office/drawing/2014/main" id="{790CDD1D-131E-9573-C05D-DAEA30BAE83A}"/>
              </a:ext>
            </a:extLst>
          </p:cNvPr>
          <p:cNvSpPr txBox="1">
            <a:spLocks/>
          </p:cNvSpPr>
          <p:nvPr/>
        </p:nvSpPr>
        <p:spPr>
          <a:xfrm>
            <a:off x="406152" y="3723341"/>
            <a:ext cx="2953544" cy="78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3F8882"/>
                </a:solidFill>
              </a:rPr>
              <a:t>Training Times </a:t>
            </a:r>
            <a:r>
              <a:rPr lang="de-DE" sz="2000" dirty="0" err="1">
                <a:solidFill>
                  <a:srgbClr val="3F8882"/>
                </a:solidFill>
              </a:rPr>
              <a:t>become</a:t>
            </a:r>
            <a:r>
              <a:rPr lang="de-DE" sz="2000" dirty="0">
                <a:solidFill>
                  <a:srgbClr val="3F8882"/>
                </a:solidFill>
              </a:rPr>
              <a:t> prohibitive</a:t>
            </a:r>
          </a:p>
          <a:p>
            <a:pPr marL="0" indent="0">
              <a:buNone/>
            </a:pPr>
            <a:endParaRPr lang="de-DE" sz="2000" dirty="0">
              <a:solidFill>
                <a:srgbClr val="3F8882"/>
              </a:solidFill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E4CAA1A9-6A90-01C4-0032-2D938FB82822}"/>
              </a:ext>
            </a:extLst>
          </p:cNvPr>
          <p:cNvSpPr/>
          <p:nvPr/>
        </p:nvSpPr>
        <p:spPr>
          <a:xfrm rot="5400000">
            <a:off x="1583563" y="3168125"/>
            <a:ext cx="365125" cy="2743200"/>
          </a:xfrm>
          <a:prstGeom prst="rightBrace">
            <a:avLst>
              <a:gd name="adj1" fmla="val 21869"/>
              <a:gd name="adj2" fmla="val 50000"/>
            </a:avLst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D24D3FD-99EA-B6CA-C393-00AAA8691182}"/>
              </a:ext>
            </a:extLst>
          </p:cNvPr>
          <p:cNvSpPr/>
          <p:nvPr/>
        </p:nvSpPr>
        <p:spPr>
          <a:xfrm>
            <a:off x="406152" y="4834131"/>
            <a:ext cx="2659832" cy="941410"/>
          </a:xfrm>
          <a:prstGeom prst="roundRect">
            <a:avLst/>
          </a:prstGeom>
          <a:solidFill>
            <a:srgbClr val="3F8882">
              <a:alpha val="299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C975278-A064-376E-9561-68C96ABB3BDB}"/>
              </a:ext>
            </a:extLst>
          </p:cNvPr>
          <p:cNvSpPr txBox="1">
            <a:spLocks/>
          </p:cNvSpPr>
          <p:nvPr/>
        </p:nvSpPr>
        <p:spPr>
          <a:xfrm>
            <a:off x="406153" y="4866257"/>
            <a:ext cx="2659822" cy="9092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rgbClr val="3F8882"/>
                </a:solidFill>
              </a:rPr>
              <a:t>Can </a:t>
            </a:r>
            <a:r>
              <a:rPr lang="de-DE" sz="2000" dirty="0" err="1">
                <a:solidFill>
                  <a:srgbClr val="3F8882"/>
                </a:solidFill>
              </a:rPr>
              <a:t>we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draw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more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samples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than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we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train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with</a:t>
            </a:r>
            <a:r>
              <a:rPr lang="de-DE" sz="2000" dirty="0">
                <a:solidFill>
                  <a:srgbClr val="3F8882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5539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0BCA7-C048-2FDB-BCE5-CE0CF0EDE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9240355-9D95-57FC-8448-0BA12CF5BAA0}"/>
              </a:ext>
            </a:extLst>
          </p:cNvPr>
          <p:cNvSpPr/>
          <p:nvPr/>
        </p:nvSpPr>
        <p:spPr>
          <a:xfrm>
            <a:off x="7236004" y="1529710"/>
            <a:ext cx="1811108" cy="1296144"/>
          </a:xfrm>
          <a:prstGeom prst="roundRect">
            <a:avLst/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880F3D8-E38D-49A0-0C1F-F6BD64E3A8EC}"/>
              </a:ext>
            </a:extLst>
          </p:cNvPr>
          <p:cNvSpPr/>
          <p:nvPr/>
        </p:nvSpPr>
        <p:spPr>
          <a:xfrm>
            <a:off x="624382" y="1241677"/>
            <a:ext cx="2764990" cy="1718989"/>
          </a:xfrm>
          <a:prstGeom prst="roundRect">
            <a:avLst>
              <a:gd name="adj" fmla="val 8044"/>
            </a:avLst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AA9CF-8D26-10FB-ECC0-B180AD1A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– Where would this be used?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2310F-681D-C9CC-0233-EFAA26F6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523E-C597-FF40-B48C-97B9405E0BC8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CE291-8653-E1AD-FD36-0873940E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31ADE-1D90-2ACA-5D93-BD31FBD2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29</a:t>
            </a:fld>
            <a:endParaRPr lang="en-DE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966BA2-FFE9-03FE-ACCD-9FB9B7C5E10D}"/>
              </a:ext>
            </a:extLst>
          </p:cNvPr>
          <p:cNvSpPr/>
          <p:nvPr/>
        </p:nvSpPr>
        <p:spPr>
          <a:xfrm>
            <a:off x="793636" y="1808538"/>
            <a:ext cx="2448272" cy="936104"/>
          </a:xfrm>
          <a:prstGeom prst="roundRect">
            <a:avLst/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rgbClr val="3F8882"/>
                </a:solidFill>
                <a:latin typeface="Asul" panose="02000000000000000000" pitchFamily="2" charset="0"/>
              </a:rPr>
              <a:t>Full Beamline MC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2A73B8-522A-FC12-1A08-EAC6A138329B}"/>
              </a:ext>
            </a:extLst>
          </p:cNvPr>
          <p:cNvSpPr txBox="1">
            <a:spLocks/>
          </p:cNvSpPr>
          <p:nvPr/>
        </p:nvSpPr>
        <p:spPr>
          <a:xfrm>
            <a:off x="624382" y="1324739"/>
            <a:ext cx="2617526" cy="4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3F8882"/>
                </a:solidFill>
              </a:rPr>
              <a:t>Normalizing</a:t>
            </a:r>
            <a:r>
              <a:rPr lang="de-DE" sz="2000" dirty="0">
                <a:solidFill>
                  <a:srgbClr val="3F8882"/>
                </a:solidFill>
              </a:rPr>
              <a:t> Flow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6211DD9-6BE7-10F4-33DA-04152E2B2DEB}"/>
              </a:ext>
            </a:extLst>
          </p:cNvPr>
          <p:cNvSpPr/>
          <p:nvPr/>
        </p:nvSpPr>
        <p:spPr>
          <a:xfrm>
            <a:off x="4943872" y="1241677"/>
            <a:ext cx="6409928" cy="1718989"/>
          </a:xfrm>
          <a:prstGeom prst="roundRect">
            <a:avLst>
              <a:gd name="adj" fmla="val 8044"/>
            </a:avLst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C7D6C6-0364-EEB8-1DBF-3D75AF2B436E}"/>
              </a:ext>
            </a:extLst>
          </p:cNvPr>
          <p:cNvSpPr/>
          <p:nvPr/>
        </p:nvSpPr>
        <p:spPr>
          <a:xfrm>
            <a:off x="5303912" y="2033765"/>
            <a:ext cx="1584176" cy="710877"/>
          </a:xfrm>
          <a:prstGeom prst="roundRect">
            <a:avLst/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rgbClr val="3F8882"/>
                </a:solidFill>
                <a:latin typeface="Asul" panose="02000000000000000000" pitchFamily="2" charset="0"/>
              </a:rPr>
              <a:t>Geant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7F473E-1D52-4D12-65D8-40D744FE96B3}"/>
              </a:ext>
            </a:extLst>
          </p:cNvPr>
          <p:cNvSpPr txBox="1">
            <a:spLocks/>
          </p:cNvSpPr>
          <p:nvPr/>
        </p:nvSpPr>
        <p:spPr>
          <a:xfrm>
            <a:off x="4943872" y="1324739"/>
            <a:ext cx="2617526" cy="4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3F8882"/>
                </a:solidFill>
              </a:rPr>
              <a:t>Full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Beamline</a:t>
            </a:r>
            <a:r>
              <a:rPr lang="de-DE" sz="2000" dirty="0">
                <a:solidFill>
                  <a:srgbClr val="3F8882"/>
                </a:solidFill>
              </a:rPr>
              <a:t> MC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F52640-1105-5E80-B48B-DD13BC24B72C}"/>
              </a:ext>
            </a:extLst>
          </p:cNvPr>
          <p:cNvSpPr/>
          <p:nvPr/>
        </p:nvSpPr>
        <p:spPr>
          <a:xfrm>
            <a:off x="7356748" y="2033765"/>
            <a:ext cx="1584176" cy="710877"/>
          </a:xfrm>
          <a:prstGeom prst="roundRect">
            <a:avLst/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rgbClr val="3F8882"/>
                </a:solidFill>
                <a:latin typeface="Asul" panose="02000000000000000000" pitchFamily="2" charset="0"/>
              </a:rPr>
              <a:t>Geant 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EECE2E4-00D0-99DE-6EDD-50E1B2F382E7}"/>
              </a:ext>
            </a:extLst>
          </p:cNvPr>
          <p:cNvSpPr/>
          <p:nvPr/>
        </p:nvSpPr>
        <p:spPr>
          <a:xfrm>
            <a:off x="9408368" y="1991086"/>
            <a:ext cx="1584176" cy="710877"/>
          </a:xfrm>
          <a:prstGeom prst="roundRect">
            <a:avLst/>
          </a:prstGeom>
          <a:solidFill>
            <a:srgbClr val="3F8882">
              <a:alpha val="2997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rgbClr val="3F8882"/>
                </a:solidFill>
                <a:latin typeface="Asul" panose="02000000000000000000" pitchFamily="2" charset="0"/>
              </a:rPr>
              <a:t>Geant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7E217DF-7024-EBD7-8F00-EA763D45CACD}"/>
              </a:ext>
            </a:extLst>
          </p:cNvPr>
          <p:cNvSpPr txBox="1">
            <a:spLocks/>
          </p:cNvSpPr>
          <p:nvPr/>
        </p:nvSpPr>
        <p:spPr>
          <a:xfrm>
            <a:off x="7248128" y="1582294"/>
            <a:ext cx="2617526" cy="4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3F8882"/>
                </a:solidFill>
              </a:rPr>
              <a:t>Flow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625998-70F9-ABED-0294-AEDFBE3A43D4}"/>
              </a:ext>
            </a:extLst>
          </p:cNvPr>
          <p:cNvCxnSpPr/>
          <p:nvPr/>
        </p:nvCxnSpPr>
        <p:spPr>
          <a:xfrm>
            <a:off x="6888088" y="2389203"/>
            <a:ext cx="360040" cy="0"/>
          </a:xfrm>
          <a:prstGeom prst="straightConnector1">
            <a:avLst/>
          </a:prstGeom>
          <a:ln w="5715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43659E-6A2C-A558-44B7-0B273E4F4503}"/>
              </a:ext>
            </a:extLst>
          </p:cNvPr>
          <p:cNvCxnSpPr/>
          <p:nvPr/>
        </p:nvCxnSpPr>
        <p:spPr>
          <a:xfrm>
            <a:off x="9048328" y="2389203"/>
            <a:ext cx="360040" cy="0"/>
          </a:xfrm>
          <a:prstGeom prst="straightConnector1">
            <a:avLst/>
          </a:prstGeom>
          <a:ln w="5715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1A01ABF1-A96E-9767-F574-EB16E1EF7464}"/>
              </a:ext>
            </a:extLst>
          </p:cNvPr>
          <p:cNvSpPr txBox="1">
            <a:spLocks/>
          </p:cNvSpPr>
          <p:nvPr/>
        </p:nvSpPr>
        <p:spPr>
          <a:xfrm>
            <a:off x="624382" y="3101087"/>
            <a:ext cx="2743200" cy="822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3F8882"/>
                </a:solidFill>
              </a:rPr>
              <a:t>Highest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speedup</a:t>
            </a:r>
            <a:endParaRPr lang="de-DE" sz="2000" dirty="0">
              <a:solidFill>
                <a:srgbClr val="3F8882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3F8882"/>
                </a:solidFill>
              </a:rPr>
              <a:t>not modular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A2BA9ED-45C9-D77B-FA17-53576ADD7BDE}"/>
              </a:ext>
            </a:extLst>
          </p:cNvPr>
          <p:cNvSpPr txBox="1">
            <a:spLocks/>
          </p:cNvSpPr>
          <p:nvPr/>
        </p:nvSpPr>
        <p:spPr>
          <a:xfrm>
            <a:off x="4943872" y="3101087"/>
            <a:ext cx="5256584" cy="822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3F8882"/>
                </a:solidFill>
              </a:rPr>
              <a:t>Only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speed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up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bottleneck</a:t>
            </a:r>
            <a:r>
              <a:rPr lang="de-DE" sz="2000" dirty="0">
                <a:solidFill>
                  <a:srgbClr val="3F8882"/>
                </a:solidFill>
              </a:rPr>
              <a:t> MCs</a:t>
            </a:r>
          </a:p>
          <a:p>
            <a:pPr marL="0" indent="0">
              <a:buNone/>
            </a:pPr>
            <a:r>
              <a:rPr lang="de-DE" sz="2000" dirty="0" err="1">
                <a:solidFill>
                  <a:srgbClr val="3F8882"/>
                </a:solidFill>
              </a:rPr>
              <a:t>Highly</a:t>
            </a:r>
            <a:r>
              <a:rPr lang="de-DE" sz="2000" dirty="0">
                <a:solidFill>
                  <a:srgbClr val="3F8882"/>
                </a:solidFill>
              </a:rPr>
              <a:t> modular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DB96CF1-8A65-755C-7908-3A35795CE262}"/>
              </a:ext>
            </a:extLst>
          </p:cNvPr>
          <p:cNvSpPr txBox="1">
            <a:spLocks/>
          </p:cNvSpPr>
          <p:nvPr/>
        </p:nvSpPr>
        <p:spPr>
          <a:xfrm>
            <a:off x="406152" y="4005064"/>
            <a:ext cx="11234464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Conclusion &amp; Outlook</a:t>
            </a:r>
            <a:endParaRPr lang="en-DE" sz="32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2E61D5-638B-FFF1-D61C-8104B31E2EAC}"/>
                  </a:ext>
                </a:extLst>
              </p:cNvPr>
              <p:cNvSpPr txBox="1"/>
              <p:nvPr/>
            </p:nvSpPr>
            <p:spPr>
              <a:xfrm>
                <a:off x="624382" y="4869161"/>
                <a:ext cx="1137627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-"/>
                </a:pP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Accuracy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&amp;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speed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of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sample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generation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demonstrated</a:t>
                </a:r>
                <a:endParaRPr lang="de-DE" sz="2000" dirty="0">
                  <a:solidFill>
                    <a:srgbClr val="3F8882"/>
                  </a:solidFill>
                  <a:latin typeface="Asul" panose="02000000000000000000" pitchFamily="2" charset="0"/>
                </a:endParaRPr>
              </a:p>
              <a:p>
                <a:pPr>
                  <a:buFontTx/>
                  <a:buChar char="-"/>
                </a:pP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Currently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scalable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to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datasets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with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de-DE" sz="2000" b="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sz="200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de-DE" sz="2000" b="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events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</a:p>
              <a:p>
                <a:r>
                  <a:rPr lang="de-DE" sz="2000" dirty="0">
                    <a:solidFill>
                      <a:srgbClr val="3F8882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fast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generator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suitable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for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sensitivity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studies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&amp;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smaller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calibration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measurements</a:t>
                </a:r>
                <a:endParaRPr lang="de-DE" sz="2000" dirty="0">
                  <a:solidFill>
                    <a:srgbClr val="3F8882"/>
                  </a:solidFill>
                  <a:latin typeface="Asul" panose="02000000000000000000" pitchFamily="2" charset="0"/>
                </a:endParaRPr>
              </a:p>
              <a:p>
                <a:pPr>
                  <a:buFontTx/>
                  <a:buChar char="-"/>
                </a:pP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still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very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early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in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development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, lots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of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work</a:t>
                </a:r>
                <a:r>
                  <a:rPr lang="de-DE" sz="2000" dirty="0">
                    <a:solidFill>
                      <a:srgbClr val="3F8882"/>
                    </a:solidFill>
                    <a:latin typeface="Asul" panose="02000000000000000000" pitchFamily="2" charset="0"/>
                  </a:rPr>
                  <a:t> in </a:t>
                </a:r>
                <a:r>
                  <a:rPr lang="de-DE" sz="2000" dirty="0" err="1">
                    <a:solidFill>
                      <a:srgbClr val="3F8882"/>
                    </a:solidFill>
                    <a:latin typeface="Asul" panose="02000000000000000000" pitchFamily="2" charset="0"/>
                  </a:rPr>
                  <a:t>progress</a:t>
                </a:r>
                <a:endParaRPr lang="de-DE" sz="2000" dirty="0">
                  <a:solidFill>
                    <a:srgbClr val="3F8882"/>
                  </a:solidFill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2E61D5-638B-FFF1-D61C-8104B31E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82" y="4869161"/>
                <a:ext cx="11376274" cy="1323439"/>
              </a:xfrm>
              <a:prstGeom prst="rect">
                <a:avLst/>
              </a:prstGeom>
              <a:blipFill>
                <a:blip r:embed="rId3"/>
                <a:stretch>
                  <a:fillRect l="-445" t="-2857" b="-76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9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F2A7-CDF2-F605-4CA6-AB89DE41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EA07DD85-0745-6A41-9F53-351F2C094216}"/>
              </a:ext>
            </a:extLst>
          </p:cNvPr>
          <p:cNvGrpSpPr/>
          <p:nvPr/>
        </p:nvGrpSpPr>
        <p:grpSpPr>
          <a:xfrm>
            <a:off x="1194500" y="7013216"/>
            <a:ext cx="8938903" cy="3523848"/>
            <a:chOff x="1135278" y="3398376"/>
            <a:chExt cx="8938903" cy="352384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4500940-8A94-DA74-B7DF-CAEF194E246D}"/>
                </a:ext>
              </a:extLst>
            </p:cNvPr>
            <p:cNvGrpSpPr/>
            <p:nvPr/>
          </p:nvGrpSpPr>
          <p:grpSpPr>
            <a:xfrm>
              <a:off x="2110682" y="3398376"/>
              <a:ext cx="7963499" cy="3135233"/>
              <a:chOff x="2110682" y="3398376"/>
              <a:chExt cx="7963499" cy="313523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BC79D17-B545-BA82-F613-369B91046885}"/>
                  </a:ext>
                </a:extLst>
              </p:cNvPr>
              <p:cNvGrpSpPr/>
              <p:nvPr/>
            </p:nvGrpSpPr>
            <p:grpSpPr>
              <a:xfrm>
                <a:off x="2110682" y="3398376"/>
                <a:ext cx="7963499" cy="3135233"/>
                <a:chOff x="2110682" y="3496178"/>
                <a:chExt cx="7963499" cy="3135233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2988823-791C-F486-DB4F-AA190449E310}"/>
                    </a:ext>
                  </a:extLst>
                </p:cNvPr>
                <p:cNvGrpSpPr/>
                <p:nvPr/>
              </p:nvGrpSpPr>
              <p:grpSpPr>
                <a:xfrm>
                  <a:off x="2110682" y="3496178"/>
                  <a:ext cx="7963499" cy="3135233"/>
                  <a:chOff x="551384" y="1497587"/>
                  <a:chExt cx="7963499" cy="3135233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0C8B02E0-ACCD-9BE9-68D4-5C5105D3EEEF}"/>
                      </a:ext>
                    </a:extLst>
                  </p:cNvPr>
                  <p:cNvGrpSpPr/>
                  <p:nvPr/>
                </p:nvGrpSpPr>
                <p:grpSpPr>
                  <a:xfrm>
                    <a:off x="551384" y="1497587"/>
                    <a:ext cx="7963499" cy="3135233"/>
                    <a:chOff x="551384" y="1497587"/>
                    <a:chExt cx="7963499" cy="3135233"/>
                  </a:xfrm>
                </p:grpSpPr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4F42C963-C35B-97D6-1DB0-BADE4D189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384" y="1497587"/>
                      <a:ext cx="7963499" cy="3135233"/>
                      <a:chOff x="2114250" y="2996952"/>
                      <a:chExt cx="7963499" cy="3135233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A278103E-7110-F6E3-0394-F482EBE223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14250" y="2996952"/>
                        <a:ext cx="7963499" cy="3135233"/>
                        <a:chOff x="2114250" y="2996952"/>
                        <a:chExt cx="7963499" cy="3135233"/>
                      </a:xfrm>
                    </p:grpSpPr>
                    <p:pic>
                      <p:nvPicPr>
                        <p:cNvPr id="23" name="Google Shape;84;p18">
                          <a:extLst>
                            <a:ext uri="{FF2B5EF4-FFF2-40B4-BE49-F238E27FC236}">
                              <a16:creationId xmlns:a16="http://schemas.microsoft.com/office/drawing/2014/main" id="{BDCEAEED-B2E6-F9F9-00E4-F170F8AE9189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 rotWithShape="1">
                        <a:blip r:embed="rId3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2114250" y="2996952"/>
                          <a:ext cx="7963499" cy="3135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sp>
                      <p:nvSpPr>
                        <p:cNvPr id="24" name="Rectangle 23">
                          <a:extLst>
                            <a:ext uri="{FF2B5EF4-FFF2-40B4-BE49-F238E27FC236}">
                              <a16:creationId xmlns:a16="http://schemas.microsoft.com/office/drawing/2014/main" id="{31721348-19A4-4A0E-39C7-2A36A7CEED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296734">
                          <a:off x="2149834" y="3144693"/>
                          <a:ext cx="7270840" cy="87976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DE"/>
                        </a:p>
                      </p:txBody>
                    </p:sp>
                  </p:grp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70653F5D-D5E2-B951-D78E-F5E75EF985FD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2420401" y="4294261"/>
                        <a:ext cx="1872208" cy="431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  <p:sp>
                    <p:nvSpPr>
                      <p:cNvPr id="21" name="Rectangle 20">
                        <a:extLst>
                          <a:ext uri="{FF2B5EF4-FFF2-40B4-BE49-F238E27FC236}">
                            <a16:creationId xmlns:a16="http://schemas.microsoft.com/office/drawing/2014/main" id="{E4240ADB-9979-4C76-922F-3B9B63B514C1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2226798" y="5405941"/>
                        <a:ext cx="2429558" cy="4875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  <p:sp>
                    <p:nvSpPr>
                      <p:cNvPr id="22" name="Rectangle 21">
                        <a:extLst>
                          <a:ext uri="{FF2B5EF4-FFF2-40B4-BE49-F238E27FC236}">
                            <a16:creationId xmlns:a16="http://schemas.microsoft.com/office/drawing/2014/main" id="{529F387D-980D-8AF1-7803-581ADF1C5566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7266849" y="5367697"/>
                        <a:ext cx="1578998" cy="4875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</p:grp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AA7FEFD3-7678-0AB8-5053-C019C219B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2669" y="2538690"/>
                      <a:ext cx="1440160" cy="10475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/>
                    </a:p>
                  </p:txBody>
                </p:sp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86CDE28E-D485-E04C-623C-B64F978D89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l="88872" t="30025" r="4643" b="41919"/>
                    <a:stretch/>
                  </p:blipFill>
                  <p:spPr>
                    <a:xfrm>
                      <a:off x="6735159" y="2612265"/>
                      <a:ext cx="504056" cy="1047552"/>
                    </a:xfrm>
                    <a:prstGeom prst="ellipse">
                      <a:avLst/>
                    </a:prstGeom>
                  </p:spPr>
                </p:pic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BB4C41EF-D20B-04A8-846C-D252AE68455E}"/>
                      </a:ext>
                    </a:extLst>
                  </p:cNvPr>
                  <p:cNvSpPr/>
                  <p:nvPr/>
                </p:nvSpPr>
                <p:spPr>
                  <a:xfrm>
                    <a:off x="7312667" y="4005902"/>
                    <a:ext cx="1087589" cy="4964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5A41ECD-B5ED-4762-9722-22FF03CF5E25}"/>
                    </a:ext>
                  </a:extLst>
                </p:cNvPr>
                <p:cNvSpPr/>
                <p:nvPr/>
              </p:nvSpPr>
              <p:spPr>
                <a:xfrm rot="21308440">
                  <a:off x="2324215" y="5663548"/>
                  <a:ext cx="2614635" cy="313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B970C0-C6D0-56E3-39B8-0417A5B6D888}"/>
                    </a:ext>
                  </a:extLst>
                </p:cNvPr>
                <p:cNvSpPr/>
                <p:nvPr/>
              </p:nvSpPr>
              <p:spPr>
                <a:xfrm rot="21308440">
                  <a:off x="2114289" y="5035879"/>
                  <a:ext cx="2614635" cy="313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6AB79EC-9D95-D4D6-4C38-B0F66096327D}"/>
                  </a:ext>
                </a:extLst>
              </p:cNvPr>
              <p:cNvSpPr/>
              <p:nvPr/>
            </p:nvSpPr>
            <p:spPr>
              <a:xfrm rot="19240241">
                <a:off x="8003239" y="5362017"/>
                <a:ext cx="434102" cy="544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B15133-0678-4728-69F0-AD629244BAE7}"/>
                  </a:ext>
                </a:extLst>
              </p:cNvPr>
              <p:cNvSpPr/>
              <p:nvPr/>
            </p:nvSpPr>
            <p:spPr>
              <a:xfrm rot="15864506">
                <a:off x="7579087" y="5468942"/>
                <a:ext cx="161547" cy="544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6389C1-A279-E4F3-E1C7-88DCA4D13293}"/>
                </a:ext>
              </a:extLst>
            </p:cNvPr>
            <p:cNvSpPr/>
            <p:nvPr/>
          </p:nvSpPr>
          <p:spPr>
            <a:xfrm rot="19802069">
              <a:off x="1135278" y="4508452"/>
              <a:ext cx="2843408" cy="2413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11634"/>
                </a:avLst>
              </a:prstTxWarp>
              <a:spAutoFit/>
            </a:bodyPr>
            <a:lstStyle/>
            <a:p>
              <a:pPr algn="ctr"/>
              <a:r>
                <a:rPr lang="en-GB" sz="20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rPr>
                <a:t>KATRIN Experiment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111DADA-8550-6630-744B-2F56D4D979DC}"/>
                    </a:ext>
                  </a:extLst>
                </p:cNvPr>
                <p:cNvSpPr/>
                <p:nvPr/>
              </p:nvSpPr>
              <p:spPr>
                <a:xfrm>
                  <a:off x="2407223" y="5974701"/>
                  <a:ext cx="1953442" cy="36666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srgbClr val="B1B1B1"/>
                      </a:solidFill>
                      <a:latin typeface="Asul" panose="02000000000000000000" pitchFamily="2" charset="0"/>
                    </a:rPr>
                    <a:t>S</a:t>
                  </a:r>
                  <a:r>
                    <a:rPr lang="en-DE" dirty="0">
                      <a:solidFill>
                        <a:srgbClr val="B1B1B1"/>
                      </a:solidFill>
                      <a:latin typeface="Asul" panose="02000000000000000000" pitchFamily="2" charset="0"/>
                    </a:rPr>
                    <a:t>trong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>
                      <a:solidFill>
                        <a:srgbClr val="B1B1B1"/>
                      </a:solidFill>
                      <a:latin typeface="Asul" panose="02000000000000000000" pitchFamily="2" charset="0"/>
                    </a:rPr>
                    <a:t> source</a:t>
                  </a: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111DADA-8550-6630-744B-2F56D4D979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7223" y="5974701"/>
                  <a:ext cx="1953442" cy="366664"/>
                </a:xfrm>
                <a:prstGeom prst="rect">
                  <a:avLst/>
                </a:prstGeom>
                <a:blipFill>
                  <a:blip r:embed="rId5"/>
                  <a:stretch>
                    <a:fillRect l="-649" t="-6897" r="-649" b="-275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6B70DA5-A77F-E8CD-5585-A9B2C7123C2F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3383944" y="5649993"/>
              <a:ext cx="0" cy="324708"/>
            </a:xfrm>
            <a:prstGeom prst="straightConnector1">
              <a:avLst/>
            </a:prstGeom>
            <a:ln w="28575">
              <a:solidFill>
                <a:srgbClr val="B1B1B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0C15-EC0C-5F92-CBDD-3A385CF80034}"/>
                </a:ext>
              </a:extLst>
            </p:cNvPr>
            <p:cNvSpPr/>
            <p:nvPr/>
          </p:nvSpPr>
          <p:spPr>
            <a:xfrm rot="21333414">
              <a:off x="5879238" y="5764640"/>
              <a:ext cx="1929366" cy="36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B1B1B1"/>
                  </a:solidFill>
                  <a:latin typeface="Asul" panose="02000000000000000000" pitchFamily="2" charset="0"/>
                </a:rPr>
                <a:t>MAC-E Filter</a:t>
              </a:r>
              <a:endParaRPr lang="en-DE" dirty="0">
                <a:solidFill>
                  <a:srgbClr val="B1B1B1"/>
                </a:solidFill>
                <a:latin typeface="Asul" panose="02000000000000000000" pitchFamily="2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493A5-D539-6B06-157E-24AC0B96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F5F-6F7C-074F-B843-8FD9616DB137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1AFC8-9272-AD30-0E21-B4DC58CD9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80571-DEA5-45F8-A188-D751F12F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5519BD-D902-ED4F-F385-74F8E0EDA223}"/>
                  </a:ext>
                </a:extLst>
              </p:cNvPr>
              <p:cNvSpPr txBox="1"/>
              <p:nvPr/>
            </p:nvSpPr>
            <p:spPr>
              <a:xfrm>
                <a:off x="363818" y="1346116"/>
                <a:ext cx="5973369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Neutrino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Lepton that 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Oscillates between flavors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has a </a:t>
                </a:r>
                <a:r>
                  <a:rPr lang="en-US" sz="2000" dirty="0">
                    <a:gradFill>
                      <a:gsLst>
                        <a:gs pos="87000">
                          <a:srgbClr val="254B7F"/>
                        </a:gs>
                        <a:gs pos="75000">
                          <a:srgbClr val="1B6488"/>
                        </a:gs>
                        <a:gs pos="60000">
                          <a:srgbClr val="1E6F8A"/>
                        </a:gs>
                        <a:gs pos="45000">
                          <a:srgbClr val="34858D"/>
                        </a:gs>
                        <a:gs pos="30000">
                          <a:srgbClr val="58A590"/>
                        </a:gs>
                        <a:gs pos="15000">
                          <a:srgbClr val="7BBA91"/>
                        </a:gs>
                        <a:gs pos="0">
                          <a:srgbClr val="A5CE90"/>
                        </a:gs>
                        <a:gs pos="100000">
                          <a:srgbClr val="2C3072"/>
                        </a:gs>
                      </a:gsLst>
                      <a:lin ang="0" scaled="0"/>
                    </a:gradFill>
                    <a:latin typeface="Asul" panose="02000000000000000000" pitchFamily="2" charset="0"/>
                    <a:ea typeface="+mj-ea"/>
                    <a:cs typeface="+mj-cs"/>
                  </a:rPr>
                  <a:t>mass</a:t>
                </a:r>
                <a:endParaRPr lang="en-US" sz="40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5519BD-D902-ED4F-F385-74F8E0EDA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18" y="1346116"/>
                <a:ext cx="5973369" cy="2226899"/>
              </a:xfrm>
              <a:prstGeom prst="rect">
                <a:avLst/>
              </a:prstGeom>
              <a:blipFill>
                <a:blip r:embed="rId6"/>
                <a:stretch>
                  <a:fillRect l="-1059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21D3E60-4AFA-8A5C-CF3A-BB3228DBBC4F}"/>
              </a:ext>
            </a:extLst>
          </p:cNvPr>
          <p:cNvGrpSpPr/>
          <p:nvPr/>
        </p:nvGrpSpPr>
        <p:grpSpPr>
          <a:xfrm rot="20836706">
            <a:off x="3720476" y="1585185"/>
            <a:ext cx="4937780" cy="2430719"/>
            <a:chOff x="911673" y="2795480"/>
            <a:chExt cx="4937780" cy="243071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6DEB34E-BB6A-3DCA-CF60-1A06B1A24E94}"/>
                </a:ext>
              </a:extLst>
            </p:cNvPr>
            <p:cNvCxnSpPr>
              <a:cxnSpLocks/>
            </p:cNvCxnSpPr>
            <p:nvPr/>
          </p:nvCxnSpPr>
          <p:spPr>
            <a:xfrm rot="763294">
              <a:off x="3816109" y="4287513"/>
              <a:ext cx="1327624" cy="9386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20EA090-01EC-EE30-DB74-C4DD5206E31B}"/>
                </a:ext>
              </a:extLst>
            </p:cNvPr>
            <p:cNvCxnSpPr>
              <a:cxnSpLocks/>
            </p:cNvCxnSpPr>
            <p:nvPr/>
          </p:nvCxnSpPr>
          <p:spPr>
            <a:xfrm rot="763294" flipV="1">
              <a:off x="4086299" y="2795480"/>
              <a:ext cx="769620" cy="14530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9D0F139-602B-B8CE-BEBF-BD4D7C7B9C23}"/>
                </a:ext>
              </a:extLst>
            </p:cNvPr>
            <p:cNvCxnSpPr>
              <a:cxnSpLocks/>
            </p:cNvCxnSpPr>
            <p:nvPr/>
          </p:nvCxnSpPr>
          <p:spPr>
            <a:xfrm rot="763294" flipV="1">
              <a:off x="911673" y="3584074"/>
              <a:ext cx="4937780" cy="11262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EE11FE0-8397-1ABF-8D06-45BFD3B0E0CA}"/>
                </a:ext>
              </a:extLst>
            </p:cNvPr>
            <p:cNvGrpSpPr/>
            <p:nvPr/>
          </p:nvGrpSpPr>
          <p:grpSpPr>
            <a:xfrm>
              <a:off x="1136300" y="3839587"/>
              <a:ext cx="548580" cy="509141"/>
              <a:chOff x="2960812" y="1767731"/>
              <a:chExt cx="548580" cy="50914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52C43CD-FB81-18D7-82BA-668A78BF1BA4}"/>
                  </a:ext>
                </a:extLst>
              </p:cNvPr>
              <p:cNvSpPr/>
              <p:nvPr/>
            </p:nvSpPr>
            <p:spPr>
              <a:xfrm>
                <a:off x="3143672" y="1767731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D8E3BAF-9523-390A-A8D3-60F97B9B4467}"/>
                  </a:ext>
                </a:extLst>
              </p:cNvPr>
              <p:cNvSpPr/>
              <p:nvPr/>
            </p:nvSpPr>
            <p:spPr>
              <a:xfrm>
                <a:off x="2960812" y="1930039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50A6DCC-1C04-1944-2F92-924F829B477F}"/>
                  </a:ext>
                </a:extLst>
              </p:cNvPr>
              <p:cNvSpPr/>
              <p:nvPr/>
            </p:nvSpPr>
            <p:spPr>
              <a:xfrm>
                <a:off x="3215680" y="1988840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D4E1A0-223F-4E8A-A2FE-7E7E35491F76}"/>
                </a:ext>
              </a:extLst>
            </p:cNvPr>
            <p:cNvGrpSpPr/>
            <p:nvPr/>
          </p:nvGrpSpPr>
          <p:grpSpPr>
            <a:xfrm>
              <a:off x="4883365" y="3839587"/>
              <a:ext cx="548580" cy="509141"/>
              <a:chOff x="4841969" y="4445233"/>
              <a:chExt cx="548580" cy="50914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DD9CAC3-C4B9-E210-FDD1-40F24FF52A63}"/>
                  </a:ext>
                </a:extLst>
              </p:cNvPr>
              <p:cNvSpPr/>
              <p:nvPr/>
            </p:nvSpPr>
            <p:spPr>
              <a:xfrm>
                <a:off x="5024829" y="4445233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6973F0F-66D6-3E8E-E4BB-71ACB29A58F7}"/>
                  </a:ext>
                </a:extLst>
              </p:cNvPr>
              <p:cNvSpPr/>
              <p:nvPr/>
            </p:nvSpPr>
            <p:spPr>
              <a:xfrm>
                <a:off x="4841969" y="4607541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4346DE-EC53-9E7E-D70C-A1CC6A00134C}"/>
                  </a:ext>
                </a:extLst>
              </p:cNvPr>
              <p:cNvSpPr/>
              <p:nvPr/>
            </p:nvSpPr>
            <p:spPr>
              <a:xfrm>
                <a:off x="5096837" y="4666342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8D29ECD-F1AF-AC27-4E91-48490B307E93}"/>
                    </a:ext>
                  </a:extLst>
                </p:cNvPr>
                <p:cNvSpPr/>
                <p:nvPr/>
              </p:nvSpPr>
              <p:spPr>
                <a:xfrm>
                  <a:off x="4496193" y="3185979"/>
                  <a:ext cx="293712" cy="288032"/>
                </a:xfrm>
                <a:prstGeom prst="ellipse">
                  <a:avLst/>
                </a:prstGeom>
                <a:solidFill>
                  <a:srgbClr val="1C6087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8D29ECD-F1AF-AC27-4E91-48490B307E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193" y="3185979"/>
                  <a:ext cx="293712" cy="288032"/>
                </a:xfrm>
                <a:prstGeom prst="ellipse">
                  <a:avLst/>
                </a:prstGeom>
                <a:blipFill>
                  <a:blip r:embed="rId7"/>
                  <a:stretch>
                    <a:fillRect l="-7692"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4390AA2-7E6F-026E-E224-5AC301E89A5A}"/>
                    </a:ext>
                  </a:extLst>
                </p:cNvPr>
                <p:cNvSpPr/>
                <p:nvPr/>
              </p:nvSpPr>
              <p:spPr>
                <a:xfrm>
                  <a:off x="4496193" y="4831696"/>
                  <a:ext cx="293712" cy="288032"/>
                </a:xfrm>
                <a:prstGeom prst="ellipse">
                  <a:avLst/>
                </a:prstGeom>
                <a:solidFill>
                  <a:srgbClr val="2C307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4390AA2-7E6F-026E-E224-5AC301E89A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193" y="4831696"/>
                  <a:ext cx="293712" cy="288032"/>
                </a:xfrm>
                <a:prstGeom prst="ellipse">
                  <a:avLst/>
                </a:prstGeom>
                <a:blipFill>
                  <a:blip r:embed="rId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ight Brace 6">
            <a:extLst>
              <a:ext uri="{FF2B5EF4-FFF2-40B4-BE49-F238E27FC236}">
                <a16:creationId xmlns:a16="http://schemas.microsoft.com/office/drawing/2014/main" id="{B579183D-7C4C-7C6C-2B51-EE7ED610A555}"/>
              </a:ext>
            </a:extLst>
          </p:cNvPr>
          <p:cNvSpPr/>
          <p:nvPr/>
        </p:nvSpPr>
        <p:spPr>
          <a:xfrm rot="5400000">
            <a:off x="4388571" y="2585667"/>
            <a:ext cx="163568" cy="659002"/>
          </a:xfrm>
          <a:prstGeom prst="rightBrace">
            <a:avLst>
              <a:gd name="adj1" fmla="val 8333"/>
              <a:gd name="adj2" fmla="val 75129"/>
            </a:avLst>
          </a:prstGeom>
          <a:ln>
            <a:solidFill>
              <a:srgbClr val="1C6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1C608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0CD3D-98DD-A97E-0CEC-A732E6CC983A}"/>
              </a:ext>
            </a:extLst>
          </p:cNvPr>
          <p:cNvSpPr/>
          <p:nvPr/>
        </p:nvSpPr>
        <p:spPr>
          <a:xfrm rot="1626079">
            <a:off x="5444659" y="2105622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40707"/>
              </a:avLst>
            </a:prstTxWarp>
            <a:spAutoFit/>
          </a:bodyPr>
          <a:lstStyle/>
          <a:p>
            <a:pPr algn="ctr"/>
            <a:r>
              <a:rPr lang="en-GB" sz="2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  <a:ea typeface="+mj-ea"/>
                <a:cs typeface="+mj-cs"/>
              </a:rPr>
              <a:t>BSM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4C5AFB5-D71F-B41B-8BA1-B142826C4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0695" y="1619752"/>
            <a:ext cx="3366275" cy="2244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9CB7D-EDAD-A7A5-989C-F581F5A3A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413" y="1832889"/>
            <a:ext cx="3366275" cy="22441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FD6B8B-494A-4110-0C82-F889B78D13A0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Neutrino Physics and the KATRIN Experiment</a:t>
            </a:r>
            <a:endParaRPr lang="en-DE" sz="4000" dirty="0">
              <a:gradFill>
                <a:gsLst>
                  <a:gs pos="87000">
                    <a:srgbClr val="254B7F"/>
                  </a:gs>
                  <a:gs pos="75000">
                    <a:srgbClr val="1B6488"/>
                  </a:gs>
                  <a:gs pos="60000">
                    <a:srgbClr val="1E6F8A"/>
                  </a:gs>
                  <a:gs pos="45000">
                    <a:srgbClr val="34858D"/>
                  </a:gs>
                  <a:gs pos="30000">
                    <a:srgbClr val="58A590"/>
                  </a:gs>
                  <a:gs pos="15000">
                    <a:srgbClr val="7BBA91"/>
                  </a:gs>
                  <a:gs pos="0">
                    <a:srgbClr val="A5CE90"/>
                  </a:gs>
                  <a:gs pos="100000">
                    <a:srgbClr val="2C3072"/>
                  </a:gs>
                </a:gsLst>
                <a:lin ang="0" scaled="0"/>
              </a:gradFill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57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D96E5-4FD6-FB93-2CB3-936F0A959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07C46-3C00-8C8E-DA87-D38CBFCF0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2D8C-30FF-7A4B-A8F1-549CC2C391F5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192CA-94C3-FD39-3FD7-E157BCC9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7BAF-5131-E171-FA3D-2121452F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30</a:t>
            </a:fld>
            <a:endParaRPr lang="en-DE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1D4BF11-87CC-C0CE-A665-E41582ACC896}"/>
              </a:ext>
            </a:extLst>
          </p:cNvPr>
          <p:cNvSpPr/>
          <p:nvPr/>
        </p:nvSpPr>
        <p:spPr>
          <a:xfrm>
            <a:off x="6542167" y="2178019"/>
            <a:ext cx="4379585" cy="3842257"/>
          </a:xfrm>
          <a:prstGeom prst="roundRect">
            <a:avLst>
              <a:gd name="adj" fmla="val 4603"/>
            </a:avLst>
          </a:prstGeom>
          <a:solidFill>
            <a:srgbClr val="AFCDD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b="1">
              <a:solidFill>
                <a:srgbClr val="34858D"/>
              </a:solidFill>
              <a:latin typeface="Asul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587BA5B1-46C2-7111-16DA-6974F6A01C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9398" y="2255017"/>
                <a:ext cx="4379585" cy="7450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3485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34858D"/>
                    </a:solidFill>
                  </a:rPr>
                  <a:t> Speed Up MC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sampling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using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4858D"/>
                    </a:solidFill>
                  </a:rPr>
                  <a:t>Normalizing</a:t>
                </a:r>
                <a:r>
                  <a:rPr lang="de-DE" sz="2000" b="1" dirty="0">
                    <a:solidFill>
                      <a:srgbClr val="34858D"/>
                    </a:solidFill>
                  </a:rPr>
                  <a:t> Flows</a:t>
                </a:r>
              </a:p>
            </p:txBody>
          </p:sp>
        </mc:Choice>
        <mc:Fallback xmlns="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587BA5B1-46C2-7111-16DA-6974F6A01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398" y="2255017"/>
                <a:ext cx="4379585" cy="745067"/>
              </a:xfrm>
              <a:prstGeom prst="rect">
                <a:avLst/>
              </a:prstGeom>
              <a:blipFill>
                <a:blip r:embed="rId3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39FC0B8-D50A-C6A8-D37F-675D05357B8F}"/>
              </a:ext>
            </a:extLst>
          </p:cNvPr>
          <p:cNvSpPr/>
          <p:nvPr/>
        </p:nvSpPr>
        <p:spPr>
          <a:xfrm>
            <a:off x="6898167" y="3343925"/>
            <a:ext cx="392535" cy="1930438"/>
          </a:xfrm>
          <a:prstGeom prst="rect">
            <a:avLst/>
          </a:prstGeom>
          <a:solidFill>
            <a:srgbClr val="34858D"/>
          </a:solidFill>
          <a:ln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Asul" panose="02000000000000000000" pitchFamily="2" charset="0"/>
              </a:rPr>
              <a:t>Input </a:t>
            </a:r>
            <a:r>
              <a:rPr lang="de-DE" dirty="0" err="1">
                <a:latin typeface="Asul" panose="02000000000000000000" pitchFamily="2" charset="0"/>
              </a:rPr>
              <a:t>Params</a:t>
            </a:r>
            <a:r>
              <a:rPr lang="de-DE" dirty="0">
                <a:latin typeface="Asul" panose="02000000000000000000" pitchFamily="2" charset="0"/>
              </a:rPr>
              <a:t>.</a:t>
            </a:r>
            <a:endParaRPr lang="en-DE" dirty="0">
              <a:latin typeface="Asul" panose="0200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20D202-1129-93D6-C778-E8300C2DB8FF}"/>
              </a:ext>
            </a:extLst>
          </p:cNvPr>
          <p:cNvSpPr/>
          <p:nvPr/>
        </p:nvSpPr>
        <p:spPr>
          <a:xfrm>
            <a:off x="10301554" y="3343925"/>
            <a:ext cx="392535" cy="1930438"/>
          </a:xfrm>
          <a:prstGeom prst="rect">
            <a:avLst/>
          </a:prstGeom>
          <a:solidFill>
            <a:srgbClr val="34858D"/>
          </a:solidFill>
          <a:ln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Asul" panose="02000000000000000000" pitchFamily="2" charset="0"/>
              </a:rPr>
              <a:t>Output </a:t>
            </a:r>
            <a:r>
              <a:rPr lang="de-DE" dirty="0" err="1">
                <a:latin typeface="Asul" panose="02000000000000000000" pitchFamily="2" charset="0"/>
              </a:rPr>
              <a:t>Params</a:t>
            </a:r>
            <a:r>
              <a:rPr lang="de-DE" dirty="0">
                <a:latin typeface="Asul" panose="02000000000000000000" pitchFamily="2" charset="0"/>
              </a:rPr>
              <a:t>.</a:t>
            </a:r>
            <a:endParaRPr lang="en-DE" dirty="0">
              <a:latin typeface="Asul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FD058B-3A07-7021-8FBA-0F6BB707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How to Deal with MC Limitations using ML?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0C07AAA4-1459-7845-E39A-6463ECB43E29}"/>
              </a:ext>
            </a:extLst>
          </p:cNvPr>
          <p:cNvSpPr txBox="1">
            <a:spLocks/>
          </p:cNvSpPr>
          <p:nvPr/>
        </p:nvSpPr>
        <p:spPr>
          <a:xfrm>
            <a:off x="6509398" y="1812277"/>
            <a:ext cx="3343029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34858D"/>
                </a:solidFill>
              </a:rPr>
              <a:t>Limited </a:t>
            </a:r>
            <a:r>
              <a:rPr lang="de-DE" sz="2000" b="1" dirty="0" err="1">
                <a:solidFill>
                  <a:srgbClr val="34858D"/>
                </a:solidFill>
              </a:rPr>
              <a:t>Statistics</a:t>
            </a:r>
            <a:r>
              <a:rPr lang="de-DE" sz="2000" b="1" dirty="0">
                <a:solidFill>
                  <a:srgbClr val="34858D"/>
                </a:solidFill>
              </a:rPr>
              <a:t> </a:t>
            </a:r>
            <a:r>
              <a:rPr lang="de-DE" sz="2000" b="1" dirty="0" err="1">
                <a:solidFill>
                  <a:srgbClr val="34858D"/>
                </a:solidFill>
              </a:rPr>
              <a:t>of</a:t>
            </a:r>
            <a:r>
              <a:rPr lang="de-DE" sz="2000" b="1" dirty="0">
                <a:solidFill>
                  <a:srgbClr val="34858D"/>
                </a:solidFill>
              </a:rPr>
              <a:t> MC:</a:t>
            </a: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9BFF450F-F584-2F05-0867-0B3170FBD72E}"/>
              </a:ext>
            </a:extLst>
          </p:cNvPr>
          <p:cNvSpPr/>
          <p:nvPr/>
        </p:nvSpPr>
        <p:spPr>
          <a:xfrm rot="5400000">
            <a:off x="7201528" y="3548484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BA210C8F-050A-9FE1-2550-202E2FA90E39}"/>
              </a:ext>
            </a:extLst>
          </p:cNvPr>
          <p:cNvSpPr/>
          <p:nvPr/>
        </p:nvSpPr>
        <p:spPr>
          <a:xfrm rot="5400000">
            <a:off x="7182843" y="4739220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B98A1B20-B720-5729-8755-BE973324870F}"/>
              </a:ext>
            </a:extLst>
          </p:cNvPr>
          <p:cNvSpPr/>
          <p:nvPr/>
        </p:nvSpPr>
        <p:spPr>
          <a:xfrm rot="5400000">
            <a:off x="10078396" y="4753642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A0F89BD6-1808-4A42-AB18-AAAB25E492A4}"/>
              </a:ext>
            </a:extLst>
          </p:cNvPr>
          <p:cNvSpPr/>
          <p:nvPr/>
        </p:nvSpPr>
        <p:spPr>
          <a:xfrm rot="5400000">
            <a:off x="10027638" y="3546585"/>
            <a:ext cx="463727" cy="279551"/>
          </a:xfrm>
          <a:prstGeom prst="triangle">
            <a:avLst/>
          </a:prstGeom>
          <a:solidFill>
            <a:srgbClr val="3F8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6DA8E46-DCE6-5F45-0CB0-F96E2ED76F1C}"/>
              </a:ext>
            </a:extLst>
          </p:cNvPr>
          <p:cNvSpPr/>
          <p:nvPr/>
        </p:nvSpPr>
        <p:spPr>
          <a:xfrm>
            <a:off x="7413027" y="3315716"/>
            <a:ext cx="2720621" cy="745067"/>
          </a:xfrm>
          <a:prstGeom prst="roundRect">
            <a:avLst/>
          </a:prstGeom>
          <a:solidFill>
            <a:srgbClr val="AFCDD0"/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34858D"/>
                </a:solidFill>
                <a:latin typeface="Asul" panose="02000000000000000000" pitchFamily="2" charset="0"/>
              </a:rPr>
              <a:t>MC Simulation</a:t>
            </a:r>
          </a:p>
        </p:txBody>
      </p:sp>
      <p:pic>
        <p:nvPicPr>
          <p:cNvPr id="26" name="Graphic 25" descr="Snail with solid fill">
            <a:extLst>
              <a:ext uri="{FF2B5EF4-FFF2-40B4-BE49-F238E27FC236}">
                <a16:creationId xmlns:a16="http://schemas.microsoft.com/office/drawing/2014/main" id="{DE4F51BE-8085-8D22-1800-3F0077898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7101" y="2869022"/>
            <a:ext cx="652469" cy="652469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10B9885-AA1B-03C3-DC28-2879F2BF5115}"/>
              </a:ext>
            </a:extLst>
          </p:cNvPr>
          <p:cNvSpPr/>
          <p:nvPr/>
        </p:nvSpPr>
        <p:spPr>
          <a:xfrm>
            <a:off x="7429678" y="4517095"/>
            <a:ext cx="2720621" cy="745067"/>
          </a:xfrm>
          <a:prstGeom prst="roundRect">
            <a:avLst/>
          </a:prstGeom>
          <a:solidFill>
            <a:srgbClr val="AFCDD0"/>
          </a:solidFill>
          <a:ln w="38100">
            <a:solidFill>
              <a:srgbClr val="348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34858D"/>
                </a:solidFill>
                <a:latin typeface="Asul" panose="02000000000000000000" pitchFamily="2" charset="0"/>
              </a:rPr>
              <a:t>Normalizing Flow</a:t>
            </a:r>
          </a:p>
        </p:txBody>
      </p:sp>
      <p:pic>
        <p:nvPicPr>
          <p:cNvPr id="41" name="Graphic 40" descr="Rabbit with solid fill">
            <a:extLst>
              <a:ext uri="{FF2B5EF4-FFF2-40B4-BE49-F238E27FC236}">
                <a16:creationId xmlns:a16="http://schemas.microsoft.com/office/drawing/2014/main" id="{7762DCE5-B15D-F70C-B3D5-E8AFE05E7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9153" y="4699824"/>
            <a:ext cx="646547" cy="64654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9C0B1A-8097-FA2E-0A2D-F999E231EA9C}"/>
              </a:ext>
            </a:extLst>
          </p:cNvPr>
          <p:cNvCxnSpPr/>
          <p:nvPr/>
        </p:nvCxnSpPr>
        <p:spPr>
          <a:xfrm>
            <a:off x="8332875" y="4060783"/>
            <a:ext cx="0" cy="456312"/>
          </a:xfrm>
          <a:prstGeom prst="straightConnector1">
            <a:avLst/>
          </a:prstGeom>
          <a:ln w="7620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811B-199B-2E19-69C3-59E833E88A3F}"/>
              </a:ext>
            </a:extLst>
          </p:cNvPr>
          <p:cNvCxnSpPr/>
          <p:nvPr/>
        </p:nvCxnSpPr>
        <p:spPr>
          <a:xfrm>
            <a:off x="9784262" y="4080988"/>
            <a:ext cx="0" cy="456312"/>
          </a:xfrm>
          <a:prstGeom prst="straightConnector1">
            <a:avLst/>
          </a:prstGeom>
          <a:ln w="76200">
            <a:solidFill>
              <a:srgbClr val="3F8882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BE1681B2-D446-8B24-EC7C-0B528B42CF09}"/>
              </a:ext>
            </a:extLst>
          </p:cNvPr>
          <p:cNvSpPr txBox="1">
            <a:spLocks/>
          </p:cNvSpPr>
          <p:nvPr/>
        </p:nvSpPr>
        <p:spPr>
          <a:xfrm>
            <a:off x="7396771" y="4169932"/>
            <a:ext cx="897008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500" dirty="0">
                <a:solidFill>
                  <a:srgbClr val="3F8882"/>
                </a:solidFill>
              </a:rPr>
              <a:t>1. </a:t>
            </a:r>
            <a:r>
              <a:rPr lang="de-DE" sz="1500" dirty="0" err="1">
                <a:solidFill>
                  <a:srgbClr val="3F8882"/>
                </a:solidFill>
              </a:rPr>
              <a:t>train</a:t>
            </a:r>
            <a:endParaRPr lang="en-DE" sz="1500" dirty="0">
              <a:solidFill>
                <a:srgbClr val="3F8882"/>
              </a:solidFill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9407DC47-4ACC-A95B-BE9E-3B8926DAB049}"/>
              </a:ext>
            </a:extLst>
          </p:cNvPr>
          <p:cNvSpPr txBox="1">
            <a:spLocks/>
          </p:cNvSpPr>
          <p:nvPr/>
        </p:nvSpPr>
        <p:spPr>
          <a:xfrm>
            <a:off x="8388552" y="4169932"/>
            <a:ext cx="1384483" cy="456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3F8882"/>
                </a:solidFill>
              </a:rPr>
              <a:t>2. </a:t>
            </a:r>
            <a:r>
              <a:rPr lang="de-DE" sz="1800" dirty="0" err="1">
                <a:solidFill>
                  <a:srgbClr val="3F8882"/>
                </a:solidFill>
              </a:rPr>
              <a:t>substitute</a:t>
            </a:r>
            <a:endParaRPr lang="en-DE" sz="1600" dirty="0">
              <a:solidFill>
                <a:srgbClr val="3F888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F6AEC-85AB-7B93-7BA4-4F5D625A33F8}"/>
              </a:ext>
            </a:extLst>
          </p:cNvPr>
          <p:cNvSpPr txBox="1">
            <a:spLocks/>
          </p:cNvSpPr>
          <p:nvPr/>
        </p:nvSpPr>
        <p:spPr>
          <a:xfrm>
            <a:off x="441779" y="1114251"/>
            <a:ext cx="4790125" cy="45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Ideas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57C312-229C-89DD-9A21-6DC237F03F56}"/>
              </a:ext>
            </a:extLst>
          </p:cNvPr>
          <p:cNvSpPr/>
          <p:nvPr/>
        </p:nvSpPr>
        <p:spPr>
          <a:xfrm>
            <a:off x="1033256" y="2178018"/>
            <a:ext cx="4531078" cy="3842258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D5CF92BB-B635-5BB6-1255-D204C5C657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2B3373"/>
                    </a:solidFill>
                  </a:rPr>
                  <a:t>„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Directly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“ Search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kink-like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signature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with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B3373"/>
                    </a:solidFill>
                  </a:rPr>
                  <a:t>Neural</a:t>
                </a:r>
                <a:r>
                  <a:rPr lang="de-DE" sz="2000" b="1" dirty="0">
                    <a:solidFill>
                      <a:srgbClr val="2B3373"/>
                    </a:solidFill>
                  </a:rPr>
                  <a:t> Networks</a:t>
                </a: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D5CF92BB-B635-5BB6-1255-D204C5C65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56" y="2315837"/>
                <a:ext cx="4379585" cy="522228"/>
              </a:xfrm>
              <a:prstGeom prst="rect">
                <a:avLst/>
              </a:prstGeom>
              <a:blipFill>
                <a:blip r:embed="rId8"/>
                <a:stretch>
                  <a:fillRect t="-14286" b="-404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EE6F94-27DB-8222-8C23-6AEC638348C5}"/>
                  </a:ext>
                </a:extLst>
              </p:cNvPr>
              <p:cNvSpPr/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solidFill>
                <a:srgbClr val="2B337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dirty="0" err="1">
                    <a:latin typeface="Asul" panose="02000000000000000000" pitchFamily="2" charset="0"/>
                  </a:rPr>
                  <a:t>Binned</a:t>
                </a:r>
                <a:r>
                  <a:rPr lang="de-DE" dirty="0">
                    <a:latin typeface="Asul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Asul" panose="02000000000000000000" pitchFamily="2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EE6F94-27DB-8222-8C23-6AEC63834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092" y="3253433"/>
                <a:ext cx="414851" cy="2326260"/>
              </a:xfrm>
              <a:prstGeom prst="rect">
                <a:avLst/>
              </a:prstGeom>
              <a:blipFill>
                <a:blip r:embed="rId9"/>
                <a:stretch>
                  <a:fillRect r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ubtitle 2">
            <a:extLst>
              <a:ext uri="{FF2B5EF4-FFF2-40B4-BE49-F238E27FC236}">
                <a16:creationId xmlns:a16="http://schemas.microsoft.com/office/drawing/2014/main" id="{F66F6DF7-1090-3B52-1774-CDDF01C21ADF}"/>
              </a:ext>
            </a:extLst>
          </p:cNvPr>
          <p:cNvSpPr txBox="1">
            <a:spLocks/>
          </p:cNvSpPr>
          <p:nvPr/>
        </p:nvSpPr>
        <p:spPr>
          <a:xfrm>
            <a:off x="3398419" y="3410634"/>
            <a:ext cx="1834680" cy="45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rgbClr val="2B3373"/>
                </a:solidFill>
              </a:rPr>
              <a:t>Sterile Y/N</a:t>
            </a:r>
            <a:endParaRPr lang="en-DE" sz="1600" dirty="0">
              <a:solidFill>
                <a:srgbClr val="2B33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0B78CC97-7318-11C3-FFF7-9876663B3B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800" b="0" i="1" dirty="0" smtClean="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DE" sz="1800" dirty="0">
                    <a:solidFill>
                      <a:srgbClr val="2B3373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800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de-DE" sz="1800" i="1">
                            <a:solidFill>
                              <a:srgbClr val="2B337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DE" sz="1800" i="1">
                        <a:solidFill>
                          <a:srgbClr val="2B3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DE" sz="1800" dirty="0">
                  <a:solidFill>
                    <a:srgbClr val="2B3373"/>
                  </a:solidFill>
                </a:endParaRP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0B78CC97-7318-11C3-FFF7-9876663B3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946" y="4205245"/>
                <a:ext cx="1805153" cy="422636"/>
              </a:xfrm>
              <a:prstGeom prst="rect">
                <a:avLst/>
              </a:prstGeom>
              <a:blipFill>
                <a:blip r:embed="rId10"/>
                <a:stretch>
                  <a:fillRect t="-14706" b="-29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ubtitle 2">
            <a:extLst>
              <a:ext uri="{FF2B5EF4-FFF2-40B4-BE49-F238E27FC236}">
                <a16:creationId xmlns:a16="http://schemas.microsoft.com/office/drawing/2014/main" id="{8DEE50BF-B071-E63A-9459-B8354678B01A}"/>
              </a:ext>
            </a:extLst>
          </p:cNvPr>
          <p:cNvSpPr txBox="1">
            <a:spLocks/>
          </p:cNvSpPr>
          <p:nvPr/>
        </p:nvSpPr>
        <p:spPr>
          <a:xfrm>
            <a:off x="412688" y="1785685"/>
            <a:ext cx="4379585" cy="52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2B3373"/>
                </a:solidFill>
              </a:rPr>
              <a:t>Limited </a:t>
            </a:r>
            <a:r>
              <a:rPr lang="de-DE" sz="2000" b="1" dirty="0" err="1">
                <a:solidFill>
                  <a:srgbClr val="2B3373"/>
                </a:solidFill>
              </a:rPr>
              <a:t>Accuracy</a:t>
            </a:r>
            <a:r>
              <a:rPr lang="de-DE" sz="2000" b="1" dirty="0">
                <a:solidFill>
                  <a:srgbClr val="2B3373"/>
                </a:solidFill>
              </a:rPr>
              <a:t> </a:t>
            </a:r>
            <a:r>
              <a:rPr lang="de-DE" sz="2000" b="1" dirty="0" err="1">
                <a:solidFill>
                  <a:srgbClr val="2B3373"/>
                </a:solidFill>
              </a:rPr>
              <a:t>of</a:t>
            </a:r>
            <a:r>
              <a:rPr lang="de-DE" sz="2000" b="1" dirty="0">
                <a:solidFill>
                  <a:srgbClr val="2B3373"/>
                </a:solidFill>
              </a:rPr>
              <a:t> MC: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1E6EABE-7AB8-B092-34B7-25BEAA2CFBE9}"/>
              </a:ext>
            </a:extLst>
          </p:cNvPr>
          <p:cNvSpPr/>
          <p:nvPr/>
        </p:nvSpPr>
        <p:spPr>
          <a:xfrm>
            <a:off x="1896268" y="3253433"/>
            <a:ext cx="1222600" cy="2329181"/>
          </a:xfrm>
          <a:prstGeom prst="roundRect">
            <a:avLst>
              <a:gd name="adj" fmla="val 4603"/>
            </a:avLst>
          </a:prstGeom>
          <a:solidFill>
            <a:srgbClr val="2B3373">
              <a:alpha val="40856"/>
            </a:srgbClr>
          </a:solidFill>
          <a:ln w="57150">
            <a:solidFill>
              <a:srgbClr val="2B3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DE" b="1" dirty="0">
                <a:solidFill>
                  <a:srgbClr val="2A3575"/>
                </a:solidFill>
                <a:latin typeface="Asul" panose="02000000000000000000" pitchFamily="2" charset="0"/>
              </a:rPr>
              <a:t>Neural Network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CA2EAC62-8A02-DF5E-4AEA-8133AD0A56AF}"/>
              </a:ext>
            </a:extLst>
          </p:cNvPr>
          <p:cNvSpPr/>
          <p:nvPr/>
        </p:nvSpPr>
        <p:spPr>
          <a:xfrm rot="5400000">
            <a:off x="3026780" y="3416769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9ACCEA00-4BDF-8FC8-08DC-C498509BD93F}"/>
              </a:ext>
            </a:extLst>
          </p:cNvPr>
          <p:cNvSpPr/>
          <p:nvPr/>
        </p:nvSpPr>
        <p:spPr>
          <a:xfrm rot="5400000">
            <a:off x="3032438" y="4218747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5E74B01F-19F7-7892-C1DA-9A8A0C65BFBF}"/>
              </a:ext>
            </a:extLst>
          </p:cNvPr>
          <p:cNvSpPr/>
          <p:nvPr/>
        </p:nvSpPr>
        <p:spPr>
          <a:xfrm rot="5400000">
            <a:off x="3038096" y="5020725"/>
            <a:ext cx="463727" cy="279551"/>
          </a:xfrm>
          <a:prstGeom prst="triangle">
            <a:avLst/>
          </a:prstGeom>
          <a:solidFill>
            <a:srgbClr val="2A3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83BFED9-9227-6F44-5B5F-8BE181C7D886}"/>
              </a:ext>
            </a:extLst>
          </p:cNvPr>
          <p:cNvSpPr txBox="1">
            <a:spLocks/>
          </p:cNvSpPr>
          <p:nvPr/>
        </p:nvSpPr>
        <p:spPr>
          <a:xfrm>
            <a:off x="3216875" y="4939983"/>
            <a:ext cx="2203450" cy="69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sz="1800" dirty="0">
                <a:solidFill>
                  <a:srgbClr val="2B3373"/>
                </a:solidFill>
              </a:rPr>
              <a:t>Catch Mismodelling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155E02-9A0D-B034-BEDA-75C3E87EDA32}"/>
              </a:ext>
            </a:extLst>
          </p:cNvPr>
          <p:cNvSpPr/>
          <p:nvPr/>
        </p:nvSpPr>
        <p:spPr>
          <a:xfrm>
            <a:off x="6290598" y="1608224"/>
            <a:ext cx="5654221" cy="467276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6645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30F6D-09DF-C4AC-5AAC-801FAC509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D840-6386-3CD1-B5C7-8C98B209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Search for Sterile Signature with 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89872-DDCC-DBB4-7D37-3C64E1587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4D00-78E9-8746-BCFE-32BBD78551D9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90309-754E-BB2C-9295-72089760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C930C-AA9E-5579-C27D-E240EDDB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31</a:t>
            </a:fld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92A5E-3F7A-1692-D2D9-3FF58B8D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6792"/>
            <a:ext cx="5742531" cy="414656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E3D39C9-B3FB-D262-8C96-9ACDE6893707}"/>
              </a:ext>
            </a:extLst>
          </p:cNvPr>
          <p:cNvSpPr txBox="1">
            <a:spLocks/>
          </p:cNvSpPr>
          <p:nvPr/>
        </p:nvSpPr>
        <p:spPr>
          <a:xfrm>
            <a:off x="406152" y="1556792"/>
            <a:ext cx="5257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2A3575"/>
                </a:solidFill>
              </a:rPr>
              <a:t>Motivation: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NN </a:t>
            </a:r>
            <a:r>
              <a:rPr lang="de-DE" sz="2000" dirty="0" err="1">
                <a:solidFill>
                  <a:srgbClr val="2A3575"/>
                </a:solidFill>
              </a:rPr>
              <a:t>could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learn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higher</a:t>
            </a:r>
            <a:r>
              <a:rPr lang="de-DE" sz="2000" dirty="0">
                <a:solidFill>
                  <a:srgbClr val="2A3575"/>
                </a:solidFill>
              </a:rPr>
              <a:t>-order </a:t>
            </a:r>
            <a:r>
              <a:rPr lang="de-DE" sz="2000" dirty="0" err="1">
                <a:solidFill>
                  <a:srgbClr val="2A3575"/>
                </a:solidFill>
              </a:rPr>
              <a:t>correlations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to</a:t>
            </a:r>
            <a:r>
              <a:rPr lang="de-DE" sz="2000" dirty="0">
                <a:solidFill>
                  <a:srgbClr val="2A3575"/>
                </a:solidFill>
              </a:rPr>
              <a:t> “</a:t>
            </a:r>
            <a:r>
              <a:rPr lang="de-DE" sz="2000" dirty="0" err="1">
                <a:solidFill>
                  <a:srgbClr val="2A3575"/>
                </a:solidFill>
              </a:rPr>
              <a:t>semantically</a:t>
            </a:r>
            <a:r>
              <a:rPr lang="de-DE" sz="2000" dirty="0">
                <a:solidFill>
                  <a:srgbClr val="2A3575"/>
                </a:solidFill>
              </a:rPr>
              <a:t>“ </a:t>
            </a:r>
            <a:r>
              <a:rPr lang="de-DE" sz="2000" dirty="0" err="1">
                <a:solidFill>
                  <a:srgbClr val="2A3575"/>
                </a:solidFill>
              </a:rPr>
              <a:t>learn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the</a:t>
            </a:r>
            <a:r>
              <a:rPr lang="de-DE" sz="2000" dirty="0">
                <a:solidFill>
                  <a:srgbClr val="2A3575"/>
                </a:solidFill>
              </a:rPr>
              <a:t> kink-like </a:t>
            </a:r>
            <a:r>
              <a:rPr lang="de-DE" sz="2000" dirty="0" err="1">
                <a:solidFill>
                  <a:srgbClr val="2A3575"/>
                </a:solidFill>
              </a:rPr>
              <a:t>signature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7CD984-7A63-1065-F149-3F08260C951A}"/>
              </a:ext>
            </a:extLst>
          </p:cNvPr>
          <p:cNvSpPr txBox="1">
            <a:spLocks/>
          </p:cNvSpPr>
          <p:nvPr/>
        </p:nvSpPr>
        <p:spPr>
          <a:xfrm>
            <a:off x="406152" y="2961054"/>
            <a:ext cx="5257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2A3575"/>
                </a:solidFill>
              </a:rPr>
              <a:t>First Check: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Are </a:t>
            </a:r>
            <a:r>
              <a:rPr lang="de-DE" sz="2000" dirty="0" err="1">
                <a:solidFill>
                  <a:srgbClr val="2A3575"/>
                </a:solidFill>
              </a:rPr>
              <a:t>Neural</a:t>
            </a:r>
            <a:r>
              <a:rPr lang="de-DE" sz="2000" dirty="0">
                <a:solidFill>
                  <a:srgbClr val="2A3575"/>
                </a:solidFill>
              </a:rPr>
              <a:t> Networks </a:t>
            </a:r>
            <a:r>
              <a:rPr lang="de-DE" sz="2000" dirty="0" err="1">
                <a:solidFill>
                  <a:srgbClr val="2A3575"/>
                </a:solidFill>
              </a:rPr>
              <a:t>even</a:t>
            </a:r>
            <a:r>
              <a:rPr lang="de-DE" sz="2000" dirty="0">
                <a:solidFill>
                  <a:srgbClr val="2A3575"/>
                </a:solidFill>
              </a:rPr>
              <a:t> sensitive </a:t>
            </a:r>
            <a:r>
              <a:rPr lang="de-DE" sz="2000" dirty="0" err="1">
                <a:solidFill>
                  <a:srgbClr val="2A3575"/>
                </a:solidFill>
              </a:rPr>
              <a:t>to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the</a:t>
            </a:r>
            <a:r>
              <a:rPr lang="de-DE" sz="2000" dirty="0">
                <a:solidFill>
                  <a:srgbClr val="2A3575"/>
                </a:solidFill>
              </a:rPr>
              <a:t> sterile </a:t>
            </a:r>
            <a:r>
              <a:rPr lang="de-DE" sz="2000" dirty="0" err="1">
                <a:solidFill>
                  <a:srgbClr val="2A3575"/>
                </a:solidFill>
              </a:rPr>
              <a:t>neutrino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signature</a:t>
            </a:r>
            <a:r>
              <a:rPr lang="de-DE" sz="2000" dirty="0">
                <a:solidFill>
                  <a:srgbClr val="2A3575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92291-9A5F-7F59-166E-3A4B86A06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4302211"/>
            <a:ext cx="3456384" cy="19979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7269BA-5567-2F5A-E8F6-EE9B7EC9A884}"/>
              </a:ext>
            </a:extLst>
          </p:cNvPr>
          <p:cNvSpPr/>
          <p:nvPr/>
        </p:nvSpPr>
        <p:spPr>
          <a:xfrm rot="2655115">
            <a:off x="2684384" y="4040544"/>
            <a:ext cx="2437592" cy="24137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09497"/>
              </a:avLst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2A3575"/>
                </a:solidFill>
                <a:latin typeface="Asul" panose="02000000000000000000" pitchFamily="2" charset="0"/>
                <a:ea typeface="+mj-ea"/>
                <a:cs typeface="+mj-cs"/>
              </a:rPr>
              <a:t>Example MC Signature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A41FF5-7BC4-1C53-7771-79C5E3B9B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556792"/>
            <a:ext cx="5742531" cy="4146567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D9B2D8B7-131E-EA0F-AED1-15ABFFBE53D4}"/>
              </a:ext>
            </a:extLst>
          </p:cNvPr>
          <p:cNvSpPr/>
          <p:nvPr/>
        </p:nvSpPr>
        <p:spPr>
          <a:xfrm rot="16200000">
            <a:off x="10243110" y="1095386"/>
            <a:ext cx="200495" cy="722313"/>
          </a:xfrm>
          <a:prstGeom prst="rightBrace">
            <a:avLst/>
          </a:prstGeom>
          <a:ln>
            <a:solidFill>
              <a:srgbClr val="7676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AFDC0C-52BC-A8C3-7748-BF0CE304B544}"/>
              </a:ext>
            </a:extLst>
          </p:cNvPr>
          <p:cNvSpPr txBox="1">
            <a:spLocks/>
          </p:cNvSpPr>
          <p:nvPr/>
        </p:nvSpPr>
        <p:spPr>
          <a:xfrm>
            <a:off x="9925502" y="1011520"/>
            <a:ext cx="835710" cy="41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rgbClr val="767676"/>
                </a:solidFill>
              </a:rPr>
              <a:t>~1 </a:t>
            </a:r>
            <a:r>
              <a:rPr lang="de-DE" sz="1600" dirty="0" err="1">
                <a:solidFill>
                  <a:srgbClr val="767676"/>
                </a:solidFill>
              </a:rPr>
              <a:t>yr</a:t>
            </a:r>
            <a:r>
              <a:rPr lang="de-DE" sz="1600" dirty="0">
                <a:solidFill>
                  <a:srgbClr val="767676"/>
                </a:solidFill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C23EDB-22A8-E177-AB8F-CEE6676BB04F}"/>
              </a:ext>
            </a:extLst>
          </p:cNvPr>
          <p:cNvCxnSpPr>
            <a:cxnSpLocks/>
          </p:cNvCxnSpPr>
          <p:nvPr/>
        </p:nvCxnSpPr>
        <p:spPr>
          <a:xfrm flipH="1">
            <a:off x="8967264" y="4310311"/>
            <a:ext cx="513112" cy="707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3DEA1676-E445-50DE-1626-A67E822833A4}"/>
              </a:ext>
            </a:extLst>
          </p:cNvPr>
          <p:cNvSpPr txBox="1">
            <a:spLocks/>
          </p:cNvSpPr>
          <p:nvPr/>
        </p:nvSpPr>
        <p:spPr>
          <a:xfrm>
            <a:off x="8610600" y="4028239"/>
            <a:ext cx="1885214" cy="33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LHR in stat.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case</a:t>
            </a:r>
            <a:endParaRPr lang="de-DE" sz="14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64ACA33-A0D9-950B-F58C-2F00779F80F5}"/>
              </a:ext>
            </a:extLst>
          </p:cNvPr>
          <p:cNvSpPr txBox="1">
            <a:spLocks/>
          </p:cNvSpPr>
          <p:nvPr/>
        </p:nvSpPr>
        <p:spPr>
          <a:xfrm>
            <a:off x="6349432" y="4950310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</p:spTree>
    <p:extLst>
      <p:ext uri="{BB962C8B-B14F-4D97-AF65-F5344CB8AC3E}">
        <p14:creationId xmlns:p14="http://schemas.microsoft.com/office/powerpoint/2010/main" val="1013380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9CDD5-89C0-BFBB-A400-B20F2302F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B6D4C-0444-1EF7-BEBC-4AC24BFE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Search for Sterile Signature with 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DD2B0-4B8A-595F-A274-9AD87AC6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58EA-A0C4-8341-815B-E36FF3DA8FB0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528AA-9FC2-5D25-AFE9-54648385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A755-8C81-5FB3-335C-906AD710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32</a:t>
            </a:fld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B3623-B8CB-E274-E283-E885DBBF5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6792"/>
            <a:ext cx="5742531" cy="414656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07E3F8-C0F6-C784-04D5-FFD79E9F4DA5}"/>
              </a:ext>
            </a:extLst>
          </p:cNvPr>
          <p:cNvSpPr txBox="1">
            <a:spLocks/>
          </p:cNvSpPr>
          <p:nvPr/>
        </p:nvSpPr>
        <p:spPr>
          <a:xfrm>
            <a:off x="406152" y="1556792"/>
            <a:ext cx="5257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2A3575"/>
                </a:solidFill>
              </a:rPr>
              <a:t>Motivation: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NN </a:t>
            </a:r>
            <a:r>
              <a:rPr lang="de-DE" sz="2000" dirty="0" err="1">
                <a:solidFill>
                  <a:srgbClr val="2A3575"/>
                </a:solidFill>
              </a:rPr>
              <a:t>could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learn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higher</a:t>
            </a:r>
            <a:r>
              <a:rPr lang="de-DE" sz="2000" dirty="0">
                <a:solidFill>
                  <a:srgbClr val="2A3575"/>
                </a:solidFill>
              </a:rPr>
              <a:t>-order </a:t>
            </a:r>
            <a:r>
              <a:rPr lang="de-DE" sz="2000" dirty="0" err="1">
                <a:solidFill>
                  <a:srgbClr val="2A3575"/>
                </a:solidFill>
              </a:rPr>
              <a:t>correlations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to</a:t>
            </a:r>
            <a:r>
              <a:rPr lang="de-DE" sz="2000" dirty="0">
                <a:solidFill>
                  <a:srgbClr val="2A3575"/>
                </a:solidFill>
              </a:rPr>
              <a:t> “</a:t>
            </a:r>
            <a:r>
              <a:rPr lang="de-DE" sz="2000" dirty="0" err="1">
                <a:solidFill>
                  <a:srgbClr val="2A3575"/>
                </a:solidFill>
              </a:rPr>
              <a:t>semantically</a:t>
            </a:r>
            <a:r>
              <a:rPr lang="de-DE" sz="2000" dirty="0">
                <a:solidFill>
                  <a:srgbClr val="2A3575"/>
                </a:solidFill>
              </a:rPr>
              <a:t>“ </a:t>
            </a:r>
            <a:r>
              <a:rPr lang="de-DE" sz="2000" dirty="0" err="1">
                <a:solidFill>
                  <a:srgbClr val="2A3575"/>
                </a:solidFill>
              </a:rPr>
              <a:t>learn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the</a:t>
            </a:r>
            <a:r>
              <a:rPr lang="de-DE" sz="2000" dirty="0">
                <a:solidFill>
                  <a:srgbClr val="2A3575"/>
                </a:solidFill>
              </a:rPr>
              <a:t> kink-like </a:t>
            </a:r>
            <a:r>
              <a:rPr lang="de-DE" sz="2000" dirty="0" err="1">
                <a:solidFill>
                  <a:srgbClr val="2A3575"/>
                </a:solidFill>
              </a:rPr>
              <a:t>signature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77294-1634-22A2-0A91-393558D3ED14}"/>
              </a:ext>
            </a:extLst>
          </p:cNvPr>
          <p:cNvSpPr txBox="1">
            <a:spLocks/>
          </p:cNvSpPr>
          <p:nvPr/>
        </p:nvSpPr>
        <p:spPr>
          <a:xfrm>
            <a:off x="406152" y="2961054"/>
            <a:ext cx="5257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2A3575"/>
                </a:solidFill>
              </a:rPr>
              <a:t>First Check: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Are </a:t>
            </a:r>
            <a:r>
              <a:rPr lang="de-DE" sz="2000" dirty="0" err="1">
                <a:solidFill>
                  <a:srgbClr val="2A3575"/>
                </a:solidFill>
              </a:rPr>
              <a:t>Neural</a:t>
            </a:r>
            <a:r>
              <a:rPr lang="de-DE" sz="2000" dirty="0">
                <a:solidFill>
                  <a:srgbClr val="2A3575"/>
                </a:solidFill>
              </a:rPr>
              <a:t> Networks </a:t>
            </a:r>
            <a:r>
              <a:rPr lang="de-DE" sz="2000" dirty="0" err="1">
                <a:solidFill>
                  <a:srgbClr val="2A3575"/>
                </a:solidFill>
              </a:rPr>
              <a:t>even</a:t>
            </a:r>
            <a:r>
              <a:rPr lang="de-DE" sz="2000" dirty="0">
                <a:solidFill>
                  <a:srgbClr val="2A3575"/>
                </a:solidFill>
              </a:rPr>
              <a:t> sensitive </a:t>
            </a:r>
            <a:r>
              <a:rPr lang="de-DE" sz="2000" dirty="0" err="1">
                <a:solidFill>
                  <a:srgbClr val="2A3575"/>
                </a:solidFill>
              </a:rPr>
              <a:t>to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the</a:t>
            </a:r>
            <a:r>
              <a:rPr lang="de-DE" sz="2000" dirty="0">
                <a:solidFill>
                  <a:srgbClr val="2A3575"/>
                </a:solidFill>
              </a:rPr>
              <a:t> sterile </a:t>
            </a:r>
            <a:r>
              <a:rPr lang="de-DE" sz="2000" dirty="0" err="1">
                <a:solidFill>
                  <a:srgbClr val="2A3575"/>
                </a:solidFill>
              </a:rPr>
              <a:t>neutrino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signature</a:t>
            </a:r>
            <a:r>
              <a:rPr lang="de-DE" sz="2000" dirty="0">
                <a:solidFill>
                  <a:srgbClr val="2A3575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ECF328-5F81-D5C0-66A8-AB28EBE67B16}"/>
              </a:ext>
            </a:extLst>
          </p:cNvPr>
          <p:cNvSpPr/>
          <p:nvPr/>
        </p:nvSpPr>
        <p:spPr>
          <a:xfrm rot="2655115">
            <a:off x="2684384" y="4040544"/>
            <a:ext cx="2437592" cy="24137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09497"/>
              </a:avLst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2A3575"/>
                </a:solidFill>
                <a:latin typeface="Asul" panose="02000000000000000000" pitchFamily="2" charset="0"/>
                <a:ea typeface="+mj-ea"/>
                <a:cs typeface="+mj-cs"/>
              </a:rPr>
              <a:t>MC Sig. w/ smooth bias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87DEDE-F32D-4CC9-297F-E67B07440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4302211"/>
            <a:ext cx="3456384" cy="1997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9C9C7E-2274-8442-6E13-87E570473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4311326"/>
            <a:ext cx="3456385" cy="1997994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D9E45874-8713-2847-24EA-EB98FE191C87}"/>
              </a:ext>
            </a:extLst>
          </p:cNvPr>
          <p:cNvSpPr/>
          <p:nvPr/>
        </p:nvSpPr>
        <p:spPr>
          <a:xfrm rot="4801205">
            <a:off x="5109829" y="2688196"/>
            <a:ext cx="1270707" cy="4666832"/>
          </a:xfrm>
          <a:prstGeom prst="arc">
            <a:avLst>
              <a:gd name="adj1" fmla="val 16389675"/>
              <a:gd name="adj2" fmla="val 3815992"/>
            </a:avLst>
          </a:prstGeom>
          <a:ln w="38100">
            <a:solidFill>
              <a:srgbClr val="2A3575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7BED30A9-72A4-D219-5137-9653ABEDC0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80904" y="5829559"/>
                <a:ext cx="7069456" cy="7963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b="1" dirty="0">
                    <a:solidFill>
                      <a:srgbClr val="2A3575"/>
                    </a:solidFill>
                  </a:rPr>
                  <a:t>Add Bias </a:t>
                </a: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2A357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de-DE" sz="2000" dirty="0">
                    <a:solidFill>
                      <a:srgbClr val="2A3575"/>
                    </a:solidFill>
                  </a:rPr>
                  <a:t> </a:t>
                </a:r>
                <a:r>
                  <a:rPr lang="de-DE" sz="2000" b="1" dirty="0">
                    <a:solidFill>
                      <a:srgbClr val="2A3575"/>
                    </a:solidFill>
                  </a:rPr>
                  <a:t>{Training Data} </a:t>
                </a: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2A357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b="1" dirty="0">
                    <a:solidFill>
                      <a:srgbClr val="2A3575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A3575"/>
                    </a:solidFill>
                  </a:rPr>
                  <a:t>No</a:t>
                </a:r>
                <a:r>
                  <a:rPr lang="de-DE" sz="2000" b="1" dirty="0">
                    <a:solidFill>
                      <a:srgbClr val="2A3575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A3575"/>
                    </a:solidFill>
                  </a:rPr>
                  <a:t>sensitivity</a:t>
                </a:r>
                <a:r>
                  <a:rPr lang="de-DE" sz="2000" b="1" dirty="0">
                    <a:solidFill>
                      <a:srgbClr val="2A3575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A3575"/>
                    </a:solidFill>
                  </a:rPr>
                  <a:t>loss</a:t>
                </a:r>
                <a:r>
                  <a:rPr lang="de-DE" sz="2000" b="1" dirty="0">
                    <a:solidFill>
                      <a:srgbClr val="2A3575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2A3575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2A3575"/>
                    </a:solidFill>
                  </a:rPr>
                  <a:t> NN</a:t>
                </a:r>
              </a:p>
            </p:txBody>
          </p:sp>
        </mc:Choice>
        <mc:Fallback xmlns=""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7BED30A9-72A4-D219-5137-9653ABEDC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904" y="5829559"/>
                <a:ext cx="7069456" cy="796324"/>
              </a:xfrm>
              <a:prstGeom prst="rect">
                <a:avLst/>
              </a:prstGeom>
              <a:blipFill>
                <a:blip r:embed="rId6"/>
                <a:stretch>
                  <a:fillRect l="-1077" t="-78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C649ACC7-F5A2-631A-C8A3-870CC522E956}"/>
              </a:ext>
            </a:extLst>
          </p:cNvPr>
          <p:cNvSpPr txBox="1">
            <a:spLocks/>
          </p:cNvSpPr>
          <p:nvPr/>
        </p:nvSpPr>
        <p:spPr>
          <a:xfrm>
            <a:off x="8153400" y="2771840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</p:spTree>
    <p:extLst>
      <p:ext uri="{BB962C8B-B14F-4D97-AF65-F5344CB8AC3E}">
        <p14:creationId xmlns:p14="http://schemas.microsoft.com/office/powerpoint/2010/main" val="2041487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B6FC6-B711-A600-FD8E-D04E44AA4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ABDC-71DB-8EC9-56AB-D79F40239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Search for Sterile Signature with 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DC04-2622-D97C-758A-57DCDE13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164-974C-8E4D-9E12-8FA74918F615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84104-89EA-28E5-88FE-C139EE6F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EA76C-3A36-B897-372E-72C77442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33</a:t>
            </a:fld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037EC-7608-0EAD-A976-0EC69774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41" y="1298117"/>
            <a:ext cx="5163107" cy="51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8931C4A-4F83-C79A-27EF-082F1CC90EFD}"/>
              </a:ext>
            </a:extLst>
          </p:cNvPr>
          <p:cNvSpPr txBox="1">
            <a:spLocks/>
          </p:cNvSpPr>
          <p:nvPr/>
        </p:nvSpPr>
        <p:spPr>
          <a:xfrm>
            <a:off x="406152" y="1362907"/>
            <a:ext cx="583386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rgbClr val="2A3575"/>
                </a:solidFill>
              </a:rPr>
              <a:t>Another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Example</a:t>
            </a:r>
            <a:r>
              <a:rPr lang="de-DE" sz="2000" b="1" dirty="0">
                <a:solidFill>
                  <a:srgbClr val="2A3575"/>
                </a:solidFill>
              </a:rPr>
              <a:t>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Can do bin-</a:t>
            </a:r>
            <a:r>
              <a:rPr lang="de-DE" sz="2000" dirty="0" err="1">
                <a:solidFill>
                  <a:srgbClr val="2A3575"/>
                </a:solidFill>
              </a:rPr>
              <a:t>wise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tests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for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the</a:t>
            </a:r>
            <a:r>
              <a:rPr lang="de-DE" sz="2000" dirty="0">
                <a:solidFill>
                  <a:srgbClr val="2A3575"/>
                </a:solidFill>
              </a:rPr>
              <a:t> stat. </a:t>
            </a:r>
            <a:r>
              <a:rPr lang="de-DE" sz="2000" dirty="0" err="1">
                <a:solidFill>
                  <a:srgbClr val="2A3575"/>
                </a:solidFill>
              </a:rPr>
              <a:t>significance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of</a:t>
            </a:r>
            <a:r>
              <a:rPr lang="de-DE" sz="2000" dirty="0">
                <a:solidFill>
                  <a:srgbClr val="2A3575"/>
                </a:solidFill>
              </a:rPr>
              <a:t> sterile </a:t>
            </a:r>
            <a:r>
              <a:rPr lang="de-DE" sz="2000" dirty="0" err="1">
                <a:solidFill>
                  <a:srgbClr val="2A3575"/>
                </a:solidFill>
              </a:rPr>
              <a:t>signature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or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mismodelling</a:t>
            </a:r>
            <a:r>
              <a:rPr lang="de-DE" sz="2000" dirty="0">
                <a:solidFill>
                  <a:srgbClr val="2A3575"/>
                </a:solidFill>
              </a:rPr>
              <a:t>, etc.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3719A4-B78C-B530-D4F9-6748B861D40A}"/>
              </a:ext>
            </a:extLst>
          </p:cNvPr>
          <p:cNvSpPr txBox="1">
            <a:spLocks/>
          </p:cNvSpPr>
          <p:nvPr/>
        </p:nvSpPr>
        <p:spPr>
          <a:xfrm>
            <a:off x="406152" y="2672916"/>
            <a:ext cx="583386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rgbClr val="2A3575"/>
                </a:solidFill>
              </a:rPr>
              <a:t>Idea: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Train bin-</a:t>
            </a:r>
            <a:r>
              <a:rPr lang="de-DE" sz="2000" dirty="0" err="1">
                <a:solidFill>
                  <a:srgbClr val="2A3575"/>
                </a:solidFill>
              </a:rPr>
              <a:t>wise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classifier</a:t>
            </a:r>
            <a:r>
              <a:rPr lang="de-DE" sz="2000" dirty="0">
                <a:solidFill>
                  <a:srgbClr val="2A3575"/>
                </a:solidFill>
              </a:rPr>
              <a:t>, NN will </a:t>
            </a:r>
            <a:r>
              <a:rPr lang="de-DE" sz="2000" dirty="0" err="1">
                <a:solidFill>
                  <a:srgbClr val="2A3575"/>
                </a:solidFill>
              </a:rPr>
              <a:t>learn</a:t>
            </a:r>
            <a:r>
              <a:rPr lang="de-DE" sz="2000" dirty="0">
                <a:solidFill>
                  <a:srgbClr val="2A3575"/>
                </a:solidFill>
              </a:rPr>
              <a:t> LHR </a:t>
            </a:r>
            <a:r>
              <a:rPr lang="de-DE" sz="2000" dirty="0" err="1">
                <a:solidFill>
                  <a:srgbClr val="2A3575"/>
                </a:solidFill>
              </a:rPr>
              <a:t>for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each</a:t>
            </a:r>
            <a:r>
              <a:rPr lang="de-DE" sz="2000" dirty="0">
                <a:solidFill>
                  <a:srgbClr val="2A3575"/>
                </a:solidFill>
              </a:rPr>
              <a:t> bin </a:t>
            </a:r>
            <a:r>
              <a:rPr lang="de-DE" sz="2000" dirty="0" err="1">
                <a:solidFill>
                  <a:srgbClr val="2A3575"/>
                </a:solidFill>
              </a:rPr>
              <a:t>when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minimizing</a:t>
            </a:r>
            <a:r>
              <a:rPr lang="de-DE" sz="2000" dirty="0">
                <a:solidFill>
                  <a:srgbClr val="2A3575"/>
                </a:solidFill>
              </a:rPr>
              <a:t> BCE („LHR-trick“)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E56BB9-D39C-8184-F331-FAD6E425625B}"/>
              </a:ext>
            </a:extLst>
          </p:cNvPr>
          <p:cNvSpPr txBox="1">
            <a:spLocks/>
          </p:cNvSpPr>
          <p:nvPr/>
        </p:nvSpPr>
        <p:spPr>
          <a:xfrm>
            <a:off x="406152" y="3963513"/>
            <a:ext cx="583386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rgbClr val="2A3575"/>
                </a:solidFill>
              </a:rPr>
              <a:t>How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to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get</a:t>
            </a:r>
            <a:r>
              <a:rPr lang="de-DE" sz="2000" b="1" dirty="0">
                <a:solidFill>
                  <a:srgbClr val="2A3575"/>
                </a:solidFill>
              </a:rPr>
              <a:t> p-</a:t>
            </a:r>
            <a:r>
              <a:rPr lang="de-DE" sz="2000" b="1" dirty="0" err="1">
                <a:solidFill>
                  <a:srgbClr val="2A3575"/>
                </a:solidFill>
              </a:rPr>
              <a:t>values</a:t>
            </a:r>
            <a:r>
              <a:rPr lang="de-DE" sz="2000" b="1" dirty="0">
                <a:solidFill>
                  <a:srgbClr val="2A3575"/>
                </a:solidFill>
              </a:rPr>
              <a:t>: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2A3575"/>
                </a:solidFill>
              </a:rPr>
              <a:t>Use a MC </a:t>
            </a:r>
            <a:r>
              <a:rPr lang="de-DE" sz="2000" dirty="0" err="1">
                <a:solidFill>
                  <a:srgbClr val="2A3575"/>
                </a:solidFill>
              </a:rPr>
              <a:t>estimate</a:t>
            </a:r>
            <a:r>
              <a:rPr lang="de-DE" sz="2000" dirty="0">
                <a:solidFill>
                  <a:srgbClr val="2A3575"/>
                </a:solidFill>
              </a:rPr>
              <a:t>, </a:t>
            </a:r>
            <a:r>
              <a:rPr lang="de-DE" sz="2000" dirty="0" err="1">
                <a:solidFill>
                  <a:srgbClr val="2A3575"/>
                </a:solidFill>
              </a:rPr>
              <a:t>for</a:t>
            </a:r>
            <a:r>
              <a:rPr lang="de-DE" sz="2000" dirty="0">
                <a:solidFill>
                  <a:srgbClr val="2A3575"/>
                </a:solidFill>
              </a:rPr>
              <a:t> a global p-</a:t>
            </a:r>
            <a:r>
              <a:rPr lang="de-DE" sz="2000" dirty="0" err="1">
                <a:solidFill>
                  <a:srgbClr val="2A3575"/>
                </a:solidFill>
              </a:rPr>
              <a:t>value</a:t>
            </a:r>
            <a:r>
              <a:rPr lang="de-DE" sz="2000" dirty="0">
                <a:solidFill>
                  <a:srgbClr val="2A3575"/>
                </a:solidFill>
              </a:rPr>
              <a:t>: </a:t>
            </a:r>
            <a:r>
              <a:rPr lang="de-DE" sz="2000" dirty="0" err="1">
                <a:solidFill>
                  <a:srgbClr val="2A3575"/>
                </a:solidFill>
              </a:rPr>
              <a:t>take</a:t>
            </a:r>
            <a:r>
              <a:rPr lang="de-DE" sz="2000" dirty="0">
                <a:solidFill>
                  <a:srgbClr val="2A3575"/>
                </a:solidFill>
              </a:rPr>
              <a:t> care </a:t>
            </a:r>
            <a:r>
              <a:rPr lang="de-DE" sz="2000" dirty="0" err="1">
                <a:solidFill>
                  <a:srgbClr val="2A3575"/>
                </a:solidFill>
              </a:rPr>
              <a:t>to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include</a:t>
            </a:r>
            <a:r>
              <a:rPr lang="de-DE" sz="2000" dirty="0">
                <a:solidFill>
                  <a:srgbClr val="2A3575"/>
                </a:solidFill>
              </a:rPr>
              <a:t> “</a:t>
            </a:r>
            <a:r>
              <a:rPr lang="de-DE" sz="2000" dirty="0" err="1">
                <a:solidFill>
                  <a:srgbClr val="2A3575"/>
                </a:solidFill>
              </a:rPr>
              <a:t>look-elsewhere-effect</a:t>
            </a:r>
            <a:r>
              <a:rPr lang="de-DE" sz="2000" dirty="0">
                <a:solidFill>
                  <a:srgbClr val="2A3575"/>
                </a:solidFill>
              </a:rPr>
              <a:t>“!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9AC97C-CAB1-F0DD-545C-630A4889F540}"/>
              </a:ext>
            </a:extLst>
          </p:cNvPr>
          <p:cNvSpPr txBox="1">
            <a:spLocks/>
          </p:cNvSpPr>
          <p:nvPr/>
        </p:nvSpPr>
        <p:spPr>
          <a:xfrm>
            <a:off x="7176120" y="1180344"/>
            <a:ext cx="460972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rgbClr val="2A3575"/>
                </a:solidFill>
              </a:rPr>
              <a:t>Bin-Wise stat. </a:t>
            </a:r>
            <a:r>
              <a:rPr lang="de-DE" sz="1600" dirty="0" err="1">
                <a:solidFill>
                  <a:srgbClr val="2A3575"/>
                </a:solidFill>
              </a:rPr>
              <a:t>Significance</a:t>
            </a:r>
            <a:r>
              <a:rPr lang="de-DE" sz="1600" dirty="0">
                <a:solidFill>
                  <a:srgbClr val="2A3575"/>
                </a:solidFill>
              </a:rPr>
              <a:t> </a:t>
            </a:r>
            <a:r>
              <a:rPr lang="de-DE" sz="1600" dirty="0" err="1">
                <a:solidFill>
                  <a:srgbClr val="2A3575"/>
                </a:solidFill>
              </a:rPr>
              <a:t>of</a:t>
            </a:r>
            <a:r>
              <a:rPr lang="de-DE" sz="1600" dirty="0">
                <a:solidFill>
                  <a:srgbClr val="2A3575"/>
                </a:solidFill>
              </a:rPr>
              <a:t> sterile </a:t>
            </a:r>
            <a:r>
              <a:rPr lang="de-DE" sz="1600" dirty="0" err="1">
                <a:solidFill>
                  <a:srgbClr val="2A3575"/>
                </a:solidFill>
              </a:rPr>
              <a:t>signature</a:t>
            </a:r>
            <a:endParaRPr lang="de-DE" sz="1600" dirty="0">
              <a:solidFill>
                <a:srgbClr val="2A3575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84795F-73CC-9062-BFB8-98044A0F2E4B}"/>
              </a:ext>
            </a:extLst>
          </p:cNvPr>
          <p:cNvSpPr txBox="1">
            <a:spLocks/>
          </p:cNvSpPr>
          <p:nvPr/>
        </p:nvSpPr>
        <p:spPr>
          <a:xfrm>
            <a:off x="8321584" y="3232056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</p:spTree>
    <p:extLst>
      <p:ext uri="{BB962C8B-B14F-4D97-AF65-F5344CB8AC3E}">
        <p14:creationId xmlns:p14="http://schemas.microsoft.com/office/powerpoint/2010/main" val="2003914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3730-A584-B8FA-BB05-B41FBA42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3C05E72-C0FF-C904-F1F0-01677BC65C14}"/>
              </a:ext>
            </a:extLst>
          </p:cNvPr>
          <p:cNvSpPr/>
          <p:nvPr/>
        </p:nvSpPr>
        <p:spPr>
          <a:xfrm>
            <a:off x="406152" y="1484784"/>
            <a:ext cx="9233294" cy="2984518"/>
          </a:xfrm>
          <a:prstGeom prst="roundRect">
            <a:avLst>
              <a:gd name="adj" fmla="val 5736"/>
            </a:avLst>
          </a:prstGeom>
          <a:solidFill>
            <a:srgbClr val="2A357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BA30C-DF67-7EC1-C0E1-3E3BD923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Search for Sterile Signature with NN </a:t>
            </a:r>
            <a:r>
              <a:rPr lang="en-DE" sz="3200" dirty="0">
                <a:solidFill>
                  <a:srgbClr val="2A3575"/>
                </a:solidFill>
                <a:latin typeface="Asul" panose="02000000000000000000" pitchFamily="2" charset="0"/>
              </a:rPr>
              <a:t>- Outlook</a:t>
            </a:r>
            <a:endParaRPr lang="en-DE" sz="4000" dirty="0">
              <a:solidFill>
                <a:srgbClr val="2A3575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C470-30BC-6656-5D94-5BA69A64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DAA4-1A56-0A4F-8188-1F1D97036BF7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5C24A-8AA3-1CA2-41CF-98010ABB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11BA0-A919-3B09-3099-B6EB8492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34</a:t>
            </a:fld>
            <a:endParaRPr lang="en-DE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C3A7AC3-6400-3933-3CBE-CADD0BBE019B}"/>
              </a:ext>
            </a:extLst>
          </p:cNvPr>
          <p:cNvSpPr/>
          <p:nvPr/>
        </p:nvSpPr>
        <p:spPr>
          <a:xfrm>
            <a:off x="972272" y="2531529"/>
            <a:ext cx="1150468" cy="566706"/>
          </a:xfrm>
          <a:prstGeom prst="roundRect">
            <a:avLst/>
          </a:prstGeom>
          <a:solidFill>
            <a:srgbClr val="2A3575">
              <a:alpha val="23956"/>
            </a:srgbClr>
          </a:solidFill>
          <a:ln w="57150">
            <a:solidFill>
              <a:srgbClr val="2A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2A3575"/>
                </a:solidFill>
                <a:latin typeface="Asul" panose="02000000000000000000" pitchFamily="2" charset="0"/>
              </a:rPr>
              <a:t>Fit</a:t>
            </a:r>
            <a:endParaRPr lang="en-DE" sz="2800" dirty="0">
              <a:solidFill>
                <a:srgbClr val="2A3575"/>
              </a:solidFill>
              <a:latin typeface="Asul" panose="02000000000000000000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F390AD-9AF7-16FA-0A30-4355132C79D6}"/>
              </a:ext>
            </a:extLst>
          </p:cNvPr>
          <p:cNvSpPr txBox="1">
            <a:spLocks/>
          </p:cNvSpPr>
          <p:nvPr/>
        </p:nvSpPr>
        <p:spPr>
          <a:xfrm>
            <a:off x="406152" y="1665426"/>
            <a:ext cx="2372352" cy="74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rgbClr val="2A3575"/>
                </a:solidFill>
              </a:rPr>
              <a:t>Observed</a:t>
            </a:r>
            <a:r>
              <a:rPr lang="de-DE" sz="2000" dirty="0">
                <a:solidFill>
                  <a:srgbClr val="2A3575"/>
                </a:solidFill>
              </a:rPr>
              <a:t> </a:t>
            </a:r>
            <a:r>
              <a:rPr lang="de-DE" sz="2000" dirty="0" err="1">
                <a:solidFill>
                  <a:srgbClr val="2A3575"/>
                </a:solidFill>
              </a:rPr>
              <a:t>Spectrum</a:t>
            </a:r>
            <a:endParaRPr lang="de-DE" sz="2000" dirty="0">
              <a:solidFill>
                <a:srgbClr val="2A357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5A831C1C-55F0-F44B-2C1F-5011AF4C6C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189" y="3372623"/>
                <a:ext cx="1696659" cy="6693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rgbClr val="2A357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rgbClr val="2A357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rgbClr val="2A357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2000" dirty="0">
                    <a:solidFill>
                      <a:srgbClr val="2A3575"/>
                    </a:solidFill>
                  </a:rPr>
                  <a:t>-</a:t>
                </a:r>
                <a:r>
                  <a:rPr lang="de-DE" sz="2000" dirty="0" err="1">
                    <a:solidFill>
                      <a:srgbClr val="2A3575"/>
                    </a:solidFill>
                  </a:rPr>
                  <a:t>value</a:t>
                </a:r>
                <a:endParaRPr lang="de-DE" sz="2000" dirty="0">
                  <a:solidFill>
                    <a:srgbClr val="2A3575"/>
                  </a:solidFill>
                </a:endParaRPr>
              </a:p>
            </p:txBody>
          </p:sp>
        </mc:Choice>
        <mc:Fallback xmlns="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5A831C1C-55F0-F44B-2C1F-5011AF4C6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89" y="3372623"/>
                <a:ext cx="1696659" cy="669325"/>
              </a:xfrm>
              <a:prstGeom prst="rect">
                <a:avLst/>
              </a:prstGeom>
              <a:blipFill>
                <a:blip r:embed="rId3"/>
                <a:stretch>
                  <a:fillRect t="-74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itle 2">
            <a:extLst>
              <a:ext uri="{FF2B5EF4-FFF2-40B4-BE49-F238E27FC236}">
                <a16:creationId xmlns:a16="http://schemas.microsoft.com/office/drawing/2014/main" id="{71AFC621-FFE7-C7E5-8329-7A415449FB21}"/>
              </a:ext>
            </a:extLst>
          </p:cNvPr>
          <p:cNvSpPr txBox="1">
            <a:spLocks/>
          </p:cNvSpPr>
          <p:nvPr/>
        </p:nvSpPr>
        <p:spPr>
          <a:xfrm>
            <a:off x="3026388" y="2334493"/>
            <a:ext cx="5114064" cy="82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rgbClr val="2A3575"/>
                </a:solidFill>
              </a:rPr>
              <a:t>Robust </a:t>
            </a:r>
            <a:r>
              <a:rPr lang="de-DE" sz="2000" dirty="0" err="1">
                <a:solidFill>
                  <a:srgbClr val="2A3575"/>
                </a:solidFill>
              </a:rPr>
              <a:t>under</a:t>
            </a:r>
            <a:r>
              <a:rPr lang="de-DE" sz="2000" dirty="0">
                <a:solidFill>
                  <a:srgbClr val="2A3575"/>
                </a:solidFill>
              </a:rPr>
              <a:t> smooth </a:t>
            </a:r>
            <a:r>
              <a:rPr lang="de-DE" sz="2000" dirty="0" err="1">
                <a:solidFill>
                  <a:srgbClr val="2A3575"/>
                </a:solidFill>
              </a:rPr>
              <a:t>mismodelling</a:t>
            </a:r>
            <a:endParaRPr lang="de-DE" sz="2000" dirty="0">
              <a:solidFill>
                <a:srgbClr val="2A3575"/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F590CE-C0C3-13E7-EB86-0EC466B7B17B}"/>
              </a:ext>
            </a:extLst>
          </p:cNvPr>
          <p:cNvSpPr/>
          <p:nvPr/>
        </p:nvSpPr>
        <p:spPr>
          <a:xfrm rot="10800000">
            <a:off x="1387160" y="3126515"/>
            <a:ext cx="312702" cy="198143"/>
          </a:xfrm>
          <a:prstGeom prst="triangle">
            <a:avLst/>
          </a:prstGeom>
          <a:solidFill>
            <a:srgbClr val="2A3575"/>
          </a:solidFill>
          <a:ln>
            <a:solidFill>
              <a:srgbClr val="2A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49385707-6C06-79AE-DC71-BC2B6A35DF78}"/>
              </a:ext>
            </a:extLst>
          </p:cNvPr>
          <p:cNvSpPr/>
          <p:nvPr/>
        </p:nvSpPr>
        <p:spPr>
          <a:xfrm rot="10800000">
            <a:off x="1387160" y="2322241"/>
            <a:ext cx="312702" cy="198143"/>
          </a:xfrm>
          <a:prstGeom prst="triangle">
            <a:avLst/>
          </a:prstGeom>
          <a:solidFill>
            <a:srgbClr val="2A3575"/>
          </a:solidFill>
          <a:ln>
            <a:solidFill>
              <a:srgbClr val="2A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9FB2F003-3B30-3E72-188C-7E5742CEC828}"/>
              </a:ext>
            </a:extLst>
          </p:cNvPr>
          <p:cNvSpPr/>
          <p:nvPr/>
        </p:nvSpPr>
        <p:spPr>
          <a:xfrm>
            <a:off x="2298744" y="1946829"/>
            <a:ext cx="769650" cy="2018070"/>
          </a:xfrm>
          <a:prstGeom prst="rightBracket">
            <a:avLst>
              <a:gd name="adj" fmla="val 0"/>
            </a:avLst>
          </a:prstGeom>
          <a:ln w="38100">
            <a:solidFill>
              <a:srgbClr val="2A357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C75FCB-46D7-6680-2658-B8AFB75FF036}"/>
              </a:ext>
            </a:extLst>
          </p:cNvPr>
          <p:cNvSpPr/>
          <p:nvPr/>
        </p:nvSpPr>
        <p:spPr>
          <a:xfrm>
            <a:off x="2454616" y="2578735"/>
            <a:ext cx="1107602" cy="671459"/>
          </a:xfrm>
          <a:prstGeom prst="rect">
            <a:avLst/>
          </a:prstGeom>
          <a:solidFill>
            <a:srgbClr val="C0C2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b="1" dirty="0">
                <a:solidFill>
                  <a:srgbClr val="2A3575"/>
                </a:solidFill>
                <a:latin typeface="Asul" panose="02000000000000000000" pitchFamily="2" charset="0"/>
              </a:rPr>
              <a:t>NN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B144E6B-1047-D617-81DF-C4E2F7249D67}"/>
              </a:ext>
            </a:extLst>
          </p:cNvPr>
          <p:cNvSpPr/>
          <p:nvPr/>
        </p:nvSpPr>
        <p:spPr>
          <a:xfrm>
            <a:off x="7766022" y="2539713"/>
            <a:ext cx="1455214" cy="749504"/>
          </a:xfrm>
          <a:prstGeom prst="roundRect">
            <a:avLst/>
          </a:prstGeom>
          <a:solidFill>
            <a:srgbClr val="2A3575">
              <a:alpha val="23956"/>
            </a:srgbClr>
          </a:solidFill>
          <a:ln w="57150">
            <a:solidFill>
              <a:srgbClr val="2A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2A3575"/>
                </a:solidFill>
                <a:latin typeface="Asul" panose="02000000000000000000" pitchFamily="2" charset="0"/>
              </a:rPr>
              <a:t>MC</a:t>
            </a:r>
            <a:endParaRPr lang="en-DE" sz="2800" dirty="0">
              <a:solidFill>
                <a:srgbClr val="2A3575"/>
              </a:solidFill>
              <a:latin typeface="Asul" panose="02000000000000000000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EB54D3-17DC-DA2F-5E3F-EE268C259352}"/>
              </a:ext>
            </a:extLst>
          </p:cNvPr>
          <p:cNvCxnSpPr>
            <a:stCxn id="20" idx="1"/>
            <a:endCxn id="19" idx="3"/>
          </p:cNvCxnSpPr>
          <p:nvPr/>
        </p:nvCxnSpPr>
        <p:spPr>
          <a:xfrm flipH="1">
            <a:off x="3562218" y="2914465"/>
            <a:ext cx="4203804" cy="0"/>
          </a:xfrm>
          <a:prstGeom prst="straightConnector1">
            <a:avLst/>
          </a:prstGeom>
          <a:ln w="38100">
            <a:solidFill>
              <a:srgbClr val="2A357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565E358F-1168-7245-4160-5E93299E21FB}"/>
              </a:ext>
            </a:extLst>
          </p:cNvPr>
          <p:cNvSpPr txBox="1">
            <a:spLocks/>
          </p:cNvSpPr>
          <p:nvPr/>
        </p:nvSpPr>
        <p:spPr>
          <a:xfrm>
            <a:off x="3932381" y="3090764"/>
            <a:ext cx="2974942" cy="82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 err="1">
                <a:solidFill>
                  <a:srgbClr val="2A3575"/>
                </a:solidFill>
              </a:rPr>
              <a:t>train</a:t>
            </a:r>
            <a:endParaRPr lang="de-DE" sz="1800" dirty="0">
              <a:solidFill>
                <a:srgbClr val="2A357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itle 2">
                <a:extLst>
                  <a:ext uri="{FF2B5EF4-FFF2-40B4-BE49-F238E27FC236}">
                    <a16:creationId xmlns:a16="http://schemas.microsoft.com/office/drawing/2014/main" id="{BE163DC0-42F6-AC3F-889D-8EC1621876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651" y="3799976"/>
                <a:ext cx="1923590" cy="6693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000" i="1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sz="2000" i="1">
                          <a:solidFill>
                            <a:srgbClr val="2A3575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sz="2000" i="1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2000" b="0" i="0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sz="2000" b="0" i="1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000" i="1" smtClean="0">
                          <a:solidFill>
                            <a:srgbClr val="2A357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sz="2000" dirty="0">
                  <a:solidFill>
                    <a:srgbClr val="2A3575"/>
                  </a:solidFill>
                </a:endParaRPr>
              </a:p>
            </p:txBody>
          </p:sp>
        </mc:Choice>
        <mc:Fallback xmlns="">
          <p:sp>
            <p:nvSpPr>
              <p:cNvPr id="23" name="Subtitle 2">
                <a:extLst>
                  <a:ext uri="{FF2B5EF4-FFF2-40B4-BE49-F238E27FC236}">
                    <a16:creationId xmlns:a16="http://schemas.microsoft.com/office/drawing/2014/main" id="{BE163DC0-42F6-AC3F-889D-8EC162187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1" y="3799976"/>
                <a:ext cx="1923590" cy="669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BC24AD-2070-9404-672F-12DF842B572D}"/>
              </a:ext>
            </a:extLst>
          </p:cNvPr>
          <p:cNvCxnSpPr/>
          <p:nvPr/>
        </p:nvCxnSpPr>
        <p:spPr>
          <a:xfrm>
            <a:off x="3068394" y="3964899"/>
            <a:ext cx="245927" cy="0"/>
          </a:xfrm>
          <a:prstGeom prst="line">
            <a:avLst/>
          </a:prstGeom>
          <a:ln w="38100">
            <a:solidFill>
              <a:srgbClr val="2A35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id="{5EE757B0-2C74-4FFB-AD26-A894347BF439}"/>
              </a:ext>
            </a:extLst>
          </p:cNvPr>
          <p:cNvSpPr txBox="1">
            <a:spLocks/>
          </p:cNvSpPr>
          <p:nvPr/>
        </p:nvSpPr>
        <p:spPr>
          <a:xfrm>
            <a:off x="3314321" y="3746693"/>
            <a:ext cx="6125307" cy="69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2A3575"/>
                </a:solidFill>
              </a:rPr>
              <a:t>Crosscheck</a:t>
            </a:r>
            <a:r>
              <a:rPr lang="de-DE" sz="2000" dirty="0">
                <a:solidFill>
                  <a:srgbClr val="2A3575"/>
                </a:solidFill>
              </a:rPr>
              <a:t> &amp; Catch </a:t>
            </a:r>
            <a:r>
              <a:rPr lang="de-DE" sz="2000" dirty="0" err="1">
                <a:solidFill>
                  <a:srgbClr val="2A3575"/>
                </a:solidFill>
              </a:rPr>
              <a:t>mismodelling</a:t>
            </a:r>
            <a:endParaRPr lang="de-DE" sz="2000" dirty="0">
              <a:solidFill>
                <a:srgbClr val="2A3575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D45FB8-BFA4-033B-1ADF-ED9CB170893C}"/>
              </a:ext>
            </a:extLst>
          </p:cNvPr>
          <p:cNvSpPr txBox="1">
            <a:spLocks/>
          </p:cNvSpPr>
          <p:nvPr/>
        </p:nvSpPr>
        <p:spPr>
          <a:xfrm>
            <a:off x="335360" y="1124744"/>
            <a:ext cx="3699651" cy="74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err="1">
                <a:solidFill>
                  <a:srgbClr val="2A3575"/>
                </a:solidFill>
              </a:rPr>
              <a:t>Where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would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this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be</a:t>
            </a:r>
            <a:r>
              <a:rPr lang="de-DE" sz="2000" b="1" dirty="0">
                <a:solidFill>
                  <a:srgbClr val="2A3575"/>
                </a:solidFill>
              </a:rPr>
              <a:t> </a:t>
            </a:r>
            <a:r>
              <a:rPr lang="de-DE" sz="2000" b="1" dirty="0" err="1">
                <a:solidFill>
                  <a:srgbClr val="2A3575"/>
                </a:solidFill>
              </a:rPr>
              <a:t>used</a:t>
            </a:r>
            <a:r>
              <a:rPr lang="de-DE" sz="2000" b="1" dirty="0">
                <a:solidFill>
                  <a:srgbClr val="2A3575"/>
                </a:solidFill>
              </a:rPr>
              <a:t>?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233F60D-B6EC-C6E6-F2F1-F2A77768F38C}"/>
              </a:ext>
            </a:extLst>
          </p:cNvPr>
          <p:cNvSpPr txBox="1">
            <a:spLocks/>
          </p:cNvSpPr>
          <p:nvPr/>
        </p:nvSpPr>
        <p:spPr>
          <a:xfrm>
            <a:off x="369020" y="4642948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Limitations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EDC927-7A5C-5ED8-EE19-73CF3574FAE0}"/>
              </a:ext>
            </a:extLst>
          </p:cNvPr>
          <p:cNvSpPr txBox="1"/>
          <p:nvPr/>
        </p:nvSpPr>
        <p:spPr>
          <a:xfrm>
            <a:off x="3128900" y="4837023"/>
            <a:ext cx="8913887" cy="967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Still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somewhat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reliant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on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the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MC (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used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as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training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data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,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cant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be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too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far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off)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Still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to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be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tested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for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non-smooth / larger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group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of</a:t>
            </a:r>
            <a:r>
              <a:rPr lang="de-DE" sz="2000" dirty="0">
                <a:solidFill>
                  <a:srgbClr val="2A3575"/>
                </a:solidFill>
                <a:latin typeface="Asul" panose="02000000000000000000" pitchFamily="2" charset="0"/>
              </a:rPr>
              <a:t> </a:t>
            </a:r>
            <a:r>
              <a:rPr lang="de-DE" sz="2000" dirty="0" err="1">
                <a:solidFill>
                  <a:srgbClr val="2A3575"/>
                </a:solidFill>
                <a:latin typeface="Asul" panose="02000000000000000000" pitchFamily="2" charset="0"/>
              </a:rPr>
              <a:t>perturbations</a:t>
            </a:r>
            <a:endParaRPr lang="de-DE" sz="2000" dirty="0">
              <a:solidFill>
                <a:srgbClr val="2A3575"/>
              </a:solidFill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03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0C6FF-589C-4C9F-24C9-6DC8C5DE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C3B26-CD0F-7FDA-FFE8-213EAF46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27E4-6462-C14D-BE36-2CAA5EA16C65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779B5-DB5A-2F27-0281-994CB568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AF197-FFCE-02D8-9F4D-423C40B4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35</a:t>
            </a:fld>
            <a:endParaRPr lang="en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3513B2-73B7-70D7-D8C1-5C2341CCC5B5}"/>
              </a:ext>
            </a:extLst>
          </p:cNvPr>
          <p:cNvSpPr txBox="1">
            <a:spLocks/>
          </p:cNvSpPr>
          <p:nvPr/>
        </p:nvSpPr>
        <p:spPr>
          <a:xfrm>
            <a:off x="1017387" y="1052736"/>
            <a:ext cx="10157226" cy="31683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6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Backup 1: </a:t>
            </a:r>
            <a:r>
              <a:rPr lang="de-DE" sz="6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Flow </a:t>
            </a:r>
            <a:r>
              <a:rPr lang="de-DE" sz="6000" dirty="0" err="1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Based</a:t>
            </a:r>
            <a:r>
              <a:rPr lang="de-DE" sz="6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 MC</a:t>
            </a:r>
            <a:endParaRPr lang="en-DE" sz="6000" dirty="0">
              <a:gradFill>
                <a:gsLst>
                  <a:gs pos="87000">
                    <a:srgbClr val="254B7F"/>
                  </a:gs>
                  <a:gs pos="75000">
                    <a:srgbClr val="1B6488"/>
                  </a:gs>
                  <a:gs pos="60000">
                    <a:srgbClr val="1E6F8A"/>
                  </a:gs>
                  <a:gs pos="45000">
                    <a:srgbClr val="34858D"/>
                  </a:gs>
                  <a:gs pos="30000">
                    <a:srgbClr val="58A590"/>
                  </a:gs>
                  <a:gs pos="15000">
                    <a:srgbClr val="7BBA91"/>
                  </a:gs>
                  <a:gs pos="0">
                    <a:srgbClr val="A5CE90"/>
                  </a:gs>
                  <a:gs pos="100000">
                    <a:srgbClr val="2C3072"/>
                  </a:gs>
                </a:gsLst>
                <a:lin ang="0" scaled="0"/>
              </a:gradFill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04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97C59-FF54-9194-E3FD-DDE63DD1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931F-F713-CF23-7043-6D4A57AE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Real Response of TRISTAN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06E82-164C-ECC3-7F3F-102C5292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15B4-3355-E34D-A0FC-58ED98DC689E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D11DA-724D-462C-F59D-95C7FBC4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7A740-7896-8030-97C2-45CF42C4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36</a:t>
            </a:fld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3EC89-583A-5B73-FF18-31E748A57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2276872"/>
            <a:ext cx="6908800" cy="3594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908D3-44A7-20F4-7605-AF626F3306CB}"/>
              </a:ext>
            </a:extLst>
          </p:cNvPr>
          <p:cNvSpPr txBox="1"/>
          <p:nvPr/>
        </p:nvSpPr>
        <p:spPr>
          <a:xfrm>
            <a:off x="423744" y="1200669"/>
            <a:ext cx="5077849" cy="725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sz="2000" b="1" dirty="0">
                <a:latin typeface="Asul" panose="02000000000000000000" pitchFamily="2" charset="0"/>
              </a:rPr>
              <a:t>To a monoenergetic electron beam</a:t>
            </a:r>
            <a:endParaRPr lang="en-US" sz="2000" dirty="0"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00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A22A-41F6-85B4-727C-D92D439A2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1548-BC23-5175-B1A9-8ED02785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</a:t>
            </a:r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Data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D7BFE-AF77-819B-8ACB-45B1BBD2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E189-5F27-9242-AE82-3CE49B4891DB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AADC9-A0CF-A19F-80BA-A79EEB37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58939-D7FB-63F3-71FD-96703387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37</a:t>
            </a:fld>
            <a:endParaRPr lang="en-DE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EACE48-AF06-E8EA-8F31-6BB75FCE9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2" y="3831833"/>
            <a:ext cx="4500685" cy="2637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50A9AA-351A-8042-64B1-80BC327F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02" y="1107023"/>
            <a:ext cx="4500687" cy="2637048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2640867A-A5DD-F117-5208-545F25A6D529}"/>
              </a:ext>
            </a:extLst>
          </p:cNvPr>
          <p:cNvSpPr txBox="1">
            <a:spLocks/>
          </p:cNvSpPr>
          <p:nvPr/>
        </p:nvSpPr>
        <p:spPr>
          <a:xfrm rot="5400000">
            <a:off x="10465295" y="1995529"/>
            <a:ext cx="2321976" cy="5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-score norm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6D21BEF-D56C-0BC5-ABFD-D82210E92C0C}"/>
              </a:ext>
            </a:extLst>
          </p:cNvPr>
          <p:cNvSpPr txBox="1">
            <a:spLocks/>
          </p:cNvSpPr>
          <p:nvPr/>
        </p:nvSpPr>
        <p:spPr>
          <a:xfrm rot="5400000">
            <a:off x="10411811" y="4715155"/>
            <a:ext cx="2428943" cy="5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„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 norm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729663C-0508-A352-5F33-7FD60FBFB7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469824"/>
                <a:ext cx="6195702" cy="13865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Simple </a:t>
                </a:r>
                <a:r>
                  <a:rPr lang="de-DE" sz="20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Standardization</a:t>
                </a:r>
                <a:endPara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„Choice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of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units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de-DE" sz="20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⃑"/>
                            <m:ctrlPr>
                              <a:rPr lang="de-DE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𝑣𝑎𝑟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⃑"/>
                            <m:ctrlPr>
                              <a:rPr lang="de-DE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with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(also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called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z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-score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normalization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729663C-0508-A352-5F33-7FD60FBFB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69824"/>
                <a:ext cx="6195702" cy="1386514"/>
              </a:xfrm>
              <a:prstGeom prst="rect">
                <a:avLst/>
              </a:prstGeom>
              <a:blipFill>
                <a:blip r:embed="rId5"/>
                <a:stretch>
                  <a:fillRect l="-1230" t="-54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A5866671-6C50-CDAF-1474-CDCBDF6876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979" y="3831833"/>
                <a:ext cx="5831524" cy="25245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Energy-</a:t>
                </a:r>
                <a:r>
                  <a:rPr lang="de-DE" sz="20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based</a:t>
                </a:r>
                <a:r>
                  <a:rPr lang="de-DE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Standardization</a:t>
                </a:r>
                <a:endParaRPr lang="de-DE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Want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to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mitigate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sharp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cutoffs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close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to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0, 1</m:t>
                          </m:r>
                        </m:e>
                      </m:d>
                    </m:oMath>
                  </m:oMathPara>
                </a14:m>
                <a:endParaRPr lang="de-DE" sz="2000" b="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1−2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with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sz="2000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̃"/>
                              <m:ctrlP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den>
                      </m:f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A5866671-6C50-CDAF-1474-CDCBDF687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79" y="3831833"/>
                <a:ext cx="5831524" cy="2524517"/>
              </a:xfrm>
              <a:prstGeom prst="rect">
                <a:avLst/>
              </a:prstGeom>
              <a:blipFill>
                <a:blip r:embed="rId6"/>
                <a:stretch>
                  <a:fillRect l="-1087" t="-3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ubtitle 2">
            <a:extLst>
              <a:ext uri="{FF2B5EF4-FFF2-40B4-BE49-F238E27FC236}">
                <a16:creationId xmlns:a16="http://schemas.microsoft.com/office/drawing/2014/main" id="{9A152D48-F8BE-339E-32F5-73E2AD778221}"/>
              </a:ext>
            </a:extLst>
          </p:cNvPr>
          <p:cNvSpPr txBox="1">
            <a:spLocks/>
          </p:cNvSpPr>
          <p:nvPr/>
        </p:nvSpPr>
        <p:spPr>
          <a:xfrm>
            <a:off x="7033902" y="1172704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378572-C255-CBE0-B2C3-603497B60989}"/>
              </a:ext>
            </a:extLst>
          </p:cNvPr>
          <p:cNvSpPr txBox="1">
            <a:spLocks/>
          </p:cNvSpPr>
          <p:nvPr/>
        </p:nvSpPr>
        <p:spPr>
          <a:xfrm>
            <a:off x="8328248" y="5878722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bg1"/>
                </a:solidFill>
              </a:rPr>
              <a:t>Preliminary</a:t>
            </a:r>
            <a:r>
              <a:rPr lang="de-DE" sz="1400" dirty="0">
                <a:solidFill>
                  <a:schemeClr val="bg1"/>
                </a:solidFill>
              </a:rPr>
              <a:t>, WIP</a:t>
            </a:r>
          </a:p>
        </p:txBody>
      </p:sp>
    </p:spTree>
    <p:extLst>
      <p:ext uri="{BB962C8B-B14F-4D97-AF65-F5344CB8AC3E}">
        <p14:creationId xmlns:p14="http://schemas.microsoft.com/office/powerpoint/2010/main" val="8369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FBD9A-D7F2-430C-E03F-F0190DD4F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96C711-EDC1-43A8-6616-E7A8493F6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77" y="3161525"/>
            <a:ext cx="2830411" cy="289341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7090114-CD62-839A-A551-C06B01F77DFC}"/>
              </a:ext>
            </a:extLst>
          </p:cNvPr>
          <p:cNvSpPr/>
          <p:nvPr/>
        </p:nvSpPr>
        <p:spPr>
          <a:xfrm>
            <a:off x="6312024" y="2132856"/>
            <a:ext cx="5807968" cy="4032448"/>
          </a:xfrm>
          <a:prstGeom prst="roundRect">
            <a:avLst>
              <a:gd name="adj" fmla="val 3124"/>
            </a:avLst>
          </a:prstGeom>
          <a:solidFill>
            <a:srgbClr val="3F8882">
              <a:alpha val="30000"/>
            </a:srgbClr>
          </a:solidFill>
          <a:ln w="38100"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CD246-325F-EAE4-6AD2-A1E138DB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</a:t>
            </a:r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Model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BF2A-9D01-CA67-780F-C983B303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ADAE-4A9B-E243-B835-C6162147C17E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A7EC4-AA0D-B64B-D4BF-1E69FBDC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D6DFA-E180-7B97-2747-AAD22845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38</a:t>
            </a:fld>
            <a:endParaRPr lang="en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5D948A6-6FAA-BBA7-6520-16268E38DCC8}"/>
              </a:ext>
            </a:extLst>
          </p:cNvPr>
          <p:cNvSpPr txBox="1">
            <a:spLocks/>
          </p:cNvSpPr>
          <p:nvPr/>
        </p:nvSpPr>
        <p:spPr>
          <a:xfrm>
            <a:off x="422974" y="1191434"/>
            <a:ext cx="8265314" cy="610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Conditional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Discrete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Normalizing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Flows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F48DA-2859-0CF8-F411-4599113B8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74" y="1872261"/>
            <a:ext cx="5379528" cy="2086207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A0F139D9-B176-B9F4-6159-278D0B04B948}"/>
              </a:ext>
            </a:extLst>
          </p:cNvPr>
          <p:cNvSpPr txBox="1">
            <a:spLocks/>
          </p:cNvSpPr>
          <p:nvPr/>
        </p:nvSpPr>
        <p:spPr>
          <a:xfrm>
            <a:off x="6421171" y="4437112"/>
            <a:ext cx="2529601" cy="1617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rgbClr val="767676"/>
                </a:solidFill>
              </a:rPr>
              <a:t>NN just </a:t>
            </a:r>
            <a:r>
              <a:rPr lang="de-DE" sz="1800" dirty="0" err="1">
                <a:solidFill>
                  <a:srgbClr val="767676"/>
                </a:solidFill>
              </a:rPr>
              <a:t>learns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the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positions</a:t>
            </a:r>
            <a:r>
              <a:rPr lang="de-DE" sz="1800" dirty="0">
                <a:solidFill>
                  <a:srgbClr val="767676"/>
                </a:solidFill>
              </a:rPr>
              <a:t> &amp; derivatives @ </a:t>
            </a:r>
            <a:r>
              <a:rPr lang="de-DE" sz="1800" dirty="0" err="1">
                <a:solidFill>
                  <a:srgbClr val="767676"/>
                </a:solidFill>
              </a:rPr>
              <a:t>these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positions</a:t>
            </a:r>
            <a:r>
              <a:rPr lang="de-DE" sz="1800" dirty="0">
                <a:solidFill>
                  <a:srgbClr val="767676"/>
                </a:solidFill>
              </a:rPr>
              <a:t>, </a:t>
            </a:r>
            <a:r>
              <a:rPr lang="de-DE" sz="1800" dirty="0" err="1">
                <a:solidFill>
                  <a:srgbClr val="767676"/>
                </a:solidFill>
              </a:rPr>
              <a:t>constraining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the</a:t>
            </a:r>
            <a:r>
              <a:rPr lang="de-DE" sz="1800" dirty="0">
                <a:solidFill>
                  <a:srgbClr val="767676"/>
                </a:solidFill>
              </a:rPr>
              <a:t> RQ-</a:t>
            </a:r>
            <a:r>
              <a:rPr lang="de-DE" sz="1800" dirty="0" err="1">
                <a:solidFill>
                  <a:srgbClr val="767676"/>
                </a:solidFill>
              </a:rPr>
              <a:t>spline</a:t>
            </a:r>
            <a:endParaRPr lang="de-DE" sz="1800" dirty="0">
              <a:solidFill>
                <a:srgbClr val="767676"/>
              </a:solidFill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34C90C2-1230-A2B6-A056-BF30336C42FF}"/>
              </a:ext>
            </a:extLst>
          </p:cNvPr>
          <p:cNvSpPr txBox="1">
            <a:spLocks/>
          </p:cNvSpPr>
          <p:nvPr/>
        </p:nvSpPr>
        <p:spPr>
          <a:xfrm>
            <a:off x="6876199" y="2439724"/>
            <a:ext cx="3155072" cy="88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rgbClr val="767676"/>
                </a:solidFill>
              </a:rPr>
              <a:t>Additional </a:t>
            </a:r>
            <a:r>
              <a:rPr lang="de-DE" sz="1800" dirty="0" err="1">
                <a:solidFill>
                  <a:srgbClr val="767676"/>
                </a:solidFill>
              </a:rPr>
              <a:t>Conditional</a:t>
            </a:r>
            <a:r>
              <a:rPr lang="de-DE" sz="1800" dirty="0">
                <a:solidFill>
                  <a:srgbClr val="767676"/>
                </a:solidFill>
              </a:rPr>
              <a:t> Info </a:t>
            </a:r>
            <a:r>
              <a:rPr lang="de-DE" sz="1800" dirty="0" err="1">
                <a:solidFill>
                  <a:srgbClr val="767676"/>
                </a:solidFill>
              </a:rPr>
              <a:t>concatenated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to</a:t>
            </a:r>
            <a:r>
              <a:rPr lang="de-DE" sz="1800" dirty="0">
                <a:solidFill>
                  <a:srgbClr val="767676"/>
                </a:solidFill>
              </a:rPr>
              <a:t> NN </a:t>
            </a:r>
            <a:r>
              <a:rPr lang="de-DE" sz="1800" dirty="0" err="1">
                <a:solidFill>
                  <a:srgbClr val="767676"/>
                </a:solidFill>
              </a:rPr>
              <a:t>input</a:t>
            </a:r>
            <a:endParaRPr lang="de-DE" sz="1800" dirty="0">
              <a:solidFill>
                <a:srgbClr val="767676"/>
              </a:solidFill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32ED0F0-1B68-79E2-8684-1AC6A9239A9D}"/>
              </a:ext>
            </a:extLst>
          </p:cNvPr>
          <p:cNvSpPr txBox="1">
            <a:spLocks/>
          </p:cNvSpPr>
          <p:nvPr/>
        </p:nvSpPr>
        <p:spPr>
          <a:xfrm>
            <a:off x="8075167" y="3315305"/>
            <a:ext cx="757137" cy="4737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rgbClr val="3F8882"/>
                </a:solidFill>
              </a:rPr>
              <a:t>NN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25B900-991A-9903-B649-A79DA1CBA482}"/>
              </a:ext>
            </a:extLst>
          </p:cNvPr>
          <p:cNvCxnSpPr>
            <a:cxnSpLocks/>
          </p:cNvCxnSpPr>
          <p:nvPr/>
        </p:nvCxnSpPr>
        <p:spPr>
          <a:xfrm>
            <a:off x="8572679" y="3751402"/>
            <a:ext cx="1226402" cy="1295242"/>
          </a:xfrm>
          <a:prstGeom prst="straightConnector1">
            <a:avLst/>
          </a:prstGeom>
          <a:ln w="3810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ubtitle 2">
            <a:extLst>
              <a:ext uri="{FF2B5EF4-FFF2-40B4-BE49-F238E27FC236}">
                <a16:creationId xmlns:a16="http://schemas.microsoft.com/office/drawing/2014/main" id="{FB890E38-4D3E-C667-7154-37F17AF66831}"/>
              </a:ext>
            </a:extLst>
          </p:cNvPr>
          <p:cNvSpPr txBox="1">
            <a:spLocks/>
          </p:cNvSpPr>
          <p:nvPr/>
        </p:nvSpPr>
        <p:spPr>
          <a:xfrm>
            <a:off x="402686" y="3647809"/>
            <a:ext cx="822428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2EEFEC38-2AEF-A429-41D9-B4B0C3EED830}"/>
              </a:ext>
            </a:extLst>
          </p:cNvPr>
          <p:cNvSpPr txBox="1">
            <a:spLocks/>
          </p:cNvSpPr>
          <p:nvPr/>
        </p:nvSpPr>
        <p:spPr>
          <a:xfrm>
            <a:off x="8388797" y="67769"/>
            <a:ext cx="3803203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udlbook.github.io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udlbook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7CA40AA-2A66-6773-9F5C-BA9E156DBAC7}"/>
              </a:ext>
            </a:extLst>
          </p:cNvPr>
          <p:cNvSpPr/>
          <p:nvPr/>
        </p:nvSpPr>
        <p:spPr>
          <a:xfrm rot="5400000">
            <a:off x="8219473" y="1735699"/>
            <a:ext cx="301410" cy="2857805"/>
          </a:xfrm>
          <a:prstGeom prst="rightBrace">
            <a:avLst/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71AB9D4-904A-BFE2-F18E-D8A2EC4D4E08}"/>
              </a:ext>
            </a:extLst>
          </p:cNvPr>
          <p:cNvSpPr/>
          <p:nvPr/>
        </p:nvSpPr>
        <p:spPr>
          <a:xfrm>
            <a:off x="6096000" y="2132856"/>
            <a:ext cx="504056" cy="4032448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CD1E84-4B5D-1A24-DD76-3C33EA2D9EE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511824" y="3789040"/>
            <a:ext cx="1584176" cy="360040"/>
          </a:xfrm>
          <a:prstGeom prst="line">
            <a:avLst/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8350B8CD-2B6A-9910-36A0-B0089AE6FDE5}"/>
              </a:ext>
            </a:extLst>
          </p:cNvPr>
          <p:cNvSpPr txBox="1">
            <a:spLocks/>
          </p:cNvSpPr>
          <p:nvPr/>
        </p:nvSpPr>
        <p:spPr>
          <a:xfrm>
            <a:off x="259545" y="4179050"/>
            <a:ext cx="5981342" cy="2066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 err="1">
                <a:solidFill>
                  <a:srgbClr val="767676"/>
                </a:solidFill>
              </a:rPr>
              <a:t>How</a:t>
            </a:r>
            <a:r>
              <a:rPr lang="de-DE" sz="1800" b="1" dirty="0">
                <a:solidFill>
                  <a:srgbClr val="767676"/>
                </a:solidFill>
              </a:rPr>
              <a:t> do </a:t>
            </a:r>
            <a:r>
              <a:rPr lang="de-DE" sz="1800" b="1" dirty="0" err="1">
                <a:solidFill>
                  <a:srgbClr val="767676"/>
                </a:solidFill>
              </a:rPr>
              <a:t>they</a:t>
            </a:r>
            <a:r>
              <a:rPr lang="de-DE" sz="1800" b="1" dirty="0">
                <a:solidFill>
                  <a:srgbClr val="767676"/>
                </a:solidFill>
              </a:rPr>
              <a:t> </a:t>
            </a:r>
            <a:r>
              <a:rPr lang="de-DE" sz="1800" b="1" dirty="0" err="1">
                <a:solidFill>
                  <a:srgbClr val="767676"/>
                </a:solidFill>
              </a:rPr>
              <a:t>work</a:t>
            </a:r>
            <a:r>
              <a:rPr lang="de-DE" sz="1800" b="1" dirty="0">
                <a:solidFill>
                  <a:srgbClr val="767676"/>
                </a:solidFill>
              </a:rPr>
              <a:t>?</a:t>
            </a:r>
          </a:p>
          <a:p>
            <a:r>
              <a:rPr lang="de-DE" sz="1800" dirty="0" err="1">
                <a:solidFill>
                  <a:srgbClr val="767676"/>
                </a:solidFill>
              </a:rPr>
              <a:t>Minimize</a:t>
            </a:r>
            <a:r>
              <a:rPr lang="de-DE" sz="1800" dirty="0">
                <a:solidFill>
                  <a:srgbClr val="767676"/>
                </a:solidFill>
              </a:rPr>
              <a:t> KL-Div. </a:t>
            </a:r>
            <a:r>
              <a:rPr lang="de-DE" sz="1800" dirty="0" err="1">
                <a:solidFill>
                  <a:srgbClr val="767676"/>
                </a:solidFill>
              </a:rPr>
              <a:t>between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model</a:t>
            </a:r>
            <a:r>
              <a:rPr lang="de-DE" sz="1800" dirty="0">
                <a:solidFill>
                  <a:srgbClr val="767676"/>
                </a:solidFill>
              </a:rPr>
              <a:t> and </a:t>
            </a:r>
            <a:r>
              <a:rPr lang="de-DE" sz="1800" dirty="0" err="1">
                <a:solidFill>
                  <a:srgbClr val="767676"/>
                </a:solidFill>
              </a:rPr>
              <a:t>target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density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by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minimizing</a:t>
            </a:r>
            <a:r>
              <a:rPr lang="de-DE" sz="1800" dirty="0">
                <a:solidFill>
                  <a:srgbClr val="767676"/>
                </a:solidFill>
              </a:rPr>
              <a:t> NLL </a:t>
            </a:r>
            <a:r>
              <a:rPr lang="de-DE" sz="1800" dirty="0" err="1">
                <a:solidFill>
                  <a:srgbClr val="767676"/>
                </a:solidFill>
              </a:rPr>
              <a:t>of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samples</a:t>
            </a:r>
            <a:r>
              <a:rPr lang="de-DE" sz="1800" dirty="0">
                <a:solidFill>
                  <a:srgbClr val="767676"/>
                </a:solidFill>
              </a:rPr>
              <a:t>!</a:t>
            </a:r>
          </a:p>
          <a:p>
            <a:r>
              <a:rPr lang="de-DE" sz="1800" dirty="0">
                <a:solidFill>
                  <a:srgbClr val="767676"/>
                </a:solidFill>
              </a:rPr>
              <a:t>NNs </a:t>
            </a:r>
            <a:r>
              <a:rPr lang="de-DE" sz="1800" dirty="0" err="1">
                <a:solidFill>
                  <a:srgbClr val="767676"/>
                </a:solidFill>
              </a:rPr>
              <a:t>learn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series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of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invertible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transforms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while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keeping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Jacobians</a:t>
            </a:r>
            <a:r>
              <a:rPr lang="de-DE" sz="1800" dirty="0">
                <a:solidFill>
                  <a:srgbClr val="767676"/>
                </a:solidFill>
              </a:rPr>
              <a:t> in check (</a:t>
            </a:r>
            <a:r>
              <a:rPr lang="de-DE" sz="1800" dirty="0" err="1">
                <a:solidFill>
                  <a:srgbClr val="767676"/>
                </a:solidFill>
              </a:rPr>
              <a:t>Jacobian</a:t>
            </a:r>
            <a:r>
              <a:rPr lang="de-DE" sz="1800" dirty="0">
                <a:solidFill>
                  <a:srgbClr val="767676"/>
                </a:solidFill>
              </a:rPr>
              <a:t> &lt;-&gt; „</a:t>
            </a:r>
            <a:r>
              <a:rPr lang="de-DE" sz="1800" dirty="0" err="1">
                <a:solidFill>
                  <a:srgbClr val="767676"/>
                </a:solidFill>
              </a:rPr>
              <a:t>density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info</a:t>
            </a:r>
            <a:r>
              <a:rPr lang="de-DE" sz="1800" dirty="0">
                <a:solidFill>
                  <a:srgbClr val="767676"/>
                </a:solidFill>
              </a:rPr>
              <a:t>“)</a:t>
            </a:r>
          </a:p>
          <a:p>
            <a:r>
              <a:rPr lang="de-DE" sz="1800" dirty="0" err="1">
                <a:solidFill>
                  <a:srgbClr val="767676"/>
                </a:solidFill>
              </a:rPr>
              <a:t>Allows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sampling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b="1" dirty="0">
                <a:solidFill>
                  <a:srgbClr val="767676"/>
                </a:solidFill>
              </a:rPr>
              <a:t>&amp;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density</a:t>
            </a:r>
            <a:r>
              <a:rPr lang="de-DE" sz="1800" dirty="0">
                <a:solidFill>
                  <a:srgbClr val="767676"/>
                </a:solidFill>
              </a:rPr>
              <a:t> </a:t>
            </a:r>
            <a:r>
              <a:rPr lang="de-DE" sz="1800" dirty="0" err="1">
                <a:solidFill>
                  <a:srgbClr val="767676"/>
                </a:solidFill>
              </a:rPr>
              <a:t>estimation</a:t>
            </a:r>
            <a:r>
              <a:rPr lang="de-DE" sz="1800" dirty="0">
                <a:solidFill>
                  <a:srgbClr val="767676"/>
                </a:solidFill>
              </a:rPr>
              <a:t>!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E5EFFE3-7579-8B53-D0AA-7E7F3461F391}"/>
              </a:ext>
            </a:extLst>
          </p:cNvPr>
          <p:cNvSpPr txBox="1">
            <a:spLocks/>
          </p:cNvSpPr>
          <p:nvPr/>
        </p:nvSpPr>
        <p:spPr>
          <a:xfrm>
            <a:off x="6389500" y="1781324"/>
            <a:ext cx="5730492" cy="42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 err="1">
                <a:solidFill>
                  <a:srgbClr val="3F8882"/>
                </a:solidFill>
              </a:rPr>
              <a:t>How</a:t>
            </a:r>
            <a:r>
              <a:rPr lang="de-DE" sz="1800" b="1" dirty="0">
                <a:solidFill>
                  <a:srgbClr val="3F8882"/>
                </a:solidFill>
              </a:rPr>
              <a:t> </a:t>
            </a:r>
            <a:r>
              <a:rPr lang="de-DE" sz="1800" b="1" dirty="0" err="1">
                <a:solidFill>
                  <a:srgbClr val="3F8882"/>
                </a:solidFill>
              </a:rPr>
              <a:t>does</a:t>
            </a:r>
            <a:r>
              <a:rPr lang="de-DE" sz="1800" b="1" dirty="0">
                <a:solidFill>
                  <a:srgbClr val="3F8882"/>
                </a:solidFill>
              </a:rPr>
              <a:t> a RQS </a:t>
            </a:r>
            <a:r>
              <a:rPr lang="de-DE" sz="1800" b="1" dirty="0" err="1">
                <a:solidFill>
                  <a:srgbClr val="3F8882"/>
                </a:solidFill>
              </a:rPr>
              <a:t>transform</a:t>
            </a:r>
            <a:r>
              <a:rPr lang="de-DE" sz="1800" b="1" dirty="0">
                <a:solidFill>
                  <a:srgbClr val="3F8882"/>
                </a:solidFill>
              </a:rPr>
              <a:t> </a:t>
            </a:r>
            <a:r>
              <a:rPr lang="de-DE" sz="1800" b="1" dirty="0" err="1">
                <a:solidFill>
                  <a:srgbClr val="3F8882"/>
                </a:solidFill>
              </a:rPr>
              <a:t>look</a:t>
            </a:r>
            <a:r>
              <a:rPr lang="de-DE" sz="1800" b="1" dirty="0">
                <a:solidFill>
                  <a:srgbClr val="3F8882"/>
                </a:solidFill>
              </a:rPr>
              <a:t> like?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97D732-228E-3445-D782-464C75639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0051" y="475879"/>
            <a:ext cx="2529117" cy="14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279C-F85B-2285-3249-EE26EE52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C5134815-8DB8-BA56-BB9F-5073DFFF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4113085"/>
            <a:ext cx="4114800" cy="241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apezium 21">
            <a:extLst>
              <a:ext uri="{FF2B5EF4-FFF2-40B4-BE49-F238E27FC236}">
                <a16:creationId xmlns:a16="http://schemas.microsoft.com/office/drawing/2014/main" id="{49E0655A-9600-2D00-F056-5765DDF1B705}"/>
              </a:ext>
            </a:extLst>
          </p:cNvPr>
          <p:cNvSpPr/>
          <p:nvPr/>
        </p:nvSpPr>
        <p:spPr>
          <a:xfrm rot="10800000">
            <a:off x="634108" y="2839363"/>
            <a:ext cx="5379528" cy="1440159"/>
          </a:xfrm>
          <a:prstGeom prst="trapezoid">
            <a:avLst>
              <a:gd name="adj" fmla="val 54451"/>
            </a:avLst>
          </a:prstGeom>
          <a:solidFill>
            <a:srgbClr val="3F88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1B37C-0ECD-ACFE-B2ED-FAB08268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</a:t>
            </a:r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Model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3D797-77B0-4545-BE64-8679884D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ADAE-4A9B-E243-B835-C6162147C17E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5D61C-0F51-6D0E-3602-DCCA5215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8278-9E53-6968-EBBC-C9F866DE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39</a:t>
            </a:fld>
            <a:endParaRPr lang="en-DE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D3E080CD-DCDD-D51C-96CC-37B747D9BD7D}"/>
              </a:ext>
            </a:extLst>
          </p:cNvPr>
          <p:cNvSpPr txBox="1">
            <a:spLocks/>
          </p:cNvSpPr>
          <p:nvPr/>
        </p:nvSpPr>
        <p:spPr>
          <a:xfrm>
            <a:off x="634108" y="1802503"/>
            <a:ext cx="815261" cy="42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07308F71-875F-2F2B-702D-31E94676D9F4}"/>
              </a:ext>
            </a:extLst>
          </p:cNvPr>
          <p:cNvSpPr txBox="1">
            <a:spLocks/>
          </p:cNvSpPr>
          <p:nvPr/>
        </p:nvSpPr>
        <p:spPr>
          <a:xfrm>
            <a:off x="8388797" y="67769"/>
            <a:ext cx="3803203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udlbook.github.io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udlbook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F75CC-BD43-6A0A-732E-828023CD6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8" y="1243760"/>
            <a:ext cx="5379528" cy="2086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8123874D-2555-ADBD-25D5-66F414A1B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0595" y="3559445"/>
                <a:ext cx="3926552" cy="4235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de-DE" sz="1800" b="1" dirty="0">
                    <a:solidFill>
                      <a:srgbClr val="3F8882"/>
                    </a:solidFill>
                  </a:rPr>
                  <a:t>Continuous </a:t>
                </a:r>
                <a:r>
                  <a:rPr lang="de-DE" sz="1800" b="1" dirty="0" err="1">
                    <a:solidFill>
                      <a:srgbClr val="3F8882"/>
                    </a:solidFill>
                  </a:rPr>
                  <a:t>limit</a:t>
                </a:r>
                <a:r>
                  <a:rPr lang="de-DE" sz="1800" b="1" dirty="0">
                    <a:solidFill>
                      <a:srgbClr val="3F8882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sz="1800" b="1" i="1" smtClean="0">
                            <a:solidFill>
                              <a:srgbClr val="3F888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de-DE" sz="1800" b="1" dirty="0">
                    <a:solidFill>
                      <a:srgbClr val="3F8882"/>
                    </a:solidFill>
                  </a:rPr>
                  <a:t> </a:t>
                </a:r>
                <a:r>
                  <a:rPr lang="de-DE" sz="1800" b="1" dirty="0" err="1">
                    <a:solidFill>
                      <a:srgbClr val="3F8882"/>
                    </a:solidFill>
                  </a:rPr>
                  <a:t>w</a:t>
                </a:r>
                <a:r>
                  <a:rPr lang="de-DE" sz="1800" b="1" dirty="0">
                    <a:solidFill>
                      <a:srgbClr val="3F8882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de-DE" sz="1800" b="1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1800" b="1" i="1" smtClean="0">
                        <a:solidFill>
                          <a:srgbClr val="3F88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de-DE" sz="1800" b="1" dirty="0">
                    <a:solidFill>
                      <a:srgbClr val="3F888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8123874D-2555-ADBD-25D5-66F414A1B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595" y="3559445"/>
                <a:ext cx="3926552" cy="423540"/>
              </a:xfrm>
              <a:prstGeom prst="rect">
                <a:avLst/>
              </a:prstGeom>
              <a:blipFill>
                <a:blip r:embed="rId5"/>
                <a:stretch>
                  <a:fillRect t="-11765" b="-29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ubtitle 2">
            <a:extLst>
              <a:ext uri="{FF2B5EF4-FFF2-40B4-BE49-F238E27FC236}">
                <a16:creationId xmlns:a16="http://schemas.microsoft.com/office/drawing/2014/main" id="{19AC90AF-86C2-73E7-7BFE-2EC4BFCEA860}"/>
              </a:ext>
            </a:extLst>
          </p:cNvPr>
          <p:cNvSpPr txBox="1">
            <a:spLocks/>
          </p:cNvSpPr>
          <p:nvPr/>
        </p:nvSpPr>
        <p:spPr>
          <a:xfrm>
            <a:off x="6384032" y="1417919"/>
            <a:ext cx="5472608" cy="61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Going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discrete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transformations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continuous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9A4EDB-C1D6-FBDE-2AEE-1B359382ECEC}"/>
              </a:ext>
            </a:extLst>
          </p:cNvPr>
          <p:cNvCxnSpPr>
            <a:cxnSpLocks/>
          </p:cNvCxnSpPr>
          <p:nvPr/>
        </p:nvCxnSpPr>
        <p:spPr>
          <a:xfrm>
            <a:off x="7464152" y="1844824"/>
            <a:ext cx="0" cy="1134668"/>
          </a:xfrm>
          <a:prstGeom prst="straightConnector1">
            <a:avLst/>
          </a:prstGeom>
          <a:ln w="3810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ubtitle 2">
            <a:extLst>
              <a:ext uri="{FF2B5EF4-FFF2-40B4-BE49-F238E27FC236}">
                <a16:creationId xmlns:a16="http://schemas.microsoft.com/office/drawing/2014/main" id="{8EB7E38E-C4D0-0183-CDD7-968C4F26DABF}"/>
              </a:ext>
            </a:extLst>
          </p:cNvPr>
          <p:cNvSpPr txBox="1">
            <a:spLocks/>
          </p:cNvSpPr>
          <p:nvPr/>
        </p:nvSpPr>
        <p:spPr>
          <a:xfrm>
            <a:off x="7463952" y="2198705"/>
            <a:ext cx="3728268" cy="61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Updates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latent variable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become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infinitesimally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small</a:t>
            </a:r>
            <a:endParaRPr lang="de-DE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Subtitle 2">
                <a:extLst>
                  <a:ext uri="{FF2B5EF4-FFF2-40B4-BE49-F238E27FC236}">
                    <a16:creationId xmlns:a16="http://schemas.microsoft.com/office/drawing/2014/main" id="{1536C5D7-255A-098B-D72D-8BE572E71F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0124" y="3027182"/>
                <a:ext cx="4320461" cy="610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de-DE" sz="20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ctxt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ctxt</m:t>
                    </m:r>
                    <m:r>
                      <m:rPr>
                        <m:nor/>
                      </m:rPr>
                      <a:rPr lang="de-DE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de-DE" sz="20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0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1]</m:t>
                    </m:r>
                  </m:oMath>
                </a14:m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w/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A0D9D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rgbClr val="A0D9D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rgbClr val="A0D9D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000" b="0" i="1" smtClean="0">
                            <a:solidFill>
                              <a:srgbClr val="A0D9D4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de-DE" sz="2000" b="0" i="1" smtClean="0">
                        <a:solidFill>
                          <a:srgbClr val="A0D9D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rgbClr val="A0D9D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rgbClr val="A0D9D4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rgbClr val="A0D9D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rgbClr val="A0D9D4"/>
                    </a:solidFill>
                  </a:rPr>
                  <a:t> </a:t>
                </a: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D18362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rgbClr val="D1836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rgbClr val="D1836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000" b="0" i="1" smtClean="0">
                            <a:solidFill>
                              <a:srgbClr val="D18362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de-DE" sz="2000" b="0" i="1" smtClean="0">
                        <a:solidFill>
                          <a:srgbClr val="D1836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solidFill>
                          <a:srgbClr val="D18362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sz="2000" dirty="0">
                    <a:solidFill>
                      <a:srgbClr val="D18362"/>
                    </a:solidFill>
                  </a:rPr>
                  <a:t> </a:t>
                </a:r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Subtitle 2">
                <a:extLst>
                  <a:ext uri="{FF2B5EF4-FFF2-40B4-BE49-F238E27FC236}">
                    <a16:creationId xmlns:a16="http://schemas.microsoft.com/office/drawing/2014/main" id="{1536C5D7-255A-098B-D72D-8BE572E71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124" y="3027182"/>
                <a:ext cx="4320461" cy="610790"/>
              </a:xfrm>
              <a:prstGeom prst="rect">
                <a:avLst/>
              </a:prstGeom>
              <a:blipFill>
                <a:blip r:embed="rId6"/>
                <a:stretch>
                  <a:fillRect b="-653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B3F0706-F464-8357-0853-1BAE660E0EC7}"/>
              </a:ext>
            </a:extLst>
          </p:cNvPr>
          <p:cNvCxnSpPr>
            <a:cxnSpLocks/>
          </p:cNvCxnSpPr>
          <p:nvPr/>
        </p:nvCxnSpPr>
        <p:spPr>
          <a:xfrm>
            <a:off x="7447804" y="3982985"/>
            <a:ext cx="0" cy="1030191"/>
          </a:xfrm>
          <a:prstGeom prst="straightConnector1">
            <a:avLst/>
          </a:prstGeom>
          <a:ln w="38100">
            <a:solidFill>
              <a:srgbClr val="3F88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Subtitle 2">
                <a:extLst>
                  <a:ext uri="{FF2B5EF4-FFF2-40B4-BE49-F238E27FC236}">
                    <a16:creationId xmlns:a16="http://schemas.microsoft.com/office/drawing/2014/main" id="{FE4ED0C9-99AD-0ED5-9218-29CD22C52D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7804" y="4192494"/>
                <a:ext cx="3728268" cy="610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Neural ODE: </a:t>
                </a:r>
                <a:r>
                  <a:rPr lang="de-DE" sz="1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train</a:t>
                </a:r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NN </a:t>
                </a:r>
                <a:r>
                  <a:rPr lang="de-DE" sz="1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to</a:t>
                </a:r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</a:t>
                </a:r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ctxt</m:t>
                    </m:r>
                    <m:r>
                      <m:rPr>
                        <m:nor/>
                      </m:rPr>
                      <a:rPr lang="de-DE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de-DE" sz="1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call</a:t>
                </a:r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it</a:t>
                </a:r>
                <a:r>
                  <a:rPr lang="de-DE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8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18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ctxt</m:t>
                    </m:r>
                    <m:r>
                      <m:rPr>
                        <m:nor/>
                      </m:rPr>
                      <a:rPr lang="de-DE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Subtitle 2">
                <a:extLst>
                  <a:ext uri="{FF2B5EF4-FFF2-40B4-BE49-F238E27FC236}">
                    <a16:creationId xmlns:a16="http://schemas.microsoft.com/office/drawing/2014/main" id="{FE4ED0C9-99AD-0ED5-9218-29CD22C5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804" y="4192494"/>
                <a:ext cx="3728268" cy="610790"/>
              </a:xfrm>
              <a:prstGeom prst="rect">
                <a:avLst/>
              </a:prstGeom>
              <a:blipFill>
                <a:blip r:embed="rId7"/>
                <a:stretch>
                  <a:fillRect t="-10204" b="-102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ubtitle 2">
            <a:extLst>
              <a:ext uri="{FF2B5EF4-FFF2-40B4-BE49-F238E27FC236}">
                <a16:creationId xmlns:a16="http://schemas.microsoft.com/office/drawing/2014/main" id="{67793C94-636B-E39B-CAB9-C439860C8C28}"/>
              </a:ext>
            </a:extLst>
          </p:cNvPr>
          <p:cNvSpPr txBox="1">
            <a:spLocks/>
          </p:cNvSpPr>
          <p:nvPr/>
        </p:nvSpPr>
        <p:spPr>
          <a:xfrm>
            <a:off x="5881192" y="5122180"/>
            <a:ext cx="5472608" cy="61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training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/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density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est.: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36224C6B-63B3-092D-E574-A0E827DE09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7727" y="5597571"/>
                <a:ext cx="5472608" cy="610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de-DE" sz="2000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ctxt</m:t>
                          </m:r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de-DE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36224C6B-63B3-092D-E574-A0E827DE0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727" y="5597571"/>
                <a:ext cx="5472608" cy="610790"/>
              </a:xfrm>
              <a:prstGeom prst="rect">
                <a:avLst/>
              </a:prstGeom>
              <a:blipFill>
                <a:blip r:embed="rId8"/>
                <a:stretch>
                  <a:fillRect t="-202041" b="-3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6B1FFA1E-1D82-E3A3-6742-3DA3BCE939FF}"/>
              </a:ext>
            </a:extLst>
          </p:cNvPr>
          <p:cNvSpPr/>
          <p:nvPr/>
        </p:nvSpPr>
        <p:spPr>
          <a:xfrm>
            <a:off x="10344472" y="5122180"/>
            <a:ext cx="288032" cy="971116"/>
          </a:xfrm>
          <a:prstGeom prst="rightBrace">
            <a:avLst/>
          </a:prstGeom>
          <a:ln w="38100">
            <a:solidFill>
              <a:srgbClr val="3F88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A98B4D-7F27-B0E7-D90F-9C03BB8AAA31}"/>
              </a:ext>
            </a:extLst>
          </p:cNvPr>
          <p:cNvSpPr txBox="1">
            <a:spLocks/>
          </p:cNvSpPr>
          <p:nvPr/>
        </p:nvSpPr>
        <p:spPr>
          <a:xfrm>
            <a:off x="10469651" y="5319214"/>
            <a:ext cx="1862608" cy="61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 @ Training Time!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C771ACE-566B-43BA-6919-FEC5137F603B}"/>
              </a:ext>
            </a:extLst>
          </p:cNvPr>
          <p:cNvSpPr txBox="1">
            <a:spLocks/>
          </p:cNvSpPr>
          <p:nvPr/>
        </p:nvSpPr>
        <p:spPr>
          <a:xfrm>
            <a:off x="2225012" y="5967912"/>
            <a:ext cx="2318799" cy="32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WIP</a:t>
            </a:r>
          </a:p>
        </p:txBody>
      </p:sp>
    </p:spTree>
    <p:extLst>
      <p:ext uri="{BB962C8B-B14F-4D97-AF65-F5344CB8AC3E}">
        <p14:creationId xmlns:p14="http://schemas.microsoft.com/office/powerpoint/2010/main" val="1838176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18BA5-5A9D-F999-2BE1-0ECE8C125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8CCBB6D9-2425-E2D2-2768-B458BF3F3597}"/>
              </a:ext>
            </a:extLst>
          </p:cNvPr>
          <p:cNvGrpSpPr/>
          <p:nvPr/>
        </p:nvGrpSpPr>
        <p:grpSpPr>
          <a:xfrm>
            <a:off x="623392" y="3361536"/>
            <a:ext cx="8938903" cy="3523848"/>
            <a:chOff x="1135278" y="3398376"/>
            <a:chExt cx="8938903" cy="352384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6F2698C-18C6-0FC1-CCFE-9743785DE3B6}"/>
                </a:ext>
              </a:extLst>
            </p:cNvPr>
            <p:cNvGrpSpPr/>
            <p:nvPr/>
          </p:nvGrpSpPr>
          <p:grpSpPr>
            <a:xfrm>
              <a:off x="2110682" y="3398376"/>
              <a:ext cx="7963499" cy="3135233"/>
              <a:chOff x="2110682" y="3398376"/>
              <a:chExt cx="7963499" cy="313523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933AD89-7CBB-C237-ECF8-3127355D44F1}"/>
                  </a:ext>
                </a:extLst>
              </p:cNvPr>
              <p:cNvGrpSpPr/>
              <p:nvPr/>
            </p:nvGrpSpPr>
            <p:grpSpPr>
              <a:xfrm>
                <a:off x="2110682" y="3398376"/>
                <a:ext cx="7963499" cy="3135233"/>
                <a:chOff x="2110682" y="3496178"/>
                <a:chExt cx="7963499" cy="3135233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67B70C7B-1D71-75F3-5C93-3201253B64E6}"/>
                    </a:ext>
                  </a:extLst>
                </p:cNvPr>
                <p:cNvGrpSpPr/>
                <p:nvPr/>
              </p:nvGrpSpPr>
              <p:grpSpPr>
                <a:xfrm>
                  <a:off x="2110682" y="3496178"/>
                  <a:ext cx="7963499" cy="3135233"/>
                  <a:chOff x="551384" y="1497587"/>
                  <a:chExt cx="7963499" cy="3135233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6030E1AD-62E6-EC16-85E4-25AFFDC570C9}"/>
                      </a:ext>
                    </a:extLst>
                  </p:cNvPr>
                  <p:cNvGrpSpPr/>
                  <p:nvPr/>
                </p:nvGrpSpPr>
                <p:grpSpPr>
                  <a:xfrm>
                    <a:off x="551384" y="1497587"/>
                    <a:ext cx="7963499" cy="3135233"/>
                    <a:chOff x="551384" y="1497587"/>
                    <a:chExt cx="7963499" cy="3135233"/>
                  </a:xfrm>
                </p:grpSpPr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8D2207D3-E145-30B2-464B-1C734AC397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384" y="1497587"/>
                      <a:ext cx="7963499" cy="3135233"/>
                      <a:chOff x="2114250" y="2996952"/>
                      <a:chExt cx="7963499" cy="3135233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E95B5E53-A2D8-CEA5-17AA-3135BEB61D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14250" y="2996952"/>
                        <a:ext cx="7963499" cy="3135233"/>
                        <a:chOff x="2114250" y="2996952"/>
                        <a:chExt cx="7963499" cy="3135233"/>
                      </a:xfrm>
                    </p:grpSpPr>
                    <p:pic>
                      <p:nvPicPr>
                        <p:cNvPr id="23" name="Google Shape;84;p18">
                          <a:extLst>
                            <a:ext uri="{FF2B5EF4-FFF2-40B4-BE49-F238E27FC236}">
                              <a16:creationId xmlns:a16="http://schemas.microsoft.com/office/drawing/2014/main" id="{6A4AC6C8-06BD-B85C-798D-7ECAFEB61753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 rotWithShape="1">
                        <a:blip r:embed="rId3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2114250" y="2996952"/>
                          <a:ext cx="7963499" cy="3135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sp>
                      <p:nvSpPr>
                        <p:cNvPr id="24" name="Rectangle 23">
                          <a:extLst>
                            <a:ext uri="{FF2B5EF4-FFF2-40B4-BE49-F238E27FC236}">
                              <a16:creationId xmlns:a16="http://schemas.microsoft.com/office/drawing/2014/main" id="{53DB7A35-CD01-C683-11A0-283C6943BD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296734">
                          <a:off x="2149834" y="3144693"/>
                          <a:ext cx="7270840" cy="87976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DE"/>
                        </a:p>
                      </p:txBody>
                    </p:sp>
                  </p:grp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186819EB-9154-A225-4791-4D4AB3ABC824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2420401" y="4294261"/>
                        <a:ext cx="1872208" cy="431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  <p:sp>
                    <p:nvSpPr>
                      <p:cNvPr id="21" name="Rectangle 20">
                        <a:extLst>
                          <a:ext uri="{FF2B5EF4-FFF2-40B4-BE49-F238E27FC236}">
                            <a16:creationId xmlns:a16="http://schemas.microsoft.com/office/drawing/2014/main" id="{67FA53D3-ED43-44AA-5B8D-28083FE34AEB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2226798" y="5405941"/>
                        <a:ext cx="2429558" cy="4875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  <p:sp>
                    <p:nvSpPr>
                      <p:cNvPr id="22" name="Rectangle 21">
                        <a:extLst>
                          <a:ext uri="{FF2B5EF4-FFF2-40B4-BE49-F238E27FC236}">
                            <a16:creationId xmlns:a16="http://schemas.microsoft.com/office/drawing/2014/main" id="{B2F96D19-7E77-C016-196B-662EF94EC179}"/>
                          </a:ext>
                        </a:extLst>
                      </p:cNvPr>
                      <p:cNvSpPr/>
                      <p:nvPr/>
                    </p:nvSpPr>
                    <p:spPr>
                      <a:xfrm rot="21290442">
                        <a:off x="7266849" y="5367697"/>
                        <a:ext cx="1578998" cy="4875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/>
                      </a:p>
                    </p:txBody>
                  </p:sp>
                </p:grp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7148A03-7CE0-C157-A1FE-3B37E192D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2669" y="2538690"/>
                      <a:ext cx="1440160" cy="10475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/>
                    </a:p>
                  </p:txBody>
                </p:sp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3E91AD92-2C2C-FFED-22DE-799919E7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l="88872" t="30025" r="4643" b="41919"/>
                    <a:stretch/>
                  </p:blipFill>
                  <p:spPr>
                    <a:xfrm>
                      <a:off x="6735159" y="2612265"/>
                      <a:ext cx="504056" cy="1047552"/>
                    </a:xfrm>
                    <a:prstGeom prst="ellipse">
                      <a:avLst/>
                    </a:prstGeom>
                  </p:spPr>
                </p:pic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C140FDCF-E18C-407A-6EA6-AD9E3DB2A8AD}"/>
                      </a:ext>
                    </a:extLst>
                  </p:cNvPr>
                  <p:cNvSpPr/>
                  <p:nvPr/>
                </p:nvSpPr>
                <p:spPr>
                  <a:xfrm>
                    <a:off x="7312667" y="4005902"/>
                    <a:ext cx="1087589" cy="4964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6F14CF-BEFE-0909-311D-942196559853}"/>
                    </a:ext>
                  </a:extLst>
                </p:cNvPr>
                <p:cNvSpPr/>
                <p:nvPr/>
              </p:nvSpPr>
              <p:spPr>
                <a:xfrm rot="21308440">
                  <a:off x="2324215" y="5663548"/>
                  <a:ext cx="2614635" cy="313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46E1B97-C257-DC7E-3DA7-2BAFB21C8B76}"/>
                    </a:ext>
                  </a:extLst>
                </p:cNvPr>
                <p:cNvSpPr/>
                <p:nvPr/>
              </p:nvSpPr>
              <p:spPr>
                <a:xfrm rot="21308440">
                  <a:off x="2114289" y="5035879"/>
                  <a:ext cx="2614635" cy="313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ECD0DB8-581D-2130-6C3B-B9DB087486ED}"/>
                  </a:ext>
                </a:extLst>
              </p:cNvPr>
              <p:cNvSpPr/>
              <p:nvPr/>
            </p:nvSpPr>
            <p:spPr>
              <a:xfrm rot="19240241">
                <a:off x="8003239" y="5362017"/>
                <a:ext cx="434102" cy="544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7D441AF-B1B4-326D-0AAB-7F47E9BD3B7F}"/>
                  </a:ext>
                </a:extLst>
              </p:cNvPr>
              <p:cNvSpPr/>
              <p:nvPr/>
            </p:nvSpPr>
            <p:spPr>
              <a:xfrm rot="15864506">
                <a:off x="7579087" y="5468942"/>
                <a:ext cx="161547" cy="544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B4B7B3-78DF-E5D9-F766-3B62C397D40E}"/>
                </a:ext>
              </a:extLst>
            </p:cNvPr>
            <p:cNvSpPr/>
            <p:nvPr/>
          </p:nvSpPr>
          <p:spPr>
            <a:xfrm rot="19802069">
              <a:off x="1135278" y="4508452"/>
              <a:ext cx="2843408" cy="2413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11634"/>
                </a:avLst>
              </a:prstTxWarp>
              <a:spAutoFit/>
            </a:bodyPr>
            <a:lstStyle/>
            <a:p>
              <a:pPr algn="ctr"/>
              <a:r>
                <a:rPr lang="en-GB" sz="20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rPr>
                <a:t>KATRIN Experiment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F3EBE1F-9AB8-B1DB-ED6F-568DEE7E6BBA}"/>
                    </a:ext>
                  </a:extLst>
                </p:cNvPr>
                <p:cNvSpPr/>
                <p:nvPr/>
              </p:nvSpPr>
              <p:spPr>
                <a:xfrm>
                  <a:off x="2407223" y="5974701"/>
                  <a:ext cx="1953442" cy="36666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srgbClr val="B1B1B1"/>
                      </a:solidFill>
                      <a:latin typeface="Asul" panose="02000000000000000000" pitchFamily="2" charset="0"/>
                    </a:rPr>
                    <a:t>S</a:t>
                  </a:r>
                  <a:r>
                    <a:rPr lang="en-DE" dirty="0">
                      <a:solidFill>
                        <a:srgbClr val="B1B1B1"/>
                      </a:solidFill>
                      <a:latin typeface="Asul" panose="02000000000000000000" pitchFamily="2" charset="0"/>
                    </a:rPr>
                    <a:t>trong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B1B1B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>
                      <a:solidFill>
                        <a:srgbClr val="B1B1B1"/>
                      </a:solidFill>
                      <a:latin typeface="Asul" panose="02000000000000000000" pitchFamily="2" charset="0"/>
                    </a:rPr>
                    <a:t> source</a:t>
                  </a: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F3EBE1F-9AB8-B1DB-ED6F-568DEE7E6B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7223" y="5974701"/>
                  <a:ext cx="1953442" cy="366664"/>
                </a:xfrm>
                <a:prstGeom prst="rect">
                  <a:avLst/>
                </a:prstGeom>
                <a:blipFill>
                  <a:blip r:embed="rId5"/>
                  <a:stretch>
                    <a:fillRect l="-649" t="-6667" r="-649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C779625-7DD5-194C-E62E-88E6737D9A80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3383944" y="5649993"/>
              <a:ext cx="0" cy="324708"/>
            </a:xfrm>
            <a:prstGeom prst="straightConnector1">
              <a:avLst/>
            </a:prstGeom>
            <a:ln w="28575">
              <a:solidFill>
                <a:srgbClr val="B1B1B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55E255-3543-417B-6D79-B232006BD7A8}"/>
                </a:ext>
              </a:extLst>
            </p:cNvPr>
            <p:cNvSpPr/>
            <p:nvPr/>
          </p:nvSpPr>
          <p:spPr>
            <a:xfrm rot="21333414">
              <a:off x="5879238" y="5764640"/>
              <a:ext cx="1929366" cy="36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B1B1B1"/>
                  </a:solidFill>
                  <a:latin typeface="Asul" panose="02000000000000000000" pitchFamily="2" charset="0"/>
                </a:rPr>
                <a:t>MAC-E Filter</a:t>
              </a:r>
              <a:endParaRPr lang="en-DE" dirty="0">
                <a:solidFill>
                  <a:srgbClr val="B1B1B1"/>
                </a:solidFill>
                <a:latin typeface="Asul" panose="02000000000000000000" pitchFamily="2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5F42-A8A8-924E-7393-AB9D1B95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5C0C-FB63-4E4B-A193-D7D17E291CEA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085A1-3607-B4B2-CD0F-2443B5F8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64E0-157B-D3C0-DA5F-BC8AE0E0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81646-7ABD-3B5D-917B-C17604F466F9}"/>
                  </a:ext>
                </a:extLst>
              </p:cNvPr>
              <p:cNvSpPr txBox="1"/>
              <p:nvPr/>
            </p:nvSpPr>
            <p:spPr>
              <a:xfrm>
                <a:off x="363818" y="1346116"/>
                <a:ext cx="5973369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Neutrino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Lepton that 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Oscillates between flavors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has a </a:t>
                </a:r>
                <a:r>
                  <a:rPr lang="en-US" sz="2000" dirty="0">
                    <a:gradFill>
                      <a:gsLst>
                        <a:gs pos="87000">
                          <a:srgbClr val="254B7F"/>
                        </a:gs>
                        <a:gs pos="75000">
                          <a:srgbClr val="1B6488"/>
                        </a:gs>
                        <a:gs pos="60000">
                          <a:srgbClr val="1E6F8A"/>
                        </a:gs>
                        <a:gs pos="45000">
                          <a:srgbClr val="34858D"/>
                        </a:gs>
                        <a:gs pos="30000">
                          <a:srgbClr val="58A590"/>
                        </a:gs>
                        <a:gs pos="15000">
                          <a:srgbClr val="7BBA91"/>
                        </a:gs>
                        <a:gs pos="0">
                          <a:srgbClr val="A5CE90"/>
                        </a:gs>
                        <a:gs pos="100000">
                          <a:srgbClr val="2C3072"/>
                        </a:gs>
                      </a:gsLst>
                      <a:lin ang="0" scaled="0"/>
                    </a:gradFill>
                    <a:latin typeface="Asul" panose="02000000000000000000" pitchFamily="2" charset="0"/>
                    <a:ea typeface="+mj-ea"/>
                    <a:cs typeface="+mj-cs"/>
                  </a:rPr>
                  <a:t>mass</a:t>
                </a:r>
                <a:endParaRPr lang="en-US" sz="40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81646-7ABD-3B5D-917B-C17604F4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18" y="1346116"/>
                <a:ext cx="5973369" cy="2226899"/>
              </a:xfrm>
              <a:prstGeom prst="rect">
                <a:avLst/>
              </a:prstGeom>
              <a:blipFill>
                <a:blip r:embed="rId6"/>
                <a:stretch>
                  <a:fillRect l="-1059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DD9F0A0-CF65-A8FA-B4CD-F1D50CB65E05}"/>
              </a:ext>
            </a:extLst>
          </p:cNvPr>
          <p:cNvGrpSpPr/>
          <p:nvPr/>
        </p:nvGrpSpPr>
        <p:grpSpPr>
          <a:xfrm rot="20836706">
            <a:off x="3720476" y="1585185"/>
            <a:ext cx="4937780" cy="2430719"/>
            <a:chOff x="911673" y="2795480"/>
            <a:chExt cx="4937780" cy="243071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952CFBB-CB8C-2FE6-7A10-4578C7C4A365}"/>
                </a:ext>
              </a:extLst>
            </p:cNvPr>
            <p:cNvCxnSpPr>
              <a:cxnSpLocks/>
            </p:cNvCxnSpPr>
            <p:nvPr/>
          </p:nvCxnSpPr>
          <p:spPr>
            <a:xfrm rot="763294">
              <a:off x="3816109" y="4287513"/>
              <a:ext cx="1327624" cy="9386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F5EBF1D-5DA3-CB92-2358-A5783FA48750}"/>
                </a:ext>
              </a:extLst>
            </p:cNvPr>
            <p:cNvCxnSpPr>
              <a:cxnSpLocks/>
            </p:cNvCxnSpPr>
            <p:nvPr/>
          </p:nvCxnSpPr>
          <p:spPr>
            <a:xfrm rot="763294" flipV="1">
              <a:off x="4086299" y="2795480"/>
              <a:ext cx="769620" cy="14530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539132-BA1D-1EEB-C342-13C87594AF13}"/>
                </a:ext>
              </a:extLst>
            </p:cNvPr>
            <p:cNvCxnSpPr>
              <a:cxnSpLocks/>
            </p:cNvCxnSpPr>
            <p:nvPr/>
          </p:nvCxnSpPr>
          <p:spPr>
            <a:xfrm rot="763294" flipV="1">
              <a:off x="911673" y="3584074"/>
              <a:ext cx="4937780" cy="11262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5EB5AE-63D0-16A6-DB12-7A643D6D5F85}"/>
                </a:ext>
              </a:extLst>
            </p:cNvPr>
            <p:cNvGrpSpPr/>
            <p:nvPr/>
          </p:nvGrpSpPr>
          <p:grpSpPr>
            <a:xfrm>
              <a:off x="1136300" y="3839587"/>
              <a:ext cx="548580" cy="509141"/>
              <a:chOff x="2960812" y="1767731"/>
              <a:chExt cx="548580" cy="50914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E38A1F7-FD50-98D0-46B6-61DC3EA88605}"/>
                  </a:ext>
                </a:extLst>
              </p:cNvPr>
              <p:cNvSpPr/>
              <p:nvPr/>
            </p:nvSpPr>
            <p:spPr>
              <a:xfrm>
                <a:off x="3143672" y="1767731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0BD054B-2EF6-90ED-5086-84911BEAED6A}"/>
                  </a:ext>
                </a:extLst>
              </p:cNvPr>
              <p:cNvSpPr/>
              <p:nvPr/>
            </p:nvSpPr>
            <p:spPr>
              <a:xfrm>
                <a:off x="2960812" y="1930039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B783154-F476-AA90-07DE-012D0F704FDD}"/>
                  </a:ext>
                </a:extLst>
              </p:cNvPr>
              <p:cNvSpPr/>
              <p:nvPr/>
            </p:nvSpPr>
            <p:spPr>
              <a:xfrm>
                <a:off x="3215680" y="1988840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E631B3F-2D7D-1502-DE7E-F50424485EAD}"/>
                </a:ext>
              </a:extLst>
            </p:cNvPr>
            <p:cNvGrpSpPr/>
            <p:nvPr/>
          </p:nvGrpSpPr>
          <p:grpSpPr>
            <a:xfrm>
              <a:off x="4883365" y="3839587"/>
              <a:ext cx="548580" cy="509141"/>
              <a:chOff x="4841969" y="4445233"/>
              <a:chExt cx="548580" cy="50914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659FCF7-624E-A737-8213-6EFB48843183}"/>
                  </a:ext>
                </a:extLst>
              </p:cNvPr>
              <p:cNvSpPr/>
              <p:nvPr/>
            </p:nvSpPr>
            <p:spPr>
              <a:xfrm>
                <a:off x="5024829" y="4445233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A6B9971-35B1-1B6D-417A-2CB0E6AD30BC}"/>
                  </a:ext>
                </a:extLst>
              </p:cNvPr>
              <p:cNvSpPr/>
              <p:nvPr/>
            </p:nvSpPr>
            <p:spPr>
              <a:xfrm>
                <a:off x="4841969" y="4607541"/>
                <a:ext cx="293712" cy="288032"/>
              </a:xfrm>
              <a:prstGeom prst="ellipse">
                <a:avLst/>
              </a:prstGeom>
              <a:solidFill>
                <a:srgbClr val="A3CE9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n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39056AD-BEFE-BC2C-32F3-902F7CB541E9}"/>
                  </a:ext>
                </a:extLst>
              </p:cNvPr>
              <p:cNvSpPr/>
              <p:nvPr/>
            </p:nvSpPr>
            <p:spPr>
              <a:xfrm>
                <a:off x="5096837" y="4666342"/>
                <a:ext cx="293712" cy="288032"/>
              </a:xfrm>
              <a:prstGeom prst="ellipse">
                <a:avLst/>
              </a:prstGeom>
              <a:solidFill>
                <a:srgbClr val="49988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/>
                  <a:t>p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69F988C0-7389-2004-A39E-6EF7EB95107D}"/>
                    </a:ext>
                  </a:extLst>
                </p:cNvPr>
                <p:cNvSpPr/>
                <p:nvPr/>
              </p:nvSpPr>
              <p:spPr>
                <a:xfrm>
                  <a:off x="4496193" y="3185979"/>
                  <a:ext cx="293712" cy="288032"/>
                </a:xfrm>
                <a:prstGeom prst="ellipse">
                  <a:avLst/>
                </a:prstGeom>
                <a:solidFill>
                  <a:srgbClr val="1C6087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69F988C0-7389-2004-A39E-6EF7EB9510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193" y="3185979"/>
                  <a:ext cx="293712" cy="288032"/>
                </a:xfrm>
                <a:prstGeom prst="ellipse">
                  <a:avLst/>
                </a:prstGeom>
                <a:blipFill>
                  <a:blip r:embed="rId7"/>
                  <a:stretch>
                    <a:fillRect l="-7692"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5C6172D-8737-1F8B-D9F0-BF0A2730B6EB}"/>
                    </a:ext>
                  </a:extLst>
                </p:cNvPr>
                <p:cNvSpPr/>
                <p:nvPr/>
              </p:nvSpPr>
              <p:spPr>
                <a:xfrm>
                  <a:off x="4496193" y="4831696"/>
                  <a:ext cx="293712" cy="288032"/>
                </a:xfrm>
                <a:prstGeom prst="ellipse">
                  <a:avLst/>
                </a:prstGeom>
                <a:solidFill>
                  <a:srgbClr val="2C307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5C6172D-8737-1F8B-D9F0-BF0A2730B6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193" y="4831696"/>
                  <a:ext cx="293712" cy="288032"/>
                </a:xfrm>
                <a:prstGeom prst="ellipse">
                  <a:avLst/>
                </a:prstGeom>
                <a:blipFill>
                  <a:blip r:embed="rId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ight Brace 6">
            <a:extLst>
              <a:ext uri="{FF2B5EF4-FFF2-40B4-BE49-F238E27FC236}">
                <a16:creationId xmlns:a16="http://schemas.microsoft.com/office/drawing/2014/main" id="{A25BABEC-B06E-A84B-0F7D-92231A9F839F}"/>
              </a:ext>
            </a:extLst>
          </p:cNvPr>
          <p:cNvSpPr/>
          <p:nvPr/>
        </p:nvSpPr>
        <p:spPr>
          <a:xfrm rot="5400000">
            <a:off x="4388571" y="2585667"/>
            <a:ext cx="163568" cy="659002"/>
          </a:xfrm>
          <a:prstGeom prst="rightBrace">
            <a:avLst>
              <a:gd name="adj1" fmla="val 8333"/>
              <a:gd name="adj2" fmla="val 75129"/>
            </a:avLst>
          </a:prstGeom>
          <a:ln>
            <a:solidFill>
              <a:srgbClr val="1C6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1C608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71039-4DDD-B29B-3CDE-7C7437532AA2}"/>
              </a:ext>
            </a:extLst>
          </p:cNvPr>
          <p:cNvSpPr/>
          <p:nvPr/>
        </p:nvSpPr>
        <p:spPr>
          <a:xfrm rot="1626079">
            <a:off x="5444659" y="2105622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40707"/>
              </a:avLst>
            </a:prstTxWarp>
            <a:spAutoFit/>
          </a:bodyPr>
          <a:lstStyle/>
          <a:p>
            <a:pPr algn="ctr"/>
            <a:r>
              <a:rPr lang="en-GB" sz="2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  <a:ea typeface="+mj-ea"/>
                <a:cs typeface="+mj-cs"/>
              </a:rPr>
              <a:t>BSM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DCDDA1A-E9AC-3634-228F-C84F660109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0695" y="1619752"/>
            <a:ext cx="3366275" cy="2244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BE98F-7979-508D-CB58-7C165A8ECD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413" y="1832889"/>
            <a:ext cx="3366275" cy="22441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6786653-912F-0AEE-92CE-59F545313559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Neutrino Physics and the KATRIN Experiment</a:t>
            </a:r>
            <a:endParaRPr lang="en-DE" sz="4000" dirty="0">
              <a:gradFill>
                <a:gsLst>
                  <a:gs pos="87000">
                    <a:srgbClr val="254B7F"/>
                  </a:gs>
                  <a:gs pos="75000">
                    <a:srgbClr val="1B6488"/>
                  </a:gs>
                  <a:gs pos="60000">
                    <a:srgbClr val="1E6F8A"/>
                  </a:gs>
                  <a:gs pos="45000">
                    <a:srgbClr val="34858D"/>
                  </a:gs>
                  <a:gs pos="30000">
                    <a:srgbClr val="58A590"/>
                  </a:gs>
                  <a:gs pos="15000">
                    <a:srgbClr val="7BBA91"/>
                  </a:gs>
                  <a:gs pos="0">
                    <a:srgbClr val="A5CE90"/>
                  </a:gs>
                  <a:gs pos="100000">
                    <a:srgbClr val="2C3072"/>
                  </a:gs>
                </a:gsLst>
                <a:lin ang="0" scaled="0"/>
              </a:gradFill>
              <a:latin typeface="Asul" panose="02000000000000000000" pitchFamily="2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CE4E80D-4258-6144-25C0-62A49D64A03D}"/>
              </a:ext>
            </a:extLst>
          </p:cNvPr>
          <p:cNvSpPr/>
          <p:nvPr/>
        </p:nvSpPr>
        <p:spPr>
          <a:xfrm rot="1507115">
            <a:off x="7531003" y="3767965"/>
            <a:ext cx="1649719" cy="1188662"/>
          </a:xfrm>
          <a:custGeom>
            <a:avLst/>
            <a:gdLst>
              <a:gd name="connsiteX0" fmla="*/ 0 w 1521363"/>
              <a:gd name="connsiteY0" fmla="*/ 0 h 1708878"/>
              <a:gd name="connsiteX1" fmla="*/ 1484026 w 1521363"/>
              <a:gd name="connsiteY1" fmla="*/ 854439 h 1708878"/>
              <a:gd name="connsiteX2" fmla="*/ 929390 w 1521363"/>
              <a:gd name="connsiteY2" fmla="*/ 1708878 h 170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363" h="1708878">
                <a:moveTo>
                  <a:pt x="0" y="0"/>
                </a:moveTo>
                <a:cubicBezTo>
                  <a:pt x="664564" y="284813"/>
                  <a:pt x="1329128" y="569626"/>
                  <a:pt x="1484026" y="854439"/>
                </a:cubicBezTo>
                <a:cubicBezTo>
                  <a:pt x="1638924" y="1139252"/>
                  <a:pt x="1284157" y="1424065"/>
                  <a:pt x="929390" y="1708878"/>
                </a:cubicBezTo>
              </a:path>
            </a:pathLst>
          </a:custGeom>
          <a:noFill/>
          <a:ln w="38100">
            <a:solidFill>
              <a:srgbClr val="2C2F72"/>
            </a:solidFill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D763B-65C1-4250-F6D8-574DDF2961A9}"/>
              </a:ext>
            </a:extLst>
          </p:cNvPr>
          <p:cNvSpPr txBox="1"/>
          <p:nvPr/>
        </p:nvSpPr>
        <p:spPr>
          <a:xfrm>
            <a:off x="9351548" y="4312013"/>
            <a:ext cx="2720572" cy="222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sz="2000" b="1" dirty="0">
                <a:latin typeface="Asul" panose="02000000000000000000" pitchFamily="2" charset="0"/>
              </a:rPr>
              <a:t>KATRIN measures: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sul" panose="02000000000000000000" pitchFamily="2" charset="0"/>
              </a:rPr>
              <a:t>The kinematic endpoint region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sul" panose="02000000000000000000" pitchFamily="2" charset="0"/>
              </a:rPr>
              <a:t>A low number of counts (&lt;1 CPS)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sul" panose="02000000000000000000" pitchFamily="2" charset="0"/>
              </a:rPr>
              <a:t>In integral mode</a:t>
            </a:r>
          </a:p>
          <a:p>
            <a:pPr marL="342900" indent="-342900">
              <a:buFontTx/>
              <a:buChar char="-"/>
            </a:pPr>
            <a:endParaRPr lang="en-US" sz="2000" b="1" dirty="0">
              <a:latin typeface="Asul" panose="02000000000000000000" pitchFamily="2" charset="0"/>
            </a:endParaRPr>
          </a:p>
          <a:p>
            <a:pPr marL="342900" indent="-342900">
              <a:buFontTx/>
              <a:buChar char="-"/>
            </a:pPr>
            <a:endParaRPr lang="en-US" sz="2000" b="1" dirty="0"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6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797F2-F838-BC41-15A9-DF22850A0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CCB6F3A-A364-AD1B-F80C-0514B2F7A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590"/>
            <a:ext cx="7772400" cy="3641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FF7A1-5F1E-9AF2-4979-3E268260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</a:t>
            </a:r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Model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1AB6A-618C-4183-759F-54E7C8B10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D623-D95E-E64B-8DC2-402CD91DBDD5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F7699-8EFC-ECC8-9F79-8E9D4AC8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66D4E-B742-772D-870F-575E3DC3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40</a:t>
            </a:fld>
            <a:endParaRPr lang="en-DE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1DA51D7C-6040-C9B4-E620-38467D9AA01F}"/>
              </a:ext>
            </a:extLst>
          </p:cNvPr>
          <p:cNvSpPr txBox="1">
            <a:spLocks/>
          </p:cNvSpPr>
          <p:nvPr/>
        </p:nvSpPr>
        <p:spPr>
          <a:xfrm>
            <a:off x="6023384" y="1420385"/>
            <a:ext cx="4720035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regression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ODE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velocity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DA72B848-9F93-0EC6-29B0-62481AEED2D3}"/>
              </a:ext>
            </a:extLst>
          </p:cNvPr>
          <p:cNvSpPr txBox="1">
            <a:spLocks/>
          </p:cNvSpPr>
          <p:nvPr/>
        </p:nvSpPr>
        <p:spPr>
          <a:xfrm>
            <a:off x="8388797" y="67769"/>
            <a:ext cx="3803203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 Nicole Hartman, ODSL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GenAI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Days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98B98FB5-EE15-B394-4715-B6124A504C09}"/>
              </a:ext>
            </a:extLst>
          </p:cNvPr>
          <p:cNvSpPr txBox="1">
            <a:spLocks/>
          </p:cNvSpPr>
          <p:nvPr/>
        </p:nvSpPr>
        <p:spPr>
          <a:xfrm>
            <a:off x="10546499" y="4995530"/>
            <a:ext cx="1094118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7CEE80A-0241-B862-6E6F-9A9B2AEB68AE}"/>
              </a:ext>
            </a:extLst>
          </p:cNvPr>
          <p:cNvSpPr txBox="1">
            <a:spLocks/>
          </p:cNvSpPr>
          <p:nvPr/>
        </p:nvSpPr>
        <p:spPr>
          <a:xfrm>
            <a:off x="406152" y="1807021"/>
            <a:ext cx="5231904" cy="1330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 @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training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time: 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Very time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consuming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doesn‘t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scale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nicely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higher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DA4013E4-AE7C-FDA8-253C-9B33ACC352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72536" y="2091370"/>
                <a:ext cx="1866528" cy="6107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ctxt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DA4013E4-AE7C-FDA8-253C-9B33ACC35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536" y="2091370"/>
                <a:ext cx="1866528" cy="610790"/>
              </a:xfrm>
              <a:prstGeom prst="rect">
                <a:avLst/>
              </a:prstGeom>
              <a:blipFill>
                <a:blip r:embed="rId4"/>
                <a:stretch>
                  <a:fillRect l="-1351" r="-20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4F802998-7257-89B1-BCE2-9A34E593A1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5802" y="4945482"/>
                <a:ext cx="1658622" cy="6107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ABABA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ABABAB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ABAB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ctxt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>
                  <a:solidFill>
                    <a:srgbClr val="ABABAB"/>
                  </a:solidFill>
                </a:endParaRPr>
              </a:p>
            </p:txBody>
          </p:sp>
        </mc:Choice>
        <mc:Fallback xmlns="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4F802998-7257-89B1-BCE2-9A34E593A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802" y="4945482"/>
                <a:ext cx="1658622" cy="610790"/>
              </a:xfrm>
              <a:prstGeom prst="rect">
                <a:avLst/>
              </a:prstGeom>
              <a:blipFill>
                <a:blip r:embed="rId5"/>
                <a:stretch>
                  <a:fillRect l="-12121" r="-128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27084171-43B0-D933-9AAA-404FEC029563}"/>
              </a:ext>
            </a:extLst>
          </p:cNvPr>
          <p:cNvSpPr txBox="1">
            <a:spLocks/>
          </p:cNvSpPr>
          <p:nvPr/>
        </p:nvSpPr>
        <p:spPr>
          <a:xfrm>
            <a:off x="8648786" y="4079095"/>
            <a:ext cx="1641612" cy="610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E40F90B-B739-4066-DAB8-D4109EFF8942}"/>
              </a:ext>
            </a:extLst>
          </p:cNvPr>
          <p:cNvSpPr txBox="1">
            <a:spLocks/>
          </p:cNvSpPr>
          <p:nvPr/>
        </p:nvSpPr>
        <p:spPr>
          <a:xfrm>
            <a:off x="7372536" y="2497245"/>
            <a:ext cx="780864" cy="4432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1856AF-BA51-9397-6F72-C1465AC2BED5}"/>
              </a:ext>
            </a:extLst>
          </p:cNvPr>
          <p:cNvSpPr txBox="1">
            <a:spLocks/>
          </p:cNvSpPr>
          <p:nvPr/>
        </p:nvSpPr>
        <p:spPr>
          <a:xfrm>
            <a:off x="159684" y="4791779"/>
            <a:ext cx="5715783" cy="1045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3F8882"/>
                </a:solidFill>
              </a:rPr>
              <a:t>(</a:t>
            </a:r>
            <a:r>
              <a:rPr lang="de-DE" sz="2000" b="1" dirty="0" err="1">
                <a:solidFill>
                  <a:srgbClr val="3F8882"/>
                </a:solidFill>
              </a:rPr>
              <a:t>Conditional</a:t>
            </a:r>
            <a:r>
              <a:rPr lang="de-DE" sz="2000" b="1" dirty="0">
                <a:solidFill>
                  <a:srgbClr val="3F8882"/>
                </a:solidFill>
              </a:rPr>
              <a:t>) Flow </a:t>
            </a:r>
            <a:r>
              <a:rPr lang="de-DE" sz="2000" b="1" dirty="0" err="1">
                <a:solidFill>
                  <a:srgbClr val="3F8882"/>
                </a:solidFill>
              </a:rPr>
              <a:t>Matching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to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the</a:t>
            </a:r>
            <a:r>
              <a:rPr lang="de-DE" sz="2000" b="1" dirty="0">
                <a:solidFill>
                  <a:srgbClr val="3F8882"/>
                </a:solidFill>
              </a:rPr>
              <a:t> Rescue!</a:t>
            </a:r>
          </a:p>
          <a:p>
            <a:pPr marL="0" indent="0" algn="ctr">
              <a:buNone/>
            </a:pPr>
            <a:r>
              <a:rPr lang="de-DE" sz="2000" dirty="0">
                <a:solidFill>
                  <a:srgbClr val="3F8882"/>
                </a:solidFill>
              </a:rPr>
              <a:t>(</a:t>
            </a:r>
            <a:r>
              <a:rPr lang="de-DE" sz="2000" dirty="0" err="1">
                <a:solidFill>
                  <a:srgbClr val="3F8882"/>
                </a:solidFill>
              </a:rPr>
              <a:t>no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integration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required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for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training</a:t>
            </a:r>
            <a:r>
              <a:rPr lang="de-DE" sz="2000" dirty="0">
                <a:solidFill>
                  <a:srgbClr val="3F8882"/>
                </a:solidFill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70B77705-C196-B9FE-7BF6-0F3ACA3C31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6716" y="5696654"/>
                <a:ext cx="7772400" cy="10452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𝐶𝐹𝑀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rgbClr val="3F88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400" b="0" i="0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ctxt</m:t>
                                      </m:r>
                                    </m:e>
                                  </m:d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sz="2400" b="0" i="0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ctxt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sz="2400" b="0" i="0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3F8882"/>
                  </a:solidFill>
                </a:endParaRPr>
              </a:p>
            </p:txBody>
          </p:sp>
        </mc:Choice>
        <mc:Fallback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70B77705-C196-B9FE-7BF6-0F3ACA3C3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16" y="5696654"/>
                <a:ext cx="7772400" cy="1045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1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6B8FE-6EC2-4E8B-1804-9BC71DB2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A5DF21A-8F54-C1C1-DA43-E918EE903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590"/>
            <a:ext cx="7772400" cy="3641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B89C6-C3FB-87B3-33B3-CB14F875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</a:t>
            </a:r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Model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A223D-4815-9B0B-B5CD-65B3E0E3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D623-D95E-E64B-8DC2-402CD91DBDD5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CE288-E7E7-6C38-14A9-AB40BD7F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03430-889F-A52B-8AC1-7F2485F2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41</a:t>
            </a:fld>
            <a:endParaRPr lang="en-DE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CAC0A783-446B-B0EB-049C-DCA0D8271E77}"/>
              </a:ext>
            </a:extLst>
          </p:cNvPr>
          <p:cNvSpPr txBox="1">
            <a:spLocks/>
          </p:cNvSpPr>
          <p:nvPr/>
        </p:nvSpPr>
        <p:spPr>
          <a:xfrm>
            <a:off x="6023384" y="1420385"/>
            <a:ext cx="4720035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regression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ODE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velocity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field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0D0D789A-2A35-233D-F3B5-CEADF6479AE1}"/>
              </a:ext>
            </a:extLst>
          </p:cNvPr>
          <p:cNvSpPr txBox="1">
            <a:spLocks/>
          </p:cNvSpPr>
          <p:nvPr/>
        </p:nvSpPr>
        <p:spPr>
          <a:xfrm>
            <a:off x="8388797" y="67769"/>
            <a:ext cx="3803203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 Nicole Hartman, ODSL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GenAI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Days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002D5D3B-5FBD-7A9B-956B-A1C744B3408D}"/>
              </a:ext>
            </a:extLst>
          </p:cNvPr>
          <p:cNvSpPr txBox="1">
            <a:spLocks/>
          </p:cNvSpPr>
          <p:nvPr/>
        </p:nvSpPr>
        <p:spPr>
          <a:xfrm>
            <a:off x="10546499" y="4995530"/>
            <a:ext cx="1094118" cy="51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940B3C-AF84-1DE1-78C0-98CBF3B8925B}"/>
              </a:ext>
            </a:extLst>
          </p:cNvPr>
          <p:cNvSpPr txBox="1">
            <a:spLocks/>
          </p:cNvSpPr>
          <p:nvPr/>
        </p:nvSpPr>
        <p:spPr>
          <a:xfrm>
            <a:off x="406152" y="1807021"/>
            <a:ext cx="5231904" cy="1330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 @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training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time: </a:t>
            </a: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Very time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consuming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doesn‘t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scale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nicely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higher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F2A9041A-CEC3-BB00-51FA-1E122C8C65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72536" y="2091370"/>
                <a:ext cx="1866528" cy="6107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ctxt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F2A9041A-CEC3-BB00-51FA-1E122C8C6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536" y="2091370"/>
                <a:ext cx="1866528" cy="610790"/>
              </a:xfrm>
              <a:prstGeom prst="rect">
                <a:avLst/>
              </a:prstGeom>
              <a:blipFill>
                <a:blip r:embed="rId4"/>
                <a:stretch>
                  <a:fillRect l="-1351" r="-20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E7FF112F-CFA5-0AED-0EBE-D68F6F8425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5802" y="4945482"/>
                <a:ext cx="1658622" cy="6107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ABABA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ABABAB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ABAB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ctxt</m:t>
                      </m:r>
                      <m:r>
                        <a:rPr lang="de-DE" b="0" i="1" smtClean="0">
                          <a:solidFill>
                            <a:srgbClr val="ABABA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>
                  <a:solidFill>
                    <a:srgbClr val="ABABAB"/>
                  </a:solidFill>
                </a:endParaRPr>
              </a:p>
            </p:txBody>
          </p:sp>
        </mc:Choice>
        <mc:Fallback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E7FF112F-CFA5-0AED-0EBE-D68F6F842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802" y="4945482"/>
                <a:ext cx="1658622" cy="610790"/>
              </a:xfrm>
              <a:prstGeom prst="rect">
                <a:avLst/>
              </a:prstGeom>
              <a:blipFill>
                <a:blip r:embed="rId5"/>
                <a:stretch>
                  <a:fillRect l="-12121" r="-128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162985A5-2872-0863-4EFD-AC70D06E6B56}"/>
              </a:ext>
            </a:extLst>
          </p:cNvPr>
          <p:cNvSpPr txBox="1">
            <a:spLocks/>
          </p:cNvSpPr>
          <p:nvPr/>
        </p:nvSpPr>
        <p:spPr>
          <a:xfrm>
            <a:off x="8648786" y="4079095"/>
            <a:ext cx="1641612" cy="610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AA0BC6-7696-631C-67A4-C8F2BA93F9A7}"/>
              </a:ext>
            </a:extLst>
          </p:cNvPr>
          <p:cNvSpPr txBox="1">
            <a:spLocks/>
          </p:cNvSpPr>
          <p:nvPr/>
        </p:nvSpPr>
        <p:spPr>
          <a:xfrm>
            <a:off x="7372536" y="2497245"/>
            <a:ext cx="780864" cy="4432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770E5CB-960A-2381-2961-EB825A00DBA5}"/>
              </a:ext>
            </a:extLst>
          </p:cNvPr>
          <p:cNvSpPr txBox="1">
            <a:spLocks/>
          </p:cNvSpPr>
          <p:nvPr/>
        </p:nvSpPr>
        <p:spPr>
          <a:xfrm>
            <a:off x="159684" y="4791779"/>
            <a:ext cx="5715783" cy="1045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rgbClr val="3F8882"/>
                </a:solidFill>
              </a:rPr>
              <a:t>(</a:t>
            </a:r>
            <a:r>
              <a:rPr lang="de-DE" sz="2000" b="1" dirty="0" err="1">
                <a:solidFill>
                  <a:srgbClr val="3F8882"/>
                </a:solidFill>
              </a:rPr>
              <a:t>Conditional</a:t>
            </a:r>
            <a:r>
              <a:rPr lang="de-DE" sz="2000" b="1" dirty="0">
                <a:solidFill>
                  <a:srgbClr val="3F8882"/>
                </a:solidFill>
              </a:rPr>
              <a:t>) Flow </a:t>
            </a:r>
            <a:r>
              <a:rPr lang="de-DE" sz="2000" b="1" dirty="0" err="1">
                <a:solidFill>
                  <a:srgbClr val="3F8882"/>
                </a:solidFill>
              </a:rPr>
              <a:t>Matching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to</a:t>
            </a:r>
            <a:r>
              <a:rPr lang="de-DE" sz="2000" b="1" dirty="0">
                <a:solidFill>
                  <a:srgbClr val="3F8882"/>
                </a:solidFill>
              </a:rPr>
              <a:t> </a:t>
            </a:r>
            <a:r>
              <a:rPr lang="de-DE" sz="2000" b="1" dirty="0" err="1">
                <a:solidFill>
                  <a:srgbClr val="3F8882"/>
                </a:solidFill>
              </a:rPr>
              <a:t>the</a:t>
            </a:r>
            <a:r>
              <a:rPr lang="de-DE" sz="2000" b="1" dirty="0">
                <a:solidFill>
                  <a:srgbClr val="3F8882"/>
                </a:solidFill>
              </a:rPr>
              <a:t> Rescue!</a:t>
            </a:r>
          </a:p>
          <a:p>
            <a:pPr marL="0" indent="0" algn="ctr">
              <a:buNone/>
            </a:pPr>
            <a:r>
              <a:rPr lang="de-DE" sz="2000" dirty="0">
                <a:solidFill>
                  <a:srgbClr val="3F8882"/>
                </a:solidFill>
              </a:rPr>
              <a:t>(</a:t>
            </a:r>
            <a:r>
              <a:rPr lang="de-DE" sz="2000" dirty="0" err="1">
                <a:solidFill>
                  <a:srgbClr val="3F8882"/>
                </a:solidFill>
              </a:rPr>
              <a:t>no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integration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required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for</a:t>
            </a:r>
            <a:r>
              <a:rPr lang="de-DE" sz="2000" dirty="0">
                <a:solidFill>
                  <a:srgbClr val="3F8882"/>
                </a:solidFill>
              </a:rPr>
              <a:t> </a:t>
            </a:r>
            <a:r>
              <a:rPr lang="de-DE" sz="2000" dirty="0" err="1">
                <a:solidFill>
                  <a:srgbClr val="3F8882"/>
                </a:solidFill>
              </a:rPr>
              <a:t>training</a:t>
            </a:r>
            <a:r>
              <a:rPr lang="de-DE" sz="2000" dirty="0">
                <a:solidFill>
                  <a:srgbClr val="3F8882"/>
                </a:solidFill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08DAA63C-B415-D807-F854-7A3606BC40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6716" y="5696654"/>
                <a:ext cx="7772400" cy="10452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𝐶𝐹𝑀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rgbClr val="3F88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solidFill>
                                <a:srgbClr val="3F88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400" b="0" i="0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ctxt</m:t>
                                      </m:r>
                                    </m:e>
                                  </m:d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de-DE" sz="2400" b="0" i="1" smtClean="0">
                                      <a:solidFill>
                                        <a:srgbClr val="3F888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rgbClr val="3F88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3F888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3F8882"/>
                  </a:solidFill>
                </a:endParaRPr>
              </a:p>
            </p:txBody>
          </p:sp>
        </mc:Choice>
        <mc:Fallback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08DAA63C-B415-D807-F854-7A3606BC4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16" y="5696654"/>
                <a:ext cx="7772400" cy="1045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ket 6">
            <a:extLst>
              <a:ext uri="{FF2B5EF4-FFF2-40B4-BE49-F238E27FC236}">
                <a16:creationId xmlns:a16="http://schemas.microsoft.com/office/drawing/2014/main" id="{BA37CCA2-0C91-FFF7-6D2E-382E89735054}"/>
              </a:ext>
            </a:extLst>
          </p:cNvPr>
          <p:cNvSpPr/>
          <p:nvPr/>
        </p:nvSpPr>
        <p:spPr>
          <a:xfrm rot="5400000">
            <a:off x="8595948" y="4884028"/>
            <a:ext cx="365127" cy="2850152"/>
          </a:xfrm>
          <a:prstGeom prst="rightBracket">
            <a:avLst>
              <a:gd name="adj" fmla="val 422336"/>
            </a:avLst>
          </a:prstGeom>
          <a:ln w="38100">
            <a:solidFill>
              <a:srgbClr val="3F8882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CFFB15-961E-3173-A3F7-DDD4B792F0E9}"/>
              </a:ext>
            </a:extLst>
          </p:cNvPr>
          <p:cNvSpPr/>
          <p:nvPr/>
        </p:nvSpPr>
        <p:spPr>
          <a:xfrm>
            <a:off x="6860783" y="5645986"/>
            <a:ext cx="747385" cy="519318"/>
          </a:xfrm>
          <a:prstGeom prst="roundRect">
            <a:avLst/>
          </a:prstGeom>
          <a:solidFill>
            <a:srgbClr val="3F88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E87D9CB-4DC1-F2E3-8632-883A1B9ADB2E}"/>
              </a:ext>
            </a:extLst>
          </p:cNvPr>
          <p:cNvSpPr/>
          <p:nvPr/>
        </p:nvSpPr>
        <p:spPr>
          <a:xfrm>
            <a:off x="9463173" y="5645986"/>
            <a:ext cx="1226803" cy="519318"/>
          </a:xfrm>
          <a:prstGeom prst="roundRect">
            <a:avLst/>
          </a:prstGeom>
          <a:solidFill>
            <a:srgbClr val="3F88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CC6F8F6-45C1-8074-7868-3C458C9CC37C}"/>
              </a:ext>
            </a:extLst>
          </p:cNvPr>
          <p:cNvSpPr txBox="1">
            <a:spLocks/>
          </p:cNvSpPr>
          <p:nvPr/>
        </p:nvSpPr>
        <p:spPr>
          <a:xfrm>
            <a:off x="6418493" y="6473317"/>
            <a:ext cx="4720035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straight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line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approx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651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6056A-9828-E441-950F-A7F59BE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ounded Rectangle 1069">
            <a:extLst>
              <a:ext uri="{FF2B5EF4-FFF2-40B4-BE49-F238E27FC236}">
                <a16:creationId xmlns:a16="http://schemas.microsoft.com/office/drawing/2014/main" id="{765FA834-4EE2-EC93-A40C-BA3A6A7D5E40}"/>
              </a:ext>
            </a:extLst>
          </p:cNvPr>
          <p:cNvSpPr/>
          <p:nvPr/>
        </p:nvSpPr>
        <p:spPr>
          <a:xfrm>
            <a:off x="10950123" y="3402767"/>
            <a:ext cx="790350" cy="386273"/>
          </a:xfrm>
          <a:prstGeom prst="roundRect">
            <a:avLst/>
          </a:prstGeom>
          <a:solidFill>
            <a:srgbClr val="3F88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71" name="Rounded Rectangle 1070">
            <a:extLst>
              <a:ext uri="{FF2B5EF4-FFF2-40B4-BE49-F238E27FC236}">
                <a16:creationId xmlns:a16="http://schemas.microsoft.com/office/drawing/2014/main" id="{F26A8DD4-7D91-F8E6-2BC2-8A6054CA866D}"/>
              </a:ext>
            </a:extLst>
          </p:cNvPr>
          <p:cNvSpPr/>
          <p:nvPr/>
        </p:nvSpPr>
        <p:spPr>
          <a:xfrm>
            <a:off x="10934736" y="3818002"/>
            <a:ext cx="790350" cy="311126"/>
          </a:xfrm>
          <a:prstGeom prst="roundRect">
            <a:avLst/>
          </a:prstGeom>
          <a:solidFill>
            <a:srgbClr val="7DBA9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72" name="Rounded Rectangle 1071">
            <a:extLst>
              <a:ext uri="{FF2B5EF4-FFF2-40B4-BE49-F238E27FC236}">
                <a16:creationId xmlns:a16="http://schemas.microsoft.com/office/drawing/2014/main" id="{35136F83-27FB-B6A2-A80C-B3ECD5599B9D}"/>
              </a:ext>
            </a:extLst>
          </p:cNvPr>
          <p:cNvSpPr/>
          <p:nvPr/>
        </p:nvSpPr>
        <p:spPr>
          <a:xfrm>
            <a:off x="10930959" y="4160402"/>
            <a:ext cx="790350" cy="311126"/>
          </a:xfrm>
          <a:prstGeom prst="roundRect">
            <a:avLst/>
          </a:prstGeom>
          <a:solidFill>
            <a:srgbClr val="2A357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69" name="Rounded Rectangle 1068">
            <a:extLst>
              <a:ext uri="{FF2B5EF4-FFF2-40B4-BE49-F238E27FC236}">
                <a16:creationId xmlns:a16="http://schemas.microsoft.com/office/drawing/2014/main" id="{7E206FBA-7D5A-4FE1-BC1A-E85964EBCCE6}"/>
              </a:ext>
            </a:extLst>
          </p:cNvPr>
          <p:cNvSpPr/>
          <p:nvPr/>
        </p:nvSpPr>
        <p:spPr>
          <a:xfrm>
            <a:off x="10961078" y="3066164"/>
            <a:ext cx="790350" cy="316045"/>
          </a:xfrm>
          <a:prstGeom prst="roundRect">
            <a:avLst/>
          </a:prstGeom>
          <a:solidFill>
            <a:srgbClr val="A2CE9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98F74-1E5B-AD34-CD59-828A7DF7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234464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000" dirty="0">
                <a:solidFill>
                  <a:srgbClr val="3F8882"/>
                </a:solidFill>
                <a:latin typeface="Asul" panose="02000000000000000000" pitchFamily="2" charset="0"/>
              </a:rPr>
              <a:t>Flow Based Monte Carlo</a:t>
            </a:r>
            <a:r>
              <a:rPr lang="en-DE" sz="4000" dirty="0">
                <a:solidFill>
                  <a:srgbClr val="3F8882"/>
                </a:solidFill>
                <a:latin typeface="Asul" panose="02000000000000000000" pitchFamily="2" charset="0"/>
              </a:rPr>
              <a:t> </a:t>
            </a:r>
            <a:r>
              <a:rPr lang="en-DE" sz="3200" dirty="0">
                <a:solidFill>
                  <a:srgbClr val="3F8882"/>
                </a:solidFill>
                <a:latin typeface="Asul" panose="02000000000000000000" pitchFamily="2" charset="0"/>
              </a:rPr>
              <a:t>- Model</a:t>
            </a:r>
            <a:endParaRPr lang="en-DE" sz="4000" dirty="0">
              <a:solidFill>
                <a:srgbClr val="3F8882"/>
              </a:solidFill>
              <a:latin typeface="Asul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5BDFF-36E3-3B4A-0D10-8712A736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309F-7256-5547-888C-CAA18FB912CD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4EDBD-E9FA-5284-5460-B3D583CD1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0F881-9C70-C97A-C4A6-56110E8A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42</a:t>
            </a:fld>
            <a:endParaRPr lang="en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F852A1-0DE3-174D-BF4B-2F3BEB17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6" y="4828673"/>
            <a:ext cx="3400604" cy="19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7117CE-8009-2103-EC43-25CF5F72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2" y="2722602"/>
            <a:ext cx="3400603" cy="19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FAC6EB-8C8A-E181-A8AC-BA84984844E4}"/>
              </a:ext>
            </a:extLst>
          </p:cNvPr>
          <p:cNvSpPr txBox="1">
            <a:spLocks/>
          </p:cNvSpPr>
          <p:nvPr/>
        </p:nvSpPr>
        <p:spPr>
          <a:xfrm>
            <a:off x="3186248" y="3620956"/>
            <a:ext cx="1852584" cy="5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CFM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6E39906-8EC0-D8EA-F32C-18415B3B4FD8}"/>
              </a:ext>
            </a:extLst>
          </p:cNvPr>
          <p:cNvSpPr txBox="1">
            <a:spLocks/>
          </p:cNvSpPr>
          <p:nvPr/>
        </p:nvSpPr>
        <p:spPr>
          <a:xfrm>
            <a:off x="3503712" y="5552973"/>
            <a:ext cx="3854123" cy="544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CFM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 (batch-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wise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optimal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transport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coupling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04BDD0-9E6F-881F-E893-848B515226BA}"/>
              </a:ext>
            </a:extLst>
          </p:cNvPr>
          <p:cNvSpPr txBox="1">
            <a:spLocks/>
          </p:cNvSpPr>
          <p:nvPr/>
        </p:nvSpPr>
        <p:spPr>
          <a:xfrm>
            <a:off x="6798770" y="1234034"/>
            <a:ext cx="4985862" cy="1474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Conditional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Matching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Velocity Field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Predictor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MLP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Unet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-like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Structure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self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attn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at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bottleneck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Transport Coupling </a:t>
            </a:r>
            <a:r>
              <a:rPr lang="de-D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between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Source and Target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197616D-EC0F-C2E5-2E94-8556372C8042}"/>
              </a:ext>
            </a:extLst>
          </p:cNvPr>
          <p:cNvSpPr txBox="1">
            <a:spLocks/>
          </p:cNvSpPr>
          <p:nvPr/>
        </p:nvSpPr>
        <p:spPr>
          <a:xfrm>
            <a:off x="838200" y="1234035"/>
            <a:ext cx="4651176" cy="138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What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want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Accurate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sampling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sampling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77B262-0268-E48E-7DB3-D2B6DCE1E4C8}"/>
              </a:ext>
            </a:extLst>
          </p:cNvPr>
          <p:cNvCxnSpPr/>
          <p:nvPr/>
        </p:nvCxnSpPr>
        <p:spPr>
          <a:xfrm flipV="1">
            <a:off x="2999656" y="1700808"/>
            <a:ext cx="3672408" cy="576064"/>
          </a:xfrm>
          <a:prstGeom prst="straightConnector1">
            <a:avLst/>
          </a:prstGeom>
          <a:ln w="38100">
            <a:solidFill>
              <a:srgbClr val="2A3575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3A8B3E-0995-0CAF-8D4E-953141948426}"/>
              </a:ext>
            </a:extLst>
          </p:cNvPr>
          <p:cNvCxnSpPr>
            <a:cxnSpLocks/>
          </p:cNvCxnSpPr>
          <p:nvPr/>
        </p:nvCxnSpPr>
        <p:spPr>
          <a:xfrm flipV="1">
            <a:off x="2999656" y="2290341"/>
            <a:ext cx="3702970" cy="58539"/>
          </a:xfrm>
          <a:prstGeom prst="straightConnector1">
            <a:avLst/>
          </a:prstGeom>
          <a:ln w="38100">
            <a:solidFill>
              <a:srgbClr val="2A3575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BF1D6799-D780-58A6-9B2D-F43A2EA32BB1}"/>
              </a:ext>
            </a:extLst>
          </p:cNvPr>
          <p:cNvSpPr txBox="1">
            <a:spLocks/>
          </p:cNvSpPr>
          <p:nvPr/>
        </p:nvSpPr>
        <p:spPr>
          <a:xfrm rot="21032205">
            <a:off x="2963479" y="1629408"/>
            <a:ext cx="3816459" cy="5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Lightweight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6934D59-0126-7B7E-FFA6-3C4BCFBADAFF}"/>
              </a:ext>
            </a:extLst>
          </p:cNvPr>
          <p:cNvSpPr txBox="1">
            <a:spLocks/>
          </p:cNvSpPr>
          <p:nvPr/>
        </p:nvSpPr>
        <p:spPr>
          <a:xfrm>
            <a:off x="3078455" y="2348880"/>
            <a:ext cx="3816459" cy="5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Straight prob.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paths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C804FE-2663-B2BC-E597-9282C4785D31}"/>
              </a:ext>
            </a:extLst>
          </p:cNvPr>
          <p:cNvSpPr txBox="1">
            <a:spLocks/>
          </p:cNvSpPr>
          <p:nvPr/>
        </p:nvSpPr>
        <p:spPr>
          <a:xfrm>
            <a:off x="7862273" y="5286843"/>
            <a:ext cx="3134043" cy="54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Architecture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1A7EC5-88D8-7F6E-E2E7-E215B7604860}"/>
              </a:ext>
            </a:extLst>
          </p:cNvPr>
          <p:cNvSpPr/>
          <p:nvPr/>
        </p:nvSpPr>
        <p:spPr>
          <a:xfrm>
            <a:off x="7045672" y="3099200"/>
            <a:ext cx="72008" cy="432048"/>
          </a:xfrm>
          <a:prstGeom prst="rect">
            <a:avLst/>
          </a:prstGeom>
          <a:solidFill>
            <a:srgbClr val="A2CE90"/>
          </a:solidFill>
          <a:ln>
            <a:solidFill>
              <a:srgbClr val="A2C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8A2BF1-E9DD-0F41-5DC1-C4D7C4F007D5}"/>
              </a:ext>
            </a:extLst>
          </p:cNvPr>
          <p:cNvSpPr/>
          <p:nvPr/>
        </p:nvSpPr>
        <p:spPr>
          <a:xfrm>
            <a:off x="7189688" y="3099200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2EC57A-E216-B6ED-CAC7-5D6CE92EB49E}"/>
              </a:ext>
            </a:extLst>
          </p:cNvPr>
          <p:cNvSpPr/>
          <p:nvPr/>
        </p:nvSpPr>
        <p:spPr>
          <a:xfrm>
            <a:off x="7333704" y="3099200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66A004-3052-96D7-3BA6-86B16C0CA216}"/>
              </a:ext>
            </a:extLst>
          </p:cNvPr>
          <p:cNvSpPr/>
          <p:nvPr/>
        </p:nvSpPr>
        <p:spPr>
          <a:xfrm>
            <a:off x="7493476" y="3758017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85C0B6-435E-5277-8917-9E561D3DB9F5}"/>
              </a:ext>
            </a:extLst>
          </p:cNvPr>
          <p:cNvSpPr/>
          <p:nvPr/>
        </p:nvSpPr>
        <p:spPr>
          <a:xfrm>
            <a:off x="7637492" y="3758017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1007A0-5706-8D7B-47AC-1E491AC8274C}"/>
              </a:ext>
            </a:extLst>
          </p:cNvPr>
          <p:cNvSpPr/>
          <p:nvPr/>
        </p:nvSpPr>
        <p:spPr>
          <a:xfrm>
            <a:off x="7781508" y="3758017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9825E8-AD2F-6A19-80A5-71BDEDBDBF60}"/>
              </a:ext>
            </a:extLst>
          </p:cNvPr>
          <p:cNvSpPr/>
          <p:nvPr/>
        </p:nvSpPr>
        <p:spPr>
          <a:xfrm>
            <a:off x="7990297" y="4382789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986B29-CE65-C1BB-0F87-DE57F7DFEE9A}"/>
              </a:ext>
            </a:extLst>
          </p:cNvPr>
          <p:cNvSpPr/>
          <p:nvPr/>
        </p:nvSpPr>
        <p:spPr>
          <a:xfrm>
            <a:off x="8134313" y="4382789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37A555-DFD9-6E93-73BC-DF1740326DBD}"/>
              </a:ext>
            </a:extLst>
          </p:cNvPr>
          <p:cNvSpPr/>
          <p:nvPr/>
        </p:nvSpPr>
        <p:spPr>
          <a:xfrm>
            <a:off x="8278329" y="4382789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E0B189-93F4-3EF0-8E82-B26E01FD829A}"/>
              </a:ext>
            </a:extLst>
          </p:cNvPr>
          <p:cNvSpPr/>
          <p:nvPr/>
        </p:nvSpPr>
        <p:spPr>
          <a:xfrm>
            <a:off x="8438116" y="4490800"/>
            <a:ext cx="559821" cy="216025"/>
          </a:xfrm>
          <a:prstGeom prst="rect">
            <a:avLst/>
          </a:prstGeom>
          <a:solidFill>
            <a:srgbClr val="7DBA91"/>
          </a:solidFill>
          <a:ln>
            <a:solidFill>
              <a:srgbClr val="7DBA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12AD7B-E1DD-7E70-511C-691D9FC9AA29}"/>
              </a:ext>
            </a:extLst>
          </p:cNvPr>
          <p:cNvSpPr/>
          <p:nvPr/>
        </p:nvSpPr>
        <p:spPr>
          <a:xfrm>
            <a:off x="9078472" y="4382789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CD881C-BD7D-27AE-5DAB-100532F1BF39}"/>
              </a:ext>
            </a:extLst>
          </p:cNvPr>
          <p:cNvSpPr/>
          <p:nvPr/>
        </p:nvSpPr>
        <p:spPr>
          <a:xfrm>
            <a:off x="9222488" y="4382789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0ED6BA-4DE0-572E-4C2D-442E06E70312}"/>
              </a:ext>
            </a:extLst>
          </p:cNvPr>
          <p:cNvSpPr/>
          <p:nvPr/>
        </p:nvSpPr>
        <p:spPr>
          <a:xfrm>
            <a:off x="9366504" y="4382789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A78D7C-06A9-3B96-0965-C3FBF8371C64}"/>
              </a:ext>
            </a:extLst>
          </p:cNvPr>
          <p:cNvSpPr/>
          <p:nvPr/>
        </p:nvSpPr>
        <p:spPr>
          <a:xfrm>
            <a:off x="9584815" y="3750738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12A16C-B04E-9A4D-DC66-F42C37515AA8}"/>
              </a:ext>
            </a:extLst>
          </p:cNvPr>
          <p:cNvSpPr/>
          <p:nvPr/>
        </p:nvSpPr>
        <p:spPr>
          <a:xfrm>
            <a:off x="9728831" y="3750738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BCC282-9230-BA63-0615-23B7558F7C5C}"/>
              </a:ext>
            </a:extLst>
          </p:cNvPr>
          <p:cNvSpPr/>
          <p:nvPr/>
        </p:nvSpPr>
        <p:spPr>
          <a:xfrm>
            <a:off x="9872847" y="3750738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D06F20-2B6B-D682-E8B1-2AA1D13DB51D}"/>
              </a:ext>
            </a:extLst>
          </p:cNvPr>
          <p:cNvSpPr/>
          <p:nvPr/>
        </p:nvSpPr>
        <p:spPr>
          <a:xfrm>
            <a:off x="10016863" y="3088780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9C6765C-F791-2B01-D50D-8927BD11452C}"/>
              </a:ext>
            </a:extLst>
          </p:cNvPr>
          <p:cNvSpPr/>
          <p:nvPr/>
        </p:nvSpPr>
        <p:spPr>
          <a:xfrm>
            <a:off x="10160879" y="3088780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79EADCE-B799-4E17-F2E4-5ED0ACFA168F}"/>
              </a:ext>
            </a:extLst>
          </p:cNvPr>
          <p:cNvSpPr/>
          <p:nvPr/>
        </p:nvSpPr>
        <p:spPr>
          <a:xfrm>
            <a:off x="10304895" y="3088780"/>
            <a:ext cx="72008" cy="432048"/>
          </a:xfrm>
          <a:prstGeom prst="rect">
            <a:avLst/>
          </a:prstGeom>
          <a:solidFill>
            <a:srgbClr val="3F8882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A923D056-97E4-CF7E-94FE-4E4C61628729}"/>
              </a:ext>
            </a:extLst>
          </p:cNvPr>
          <p:cNvSpPr txBox="1">
            <a:spLocks/>
          </p:cNvSpPr>
          <p:nvPr/>
        </p:nvSpPr>
        <p:spPr>
          <a:xfrm>
            <a:off x="7871490" y="5725084"/>
            <a:ext cx="3134043" cy="544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Unet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-like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retain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different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scales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EED19B-83AC-754D-F9A9-C0CEAF7947B7}"/>
              </a:ext>
            </a:extLst>
          </p:cNvPr>
          <p:cNvSpPr/>
          <p:nvPr/>
        </p:nvSpPr>
        <p:spPr>
          <a:xfrm>
            <a:off x="10448911" y="3088780"/>
            <a:ext cx="72008" cy="432048"/>
          </a:xfrm>
          <a:prstGeom prst="rect">
            <a:avLst/>
          </a:prstGeom>
          <a:solidFill>
            <a:srgbClr val="2A3575"/>
          </a:solidFill>
          <a:ln>
            <a:solidFill>
              <a:srgbClr val="2A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8" name="Right Bracket 57">
            <a:extLst>
              <a:ext uri="{FF2B5EF4-FFF2-40B4-BE49-F238E27FC236}">
                <a16:creationId xmlns:a16="http://schemas.microsoft.com/office/drawing/2014/main" id="{5BBE8327-9F1E-A892-E1F8-9564A5844268}"/>
              </a:ext>
            </a:extLst>
          </p:cNvPr>
          <p:cNvSpPr/>
          <p:nvPr/>
        </p:nvSpPr>
        <p:spPr>
          <a:xfrm rot="5400000">
            <a:off x="7160066" y="3459631"/>
            <a:ext cx="144016" cy="345999"/>
          </a:xfrm>
          <a:prstGeom prst="rightBracket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59" name="Right Bracket 58">
            <a:extLst>
              <a:ext uri="{FF2B5EF4-FFF2-40B4-BE49-F238E27FC236}">
                <a16:creationId xmlns:a16="http://schemas.microsoft.com/office/drawing/2014/main" id="{15B8512C-81F1-8054-2C2E-ECA3F7339CA3}"/>
              </a:ext>
            </a:extLst>
          </p:cNvPr>
          <p:cNvSpPr/>
          <p:nvPr/>
        </p:nvSpPr>
        <p:spPr>
          <a:xfrm rot="5400000">
            <a:off x="7594757" y="4106660"/>
            <a:ext cx="144016" cy="345999"/>
          </a:xfrm>
          <a:prstGeom prst="rightBracket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4DDB6FA0-7E0A-3E54-2FD2-01EDED910971}"/>
              </a:ext>
            </a:extLst>
          </p:cNvPr>
          <p:cNvSpPr/>
          <p:nvPr/>
        </p:nvSpPr>
        <p:spPr>
          <a:xfrm rot="5400000">
            <a:off x="8098308" y="4739353"/>
            <a:ext cx="144016" cy="345999"/>
          </a:xfrm>
          <a:prstGeom prst="rightBracket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ED360453-CEAC-A722-E557-1B89476A97A0}"/>
              </a:ext>
            </a:extLst>
          </p:cNvPr>
          <p:cNvSpPr/>
          <p:nvPr/>
        </p:nvSpPr>
        <p:spPr>
          <a:xfrm rot="5400000">
            <a:off x="9193504" y="4739354"/>
            <a:ext cx="144016" cy="345999"/>
          </a:xfrm>
          <a:prstGeom prst="rightBracket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62" name="Right Bracket 61">
            <a:extLst>
              <a:ext uri="{FF2B5EF4-FFF2-40B4-BE49-F238E27FC236}">
                <a16:creationId xmlns:a16="http://schemas.microsoft.com/office/drawing/2014/main" id="{21003AE1-1EC6-68E2-81F9-B2AE335A133C}"/>
              </a:ext>
            </a:extLst>
          </p:cNvPr>
          <p:cNvSpPr/>
          <p:nvPr/>
        </p:nvSpPr>
        <p:spPr>
          <a:xfrm rot="5400000">
            <a:off x="9688070" y="4111170"/>
            <a:ext cx="144016" cy="345999"/>
          </a:xfrm>
          <a:prstGeom prst="rightBracket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sp>
        <p:nvSpPr>
          <p:cNvPr id="63" name="Right Bracket 62">
            <a:extLst>
              <a:ext uri="{FF2B5EF4-FFF2-40B4-BE49-F238E27FC236}">
                <a16:creationId xmlns:a16="http://schemas.microsoft.com/office/drawing/2014/main" id="{E58CEF8A-6ECC-9F82-AF5D-57CD0C3BAED4}"/>
              </a:ext>
            </a:extLst>
          </p:cNvPr>
          <p:cNvSpPr/>
          <p:nvPr/>
        </p:nvSpPr>
        <p:spPr>
          <a:xfrm rot="5400000">
            <a:off x="10124874" y="3434195"/>
            <a:ext cx="144016" cy="345999"/>
          </a:xfrm>
          <a:prstGeom prst="rightBracket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F8882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DB8D56F5-8855-1018-557B-98CB1622061E}"/>
              </a:ext>
            </a:extLst>
          </p:cNvPr>
          <p:cNvCxnSpPr>
            <a:cxnSpLocks/>
            <a:stCxn id="19" idx="3"/>
            <a:endCxn id="53" idx="1"/>
          </p:cNvCxnSpPr>
          <p:nvPr/>
        </p:nvCxnSpPr>
        <p:spPr>
          <a:xfrm flipV="1">
            <a:off x="7405712" y="3304804"/>
            <a:ext cx="2611151" cy="10420"/>
          </a:xfrm>
          <a:prstGeom prst="straightConnector1">
            <a:avLst/>
          </a:prstGeom>
          <a:ln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F98CE6F2-7ACE-CD5D-DA58-0FD482104A3B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862273" y="3966762"/>
            <a:ext cx="1722542" cy="0"/>
          </a:xfrm>
          <a:prstGeom prst="straightConnector1">
            <a:avLst/>
          </a:prstGeom>
          <a:ln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49023133-3C98-1A77-0D65-D45D1166C574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529480" y="3304804"/>
            <a:ext cx="0" cy="453213"/>
          </a:xfrm>
          <a:prstGeom prst="straightConnector1">
            <a:avLst/>
          </a:prstGeom>
          <a:ln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FF2B5E66-0AFB-B8DF-3C94-28D1398C29D8}"/>
              </a:ext>
            </a:extLst>
          </p:cNvPr>
          <p:cNvCxnSpPr>
            <a:cxnSpLocks/>
          </p:cNvCxnSpPr>
          <p:nvPr/>
        </p:nvCxnSpPr>
        <p:spPr>
          <a:xfrm>
            <a:off x="8011969" y="3966762"/>
            <a:ext cx="0" cy="416027"/>
          </a:xfrm>
          <a:prstGeom prst="straightConnector1">
            <a:avLst/>
          </a:prstGeom>
          <a:ln>
            <a:solidFill>
              <a:srgbClr val="3F888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4CA873C5-378A-2BFB-2838-FB974C6D8A5A}"/>
              </a:ext>
            </a:extLst>
          </p:cNvPr>
          <p:cNvCxnSpPr>
            <a:cxnSpLocks/>
          </p:cNvCxnSpPr>
          <p:nvPr/>
        </p:nvCxnSpPr>
        <p:spPr>
          <a:xfrm>
            <a:off x="9390319" y="3974772"/>
            <a:ext cx="0" cy="416027"/>
          </a:xfrm>
          <a:prstGeom prst="straightConnector1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B3696EF6-906F-B0C3-64A1-4B616CAC233D}"/>
              </a:ext>
            </a:extLst>
          </p:cNvPr>
          <p:cNvCxnSpPr>
            <a:cxnSpLocks/>
          </p:cNvCxnSpPr>
          <p:nvPr/>
        </p:nvCxnSpPr>
        <p:spPr>
          <a:xfrm>
            <a:off x="9884177" y="3310071"/>
            <a:ext cx="0" cy="416027"/>
          </a:xfrm>
          <a:prstGeom prst="straightConnector1">
            <a:avLst/>
          </a:prstGeom>
          <a:ln>
            <a:solidFill>
              <a:srgbClr val="3F8882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2" name="Oval 1051">
            <a:extLst>
              <a:ext uri="{FF2B5EF4-FFF2-40B4-BE49-F238E27FC236}">
                <a16:creationId xmlns:a16="http://schemas.microsoft.com/office/drawing/2014/main" id="{20507EF1-7010-0837-5365-C000CD2367D5}"/>
              </a:ext>
            </a:extLst>
          </p:cNvPr>
          <p:cNvSpPr/>
          <p:nvPr/>
        </p:nvSpPr>
        <p:spPr>
          <a:xfrm>
            <a:off x="8639282" y="3240202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X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3C2CD1C1-09E7-6605-1F80-38B3685EDA8E}"/>
              </a:ext>
            </a:extLst>
          </p:cNvPr>
          <p:cNvSpPr/>
          <p:nvPr/>
        </p:nvSpPr>
        <p:spPr>
          <a:xfrm>
            <a:off x="8639282" y="3875449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X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DB8E2A99-C36B-D08C-F9BF-B3AA4A5C2FF7}"/>
              </a:ext>
            </a:extLst>
          </p:cNvPr>
          <p:cNvSpPr/>
          <p:nvPr/>
        </p:nvSpPr>
        <p:spPr>
          <a:xfrm>
            <a:off x="7591746" y="4276094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7181AA72-B4EC-F2CB-AF32-0898DA12188F}"/>
              </a:ext>
            </a:extLst>
          </p:cNvPr>
          <p:cNvSpPr/>
          <p:nvPr/>
        </p:nvSpPr>
        <p:spPr>
          <a:xfrm>
            <a:off x="7161275" y="3635318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25803FA4-9DFF-5396-88A4-D8212BF6C7DA}"/>
              </a:ext>
            </a:extLst>
          </p:cNvPr>
          <p:cNvSpPr/>
          <p:nvPr/>
        </p:nvSpPr>
        <p:spPr>
          <a:xfrm>
            <a:off x="8095861" y="4903735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5A64C520-F28A-2F85-309A-D5977621EB2F}"/>
              </a:ext>
            </a:extLst>
          </p:cNvPr>
          <p:cNvSpPr/>
          <p:nvPr/>
        </p:nvSpPr>
        <p:spPr>
          <a:xfrm>
            <a:off x="9193507" y="4903735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E44D5107-7931-97B8-7B41-A3079BF362E3}"/>
              </a:ext>
            </a:extLst>
          </p:cNvPr>
          <p:cNvSpPr/>
          <p:nvPr/>
        </p:nvSpPr>
        <p:spPr>
          <a:xfrm>
            <a:off x="9691714" y="4279315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F11CD416-36F4-BCEE-F295-F9F0484E0D2C}"/>
              </a:ext>
            </a:extLst>
          </p:cNvPr>
          <p:cNvSpPr/>
          <p:nvPr/>
        </p:nvSpPr>
        <p:spPr>
          <a:xfrm>
            <a:off x="10124877" y="3593277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p:sp>
        <p:nvSpPr>
          <p:cNvPr id="1061" name="Subtitle 2">
            <a:extLst>
              <a:ext uri="{FF2B5EF4-FFF2-40B4-BE49-F238E27FC236}">
                <a16:creationId xmlns:a16="http://schemas.microsoft.com/office/drawing/2014/main" id="{DBFF8948-B0F8-8BF2-9AFE-AD6FFA4574C3}"/>
              </a:ext>
            </a:extLst>
          </p:cNvPr>
          <p:cNvSpPr txBox="1">
            <a:spLocks/>
          </p:cNvSpPr>
          <p:nvPr/>
        </p:nvSpPr>
        <p:spPr>
          <a:xfrm>
            <a:off x="10932699" y="3835509"/>
            <a:ext cx="817668" cy="33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MHA</a:t>
            </a:r>
          </a:p>
        </p:txBody>
      </p:sp>
      <p:sp>
        <p:nvSpPr>
          <p:cNvPr id="1062" name="Subtitle 2">
            <a:extLst>
              <a:ext uri="{FF2B5EF4-FFF2-40B4-BE49-F238E27FC236}">
                <a16:creationId xmlns:a16="http://schemas.microsoft.com/office/drawing/2014/main" id="{3A2CDE3E-DF77-5B33-9BCC-2D4CD14F6822}"/>
              </a:ext>
            </a:extLst>
          </p:cNvPr>
          <p:cNvSpPr txBox="1">
            <a:spLocks/>
          </p:cNvSpPr>
          <p:nvPr/>
        </p:nvSpPr>
        <p:spPr>
          <a:xfrm>
            <a:off x="10933760" y="3066164"/>
            <a:ext cx="817668" cy="33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Input Layer</a:t>
            </a:r>
          </a:p>
        </p:txBody>
      </p:sp>
      <p:sp>
        <p:nvSpPr>
          <p:cNvPr id="1063" name="Subtitle 2">
            <a:extLst>
              <a:ext uri="{FF2B5EF4-FFF2-40B4-BE49-F238E27FC236}">
                <a16:creationId xmlns:a16="http://schemas.microsoft.com/office/drawing/2014/main" id="{2F870D95-A523-8467-B44D-5C37B694D4E2}"/>
              </a:ext>
            </a:extLst>
          </p:cNvPr>
          <p:cNvSpPr txBox="1">
            <a:spLocks/>
          </p:cNvSpPr>
          <p:nvPr/>
        </p:nvSpPr>
        <p:spPr>
          <a:xfrm>
            <a:off x="10876076" y="3429000"/>
            <a:ext cx="951248" cy="384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Hidden Layers</a:t>
            </a:r>
          </a:p>
        </p:txBody>
      </p:sp>
      <p:sp>
        <p:nvSpPr>
          <p:cNvPr id="1064" name="Subtitle 2">
            <a:extLst>
              <a:ext uri="{FF2B5EF4-FFF2-40B4-BE49-F238E27FC236}">
                <a16:creationId xmlns:a16="http://schemas.microsoft.com/office/drawing/2014/main" id="{E59BCE12-383C-DC78-4B56-934BA0D4DD69}"/>
              </a:ext>
            </a:extLst>
          </p:cNvPr>
          <p:cNvSpPr txBox="1">
            <a:spLocks/>
          </p:cNvSpPr>
          <p:nvPr/>
        </p:nvSpPr>
        <p:spPr>
          <a:xfrm>
            <a:off x="10919475" y="4167652"/>
            <a:ext cx="817668" cy="33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Output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5" name="Subtitle 2">
            <a:extLst>
              <a:ext uri="{FF2B5EF4-FFF2-40B4-BE49-F238E27FC236}">
                <a16:creationId xmlns:a16="http://schemas.microsoft.com/office/drawing/2014/main" id="{215CC00E-C088-0BF5-DFC2-8B89DED359BE}"/>
              </a:ext>
            </a:extLst>
          </p:cNvPr>
          <p:cNvSpPr txBox="1">
            <a:spLocks/>
          </p:cNvSpPr>
          <p:nvPr/>
        </p:nvSpPr>
        <p:spPr>
          <a:xfrm>
            <a:off x="10932699" y="4535611"/>
            <a:ext cx="817668" cy="33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Concat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066" name="Subtitle 2">
            <a:extLst>
              <a:ext uri="{FF2B5EF4-FFF2-40B4-BE49-F238E27FC236}">
                <a16:creationId xmlns:a16="http://schemas.microsoft.com/office/drawing/2014/main" id="{628D1996-3716-8181-5316-8D3558BEA9C5}"/>
              </a:ext>
            </a:extLst>
          </p:cNvPr>
          <p:cNvSpPr txBox="1">
            <a:spLocks/>
          </p:cNvSpPr>
          <p:nvPr/>
        </p:nvSpPr>
        <p:spPr>
          <a:xfrm>
            <a:off x="10903641" y="4797636"/>
            <a:ext cx="817668" cy="33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Element-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wise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Add.</a:t>
            </a: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A9A94AC-8B5B-DD7F-4DD1-95035733E0B5}"/>
              </a:ext>
            </a:extLst>
          </p:cNvPr>
          <p:cNvSpPr/>
          <p:nvPr/>
        </p:nvSpPr>
        <p:spPr>
          <a:xfrm>
            <a:off x="10786949" y="4569842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X</a:t>
            </a: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A2372E68-43FE-4BBB-C493-D78800107440}"/>
              </a:ext>
            </a:extLst>
          </p:cNvPr>
          <p:cNvSpPr/>
          <p:nvPr/>
        </p:nvSpPr>
        <p:spPr>
          <a:xfrm>
            <a:off x="10791710" y="4884013"/>
            <a:ext cx="144010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3F8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dirty="0">
                <a:solidFill>
                  <a:srgbClr val="3F8882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8" name="Subtitle 2">
                <a:extLst>
                  <a:ext uri="{FF2B5EF4-FFF2-40B4-BE49-F238E27FC236}">
                    <a16:creationId xmlns:a16="http://schemas.microsoft.com/office/drawing/2014/main" id="{66A9632F-4C3F-7EBA-0B81-6F2FBCEA129D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6300687" y="3144993"/>
                <a:ext cx="910558" cy="4082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t, </a:t>
                </a:r>
                <a:r>
                  <a:rPr lang="de-DE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context</a:t>
                </a:r>
                <a:endParaRPr 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8" name="Subtitle 2">
                <a:extLst>
                  <a:ext uri="{FF2B5EF4-FFF2-40B4-BE49-F238E27FC236}">
                    <a16:creationId xmlns:a16="http://schemas.microsoft.com/office/drawing/2014/main" id="{66A9632F-4C3F-7EBA-0B81-6F2FBCEA1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00687" y="3144993"/>
                <a:ext cx="910558" cy="408266"/>
              </a:xfrm>
              <a:prstGeom prst="rect">
                <a:avLst/>
              </a:prstGeom>
              <a:blipFill>
                <a:blip r:embed="rId5"/>
                <a:stretch>
                  <a:fillRect l="-6061" r="-3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9" name="Subtitle 2">
                <a:extLst>
                  <a:ext uri="{FF2B5EF4-FFF2-40B4-BE49-F238E27FC236}">
                    <a16:creationId xmlns:a16="http://schemas.microsoft.com/office/drawing/2014/main" id="{4F77956E-A808-B3EB-E929-4020E33DDF0E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10173471" y="3179982"/>
                <a:ext cx="910558" cy="219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sul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9" name="Subtitle 2">
                <a:extLst>
                  <a:ext uri="{FF2B5EF4-FFF2-40B4-BE49-F238E27FC236}">
                    <a16:creationId xmlns:a16="http://schemas.microsoft.com/office/drawing/2014/main" id="{4F77956E-A808-B3EB-E929-4020E33DD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173471" y="3179982"/>
                <a:ext cx="910558" cy="219937"/>
              </a:xfrm>
              <a:prstGeom prst="rect">
                <a:avLst/>
              </a:prstGeom>
              <a:blipFill>
                <a:blip r:embed="rId6"/>
                <a:stretch>
                  <a:fillRect r="-388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25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6D402-2B33-3653-FD55-3A608D28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4AB1A-A702-9497-5E92-B0CE25FF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610-E6AE-B44D-A837-BB2F2E18773F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949E4-7E6E-5C7F-7996-1CD8CF6D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0888E-B5F7-31F5-4F26-47BFAE3C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43</a:t>
            </a:fld>
            <a:endParaRPr lang="en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D8C3DE-61CB-41B5-0F78-34B6DBE3A7E8}"/>
              </a:ext>
            </a:extLst>
          </p:cNvPr>
          <p:cNvSpPr txBox="1">
            <a:spLocks/>
          </p:cNvSpPr>
          <p:nvPr/>
        </p:nvSpPr>
        <p:spPr>
          <a:xfrm>
            <a:off x="1017387" y="1052736"/>
            <a:ext cx="10157226" cy="31683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6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Backup 2: “Kink search” wi</a:t>
            </a:r>
            <a:r>
              <a:rPr lang="en-GB" sz="6000" dirty="0" err="1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th</a:t>
            </a:r>
            <a:r>
              <a:rPr lang="en-GB" sz="6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 Neural Networks</a:t>
            </a:r>
            <a:endParaRPr lang="en-DE" sz="6000" dirty="0">
              <a:gradFill>
                <a:gsLst>
                  <a:gs pos="87000">
                    <a:srgbClr val="254B7F"/>
                  </a:gs>
                  <a:gs pos="75000">
                    <a:srgbClr val="1B6488"/>
                  </a:gs>
                  <a:gs pos="60000">
                    <a:srgbClr val="1E6F8A"/>
                  </a:gs>
                  <a:gs pos="45000">
                    <a:srgbClr val="34858D"/>
                  </a:gs>
                  <a:gs pos="30000">
                    <a:srgbClr val="58A590"/>
                  </a:gs>
                  <a:gs pos="15000">
                    <a:srgbClr val="7BBA91"/>
                  </a:gs>
                  <a:gs pos="0">
                    <a:srgbClr val="A5CE90"/>
                  </a:gs>
                  <a:gs pos="100000">
                    <a:srgbClr val="2C3072"/>
                  </a:gs>
                </a:gsLst>
                <a:lin ang="0" scaled="0"/>
              </a:gradFill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13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5DAB-C541-3082-6AFF-7B03D901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A53621-B174-862A-2CFE-3DE36655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876" y="1401680"/>
            <a:ext cx="6268547" cy="47014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05C6D-840C-CD75-0169-20AC4EF0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3BE1-652D-1043-B038-60DD717E2016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A8430-FC90-8460-3024-4914BB62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B66BA-CFA3-8B3D-8E82-91083F47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44</a:t>
            </a:fld>
            <a:endParaRPr lang="en-D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2D7029-F1FD-BB13-F571-E2020931A56E}"/>
              </a:ext>
            </a:extLst>
          </p:cNvPr>
          <p:cNvGrpSpPr/>
          <p:nvPr/>
        </p:nvGrpSpPr>
        <p:grpSpPr>
          <a:xfrm>
            <a:off x="359260" y="1952589"/>
            <a:ext cx="5544616" cy="3599592"/>
            <a:chOff x="274576" y="2375394"/>
            <a:chExt cx="5544616" cy="3599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21B0851-8A1D-144D-41A2-B0501356FF5E}"/>
                    </a:ext>
                  </a:extLst>
                </p:cNvPr>
                <p:cNvSpPr txBox="1"/>
                <p:nvPr/>
              </p:nvSpPr>
              <p:spPr>
                <a:xfrm>
                  <a:off x="460466" y="2958260"/>
                  <a:ext cx="5077849" cy="20882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92500" lnSpcReduction="10000"/>
                </a:bodyPr>
                <a:lstStyle>
                  <a:defPPr>
                    <a:defRPr lang="en-DE"/>
                  </a:defPPr>
                  <a:lvl1pPr inden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>
                      <a:solidFill>
                        <a:schemeClr val="tx1">
                          <a:tint val="82000"/>
                        </a:schemeClr>
                      </a:solidFill>
                    </a:defRPr>
                  </a:lvl1pPr>
                  <a:lvl2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>
                      <a:solidFill>
                        <a:schemeClr val="tx1">
                          <a:tint val="82000"/>
                        </a:schemeClr>
                      </a:solidFill>
                    </a:defRPr>
                  </a:lvl2pPr>
                  <a:lvl3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>
                      <a:solidFill>
                        <a:schemeClr val="tx1">
                          <a:tint val="82000"/>
                        </a:schemeClr>
                      </a:solidFill>
                    </a:defRPr>
                  </a:lvl3pPr>
                  <a:lvl4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>
                      <a:solidFill>
                        <a:schemeClr val="tx1">
                          <a:tint val="82000"/>
                        </a:schemeClr>
                      </a:solidFill>
                    </a:defRPr>
                  </a:lvl4pPr>
                  <a:lvl5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>
                      <a:solidFill>
                        <a:schemeClr val="tx1">
                          <a:tint val="82000"/>
                        </a:schemeClr>
                      </a:solidFill>
                    </a:defRPr>
                  </a:lvl5pPr>
                  <a:lvl6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>
                      <a:solidFill>
                        <a:schemeClr val="tx1">
                          <a:tint val="82000"/>
                        </a:schemeClr>
                      </a:solidFill>
                    </a:defRPr>
                  </a:lvl6pPr>
                  <a:lvl7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>
                      <a:solidFill>
                        <a:schemeClr val="tx1">
                          <a:tint val="82000"/>
                        </a:schemeClr>
                      </a:solidFill>
                    </a:defRPr>
                  </a:lvl7pPr>
                  <a:lvl8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>
                      <a:solidFill>
                        <a:schemeClr val="tx1">
                          <a:tint val="82000"/>
                        </a:schemeClr>
                      </a:solidFill>
                    </a:defRPr>
                  </a:lvl8pPr>
                  <a:lvl9pPr indent="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>
                      <a:solidFill>
                        <a:schemeClr val="tx1">
                          <a:tint val="82000"/>
                        </a:schemeClr>
                      </a:solidFill>
                    </a:defRPr>
                  </a:lvl9pPr>
                </a:lstStyle>
                <a:p>
                  <a:r>
                    <a:rPr lang="en-US" sz="2000" b="1" dirty="0">
                      <a:latin typeface="Asul" panose="02000000000000000000" pitchFamily="2" charset="0"/>
                    </a:rPr>
                    <a:t>Gridscan over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sz="20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de-DE" sz="2000" b="1" i="0" smtClean="0">
                                  <a:latin typeface="Asul" panose="02000000000000000000" pitchFamily="2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d>
                    </m:oMath>
                  </a14:m>
                  <a:endParaRPr lang="en-US" sz="2000" b="1" dirty="0">
                    <a:latin typeface="Asul" panose="02000000000000000000" pitchFamily="2" charset="0"/>
                    <a:ea typeface="Cambria Math" panose="02040503050406030204" pitchFamily="18" charset="0"/>
                  </a:endParaRPr>
                </a:p>
                <a:p>
                  <a:pPr marL="342900" indent="-342900">
                    <a:buFontTx/>
                    <a:buChar char="-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DE" sz="2000" i="1" dirty="0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DE" sz="2000" b="0" i="1" dirty="0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2000" b="0" i="1" dirty="0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DE" sz="2000" b="0" i="1" dirty="0" smtClean="0">
                          <a:solidFill>
                            <a:srgbClr val="2A357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computed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at </a:t>
                  </a: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every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</a:t>
                  </a: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gridpoint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𝑘𝑙</m:t>
                      </m:r>
                    </m:oMath>
                  </a14:m>
                  <a:endParaRPr lang="de-DE" sz="2000" dirty="0">
                    <a:latin typeface="Asul" panose="02000000000000000000" pitchFamily="2" charset="0"/>
                    <a:ea typeface="Cambria Math" panose="02040503050406030204" pitchFamily="18" charset="0"/>
                  </a:endParaRPr>
                </a:p>
                <a:p>
                  <a:pPr marL="342900" indent="-342900">
                    <a:buFontTx/>
                    <a:buChar char="-"/>
                  </a:pP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Contour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</a:t>
                  </a: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drawn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at 95% CL</a:t>
                  </a:r>
                </a:p>
                <a:p>
                  <a:pPr marL="800100" lvl="1" indent="-342900">
                    <a:buFontTx/>
                    <a:buChar char="-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DE" sz="1600" i="1" dirty="0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DE" sz="1600" i="1" dirty="0" smtClean="0">
                                  <a:solidFill>
                                    <a:srgbClr val="2A357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sz="1600" i="1" dirty="0" smtClean="0">
                                  <a:solidFill>
                                    <a:srgbClr val="2A357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600" b="0" i="1" dirty="0" smtClean="0">
                                  <a:solidFill>
                                    <a:srgbClr val="2A3575"/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b>
                          </m:sSub>
                        </m:e>
                        <m:sup>
                          <m:r>
                            <a:rPr lang="de-DE" sz="1600" b="0" i="1" dirty="0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DE" sz="1600" b="0" i="1" dirty="0" smtClean="0">
                          <a:solidFill>
                            <a:srgbClr val="2A357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de-DE" sz="16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= 5.99 </a:t>
                  </a:r>
                  <a:r>
                    <a:rPr lang="de-DE" sz="16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if</a:t>
                  </a:r>
                  <a:r>
                    <a:rPr lang="de-DE" sz="16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Wilks‘ </a:t>
                  </a:r>
                  <a:r>
                    <a:rPr lang="de-DE" sz="16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theorem</a:t>
                  </a:r>
                  <a:r>
                    <a:rPr lang="de-DE" sz="16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</a:t>
                  </a:r>
                  <a:r>
                    <a:rPr lang="de-DE" sz="16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holds</a:t>
                  </a:r>
                  <a:endParaRPr lang="de-DE" sz="1600" dirty="0">
                    <a:latin typeface="Asul" panose="02000000000000000000" pitchFamily="2" charset="0"/>
                    <a:ea typeface="Cambria Math" panose="02040503050406030204" pitchFamily="18" charset="0"/>
                  </a:endParaRPr>
                </a:p>
                <a:p>
                  <a:pPr marL="342900" indent="-342900">
                    <a:buFontTx/>
                    <a:buChar char="-"/>
                  </a:pP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Nuisance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</a:t>
                  </a: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parameters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: global </a:t>
                  </a: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signal</a:t>
                  </a:r>
                  <a:r>
                    <a:rPr lang="de-DE" sz="2000" dirty="0">
                      <a:latin typeface="Asul" panose="02000000000000000000" pitchFamily="2" charset="0"/>
                      <a:ea typeface="Cambria Math" panose="02040503050406030204" pitchFamily="18" charset="0"/>
                    </a:rPr>
                    <a:t> </a:t>
                  </a:r>
                  <a:r>
                    <a:rPr lang="de-DE" sz="2000" dirty="0" err="1">
                      <a:latin typeface="Asul" panose="02000000000000000000" pitchFamily="2" charset="0"/>
                      <a:ea typeface="Cambria Math" panose="02040503050406030204" pitchFamily="18" charset="0"/>
                    </a:rPr>
                    <a:t>amplitude</a:t>
                  </a:r>
                  <a:endParaRPr lang="de-DE" sz="2000" dirty="0">
                    <a:latin typeface="Asul" panose="02000000000000000000" pitchFamily="2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21B0851-8A1D-144D-41A2-B0501356F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66" y="2958260"/>
                  <a:ext cx="5077849" cy="2088232"/>
                </a:xfrm>
                <a:prstGeom prst="rect">
                  <a:avLst/>
                </a:prstGeom>
                <a:blipFill>
                  <a:blip r:embed="rId4"/>
                  <a:stretch>
                    <a:fillRect l="-998" t="-606" b="-60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4368DE-7F1D-C5D1-5A27-A2677F3C8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135"/>
            <a:stretch/>
          </p:blipFill>
          <p:spPr>
            <a:xfrm>
              <a:off x="359260" y="5183887"/>
              <a:ext cx="5162814" cy="7576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353AD0-CBC1-B766-43B2-75D8CF39FABD}"/>
                </a:ext>
              </a:extLst>
            </p:cNvPr>
            <p:cNvSpPr/>
            <p:nvPr/>
          </p:nvSpPr>
          <p:spPr>
            <a:xfrm>
              <a:off x="274576" y="2806634"/>
              <a:ext cx="5544616" cy="3168352"/>
            </a:xfrm>
            <a:prstGeom prst="rect">
              <a:avLst/>
            </a:prstGeom>
            <a:noFill/>
            <a:ln w="38100">
              <a:solidFill>
                <a:srgbClr val="2A3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8FE534-05BA-B86A-A8EF-E78B5E66EC96}"/>
                    </a:ext>
                  </a:extLst>
                </p:cNvPr>
                <p:cNvSpPr txBox="1"/>
                <p:nvPr/>
              </p:nvSpPr>
              <p:spPr>
                <a:xfrm>
                  <a:off x="274576" y="2375394"/>
                  <a:ext cx="3157128" cy="375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DE" b="1" i="1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DE" b="1" i="1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de-DE" b="1" i="1" smtClean="0">
                              <a:solidFill>
                                <a:srgbClr val="2A357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DE" b="1" dirty="0">
                      <a:solidFill>
                        <a:srgbClr val="2A3575"/>
                      </a:solidFill>
                    </a:rPr>
                    <a:t>-based approach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8FE534-05BA-B86A-A8EF-E78B5E66EC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576" y="2375394"/>
                  <a:ext cx="3157128" cy="375552"/>
                </a:xfrm>
                <a:prstGeom prst="rect">
                  <a:avLst/>
                </a:prstGeom>
                <a:blipFill>
                  <a:blip r:embed="rId6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F5D6BB1-6E3F-B70F-8630-299329B232E3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Exclusion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152B27-38DA-9E1F-0E4D-341CB751F3D2}"/>
              </a:ext>
            </a:extLst>
          </p:cNvPr>
          <p:cNvSpPr txBox="1"/>
          <p:nvPr/>
        </p:nvSpPr>
        <p:spPr>
          <a:xfrm>
            <a:off x="279418" y="1295522"/>
            <a:ext cx="4481799" cy="657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b="1" dirty="0">
                <a:latin typeface="Asul" panose="02000000000000000000" pitchFamily="2" charset="0"/>
              </a:rPr>
              <a:t>Goal: Compare NN to “traditional” method -&gt; draw an exclusion line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8F53F01-F8EF-6D66-9888-13B29AAA86BD}"/>
              </a:ext>
            </a:extLst>
          </p:cNvPr>
          <p:cNvSpPr/>
          <p:nvPr/>
        </p:nvSpPr>
        <p:spPr>
          <a:xfrm rot="16200000">
            <a:off x="9876419" y="1304763"/>
            <a:ext cx="144016" cy="648073"/>
          </a:xfrm>
          <a:prstGeom prst="rightBrace">
            <a:avLst>
              <a:gd name="adj1" fmla="val 44262"/>
              <a:gd name="adj2" fmla="val 47754"/>
            </a:avLst>
          </a:prstGeom>
          <a:ln>
            <a:solidFill>
              <a:srgbClr val="7676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76767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EC65F-98EA-68A8-C8AA-51C3D21D9377}"/>
              </a:ext>
            </a:extLst>
          </p:cNvPr>
          <p:cNvSpPr txBox="1"/>
          <p:nvPr/>
        </p:nvSpPr>
        <p:spPr>
          <a:xfrm>
            <a:off x="9657758" y="1231045"/>
            <a:ext cx="648075" cy="325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sz="1600" b="1" dirty="0">
                <a:latin typeface="Asul" panose="02000000000000000000" pitchFamily="2" charset="0"/>
              </a:rPr>
              <a:t>1 yr.</a:t>
            </a:r>
          </a:p>
        </p:txBody>
      </p:sp>
    </p:spTree>
    <p:extLst>
      <p:ext uri="{BB962C8B-B14F-4D97-AF65-F5344CB8AC3E}">
        <p14:creationId xmlns:p14="http://schemas.microsoft.com/office/powerpoint/2010/main" val="27607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81B6B-AF6C-0777-BCCB-8A3E5C60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3B8980-C362-8DD7-2077-BB3229A1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91" y="1476108"/>
            <a:ext cx="6423977" cy="48179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CC245-2D43-4C63-A18C-6466D002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93A-A84E-A941-A926-2746E2A710DE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62EFC-283B-13DA-5BCE-026FEAC1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9C659-6A2A-1A92-9177-00A44747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45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13BA11-4F59-5220-1DE9-C28030FB4CE2}"/>
                  </a:ext>
                </a:extLst>
              </p:cNvPr>
              <p:cNvSpPr txBox="1"/>
              <p:nvPr/>
            </p:nvSpPr>
            <p:spPr>
              <a:xfrm>
                <a:off x="497091" y="5667814"/>
                <a:ext cx="5162814" cy="6694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Scan through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de-DE" sz="2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r>
                          <a:rPr lang="de-DE" sz="2000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de-DE" sz="2000" b="1">
                                <a:latin typeface="Asul" panose="02000000000000000000" pitchFamily="2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sz="2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de-DE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b="1" dirty="0">
                    <a:latin typeface="Asul" panose="02000000000000000000" pitchFamily="2" charset="0"/>
                  </a:rPr>
                  <a:t> grid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13BA11-4F59-5220-1DE9-C28030FB4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91" y="5667814"/>
                <a:ext cx="5162814" cy="669451"/>
              </a:xfrm>
              <a:prstGeom prst="rect">
                <a:avLst/>
              </a:prstGeom>
              <a:blipFill>
                <a:blip r:embed="rId4"/>
                <a:stretch>
                  <a:fillRect l="-12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>
            <a:extLst>
              <a:ext uri="{FF2B5EF4-FFF2-40B4-BE49-F238E27FC236}">
                <a16:creationId xmlns:a16="http://schemas.microsoft.com/office/drawing/2014/main" id="{BB5241EA-26B6-8962-E814-A57DA6DA00DA}"/>
              </a:ext>
            </a:extLst>
          </p:cNvPr>
          <p:cNvSpPr/>
          <p:nvPr/>
        </p:nvSpPr>
        <p:spPr>
          <a:xfrm>
            <a:off x="4419600" y="4327450"/>
            <a:ext cx="2151321" cy="1355097"/>
          </a:xfrm>
          <a:custGeom>
            <a:avLst/>
            <a:gdLst>
              <a:gd name="connsiteX0" fmla="*/ 0 w 2151321"/>
              <a:gd name="connsiteY0" fmla="*/ 1355097 h 1355097"/>
              <a:gd name="connsiteX1" fmla="*/ 1142889 w 2151321"/>
              <a:gd name="connsiteY1" fmla="*/ 926268 h 1355097"/>
              <a:gd name="connsiteX2" fmla="*/ 2151321 w 2151321"/>
              <a:gd name="connsiteY2" fmla="*/ 0 h 13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321" h="1355097" extrusionOk="0">
                <a:moveTo>
                  <a:pt x="0" y="1355097"/>
                </a:moveTo>
                <a:cubicBezTo>
                  <a:pt x="337398" y="1219823"/>
                  <a:pt x="770886" y="1157165"/>
                  <a:pt x="1142889" y="926268"/>
                </a:cubicBezTo>
                <a:cubicBezTo>
                  <a:pt x="1559653" y="712674"/>
                  <a:pt x="1750493" y="352622"/>
                  <a:pt x="2151321" y="0"/>
                </a:cubicBezTo>
              </a:path>
            </a:pathLst>
          </a:custGeom>
          <a:noFill/>
          <a:ln w="38100">
            <a:solidFill>
              <a:srgbClr val="6DB290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1451"/>
                      <a:gd name="connsiteY0" fmla="*/ 839972 h 839972"/>
                      <a:gd name="connsiteX1" fmla="*/ 1084521 w 2041451"/>
                      <a:gd name="connsiteY1" fmla="*/ 574158 h 839972"/>
                      <a:gd name="connsiteX2" fmla="*/ 2041451 w 2041451"/>
                      <a:gd name="connsiteY2" fmla="*/ 0 h 839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1451" h="839972">
                        <a:moveTo>
                          <a:pt x="0" y="839972"/>
                        </a:moveTo>
                        <a:cubicBezTo>
                          <a:pt x="372139" y="777062"/>
                          <a:pt x="744279" y="714153"/>
                          <a:pt x="1084521" y="574158"/>
                        </a:cubicBezTo>
                        <a:cubicBezTo>
                          <a:pt x="1424763" y="434163"/>
                          <a:pt x="1733107" y="217081"/>
                          <a:pt x="2041451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F610C69-7B2F-14F7-26FF-FB6E16AB4187}"/>
              </a:ext>
            </a:extLst>
          </p:cNvPr>
          <p:cNvSpPr/>
          <p:nvPr/>
        </p:nvSpPr>
        <p:spPr>
          <a:xfrm>
            <a:off x="4572000" y="4805915"/>
            <a:ext cx="2020186" cy="977939"/>
          </a:xfrm>
          <a:custGeom>
            <a:avLst/>
            <a:gdLst>
              <a:gd name="connsiteX0" fmla="*/ 0 w 2020186"/>
              <a:gd name="connsiteY0" fmla="*/ 414670 h 414670"/>
              <a:gd name="connsiteX1" fmla="*/ 1222744 w 2020186"/>
              <a:gd name="connsiteY1" fmla="*/ 308344 h 414670"/>
              <a:gd name="connsiteX2" fmla="*/ 2020186 w 2020186"/>
              <a:gd name="connsiteY2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0186" h="414670">
                <a:moveTo>
                  <a:pt x="0" y="414670"/>
                </a:moveTo>
                <a:cubicBezTo>
                  <a:pt x="443023" y="396063"/>
                  <a:pt x="886046" y="377456"/>
                  <a:pt x="1222744" y="308344"/>
                </a:cubicBezTo>
                <a:cubicBezTo>
                  <a:pt x="1559442" y="239232"/>
                  <a:pt x="1789814" y="119616"/>
                  <a:pt x="2020186" y="0"/>
                </a:cubicBezTo>
              </a:path>
            </a:pathLst>
          </a:custGeom>
          <a:noFill/>
          <a:ln w="38100">
            <a:solidFill>
              <a:srgbClr val="46958E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F09359-F932-47B6-6BB3-43A22A958F3C}"/>
                  </a:ext>
                </a:extLst>
              </p:cNvPr>
              <p:cNvSpPr/>
              <p:nvPr/>
            </p:nvSpPr>
            <p:spPr>
              <a:xfrm>
                <a:off x="369412" y="1381009"/>
                <a:ext cx="392535" cy="122740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F09359-F932-47B6-6BB3-43A22A958F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12" y="1381009"/>
                <a:ext cx="392535" cy="1227404"/>
              </a:xfrm>
              <a:prstGeom prst="rect">
                <a:avLst/>
              </a:prstGeom>
              <a:blipFill>
                <a:blip r:embed="rId5"/>
                <a:stretch>
                  <a:fillRect r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4502395-7F4F-521F-AF5A-93D2BFAE4333}"/>
                  </a:ext>
                </a:extLst>
              </p:cNvPr>
              <p:cNvSpPr/>
              <p:nvPr/>
            </p:nvSpPr>
            <p:spPr>
              <a:xfrm>
                <a:off x="521812" y="1533409"/>
                <a:ext cx="392535" cy="122740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4502395-7F4F-521F-AF5A-93D2BFAE4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12" y="1533409"/>
                <a:ext cx="392535" cy="1227404"/>
              </a:xfrm>
              <a:prstGeom prst="rect">
                <a:avLst/>
              </a:prstGeom>
              <a:blipFill>
                <a:blip r:embed="rId5"/>
                <a:stretch>
                  <a:fillRect r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6E1C751-4DCB-2CA9-F137-D9E8E0EBEC36}"/>
                  </a:ext>
                </a:extLst>
              </p:cNvPr>
              <p:cNvSpPr/>
              <p:nvPr/>
            </p:nvSpPr>
            <p:spPr>
              <a:xfrm>
                <a:off x="674212" y="1685809"/>
                <a:ext cx="392535" cy="122740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6E1C751-4DCB-2CA9-F137-D9E8E0EBE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12" y="1685809"/>
                <a:ext cx="392535" cy="1227404"/>
              </a:xfrm>
              <a:prstGeom prst="rect">
                <a:avLst/>
              </a:prstGeom>
              <a:blipFill>
                <a:blip r:embed="rId5"/>
                <a:stretch>
                  <a:fillRect r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A665E4-F0F1-1B55-7CAD-9173F2D2F089}"/>
                  </a:ext>
                </a:extLst>
              </p:cNvPr>
              <p:cNvSpPr/>
              <p:nvPr/>
            </p:nvSpPr>
            <p:spPr>
              <a:xfrm>
                <a:off x="826612" y="1838209"/>
                <a:ext cx="392535" cy="122740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A665E4-F0F1-1B55-7CAD-9173F2D2F0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12" y="1838209"/>
                <a:ext cx="392535" cy="1227404"/>
              </a:xfrm>
              <a:prstGeom prst="rect">
                <a:avLst/>
              </a:prstGeom>
              <a:blipFill>
                <a:blip r:embed="rId5"/>
                <a:stretch>
                  <a:fillRect r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9545F9B-289D-BC8A-804B-B512C8C4A0BC}"/>
                  </a:ext>
                </a:extLst>
              </p:cNvPr>
              <p:cNvSpPr/>
              <p:nvPr/>
            </p:nvSpPr>
            <p:spPr>
              <a:xfrm>
                <a:off x="979012" y="1990609"/>
                <a:ext cx="392535" cy="122740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9545F9B-289D-BC8A-804B-B512C8C4A0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12" y="1990609"/>
                <a:ext cx="392535" cy="1227404"/>
              </a:xfrm>
              <a:prstGeom prst="rect">
                <a:avLst/>
              </a:prstGeom>
              <a:blipFill>
                <a:blip r:embed="rId5"/>
                <a:stretch>
                  <a:fillRect r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DAAEBFA-42C6-3E77-CAB7-E99FA76740DC}"/>
                  </a:ext>
                </a:extLst>
              </p:cNvPr>
              <p:cNvSpPr/>
              <p:nvPr/>
            </p:nvSpPr>
            <p:spPr>
              <a:xfrm>
                <a:off x="369412" y="3030028"/>
                <a:ext cx="392535" cy="171014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𝐺𝑃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DAAEBFA-42C6-3E77-CAB7-E99FA7674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12" y="3030028"/>
                <a:ext cx="392535" cy="1710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0B4A6B7F-68CA-72FD-36C6-83263D5136C1}"/>
              </a:ext>
            </a:extLst>
          </p:cNvPr>
          <p:cNvGrpSpPr/>
          <p:nvPr/>
        </p:nvGrpSpPr>
        <p:grpSpPr>
          <a:xfrm>
            <a:off x="1523947" y="3749104"/>
            <a:ext cx="3900555" cy="1247628"/>
            <a:chOff x="546533" y="1836041"/>
            <a:chExt cx="3900555" cy="1247628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1F8F5E88-7166-ADE3-5F22-18BFABE66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6533" y="1836041"/>
              <a:ext cx="1616492" cy="1077661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90F65D9-C930-96DF-AB15-B392E8539AEE}"/>
                </a:ext>
              </a:extLst>
            </p:cNvPr>
            <p:cNvSpPr/>
            <p:nvPr/>
          </p:nvSpPr>
          <p:spPr>
            <a:xfrm>
              <a:off x="1884525" y="2168044"/>
              <a:ext cx="414850" cy="443691"/>
            </a:xfrm>
            <a:custGeom>
              <a:avLst/>
              <a:gdLst>
                <a:gd name="connsiteX0" fmla="*/ 0 w 414850"/>
                <a:gd name="connsiteY0" fmla="*/ 221846 h 443691"/>
                <a:gd name="connsiteX1" fmla="*/ 207425 w 414850"/>
                <a:gd name="connsiteY1" fmla="*/ 0 h 443691"/>
                <a:gd name="connsiteX2" fmla="*/ 414850 w 414850"/>
                <a:gd name="connsiteY2" fmla="*/ 221846 h 443691"/>
                <a:gd name="connsiteX3" fmla="*/ 207425 w 414850"/>
                <a:gd name="connsiteY3" fmla="*/ 443692 h 443691"/>
                <a:gd name="connsiteX4" fmla="*/ 0 w 414850"/>
                <a:gd name="connsiteY4" fmla="*/ 221846 h 44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850" h="443691" extrusionOk="0">
                  <a:moveTo>
                    <a:pt x="0" y="221846"/>
                  </a:moveTo>
                  <a:cubicBezTo>
                    <a:pt x="-6950" y="98765"/>
                    <a:pt x="73021" y="12977"/>
                    <a:pt x="207425" y="0"/>
                  </a:cubicBezTo>
                  <a:cubicBezTo>
                    <a:pt x="317165" y="-18435"/>
                    <a:pt x="417818" y="91110"/>
                    <a:pt x="414850" y="221846"/>
                  </a:cubicBezTo>
                  <a:cubicBezTo>
                    <a:pt x="433834" y="326429"/>
                    <a:pt x="298417" y="454962"/>
                    <a:pt x="207425" y="443692"/>
                  </a:cubicBezTo>
                  <a:cubicBezTo>
                    <a:pt x="98654" y="466732"/>
                    <a:pt x="-9005" y="338485"/>
                    <a:pt x="0" y="221846"/>
                  </a:cubicBezTo>
                  <a:close/>
                </a:path>
              </a:pathLst>
            </a:custGeom>
            <a:noFill/>
            <a:ln w="38100">
              <a:solidFill>
                <a:srgbClr val="525252"/>
              </a:solidFill>
              <a:extLst>
                <a:ext uri="{C807C97D-BFC1-408E-A445-0C87EB9F89A2}">
                  <ask:lineSketchStyleProps xmlns:ask="http://schemas.microsoft.com/office/drawing/2018/sketchyshapes" sd="211663274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6" name="Subtitle 2">
              <a:extLst>
                <a:ext uri="{FF2B5EF4-FFF2-40B4-BE49-F238E27FC236}">
                  <a16:creationId xmlns:a16="http://schemas.microsoft.com/office/drawing/2014/main" id="{21D28CA5-427A-C2A2-CB47-E4869AB387D6}"/>
                </a:ext>
              </a:extLst>
            </p:cNvPr>
            <p:cNvSpPr txBox="1">
              <a:spLocks/>
            </p:cNvSpPr>
            <p:nvPr/>
          </p:nvSpPr>
          <p:spPr>
            <a:xfrm>
              <a:off x="1879935" y="18990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0.901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1" name="Subtitle 2">
              <a:extLst>
                <a:ext uri="{FF2B5EF4-FFF2-40B4-BE49-F238E27FC236}">
                  <a16:creationId xmlns:a16="http://schemas.microsoft.com/office/drawing/2014/main" id="{FA6567F1-CAE2-C2C5-A746-0CBA12255BEC}"/>
                </a:ext>
              </a:extLst>
            </p:cNvPr>
            <p:cNvSpPr txBox="1">
              <a:spLocks/>
            </p:cNvSpPr>
            <p:nvPr/>
          </p:nvSpPr>
          <p:spPr>
            <a:xfrm>
              <a:off x="2032335" y="20514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0.902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2" name="Subtitle 2">
              <a:extLst>
                <a:ext uri="{FF2B5EF4-FFF2-40B4-BE49-F238E27FC236}">
                  <a16:creationId xmlns:a16="http://schemas.microsoft.com/office/drawing/2014/main" id="{835FF799-B3A2-24F0-DC16-887DDD38DF6C}"/>
                </a:ext>
              </a:extLst>
            </p:cNvPr>
            <p:cNvSpPr txBox="1">
              <a:spLocks/>
            </p:cNvSpPr>
            <p:nvPr/>
          </p:nvSpPr>
          <p:spPr>
            <a:xfrm>
              <a:off x="2184735" y="22038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0.899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4D9CE641-38BE-C5CC-4887-F25141FCBAD7}"/>
                </a:ext>
              </a:extLst>
            </p:cNvPr>
            <p:cNvSpPr txBox="1">
              <a:spLocks/>
            </p:cNvSpPr>
            <p:nvPr/>
          </p:nvSpPr>
          <p:spPr>
            <a:xfrm>
              <a:off x="2337135" y="23562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0.903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4" name="Subtitle 2">
              <a:extLst>
                <a:ext uri="{FF2B5EF4-FFF2-40B4-BE49-F238E27FC236}">
                  <a16:creationId xmlns:a16="http://schemas.microsoft.com/office/drawing/2014/main" id="{292087D7-7015-DBA0-2CFC-032A50CC76BE}"/>
                </a:ext>
              </a:extLst>
            </p:cNvPr>
            <p:cNvSpPr txBox="1">
              <a:spLocks/>
            </p:cNvSpPr>
            <p:nvPr/>
          </p:nvSpPr>
          <p:spPr>
            <a:xfrm>
              <a:off x="2489535" y="25086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0.901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4" name="Subtitle 2">
              <a:extLst>
                <a:ext uri="{FF2B5EF4-FFF2-40B4-BE49-F238E27FC236}">
                  <a16:creationId xmlns:a16="http://schemas.microsoft.com/office/drawing/2014/main" id="{9CC7A414-82F6-3167-0712-20B231AD182E}"/>
                </a:ext>
              </a:extLst>
            </p:cNvPr>
            <p:cNvSpPr txBox="1">
              <a:spLocks/>
            </p:cNvSpPr>
            <p:nvPr/>
          </p:nvSpPr>
          <p:spPr>
            <a:xfrm>
              <a:off x="2641935" y="26610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…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E2E90FF-AB24-92E9-C8FE-03DC54CC87EB}"/>
                  </a:ext>
                </a:extLst>
              </p:cNvPr>
              <p:cNvSpPr/>
              <p:nvPr/>
            </p:nvSpPr>
            <p:spPr>
              <a:xfrm>
                <a:off x="521812" y="3182428"/>
                <a:ext cx="392535" cy="171014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𝐺𝑃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E2E90FF-AB24-92E9-C8FE-03DC54CC8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12" y="3182428"/>
                <a:ext cx="392535" cy="17101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F7C4944-09B4-116D-AE86-C3C51C5E7482}"/>
                  </a:ext>
                </a:extLst>
              </p:cNvPr>
              <p:cNvSpPr/>
              <p:nvPr/>
            </p:nvSpPr>
            <p:spPr>
              <a:xfrm>
                <a:off x="674212" y="3334828"/>
                <a:ext cx="392535" cy="171014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𝐺𝑃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F7C4944-09B4-116D-AE86-C3C51C5E74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12" y="3334828"/>
                <a:ext cx="392535" cy="17101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15FC1EC-8A68-68C5-976E-B3EA72F4F33A}"/>
                  </a:ext>
                </a:extLst>
              </p:cNvPr>
              <p:cNvSpPr/>
              <p:nvPr/>
            </p:nvSpPr>
            <p:spPr>
              <a:xfrm>
                <a:off x="826612" y="3487228"/>
                <a:ext cx="392535" cy="171014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𝐺𝑃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15FC1EC-8A68-68C5-976E-B3EA72F4F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12" y="3487228"/>
                <a:ext cx="392535" cy="17101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AEC0A5F-5856-455E-1FDB-95F8CF841F36}"/>
                  </a:ext>
                </a:extLst>
              </p:cNvPr>
              <p:cNvSpPr/>
              <p:nvPr/>
            </p:nvSpPr>
            <p:spPr>
              <a:xfrm>
                <a:off x="979012" y="3639628"/>
                <a:ext cx="392535" cy="1710144"/>
              </a:xfrm>
              <a:prstGeom prst="rect">
                <a:avLst/>
              </a:prstGeom>
              <a:solidFill>
                <a:srgbClr val="46958E">
                  <a:alpha val="6365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𝐺𝑃</m:t>
                      </m:r>
                    </m:oMath>
                  </m:oMathPara>
                </a14:m>
                <a:endParaRPr lang="en-DE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AEC0A5F-5856-455E-1FDB-95F8CF841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12" y="3639628"/>
                <a:ext cx="392535" cy="1710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747B509-E536-D061-8DCB-A4B77496941C}"/>
              </a:ext>
            </a:extLst>
          </p:cNvPr>
          <p:cNvCxnSpPr>
            <a:stCxn id="55" idx="6"/>
          </p:cNvCxnSpPr>
          <p:nvPr/>
        </p:nvCxnSpPr>
        <p:spPr>
          <a:xfrm flipV="1">
            <a:off x="3276789" y="4023414"/>
            <a:ext cx="190160" cy="279539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CA4F64-F96F-1398-FF67-2F1C9FF50697}"/>
              </a:ext>
            </a:extLst>
          </p:cNvPr>
          <p:cNvCxnSpPr>
            <a:cxnSpLocks/>
            <a:stCxn id="55" idx="6"/>
          </p:cNvCxnSpPr>
          <p:nvPr/>
        </p:nvCxnSpPr>
        <p:spPr>
          <a:xfrm flipV="1">
            <a:off x="3276789" y="4175814"/>
            <a:ext cx="342560" cy="127139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30421E-045B-C86F-6F37-B95BBF249D1D}"/>
              </a:ext>
            </a:extLst>
          </p:cNvPr>
          <p:cNvCxnSpPr>
            <a:cxnSpLocks/>
            <a:stCxn id="55" idx="6"/>
          </p:cNvCxnSpPr>
          <p:nvPr/>
        </p:nvCxnSpPr>
        <p:spPr>
          <a:xfrm>
            <a:off x="3276789" y="4302953"/>
            <a:ext cx="447360" cy="0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49E81F3-F7B6-74B0-F782-C0FE7D54372D}"/>
              </a:ext>
            </a:extLst>
          </p:cNvPr>
          <p:cNvCxnSpPr>
            <a:cxnSpLocks/>
            <a:stCxn id="55" idx="6"/>
          </p:cNvCxnSpPr>
          <p:nvPr/>
        </p:nvCxnSpPr>
        <p:spPr>
          <a:xfrm>
            <a:off x="3276789" y="4302953"/>
            <a:ext cx="583710" cy="103264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30C8F7-3BF6-8DC0-6F6D-BFBC368AE139}"/>
              </a:ext>
            </a:extLst>
          </p:cNvPr>
          <p:cNvCxnSpPr>
            <a:cxnSpLocks/>
            <a:stCxn id="55" idx="6"/>
          </p:cNvCxnSpPr>
          <p:nvPr/>
        </p:nvCxnSpPr>
        <p:spPr>
          <a:xfrm>
            <a:off x="3276789" y="4302953"/>
            <a:ext cx="736110" cy="255664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86DEA15-A4F7-1D58-4856-64A89D056302}"/>
              </a:ext>
            </a:extLst>
          </p:cNvPr>
          <p:cNvGrpSpPr/>
          <p:nvPr/>
        </p:nvGrpSpPr>
        <p:grpSpPr>
          <a:xfrm>
            <a:off x="1523947" y="1908187"/>
            <a:ext cx="3900555" cy="1247628"/>
            <a:chOff x="546533" y="1836041"/>
            <a:chExt cx="3900555" cy="1247628"/>
          </a:xfrm>
        </p:grpSpPr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53C052BE-E16A-3C43-A8C3-BD93D2AD0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6533" y="1836041"/>
              <a:ext cx="1616492" cy="1077661"/>
            </a:xfrm>
            <a:prstGeom prst="rect">
              <a:avLst/>
            </a:prstGeom>
          </p:spPr>
        </p:pic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C0D5C13-E0C4-7F0D-05A8-2084EF114BD4}"/>
                </a:ext>
              </a:extLst>
            </p:cNvPr>
            <p:cNvSpPr/>
            <p:nvPr/>
          </p:nvSpPr>
          <p:spPr>
            <a:xfrm>
              <a:off x="1884525" y="2168044"/>
              <a:ext cx="414850" cy="443691"/>
            </a:xfrm>
            <a:custGeom>
              <a:avLst/>
              <a:gdLst>
                <a:gd name="connsiteX0" fmla="*/ 0 w 414850"/>
                <a:gd name="connsiteY0" fmla="*/ 221846 h 443691"/>
                <a:gd name="connsiteX1" fmla="*/ 207425 w 414850"/>
                <a:gd name="connsiteY1" fmla="*/ 0 h 443691"/>
                <a:gd name="connsiteX2" fmla="*/ 414850 w 414850"/>
                <a:gd name="connsiteY2" fmla="*/ 221846 h 443691"/>
                <a:gd name="connsiteX3" fmla="*/ 207425 w 414850"/>
                <a:gd name="connsiteY3" fmla="*/ 443692 h 443691"/>
                <a:gd name="connsiteX4" fmla="*/ 0 w 414850"/>
                <a:gd name="connsiteY4" fmla="*/ 221846 h 44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850" h="443691" extrusionOk="0">
                  <a:moveTo>
                    <a:pt x="0" y="221846"/>
                  </a:moveTo>
                  <a:cubicBezTo>
                    <a:pt x="-6950" y="98765"/>
                    <a:pt x="73021" y="12977"/>
                    <a:pt x="207425" y="0"/>
                  </a:cubicBezTo>
                  <a:cubicBezTo>
                    <a:pt x="317165" y="-18435"/>
                    <a:pt x="417818" y="91110"/>
                    <a:pt x="414850" y="221846"/>
                  </a:cubicBezTo>
                  <a:cubicBezTo>
                    <a:pt x="433834" y="326429"/>
                    <a:pt x="298417" y="454962"/>
                    <a:pt x="207425" y="443692"/>
                  </a:cubicBezTo>
                  <a:cubicBezTo>
                    <a:pt x="98654" y="466732"/>
                    <a:pt x="-9005" y="338485"/>
                    <a:pt x="0" y="221846"/>
                  </a:cubicBezTo>
                  <a:close/>
                </a:path>
              </a:pathLst>
            </a:custGeom>
            <a:noFill/>
            <a:ln w="38100">
              <a:solidFill>
                <a:srgbClr val="525252"/>
              </a:solidFill>
              <a:extLst>
                <a:ext uri="{C807C97D-BFC1-408E-A445-0C87EB9F89A2}">
                  <ask:lineSketchStyleProps xmlns:ask="http://schemas.microsoft.com/office/drawing/2018/sketchyshapes" sd="211663274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2" name="Subtitle 2">
              <a:extLst>
                <a:ext uri="{FF2B5EF4-FFF2-40B4-BE49-F238E27FC236}">
                  <a16:creationId xmlns:a16="http://schemas.microsoft.com/office/drawing/2014/main" id="{7B6DFEEB-EF87-3E3A-329A-A238E89BA17A}"/>
                </a:ext>
              </a:extLst>
            </p:cNvPr>
            <p:cNvSpPr txBox="1">
              <a:spLocks/>
            </p:cNvSpPr>
            <p:nvPr/>
          </p:nvSpPr>
          <p:spPr>
            <a:xfrm>
              <a:off x="1879935" y="18990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0.001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3" name="Subtitle 2">
              <a:extLst>
                <a:ext uri="{FF2B5EF4-FFF2-40B4-BE49-F238E27FC236}">
                  <a16:creationId xmlns:a16="http://schemas.microsoft.com/office/drawing/2014/main" id="{9E6BAE84-912B-F4DB-AF65-F11E244F1BFF}"/>
                </a:ext>
              </a:extLst>
            </p:cNvPr>
            <p:cNvSpPr txBox="1">
              <a:spLocks/>
            </p:cNvSpPr>
            <p:nvPr/>
          </p:nvSpPr>
          <p:spPr>
            <a:xfrm>
              <a:off x="2032335" y="20514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0.002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4" name="Subtitle 2">
              <a:extLst>
                <a:ext uri="{FF2B5EF4-FFF2-40B4-BE49-F238E27FC236}">
                  <a16:creationId xmlns:a16="http://schemas.microsoft.com/office/drawing/2014/main" id="{7335AF8B-C126-FDC3-CB31-374BABD4E484}"/>
                </a:ext>
              </a:extLst>
            </p:cNvPr>
            <p:cNvSpPr txBox="1">
              <a:spLocks/>
            </p:cNvSpPr>
            <p:nvPr/>
          </p:nvSpPr>
          <p:spPr>
            <a:xfrm>
              <a:off x="2184735" y="22038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0.001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5" name="Subtitle 2">
              <a:extLst>
                <a:ext uri="{FF2B5EF4-FFF2-40B4-BE49-F238E27FC236}">
                  <a16:creationId xmlns:a16="http://schemas.microsoft.com/office/drawing/2014/main" id="{5E65DCE3-683B-508E-9074-33718429203C}"/>
                </a:ext>
              </a:extLst>
            </p:cNvPr>
            <p:cNvSpPr txBox="1">
              <a:spLocks/>
            </p:cNvSpPr>
            <p:nvPr/>
          </p:nvSpPr>
          <p:spPr>
            <a:xfrm>
              <a:off x="2337135" y="23562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0.002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 algn="ctr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6" name="Subtitle 2">
              <a:extLst>
                <a:ext uri="{FF2B5EF4-FFF2-40B4-BE49-F238E27FC236}">
                  <a16:creationId xmlns:a16="http://schemas.microsoft.com/office/drawing/2014/main" id="{5762712F-B9B2-0EF1-54B6-6A8B58E49185}"/>
                </a:ext>
              </a:extLst>
            </p:cNvPr>
            <p:cNvSpPr txBox="1">
              <a:spLocks/>
            </p:cNvSpPr>
            <p:nvPr/>
          </p:nvSpPr>
          <p:spPr>
            <a:xfrm>
              <a:off x="2489535" y="25086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0.000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3" name="Subtitle 2">
              <a:extLst>
                <a:ext uri="{FF2B5EF4-FFF2-40B4-BE49-F238E27FC236}">
                  <a16:creationId xmlns:a16="http://schemas.microsoft.com/office/drawing/2014/main" id="{64548561-39A9-E10C-0B1B-BA0FC24DA53C}"/>
                </a:ext>
              </a:extLst>
            </p:cNvPr>
            <p:cNvSpPr txBox="1">
              <a:spLocks/>
            </p:cNvSpPr>
            <p:nvPr/>
          </p:nvSpPr>
          <p:spPr>
            <a:xfrm>
              <a:off x="2641935" y="2661033"/>
              <a:ext cx="1805153" cy="4226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…</a:t>
              </a:r>
              <a:endPara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6499AA8-B057-6DBA-B359-6178ECB26343}"/>
              </a:ext>
            </a:extLst>
          </p:cNvPr>
          <p:cNvCxnSpPr/>
          <p:nvPr/>
        </p:nvCxnSpPr>
        <p:spPr>
          <a:xfrm flipV="1">
            <a:off x="3266949" y="2171969"/>
            <a:ext cx="190160" cy="279539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0496C9E-AA66-51F7-CA30-D32183FCD9F1}"/>
              </a:ext>
            </a:extLst>
          </p:cNvPr>
          <p:cNvCxnSpPr>
            <a:cxnSpLocks/>
          </p:cNvCxnSpPr>
          <p:nvPr/>
        </p:nvCxnSpPr>
        <p:spPr>
          <a:xfrm flipV="1">
            <a:off x="3266949" y="2324369"/>
            <a:ext cx="342560" cy="127139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589D22C-99C4-0D73-E090-460C502DBC8D}"/>
              </a:ext>
            </a:extLst>
          </p:cNvPr>
          <p:cNvCxnSpPr>
            <a:cxnSpLocks/>
          </p:cNvCxnSpPr>
          <p:nvPr/>
        </p:nvCxnSpPr>
        <p:spPr>
          <a:xfrm>
            <a:off x="3266949" y="2451508"/>
            <a:ext cx="447360" cy="0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6ABEF22-A099-4AA1-AB9B-F325A67F1539}"/>
              </a:ext>
            </a:extLst>
          </p:cNvPr>
          <p:cNvCxnSpPr>
            <a:cxnSpLocks/>
          </p:cNvCxnSpPr>
          <p:nvPr/>
        </p:nvCxnSpPr>
        <p:spPr>
          <a:xfrm>
            <a:off x="3266949" y="2451508"/>
            <a:ext cx="583710" cy="103264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58578AA-5B6A-5A01-452B-75E76B4C8963}"/>
              </a:ext>
            </a:extLst>
          </p:cNvPr>
          <p:cNvCxnSpPr>
            <a:cxnSpLocks/>
          </p:cNvCxnSpPr>
          <p:nvPr/>
        </p:nvCxnSpPr>
        <p:spPr>
          <a:xfrm>
            <a:off x="3266949" y="2451508"/>
            <a:ext cx="736110" cy="255664"/>
          </a:xfrm>
          <a:prstGeom prst="line">
            <a:avLst/>
          </a:prstGeom>
          <a:ln>
            <a:solidFill>
              <a:srgbClr val="2476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Freeform 91">
            <a:extLst>
              <a:ext uri="{FF2B5EF4-FFF2-40B4-BE49-F238E27FC236}">
                <a16:creationId xmlns:a16="http://schemas.microsoft.com/office/drawing/2014/main" id="{455DB4F0-E66A-8A5A-F191-D3F589BAA584}"/>
              </a:ext>
            </a:extLst>
          </p:cNvPr>
          <p:cNvSpPr/>
          <p:nvPr/>
        </p:nvSpPr>
        <p:spPr>
          <a:xfrm>
            <a:off x="4572000" y="5335377"/>
            <a:ext cx="2041451" cy="618151"/>
          </a:xfrm>
          <a:custGeom>
            <a:avLst/>
            <a:gdLst>
              <a:gd name="connsiteX0" fmla="*/ 0 w 2020186"/>
              <a:gd name="connsiteY0" fmla="*/ 414670 h 414670"/>
              <a:gd name="connsiteX1" fmla="*/ 1222744 w 2020186"/>
              <a:gd name="connsiteY1" fmla="*/ 308344 h 414670"/>
              <a:gd name="connsiteX2" fmla="*/ 2020186 w 2020186"/>
              <a:gd name="connsiteY2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0186" h="414670">
                <a:moveTo>
                  <a:pt x="0" y="414670"/>
                </a:moveTo>
                <a:cubicBezTo>
                  <a:pt x="443023" y="396063"/>
                  <a:pt x="886046" y="377456"/>
                  <a:pt x="1222744" y="308344"/>
                </a:cubicBezTo>
                <a:cubicBezTo>
                  <a:pt x="1559442" y="239232"/>
                  <a:pt x="1789814" y="119616"/>
                  <a:pt x="2020186" y="0"/>
                </a:cubicBezTo>
              </a:path>
            </a:pathLst>
          </a:custGeom>
          <a:noFill/>
          <a:ln w="38100">
            <a:solidFill>
              <a:srgbClr val="46958E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24768C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66039-AB69-456B-03B2-3908CBB03D37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Exclusion Lines using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0077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9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ED182-6800-80B9-C618-70BD36656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79E4A-80FD-DF18-BAE8-0C913C05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0858-1A98-C045-AF44-37358BEC9879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3F8B9-5972-9B13-87A2-5E4E078D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3F71D-A6ED-82DF-03AF-D5690834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46</a:t>
            </a:fld>
            <a:endParaRPr lang="en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C903BDD-24D3-BB63-1852-F9B1CCD3DD71}"/>
              </a:ext>
            </a:extLst>
          </p:cNvPr>
          <p:cNvSpPr txBox="1">
            <a:spLocks/>
          </p:cNvSpPr>
          <p:nvPr/>
        </p:nvSpPr>
        <p:spPr>
          <a:xfrm>
            <a:off x="7874876" y="136525"/>
            <a:ext cx="5530993" cy="59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rgbClr val="7EBB91"/>
                </a:solidFill>
              </a:rPr>
              <a:t>Binary Classification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E0F85-E714-69DD-3E6B-3B3E1805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175" y="1501117"/>
            <a:ext cx="6256859" cy="46926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2A26D-EB26-8693-E8FD-FB5611582F08}"/>
              </a:ext>
            </a:extLst>
          </p:cNvPr>
          <p:cNvGrpSpPr/>
          <p:nvPr/>
        </p:nvGrpSpPr>
        <p:grpSpPr>
          <a:xfrm>
            <a:off x="838200" y="1501117"/>
            <a:ext cx="4481047" cy="1325563"/>
            <a:chOff x="838200" y="1690688"/>
            <a:chExt cx="4481047" cy="1325563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D4C29ED1-98C3-3654-85C7-454042C64AC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90688"/>
              <a:ext cx="54455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1.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1DCFD20B-1694-75B8-EBB8-EEB69668BBED}"/>
                </a:ext>
              </a:extLst>
            </p:cNvPr>
            <p:cNvSpPr txBox="1">
              <a:spLocks/>
            </p:cNvSpPr>
            <p:nvPr/>
          </p:nvSpPr>
          <p:spPr>
            <a:xfrm>
              <a:off x="1382750" y="2006128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NNs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very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sensitive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sterile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neutrino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signature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54FDEE4-8B5B-2BA9-B7A9-BF05CE3DF4AB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Three Takeaways</a:t>
            </a:r>
          </a:p>
        </p:txBody>
      </p:sp>
    </p:spTree>
    <p:extLst>
      <p:ext uri="{BB962C8B-B14F-4D97-AF65-F5344CB8AC3E}">
        <p14:creationId xmlns:p14="http://schemas.microsoft.com/office/powerpoint/2010/main" val="321716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4EDA7-48F4-C080-DF16-40808A8E4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4CF83-A562-9F89-E6E3-86A7FDE9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571F-8B4D-8D4A-AB2F-8570F2691C1D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5FAA4-00D4-5A2E-01CC-E9E59CF1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2501-7404-7030-2B2B-A41BAC29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47</a:t>
            </a:fld>
            <a:endParaRPr lang="en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331BEA8-D78B-6A97-4B1E-A85B90B8785B}"/>
              </a:ext>
            </a:extLst>
          </p:cNvPr>
          <p:cNvSpPr txBox="1">
            <a:spLocks/>
          </p:cNvSpPr>
          <p:nvPr/>
        </p:nvSpPr>
        <p:spPr>
          <a:xfrm>
            <a:off x="7874876" y="136525"/>
            <a:ext cx="5530993" cy="59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rgbClr val="7EBB91"/>
                </a:solidFill>
              </a:rPr>
              <a:t>Binary Classification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1C8A46-CBFE-1C45-66FC-9D6FC52540E5}"/>
              </a:ext>
            </a:extLst>
          </p:cNvPr>
          <p:cNvGrpSpPr/>
          <p:nvPr/>
        </p:nvGrpSpPr>
        <p:grpSpPr>
          <a:xfrm>
            <a:off x="838200" y="1501117"/>
            <a:ext cx="4481047" cy="1325563"/>
            <a:chOff x="838200" y="1690688"/>
            <a:chExt cx="4481047" cy="1325563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79DA905-6797-C99F-3CB4-3B4560D83F00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90688"/>
              <a:ext cx="54455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1.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63C11361-C70F-A4E5-8B00-9B788A557FED}"/>
                </a:ext>
              </a:extLst>
            </p:cNvPr>
            <p:cNvSpPr txBox="1">
              <a:spLocks/>
            </p:cNvSpPr>
            <p:nvPr/>
          </p:nvSpPr>
          <p:spPr>
            <a:xfrm>
              <a:off x="1382750" y="2006128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NNs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very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sensitive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sterile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neutrino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signature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23D8A-1434-F7EA-CE06-F895350C22BE}"/>
              </a:ext>
            </a:extLst>
          </p:cNvPr>
          <p:cNvGrpSpPr/>
          <p:nvPr/>
        </p:nvGrpSpPr>
        <p:grpSpPr>
          <a:xfrm>
            <a:off x="838199" y="2439278"/>
            <a:ext cx="4481048" cy="1325563"/>
            <a:chOff x="758284" y="1690688"/>
            <a:chExt cx="4481048" cy="132556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3DC10C8-8687-9EFB-A0DC-A4E6A47B5A40}"/>
                </a:ext>
              </a:extLst>
            </p:cNvPr>
            <p:cNvSpPr txBox="1">
              <a:spLocks/>
            </p:cNvSpPr>
            <p:nvPr/>
          </p:nvSpPr>
          <p:spPr>
            <a:xfrm>
              <a:off x="758284" y="1690688"/>
              <a:ext cx="62446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2.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9F7FC71E-3D87-286D-B097-E50276A0B625}"/>
                </a:ext>
              </a:extLst>
            </p:cNvPr>
            <p:cNvSpPr txBox="1">
              <a:spLocks/>
            </p:cNvSpPr>
            <p:nvPr/>
          </p:nvSpPr>
          <p:spPr>
            <a:xfrm>
              <a:off x="1302835" y="1947239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Can handle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detector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related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syst.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effects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and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uncertainties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232FC15-F3A8-46AE-5785-C76F1625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47" y="3349693"/>
            <a:ext cx="3143182" cy="3143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A1BD5-7A84-0107-418D-4BE4EAF5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739" y="1462265"/>
            <a:ext cx="6157612" cy="461820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D5600FB-DB9F-0F3B-AD9B-996EBAC4512F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Three Takeaways</a:t>
            </a:r>
          </a:p>
        </p:txBody>
      </p:sp>
    </p:spTree>
    <p:extLst>
      <p:ext uri="{BB962C8B-B14F-4D97-AF65-F5344CB8AC3E}">
        <p14:creationId xmlns:p14="http://schemas.microsoft.com/office/powerpoint/2010/main" val="366903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9E1C0-A13C-AB71-AB8D-C8C51543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9BD5-FE6D-1888-5839-C9EA5705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72CB-D2D5-684B-8AD4-969EE27AAAC3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0FC8-8010-9CD3-7788-643ADA23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C8419-3201-4B35-DF63-71C3DC2C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48</a:t>
            </a:fld>
            <a:endParaRPr lang="en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76303A-E712-A60F-99B2-487437D7FB45}"/>
              </a:ext>
            </a:extLst>
          </p:cNvPr>
          <p:cNvSpPr txBox="1">
            <a:spLocks/>
          </p:cNvSpPr>
          <p:nvPr/>
        </p:nvSpPr>
        <p:spPr>
          <a:xfrm>
            <a:off x="7874876" y="136525"/>
            <a:ext cx="5530993" cy="59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rgbClr val="7EBB91"/>
                </a:solidFill>
              </a:rPr>
              <a:t>Binary Classification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759BEC-5529-4C2F-5C6F-A3B5D01757E8}"/>
              </a:ext>
            </a:extLst>
          </p:cNvPr>
          <p:cNvGrpSpPr/>
          <p:nvPr/>
        </p:nvGrpSpPr>
        <p:grpSpPr>
          <a:xfrm>
            <a:off x="838200" y="1501117"/>
            <a:ext cx="4481047" cy="1325563"/>
            <a:chOff x="838200" y="1690688"/>
            <a:chExt cx="4481047" cy="1325563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B2D38ED-36B9-EE0D-5EA2-2CE241946365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90688"/>
              <a:ext cx="54455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1.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36BDB172-1A2A-8B6C-1C63-06AC32CDC396}"/>
                </a:ext>
              </a:extLst>
            </p:cNvPr>
            <p:cNvSpPr txBox="1">
              <a:spLocks/>
            </p:cNvSpPr>
            <p:nvPr/>
          </p:nvSpPr>
          <p:spPr>
            <a:xfrm>
              <a:off x="1382750" y="2006128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NNs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very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sensitive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sterile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neutrino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signature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7FBBEE-7FB1-7F4E-7A74-FC11B51D0FAD}"/>
              </a:ext>
            </a:extLst>
          </p:cNvPr>
          <p:cNvGrpSpPr/>
          <p:nvPr/>
        </p:nvGrpSpPr>
        <p:grpSpPr>
          <a:xfrm>
            <a:off x="838199" y="2439278"/>
            <a:ext cx="4481048" cy="1325563"/>
            <a:chOff x="758284" y="1690688"/>
            <a:chExt cx="4481048" cy="132556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C315E462-4B25-318F-87C5-D4825F057869}"/>
                </a:ext>
              </a:extLst>
            </p:cNvPr>
            <p:cNvSpPr txBox="1">
              <a:spLocks/>
            </p:cNvSpPr>
            <p:nvPr/>
          </p:nvSpPr>
          <p:spPr>
            <a:xfrm>
              <a:off x="758284" y="1690688"/>
              <a:ext cx="62446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2.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EF665DB-D664-D716-6AEE-D4E9EB9F8E09}"/>
                </a:ext>
              </a:extLst>
            </p:cNvPr>
            <p:cNvSpPr txBox="1">
              <a:spLocks/>
            </p:cNvSpPr>
            <p:nvPr/>
          </p:nvSpPr>
          <p:spPr>
            <a:xfrm>
              <a:off x="1302835" y="1947239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Can handle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detector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related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syst.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effects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and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uncertainties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60DD70-0A46-2ABA-471D-261598132814}"/>
              </a:ext>
            </a:extLst>
          </p:cNvPr>
          <p:cNvGrpSpPr/>
          <p:nvPr/>
        </p:nvGrpSpPr>
        <p:grpSpPr>
          <a:xfrm>
            <a:off x="838199" y="3346486"/>
            <a:ext cx="4481048" cy="1325563"/>
            <a:chOff x="758284" y="1690688"/>
            <a:chExt cx="4481048" cy="1325563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90BD94F3-5586-204C-3DBF-30061E9C6E59}"/>
                </a:ext>
              </a:extLst>
            </p:cNvPr>
            <p:cNvSpPr txBox="1">
              <a:spLocks/>
            </p:cNvSpPr>
            <p:nvPr/>
          </p:nvSpPr>
          <p:spPr>
            <a:xfrm>
              <a:off x="758284" y="1690688"/>
              <a:ext cx="62446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3.</a:t>
              </a: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F65C0614-F246-B8F5-60B6-28B390BD424A}"/>
                </a:ext>
              </a:extLst>
            </p:cNvPr>
            <p:cNvSpPr txBox="1">
              <a:spLocks/>
            </p:cNvSpPr>
            <p:nvPr/>
          </p:nvSpPr>
          <p:spPr>
            <a:xfrm>
              <a:off x="1302835" y="1947239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Can handle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smooth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modelling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inaccuracies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C1CB829-4FD9-6AB4-37CA-E142E8B4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829" y="1325855"/>
            <a:ext cx="4877971" cy="48779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60B85F1-9136-A14B-D6E4-9BDF7F0D67C3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Three Takeaways</a:t>
            </a:r>
          </a:p>
        </p:txBody>
      </p:sp>
    </p:spTree>
    <p:extLst>
      <p:ext uri="{BB962C8B-B14F-4D97-AF65-F5344CB8AC3E}">
        <p14:creationId xmlns:p14="http://schemas.microsoft.com/office/powerpoint/2010/main" val="2323799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4B25-0C8B-6763-DCA6-3C685DDC7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4E7BA-558F-BCF6-54EF-DB388E7D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35C-D7E0-0C42-A791-375F5D04C762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2A217-9213-9DE5-A416-B18C40C6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E6731-F5B5-8215-8D3C-28B6EA7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49</a:t>
            </a:fld>
            <a:endParaRPr lang="en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ADF64AA-39D7-9F67-836B-A8C514FACBDD}"/>
              </a:ext>
            </a:extLst>
          </p:cNvPr>
          <p:cNvSpPr txBox="1">
            <a:spLocks/>
          </p:cNvSpPr>
          <p:nvPr/>
        </p:nvSpPr>
        <p:spPr>
          <a:xfrm>
            <a:off x="7874876" y="136525"/>
            <a:ext cx="5530993" cy="59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rgbClr val="7EBB91"/>
                </a:solidFill>
              </a:rPr>
              <a:t>Binary Classification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B35894-379B-967E-24D4-9C8A07404397}"/>
              </a:ext>
            </a:extLst>
          </p:cNvPr>
          <p:cNvGrpSpPr/>
          <p:nvPr/>
        </p:nvGrpSpPr>
        <p:grpSpPr>
          <a:xfrm>
            <a:off x="838200" y="1501117"/>
            <a:ext cx="4481047" cy="1325563"/>
            <a:chOff x="838200" y="1690688"/>
            <a:chExt cx="4481047" cy="1325563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E338C28-A9AE-336C-E560-2522D3645672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90688"/>
              <a:ext cx="54455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1.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F4581A0B-AB32-8044-DCE6-EE1D1DAE6B2D}"/>
                </a:ext>
              </a:extLst>
            </p:cNvPr>
            <p:cNvSpPr txBox="1">
              <a:spLocks/>
            </p:cNvSpPr>
            <p:nvPr/>
          </p:nvSpPr>
          <p:spPr>
            <a:xfrm>
              <a:off x="1382750" y="2006128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NNs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very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sensitive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sterile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neutrino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signature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48804A-BDB9-E775-23D4-9C6310742D00}"/>
              </a:ext>
            </a:extLst>
          </p:cNvPr>
          <p:cNvGrpSpPr/>
          <p:nvPr/>
        </p:nvGrpSpPr>
        <p:grpSpPr>
          <a:xfrm>
            <a:off x="838199" y="2439278"/>
            <a:ext cx="4481048" cy="1325563"/>
            <a:chOff x="758284" y="1690688"/>
            <a:chExt cx="4481048" cy="132556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5454D38-D83A-DF09-A341-54BAF4843A30}"/>
                </a:ext>
              </a:extLst>
            </p:cNvPr>
            <p:cNvSpPr txBox="1">
              <a:spLocks/>
            </p:cNvSpPr>
            <p:nvPr/>
          </p:nvSpPr>
          <p:spPr>
            <a:xfrm>
              <a:off x="758284" y="1690688"/>
              <a:ext cx="62446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2.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FF5D569C-6740-491C-87BE-C562982BFCCF}"/>
                </a:ext>
              </a:extLst>
            </p:cNvPr>
            <p:cNvSpPr txBox="1">
              <a:spLocks/>
            </p:cNvSpPr>
            <p:nvPr/>
          </p:nvSpPr>
          <p:spPr>
            <a:xfrm>
              <a:off x="1302835" y="1947239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Can handle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detector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related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syst.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effects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and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uncertainties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D4A21F-3D86-E70A-B117-2A3E6B91FDC6}"/>
              </a:ext>
            </a:extLst>
          </p:cNvPr>
          <p:cNvGrpSpPr/>
          <p:nvPr/>
        </p:nvGrpSpPr>
        <p:grpSpPr>
          <a:xfrm>
            <a:off x="838199" y="3346486"/>
            <a:ext cx="4481048" cy="1325563"/>
            <a:chOff x="758284" y="1690688"/>
            <a:chExt cx="4481048" cy="1325563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0B38458-E82B-CD31-E63A-5E62116E598E}"/>
                </a:ext>
              </a:extLst>
            </p:cNvPr>
            <p:cNvSpPr txBox="1">
              <a:spLocks/>
            </p:cNvSpPr>
            <p:nvPr/>
          </p:nvSpPr>
          <p:spPr>
            <a:xfrm>
              <a:off x="758284" y="1690688"/>
              <a:ext cx="62446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3.</a:t>
              </a: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A839F2EC-BF3B-AFA5-27AA-588B5BAB2D81}"/>
                </a:ext>
              </a:extLst>
            </p:cNvPr>
            <p:cNvSpPr txBox="1">
              <a:spLocks/>
            </p:cNvSpPr>
            <p:nvPr/>
          </p:nvSpPr>
          <p:spPr>
            <a:xfrm>
              <a:off x="1302835" y="1947239"/>
              <a:ext cx="3936497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Can handle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smooth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modelling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inaccuracies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821E5C-F28C-3298-8277-07D3B1B0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467" y="4297125"/>
            <a:ext cx="2134771" cy="21347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7639B04-E4F2-A3DC-3EFA-F78B3C21FEFB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Three Takeaways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B0185-DE17-DCF5-0AFC-90889AEA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405" y="1396854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9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5CF48-5321-FC21-5B39-2E5CD760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A160E-FB4F-66CF-C519-1EFCE2E1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… but there’s more!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6C99D-CAF0-C052-BD17-683982177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75DA-905C-8F4C-88B3-AC60348AA96F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DB376-307A-581C-9472-07696AFE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795BC-B833-9CAD-B7CA-87C6BDB3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D71A2-BFAF-2E0A-116B-9F395C07918E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D71A2-BFAF-2E0A-116B-9F395C079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3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39A0A-F3A4-A837-E2C0-30A3120193BB}"/>
              </a:ext>
            </a:extLst>
          </p:cNvPr>
          <p:cNvGrpSpPr/>
          <p:nvPr/>
        </p:nvGrpSpPr>
        <p:grpSpPr>
          <a:xfrm>
            <a:off x="101046" y="1412776"/>
            <a:ext cx="6004343" cy="1824821"/>
            <a:chOff x="359011" y="1417715"/>
            <a:chExt cx="6004343" cy="1824821"/>
          </a:xfrm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44DDF4D7-B2D2-66CF-F47D-BA305C37D29B}"/>
                </a:ext>
              </a:extLst>
            </p:cNvPr>
            <p:cNvSpPr/>
            <p:nvPr/>
          </p:nvSpPr>
          <p:spPr>
            <a:xfrm>
              <a:off x="3883293" y="1628536"/>
              <a:ext cx="2480061" cy="1368415"/>
            </a:xfrm>
            <a:prstGeom prst="wedgeEllipseCallout">
              <a:avLst>
                <a:gd name="adj1" fmla="val -103222"/>
                <a:gd name="adj2" fmla="val -34303"/>
              </a:avLst>
            </a:prstGeom>
            <a:noFill/>
            <a:ln w="28575">
              <a:solidFill>
                <a:srgbClr val="1C60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580851B-EFF2-FA49-2AF6-D3E24AADEE15}"/>
                </a:ext>
              </a:extLst>
            </p:cNvPr>
            <p:cNvGrpSpPr/>
            <p:nvPr/>
          </p:nvGrpSpPr>
          <p:grpSpPr>
            <a:xfrm>
              <a:off x="359011" y="1417715"/>
              <a:ext cx="2800857" cy="1824821"/>
              <a:chOff x="850076" y="2783427"/>
              <a:chExt cx="3659778" cy="2419703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2C816F3-9B27-501C-AB84-6C24E3FC05E5}"/>
                  </a:ext>
                </a:extLst>
              </p:cNvPr>
              <p:cNvCxnSpPr>
                <a:cxnSpLocks/>
              </p:cNvCxnSpPr>
              <p:nvPr/>
            </p:nvCxnSpPr>
            <p:spPr>
              <a:xfrm rot="763294">
                <a:off x="2605062" y="4264444"/>
                <a:ext cx="1327624" cy="9386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27069FD-5777-1EAB-352C-01D0433173CE}"/>
                  </a:ext>
                </a:extLst>
              </p:cNvPr>
              <p:cNvCxnSpPr>
                <a:cxnSpLocks/>
              </p:cNvCxnSpPr>
              <p:nvPr/>
            </p:nvCxnSpPr>
            <p:spPr>
              <a:xfrm rot="763294" flipV="1">
                <a:off x="2874811" y="2783427"/>
                <a:ext cx="769620" cy="14530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7E7AD38-32DC-8ECF-E0CF-2416FF2ECC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076" y="4144811"/>
                <a:ext cx="365977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454F67D-A369-8177-67BD-744287597C1C}"/>
                  </a:ext>
                </a:extLst>
              </p:cNvPr>
              <p:cNvGrpSpPr/>
              <p:nvPr/>
            </p:nvGrpSpPr>
            <p:grpSpPr>
              <a:xfrm>
                <a:off x="1136300" y="3839587"/>
                <a:ext cx="548580" cy="509141"/>
                <a:chOff x="2960812" y="1767731"/>
                <a:chExt cx="548580" cy="509141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5D415A-3962-5326-CAC6-EF09B5D0746C}"/>
                    </a:ext>
                  </a:extLst>
                </p:cNvPr>
                <p:cNvSpPr/>
                <p:nvPr/>
              </p:nvSpPr>
              <p:spPr>
                <a:xfrm>
                  <a:off x="3143672" y="1767731"/>
                  <a:ext cx="293712" cy="288032"/>
                </a:xfrm>
                <a:prstGeom prst="ellipse">
                  <a:avLst/>
                </a:prstGeom>
                <a:solidFill>
                  <a:srgbClr val="A3CE9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n</a:t>
                  </a: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00DFF8A-063C-2984-8CC6-676CD4560E07}"/>
                    </a:ext>
                  </a:extLst>
                </p:cNvPr>
                <p:cNvSpPr/>
                <p:nvPr/>
              </p:nvSpPr>
              <p:spPr>
                <a:xfrm>
                  <a:off x="2960812" y="1930039"/>
                  <a:ext cx="293712" cy="288032"/>
                </a:xfrm>
                <a:prstGeom prst="ellipse">
                  <a:avLst/>
                </a:prstGeom>
                <a:solidFill>
                  <a:srgbClr val="A3CE9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n</a:t>
                  </a: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1936053-ABD9-CB0E-0BEC-6F4D1E96C139}"/>
                    </a:ext>
                  </a:extLst>
                </p:cNvPr>
                <p:cNvSpPr/>
                <p:nvPr/>
              </p:nvSpPr>
              <p:spPr>
                <a:xfrm>
                  <a:off x="3215680" y="1988840"/>
                  <a:ext cx="293712" cy="288032"/>
                </a:xfrm>
                <a:prstGeom prst="ellipse">
                  <a:avLst/>
                </a:prstGeom>
                <a:solidFill>
                  <a:srgbClr val="49988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p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F32214B-CABD-CE28-22FC-0A0BC5D4E41B}"/>
                  </a:ext>
                </a:extLst>
              </p:cNvPr>
              <p:cNvGrpSpPr/>
              <p:nvPr/>
            </p:nvGrpSpPr>
            <p:grpSpPr>
              <a:xfrm>
                <a:off x="3671877" y="3816515"/>
                <a:ext cx="548581" cy="509144"/>
                <a:chOff x="3630481" y="4422161"/>
                <a:chExt cx="548581" cy="50914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4B1FFA9-D5AA-A662-83D0-8E180E23E760}"/>
                    </a:ext>
                  </a:extLst>
                </p:cNvPr>
                <p:cNvSpPr/>
                <p:nvPr/>
              </p:nvSpPr>
              <p:spPr>
                <a:xfrm>
                  <a:off x="3813342" y="4422161"/>
                  <a:ext cx="293712" cy="288034"/>
                </a:xfrm>
                <a:prstGeom prst="ellipse">
                  <a:avLst/>
                </a:prstGeom>
                <a:solidFill>
                  <a:srgbClr val="49988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p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B2A0649-C2B8-F422-A3CA-FFC44EFCFD65}"/>
                    </a:ext>
                  </a:extLst>
                </p:cNvPr>
                <p:cNvSpPr/>
                <p:nvPr/>
              </p:nvSpPr>
              <p:spPr>
                <a:xfrm>
                  <a:off x="3630481" y="4584472"/>
                  <a:ext cx="293712" cy="288032"/>
                </a:xfrm>
                <a:prstGeom prst="ellipse">
                  <a:avLst/>
                </a:prstGeom>
                <a:solidFill>
                  <a:srgbClr val="A3CE9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n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C613FE1-4080-45B3-BF6A-B58750D24642}"/>
                    </a:ext>
                  </a:extLst>
                </p:cNvPr>
                <p:cNvSpPr/>
                <p:nvPr/>
              </p:nvSpPr>
              <p:spPr>
                <a:xfrm>
                  <a:off x="3885350" y="4643273"/>
                  <a:ext cx="293712" cy="288032"/>
                </a:xfrm>
                <a:prstGeom prst="ellipse">
                  <a:avLst/>
                </a:prstGeom>
                <a:solidFill>
                  <a:srgbClr val="49988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p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F07687AA-CEE6-D131-E994-27F02DBB9782}"/>
                      </a:ext>
                    </a:extLst>
                  </p:cNvPr>
                  <p:cNvSpPr/>
                  <p:nvPr/>
                </p:nvSpPr>
                <p:spPr>
                  <a:xfrm>
                    <a:off x="3284705" y="3062976"/>
                    <a:ext cx="387172" cy="387965"/>
                  </a:xfrm>
                  <a:prstGeom prst="ellipse">
                    <a:avLst/>
                  </a:prstGeom>
                  <a:solidFill>
                    <a:srgbClr val="1C6087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rtlCol="0" anchor="ctr" anchorCtr="1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F07687AA-CEE6-D131-E994-27F02DBB97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4705" y="3062976"/>
                    <a:ext cx="387172" cy="387965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 l="-3846"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E4E9C7CC-8F0B-69F6-79F4-F972F832BD4E}"/>
                      </a:ext>
                    </a:extLst>
                  </p:cNvPr>
                  <p:cNvSpPr/>
                  <p:nvPr/>
                </p:nvSpPr>
                <p:spPr>
                  <a:xfrm>
                    <a:off x="3284705" y="4808629"/>
                    <a:ext cx="293712" cy="288033"/>
                  </a:xfrm>
                  <a:prstGeom prst="ellipse">
                    <a:avLst/>
                  </a:prstGeom>
                  <a:solidFill>
                    <a:srgbClr val="2C307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rtlCol="0" anchor="ctr" anchorCtr="1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E4E9C7CC-8F0B-69F6-79F4-F972F832BD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4705" y="4808629"/>
                    <a:ext cx="293712" cy="28803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D81238-EB2E-1F3E-EA2D-2563E098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553846">
              <a:off x="4264173" y="1869070"/>
              <a:ext cx="655996" cy="6902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BB6CA-F68E-2CB9-11B0-B00ABFFFD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6133" y="1917439"/>
              <a:ext cx="835072" cy="6364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69448B-F95A-9965-5A82-08635E684153}"/>
                </a:ext>
              </a:extLst>
            </p:cNvPr>
            <p:cNvSpPr txBox="1"/>
            <p:nvPr/>
          </p:nvSpPr>
          <p:spPr>
            <a:xfrm>
              <a:off x="5001557" y="201215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E13C5C-A269-2BA3-EF7F-0CD06F343718}"/>
                    </a:ext>
                  </a:extLst>
                </p:cNvPr>
                <p:cNvSpPr txBox="1"/>
                <p:nvPr/>
              </p:nvSpPr>
              <p:spPr>
                <a:xfrm>
                  <a:off x="4300953" y="2512660"/>
                  <a:ext cx="810863" cy="3815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1,2,3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E13C5C-A269-2BA3-EF7F-0CD06F3437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953" y="2512660"/>
                  <a:ext cx="810863" cy="38151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37A7288-1419-9DA5-6635-E3077966F2BC}"/>
                    </a:ext>
                  </a:extLst>
                </p:cNvPr>
                <p:cNvSpPr txBox="1"/>
                <p:nvPr/>
              </p:nvSpPr>
              <p:spPr>
                <a:xfrm>
                  <a:off x="5295393" y="2511992"/>
                  <a:ext cx="5500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37A7288-1419-9DA5-6635-E3077966F2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393" y="2511992"/>
                  <a:ext cx="550087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AA9C70-8B09-47BF-915E-198FA8F55C82}"/>
                  </a:ext>
                </a:extLst>
              </p:cNvPr>
              <p:cNvSpPr txBox="1"/>
              <p:nvPr/>
            </p:nvSpPr>
            <p:spPr>
              <a:xfrm>
                <a:off x="6288966" y="1333833"/>
                <a:ext cx="6143738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Hypoth. particle, no interaction via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Excellent dark matter candidate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on a keV-scale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AA9C70-8B09-47BF-915E-198FA8F55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966" y="1333833"/>
                <a:ext cx="6143738" cy="2226899"/>
              </a:xfrm>
              <a:prstGeom prst="rect">
                <a:avLst/>
              </a:prstGeom>
              <a:blipFill>
                <a:blip r:embed="rId10"/>
                <a:stretch>
                  <a:fillRect l="-1033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3E4522E1-B8BB-EDAD-49AD-3749E25D49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5540" r="4122" b="2942"/>
          <a:stretch/>
        </p:blipFill>
        <p:spPr>
          <a:xfrm>
            <a:off x="8153400" y="2850183"/>
            <a:ext cx="2469186" cy="234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414D5F2-76E7-2B21-9847-143F48AE357E}"/>
              </a:ext>
            </a:extLst>
          </p:cNvPr>
          <p:cNvGrpSpPr/>
          <p:nvPr/>
        </p:nvGrpSpPr>
        <p:grpSpPr>
          <a:xfrm>
            <a:off x="7868574" y="2422896"/>
            <a:ext cx="1179753" cy="1045021"/>
            <a:chOff x="7868574" y="2422896"/>
            <a:chExt cx="1179753" cy="104502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6D4BE7-B761-5D4B-F5EE-7411EEDB596F}"/>
                </a:ext>
              </a:extLst>
            </p:cNvPr>
            <p:cNvCxnSpPr>
              <a:cxnSpLocks/>
            </p:cNvCxnSpPr>
            <p:nvPr/>
          </p:nvCxnSpPr>
          <p:spPr>
            <a:xfrm>
              <a:off x="8460000" y="2632166"/>
              <a:ext cx="0" cy="835751"/>
            </a:xfrm>
            <a:prstGeom prst="straightConnector1">
              <a:avLst/>
            </a:prstGeom>
            <a:ln w="38100">
              <a:solidFill>
                <a:srgbClr val="B1B1B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38DC922F-D0C7-C805-E04F-16BF4918C140}"/>
                </a:ext>
              </a:extLst>
            </p:cNvPr>
            <p:cNvSpPr/>
            <p:nvPr/>
          </p:nvSpPr>
          <p:spPr>
            <a:xfrm rot="5400000">
              <a:off x="8329081" y="1962389"/>
              <a:ext cx="258740" cy="1179753"/>
            </a:xfrm>
            <a:prstGeom prst="rightBrace">
              <a:avLst>
                <a:gd name="adj1" fmla="val 30193"/>
                <a:gd name="adj2" fmla="val 50000"/>
              </a:avLst>
            </a:prstGeom>
            <a:ln w="38100">
              <a:solidFill>
                <a:srgbClr val="B1B1B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8788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7764F-5FF5-4AB6-2187-07794F05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09DC1-657C-FD38-E2BB-E59969D0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354F-FC22-6745-BA6F-E436E78C505B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9BEB7-4C51-38EE-81A8-D3980308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6E6E2-6162-4C21-9E78-F7EFE854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D37-0FD3-264E-9283-504686372A1C}" type="slidenum">
              <a:rPr lang="en-DE" smtClean="0"/>
              <a:pPr/>
              <a:t>50</a:t>
            </a:fld>
            <a:endParaRPr lang="en-D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8B365D8-8267-E924-8BCF-7FE96982356A}"/>
              </a:ext>
            </a:extLst>
          </p:cNvPr>
          <p:cNvSpPr txBox="1">
            <a:spLocks/>
          </p:cNvSpPr>
          <p:nvPr/>
        </p:nvSpPr>
        <p:spPr>
          <a:xfrm>
            <a:off x="7874876" y="136525"/>
            <a:ext cx="5530993" cy="59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sul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rgbClr val="7EBB91"/>
                </a:solidFill>
              </a:rPr>
              <a:t>Binary Classification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4E44A3-C8C3-CBDD-E1F2-0122C04B22B9}"/>
              </a:ext>
            </a:extLst>
          </p:cNvPr>
          <p:cNvGrpSpPr/>
          <p:nvPr/>
        </p:nvGrpSpPr>
        <p:grpSpPr>
          <a:xfrm>
            <a:off x="838200" y="1501117"/>
            <a:ext cx="5716836" cy="1325563"/>
            <a:chOff x="838200" y="1690688"/>
            <a:chExt cx="5716836" cy="1325563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0F20A570-6A8F-A5C8-6A49-A5B8C2C92380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690688"/>
              <a:ext cx="54455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1.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9EB605AA-3AEB-2F16-A366-53357F34AD44}"/>
                </a:ext>
              </a:extLst>
            </p:cNvPr>
            <p:cNvSpPr txBox="1">
              <a:spLocks/>
            </p:cNvSpPr>
            <p:nvPr/>
          </p:nvSpPr>
          <p:spPr>
            <a:xfrm>
              <a:off x="1382750" y="2006128"/>
              <a:ext cx="5172286" cy="7249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Not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completely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model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independent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training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data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has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from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somewhere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652E24-F701-41EE-8A9A-4CB26A007FD2}"/>
              </a:ext>
            </a:extLst>
          </p:cNvPr>
          <p:cNvGrpSpPr/>
          <p:nvPr/>
        </p:nvGrpSpPr>
        <p:grpSpPr>
          <a:xfrm>
            <a:off x="838199" y="2439278"/>
            <a:ext cx="6892372" cy="1325563"/>
            <a:chOff x="758284" y="1690688"/>
            <a:chExt cx="5448526" cy="132556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F269006-A010-AD1A-C467-3ACAF7581157}"/>
                </a:ext>
              </a:extLst>
            </p:cNvPr>
            <p:cNvSpPr txBox="1">
              <a:spLocks/>
            </p:cNvSpPr>
            <p:nvPr/>
          </p:nvSpPr>
          <p:spPr>
            <a:xfrm>
              <a:off x="758284" y="1690688"/>
              <a:ext cx="62446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DE" sz="4000" kern="1200" dirty="0">
                  <a:gradFill>
                    <a:gsLst>
                      <a:gs pos="87000">
                        <a:srgbClr val="254B7F"/>
                      </a:gs>
                      <a:gs pos="75000">
                        <a:srgbClr val="1B6488"/>
                      </a:gs>
                      <a:gs pos="60000">
                        <a:srgbClr val="1E6F8A"/>
                      </a:gs>
                      <a:gs pos="45000">
                        <a:srgbClr val="34858D"/>
                      </a:gs>
                      <a:gs pos="30000">
                        <a:srgbClr val="58A590"/>
                      </a:gs>
                      <a:gs pos="15000">
                        <a:srgbClr val="7BBA91"/>
                      </a:gs>
                      <a:gs pos="0">
                        <a:srgbClr val="A5CE90"/>
                      </a:gs>
                      <a:gs pos="100000">
                        <a:srgbClr val="2C3072"/>
                      </a:gs>
                    </a:gsLst>
                    <a:lin ang="0" scaled="0"/>
                  </a:gradFill>
                  <a:latin typeface="Asul" panose="020000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de-DE" dirty="0"/>
                <a:t>2.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99A8B533-4A28-28BE-B7A5-849B84909610}"/>
                </a:ext>
              </a:extLst>
            </p:cNvPr>
            <p:cNvSpPr txBox="1">
              <a:spLocks/>
            </p:cNvSpPr>
            <p:nvPr/>
          </p:nvSpPr>
          <p:spPr>
            <a:xfrm>
              <a:off x="1188759" y="1936577"/>
              <a:ext cx="5018051" cy="6577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sul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Not 100% transparent </a:t>
              </a:r>
            </a:p>
            <a:p>
              <a:pPr marL="0" indent="0">
                <a:buNone/>
              </a:pP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only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likelihood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-ratio </a:t>
              </a:r>
              <a:r>
                <a:rPr lang="de-DE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estimator</a:t>
              </a:r>
              <a:r>
                <a: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0" indent="0">
                <a:buNone/>
              </a:pPr>
              <a:endParaRPr lang="en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6C5085D9-A102-C20F-AFBA-42403625C5D0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Caveats</a:t>
            </a:r>
          </a:p>
        </p:txBody>
      </p:sp>
    </p:spTree>
    <p:extLst>
      <p:ext uri="{BB962C8B-B14F-4D97-AF65-F5344CB8AC3E}">
        <p14:creationId xmlns:p14="http://schemas.microsoft.com/office/powerpoint/2010/main" val="152340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0B12-F5AF-544C-9F95-B3DD586E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0D5D5-58A5-30CF-62D9-B1E9CB94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955F-4484-ED49-B92A-D76F73D1A9CF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1DE25-EDC1-2E8D-370E-2510B14F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930DB-95FD-F33D-B62D-240E9966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51</a:t>
            </a:fld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F26EF-17CA-11F3-6522-DF8780D2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Training Data</a:t>
            </a:r>
          </a:p>
        </p:txBody>
      </p:sp>
      <p:pic>
        <p:nvPicPr>
          <p:cNvPr id="3" name="Image 10">
            <a:extLst>
              <a:ext uri="{FF2B5EF4-FFF2-40B4-BE49-F238E27FC236}">
                <a16:creationId xmlns:a16="http://schemas.microsoft.com/office/drawing/2014/main" id="{B37D0FD7-3478-6532-B094-0B6194B63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516" y="1889910"/>
            <a:ext cx="3327947" cy="3993536"/>
          </a:xfrm>
          <a:prstGeom prst="rect">
            <a:avLst/>
          </a:prstGeom>
        </p:spPr>
      </p:pic>
      <p:pic>
        <p:nvPicPr>
          <p:cNvPr id="10" name="Image 19">
            <a:extLst>
              <a:ext uri="{FF2B5EF4-FFF2-40B4-BE49-F238E27FC236}">
                <a16:creationId xmlns:a16="http://schemas.microsoft.com/office/drawing/2014/main" id="{18CF1AB4-C4CE-F7F5-A581-6760BCF97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25" y="1889910"/>
            <a:ext cx="3327947" cy="3993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23">
                <a:extLst>
                  <a:ext uri="{FF2B5EF4-FFF2-40B4-BE49-F238E27FC236}">
                    <a16:creationId xmlns:a16="http://schemas.microsoft.com/office/drawing/2014/main" id="{FE946800-A6DD-CB28-095C-052BE6635832}"/>
                  </a:ext>
                </a:extLst>
              </p:cNvPr>
              <p:cNvSpPr txBox="1"/>
              <p:nvPr/>
            </p:nvSpPr>
            <p:spPr>
              <a:xfrm>
                <a:off x="885423" y="1296020"/>
                <a:ext cx="3050337" cy="71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𝐤𝐞𝐕</m:t>
                      </m:r>
                    </m:oMath>
                  </m:oMathPara>
                </a14:m>
                <a:endParaRPr lang="fr-FR" sz="2000" b="1" dirty="0">
                  <a:solidFill>
                    <a:schemeClr val="tx1">
                      <a:tint val="82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e>
                      <m:sup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l-GR" sz="2000" b="1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fr-FR" sz="2000" b="1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1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23">
                <a:extLst>
                  <a:ext uri="{FF2B5EF4-FFF2-40B4-BE49-F238E27FC236}">
                    <a16:creationId xmlns:a16="http://schemas.microsoft.com/office/drawing/2014/main" id="{FE946800-A6DD-CB28-095C-052BE663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23" y="1296020"/>
                <a:ext cx="3050337" cy="714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24">
                <a:extLst>
                  <a:ext uri="{FF2B5EF4-FFF2-40B4-BE49-F238E27FC236}">
                    <a16:creationId xmlns:a16="http://schemas.microsoft.com/office/drawing/2014/main" id="{7A9CF975-47FA-C0F3-DB47-AE1A73E98251}"/>
                  </a:ext>
                </a:extLst>
              </p:cNvPr>
              <p:cNvSpPr txBox="1"/>
              <p:nvPr/>
            </p:nvSpPr>
            <p:spPr>
              <a:xfrm>
                <a:off x="4534000" y="1296020"/>
                <a:ext cx="3030825" cy="71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𝐤𝐞𝐕</m:t>
                      </m:r>
                    </m:oMath>
                  </m:oMathPara>
                </a14:m>
                <a:endParaRPr lang="fr-FR" sz="2000" b="1" dirty="0">
                  <a:solidFill>
                    <a:schemeClr val="tx1">
                      <a:tint val="82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e>
                        <m:sup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l-G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b="1" dirty="0">
                          <a:solidFill>
                            <a:schemeClr val="tx1">
                              <a:tint val="82000"/>
                            </a:schemeClr>
                          </a:solidFill>
                        </a:rPr>
                        <m:t> 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tint val="82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oneTexte 24">
                <a:extLst>
                  <a:ext uri="{FF2B5EF4-FFF2-40B4-BE49-F238E27FC236}">
                    <a16:creationId xmlns:a16="http://schemas.microsoft.com/office/drawing/2014/main" id="{7A9CF975-47FA-C0F3-DB47-AE1A73E98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000" y="1296020"/>
                <a:ext cx="3030825" cy="714876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F07FB8-6186-89EF-341C-71771795429E}"/>
              </a:ext>
            </a:extLst>
          </p:cNvPr>
          <p:cNvSpPr txBox="1"/>
          <p:nvPr/>
        </p:nvSpPr>
        <p:spPr>
          <a:xfrm>
            <a:off x="7862463" y="3009964"/>
            <a:ext cx="4301801" cy="1414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de-DE" sz="2000" b="1" dirty="0"/>
              <a:t>Training Data </a:t>
            </a:r>
            <a:r>
              <a:rPr lang="de-DE" sz="2000" b="1" dirty="0" err="1"/>
              <a:t>should</a:t>
            </a:r>
            <a:r>
              <a:rPr lang="de-DE" sz="2000" b="1" dirty="0"/>
              <a:t> </a:t>
            </a:r>
            <a:r>
              <a:rPr lang="de-DE" sz="2000" b="1" dirty="0" err="1"/>
              <a:t>include</a:t>
            </a:r>
            <a:r>
              <a:rPr lang="de-DE" sz="2000" b="1" dirty="0"/>
              <a:t>:</a:t>
            </a: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de-DE" sz="2000" dirty="0"/>
              <a:t>Different sterile </a:t>
            </a:r>
            <a:r>
              <a:rPr lang="de-DE" sz="2000" dirty="0" err="1"/>
              <a:t>signatures</a:t>
            </a:r>
            <a:endParaRPr lang="de-DE" sz="2000" dirty="0"/>
          </a:p>
          <a:p>
            <a:pPr marL="342900" indent="-342900">
              <a:buFontTx/>
              <a:buChar char="-"/>
            </a:pPr>
            <a:r>
              <a:rPr lang="de-DE" sz="2000" dirty="0"/>
              <a:t>Statistical </a:t>
            </a:r>
            <a:r>
              <a:rPr lang="de-DE" sz="2000" dirty="0" err="1"/>
              <a:t>fluctuations</a:t>
            </a:r>
            <a:endParaRPr lang="de-DE" sz="2000" dirty="0"/>
          </a:p>
          <a:p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E58EA0-D96F-D8F4-45DB-714309D6B100}"/>
              </a:ext>
            </a:extLst>
          </p:cNvPr>
          <p:cNvSpPr/>
          <p:nvPr/>
        </p:nvSpPr>
        <p:spPr>
          <a:xfrm>
            <a:off x="7752184" y="3861048"/>
            <a:ext cx="31695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6891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4D76-86AD-5488-4AE7-61117A0E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C2724-94E4-6726-3A23-C01D53BF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A622-83E4-C148-94C9-1718B517B0D2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A851-AC18-F894-DB4A-8FEB4B6E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D2E57-EDBE-F158-8BA3-55091020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52</a:t>
            </a:fld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C7337-9057-27E7-C2BB-D2A85FC5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Training Data</a:t>
            </a:r>
          </a:p>
        </p:txBody>
      </p:sp>
      <p:pic>
        <p:nvPicPr>
          <p:cNvPr id="3" name="Image 10">
            <a:extLst>
              <a:ext uri="{FF2B5EF4-FFF2-40B4-BE49-F238E27FC236}">
                <a16:creationId xmlns:a16="http://schemas.microsoft.com/office/drawing/2014/main" id="{9A7A0C28-6841-3784-1B54-27379F8A0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516" y="1889910"/>
            <a:ext cx="3327947" cy="3993536"/>
          </a:xfrm>
          <a:prstGeom prst="rect">
            <a:avLst/>
          </a:prstGeom>
        </p:spPr>
      </p:pic>
      <p:pic>
        <p:nvPicPr>
          <p:cNvPr id="10" name="Image 19">
            <a:extLst>
              <a:ext uri="{FF2B5EF4-FFF2-40B4-BE49-F238E27FC236}">
                <a16:creationId xmlns:a16="http://schemas.microsoft.com/office/drawing/2014/main" id="{232B20A2-A306-29C6-8A93-2883FE408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25" y="1889910"/>
            <a:ext cx="3327947" cy="3993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23">
                <a:extLst>
                  <a:ext uri="{FF2B5EF4-FFF2-40B4-BE49-F238E27FC236}">
                    <a16:creationId xmlns:a16="http://schemas.microsoft.com/office/drawing/2014/main" id="{C2964303-E07B-C2F9-BD56-0CDB118A48EC}"/>
                  </a:ext>
                </a:extLst>
              </p:cNvPr>
              <p:cNvSpPr txBox="1"/>
              <p:nvPr/>
            </p:nvSpPr>
            <p:spPr>
              <a:xfrm>
                <a:off x="885423" y="1296020"/>
                <a:ext cx="3050337" cy="71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𝐤𝐞𝐕</m:t>
                      </m:r>
                    </m:oMath>
                  </m:oMathPara>
                </a14:m>
                <a:endParaRPr lang="fr-FR" sz="2000" b="1" dirty="0">
                  <a:solidFill>
                    <a:schemeClr val="tx1">
                      <a:tint val="82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e>
                      <m:sup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l-GR" sz="2000" b="1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fr-FR" sz="2000" b="1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1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23">
                <a:extLst>
                  <a:ext uri="{FF2B5EF4-FFF2-40B4-BE49-F238E27FC236}">
                    <a16:creationId xmlns:a16="http://schemas.microsoft.com/office/drawing/2014/main" id="{C2964303-E07B-C2F9-BD56-0CDB118A4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23" y="1296020"/>
                <a:ext cx="3050337" cy="7148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24">
                <a:extLst>
                  <a:ext uri="{FF2B5EF4-FFF2-40B4-BE49-F238E27FC236}">
                    <a16:creationId xmlns:a16="http://schemas.microsoft.com/office/drawing/2014/main" id="{647D4DCB-10E1-E5DE-687D-1582AE12991A}"/>
                  </a:ext>
                </a:extLst>
              </p:cNvPr>
              <p:cNvSpPr txBox="1"/>
              <p:nvPr/>
            </p:nvSpPr>
            <p:spPr>
              <a:xfrm>
                <a:off x="4534000" y="1296020"/>
                <a:ext cx="3030825" cy="71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𝐤𝐞𝐕</m:t>
                      </m:r>
                    </m:oMath>
                  </m:oMathPara>
                </a14:m>
                <a:endParaRPr lang="fr-FR" sz="2000" b="1" dirty="0">
                  <a:solidFill>
                    <a:schemeClr val="tx1">
                      <a:tint val="82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e>
                        <m:sup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l-G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fr-FR" sz="2000" b="1">
                          <a:solidFill>
                            <a:schemeClr val="tx1">
                              <a:tint val="82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b="1" i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>
                              <a:solidFill>
                                <a:schemeClr val="tx1">
                                  <a:tint val="82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b="1" dirty="0">
                          <a:solidFill>
                            <a:schemeClr val="tx1">
                              <a:tint val="82000"/>
                            </a:schemeClr>
                          </a:solidFill>
                        </a:rPr>
                        <m:t> 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tint val="82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oneTexte 24">
                <a:extLst>
                  <a:ext uri="{FF2B5EF4-FFF2-40B4-BE49-F238E27FC236}">
                    <a16:creationId xmlns:a16="http://schemas.microsoft.com/office/drawing/2014/main" id="{647D4DCB-10E1-E5DE-687D-1582AE129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000" y="1296020"/>
                <a:ext cx="3030825" cy="714876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10">
            <a:extLst>
              <a:ext uri="{FF2B5EF4-FFF2-40B4-BE49-F238E27FC236}">
                <a16:creationId xmlns:a16="http://schemas.microsoft.com/office/drawing/2014/main" id="{C70B0FD5-F03D-3CDB-1BFA-3EC9F5008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515" y="1900290"/>
            <a:ext cx="3327948" cy="3993537"/>
          </a:xfrm>
          <a:prstGeom prst="rect">
            <a:avLst/>
          </a:prstGeom>
        </p:spPr>
      </p:pic>
      <p:pic>
        <p:nvPicPr>
          <p:cNvPr id="11" name="Image 19">
            <a:extLst>
              <a:ext uri="{FF2B5EF4-FFF2-40B4-BE49-F238E27FC236}">
                <a16:creationId xmlns:a16="http://schemas.microsoft.com/office/drawing/2014/main" id="{221995BD-22EA-0303-D256-647797AA8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19" y="1900290"/>
            <a:ext cx="3327947" cy="3993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3518AE-8C7D-36B5-2C5D-AA2506F8282A}"/>
              </a:ext>
            </a:extLst>
          </p:cNvPr>
          <p:cNvSpPr txBox="1"/>
          <p:nvPr/>
        </p:nvSpPr>
        <p:spPr>
          <a:xfrm>
            <a:off x="7862463" y="3009964"/>
            <a:ext cx="4301801" cy="1414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de-DE" sz="2000" b="1" dirty="0"/>
              <a:t>Training Data </a:t>
            </a:r>
            <a:r>
              <a:rPr lang="de-DE" sz="2000" b="1" dirty="0" err="1"/>
              <a:t>should</a:t>
            </a:r>
            <a:r>
              <a:rPr lang="de-DE" sz="2000" b="1" dirty="0"/>
              <a:t> </a:t>
            </a:r>
            <a:r>
              <a:rPr lang="de-DE" sz="2000" b="1" dirty="0" err="1"/>
              <a:t>include</a:t>
            </a:r>
            <a:r>
              <a:rPr lang="de-DE" sz="2000" b="1" dirty="0"/>
              <a:t>:</a:t>
            </a: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de-DE" sz="2000" dirty="0"/>
              <a:t>Different sterile </a:t>
            </a:r>
            <a:r>
              <a:rPr lang="de-DE" sz="2000" dirty="0" err="1"/>
              <a:t>signatures</a:t>
            </a:r>
            <a:endParaRPr lang="de-DE" sz="2000" dirty="0"/>
          </a:p>
          <a:p>
            <a:pPr marL="342900" indent="-342900">
              <a:buFontTx/>
              <a:buChar char="-"/>
            </a:pPr>
            <a:r>
              <a:rPr lang="de-DE" sz="2000" dirty="0"/>
              <a:t>Statistical </a:t>
            </a:r>
            <a:r>
              <a:rPr lang="de-DE" sz="2000" dirty="0" err="1"/>
              <a:t>fluctuations</a:t>
            </a:r>
            <a:endParaRPr lang="de-DE" sz="2000" dirty="0"/>
          </a:p>
          <a:p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260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730F9-9884-3A9D-E115-8018C1E92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22385-D2B7-D99A-00A1-E3BF1B0CD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2A32-69DB-8D42-84C3-9CCB095AFA02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19563-5442-9CDA-661F-F81010BB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051E-4979-DEC4-9618-E808F791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53</a:t>
            </a:fld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C1A0E-A250-85A2-6846-1D423CED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Training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2D0C1-CCEE-FC08-8D4E-C7925515AACC}"/>
              </a:ext>
            </a:extLst>
          </p:cNvPr>
          <p:cNvSpPr txBox="1"/>
          <p:nvPr/>
        </p:nvSpPr>
        <p:spPr>
          <a:xfrm>
            <a:off x="551384" y="1642236"/>
            <a:ext cx="553998" cy="4090823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DE" sz="2400" b="1" dirty="0">
                <a:solidFill>
                  <a:srgbClr val="B1B1B1"/>
                </a:solidFill>
              </a:rPr>
              <a:t>Theoretical Prediction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DAC73E-E316-A874-044A-81EC8325E49F}"/>
              </a:ext>
            </a:extLst>
          </p:cNvPr>
          <p:cNvCxnSpPr>
            <a:cxnSpLocks/>
          </p:cNvCxnSpPr>
          <p:nvPr/>
        </p:nvCxnSpPr>
        <p:spPr>
          <a:xfrm>
            <a:off x="1379476" y="3789040"/>
            <a:ext cx="10621180" cy="0"/>
          </a:xfrm>
          <a:prstGeom prst="straightConnector1">
            <a:avLst/>
          </a:prstGeom>
          <a:ln w="38100">
            <a:solidFill>
              <a:srgbClr val="B1B1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CCD79C6-FCF8-D081-5C2F-5B18ECDDDF9B}"/>
                  </a:ext>
                </a:extLst>
              </p:cNvPr>
              <p:cNvSpPr/>
              <p:nvPr/>
            </p:nvSpPr>
            <p:spPr>
              <a:xfrm>
                <a:off x="1912278" y="3594415"/>
                <a:ext cx="2304256" cy="4389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900" dirty="0">
                    <a:solidFill>
                      <a:schemeClr val="tx1">
                        <a:tint val="82000"/>
                      </a:schemeClr>
                    </a:solidFill>
                  </a:rPr>
                  <a:t>S</a:t>
                </a:r>
                <a:r>
                  <a:rPr lang="en-DE" sz="1900" dirty="0">
                    <a:solidFill>
                      <a:schemeClr val="tx1">
                        <a:tint val="82000"/>
                      </a:schemeClr>
                    </a:solidFill>
                  </a:rPr>
                  <a:t>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900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900" b="0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de-DE" sz="1900" b="0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DE" sz="1900" b="0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sz="1900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900">
                            <a:solidFill>
                              <a:schemeClr val="tx1">
                                <a:tint val="82000"/>
                              </a:schemeClr>
                            </a:solidFill>
                          </a:rPr>
                          <m:t>sin</m:t>
                        </m:r>
                      </m:e>
                      <m:sup>
                        <m:r>
                          <a:rPr lang="de-DE" sz="1900" b="0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900" b="0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1900" b="0" i="1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de-DE" sz="1900" b="0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sz="1900" dirty="0">
                  <a:solidFill>
                    <a:schemeClr val="tx1">
                      <a:tint val="82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CCD79C6-FCF8-D081-5C2F-5B18ECDDD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278" y="3594415"/>
                <a:ext cx="2304256" cy="438910"/>
              </a:xfrm>
              <a:prstGeom prst="rect">
                <a:avLst/>
              </a:prstGeom>
              <a:blipFill>
                <a:blip r:embed="rId3"/>
                <a:stretch>
                  <a:fillRect l="-546"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813AFBF-43C1-7B04-05C4-08ED4E7D0137}"/>
              </a:ext>
            </a:extLst>
          </p:cNvPr>
          <p:cNvSpPr/>
          <p:nvPr/>
        </p:nvSpPr>
        <p:spPr>
          <a:xfrm>
            <a:off x="6528050" y="3594415"/>
            <a:ext cx="3274796" cy="438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Statistically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fluctuate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sample</a:t>
            </a:r>
            <a:endParaRPr lang="en-DE" sz="1900" dirty="0">
              <a:solidFill>
                <a:schemeClr val="tx1">
                  <a:tint val="82000"/>
                </a:schemeClr>
              </a:solidFill>
            </a:endParaRPr>
          </a:p>
        </p:txBody>
      </p:sp>
      <p:pic>
        <p:nvPicPr>
          <p:cNvPr id="27" name="Image 19">
            <a:extLst>
              <a:ext uri="{FF2B5EF4-FFF2-40B4-BE49-F238E27FC236}">
                <a16:creationId xmlns:a16="http://schemas.microsoft.com/office/drawing/2014/main" id="{7A7F585C-E6DD-2574-760C-2F49BBFAA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73"/>
          <a:stretch/>
        </p:blipFill>
        <p:spPr>
          <a:xfrm>
            <a:off x="6130437" y="1435367"/>
            <a:ext cx="3844900" cy="1970242"/>
          </a:xfrm>
          <a:prstGeom prst="rect">
            <a:avLst/>
          </a:prstGeom>
        </p:spPr>
      </p:pic>
      <p:pic>
        <p:nvPicPr>
          <p:cNvPr id="29" name="Graphic 28" descr="Dice outline">
            <a:extLst>
              <a:ext uri="{FF2B5EF4-FFF2-40B4-BE49-F238E27FC236}">
                <a16:creationId xmlns:a16="http://schemas.microsoft.com/office/drawing/2014/main" id="{3CBF0E46-B45D-FB6F-DA18-62A33FE75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7087" y="4249349"/>
            <a:ext cx="1371600" cy="137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C9F51D-010A-BD77-4DFE-B5E02FB44E9A}"/>
                  </a:ext>
                </a:extLst>
              </p:cNvPr>
              <p:cNvSpPr/>
              <p:nvPr/>
            </p:nvSpPr>
            <p:spPr>
              <a:xfrm>
                <a:off x="10393425" y="3979626"/>
                <a:ext cx="1108866" cy="9686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900" dirty="0">
                    <a:solidFill>
                      <a:schemeClr val="tx1">
                        <a:tint val="82000"/>
                      </a:schemeClr>
                    </a:solidFill>
                  </a:rPr>
                  <a:t>Repeat </a:t>
                </a:r>
                <a14:m>
                  <m:oMath xmlns:m="http://schemas.openxmlformats.org/officeDocument/2006/math">
                    <m:r>
                      <a:rPr lang="de-DE" sz="1900" b="0" i="1" smtClean="0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sz="1900" dirty="0">
                    <a:solidFill>
                      <a:schemeClr val="tx1">
                        <a:tint val="82000"/>
                      </a:schemeClr>
                    </a:solidFill>
                  </a:rPr>
                  <a:t> times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C9F51D-010A-BD77-4DFE-B5E02FB44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425" y="3979626"/>
                <a:ext cx="1108866" cy="968681"/>
              </a:xfrm>
              <a:prstGeom prst="rect">
                <a:avLst/>
              </a:prstGeom>
              <a:blipFill>
                <a:blip r:embed="rId7"/>
                <a:stretch>
                  <a:fillRect r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9A34808A-723D-3487-FE22-6A3C9FA6013A}"/>
              </a:ext>
            </a:extLst>
          </p:cNvPr>
          <p:cNvSpPr/>
          <p:nvPr/>
        </p:nvSpPr>
        <p:spPr>
          <a:xfrm>
            <a:off x="10393425" y="2738305"/>
            <a:ext cx="1080120" cy="1050735"/>
          </a:xfrm>
          <a:prstGeom prst="ellipse">
            <a:avLst/>
          </a:prstGeom>
          <a:noFill/>
          <a:ln w="38100">
            <a:solidFill>
              <a:srgbClr val="B1B1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7326E7-0138-B503-9B2B-DEDA249070DC}"/>
              </a:ext>
            </a:extLst>
          </p:cNvPr>
          <p:cNvCxnSpPr/>
          <p:nvPr/>
        </p:nvCxnSpPr>
        <p:spPr>
          <a:xfrm flipV="1">
            <a:off x="5663952" y="3789040"/>
            <a:ext cx="0" cy="576064"/>
          </a:xfrm>
          <a:prstGeom prst="straightConnector1">
            <a:avLst/>
          </a:prstGeom>
          <a:ln w="38100">
            <a:solidFill>
              <a:srgbClr val="B1B1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14112A5-6680-63D6-EE26-9C962FBAED7E}"/>
                  </a:ext>
                </a:extLst>
              </p:cNvPr>
              <p:cNvSpPr/>
              <p:nvPr/>
            </p:nvSpPr>
            <p:spPr>
              <a:xfrm>
                <a:off x="4675453" y="4425474"/>
                <a:ext cx="1976997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50% </a:t>
                </a:r>
                <a:r>
                  <a:rPr lang="de-DE" dirty="0" err="1">
                    <a:solidFill>
                      <a:schemeClr val="tx1">
                        <a:tint val="82000"/>
                      </a:schemeClr>
                    </a:solidFill>
                  </a:rPr>
                  <a:t>probability</a:t>
                </a:r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  <a:r>
                  <a:rPr lang="de-DE" dirty="0" err="1">
                    <a:solidFill>
                      <a:schemeClr val="tx1">
                        <a:tint val="82000"/>
                      </a:schemeClr>
                    </a:solidFill>
                  </a:rPr>
                  <a:t>to</a:t>
                </a:r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  <a:r>
                  <a:rPr lang="de-DE" dirty="0" err="1">
                    <a:solidFill>
                      <a:schemeClr val="tx1">
                        <a:tint val="82000"/>
                      </a:schemeClr>
                    </a:solidFill>
                  </a:rPr>
                  <a:t>set</a:t>
                </a:r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</a:rPr>
                          <m:t>sin</m:t>
                        </m:r>
                      </m:e>
                      <m:sup>
                        <m: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de-DE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de-DE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tx1">
                      <a:tint val="82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14112A5-6680-63D6-EE26-9C962FBAE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53" y="4425474"/>
                <a:ext cx="1976997" cy="576064"/>
              </a:xfrm>
              <a:prstGeom prst="rect">
                <a:avLst/>
              </a:prstGeom>
              <a:blipFill>
                <a:blip r:embed="rId8"/>
                <a:stretch>
                  <a:fillRect l="-1923" t="-10870" b="-239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B63B5A2-AC61-8503-1BA9-7B8DEC937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925" y="1795992"/>
            <a:ext cx="2494609" cy="1663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C47E0-5E12-C9AC-D6B3-290F87A0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5961" y="4363302"/>
            <a:ext cx="2494607" cy="16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61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09BB-83A1-3EE4-418D-F61CC9E72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2542-93B9-D36C-8B86-A8135A26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Training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6BC40-656B-E3FB-F9D8-0926788D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9A4D-7BFD-CF4B-B971-C022D78163F1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3AA21-C631-BD49-95A3-81F7D04F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E0EBC-3D19-EDBB-B3C4-533479BE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54</a:t>
            </a:fld>
            <a:endParaRPr lang="en-DE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BFE961-3941-40AF-26A1-185AAA45B8CC}"/>
              </a:ext>
            </a:extLst>
          </p:cNvPr>
          <p:cNvCxnSpPr>
            <a:cxnSpLocks/>
          </p:cNvCxnSpPr>
          <p:nvPr/>
        </p:nvCxnSpPr>
        <p:spPr>
          <a:xfrm>
            <a:off x="-96688" y="3789040"/>
            <a:ext cx="10225136" cy="0"/>
          </a:xfrm>
          <a:prstGeom prst="straightConnector1">
            <a:avLst/>
          </a:prstGeom>
          <a:ln w="38100">
            <a:solidFill>
              <a:srgbClr val="B1B1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4E99F98-E63F-0216-5F21-68B35F0C3F2A}"/>
              </a:ext>
            </a:extLst>
          </p:cNvPr>
          <p:cNvSpPr/>
          <p:nvPr/>
        </p:nvSpPr>
        <p:spPr>
          <a:xfrm>
            <a:off x="551384" y="3501008"/>
            <a:ext cx="197699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Add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labels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for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each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sample</a:t>
            </a:r>
            <a:endParaRPr lang="en-DE" sz="1900" dirty="0">
              <a:solidFill>
                <a:schemeClr val="tx1">
                  <a:tint val="82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EAB8644-DF56-4095-C52A-03EC29A81285}"/>
                  </a:ext>
                </a:extLst>
              </p:cNvPr>
              <p:cNvSpPr/>
              <p:nvPr/>
            </p:nvSpPr>
            <p:spPr>
              <a:xfrm>
                <a:off x="406152" y="2382601"/>
                <a:ext cx="2392654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Label 0 </a:t>
                </a:r>
                <a:r>
                  <a:rPr lang="de-DE" dirty="0" err="1">
                    <a:solidFill>
                      <a:schemeClr val="tx1">
                        <a:tint val="82000"/>
                      </a:schemeClr>
                    </a:solidFill>
                  </a:rPr>
                  <a:t>for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</a:rPr>
                          <m:t>sin</m:t>
                        </m:r>
                      </m:e>
                      <m:sup>
                        <m: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tx1">
                      <a:tint val="82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EAB8644-DF56-4095-C52A-03EC29A81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52" y="2382601"/>
                <a:ext cx="2392654" cy="5760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46D05EF-EBAA-E0C9-C2C1-8BC3E1335A05}"/>
                  </a:ext>
                </a:extLst>
              </p:cNvPr>
              <p:cNvSpPr/>
              <p:nvPr/>
            </p:nvSpPr>
            <p:spPr>
              <a:xfrm>
                <a:off x="384681" y="4602834"/>
                <a:ext cx="2435595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Label 1 </a:t>
                </a:r>
                <a:r>
                  <a:rPr lang="de-DE" dirty="0" err="1">
                    <a:solidFill>
                      <a:schemeClr val="tx1">
                        <a:tint val="82000"/>
                      </a:schemeClr>
                    </a:solidFill>
                  </a:rPr>
                  <a:t>for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</a:rPr>
                          <m:t>sin</m:t>
                        </m:r>
                      </m:e>
                      <m:sup>
                        <m:r>
                          <a:rPr lang="de-DE">
                            <a:solidFill>
                              <a:schemeClr val="tx1">
                                <a:tint val="82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>
                        <a:solidFill>
                          <a:schemeClr val="tx1">
                            <a:tint val="82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>
                    <a:solidFill>
                      <a:schemeClr val="tx1">
                        <a:tint val="82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tx1">
                      <a:tint val="82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46D05EF-EBAA-E0C9-C2C1-8BC3E1335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81" y="4602834"/>
                <a:ext cx="2435595" cy="5760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BF9D1AB-4ACA-9017-F667-C6643C3BD829}"/>
              </a:ext>
            </a:extLst>
          </p:cNvPr>
          <p:cNvCxnSpPr/>
          <p:nvPr/>
        </p:nvCxnSpPr>
        <p:spPr>
          <a:xfrm flipV="1">
            <a:off x="1559496" y="2868429"/>
            <a:ext cx="0" cy="576064"/>
          </a:xfrm>
          <a:prstGeom prst="straightConnector1">
            <a:avLst/>
          </a:prstGeom>
          <a:ln w="38100">
            <a:solidFill>
              <a:srgbClr val="B1B1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58EBD5-A139-7B60-C1FB-B67A1B9C95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79778" y="4149080"/>
            <a:ext cx="0" cy="576064"/>
          </a:xfrm>
          <a:prstGeom prst="straightConnector1">
            <a:avLst/>
          </a:prstGeom>
          <a:ln w="38100">
            <a:solidFill>
              <a:srgbClr val="B1B1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C29FACF-62D1-D21B-3460-1DCD6B24200C}"/>
              </a:ext>
            </a:extLst>
          </p:cNvPr>
          <p:cNvSpPr/>
          <p:nvPr/>
        </p:nvSpPr>
        <p:spPr>
          <a:xfrm>
            <a:off x="3935760" y="3501008"/>
            <a:ext cx="197699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Optionally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add</a:t>
            </a:r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 syst.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effects</a:t>
            </a:r>
            <a:endParaRPr lang="en-DE" sz="1900" dirty="0">
              <a:solidFill>
                <a:schemeClr val="tx1">
                  <a:tint val="82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547C1D-BBC2-FB0D-9FBF-38CFBCFE9A57}"/>
              </a:ext>
            </a:extLst>
          </p:cNvPr>
          <p:cNvSpPr/>
          <p:nvPr/>
        </p:nvSpPr>
        <p:spPr>
          <a:xfrm>
            <a:off x="3340080" y="4511428"/>
            <a:ext cx="316835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>
                    <a:tint val="82000"/>
                  </a:schemeClr>
                </a:solidFill>
              </a:rPr>
              <a:t>Done</a:t>
            </a:r>
            <a:r>
              <a:rPr lang="de-DE" dirty="0">
                <a:solidFill>
                  <a:schemeClr val="tx1">
                    <a:tint val="82000"/>
                  </a:schemeClr>
                </a:solidFill>
              </a:rPr>
              <a:t> via </a:t>
            </a:r>
            <a:r>
              <a:rPr lang="de-DE" dirty="0" err="1">
                <a:solidFill>
                  <a:schemeClr val="tx1">
                    <a:tint val="82000"/>
                  </a:schemeClr>
                </a:solidFill>
              </a:rPr>
              <a:t>convolution</a:t>
            </a:r>
            <a:r>
              <a:rPr lang="de-DE" dirty="0">
                <a:solidFill>
                  <a:schemeClr val="tx1">
                    <a:tint val="82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tint val="82000"/>
                  </a:schemeClr>
                </a:solidFill>
              </a:rPr>
              <a:t>with</a:t>
            </a:r>
            <a:r>
              <a:rPr lang="de-DE" dirty="0">
                <a:solidFill>
                  <a:schemeClr val="tx1">
                    <a:tint val="82000"/>
                  </a:schemeClr>
                </a:solidFill>
              </a:rPr>
              <a:t> Response Matrices</a:t>
            </a:r>
            <a:endParaRPr lang="en-DE" dirty="0">
              <a:solidFill>
                <a:schemeClr val="tx1">
                  <a:tint val="82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7479B4-0B19-6106-54ED-84F9EBD22969}"/>
              </a:ext>
            </a:extLst>
          </p:cNvPr>
          <p:cNvSpPr/>
          <p:nvPr/>
        </p:nvSpPr>
        <p:spPr>
          <a:xfrm>
            <a:off x="1847528" y="1579660"/>
            <a:ext cx="316835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B1B1B1"/>
                </a:solidFill>
              </a:rPr>
              <a:t>e.g.</a:t>
            </a:r>
            <a:endParaRPr lang="en-DE" dirty="0">
              <a:solidFill>
                <a:srgbClr val="B1B1B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90C32B0-7FA9-8663-74B9-B21CE9823CC8}"/>
              </a:ext>
            </a:extLst>
          </p:cNvPr>
          <p:cNvSpPr/>
          <p:nvPr/>
        </p:nvSpPr>
        <p:spPr>
          <a:xfrm>
            <a:off x="7230126" y="3501008"/>
            <a:ext cx="197699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Feature </a:t>
            </a:r>
            <a:r>
              <a:rPr lang="de-DE" sz="1900" dirty="0" err="1">
                <a:solidFill>
                  <a:schemeClr val="tx1">
                    <a:tint val="82000"/>
                  </a:schemeClr>
                </a:solidFill>
              </a:rPr>
              <a:t>standardization</a:t>
            </a:r>
            <a:endParaRPr lang="en-DE" sz="1900" dirty="0">
              <a:solidFill>
                <a:schemeClr val="tx1">
                  <a:tint val="82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274A71-4A39-5C54-D244-757AE32C5B9E}"/>
              </a:ext>
            </a:extLst>
          </p:cNvPr>
          <p:cNvSpPr/>
          <p:nvPr/>
        </p:nvSpPr>
        <p:spPr>
          <a:xfrm>
            <a:off x="9984432" y="2670633"/>
            <a:ext cx="197299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dirty="0">
                <a:solidFill>
                  <a:schemeClr val="tx1">
                    <a:tint val="82000"/>
                  </a:schemeClr>
                </a:solidFill>
              </a:rPr>
              <a:t>Training Dataset</a:t>
            </a:r>
            <a:endParaRPr lang="en-DE" sz="1900" dirty="0">
              <a:solidFill>
                <a:schemeClr val="tx1">
                  <a:tint val="82000"/>
                </a:schemeClr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5D8A2E-611F-B6D0-CF29-4BFF38A55D1E}"/>
              </a:ext>
            </a:extLst>
          </p:cNvPr>
          <p:cNvGrpSpPr/>
          <p:nvPr/>
        </p:nvGrpSpPr>
        <p:grpSpPr>
          <a:xfrm>
            <a:off x="10364141" y="3139325"/>
            <a:ext cx="1288914" cy="1288914"/>
            <a:chOff x="10364141" y="3139325"/>
            <a:chExt cx="1288914" cy="1288914"/>
          </a:xfrm>
        </p:grpSpPr>
        <p:pic>
          <p:nvPicPr>
            <p:cNvPr id="51" name="Graphic 50" descr="Database with solid fill">
              <a:extLst>
                <a:ext uri="{FF2B5EF4-FFF2-40B4-BE49-F238E27FC236}">
                  <a16:creationId xmlns:a16="http://schemas.microsoft.com/office/drawing/2014/main" id="{00AFC7D9-059D-642B-86D0-E15B6A96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64141" y="3139325"/>
              <a:ext cx="1288914" cy="128891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8BF9B39-C8D2-F549-A4DA-8A78432D4E32}"/>
                </a:ext>
              </a:extLst>
            </p:cNvPr>
            <p:cNvSpPr/>
            <p:nvPr/>
          </p:nvSpPr>
          <p:spPr>
            <a:xfrm>
              <a:off x="10796802" y="3645024"/>
              <a:ext cx="483774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T</a:t>
              </a:r>
              <a:endParaRPr lang="en-DE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B573FB-7BD4-C049-FE48-56D7FE16E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693" y="863812"/>
            <a:ext cx="2493180" cy="24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47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0558-3017-44AC-F658-2FAF9682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E75F-B4A3-9200-42AA-7EDAEE78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Backup: Sterile Neutrino Parameter 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2820C-7F16-5963-BB45-606032B3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5F28-EDAB-7944-9064-4DD72A3C11F2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A8418-85C3-6091-5ADE-D4594850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36BA-CE8C-5AB8-A7FE-E39CA8725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55</a:t>
            </a:fld>
            <a:endParaRPr lang="en-DE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1EB3C20-411A-7A41-B40A-6CDADBCC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52" y="1268761"/>
            <a:ext cx="5833864" cy="2556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5321B-603A-2815-7278-03A32DB3C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52" y="3825042"/>
            <a:ext cx="5977880" cy="2650363"/>
          </a:xfrm>
          <a:prstGeom prst="rect">
            <a:avLst/>
          </a:prstGeom>
        </p:spPr>
      </p:pic>
      <p:pic>
        <p:nvPicPr>
          <p:cNvPr id="9" name="Picture 8" descr="A diagram of a phase diagram&#10;&#10;Description automatically generated">
            <a:extLst>
              <a:ext uri="{FF2B5EF4-FFF2-40B4-BE49-F238E27FC236}">
                <a16:creationId xmlns:a16="http://schemas.microsoft.com/office/drawing/2014/main" id="{6A0A8112-6B23-58D1-7763-76306F772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176" y="1992509"/>
            <a:ext cx="5248672" cy="36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04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D0E95-A85E-5C00-BF28-3719265E4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0D75A-3960-0F2B-6415-6B53B982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1666512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solidFill>
                  <a:srgbClr val="2A3575"/>
                </a:solidFill>
                <a:latin typeface="Asul" panose="02000000000000000000" pitchFamily="2" charset="0"/>
              </a:rPr>
              <a:t>Backup: Sensitivity Studies – Contour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65CBD-3067-0D18-7B92-D230F0FD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DD6C-0982-AB43-A0D1-943A279D3782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A06BD-75F9-76A5-527E-0D00437E7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C4CF0-B9D5-D81A-0334-11B428AA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56</a:t>
            </a:fld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388BC-7CF0-0FCA-8705-4E07942C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17" y="1137613"/>
            <a:ext cx="6687443" cy="5015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2D1C9-6B01-6849-9BF4-4D95086A8F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56" t="32804" b="34115"/>
          <a:stretch/>
        </p:blipFill>
        <p:spPr>
          <a:xfrm>
            <a:off x="1894326" y="4509880"/>
            <a:ext cx="3841634" cy="14401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D49D28-C7AC-227C-7BA6-0D3F9196C3EE}"/>
              </a:ext>
            </a:extLst>
          </p:cNvPr>
          <p:cNvGrpSpPr/>
          <p:nvPr/>
        </p:nvGrpSpPr>
        <p:grpSpPr>
          <a:xfrm>
            <a:off x="1991544" y="1916832"/>
            <a:ext cx="3014596" cy="1955145"/>
            <a:chOff x="1991544" y="1916832"/>
            <a:chExt cx="3014596" cy="19551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60E6F3-2FBB-F89A-0BF2-15790284F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473"/>
            <a:stretch/>
          </p:blipFill>
          <p:spPr>
            <a:xfrm>
              <a:off x="1991544" y="1916832"/>
              <a:ext cx="3014596" cy="195514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3B3F41-425D-E406-BF20-6A4F2CCA5BE4}"/>
                </a:ext>
              </a:extLst>
            </p:cNvPr>
            <p:cNvCxnSpPr/>
            <p:nvPr/>
          </p:nvCxnSpPr>
          <p:spPr>
            <a:xfrm>
              <a:off x="3215680" y="2132856"/>
              <a:ext cx="0" cy="3600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85BDD5F-D644-C36B-FB98-9090292EEBE0}"/>
                </a:ext>
              </a:extLst>
            </p:cNvPr>
            <p:cNvCxnSpPr/>
            <p:nvPr/>
          </p:nvCxnSpPr>
          <p:spPr>
            <a:xfrm>
              <a:off x="3368080" y="2285256"/>
              <a:ext cx="0" cy="3600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0365C94-8C48-6E5F-83AE-57AB683801BF}"/>
                </a:ext>
              </a:extLst>
            </p:cNvPr>
            <p:cNvCxnSpPr/>
            <p:nvPr/>
          </p:nvCxnSpPr>
          <p:spPr>
            <a:xfrm>
              <a:off x="3520480" y="2437656"/>
              <a:ext cx="0" cy="3600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B5977F-497F-8246-2951-4C7855BEC9E8}"/>
                </a:ext>
              </a:extLst>
            </p:cNvPr>
            <p:cNvCxnSpPr/>
            <p:nvPr/>
          </p:nvCxnSpPr>
          <p:spPr>
            <a:xfrm>
              <a:off x="3672880" y="2636912"/>
              <a:ext cx="0" cy="3600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368156-441A-9574-730F-24C2EEEF8AF1}"/>
                </a:ext>
              </a:extLst>
            </p:cNvPr>
            <p:cNvCxnSpPr/>
            <p:nvPr/>
          </p:nvCxnSpPr>
          <p:spPr>
            <a:xfrm>
              <a:off x="3825280" y="2780928"/>
              <a:ext cx="0" cy="3600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431DE4-EA47-5E16-482E-21F3E6881301}"/>
              </a:ext>
            </a:extLst>
          </p:cNvPr>
          <p:cNvCxnSpPr/>
          <p:nvPr/>
        </p:nvCxnSpPr>
        <p:spPr>
          <a:xfrm>
            <a:off x="3977680" y="2933328"/>
            <a:ext cx="0" cy="360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C26883-0B5A-A21B-B0A9-0BE749C5231C}"/>
              </a:ext>
            </a:extLst>
          </p:cNvPr>
          <p:cNvCxnSpPr>
            <a:cxnSpLocks/>
          </p:cNvCxnSpPr>
          <p:nvPr/>
        </p:nvCxnSpPr>
        <p:spPr>
          <a:xfrm flipH="1">
            <a:off x="3719736" y="4509880"/>
            <a:ext cx="3600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754B0C3-3FCD-0B36-79E7-300985324478}"/>
              </a:ext>
            </a:extLst>
          </p:cNvPr>
          <p:cNvSpPr txBox="1"/>
          <p:nvPr/>
        </p:nvSpPr>
        <p:spPr>
          <a:xfrm>
            <a:off x="335360" y="2319204"/>
            <a:ext cx="1781062" cy="822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de-DE" sz="2000" dirty="0"/>
              <a:t>Statistical </a:t>
            </a:r>
            <a:r>
              <a:rPr lang="de-DE" sz="2000" dirty="0" err="1"/>
              <a:t>fluctuations</a:t>
            </a:r>
            <a:r>
              <a:rPr lang="de-DE" sz="2000" dirty="0"/>
              <a:t> in </a:t>
            </a:r>
            <a:r>
              <a:rPr lang="de-DE" sz="2000" dirty="0" err="1"/>
              <a:t>spectra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8E4CB9-8EC2-CCC5-3CFE-29C22DEC901C}"/>
              </a:ext>
            </a:extLst>
          </p:cNvPr>
          <p:cNvSpPr txBox="1"/>
          <p:nvPr/>
        </p:nvSpPr>
        <p:spPr>
          <a:xfrm>
            <a:off x="335360" y="4744960"/>
            <a:ext cx="1781062" cy="822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DE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82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de-DE" sz="2000" dirty="0"/>
              <a:t>Statistical </a:t>
            </a:r>
            <a:r>
              <a:rPr lang="de-DE" sz="2000" dirty="0" err="1"/>
              <a:t>fluctuations</a:t>
            </a:r>
            <a:r>
              <a:rPr lang="de-DE" sz="2000" dirty="0"/>
              <a:t> in </a:t>
            </a:r>
            <a:r>
              <a:rPr lang="de-DE" sz="2000" dirty="0" err="1"/>
              <a:t>histograms</a:t>
            </a:r>
            <a:endParaRPr lang="en-US" sz="2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E902D2-8FA6-EE73-068D-412A3100A4AB}"/>
              </a:ext>
            </a:extLst>
          </p:cNvPr>
          <p:cNvCxnSpPr>
            <a:cxnSpLocks/>
          </p:cNvCxnSpPr>
          <p:nvPr/>
        </p:nvCxnSpPr>
        <p:spPr>
          <a:xfrm flipV="1">
            <a:off x="838200" y="3212976"/>
            <a:ext cx="0" cy="1440160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45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9E6FE-C39A-5D34-8944-1B78002A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CA5F6-DB95-3179-D914-0463E94D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E834-708E-4E46-946B-BC5954B6F008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3ECF6-A8EC-9BC0-2F48-23FF4E70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F2287-07DB-BE1A-B013-478809BE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6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6FF814-704C-C8DE-B01C-00413F63C7BB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6FF814-704C-C8DE-B01C-00413F63C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3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C411D9-C631-C3E8-801B-D9CBEB78F53F}"/>
                  </a:ext>
                </a:extLst>
              </p:cNvPr>
              <p:cNvSpPr txBox="1"/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Hypoth. particle, no interaction via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Excellent dark matter candidate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on a keV-scale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C411D9-C631-C3E8-801B-D9CBEB7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  <a:blipFill>
                <a:blip r:embed="rId4"/>
                <a:stretch>
                  <a:fillRect l="-1031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1483DBC0-AAB7-BB28-4AAC-85B95BB5C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2" y="255563"/>
            <a:ext cx="10515600" cy="82236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… but there’s more!</a:t>
            </a:r>
          </a:p>
        </p:txBody>
      </p:sp>
    </p:spTree>
    <p:extLst>
      <p:ext uri="{BB962C8B-B14F-4D97-AF65-F5344CB8AC3E}">
        <p14:creationId xmlns:p14="http://schemas.microsoft.com/office/powerpoint/2010/main" val="409716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0C463-7406-1028-4176-C42D11829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5E48-74FE-0A21-948A-787BFABE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2EB9E-C9FD-4042-86DC-1BCB8E900B31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6CC5D-944A-FCEA-E0A3-1E0369D4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9FC13-400A-4361-5DAF-B3DF8573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7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EA4E51-788C-5D7F-39DA-65A26D39C79E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EA4E51-788C-5D7F-39DA-65A26D39C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3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33B7C6-3FF6-EB8D-5BDF-8C61B41459D8}"/>
                  </a:ext>
                </a:extLst>
              </p:cNvPr>
              <p:cNvSpPr txBox="1"/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Hypoth. particle, no interaction via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Excellent dark matter candidate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on a keV-scale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Appears as a kink in the spectral shape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33B7C6-3FF6-EB8D-5BDF-8C61B414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  <a:blipFill>
                <a:blip r:embed="rId4"/>
                <a:stretch>
                  <a:fillRect l="-1031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E57BEDB-C2B6-0E96-AEC2-4D23ED418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115" y="-68890"/>
            <a:ext cx="5246835" cy="34978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9AAD0A6-1A8D-C11A-C07E-2D366A62F4F2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 dirty="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… but there’s more!</a:t>
            </a:r>
          </a:p>
        </p:txBody>
      </p:sp>
    </p:spTree>
    <p:extLst>
      <p:ext uri="{BB962C8B-B14F-4D97-AF65-F5344CB8AC3E}">
        <p14:creationId xmlns:p14="http://schemas.microsoft.com/office/powerpoint/2010/main" val="14539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3A672-27DA-91C1-F776-8E6DED8F3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8369-9EF8-F7B7-8AEC-84FBC823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69C4-2E86-1A48-A9ED-0101F8A5E38F}" type="datetime1">
              <a:rPr lang="de-DE" smtClean="0"/>
              <a:t>30.10.25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5E8FD-E8E0-0DA5-210F-32FC97E8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98AC8-B84E-806C-FFA8-539CCAF9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8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1BBE3-A0B3-BA12-4EC0-B29FB82D5239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1BBE3-A0B3-BA12-4EC0-B29FB82D5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3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369CBD-C4A2-6611-B564-5E4811992D6A}"/>
                  </a:ext>
                </a:extLst>
              </p:cNvPr>
              <p:cNvSpPr txBox="1"/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Hypoth. particle, no interaction via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Excellent dark matter candidate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on a keV-scale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Appears as a kink in the spectral shape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369CBD-C4A2-6611-B564-5E4811992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  <a:blipFill>
                <a:blip r:embed="rId4"/>
                <a:stretch>
                  <a:fillRect l="-1031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2A32FE2-29B1-7C2C-A28C-7888538A3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871" y="-68889"/>
            <a:ext cx="5246835" cy="34978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33B5C0-9AD4-7F38-E29B-05212B75A36E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… but there’s more!</a:t>
            </a:r>
            <a:endParaRPr lang="en-DE" sz="4000" dirty="0">
              <a:gradFill>
                <a:gsLst>
                  <a:gs pos="87000">
                    <a:srgbClr val="254B7F"/>
                  </a:gs>
                  <a:gs pos="75000">
                    <a:srgbClr val="1B6488"/>
                  </a:gs>
                  <a:gs pos="60000">
                    <a:srgbClr val="1E6F8A"/>
                  </a:gs>
                  <a:gs pos="45000">
                    <a:srgbClr val="34858D"/>
                  </a:gs>
                  <a:gs pos="30000">
                    <a:srgbClr val="58A590"/>
                  </a:gs>
                  <a:gs pos="15000">
                    <a:srgbClr val="7BBA91"/>
                  </a:gs>
                  <a:gs pos="0">
                    <a:srgbClr val="A5CE90"/>
                  </a:gs>
                  <a:gs pos="100000">
                    <a:srgbClr val="2C3072"/>
                  </a:gs>
                </a:gsLst>
                <a:lin ang="0" scaled="0"/>
              </a:gradFill>
              <a:latin typeface="Asu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662FF-CAD4-F58D-E070-EF53FD8FD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068D-16E8-5689-222E-7415713C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E27D-C96F-2B44-98FE-E37000883F37}" type="datetime1">
              <a:rPr lang="de-DE" smtClean="0"/>
              <a:t>30.10.25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48BE-E759-E75D-41A2-E1CDFB14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Luca Fallböhmer – NPML 2025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5F758-EC1A-0318-3403-A9036835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1500-FC7B-CE42-BBAE-C6BC1B026D5A}" type="slidenum">
              <a:rPr lang="en-DE" smtClean="0"/>
              <a:t>9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3C4A5C-D960-2509-C2B0-69462FDFA5E5}"/>
                  </a:ext>
                </a:extLst>
              </p:cNvPr>
              <p:cNvSpPr txBox="1"/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/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Only interacts via the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Oscillates between flavors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has a mass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Is created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-decay (e.g. of Tritium)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3C4A5C-D960-2509-C2B0-69462F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1464" y="1909314"/>
                <a:ext cx="5760902" cy="2226899"/>
              </a:xfrm>
              <a:prstGeom prst="rect">
                <a:avLst/>
              </a:prstGeom>
              <a:blipFill>
                <a:blip r:embed="rId3"/>
                <a:stretch>
                  <a:fillRect l="-1099" t="-2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CE7D18-5DF2-AB36-C0E3-115A5EEA5E50}"/>
                  </a:ext>
                </a:extLst>
              </p:cNvPr>
              <p:cNvSpPr txBox="1"/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r>
                  <a:rPr lang="en-US" sz="2000" b="1" dirty="0">
                    <a:latin typeface="Asul" panose="02000000000000000000" pitchFamily="2" charset="0"/>
                  </a:rPr>
                  <a:t>The Sterile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000" b="1" dirty="0">
                  <a:latin typeface="Asul" panose="02000000000000000000" pitchFamily="2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Hypoth. particle, no interaction via weak force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Excellent dark matter candidate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on a keV-scale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Appears as a kink in the spectral shape</a:t>
                </a:r>
              </a:p>
              <a:p>
                <a:pPr marL="342900" indent="-342900">
                  <a:buFontTx/>
                  <a:buChar char="-"/>
                </a:pPr>
                <a:endParaRPr lang="en-US" sz="2000" b="1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CE7D18-5DF2-AB36-C0E3-115A5EEA5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271536"/>
                <a:ext cx="6143738" cy="2226899"/>
              </a:xfrm>
              <a:prstGeom prst="rect">
                <a:avLst/>
              </a:prstGeom>
              <a:blipFill>
                <a:blip r:embed="rId4"/>
                <a:stretch>
                  <a:fillRect l="-1031" t="-34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0061702-FB7A-6BC0-C327-624C5A93F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115" y="-68890"/>
            <a:ext cx="5246835" cy="34978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6441D8-5BE4-C6D1-6DE8-8CAF728E2B16}"/>
              </a:ext>
            </a:extLst>
          </p:cNvPr>
          <p:cNvGrpSpPr/>
          <p:nvPr/>
        </p:nvGrpSpPr>
        <p:grpSpPr>
          <a:xfrm>
            <a:off x="89439" y="3830508"/>
            <a:ext cx="6798650" cy="2525842"/>
            <a:chOff x="2114250" y="2996952"/>
            <a:chExt cx="7963499" cy="31352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48FDA3-BF56-633A-9329-2BA11CF311C4}"/>
                </a:ext>
              </a:extLst>
            </p:cNvPr>
            <p:cNvGrpSpPr/>
            <p:nvPr/>
          </p:nvGrpSpPr>
          <p:grpSpPr>
            <a:xfrm>
              <a:off x="2114250" y="2996952"/>
              <a:ext cx="7963499" cy="3135233"/>
              <a:chOff x="2114250" y="2996952"/>
              <a:chExt cx="7963499" cy="3135233"/>
            </a:xfrm>
          </p:grpSpPr>
          <p:pic>
            <p:nvPicPr>
              <p:cNvPr id="15" name="Google Shape;84;p18">
                <a:extLst>
                  <a:ext uri="{FF2B5EF4-FFF2-40B4-BE49-F238E27FC236}">
                    <a16:creationId xmlns:a16="http://schemas.microsoft.com/office/drawing/2014/main" id="{93A66E1B-1818-9E2C-BB1E-6C2D803185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114250" y="2996952"/>
                <a:ext cx="7963499" cy="31352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E595119-142E-2B30-4684-134C090B4CD4}"/>
                  </a:ext>
                </a:extLst>
              </p:cNvPr>
              <p:cNvSpPr/>
              <p:nvPr/>
            </p:nvSpPr>
            <p:spPr>
              <a:xfrm rot="21296734">
                <a:off x="2149834" y="3144693"/>
                <a:ext cx="7270840" cy="879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7EC242-A287-3982-DF67-CFEC8C324B9A}"/>
                </a:ext>
              </a:extLst>
            </p:cNvPr>
            <p:cNvSpPr/>
            <p:nvPr/>
          </p:nvSpPr>
          <p:spPr>
            <a:xfrm rot="21290442">
              <a:off x="2420401" y="4294261"/>
              <a:ext cx="1872208" cy="431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26BA24-1E2A-9EB6-1667-ED198B0180B9}"/>
                </a:ext>
              </a:extLst>
            </p:cNvPr>
            <p:cNvSpPr/>
            <p:nvPr/>
          </p:nvSpPr>
          <p:spPr>
            <a:xfrm rot="21290442">
              <a:off x="2226798" y="5405941"/>
              <a:ext cx="2429558" cy="48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26935C-987A-45E3-C370-85F81BFF4713}"/>
                </a:ext>
              </a:extLst>
            </p:cNvPr>
            <p:cNvSpPr/>
            <p:nvPr/>
          </p:nvSpPr>
          <p:spPr>
            <a:xfrm rot="21290442">
              <a:off x="7266849" y="5367697"/>
              <a:ext cx="1578998" cy="48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875200-B776-CE86-D70C-827AAD74CA1D}"/>
                  </a:ext>
                </a:extLst>
              </p:cNvPr>
              <p:cNvSpPr txBox="1"/>
              <p:nvPr/>
            </p:nvSpPr>
            <p:spPr>
              <a:xfrm>
                <a:off x="7125857" y="3821553"/>
                <a:ext cx="4976705" cy="2226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defPPr>
                  <a:defRPr lang="en-DE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>
                    <a:solidFill>
                      <a:schemeClr val="tx1">
                        <a:tint val="82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>
                    <a:solidFill>
                      <a:schemeClr val="tx1">
                        <a:tint val="82000"/>
                      </a:schemeClr>
                    </a:solidFill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>
                    <a:solidFill>
                      <a:schemeClr val="tx1">
                        <a:tint val="82000"/>
                      </a:schemeClr>
                    </a:solidFill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>
                    <a:solidFill>
                      <a:schemeClr val="tx1">
                        <a:tint val="82000"/>
                      </a:schemeClr>
                    </a:solidFill>
                  </a:defRPr>
                </a:lvl9pPr>
              </a:lstStyle>
              <a:p>
                <a:pPr algn="ctr"/>
                <a:r>
                  <a:rPr lang="en-US" sz="2000" b="1" dirty="0">
                    <a:latin typeface="Asul" panose="02000000000000000000" pitchFamily="2" charset="0"/>
                  </a:rPr>
                  <a:t>The TRISTAN Detector and DAQ System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Silicon Drift Detector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Consists of ~1000 pixels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Can handle very high rates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CPS</m:t>
                    </m:r>
                  </m:oMath>
                </a14:m>
                <a:r>
                  <a:rPr lang="en-US" sz="2000" dirty="0">
                    <a:latin typeface="Asul" panose="02000000000000000000" pitchFamily="2" charset="0"/>
                  </a:rPr>
                  <a:t> total)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>
                    <a:latin typeface="Asul" panose="02000000000000000000" pitchFamily="2" charset="0"/>
                  </a:rPr>
                  <a:t>Differential measurement</a:t>
                </a:r>
              </a:p>
              <a:p>
                <a:pPr marL="342900" indent="-342900">
                  <a:buFontTx/>
                  <a:buChar char="-"/>
                </a:pPr>
                <a:endParaRPr lang="en-US" sz="2000" dirty="0">
                  <a:latin typeface="Asul" panose="020000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875200-B776-CE86-D70C-827AAD74C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857" y="3821553"/>
                <a:ext cx="4976705" cy="2226899"/>
              </a:xfrm>
              <a:prstGeom prst="rect">
                <a:avLst/>
              </a:prstGeom>
              <a:blipFill>
                <a:blip r:embed="rId8"/>
                <a:stretch>
                  <a:fillRect l="-1276" t="-2260" b="-16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5ED3F216-8EC1-8D2E-F865-7CA1372C477D}"/>
              </a:ext>
            </a:extLst>
          </p:cNvPr>
          <p:cNvSpPr txBox="1">
            <a:spLocks/>
          </p:cNvSpPr>
          <p:nvPr/>
        </p:nvSpPr>
        <p:spPr>
          <a:xfrm>
            <a:off x="406152" y="255563"/>
            <a:ext cx="10515600" cy="8223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4000">
                <a:gradFill>
                  <a:gsLst>
                    <a:gs pos="87000">
                      <a:srgbClr val="254B7F"/>
                    </a:gs>
                    <a:gs pos="75000">
                      <a:srgbClr val="1B6488"/>
                    </a:gs>
                    <a:gs pos="60000">
                      <a:srgbClr val="1E6F8A"/>
                    </a:gs>
                    <a:gs pos="45000">
                      <a:srgbClr val="34858D"/>
                    </a:gs>
                    <a:gs pos="30000">
                      <a:srgbClr val="58A590"/>
                    </a:gs>
                    <a:gs pos="15000">
                      <a:srgbClr val="7BBA91"/>
                    </a:gs>
                    <a:gs pos="0">
                      <a:srgbClr val="A5CE90"/>
                    </a:gs>
                    <a:gs pos="100000">
                      <a:srgbClr val="2C3072"/>
                    </a:gs>
                  </a:gsLst>
                  <a:lin ang="0" scaled="0"/>
                </a:gradFill>
                <a:latin typeface="Asul" panose="02000000000000000000" pitchFamily="2" charset="0"/>
              </a:rPr>
              <a:t>… but there’s more!</a:t>
            </a:r>
            <a:endParaRPr lang="en-DE" sz="4000" dirty="0">
              <a:gradFill>
                <a:gsLst>
                  <a:gs pos="87000">
                    <a:srgbClr val="254B7F"/>
                  </a:gs>
                  <a:gs pos="75000">
                    <a:srgbClr val="1B6488"/>
                  </a:gs>
                  <a:gs pos="60000">
                    <a:srgbClr val="1E6F8A"/>
                  </a:gs>
                  <a:gs pos="45000">
                    <a:srgbClr val="34858D"/>
                  </a:gs>
                  <a:gs pos="30000">
                    <a:srgbClr val="58A590"/>
                  </a:gs>
                  <a:gs pos="15000">
                    <a:srgbClr val="7BBA91"/>
                  </a:gs>
                  <a:gs pos="0">
                    <a:srgbClr val="A5CE90"/>
                  </a:gs>
                  <a:gs pos="100000">
                    <a:srgbClr val="2C3072"/>
                  </a:gs>
                </a:gsLst>
                <a:lin ang="0" scaled="0"/>
              </a:gradFill>
              <a:latin typeface="Asul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17810-434B-A387-CCB1-2D8F24D4E5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211" y="4094723"/>
            <a:ext cx="1654296" cy="4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95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13641</TotalTime>
  <Words>3312</Words>
  <Application>Microsoft Macintosh PowerPoint</Application>
  <PresentationFormat>Widescreen</PresentationFormat>
  <Paragraphs>777</Paragraphs>
  <Slides>56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Asul</vt:lpstr>
      <vt:lpstr>Aptos</vt:lpstr>
      <vt:lpstr>Arial</vt:lpstr>
      <vt:lpstr>Cambria Math</vt:lpstr>
      <vt:lpstr>Office Theme</vt:lpstr>
      <vt:lpstr>ML Methods for the keV sterile neutrino search with the TRISTAN-Phase of the KATRIN Experiment</vt:lpstr>
      <vt:lpstr>Neutrino Physics and the KATRIN Experiment</vt:lpstr>
      <vt:lpstr>PowerPoint Presentation</vt:lpstr>
      <vt:lpstr>PowerPoint Presentation</vt:lpstr>
      <vt:lpstr>… but there’s more!</vt:lpstr>
      <vt:lpstr>… but there’s more!</vt:lpstr>
      <vt:lpstr>PowerPoint Presentation</vt:lpstr>
      <vt:lpstr>PowerPoint Presentation</vt:lpstr>
      <vt:lpstr>PowerPoint Presentation</vt:lpstr>
      <vt:lpstr>Challenge: Systematic Effects</vt:lpstr>
      <vt:lpstr>Challenge: Systematic Effects</vt:lpstr>
      <vt:lpstr>Challenge: Systematic Effects</vt:lpstr>
      <vt:lpstr>Challenge: Systematic Effects</vt:lpstr>
      <vt:lpstr>Challenge: Systematic Effects</vt:lpstr>
      <vt:lpstr>How to Deal with MC Limitations using ML?</vt:lpstr>
      <vt:lpstr>How to Deal with MC Limitations using ML?</vt:lpstr>
      <vt:lpstr>How to Deal with MC Limitations using ML?</vt:lpstr>
      <vt:lpstr>How to Deal with MC Limitations using ML?</vt:lpstr>
      <vt:lpstr>Flow Based Monte Carlo - Setting</vt:lpstr>
      <vt:lpstr>Flow Based Monte Carlo - Setting</vt:lpstr>
      <vt:lpstr>Flow Based Monte Carlo - Setting</vt:lpstr>
      <vt:lpstr>Flow Based Monte Carlo - Results</vt:lpstr>
      <vt:lpstr>Flow Based Monte Carlo - Results</vt:lpstr>
      <vt:lpstr>Flow Based Monte Carlo - Results</vt:lpstr>
      <vt:lpstr>Flow Based Monte Carlo - Results</vt:lpstr>
      <vt:lpstr>Flow Based Monte Carlo - Limitations</vt:lpstr>
      <vt:lpstr>Flow Based Monte Carlo - Limitations</vt:lpstr>
      <vt:lpstr>Flow Based Monte Carlo - Limitations</vt:lpstr>
      <vt:lpstr>Flow Based Monte Carlo – Where would this be used?</vt:lpstr>
      <vt:lpstr>How to Deal with MC Limitations using ML?</vt:lpstr>
      <vt:lpstr>Search for Sterile Signature with NN</vt:lpstr>
      <vt:lpstr>Search for Sterile Signature with NN</vt:lpstr>
      <vt:lpstr>Search for Sterile Signature with NN</vt:lpstr>
      <vt:lpstr>Search for Sterile Signature with NN - Outlook</vt:lpstr>
      <vt:lpstr>PowerPoint Presentation</vt:lpstr>
      <vt:lpstr>Real Response of TRISTAN Detector</vt:lpstr>
      <vt:lpstr>Flow Based Monte Carlo - Data</vt:lpstr>
      <vt:lpstr>Flow Based Monte Carlo - Model</vt:lpstr>
      <vt:lpstr>Flow Based Monte Carlo - Model</vt:lpstr>
      <vt:lpstr>Flow Based Monte Carlo - Model</vt:lpstr>
      <vt:lpstr>Flow Based Monte Carlo - Model</vt:lpstr>
      <vt:lpstr>Flow Based Monte Carlo -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Data</vt:lpstr>
      <vt:lpstr>Training Data</vt:lpstr>
      <vt:lpstr>Training Data</vt:lpstr>
      <vt:lpstr>Training Data</vt:lpstr>
      <vt:lpstr>Backup: Sterile Neutrino Parameter Space</vt:lpstr>
      <vt:lpstr>Backup: Sensitivity Studies – Contour Uncertainty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Fallböhmer</dc:creator>
  <cp:lastModifiedBy>Luca Fallböhmer</cp:lastModifiedBy>
  <cp:revision>442</cp:revision>
  <dcterms:created xsi:type="dcterms:W3CDTF">2024-11-21T18:54:51Z</dcterms:created>
  <dcterms:modified xsi:type="dcterms:W3CDTF">2025-10-30T10:01:04Z</dcterms:modified>
</cp:coreProperties>
</file>