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Helvetica Neue"/>
      <p:regular r:id="rId41"/>
      <p:bold r:id="rId42"/>
      <p:italic r:id="rId43"/>
      <p:boldItalic r:id="rId44"/>
    </p:embeddedFont>
    <p:embeddedFont>
      <p:font typeface="Helvetica Neue Light"/>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9" roundtripDataSignature="AMtx7mg1DGg+8tcOF7I4d4OTjkeTV7eu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HelveticaNeue-bold.fntdata"/><Relationship Id="rId41" Type="http://schemas.openxmlformats.org/officeDocument/2006/relationships/font" Target="fonts/HelveticaNeue-regular.fntdata"/><Relationship Id="rId44" Type="http://schemas.openxmlformats.org/officeDocument/2006/relationships/font" Target="fonts/HelveticaNeue-boldItalic.fntdata"/><Relationship Id="rId43" Type="http://schemas.openxmlformats.org/officeDocument/2006/relationships/font" Target="fonts/HelveticaNeue-italic.fntdata"/><Relationship Id="rId46" Type="http://schemas.openxmlformats.org/officeDocument/2006/relationships/font" Target="fonts/HelveticaNeueLight-bold.fntdata"/><Relationship Id="rId45" Type="http://schemas.openxmlformats.org/officeDocument/2006/relationships/font" Target="fonts/HelveticaNeueLigh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HelveticaNeueLight-boldItalic.fntdata"/><Relationship Id="rId47" Type="http://schemas.openxmlformats.org/officeDocument/2006/relationships/font" Target="fonts/HelveticaNeueLight-italic.fntdata"/><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is the architecture of the SparseConvNet</a:t>
            </a:r>
            <a:endParaRPr/>
          </a:p>
          <a:p>
            <a:pPr indent="-298450" lvl="0" marL="457200" rtl="0" algn="l">
              <a:lnSpc>
                <a:spcPct val="100000"/>
              </a:lnSpc>
              <a:spcBef>
                <a:spcPts val="0"/>
              </a:spcBef>
              <a:spcAft>
                <a:spcPts val="0"/>
              </a:spcAft>
              <a:buSzPts val="1100"/>
              <a:buChar char="-"/>
            </a:pPr>
            <a:r>
              <a:rPr lang="en-GB"/>
              <a:t>It consists of a series of “blocks” which downsamples the spatial dimensions of each event and then performs classification</a:t>
            </a:r>
            <a:endParaRPr/>
          </a:p>
          <a:p>
            <a:pPr indent="-298450" lvl="0" marL="457200" rtl="0" algn="l">
              <a:lnSpc>
                <a:spcPct val="100000"/>
              </a:lnSpc>
              <a:spcBef>
                <a:spcPts val="0"/>
              </a:spcBef>
              <a:spcAft>
                <a:spcPts val="0"/>
              </a:spcAft>
              <a:buSzPts val="1100"/>
              <a:buChar char="-"/>
            </a:pPr>
            <a:r>
              <a:rPr lang="en-GB"/>
              <a:t>We only use half of the net: the other half (reconstructs the spatial dimensions and) can be used for tasks like segmentation as done by Martin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Falta decir que el background simulado es single electron y la señal es double electron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also show the Monte Carlo true information voxelized at 2x2x2 mm^3 as the “ideal case”</a:t>
            </a:r>
            <a:endParaRPr/>
          </a:p>
          <a:p>
            <a:pPr indent="0" lvl="0" marL="0" rtl="0" algn="l">
              <a:lnSpc>
                <a:spcPct val="100000"/>
              </a:lnSpc>
              <a:spcBef>
                <a:spcPts val="0"/>
              </a:spcBef>
              <a:spcAft>
                <a:spcPts val="0"/>
              </a:spcAft>
              <a:buSzPts val="1100"/>
              <a:buNone/>
            </a:pPr>
            <a:r>
              <a:rPr lang="en-GB"/>
              <a:t>AUC value as a metric to </a:t>
            </a:r>
            <a:r>
              <a:rPr lang="en-GB"/>
              <a:t>measure</a:t>
            </a:r>
            <a:r>
              <a:rPr lang="en-GB"/>
              <a:t> the network’s ability to discriminate between signal and background events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Background rejection is 1 - FPR and signal efficiency is TPR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 NEXT experiment aims to find the neutrinoless double beta decay, which (as its been said in previous talks) is a hypothesized process that consists on two simultaneous double beta decays where the two anti-neutrinos emitted become a virtual neutrino (annihilate each other). The observation of such decay would demonstrate the Majorana nature of neutrinos, this is, that the neutrino is its own antiparticle, imply total lepton number violation and provide some insight into the neutrino hierarchy and mass scale.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56249" lvl="0" marL="208799" rtl="0" algn="l">
              <a:lnSpc>
                <a:spcPct val="100000"/>
              </a:lnSpc>
              <a:spcBef>
                <a:spcPts val="0"/>
              </a:spcBef>
              <a:spcAft>
                <a:spcPts val="0"/>
              </a:spcAft>
              <a:buClr>
                <a:srgbClr val="595959"/>
              </a:buClr>
              <a:buSzPts val="1100"/>
              <a:buChar char="●"/>
            </a:pPr>
            <a:r>
              <a:rPr lang="en-GB">
                <a:solidFill>
                  <a:srgbClr val="595959"/>
                </a:solidFill>
              </a:rPr>
              <a:t>Results seem good across the board:</a:t>
            </a:r>
            <a:endParaRPr>
              <a:solidFill>
                <a:srgbClr val="595959"/>
              </a:solidFill>
            </a:endParaRPr>
          </a:p>
          <a:p>
            <a:pPr indent="-298450" lvl="1" marL="914400" rtl="0" algn="l">
              <a:lnSpc>
                <a:spcPct val="100000"/>
              </a:lnSpc>
              <a:spcBef>
                <a:spcPts val="0"/>
              </a:spcBef>
              <a:spcAft>
                <a:spcPts val="0"/>
              </a:spcAft>
              <a:buClr>
                <a:srgbClr val="595959"/>
              </a:buClr>
              <a:buSzPts val="1100"/>
              <a:buChar char="○"/>
            </a:pPr>
            <a:r>
              <a:rPr lang="en-GB">
                <a:solidFill>
                  <a:srgbClr val="595959"/>
                </a:solidFill>
              </a:rPr>
              <a:t>better at 5 bar than at 13.5 bar</a:t>
            </a:r>
            <a:endParaRPr>
              <a:solidFill>
                <a:srgbClr val="595959"/>
              </a:solidFill>
            </a:endParaRPr>
          </a:p>
          <a:p>
            <a:pPr indent="-298450" lvl="1" marL="914400" rtl="0" algn="l">
              <a:lnSpc>
                <a:spcPct val="100000"/>
              </a:lnSpc>
              <a:spcBef>
                <a:spcPts val="0"/>
              </a:spcBef>
              <a:spcAft>
                <a:spcPts val="0"/>
              </a:spcAft>
              <a:buClr>
                <a:srgbClr val="595959"/>
              </a:buClr>
              <a:buSzPts val="1100"/>
              <a:buChar char="○"/>
            </a:pPr>
            <a:r>
              <a:rPr lang="en-GB">
                <a:solidFill>
                  <a:srgbClr val="595959"/>
                </a:solidFill>
              </a:rPr>
              <a:t>better results at lower pitches</a:t>
            </a:r>
            <a:endParaRPr>
              <a:solidFill>
                <a:srgbClr val="595959"/>
              </a:solidFill>
            </a:endParaRPr>
          </a:p>
          <a:p>
            <a:pPr indent="-298450" lvl="1" marL="914400" rtl="0" algn="l">
              <a:lnSpc>
                <a:spcPct val="100000"/>
              </a:lnSpc>
              <a:spcBef>
                <a:spcPts val="0"/>
              </a:spcBef>
              <a:spcAft>
                <a:spcPts val="0"/>
              </a:spcAft>
              <a:buClr>
                <a:srgbClr val="595959"/>
              </a:buClr>
              <a:buSzPts val="1100"/>
              <a:buChar char="○"/>
            </a:pPr>
            <a:r>
              <a:rPr lang="en-GB">
                <a:solidFill>
                  <a:srgbClr val="595959"/>
                </a:solidFill>
              </a:rPr>
              <a:t>better with Xe/He</a:t>
            </a:r>
            <a:endParaRPr>
              <a:solidFill>
                <a:srgbClr val="595959"/>
              </a:solidFill>
            </a:endParaRPr>
          </a:p>
          <a:p>
            <a:pPr indent="-298450" lvl="1" marL="914400" rtl="0" algn="l">
              <a:lnSpc>
                <a:spcPct val="100000"/>
              </a:lnSpc>
              <a:spcBef>
                <a:spcPts val="0"/>
              </a:spcBef>
              <a:spcAft>
                <a:spcPts val="0"/>
              </a:spcAft>
              <a:buClr>
                <a:srgbClr val="595959"/>
              </a:buClr>
              <a:buSzPts val="1100"/>
              <a:buChar char="○"/>
            </a:pPr>
            <a:r>
              <a:rPr lang="en-GB">
                <a:solidFill>
                  <a:srgbClr val="595959"/>
                </a:solidFill>
              </a:rPr>
              <a:t>factor of ~2-3 difference between best case (HeXe + 5 mm pitch) and “worst” case (pure Xe + 15 mm pitch)</a:t>
            </a:r>
            <a:endParaRPr>
              <a:solidFill>
                <a:srgbClr val="595959"/>
              </a:solidFill>
            </a:endParaRPr>
          </a:p>
          <a:p>
            <a:pPr indent="0" lvl="0" marL="0" rtl="0" algn="l">
              <a:lnSpc>
                <a:spcPct val="100000"/>
              </a:lnSpc>
              <a:spcBef>
                <a:spcPts val="0"/>
              </a:spcBef>
              <a:spcAft>
                <a:spcPts val="0"/>
              </a:spcAft>
              <a:buSzPts val="1100"/>
              <a:buNone/>
            </a:pPr>
            <a:r>
              <a:rPr lang="en-GB">
                <a:solidFill>
                  <a:srgbClr val="595959"/>
                </a:solidFill>
              </a:rPr>
              <a:t>Poner algo de por qué se elige el pitch de 10mm en vez del de 5mm (por relación ganancia/coste o lo que sea)</a:t>
            </a:r>
            <a:endParaRPr>
              <a:solidFill>
                <a:srgbClr val="595959"/>
              </a:solidFill>
            </a:endParaRPr>
          </a:p>
          <a:p>
            <a:pPr indent="0" lvl="0" marL="0" rtl="0" algn="l">
              <a:lnSpc>
                <a:spcPct val="100000"/>
              </a:lnSpc>
              <a:spcBef>
                <a:spcPts val="0"/>
              </a:spcBef>
              <a:spcAft>
                <a:spcPts val="0"/>
              </a:spcAft>
              <a:buSzPts val="1100"/>
              <a:buNone/>
            </a:pPr>
            <a:r>
              <a:t/>
            </a:r>
            <a:endParaRPr>
              <a:solidFill>
                <a:srgbClr val="595959"/>
              </a:solidFill>
            </a:endParaRPr>
          </a:p>
          <a:p>
            <a:pPr indent="0" lvl="0" marL="0" rtl="0" algn="l">
              <a:lnSpc>
                <a:spcPct val="100000"/>
              </a:lnSpc>
              <a:spcBef>
                <a:spcPts val="0"/>
              </a:spcBef>
              <a:spcAft>
                <a:spcPts val="0"/>
              </a:spcAft>
              <a:buSzPts val="1100"/>
              <a:buNone/>
            </a:pPr>
            <a:r>
              <a:t/>
            </a:r>
            <a:endParaRPr>
              <a:solidFill>
                <a:srgbClr val="595959"/>
              </a:solidFill>
            </a:endParaRPr>
          </a:p>
          <a:p>
            <a:pPr indent="0" lvl="0" marL="0" rtl="0" algn="l">
              <a:lnSpc>
                <a:spcPct val="100000"/>
              </a:lnSpc>
              <a:spcBef>
                <a:spcPts val="0"/>
              </a:spcBef>
              <a:spcAft>
                <a:spcPts val="0"/>
              </a:spcAft>
              <a:buSzPts val="1100"/>
              <a:buNone/>
            </a:pPr>
            <a:r>
              <a:t/>
            </a:r>
            <a:endParaRPr>
              <a:solidFill>
                <a:srgbClr val="595959"/>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The NEXT-100 detector can hold ~100kg of xenon gas at 15bar and as I have probably already said, the energy and spatial pattern of ionizing particles in the detector are accurately reconstructed using the energy plane (PMTs) and the tracking plane (SiPMs) respectively that collect the signal from the amplification region . So here we can see both of them (tracking plane with EL region for signal amplification).</a:t>
            </a:r>
            <a:endParaRPr b="1" sz="1000">
              <a:solidFill>
                <a:schemeClr val="dk1"/>
              </a:solidFill>
            </a:endParaRPr>
          </a:p>
          <a:p>
            <a:pPr indent="0" lvl="0" marL="0" rtl="0" algn="l">
              <a:lnSpc>
                <a:spcPct val="100000"/>
              </a:lnSpc>
              <a:spcBef>
                <a:spcPts val="0"/>
              </a:spcBef>
              <a:spcAft>
                <a:spcPts val="0"/>
              </a:spcAft>
              <a:buSzPts val="1100"/>
              <a:buNone/>
            </a:pPr>
            <a:r>
              <a:t/>
            </a:r>
            <a:endParaRPr b="1" sz="1000">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Tracking plane: </a:t>
            </a:r>
            <a:r>
              <a:rPr lang="en-GB">
                <a:solidFill>
                  <a:schemeClr val="dk1"/>
                </a:solidFill>
              </a:rPr>
              <a:t>Silicon PhotoMultipliers (SiPMs), collection of the signal from the amplification region, allows for the reconstruction in the XY plane of the coordinates of the event.</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Energy plane: </a:t>
            </a:r>
            <a:r>
              <a:rPr lang="en-GB">
                <a:solidFill>
                  <a:schemeClr val="dk1"/>
                </a:solidFill>
              </a:rPr>
              <a:t>PhotoMultiplier Tubes (PMTs), records the start time of an event t</a:t>
            </a:r>
            <a:r>
              <a:rPr baseline="-25000" lang="en-GB">
                <a:solidFill>
                  <a:schemeClr val="dk1"/>
                </a:solidFill>
              </a:rPr>
              <a:t>0</a:t>
            </a:r>
            <a:r>
              <a:rPr lang="en-GB">
                <a:solidFill>
                  <a:schemeClr val="dk1"/>
                </a:solidFill>
              </a:rPr>
              <a:t>, triggered by S1, measures the total energy of the chamber, proportional to S2</a:t>
            </a:r>
            <a:endParaRPr sz="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Omitir estas dos que ya lo vas a explicar en el funcionamiento de next si vas muy justa de tiempo</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 NEXT experiment is searching for neutrinoless double beta decay in high-pressure Xenon gas at the Laboratorio Subterráneo de Canfranc, which is an underground facility located in the Pyrenees in Spain. As we can see here, the NEXT geometry consists of</a:t>
            </a:r>
            <a:r>
              <a:rPr lang="en-GB">
                <a:solidFill>
                  <a:schemeClr val="dk1"/>
                </a:solidFill>
              </a:rPr>
              <a:t> a high-pressure time projection chamber (HPXeTPC) using an electroluminescence (EL) region for signal amplification, and these are the main parts or components of the NEXT-100 detector in specific and we can see that it </a:t>
            </a:r>
            <a:r>
              <a:rPr lang="en-GB"/>
              <a:t>has two sensor planes, one with SiPMs for tracking, and the other with PMTs to account for the energy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 principle of operation of the NEXT TPC (HPXeTPC with EL amplification) relies on the fact that when a charged particle interacts in high pressure xenon gas, it loses energy by ionisation and by exciting the atoms in the gas. </a:t>
            </a:r>
            <a:endParaRPr/>
          </a:p>
          <a:p>
            <a:pPr indent="0" lvl="0" marL="0" rtl="0" algn="l">
              <a:lnSpc>
                <a:spcPct val="100000"/>
              </a:lnSpc>
              <a:spcBef>
                <a:spcPts val="0"/>
              </a:spcBef>
              <a:spcAft>
                <a:spcPts val="0"/>
              </a:spcAft>
              <a:buSzPts val="1100"/>
              <a:buNone/>
            </a:pPr>
            <a:r>
              <a:rPr lang="en-GB"/>
              <a:t>S2 se mide en intervalos temporales de 1mus y para cada uno de estos intervalos el DT se corresponde con la diferencia entre este tiempo y t0</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Our signal consists always of two electrons emitted from the same vertex, so the topological signature looks like a single track with the two electron energy depositions at each end, whereas the background events consists of a single electron energy deposition with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4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4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38"/>
          <p:cNvSpPr txBox="1"/>
          <p:nvPr>
            <p:ph type="ctrTitle"/>
          </p:nvPr>
        </p:nvSpPr>
        <p:spPr>
          <a:xfrm>
            <a:off x="311708" y="744575"/>
            <a:ext cx="8520600" cy="2052600"/>
          </a:xfrm>
          <a:prstGeom prst="rect">
            <a:avLst/>
          </a:prstGeom>
          <a:noFill/>
          <a:ln>
            <a:noFill/>
          </a:ln>
        </p:spPr>
        <p:txBody>
          <a:bodyPr anchorCtr="0" anchor="b" bIns="93125" lIns="93125" spcFirstLastPara="1" rIns="93125" wrap="square" tIns="93125">
            <a:normAutofit/>
          </a:bodyPr>
          <a:lstStyle>
            <a:lvl1pPr lvl="0" algn="ctr">
              <a:lnSpc>
                <a:spcPct val="100000"/>
              </a:lnSpc>
              <a:spcBef>
                <a:spcPts val="0"/>
              </a:spcBef>
              <a:spcAft>
                <a:spcPts val="0"/>
              </a:spcAft>
              <a:buSzPts val="5300"/>
              <a:buNone/>
              <a:defRPr sz="5300"/>
            </a:lvl1pPr>
            <a:lvl2pPr lvl="1" algn="ctr">
              <a:lnSpc>
                <a:spcPct val="100000"/>
              </a:lnSpc>
              <a:spcBef>
                <a:spcPts val="0"/>
              </a:spcBef>
              <a:spcAft>
                <a:spcPts val="0"/>
              </a:spcAft>
              <a:buSzPts val="5300"/>
              <a:buNone/>
              <a:defRPr sz="5300"/>
            </a:lvl2pPr>
            <a:lvl3pPr lvl="2" algn="ctr">
              <a:lnSpc>
                <a:spcPct val="100000"/>
              </a:lnSpc>
              <a:spcBef>
                <a:spcPts val="0"/>
              </a:spcBef>
              <a:spcAft>
                <a:spcPts val="0"/>
              </a:spcAft>
              <a:buSzPts val="5300"/>
              <a:buNone/>
              <a:defRPr sz="5300"/>
            </a:lvl3pPr>
            <a:lvl4pPr lvl="3" algn="ctr">
              <a:lnSpc>
                <a:spcPct val="100000"/>
              </a:lnSpc>
              <a:spcBef>
                <a:spcPts val="0"/>
              </a:spcBef>
              <a:spcAft>
                <a:spcPts val="0"/>
              </a:spcAft>
              <a:buSzPts val="5300"/>
              <a:buNone/>
              <a:defRPr sz="5300"/>
            </a:lvl4pPr>
            <a:lvl5pPr lvl="4" algn="ctr">
              <a:lnSpc>
                <a:spcPct val="100000"/>
              </a:lnSpc>
              <a:spcBef>
                <a:spcPts val="0"/>
              </a:spcBef>
              <a:spcAft>
                <a:spcPts val="0"/>
              </a:spcAft>
              <a:buSzPts val="5300"/>
              <a:buNone/>
              <a:defRPr sz="5300"/>
            </a:lvl5pPr>
            <a:lvl6pPr lvl="5" algn="ctr">
              <a:lnSpc>
                <a:spcPct val="100000"/>
              </a:lnSpc>
              <a:spcBef>
                <a:spcPts val="0"/>
              </a:spcBef>
              <a:spcAft>
                <a:spcPts val="0"/>
              </a:spcAft>
              <a:buSzPts val="5300"/>
              <a:buNone/>
              <a:defRPr sz="5300"/>
            </a:lvl6pPr>
            <a:lvl7pPr lvl="6" algn="ctr">
              <a:lnSpc>
                <a:spcPct val="100000"/>
              </a:lnSpc>
              <a:spcBef>
                <a:spcPts val="0"/>
              </a:spcBef>
              <a:spcAft>
                <a:spcPts val="0"/>
              </a:spcAft>
              <a:buSzPts val="5300"/>
              <a:buNone/>
              <a:defRPr sz="5300"/>
            </a:lvl7pPr>
            <a:lvl8pPr lvl="7" algn="ctr">
              <a:lnSpc>
                <a:spcPct val="100000"/>
              </a:lnSpc>
              <a:spcBef>
                <a:spcPts val="0"/>
              </a:spcBef>
              <a:spcAft>
                <a:spcPts val="0"/>
              </a:spcAft>
              <a:buSzPts val="5300"/>
              <a:buNone/>
              <a:defRPr sz="5300"/>
            </a:lvl8pPr>
            <a:lvl9pPr lvl="8" algn="ctr">
              <a:lnSpc>
                <a:spcPct val="100000"/>
              </a:lnSpc>
              <a:spcBef>
                <a:spcPts val="0"/>
              </a:spcBef>
              <a:spcAft>
                <a:spcPts val="0"/>
              </a:spcAft>
              <a:buSzPts val="5300"/>
              <a:buNone/>
              <a:defRPr sz="5300"/>
            </a:lvl9pPr>
          </a:lstStyle>
          <a:p/>
        </p:txBody>
      </p:sp>
      <p:sp>
        <p:nvSpPr>
          <p:cNvPr id="58" name="Google Shape;58;p38"/>
          <p:cNvSpPr txBox="1"/>
          <p:nvPr>
            <p:ph idx="1" type="subTitle"/>
          </p:nvPr>
        </p:nvSpPr>
        <p:spPr>
          <a:xfrm>
            <a:off x="311700" y="2834125"/>
            <a:ext cx="8520600" cy="792600"/>
          </a:xfrm>
          <a:prstGeom prst="rect">
            <a:avLst/>
          </a:prstGeom>
          <a:noFill/>
          <a:ln>
            <a:noFill/>
          </a:ln>
        </p:spPr>
        <p:txBody>
          <a:bodyPr anchorCtr="0" anchor="t" bIns="93125" lIns="93125" spcFirstLastPara="1" rIns="93125" wrap="square" tIns="931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9" name="Google Shape;59;p38"/>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49"/>
          <p:cNvSpPr txBox="1"/>
          <p:nvPr>
            <p:ph type="title"/>
          </p:nvPr>
        </p:nvSpPr>
        <p:spPr>
          <a:xfrm>
            <a:off x="311700" y="2150850"/>
            <a:ext cx="8520600" cy="841800"/>
          </a:xfrm>
          <a:prstGeom prst="rect">
            <a:avLst/>
          </a:prstGeom>
          <a:noFill/>
          <a:ln>
            <a:noFill/>
          </a:ln>
        </p:spPr>
        <p:txBody>
          <a:bodyPr anchorCtr="0" anchor="ctr" bIns="93125" lIns="93125" spcFirstLastPara="1" rIns="93125" wrap="square" tIns="93125">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62" name="Google Shape;62;p49"/>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50"/>
          <p:cNvSpPr txBox="1"/>
          <p:nvPr>
            <p:ph type="title"/>
          </p:nvPr>
        </p:nvSpPr>
        <p:spPr>
          <a:xfrm>
            <a:off x="311700" y="445025"/>
            <a:ext cx="8520600" cy="572700"/>
          </a:xfrm>
          <a:prstGeom prst="rect">
            <a:avLst/>
          </a:prstGeom>
          <a:noFill/>
          <a:ln>
            <a:noFill/>
          </a:ln>
        </p:spPr>
        <p:txBody>
          <a:bodyPr anchorCtr="0" anchor="t" bIns="93125" lIns="93125" spcFirstLastPara="1" rIns="93125" wrap="square" tIns="931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 name="Google Shape;65;p50"/>
          <p:cNvSpPr txBox="1"/>
          <p:nvPr>
            <p:ph idx="1" type="body"/>
          </p:nvPr>
        </p:nvSpPr>
        <p:spPr>
          <a:xfrm>
            <a:off x="311700" y="1152475"/>
            <a:ext cx="8520600" cy="3416400"/>
          </a:xfrm>
          <a:prstGeom prst="rect">
            <a:avLst/>
          </a:prstGeom>
          <a:noFill/>
          <a:ln>
            <a:noFill/>
          </a:ln>
        </p:spPr>
        <p:txBody>
          <a:bodyPr anchorCtr="0" anchor="t" bIns="93125" lIns="93125" spcFirstLastPara="1" rIns="93125" wrap="square" tIns="931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6" name="Google Shape;66;p50"/>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51"/>
          <p:cNvSpPr txBox="1"/>
          <p:nvPr>
            <p:ph type="title"/>
          </p:nvPr>
        </p:nvSpPr>
        <p:spPr>
          <a:xfrm>
            <a:off x="311700" y="445025"/>
            <a:ext cx="8520600" cy="572700"/>
          </a:xfrm>
          <a:prstGeom prst="rect">
            <a:avLst/>
          </a:prstGeom>
          <a:noFill/>
          <a:ln>
            <a:noFill/>
          </a:ln>
        </p:spPr>
        <p:txBody>
          <a:bodyPr anchorCtr="0" anchor="t" bIns="93125" lIns="93125" spcFirstLastPara="1" rIns="93125" wrap="square" tIns="931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51"/>
          <p:cNvSpPr txBox="1"/>
          <p:nvPr>
            <p:ph idx="1" type="body"/>
          </p:nvPr>
        </p:nvSpPr>
        <p:spPr>
          <a:xfrm>
            <a:off x="311700" y="1152475"/>
            <a:ext cx="3999900" cy="3416400"/>
          </a:xfrm>
          <a:prstGeom prst="rect">
            <a:avLst/>
          </a:prstGeom>
          <a:noFill/>
          <a:ln>
            <a:noFill/>
          </a:ln>
        </p:spPr>
        <p:txBody>
          <a:bodyPr anchorCtr="0" anchor="t" bIns="93125" lIns="93125" spcFirstLastPara="1" rIns="93125" wrap="square" tIns="931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0" name="Google Shape;70;p51"/>
          <p:cNvSpPr txBox="1"/>
          <p:nvPr>
            <p:ph idx="2" type="body"/>
          </p:nvPr>
        </p:nvSpPr>
        <p:spPr>
          <a:xfrm>
            <a:off x="4832400" y="1152475"/>
            <a:ext cx="3999900" cy="3416400"/>
          </a:xfrm>
          <a:prstGeom prst="rect">
            <a:avLst/>
          </a:prstGeom>
          <a:noFill/>
          <a:ln>
            <a:noFill/>
          </a:ln>
        </p:spPr>
        <p:txBody>
          <a:bodyPr anchorCtr="0" anchor="t" bIns="93125" lIns="93125" spcFirstLastPara="1" rIns="93125" wrap="square" tIns="931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1" name="Google Shape;71;p51"/>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52"/>
          <p:cNvSpPr txBox="1"/>
          <p:nvPr>
            <p:ph type="title"/>
          </p:nvPr>
        </p:nvSpPr>
        <p:spPr>
          <a:xfrm>
            <a:off x="311700" y="445025"/>
            <a:ext cx="8520600" cy="572700"/>
          </a:xfrm>
          <a:prstGeom prst="rect">
            <a:avLst/>
          </a:prstGeom>
          <a:noFill/>
          <a:ln>
            <a:noFill/>
          </a:ln>
        </p:spPr>
        <p:txBody>
          <a:bodyPr anchorCtr="0" anchor="t" bIns="93125" lIns="93125" spcFirstLastPara="1" rIns="93125" wrap="square" tIns="931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52"/>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53"/>
          <p:cNvSpPr txBox="1"/>
          <p:nvPr>
            <p:ph type="title"/>
          </p:nvPr>
        </p:nvSpPr>
        <p:spPr>
          <a:xfrm>
            <a:off x="311700" y="555600"/>
            <a:ext cx="2808000" cy="755700"/>
          </a:xfrm>
          <a:prstGeom prst="rect">
            <a:avLst/>
          </a:prstGeom>
          <a:noFill/>
          <a:ln>
            <a:noFill/>
          </a:ln>
        </p:spPr>
        <p:txBody>
          <a:bodyPr anchorCtr="0" anchor="b" bIns="93125" lIns="93125" spcFirstLastPara="1" rIns="93125" wrap="square" tIns="931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7" name="Google Shape;77;p53"/>
          <p:cNvSpPr txBox="1"/>
          <p:nvPr>
            <p:ph idx="1" type="body"/>
          </p:nvPr>
        </p:nvSpPr>
        <p:spPr>
          <a:xfrm>
            <a:off x="311700" y="1389600"/>
            <a:ext cx="2808000" cy="3179400"/>
          </a:xfrm>
          <a:prstGeom prst="rect">
            <a:avLst/>
          </a:prstGeom>
          <a:noFill/>
          <a:ln>
            <a:noFill/>
          </a:ln>
        </p:spPr>
        <p:txBody>
          <a:bodyPr anchorCtr="0" anchor="t" bIns="93125" lIns="93125" spcFirstLastPara="1" rIns="93125" wrap="square" tIns="931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8" name="Google Shape;78;p53"/>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54"/>
          <p:cNvSpPr txBox="1"/>
          <p:nvPr>
            <p:ph type="title"/>
          </p:nvPr>
        </p:nvSpPr>
        <p:spPr>
          <a:xfrm>
            <a:off x="490250" y="450150"/>
            <a:ext cx="6367800" cy="4090800"/>
          </a:xfrm>
          <a:prstGeom prst="rect">
            <a:avLst/>
          </a:prstGeom>
          <a:noFill/>
          <a:ln>
            <a:noFill/>
          </a:ln>
        </p:spPr>
        <p:txBody>
          <a:bodyPr anchorCtr="0" anchor="ctr" bIns="93125" lIns="93125" spcFirstLastPara="1" rIns="93125" wrap="square" tIns="93125">
            <a:normAutofit/>
          </a:bodyPr>
          <a:lstStyle>
            <a:lvl1pPr lvl="0" algn="l">
              <a:lnSpc>
                <a:spcPct val="100000"/>
              </a:lnSpc>
              <a:spcBef>
                <a:spcPts val="0"/>
              </a:spcBef>
              <a:spcAft>
                <a:spcPts val="0"/>
              </a:spcAft>
              <a:buSzPts val="4900"/>
              <a:buNone/>
              <a:defRPr sz="4900"/>
            </a:lvl1pPr>
            <a:lvl2pPr lvl="1" algn="l">
              <a:lnSpc>
                <a:spcPct val="100000"/>
              </a:lnSpc>
              <a:spcBef>
                <a:spcPts val="0"/>
              </a:spcBef>
              <a:spcAft>
                <a:spcPts val="0"/>
              </a:spcAft>
              <a:buSzPts val="4900"/>
              <a:buNone/>
              <a:defRPr sz="4900"/>
            </a:lvl2pPr>
            <a:lvl3pPr lvl="2" algn="l">
              <a:lnSpc>
                <a:spcPct val="100000"/>
              </a:lnSpc>
              <a:spcBef>
                <a:spcPts val="0"/>
              </a:spcBef>
              <a:spcAft>
                <a:spcPts val="0"/>
              </a:spcAft>
              <a:buSzPts val="4900"/>
              <a:buNone/>
              <a:defRPr sz="4900"/>
            </a:lvl3pPr>
            <a:lvl4pPr lvl="3" algn="l">
              <a:lnSpc>
                <a:spcPct val="100000"/>
              </a:lnSpc>
              <a:spcBef>
                <a:spcPts val="0"/>
              </a:spcBef>
              <a:spcAft>
                <a:spcPts val="0"/>
              </a:spcAft>
              <a:buSzPts val="4900"/>
              <a:buNone/>
              <a:defRPr sz="4900"/>
            </a:lvl4pPr>
            <a:lvl5pPr lvl="4" algn="l">
              <a:lnSpc>
                <a:spcPct val="100000"/>
              </a:lnSpc>
              <a:spcBef>
                <a:spcPts val="0"/>
              </a:spcBef>
              <a:spcAft>
                <a:spcPts val="0"/>
              </a:spcAft>
              <a:buSzPts val="4900"/>
              <a:buNone/>
              <a:defRPr sz="4900"/>
            </a:lvl5pPr>
            <a:lvl6pPr lvl="5" algn="l">
              <a:lnSpc>
                <a:spcPct val="100000"/>
              </a:lnSpc>
              <a:spcBef>
                <a:spcPts val="0"/>
              </a:spcBef>
              <a:spcAft>
                <a:spcPts val="0"/>
              </a:spcAft>
              <a:buSzPts val="4900"/>
              <a:buNone/>
              <a:defRPr sz="4900"/>
            </a:lvl6pPr>
            <a:lvl7pPr lvl="6" algn="l">
              <a:lnSpc>
                <a:spcPct val="100000"/>
              </a:lnSpc>
              <a:spcBef>
                <a:spcPts val="0"/>
              </a:spcBef>
              <a:spcAft>
                <a:spcPts val="0"/>
              </a:spcAft>
              <a:buSzPts val="4900"/>
              <a:buNone/>
              <a:defRPr sz="4900"/>
            </a:lvl7pPr>
            <a:lvl8pPr lvl="7" algn="l">
              <a:lnSpc>
                <a:spcPct val="100000"/>
              </a:lnSpc>
              <a:spcBef>
                <a:spcPts val="0"/>
              </a:spcBef>
              <a:spcAft>
                <a:spcPts val="0"/>
              </a:spcAft>
              <a:buSzPts val="4900"/>
              <a:buNone/>
              <a:defRPr sz="4900"/>
            </a:lvl8pPr>
            <a:lvl9pPr lvl="8" algn="l">
              <a:lnSpc>
                <a:spcPct val="100000"/>
              </a:lnSpc>
              <a:spcBef>
                <a:spcPts val="0"/>
              </a:spcBef>
              <a:spcAft>
                <a:spcPts val="0"/>
              </a:spcAft>
              <a:buSzPts val="4900"/>
              <a:buNone/>
              <a:defRPr sz="4900"/>
            </a:lvl9pPr>
          </a:lstStyle>
          <a:p/>
        </p:txBody>
      </p:sp>
      <p:sp>
        <p:nvSpPr>
          <p:cNvPr id="81" name="Google Shape;81;p54"/>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55"/>
          <p:cNvSpPr/>
          <p:nvPr/>
        </p:nvSpPr>
        <p:spPr>
          <a:xfrm>
            <a:off x="4572000" y="-125"/>
            <a:ext cx="4572000" cy="5143500"/>
          </a:xfrm>
          <a:prstGeom prst="rect">
            <a:avLst/>
          </a:prstGeom>
          <a:solidFill>
            <a:schemeClr val="lt2"/>
          </a:solidFill>
          <a:ln>
            <a:noFill/>
          </a:ln>
        </p:spPr>
        <p:txBody>
          <a:bodyPr anchorCtr="0" anchor="ctr" bIns="93125" lIns="93125" spcFirstLastPara="1" rIns="93125" wrap="square" tIns="931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55"/>
          <p:cNvSpPr txBox="1"/>
          <p:nvPr>
            <p:ph type="title"/>
          </p:nvPr>
        </p:nvSpPr>
        <p:spPr>
          <a:xfrm>
            <a:off x="265500" y="1233175"/>
            <a:ext cx="4045200" cy="1482300"/>
          </a:xfrm>
          <a:prstGeom prst="rect">
            <a:avLst/>
          </a:prstGeom>
          <a:noFill/>
          <a:ln>
            <a:noFill/>
          </a:ln>
        </p:spPr>
        <p:txBody>
          <a:bodyPr anchorCtr="0" anchor="b" bIns="93125" lIns="93125" spcFirstLastPara="1" rIns="93125" wrap="square" tIns="93125">
            <a:normAutofit/>
          </a:bodyPr>
          <a:lstStyle>
            <a:lvl1pPr lvl="0" algn="ctr">
              <a:lnSpc>
                <a:spcPct val="100000"/>
              </a:lnSpc>
              <a:spcBef>
                <a:spcPts val="0"/>
              </a:spcBef>
              <a:spcAft>
                <a:spcPts val="0"/>
              </a:spcAft>
              <a:buSzPts val="4300"/>
              <a:buNone/>
              <a:defRPr sz="4300"/>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85" name="Google Shape;85;p55"/>
          <p:cNvSpPr txBox="1"/>
          <p:nvPr>
            <p:ph idx="1" type="subTitle"/>
          </p:nvPr>
        </p:nvSpPr>
        <p:spPr>
          <a:xfrm>
            <a:off x="265500" y="2803075"/>
            <a:ext cx="4045200" cy="1235100"/>
          </a:xfrm>
          <a:prstGeom prst="rect">
            <a:avLst/>
          </a:prstGeom>
          <a:noFill/>
          <a:ln>
            <a:noFill/>
          </a:ln>
        </p:spPr>
        <p:txBody>
          <a:bodyPr anchorCtr="0" anchor="t" bIns="93125" lIns="93125" spcFirstLastPara="1" rIns="93125" wrap="square" tIns="931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55"/>
          <p:cNvSpPr txBox="1"/>
          <p:nvPr>
            <p:ph idx="2" type="body"/>
          </p:nvPr>
        </p:nvSpPr>
        <p:spPr>
          <a:xfrm>
            <a:off x="4939500" y="724075"/>
            <a:ext cx="3837000" cy="3695100"/>
          </a:xfrm>
          <a:prstGeom prst="rect">
            <a:avLst/>
          </a:prstGeom>
          <a:noFill/>
          <a:ln>
            <a:noFill/>
          </a:ln>
        </p:spPr>
        <p:txBody>
          <a:bodyPr anchorCtr="0" anchor="ctr" bIns="93125" lIns="93125" spcFirstLastPara="1" rIns="93125" wrap="square" tIns="931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7" name="Google Shape;87;p55"/>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56"/>
          <p:cNvSpPr txBox="1"/>
          <p:nvPr>
            <p:ph idx="1" type="body"/>
          </p:nvPr>
        </p:nvSpPr>
        <p:spPr>
          <a:xfrm>
            <a:off x="311700" y="4230575"/>
            <a:ext cx="5998800" cy="605100"/>
          </a:xfrm>
          <a:prstGeom prst="rect">
            <a:avLst/>
          </a:prstGeom>
          <a:noFill/>
          <a:ln>
            <a:noFill/>
          </a:ln>
        </p:spPr>
        <p:txBody>
          <a:bodyPr anchorCtr="0" anchor="ctr" bIns="93125" lIns="93125" spcFirstLastPara="1" rIns="93125" wrap="square" tIns="93125">
            <a:normAutofit/>
          </a:bodyPr>
          <a:lstStyle>
            <a:lvl1pPr indent="-228600" lvl="0" marL="457200" algn="l">
              <a:lnSpc>
                <a:spcPct val="100000"/>
              </a:lnSpc>
              <a:spcBef>
                <a:spcPts val="0"/>
              </a:spcBef>
              <a:spcAft>
                <a:spcPts val="0"/>
              </a:spcAft>
              <a:buSzPts val="1800"/>
              <a:buNone/>
              <a:defRPr/>
            </a:lvl1pPr>
          </a:lstStyle>
          <a:p/>
        </p:txBody>
      </p:sp>
      <p:sp>
        <p:nvSpPr>
          <p:cNvPr id="90" name="Google Shape;90;p56"/>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57"/>
          <p:cNvSpPr txBox="1"/>
          <p:nvPr>
            <p:ph hasCustomPrompt="1" type="title"/>
          </p:nvPr>
        </p:nvSpPr>
        <p:spPr>
          <a:xfrm>
            <a:off x="311700" y="1106125"/>
            <a:ext cx="8520600" cy="1963500"/>
          </a:xfrm>
          <a:prstGeom prst="rect">
            <a:avLst/>
          </a:prstGeom>
          <a:noFill/>
          <a:ln>
            <a:noFill/>
          </a:ln>
        </p:spPr>
        <p:txBody>
          <a:bodyPr anchorCtr="0" anchor="b" bIns="93125" lIns="93125" spcFirstLastPara="1" rIns="93125" wrap="square" tIns="93125">
            <a:normAutofit/>
          </a:bodyPr>
          <a:lstStyle>
            <a:lvl1pPr lvl="0" algn="ctr">
              <a:lnSpc>
                <a:spcPct val="100000"/>
              </a:lnSpc>
              <a:spcBef>
                <a:spcPts val="0"/>
              </a:spcBef>
              <a:spcAft>
                <a:spcPts val="0"/>
              </a:spcAft>
              <a:buSzPts val="12200"/>
              <a:buNone/>
              <a:defRPr sz="12200"/>
            </a:lvl1pPr>
            <a:lvl2pPr lvl="1" algn="ctr">
              <a:lnSpc>
                <a:spcPct val="100000"/>
              </a:lnSpc>
              <a:spcBef>
                <a:spcPts val="0"/>
              </a:spcBef>
              <a:spcAft>
                <a:spcPts val="0"/>
              </a:spcAft>
              <a:buSzPts val="12200"/>
              <a:buNone/>
              <a:defRPr sz="12200"/>
            </a:lvl2pPr>
            <a:lvl3pPr lvl="2" algn="ctr">
              <a:lnSpc>
                <a:spcPct val="100000"/>
              </a:lnSpc>
              <a:spcBef>
                <a:spcPts val="0"/>
              </a:spcBef>
              <a:spcAft>
                <a:spcPts val="0"/>
              </a:spcAft>
              <a:buSzPts val="12200"/>
              <a:buNone/>
              <a:defRPr sz="12200"/>
            </a:lvl3pPr>
            <a:lvl4pPr lvl="3" algn="ctr">
              <a:lnSpc>
                <a:spcPct val="100000"/>
              </a:lnSpc>
              <a:spcBef>
                <a:spcPts val="0"/>
              </a:spcBef>
              <a:spcAft>
                <a:spcPts val="0"/>
              </a:spcAft>
              <a:buSzPts val="12200"/>
              <a:buNone/>
              <a:defRPr sz="12200"/>
            </a:lvl4pPr>
            <a:lvl5pPr lvl="4" algn="ctr">
              <a:lnSpc>
                <a:spcPct val="100000"/>
              </a:lnSpc>
              <a:spcBef>
                <a:spcPts val="0"/>
              </a:spcBef>
              <a:spcAft>
                <a:spcPts val="0"/>
              </a:spcAft>
              <a:buSzPts val="12200"/>
              <a:buNone/>
              <a:defRPr sz="12200"/>
            </a:lvl5pPr>
            <a:lvl6pPr lvl="5" algn="ctr">
              <a:lnSpc>
                <a:spcPct val="100000"/>
              </a:lnSpc>
              <a:spcBef>
                <a:spcPts val="0"/>
              </a:spcBef>
              <a:spcAft>
                <a:spcPts val="0"/>
              </a:spcAft>
              <a:buSzPts val="12200"/>
              <a:buNone/>
              <a:defRPr sz="12200"/>
            </a:lvl6pPr>
            <a:lvl7pPr lvl="6" algn="ctr">
              <a:lnSpc>
                <a:spcPct val="100000"/>
              </a:lnSpc>
              <a:spcBef>
                <a:spcPts val="0"/>
              </a:spcBef>
              <a:spcAft>
                <a:spcPts val="0"/>
              </a:spcAft>
              <a:buSzPts val="12200"/>
              <a:buNone/>
              <a:defRPr sz="12200"/>
            </a:lvl7pPr>
            <a:lvl8pPr lvl="7" algn="ctr">
              <a:lnSpc>
                <a:spcPct val="100000"/>
              </a:lnSpc>
              <a:spcBef>
                <a:spcPts val="0"/>
              </a:spcBef>
              <a:spcAft>
                <a:spcPts val="0"/>
              </a:spcAft>
              <a:buSzPts val="12200"/>
              <a:buNone/>
              <a:defRPr sz="12200"/>
            </a:lvl8pPr>
            <a:lvl9pPr lvl="8" algn="ctr">
              <a:lnSpc>
                <a:spcPct val="100000"/>
              </a:lnSpc>
              <a:spcBef>
                <a:spcPts val="0"/>
              </a:spcBef>
              <a:spcAft>
                <a:spcPts val="0"/>
              </a:spcAft>
              <a:buSzPts val="12200"/>
              <a:buNone/>
              <a:defRPr sz="12200"/>
            </a:lvl9pPr>
          </a:lstStyle>
          <a:p>
            <a:r>
              <a:t>xx%</a:t>
            </a:r>
          </a:p>
        </p:txBody>
      </p:sp>
      <p:sp>
        <p:nvSpPr>
          <p:cNvPr id="93" name="Google Shape;93;p57"/>
          <p:cNvSpPr txBox="1"/>
          <p:nvPr>
            <p:ph idx="1" type="body"/>
          </p:nvPr>
        </p:nvSpPr>
        <p:spPr>
          <a:xfrm>
            <a:off x="311700" y="3152225"/>
            <a:ext cx="8520600" cy="1300800"/>
          </a:xfrm>
          <a:prstGeom prst="rect">
            <a:avLst/>
          </a:prstGeom>
          <a:noFill/>
          <a:ln>
            <a:noFill/>
          </a:ln>
        </p:spPr>
        <p:txBody>
          <a:bodyPr anchorCtr="0" anchor="t" bIns="93125" lIns="93125" spcFirstLastPara="1" rIns="93125" wrap="square" tIns="931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4" name="Google Shape;94;p57"/>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58"/>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viñetas">
  <p:cSld name="Título y viñetas">
    <p:spTree>
      <p:nvGrpSpPr>
        <p:cNvPr id="97" name="Shape 97"/>
        <p:cNvGrpSpPr/>
        <p:nvPr/>
      </p:nvGrpSpPr>
      <p:grpSpPr>
        <a:xfrm>
          <a:off x="0" y="0"/>
          <a:ext cx="0" cy="0"/>
          <a:chOff x="0" y="0"/>
          <a:chExt cx="0" cy="0"/>
        </a:xfrm>
      </p:grpSpPr>
      <p:sp>
        <p:nvSpPr>
          <p:cNvPr id="98" name="Google Shape;98;p59"/>
          <p:cNvSpPr txBox="1"/>
          <p:nvPr>
            <p:ph type="title"/>
          </p:nvPr>
        </p:nvSpPr>
        <p:spPr>
          <a:xfrm>
            <a:off x="669727" y="234404"/>
            <a:ext cx="7804500" cy="1138500"/>
          </a:xfrm>
          <a:prstGeom prst="rect">
            <a:avLst/>
          </a:prstGeom>
          <a:noFill/>
          <a:ln>
            <a:noFill/>
          </a:ln>
        </p:spPr>
        <p:txBody>
          <a:bodyPr anchorCtr="0" anchor="ctr" bIns="32750" lIns="32750" spcFirstLastPara="1" rIns="32750" wrap="square" tIns="327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99" name="Google Shape;99;p59"/>
          <p:cNvSpPr txBox="1"/>
          <p:nvPr>
            <p:ph idx="1" type="body"/>
          </p:nvPr>
        </p:nvSpPr>
        <p:spPr>
          <a:xfrm>
            <a:off x="669727" y="1372939"/>
            <a:ext cx="7804500" cy="3315000"/>
          </a:xfrm>
          <a:prstGeom prst="rect">
            <a:avLst/>
          </a:prstGeom>
          <a:noFill/>
          <a:ln>
            <a:noFill/>
          </a:ln>
        </p:spPr>
        <p:txBody>
          <a:bodyPr anchorCtr="0" anchor="ctr" bIns="32750" lIns="32750" spcFirstLastPara="1" rIns="32750" wrap="square" tIns="32750">
            <a:normAutofit/>
          </a:bodyPr>
          <a:lstStyle>
            <a:lvl1pPr indent="-336550" lvl="0" marL="457200" algn="l">
              <a:lnSpc>
                <a:spcPct val="100000"/>
              </a:lnSpc>
              <a:spcBef>
                <a:spcPts val="2700"/>
              </a:spcBef>
              <a:spcAft>
                <a:spcPts val="0"/>
              </a:spcAft>
              <a:buClr>
                <a:srgbClr val="000000"/>
              </a:buClr>
              <a:buSzPts val="1700"/>
              <a:buFont typeface="Helvetica Neue Light"/>
              <a:buChar char="●"/>
              <a:defRPr sz="2300"/>
            </a:lvl1pPr>
            <a:lvl2pPr indent="-336550" lvl="1" marL="914400" algn="l">
              <a:lnSpc>
                <a:spcPct val="100000"/>
              </a:lnSpc>
              <a:spcBef>
                <a:spcPts val="2700"/>
              </a:spcBef>
              <a:spcAft>
                <a:spcPts val="0"/>
              </a:spcAft>
              <a:buClr>
                <a:srgbClr val="000000"/>
              </a:buClr>
              <a:buSzPts val="1700"/>
              <a:buFont typeface="Helvetica Neue Light"/>
              <a:buChar char="○"/>
              <a:defRPr sz="2300"/>
            </a:lvl2pPr>
            <a:lvl3pPr indent="-336550" lvl="2" marL="1371600" algn="l">
              <a:lnSpc>
                <a:spcPct val="100000"/>
              </a:lnSpc>
              <a:spcBef>
                <a:spcPts val="2700"/>
              </a:spcBef>
              <a:spcAft>
                <a:spcPts val="0"/>
              </a:spcAft>
              <a:buClr>
                <a:srgbClr val="000000"/>
              </a:buClr>
              <a:buSzPts val="1700"/>
              <a:buFont typeface="Helvetica Neue Light"/>
              <a:buChar char="■"/>
              <a:defRPr sz="2300"/>
            </a:lvl3pPr>
            <a:lvl4pPr indent="-336550" lvl="3" marL="1828800" algn="l">
              <a:lnSpc>
                <a:spcPct val="100000"/>
              </a:lnSpc>
              <a:spcBef>
                <a:spcPts val="2700"/>
              </a:spcBef>
              <a:spcAft>
                <a:spcPts val="0"/>
              </a:spcAft>
              <a:buClr>
                <a:srgbClr val="000000"/>
              </a:buClr>
              <a:buSzPts val="1700"/>
              <a:buFont typeface="Helvetica Neue Light"/>
              <a:buChar char="●"/>
              <a:defRPr sz="2300"/>
            </a:lvl4pPr>
            <a:lvl5pPr indent="-336550" lvl="4" marL="2286000" algn="l">
              <a:lnSpc>
                <a:spcPct val="100000"/>
              </a:lnSpc>
              <a:spcBef>
                <a:spcPts val="2700"/>
              </a:spcBef>
              <a:spcAft>
                <a:spcPts val="0"/>
              </a:spcAft>
              <a:buClr>
                <a:srgbClr val="000000"/>
              </a:buClr>
              <a:buSzPts val="1700"/>
              <a:buFont typeface="Helvetica Neue Light"/>
              <a:buChar char="○"/>
              <a:defRPr sz="2300"/>
            </a:lvl5pPr>
            <a:lvl6pPr indent="-285750" lvl="5" marL="2743200" algn="l">
              <a:lnSpc>
                <a:spcPct val="100000"/>
              </a:lnSpc>
              <a:spcBef>
                <a:spcPts val="1000"/>
              </a:spcBef>
              <a:spcAft>
                <a:spcPts val="0"/>
              </a:spcAft>
              <a:buClr>
                <a:srgbClr val="000000"/>
              </a:buClr>
              <a:buSzPts val="900"/>
              <a:buChar char="■"/>
              <a:defRPr/>
            </a:lvl6pPr>
            <a:lvl7pPr indent="-285750" lvl="6" marL="3200400" algn="l">
              <a:lnSpc>
                <a:spcPct val="100000"/>
              </a:lnSpc>
              <a:spcBef>
                <a:spcPts val="1000"/>
              </a:spcBef>
              <a:spcAft>
                <a:spcPts val="0"/>
              </a:spcAft>
              <a:buClr>
                <a:srgbClr val="000000"/>
              </a:buClr>
              <a:buSzPts val="900"/>
              <a:buChar char="●"/>
              <a:defRPr/>
            </a:lvl7pPr>
            <a:lvl8pPr indent="-285750" lvl="7" marL="3657600" algn="l">
              <a:lnSpc>
                <a:spcPct val="100000"/>
              </a:lnSpc>
              <a:spcBef>
                <a:spcPts val="1000"/>
              </a:spcBef>
              <a:spcAft>
                <a:spcPts val="0"/>
              </a:spcAft>
              <a:buClr>
                <a:srgbClr val="000000"/>
              </a:buClr>
              <a:buSzPts val="900"/>
              <a:buChar char="○"/>
              <a:defRPr/>
            </a:lvl8pPr>
            <a:lvl9pPr indent="-285750" lvl="8" marL="4114800" algn="l">
              <a:lnSpc>
                <a:spcPct val="100000"/>
              </a:lnSpc>
              <a:spcBef>
                <a:spcPts val="1000"/>
              </a:spcBef>
              <a:spcAft>
                <a:spcPts val="0"/>
              </a:spcAft>
              <a:buClr>
                <a:srgbClr val="000000"/>
              </a:buClr>
              <a:buSzPts val="900"/>
              <a:buChar char="■"/>
              <a:defRPr/>
            </a:lvl9pPr>
          </a:lstStyle>
          <a:p/>
        </p:txBody>
      </p:sp>
      <p:sp>
        <p:nvSpPr>
          <p:cNvPr id="100" name="Google Shape;100;p59"/>
          <p:cNvSpPr txBox="1"/>
          <p:nvPr>
            <p:ph idx="12" type="sldNum"/>
          </p:nvPr>
        </p:nvSpPr>
        <p:spPr>
          <a:xfrm>
            <a:off x="4437983" y="4878958"/>
            <a:ext cx="258900" cy="250800"/>
          </a:xfrm>
          <a:prstGeom prst="rect">
            <a:avLst/>
          </a:prstGeom>
          <a:noFill/>
          <a:ln>
            <a:noFill/>
          </a:ln>
        </p:spPr>
        <p:txBody>
          <a:bodyPr anchorCtr="0" anchor="t" bIns="32750" lIns="32750" spcFirstLastPara="1" rIns="32750" wrap="square" tIns="32750">
            <a:sp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000">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20" name="Google Shape;20;p40"/>
          <p:cNvCxnSpPr/>
          <p:nvPr/>
        </p:nvCxnSpPr>
        <p:spPr>
          <a:xfrm flipH="1" rot="10800000">
            <a:off x="280050" y="948825"/>
            <a:ext cx="8583900" cy="18000"/>
          </a:xfrm>
          <a:prstGeom prst="straightConnector1">
            <a:avLst/>
          </a:prstGeom>
          <a:noFill/>
          <a:ln cap="flat" cmpd="sng" w="28575">
            <a:solidFill>
              <a:srgbClr val="980000"/>
            </a:solidFill>
            <a:prstDash val="solid"/>
            <a:round/>
            <a:headEnd len="sm" w="sm" type="none"/>
            <a:tailEnd len="sm" w="sm" type="none"/>
          </a:ln>
        </p:spPr>
      </p:cxnSp>
      <p:cxnSp>
        <p:nvCxnSpPr>
          <p:cNvPr id="21" name="Google Shape;21;p40"/>
          <p:cNvCxnSpPr/>
          <p:nvPr/>
        </p:nvCxnSpPr>
        <p:spPr>
          <a:xfrm>
            <a:off x="2575150" y="984875"/>
            <a:ext cx="867300" cy="8673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4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4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4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4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4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4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4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4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4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 name="Shape 52"/>
        <p:cNvGrpSpPr/>
        <p:nvPr/>
      </p:nvGrpSpPr>
      <p:grpSpPr>
        <a:xfrm>
          <a:off x="0" y="0"/>
          <a:ext cx="0" cy="0"/>
          <a:chOff x="0" y="0"/>
          <a:chExt cx="0" cy="0"/>
        </a:xfrm>
      </p:grpSpPr>
      <p:sp>
        <p:nvSpPr>
          <p:cNvPr id="53" name="Google Shape;53;p37"/>
          <p:cNvSpPr txBox="1"/>
          <p:nvPr>
            <p:ph type="title"/>
          </p:nvPr>
        </p:nvSpPr>
        <p:spPr>
          <a:xfrm>
            <a:off x="311700" y="445025"/>
            <a:ext cx="8520600" cy="572700"/>
          </a:xfrm>
          <a:prstGeom prst="rect">
            <a:avLst/>
          </a:prstGeom>
          <a:noFill/>
          <a:ln>
            <a:noFill/>
          </a:ln>
        </p:spPr>
        <p:txBody>
          <a:bodyPr anchorCtr="0" anchor="t" bIns="93125" lIns="93125" spcFirstLastPara="1" rIns="93125" wrap="square" tIns="931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4" name="Google Shape;54;p37"/>
          <p:cNvSpPr txBox="1"/>
          <p:nvPr>
            <p:ph idx="1" type="body"/>
          </p:nvPr>
        </p:nvSpPr>
        <p:spPr>
          <a:xfrm>
            <a:off x="311700" y="1152475"/>
            <a:ext cx="8520600" cy="3416400"/>
          </a:xfrm>
          <a:prstGeom prst="rect">
            <a:avLst/>
          </a:prstGeom>
          <a:noFill/>
          <a:ln>
            <a:noFill/>
          </a:ln>
        </p:spPr>
        <p:txBody>
          <a:bodyPr anchorCtr="0" anchor="t" bIns="93125" lIns="93125" spcFirstLastPara="1" rIns="93125" wrap="square" tIns="931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5" name="Google Shape;55;p37"/>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23.png"/><Relationship Id="rId6"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github.com/facebookresearch/SparseConvNet" TargetMode="External"/><Relationship Id="rId4" Type="http://schemas.openxmlformats.org/officeDocument/2006/relationships/image" Target="../media/image8.gif"/><Relationship Id="rId5" Type="http://schemas.openxmlformats.org/officeDocument/2006/relationships/image" Target="../media/image22.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mpema.notion.site/NEXT_SPARSECONVNET-b6422df2ae994af3b1f9b5b506949534" TargetMode="External"/><Relationship Id="rId4" Type="http://schemas.openxmlformats.org/officeDocument/2006/relationships/image" Target="../media/image28.png"/><Relationship Id="rId5" Type="http://schemas.openxmlformats.org/officeDocument/2006/relationships/hyperlink" Target="https://github.com/jerenner/NEXT_SPARSECONVNE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mpema.notion.site/NEXT_SPARSECONVNET-b6422df2ae994af3b1f9b5b506949534" TargetMode="External"/><Relationship Id="rId4" Type="http://schemas.openxmlformats.org/officeDocument/2006/relationships/hyperlink" Target="https://mpema.notion.site/NEXT_SPARSECONVNET-b6422df2ae994af3b1f9b5b506949534" TargetMode="External"/><Relationship Id="rId5" Type="http://schemas.openxmlformats.org/officeDocument/2006/relationships/hyperlink" Target="https://mpema.notion.site/NEXT_SPARSECONVNET-b6422df2ae994af3b1f9b5b506949534" TargetMode="External"/><Relationship Id="rId6" Type="http://schemas.openxmlformats.org/officeDocument/2006/relationships/image" Target="../media/image28.png"/><Relationship Id="rId7"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
          <p:cNvPicPr preferRelativeResize="0"/>
          <p:nvPr/>
        </p:nvPicPr>
        <p:blipFill rotWithShape="1">
          <a:blip r:embed="rId3">
            <a:alphaModFix/>
          </a:blip>
          <a:srcRect b="0" l="0" r="0" t="0"/>
          <a:stretch/>
        </p:blipFill>
        <p:spPr>
          <a:xfrm>
            <a:off x="220650" y="126988"/>
            <a:ext cx="1373324" cy="523175"/>
          </a:xfrm>
          <a:prstGeom prst="rect">
            <a:avLst/>
          </a:prstGeom>
          <a:noFill/>
          <a:ln>
            <a:noFill/>
          </a:ln>
        </p:spPr>
      </p:pic>
      <p:sp>
        <p:nvSpPr>
          <p:cNvPr id="106" name="Google Shape;106;p1"/>
          <p:cNvSpPr txBox="1"/>
          <p:nvPr/>
        </p:nvSpPr>
        <p:spPr>
          <a:xfrm>
            <a:off x="220648" y="4224500"/>
            <a:ext cx="5026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1" lang="en-GB" sz="1700" u="none" cap="none" strike="noStrike">
                <a:solidFill>
                  <a:srgbClr val="595959"/>
                </a:solidFill>
                <a:latin typeface="Arial"/>
                <a:ea typeface="Arial"/>
                <a:cs typeface="Arial"/>
                <a:sym typeface="Arial"/>
              </a:rPr>
              <a:t>María Cid </a:t>
            </a:r>
            <a:r>
              <a:rPr b="1" i="0" lang="en-GB" sz="1700" u="none" cap="none" strike="noStrike">
                <a:solidFill>
                  <a:srgbClr val="595959"/>
                </a:solidFill>
                <a:latin typeface="Arial"/>
                <a:ea typeface="Arial"/>
                <a:cs typeface="Arial"/>
                <a:sym typeface="Arial"/>
              </a:rPr>
              <a:t>on behalf of the NEXT collaboration                        </a:t>
            </a:r>
            <a:r>
              <a:rPr b="1" i="1" lang="en-GB" sz="2100" u="none" cap="none" strike="noStrike">
                <a:solidFill>
                  <a:schemeClr val="dk1"/>
                </a:solidFill>
                <a:latin typeface="Arial"/>
                <a:ea typeface="Arial"/>
                <a:cs typeface="Arial"/>
                <a:sym typeface="Arial"/>
              </a:rPr>
              <a:t>     </a:t>
            </a:r>
            <a:r>
              <a:rPr b="1" i="1" lang="en-GB" sz="2100" u="none" cap="none" strike="noStrike">
                <a:solidFill>
                  <a:schemeClr val="dk2"/>
                </a:solidFill>
                <a:latin typeface="Arial"/>
                <a:ea typeface="Arial"/>
                <a:cs typeface="Arial"/>
                <a:sym typeface="Arial"/>
              </a:rPr>
              <a:t>                                                      </a:t>
            </a:r>
            <a:r>
              <a:rPr b="1" i="1" lang="en-GB" sz="2100" u="none" cap="none" strike="noStrike">
                <a:solidFill>
                  <a:schemeClr val="dk1"/>
                </a:solidFill>
                <a:latin typeface="Arial"/>
                <a:ea typeface="Arial"/>
                <a:cs typeface="Arial"/>
                <a:sym typeface="Arial"/>
              </a:rPr>
              <a:t> </a:t>
            </a:r>
            <a:endParaRPr b="1" i="1" sz="2100" u="none" cap="none" strike="noStrike">
              <a:solidFill>
                <a:schemeClr val="dk1"/>
              </a:solidFill>
              <a:latin typeface="Arial"/>
              <a:ea typeface="Arial"/>
              <a:cs typeface="Arial"/>
              <a:sym typeface="Arial"/>
            </a:endParaRPr>
          </a:p>
        </p:txBody>
      </p:sp>
      <p:pic>
        <p:nvPicPr>
          <p:cNvPr id="107" name="Google Shape;107;p1"/>
          <p:cNvPicPr preferRelativeResize="0"/>
          <p:nvPr/>
        </p:nvPicPr>
        <p:blipFill rotWithShape="1">
          <a:blip r:embed="rId4">
            <a:alphaModFix/>
          </a:blip>
          <a:srcRect b="41745" l="14946" r="19151" t="36553"/>
          <a:stretch/>
        </p:blipFill>
        <p:spPr>
          <a:xfrm>
            <a:off x="6848675" y="86325"/>
            <a:ext cx="2295324" cy="604500"/>
          </a:xfrm>
          <a:prstGeom prst="rect">
            <a:avLst/>
          </a:prstGeom>
          <a:noFill/>
          <a:ln>
            <a:noFill/>
          </a:ln>
        </p:spPr>
      </p:pic>
      <p:sp>
        <p:nvSpPr>
          <p:cNvPr id="108" name="Google Shape;108;p1"/>
          <p:cNvSpPr txBox="1"/>
          <p:nvPr/>
        </p:nvSpPr>
        <p:spPr>
          <a:xfrm>
            <a:off x="6182200" y="4017800"/>
            <a:ext cx="2685600" cy="10179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900"/>
              <a:buFont typeface="Arial"/>
              <a:buNone/>
            </a:pPr>
            <a:r>
              <a:rPr b="1" i="0" lang="en-GB" sz="1900" u="none" cap="none" strike="noStrike">
                <a:solidFill>
                  <a:srgbClr val="980000"/>
                </a:solidFill>
                <a:latin typeface="Arial"/>
                <a:ea typeface="Arial"/>
                <a:cs typeface="Arial"/>
                <a:sym typeface="Arial"/>
              </a:rPr>
              <a:t>NPML 2025</a:t>
            </a:r>
            <a:endParaRPr b="0" i="0" sz="1400" u="none" cap="none" strike="noStrike">
              <a:solidFill>
                <a:schemeClr val="dk2"/>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University of Tokyo</a:t>
            </a:r>
            <a:endParaRPr b="0" i="0" sz="1500" u="none" cap="none" strike="noStrike">
              <a:solidFill>
                <a:schemeClr val="dk1"/>
              </a:solidFill>
              <a:latin typeface="Arial"/>
              <a:ea typeface="Arial"/>
              <a:cs typeface="Arial"/>
              <a:sym typeface="Arial"/>
            </a:endParaRPr>
          </a:p>
        </p:txBody>
      </p:sp>
      <p:pic>
        <p:nvPicPr>
          <p:cNvPr id="109" name="Google Shape;109;p1" title="csic+uv+ific+so_horizontal-color.png"/>
          <p:cNvPicPr preferRelativeResize="0"/>
          <p:nvPr/>
        </p:nvPicPr>
        <p:blipFill rotWithShape="1">
          <a:blip r:embed="rId5">
            <a:alphaModFix/>
          </a:blip>
          <a:srcRect b="0" l="0" r="0" t="0"/>
          <a:stretch/>
        </p:blipFill>
        <p:spPr>
          <a:xfrm>
            <a:off x="1843575" y="191775"/>
            <a:ext cx="4885402" cy="393600"/>
          </a:xfrm>
          <a:prstGeom prst="rect">
            <a:avLst/>
          </a:prstGeom>
          <a:noFill/>
          <a:ln>
            <a:noFill/>
          </a:ln>
        </p:spPr>
      </p:pic>
      <p:sp>
        <p:nvSpPr>
          <p:cNvPr id="110" name="Google Shape;110;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111" name="Google Shape;111;p1"/>
          <p:cNvSpPr txBox="1"/>
          <p:nvPr/>
        </p:nvSpPr>
        <p:spPr>
          <a:xfrm>
            <a:off x="505000" y="1563013"/>
            <a:ext cx="5677200" cy="134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Study of the performance of the NEXT-100 Tracking Plane using a</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Sparse Convolutional Neural Network</a:t>
            </a:r>
            <a:endParaRPr b="1" i="0" sz="2400" u="none" cap="none" strike="noStrike">
              <a:solidFill>
                <a:schemeClr val="dk1"/>
              </a:solidFill>
              <a:latin typeface="Arial"/>
              <a:ea typeface="Arial"/>
              <a:cs typeface="Arial"/>
              <a:sym typeface="Arial"/>
            </a:endParaRPr>
          </a:p>
        </p:txBody>
      </p:sp>
      <p:pic>
        <p:nvPicPr>
          <p:cNvPr id="112" name="Google Shape;112;p1"/>
          <p:cNvPicPr preferRelativeResize="0"/>
          <p:nvPr/>
        </p:nvPicPr>
        <p:blipFill>
          <a:blip r:embed="rId6">
            <a:alphaModFix/>
          </a:blip>
          <a:stretch>
            <a:fillRect/>
          </a:stretch>
        </p:blipFill>
        <p:spPr>
          <a:xfrm>
            <a:off x="7308700" y="690825"/>
            <a:ext cx="1643827" cy="7087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0"/>
          <p:cNvSpPr txBox="1"/>
          <p:nvPr/>
        </p:nvSpPr>
        <p:spPr>
          <a:xfrm>
            <a:off x="313200" y="226800"/>
            <a:ext cx="88623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Sparse Convolutional Neural Network (SparseConvNet)</a:t>
            </a:r>
            <a:endParaRPr b="1" i="0" sz="2400" u="none" cap="none" strike="noStrike">
              <a:solidFill>
                <a:schemeClr val="dk1"/>
              </a:solidFill>
              <a:latin typeface="Arial"/>
              <a:ea typeface="Arial"/>
              <a:cs typeface="Arial"/>
              <a:sym typeface="Arial"/>
            </a:endParaRPr>
          </a:p>
        </p:txBody>
      </p:sp>
      <p:sp>
        <p:nvSpPr>
          <p:cNvPr id="248" name="Google Shape;248;p10"/>
          <p:cNvSpPr txBox="1"/>
          <p:nvPr/>
        </p:nvSpPr>
        <p:spPr>
          <a:xfrm>
            <a:off x="389500" y="800800"/>
            <a:ext cx="8234700" cy="1606500"/>
          </a:xfrm>
          <a:prstGeom prst="rect">
            <a:avLst/>
          </a:prstGeom>
          <a:noFill/>
          <a:ln>
            <a:noFill/>
          </a:ln>
        </p:spPr>
        <p:txBody>
          <a:bodyPr anchorCtr="0" anchor="t" bIns="18000" lIns="18000" spcFirstLastPara="1" rIns="18000" wrap="square" tIns="18000">
            <a:spAutoFit/>
          </a:bodyPr>
          <a:lstStyle/>
          <a:p>
            <a:pPr indent="-194349" lvl="0" marL="208799"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Neural network with 3D “sparse” convolutions</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rgbClr val="8E7CC3"/>
              </a:buClr>
              <a:buSzPts val="1700"/>
              <a:buFont typeface="Arial"/>
              <a:buChar char="○"/>
            </a:pPr>
            <a:r>
              <a:rPr b="0" i="0" lang="en-GB" sz="1700" u="sng" cap="none" strike="noStrike">
                <a:solidFill>
                  <a:srgbClr val="8E7CC3"/>
                </a:solidFill>
                <a:latin typeface="Arial"/>
                <a:ea typeface="Arial"/>
                <a:cs typeface="Arial"/>
                <a:sym typeface="Arial"/>
                <a:hlinkClick r:id="rId3">
                  <a:extLst>
                    <a:ext uri="{A12FA001-AC4F-418D-AE19-62706E023703}">
                      <ahyp:hlinkClr val="tx"/>
                    </a:ext>
                  </a:extLst>
                </a:hlinkClick>
              </a:rPr>
              <a:t>https://github.com/facebookresearch/SparseConvNet</a:t>
            </a:r>
            <a:r>
              <a:rPr b="0" i="0" lang="en-GB" sz="1700" u="none" cap="none" strike="noStrike">
                <a:solidFill>
                  <a:srgbClr val="8E7CC3"/>
                </a:solidFill>
                <a:latin typeface="Arial"/>
                <a:ea typeface="Arial"/>
                <a:cs typeface="Arial"/>
                <a:sym typeface="Arial"/>
              </a:rPr>
              <a:t> </a:t>
            </a:r>
            <a:endParaRPr b="0" i="0" sz="1700" u="none" cap="none" strike="noStrike">
              <a:solidFill>
                <a:srgbClr val="8E7CC3"/>
              </a:solidFill>
              <a:latin typeface="Arial"/>
              <a:ea typeface="Arial"/>
              <a:cs typeface="Arial"/>
              <a:sym typeface="Arial"/>
            </a:endParaRPr>
          </a:p>
          <a:p>
            <a:pPr indent="-194349" lvl="0" marL="208799"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Does not require 3D convolutions across every point in a dense grid: takes instead a list of only the voxels with non-zero energy</a:t>
            </a:r>
            <a:endParaRPr b="0" i="0" sz="1700" u="none" cap="none" strike="noStrike">
              <a:solidFill>
                <a:schemeClr val="dk1"/>
              </a:solidFill>
              <a:latin typeface="Arial"/>
              <a:ea typeface="Arial"/>
              <a:cs typeface="Arial"/>
              <a:sym typeface="Arial"/>
            </a:endParaRPr>
          </a:p>
          <a:p>
            <a:pPr indent="-194349" lvl="0" marL="208799"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Also implements “submanifold” sparse convolutions, which preserve the number of non-zero voxels</a:t>
            </a:r>
            <a:endParaRPr b="0" i="0" sz="1700" u="none" cap="none" strike="noStrike">
              <a:solidFill>
                <a:schemeClr val="dk1"/>
              </a:solidFill>
              <a:latin typeface="Arial"/>
              <a:ea typeface="Arial"/>
              <a:cs typeface="Arial"/>
              <a:sym typeface="Arial"/>
            </a:endParaRPr>
          </a:p>
        </p:txBody>
      </p:sp>
      <p:pic>
        <p:nvPicPr>
          <p:cNvPr id="249" name="Google Shape;249;p10"/>
          <p:cNvPicPr preferRelativeResize="0"/>
          <p:nvPr/>
        </p:nvPicPr>
        <p:blipFill rotWithShape="1">
          <a:blip r:embed="rId4">
            <a:alphaModFix/>
          </a:blip>
          <a:srcRect b="0" l="0" r="0" t="0"/>
          <a:stretch/>
        </p:blipFill>
        <p:spPr>
          <a:xfrm>
            <a:off x="1233350" y="2945025"/>
            <a:ext cx="2628000" cy="2036850"/>
          </a:xfrm>
          <a:prstGeom prst="rect">
            <a:avLst/>
          </a:prstGeom>
          <a:noFill/>
          <a:ln>
            <a:noFill/>
          </a:ln>
        </p:spPr>
      </p:pic>
      <p:pic>
        <p:nvPicPr>
          <p:cNvPr id="250" name="Google Shape;250;p10"/>
          <p:cNvPicPr preferRelativeResize="0"/>
          <p:nvPr/>
        </p:nvPicPr>
        <p:blipFill rotWithShape="1">
          <a:blip r:embed="rId5">
            <a:alphaModFix/>
          </a:blip>
          <a:srcRect b="0" l="0" r="0" t="0"/>
          <a:stretch/>
        </p:blipFill>
        <p:spPr>
          <a:xfrm>
            <a:off x="5350500" y="2893550"/>
            <a:ext cx="2637875" cy="2088325"/>
          </a:xfrm>
          <a:prstGeom prst="rect">
            <a:avLst/>
          </a:prstGeom>
          <a:noFill/>
          <a:ln>
            <a:noFill/>
          </a:ln>
        </p:spPr>
      </p:pic>
      <p:sp>
        <p:nvSpPr>
          <p:cNvPr id="251" name="Google Shape;251;p10"/>
          <p:cNvSpPr txBox="1"/>
          <p:nvPr/>
        </p:nvSpPr>
        <p:spPr>
          <a:xfrm>
            <a:off x="987800" y="2301225"/>
            <a:ext cx="27771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8E7CC3"/>
                </a:solidFill>
                <a:latin typeface="Arial"/>
                <a:ea typeface="Arial"/>
                <a:cs typeface="Arial"/>
                <a:sym typeface="Arial"/>
              </a:rPr>
              <a:t>Normal (sparse or dense) convolution</a:t>
            </a:r>
            <a:endParaRPr b="1" i="0" sz="1500" u="none" cap="none" strike="noStrike">
              <a:solidFill>
                <a:srgbClr val="8E7CC3"/>
              </a:solidFill>
              <a:latin typeface="Arial"/>
              <a:ea typeface="Arial"/>
              <a:cs typeface="Arial"/>
              <a:sym typeface="Arial"/>
            </a:endParaRPr>
          </a:p>
        </p:txBody>
      </p:sp>
      <p:sp>
        <p:nvSpPr>
          <p:cNvPr id="252" name="Google Shape;252;p10"/>
          <p:cNvSpPr txBox="1"/>
          <p:nvPr/>
        </p:nvSpPr>
        <p:spPr>
          <a:xfrm>
            <a:off x="5506800" y="2301225"/>
            <a:ext cx="19734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8E7CC3"/>
                </a:solidFill>
                <a:latin typeface="Arial"/>
                <a:ea typeface="Arial"/>
                <a:cs typeface="Arial"/>
                <a:sym typeface="Arial"/>
              </a:rPr>
              <a:t>“Submanifold” sparse convolution</a:t>
            </a:r>
            <a:endParaRPr b="1" i="0" sz="1500" u="none" cap="none" strike="noStrike">
              <a:solidFill>
                <a:srgbClr val="8E7CC3"/>
              </a:solidFill>
              <a:latin typeface="Arial"/>
              <a:ea typeface="Arial"/>
              <a:cs typeface="Arial"/>
              <a:sym typeface="Arial"/>
            </a:endParaRPr>
          </a:p>
        </p:txBody>
      </p:sp>
      <p:sp>
        <p:nvSpPr>
          <p:cNvPr id="253" name="Google Shape;25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54" name="Google Shape;254;p10"/>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1"/>
          <p:cNvSpPr txBox="1"/>
          <p:nvPr/>
        </p:nvSpPr>
        <p:spPr>
          <a:xfrm>
            <a:off x="313200" y="226800"/>
            <a:ext cx="3814800" cy="56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NEXT SparseConvNet</a:t>
            </a:r>
            <a:endParaRPr b="1" i="0" sz="2400" u="none" cap="none" strike="noStrike">
              <a:solidFill>
                <a:schemeClr val="dk1"/>
              </a:solidFill>
              <a:latin typeface="Arial"/>
              <a:ea typeface="Arial"/>
              <a:cs typeface="Arial"/>
              <a:sym typeface="Arial"/>
            </a:endParaRPr>
          </a:p>
        </p:txBody>
      </p:sp>
      <p:sp>
        <p:nvSpPr>
          <p:cNvPr id="260" name="Google Shape;260;p11"/>
          <p:cNvSpPr txBox="1"/>
          <p:nvPr/>
        </p:nvSpPr>
        <p:spPr>
          <a:xfrm>
            <a:off x="200550" y="1093925"/>
            <a:ext cx="2370300" cy="313500"/>
          </a:xfrm>
          <a:prstGeom prst="rect">
            <a:avLst/>
          </a:prstGeom>
          <a:noFill/>
          <a:ln>
            <a:noFill/>
          </a:ln>
        </p:spPr>
        <p:txBody>
          <a:bodyPr anchorCtr="0" anchor="t" bIns="18000" lIns="18000" spcFirstLastPara="1" rIns="18000" wrap="square" tIns="18000">
            <a:spAutoFit/>
          </a:bodyPr>
          <a:lstStyle/>
          <a:p>
            <a:pPr indent="-200699" lvl="0" marL="208799" marR="0" rtl="0" algn="l">
              <a:lnSpc>
                <a:spcPct val="100000"/>
              </a:lnSpc>
              <a:spcBef>
                <a:spcPts val="0"/>
              </a:spcBef>
              <a:spcAft>
                <a:spcPts val="0"/>
              </a:spcAft>
              <a:buClr>
                <a:srgbClr val="8E7CC3"/>
              </a:buClr>
              <a:buSzPts val="1800"/>
              <a:buFont typeface="Arial"/>
              <a:buChar char="●"/>
            </a:pPr>
            <a:r>
              <a:rPr b="0" i="0" lang="en-GB" sz="1800" u="sng" cap="none" strike="noStrike">
                <a:solidFill>
                  <a:srgbClr val="8E7CC3"/>
                </a:solidFill>
                <a:latin typeface="Arial"/>
                <a:ea typeface="Arial"/>
                <a:cs typeface="Arial"/>
                <a:sym typeface="Arial"/>
                <a:hlinkClick r:id="rId3">
                  <a:extLst>
                    <a:ext uri="{A12FA001-AC4F-418D-AE19-62706E023703}">
                      <ahyp:hlinkClr val="tx"/>
                    </a:ext>
                  </a:extLst>
                </a:hlinkClick>
              </a:rPr>
              <a:t>Network architecture</a:t>
            </a:r>
            <a:endParaRPr b="0" i="0" sz="1800" u="none" cap="none" strike="noStrike">
              <a:solidFill>
                <a:srgbClr val="8E7CC3"/>
              </a:solidFill>
              <a:latin typeface="Arial"/>
              <a:ea typeface="Arial"/>
              <a:cs typeface="Arial"/>
              <a:sym typeface="Arial"/>
            </a:endParaRPr>
          </a:p>
        </p:txBody>
      </p:sp>
      <p:pic>
        <p:nvPicPr>
          <p:cNvPr id="261" name="Google Shape;261;p11" title="Screenshot 2025-09-23 at 15.44.37.png"/>
          <p:cNvPicPr preferRelativeResize="0"/>
          <p:nvPr/>
        </p:nvPicPr>
        <p:blipFill rotWithShape="1">
          <a:blip r:embed="rId4">
            <a:alphaModFix/>
          </a:blip>
          <a:srcRect b="0" l="0" r="0" t="0"/>
          <a:stretch/>
        </p:blipFill>
        <p:spPr>
          <a:xfrm>
            <a:off x="152400" y="1547300"/>
            <a:ext cx="8883557" cy="2508450"/>
          </a:xfrm>
          <a:prstGeom prst="rect">
            <a:avLst/>
          </a:prstGeom>
          <a:noFill/>
          <a:ln>
            <a:noFill/>
          </a:ln>
        </p:spPr>
      </p:pic>
      <p:sp>
        <p:nvSpPr>
          <p:cNvPr id="262" name="Google Shape;262;p11"/>
          <p:cNvSpPr txBox="1"/>
          <p:nvPr/>
        </p:nvSpPr>
        <p:spPr>
          <a:xfrm>
            <a:off x="4572000" y="550650"/>
            <a:ext cx="4248600" cy="121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Arial"/>
                <a:ea typeface="Arial"/>
                <a:cs typeface="Arial"/>
                <a:sym typeface="Arial"/>
              </a:rPr>
              <a:t>Latest code:</a:t>
            </a:r>
            <a:endParaRPr b="1"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rgbClr val="8E7CC3"/>
              </a:buClr>
              <a:buSzPts val="1800"/>
              <a:buFont typeface="Arial"/>
              <a:buChar char="●"/>
            </a:pPr>
            <a:r>
              <a:rPr b="0" i="0" lang="en-GB" sz="1800" u="sng" cap="none" strike="noStrike">
                <a:solidFill>
                  <a:srgbClr val="8E7CC3"/>
                </a:solidFill>
                <a:latin typeface="Arial"/>
                <a:ea typeface="Arial"/>
                <a:cs typeface="Arial"/>
                <a:sym typeface="Arial"/>
                <a:hlinkClick r:id="rId5">
                  <a:extLst>
                    <a:ext uri="{A12FA001-AC4F-418D-AE19-62706E023703}">
                      <ahyp:hlinkClr val="tx"/>
                    </a:ext>
                  </a:extLst>
                </a:hlinkClick>
              </a:rPr>
              <a:t>https://github.com/jerenner/NEXT_SPARSECONVNET</a:t>
            </a:r>
            <a:r>
              <a:rPr b="0" i="0" lang="en-GB" sz="1800" u="none" cap="none" strike="noStrike">
                <a:solidFill>
                  <a:srgbClr val="8E7CC3"/>
                </a:solidFill>
                <a:latin typeface="Arial"/>
                <a:ea typeface="Arial"/>
                <a:cs typeface="Arial"/>
                <a:sym typeface="Arial"/>
              </a:rPr>
              <a:t> </a:t>
            </a:r>
            <a:endParaRPr b="0" i="0" sz="1600" u="none" cap="none" strike="noStrike">
              <a:solidFill>
                <a:srgbClr val="8E7CC3"/>
              </a:solidFill>
              <a:latin typeface="Arial"/>
              <a:ea typeface="Arial"/>
              <a:cs typeface="Arial"/>
              <a:sym typeface="Arial"/>
            </a:endParaRPr>
          </a:p>
        </p:txBody>
      </p:sp>
      <p:sp>
        <p:nvSpPr>
          <p:cNvPr id="263" name="Google Shape;263;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64" name="Google Shape;264;p11"/>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2"/>
          <p:cNvSpPr txBox="1"/>
          <p:nvPr/>
        </p:nvSpPr>
        <p:spPr>
          <a:xfrm>
            <a:off x="313200" y="226800"/>
            <a:ext cx="3516600" cy="52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NEXT SparseConvNet</a:t>
            </a:r>
            <a:endParaRPr b="1" i="0" sz="2400" u="none" cap="none" strike="noStrike">
              <a:solidFill>
                <a:schemeClr val="dk1"/>
              </a:solidFill>
              <a:latin typeface="Arial"/>
              <a:ea typeface="Arial"/>
              <a:cs typeface="Arial"/>
              <a:sym typeface="Arial"/>
            </a:endParaRPr>
          </a:p>
        </p:txBody>
      </p:sp>
      <p:sp>
        <p:nvSpPr>
          <p:cNvPr id="270" name="Google Shape;270;p12"/>
          <p:cNvSpPr txBox="1"/>
          <p:nvPr/>
        </p:nvSpPr>
        <p:spPr>
          <a:xfrm>
            <a:off x="142875" y="722450"/>
            <a:ext cx="2503800" cy="590400"/>
          </a:xfrm>
          <a:prstGeom prst="rect">
            <a:avLst/>
          </a:prstGeom>
          <a:noFill/>
          <a:ln>
            <a:noFill/>
          </a:ln>
        </p:spPr>
        <p:txBody>
          <a:bodyPr anchorCtr="0" anchor="t" bIns="18000" lIns="18000" spcFirstLastPara="1" rIns="18000" wrap="square" tIns="18000">
            <a:spAutoFit/>
          </a:bodyPr>
          <a:lstStyle/>
          <a:p>
            <a:pPr indent="-200699" lvl="0" marL="208799" marR="0" rtl="0" algn="l">
              <a:lnSpc>
                <a:spcPct val="100000"/>
              </a:lnSpc>
              <a:spcBef>
                <a:spcPts val="0"/>
              </a:spcBef>
              <a:spcAft>
                <a:spcPts val="0"/>
              </a:spcAft>
              <a:buClr>
                <a:srgbClr val="8E7CC3"/>
              </a:buClr>
              <a:buSzPts val="1800"/>
              <a:buFont typeface="Arial"/>
              <a:buChar char="●"/>
            </a:pPr>
            <a:r>
              <a:rPr b="0" i="0" lang="en-GB" sz="1800" u="sng" cap="none" strike="noStrike">
                <a:solidFill>
                  <a:srgbClr val="8E7CC3"/>
                </a:solidFill>
                <a:latin typeface="Arial"/>
                <a:ea typeface="Arial"/>
                <a:cs typeface="Arial"/>
                <a:sym typeface="Arial"/>
                <a:hlinkClick r:id="rId3">
                  <a:extLst>
                    <a:ext uri="{A12FA001-AC4F-418D-AE19-62706E023703}">
                      <ahyp:hlinkClr val="tx"/>
                    </a:ext>
                  </a:extLst>
                </a:hlinkClick>
              </a:rPr>
              <a:t> Network </a:t>
            </a:r>
            <a:endParaRPr b="0" i="0" sz="1400" u="none" cap="none" strike="noStrike">
              <a:solidFill>
                <a:srgbClr val="8E7CC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rgbClr val="8E7CC3"/>
                </a:solidFill>
                <a:latin typeface="Arial"/>
                <a:ea typeface="Arial"/>
                <a:cs typeface="Arial"/>
                <a:sym typeface="Arial"/>
                <a:hlinkClick r:id="rId4">
                  <a:extLst>
                    <a:ext uri="{A12FA001-AC4F-418D-AE19-62706E023703}">
                      <ahyp:hlinkClr val="tx"/>
                    </a:ext>
                  </a:extLst>
                </a:hlinkClick>
              </a:rPr>
              <a:t>architecture</a:t>
            </a:r>
            <a:r>
              <a:rPr b="0" i="0" lang="en-GB" sz="1800" u="sng" cap="none" strike="noStrike">
                <a:solidFill>
                  <a:schemeClr val="hlink"/>
                </a:solidFill>
                <a:latin typeface="Arial"/>
                <a:ea typeface="Arial"/>
                <a:cs typeface="Arial"/>
                <a:sym typeface="Arial"/>
                <a:hlinkClick r:id="rId5"/>
              </a:rPr>
              <a:t> </a:t>
            </a:r>
            <a:endParaRPr b="0" i="0" sz="1800" u="none" cap="none" strike="noStrike">
              <a:solidFill>
                <a:schemeClr val="dk2"/>
              </a:solidFill>
              <a:latin typeface="Arial"/>
              <a:ea typeface="Arial"/>
              <a:cs typeface="Arial"/>
              <a:sym typeface="Arial"/>
            </a:endParaRPr>
          </a:p>
        </p:txBody>
      </p:sp>
      <p:sp>
        <p:nvSpPr>
          <p:cNvPr id="271" name="Google Shape;271;p12"/>
          <p:cNvSpPr txBox="1"/>
          <p:nvPr/>
        </p:nvSpPr>
        <p:spPr>
          <a:xfrm>
            <a:off x="5175350" y="3347950"/>
            <a:ext cx="3516600" cy="1421700"/>
          </a:xfrm>
          <a:prstGeom prst="rect">
            <a:avLst/>
          </a:prstGeom>
          <a:noFill/>
          <a:ln>
            <a:noFill/>
          </a:ln>
        </p:spPr>
        <p:txBody>
          <a:bodyPr anchorCtr="0" anchor="t" bIns="18000" lIns="18000" spcFirstLastPara="1" rIns="18000" wrap="square" tIns="18000">
            <a:spAutoFit/>
          </a:bodyPr>
          <a:lstStyle/>
          <a:p>
            <a:pPr indent="-181649" lvl="0" marL="208799" marR="0" rtl="0" algn="l">
              <a:lnSpc>
                <a:spcPct val="100000"/>
              </a:lnSpc>
              <a:spcBef>
                <a:spcPts val="0"/>
              </a:spcBef>
              <a:spcAft>
                <a:spcPts val="0"/>
              </a:spcAft>
              <a:buClr>
                <a:schemeClr val="dk1"/>
              </a:buClr>
              <a:buSzPts val="1500"/>
              <a:buFont typeface="Arial"/>
              <a:buChar char="●"/>
            </a:pPr>
            <a:r>
              <a:rPr b="1" i="0" lang="en-GB" sz="1500" u="none" cap="none" strike="noStrike">
                <a:solidFill>
                  <a:schemeClr val="dk1"/>
                </a:solidFill>
                <a:latin typeface="Arial"/>
                <a:ea typeface="Arial"/>
                <a:cs typeface="Arial"/>
                <a:sym typeface="Arial"/>
              </a:rPr>
              <a:t>For classification:</a:t>
            </a:r>
            <a:endParaRPr b="1" i="0" sz="1500" u="none" cap="none" strike="noStrike">
              <a:solidFill>
                <a:schemeClr val="dk1"/>
              </a:solidFill>
              <a:latin typeface="Arial"/>
              <a:ea typeface="Arial"/>
              <a:cs typeface="Arial"/>
              <a:sym typeface="Arial"/>
            </a:endParaRPr>
          </a:p>
          <a:p>
            <a:pPr indent="-323850" lvl="1" marL="9144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Max pooling</a:t>
            </a:r>
            <a:endParaRPr b="0" i="0" sz="1500" u="none" cap="none" strike="noStrike">
              <a:solidFill>
                <a:schemeClr val="dk1"/>
              </a:solidFill>
              <a:latin typeface="Arial"/>
              <a:ea typeface="Arial"/>
              <a:cs typeface="Arial"/>
              <a:sym typeface="Arial"/>
            </a:endParaRPr>
          </a:p>
          <a:p>
            <a:pPr indent="-323850" lvl="1" marL="9144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Convert to dense</a:t>
            </a:r>
            <a:endParaRPr b="0" i="0" sz="1500" u="none" cap="none" strike="noStrike">
              <a:solidFill>
                <a:schemeClr val="dk1"/>
              </a:solidFill>
              <a:latin typeface="Arial"/>
              <a:ea typeface="Arial"/>
              <a:cs typeface="Arial"/>
              <a:sym typeface="Arial"/>
            </a:endParaRPr>
          </a:p>
          <a:p>
            <a:pPr indent="-323850" lvl="1" marL="9144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2 fully-connected layers (last one gives classification in </a:t>
            </a:r>
            <a:r>
              <a:rPr b="1" i="0" lang="en-GB" sz="1500" u="none" cap="none" strike="noStrike">
                <a:solidFill>
                  <a:schemeClr val="dk1"/>
                </a:solidFill>
                <a:latin typeface="Arial"/>
                <a:ea typeface="Arial"/>
                <a:cs typeface="Arial"/>
                <a:sym typeface="Arial"/>
              </a:rPr>
              <a:t>2 outputs</a:t>
            </a:r>
            <a:r>
              <a:rPr b="0" i="0" lang="en-GB" sz="1500" u="none" cap="none" strike="noStrike">
                <a:solidFill>
                  <a:schemeClr val="dk1"/>
                </a:solidFill>
                <a:latin typeface="Arial"/>
                <a:ea typeface="Arial"/>
                <a:cs typeface="Arial"/>
                <a:sym typeface="Arial"/>
              </a:rPr>
              <a:t>)  </a:t>
            </a:r>
            <a:endParaRPr b="0" i="0" sz="1500" u="none" cap="none" strike="noStrike">
              <a:solidFill>
                <a:schemeClr val="dk1"/>
              </a:solidFill>
              <a:latin typeface="Arial"/>
              <a:ea typeface="Arial"/>
              <a:cs typeface="Arial"/>
              <a:sym typeface="Arial"/>
            </a:endParaRPr>
          </a:p>
        </p:txBody>
      </p:sp>
      <p:pic>
        <p:nvPicPr>
          <p:cNvPr id="272" name="Google Shape;272;p12" title="Screenshot 2025-09-23 at 15.44.37.png"/>
          <p:cNvPicPr preferRelativeResize="0"/>
          <p:nvPr/>
        </p:nvPicPr>
        <p:blipFill rotWithShape="1">
          <a:blip r:embed="rId6">
            <a:alphaModFix/>
          </a:blip>
          <a:srcRect b="0" l="0" r="0" t="0"/>
          <a:stretch/>
        </p:blipFill>
        <p:spPr>
          <a:xfrm>
            <a:off x="1693575" y="756786"/>
            <a:ext cx="7203002" cy="2033925"/>
          </a:xfrm>
          <a:prstGeom prst="rect">
            <a:avLst/>
          </a:prstGeom>
          <a:noFill/>
          <a:ln>
            <a:noFill/>
          </a:ln>
        </p:spPr>
      </p:pic>
      <p:sp>
        <p:nvSpPr>
          <p:cNvPr id="273" name="Google Shape;273;p12"/>
          <p:cNvSpPr/>
          <p:nvPr/>
        </p:nvSpPr>
        <p:spPr>
          <a:xfrm>
            <a:off x="4057125" y="2105125"/>
            <a:ext cx="1215000" cy="648900"/>
          </a:xfrm>
          <a:prstGeom prst="rect">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4" name="Google Shape;274;p12"/>
          <p:cNvCxnSpPr>
            <a:stCxn id="273" idx="1"/>
          </p:cNvCxnSpPr>
          <p:nvPr/>
        </p:nvCxnSpPr>
        <p:spPr>
          <a:xfrm flipH="1">
            <a:off x="3203625" y="2429575"/>
            <a:ext cx="853500" cy="455700"/>
          </a:xfrm>
          <a:prstGeom prst="straightConnector1">
            <a:avLst/>
          </a:prstGeom>
          <a:noFill/>
          <a:ln cap="flat" cmpd="sng" w="28575">
            <a:solidFill>
              <a:srgbClr val="FF0000"/>
            </a:solidFill>
            <a:prstDash val="solid"/>
            <a:round/>
            <a:headEnd len="sm" w="sm" type="none"/>
            <a:tailEnd len="med" w="med" type="triangle"/>
          </a:ln>
        </p:spPr>
      </p:cxnSp>
      <p:pic>
        <p:nvPicPr>
          <p:cNvPr id="275" name="Google Shape;275;p12" title="Screenshot 2025-10-03 at 12.12.21.png"/>
          <p:cNvPicPr preferRelativeResize="0"/>
          <p:nvPr/>
        </p:nvPicPr>
        <p:blipFill rotWithShape="1">
          <a:blip r:embed="rId7">
            <a:alphaModFix/>
          </a:blip>
          <a:srcRect b="0" l="0" r="0" t="0"/>
          <a:stretch/>
        </p:blipFill>
        <p:spPr>
          <a:xfrm>
            <a:off x="142875" y="2934725"/>
            <a:ext cx="4691924" cy="1942075"/>
          </a:xfrm>
          <a:prstGeom prst="rect">
            <a:avLst/>
          </a:prstGeom>
          <a:noFill/>
          <a:ln cap="flat" cmpd="sng" w="19050">
            <a:solidFill>
              <a:srgbClr val="FF0000"/>
            </a:solidFill>
            <a:prstDash val="dash"/>
            <a:round/>
            <a:headEnd len="sm" w="sm" type="none"/>
            <a:tailEnd len="sm" w="sm" type="none"/>
          </a:ln>
        </p:spPr>
      </p:pic>
      <p:sp>
        <p:nvSpPr>
          <p:cNvPr id="276" name="Google Shape;276;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77" name="Google Shape;277;p12"/>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3"/>
          <p:cNvSpPr txBox="1"/>
          <p:nvPr/>
        </p:nvSpPr>
        <p:spPr>
          <a:xfrm>
            <a:off x="313200" y="22680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Simulation</a:t>
            </a:r>
            <a:r>
              <a:rPr b="1" i="0" lang="en-GB" sz="2400" u="none" cap="none" strike="noStrike">
                <a:solidFill>
                  <a:schemeClr val="dk2"/>
                </a:solidFill>
                <a:latin typeface="Arial"/>
                <a:ea typeface="Arial"/>
                <a:cs typeface="Arial"/>
                <a:sym typeface="Arial"/>
              </a:rPr>
              <a:t> </a:t>
            </a:r>
            <a:endParaRPr b="1" i="0" sz="2400" u="none" cap="none" strike="noStrike">
              <a:solidFill>
                <a:schemeClr val="dk2"/>
              </a:solidFill>
              <a:latin typeface="Arial"/>
              <a:ea typeface="Arial"/>
              <a:cs typeface="Arial"/>
              <a:sym typeface="Arial"/>
            </a:endParaRPr>
          </a:p>
        </p:txBody>
      </p:sp>
      <p:sp>
        <p:nvSpPr>
          <p:cNvPr id="283" name="Google Shape;283;p13"/>
          <p:cNvSpPr txBox="1"/>
          <p:nvPr/>
        </p:nvSpPr>
        <p:spPr>
          <a:xfrm>
            <a:off x="491325" y="826025"/>
            <a:ext cx="8082000" cy="297900"/>
          </a:xfrm>
          <a:prstGeom prst="rect">
            <a:avLst/>
          </a:prstGeom>
          <a:noFill/>
          <a:ln>
            <a:noFill/>
          </a:ln>
        </p:spPr>
        <p:txBody>
          <a:bodyPr anchorCtr="0" anchor="t" bIns="18000" lIns="18000" spcFirstLastPara="1" rIns="18000" wrap="square" tIns="18000">
            <a:sp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Simulation of single and double electron tracks using 2 different simulation paths:</a:t>
            </a:r>
            <a:endParaRPr b="0" i="0" sz="1700" u="none" cap="none" strike="noStrike">
              <a:solidFill>
                <a:schemeClr val="dk1"/>
              </a:solidFill>
              <a:latin typeface="Arial"/>
              <a:ea typeface="Arial"/>
              <a:cs typeface="Arial"/>
              <a:sym typeface="Arial"/>
            </a:endParaRPr>
          </a:p>
        </p:txBody>
      </p:sp>
      <p:sp>
        <p:nvSpPr>
          <p:cNvPr id="284" name="Google Shape;284;p13"/>
          <p:cNvSpPr txBox="1"/>
          <p:nvPr/>
        </p:nvSpPr>
        <p:spPr>
          <a:xfrm>
            <a:off x="587300" y="1229850"/>
            <a:ext cx="8082000" cy="1129200"/>
          </a:xfrm>
          <a:prstGeom prst="rect">
            <a:avLst/>
          </a:prstGeom>
          <a:noFill/>
          <a:ln>
            <a:noFill/>
          </a:ln>
        </p:spPr>
        <p:txBody>
          <a:bodyPr anchorCtr="0" anchor="t" bIns="18000" lIns="18000" spcFirstLastPara="1" rIns="18000" wrap="square" tIns="18000">
            <a:spAutoFit/>
          </a:bodyPr>
          <a:lstStyle/>
          <a:p>
            <a:pPr indent="-342900" lvl="0" marL="457200" marR="0" rtl="0" algn="l">
              <a:lnSpc>
                <a:spcPct val="100000"/>
              </a:lnSpc>
              <a:spcBef>
                <a:spcPts val="0"/>
              </a:spcBef>
              <a:spcAft>
                <a:spcPts val="0"/>
              </a:spcAft>
              <a:buClr>
                <a:srgbClr val="000000"/>
              </a:buClr>
              <a:buSzPts val="1800"/>
              <a:buFont typeface="Arial"/>
              <a:buChar char="●"/>
            </a:pPr>
            <a:r>
              <a:rPr b="1" i="0" lang="en-GB" sz="1800" u="none" cap="none" strike="noStrike">
                <a:solidFill>
                  <a:srgbClr val="980000"/>
                </a:solidFill>
                <a:latin typeface="Arial"/>
                <a:ea typeface="Arial"/>
                <a:cs typeface="Arial"/>
                <a:sym typeface="Arial"/>
              </a:rPr>
              <a:t>Full reconstruction</a:t>
            </a:r>
            <a:r>
              <a:rPr b="0" i="0" lang="en-GB" sz="2000" u="none" cap="none" strike="noStrike">
                <a:solidFill>
                  <a:schemeClr val="dk1"/>
                </a:solidFill>
                <a:latin typeface="Arial"/>
                <a:ea typeface="Arial"/>
                <a:cs typeface="Arial"/>
                <a:sym typeface="Arial"/>
              </a:rPr>
              <a:t>:</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GB" sz="1700" u="none" cap="none" strike="noStrike">
                <a:solidFill>
                  <a:schemeClr val="dk1"/>
                </a:solidFill>
                <a:latin typeface="Arial"/>
                <a:ea typeface="Arial"/>
                <a:cs typeface="Arial"/>
                <a:sym typeface="Arial"/>
              </a:rPr>
              <a:t>“standard” waveform-based simulation</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simulates the reconstruction of sensor hits and correction of their energies</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                                                                                                        </a:t>
            </a:r>
            <a:endParaRPr b="0" i="0" sz="1700" u="none" cap="none" strike="noStrike">
              <a:solidFill>
                <a:schemeClr val="dk1"/>
              </a:solidFill>
              <a:latin typeface="Arial"/>
              <a:ea typeface="Arial"/>
              <a:cs typeface="Arial"/>
              <a:sym typeface="Arial"/>
            </a:endParaRPr>
          </a:p>
        </p:txBody>
      </p:sp>
      <p:sp>
        <p:nvSpPr>
          <p:cNvPr id="285" name="Google Shape;28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86" name="Google Shape;286;p13"/>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287" name="Google Shape;287;p13"/>
          <p:cNvSpPr txBox="1"/>
          <p:nvPr/>
        </p:nvSpPr>
        <p:spPr>
          <a:xfrm>
            <a:off x="1140350" y="2267125"/>
            <a:ext cx="15120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nexus (Geant4)</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288" name="Google Shape;288;p13"/>
          <p:cNvSpPr txBox="1"/>
          <p:nvPr/>
        </p:nvSpPr>
        <p:spPr>
          <a:xfrm>
            <a:off x="491325" y="2759700"/>
            <a:ext cx="7853400" cy="1482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Arial"/>
              <a:buChar char="●"/>
            </a:pPr>
            <a:r>
              <a:rPr b="1" i="0" lang="en-GB" sz="1800" u="none" cap="none" strike="noStrike">
                <a:solidFill>
                  <a:srgbClr val="980000"/>
                </a:solidFill>
                <a:latin typeface="Arial"/>
                <a:ea typeface="Arial"/>
                <a:cs typeface="Arial"/>
                <a:sym typeface="Arial"/>
              </a:rPr>
              <a:t>Sensim </a:t>
            </a:r>
            <a:r>
              <a:rPr b="0" i="0" lang="en-GB" sz="1800" u="none" cap="none" strike="noStrike">
                <a:solidFill>
                  <a:srgbClr val="980000"/>
                </a:solidFill>
                <a:latin typeface="Arial"/>
                <a:ea typeface="Arial"/>
                <a:cs typeface="Arial"/>
                <a:sym typeface="Arial"/>
              </a:rPr>
              <a:t>(sensor simulation)</a:t>
            </a:r>
            <a:r>
              <a:rPr b="0" i="0" lang="en-GB" sz="1800" u="none" cap="none" strike="noStrike">
                <a:solidFill>
                  <a:schemeClr val="dk1"/>
                </a:solidFill>
                <a:latin typeface="Arial"/>
                <a:ea typeface="Arial"/>
                <a:cs typeface="Arial"/>
                <a:sym typeface="Arial"/>
              </a:rPr>
              <a:t>:</a:t>
            </a:r>
            <a:endParaRPr b="1"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no waveform generation and reconstruction</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directly calculates the expected energy of a single “hit” in each SiPM</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partially truth-based but still includes critical physics effects like electron drift, diffusion and EL production</a:t>
            </a:r>
            <a:endParaRPr b="0" i="0" sz="1800" u="none" cap="none" strike="noStrike">
              <a:solidFill>
                <a:schemeClr val="dk2"/>
              </a:solidFill>
              <a:latin typeface="Arial"/>
              <a:ea typeface="Arial"/>
              <a:cs typeface="Arial"/>
              <a:sym typeface="Arial"/>
            </a:endParaRPr>
          </a:p>
        </p:txBody>
      </p:sp>
      <p:sp>
        <p:nvSpPr>
          <p:cNvPr id="289" name="Google Shape;289;p13"/>
          <p:cNvSpPr txBox="1"/>
          <p:nvPr/>
        </p:nvSpPr>
        <p:spPr>
          <a:xfrm>
            <a:off x="3150325" y="2268000"/>
            <a:ext cx="18024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detector simulation</a:t>
            </a:r>
            <a:endParaRPr b="0" i="0" sz="1600" u="none" cap="none" strike="noStrike">
              <a:solidFill>
                <a:schemeClr val="dk2"/>
              </a:solidFill>
              <a:latin typeface="Arial"/>
              <a:ea typeface="Arial"/>
              <a:cs typeface="Arial"/>
              <a:sym typeface="Arial"/>
            </a:endParaRPr>
          </a:p>
        </p:txBody>
      </p:sp>
      <p:sp>
        <p:nvSpPr>
          <p:cNvPr id="290" name="Google Shape;290;p13"/>
          <p:cNvSpPr txBox="1"/>
          <p:nvPr/>
        </p:nvSpPr>
        <p:spPr>
          <a:xfrm>
            <a:off x="5381100" y="2268000"/>
            <a:ext cx="19134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reconstruction</a:t>
            </a:r>
            <a:r>
              <a:rPr b="0" i="0" lang="en-GB" sz="1500" u="none" cap="none" strike="noStrike">
                <a:solidFill>
                  <a:schemeClr val="dk2"/>
                </a:solidFill>
                <a:latin typeface="Arial"/>
                <a:ea typeface="Arial"/>
                <a:cs typeface="Arial"/>
                <a:sym typeface="Arial"/>
              </a:rPr>
              <a:t> </a:t>
            </a:r>
            <a:r>
              <a:rPr b="0" i="0" lang="en-GB" sz="1500" u="none" cap="none" strike="noStrike">
                <a:solidFill>
                  <a:schemeClr val="dk1"/>
                </a:solidFill>
                <a:latin typeface="Arial"/>
                <a:ea typeface="Arial"/>
                <a:cs typeface="Arial"/>
                <a:sym typeface="Arial"/>
              </a:rPr>
              <a:t>chain</a:t>
            </a:r>
            <a:endParaRPr b="0" i="0" sz="1500" u="none" cap="none" strike="noStrike">
              <a:solidFill>
                <a:schemeClr val="dk1"/>
              </a:solidFill>
              <a:latin typeface="Arial"/>
              <a:ea typeface="Arial"/>
              <a:cs typeface="Arial"/>
              <a:sym typeface="Arial"/>
            </a:endParaRPr>
          </a:p>
        </p:txBody>
      </p:sp>
      <p:sp>
        <p:nvSpPr>
          <p:cNvPr id="291" name="Google Shape;291;p13"/>
          <p:cNvSpPr txBox="1"/>
          <p:nvPr/>
        </p:nvSpPr>
        <p:spPr>
          <a:xfrm>
            <a:off x="7663125" y="2268000"/>
            <a:ext cx="7929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 voxels</a:t>
            </a:r>
            <a:endParaRPr b="0" i="0" sz="1600" u="none" cap="none" strike="noStrike">
              <a:solidFill>
                <a:schemeClr val="dk2"/>
              </a:solidFill>
              <a:latin typeface="Arial"/>
              <a:ea typeface="Arial"/>
              <a:cs typeface="Arial"/>
              <a:sym typeface="Arial"/>
            </a:endParaRPr>
          </a:p>
        </p:txBody>
      </p:sp>
      <p:sp>
        <p:nvSpPr>
          <p:cNvPr id="292" name="Google Shape;292;p13"/>
          <p:cNvSpPr txBox="1"/>
          <p:nvPr/>
        </p:nvSpPr>
        <p:spPr>
          <a:xfrm>
            <a:off x="2683488" y="2237725"/>
            <a:ext cx="424500" cy="45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900" u="none" cap="none" strike="noStrike">
                <a:solidFill>
                  <a:schemeClr val="dk1"/>
                </a:solidFill>
                <a:latin typeface="Arial"/>
                <a:ea typeface="Arial"/>
                <a:cs typeface="Arial"/>
                <a:sym typeface="Arial"/>
              </a:rPr>
              <a:t>→</a:t>
            </a:r>
            <a:endParaRPr b="0" i="0" sz="1800" u="none" cap="none" strike="noStrike">
              <a:solidFill>
                <a:schemeClr val="dk2"/>
              </a:solidFill>
              <a:latin typeface="Arial"/>
              <a:ea typeface="Arial"/>
              <a:cs typeface="Arial"/>
              <a:sym typeface="Arial"/>
            </a:endParaRPr>
          </a:p>
        </p:txBody>
      </p:sp>
      <p:sp>
        <p:nvSpPr>
          <p:cNvPr id="293" name="Google Shape;293;p13"/>
          <p:cNvSpPr txBox="1"/>
          <p:nvPr/>
        </p:nvSpPr>
        <p:spPr>
          <a:xfrm>
            <a:off x="4917600" y="2239200"/>
            <a:ext cx="424500" cy="45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900" u="none" cap="none" strike="noStrike">
                <a:solidFill>
                  <a:schemeClr val="dk1"/>
                </a:solidFill>
                <a:latin typeface="Arial"/>
                <a:ea typeface="Arial"/>
                <a:cs typeface="Arial"/>
                <a:sym typeface="Arial"/>
              </a:rPr>
              <a:t>→</a:t>
            </a:r>
            <a:endParaRPr b="0" i="0" sz="1800" u="none" cap="none" strike="noStrike">
              <a:solidFill>
                <a:schemeClr val="dk2"/>
              </a:solidFill>
              <a:latin typeface="Arial"/>
              <a:ea typeface="Arial"/>
              <a:cs typeface="Arial"/>
              <a:sym typeface="Arial"/>
            </a:endParaRPr>
          </a:p>
        </p:txBody>
      </p:sp>
      <p:sp>
        <p:nvSpPr>
          <p:cNvPr id="294" name="Google Shape;294;p13"/>
          <p:cNvSpPr txBox="1"/>
          <p:nvPr/>
        </p:nvSpPr>
        <p:spPr>
          <a:xfrm>
            <a:off x="7294500" y="2239200"/>
            <a:ext cx="548700" cy="34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700" u="none" cap="none" strike="noStrike">
                <a:solidFill>
                  <a:schemeClr val="dk1"/>
                </a:solidFill>
                <a:latin typeface="Arial"/>
                <a:ea typeface="Arial"/>
                <a:cs typeface="Arial"/>
                <a:sym typeface="Arial"/>
              </a:rPr>
              <a:t>→</a:t>
            </a:r>
            <a:endParaRPr b="0" i="0" sz="1800" u="none" cap="none" strike="noStrike">
              <a:solidFill>
                <a:schemeClr val="dk2"/>
              </a:solidFill>
              <a:latin typeface="Arial"/>
              <a:ea typeface="Arial"/>
              <a:cs typeface="Arial"/>
              <a:sym typeface="Arial"/>
            </a:endParaRPr>
          </a:p>
        </p:txBody>
      </p:sp>
      <p:sp>
        <p:nvSpPr>
          <p:cNvPr id="295" name="Google Shape;295;p13"/>
          <p:cNvSpPr txBox="1"/>
          <p:nvPr/>
        </p:nvSpPr>
        <p:spPr>
          <a:xfrm>
            <a:off x="1140350" y="4371000"/>
            <a:ext cx="15129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nexus (Geant4)</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296" name="Google Shape;296;p13"/>
          <p:cNvSpPr txBox="1"/>
          <p:nvPr/>
        </p:nvSpPr>
        <p:spPr>
          <a:xfrm>
            <a:off x="3138250" y="4371000"/>
            <a:ext cx="16755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sensor simulation</a:t>
            </a:r>
            <a:endParaRPr b="0" i="0" sz="1600" u="none" cap="none" strike="noStrike">
              <a:solidFill>
                <a:schemeClr val="dk2"/>
              </a:solidFill>
              <a:latin typeface="Arial"/>
              <a:ea typeface="Arial"/>
              <a:cs typeface="Arial"/>
              <a:sym typeface="Arial"/>
            </a:endParaRPr>
          </a:p>
        </p:txBody>
      </p:sp>
      <p:sp>
        <p:nvSpPr>
          <p:cNvPr id="297" name="Google Shape;297;p13"/>
          <p:cNvSpPr txBox="1"/>
          <p:nvPr/>
        </p:nvSpPr>
        <p:spPr>
          <a:xfrm>
            <a:off x="2683500" y="4341600"/>
            <a:ext cx="424500" cy="45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1"/>
                </a:solidFill>
                <a:latin typeface="Arial"/>
                <a:ea typeface="Arial"/>
                <a:cs typeface="Arial"/>
                <a:sym typeface="Arial"/>
              </a:rPr>
              <a:t>→</a:t>
            </a:r>
            <a:endParaRPr b="0" i="0" sz="1800" u="none" cap="none" strike="noStrike">
              <a:solidFill>
                <a:schemeClr val="dk2"/>
              </a:solidFill>
              <a:latin typeface="Arial"/>
              <a:ea typeface="Arial"/>
              <a:cs typeface="Arial"/>
              <a:sym typeface="Arial"/>
            </a:endParaRPr>
          </a:p>
        </p:txBody>
      </p:sp>
      <p:sp>
        <p:nvSpPr>
          <p:cNvPr id="298" name="Google Shape;298;p13"/>
          <p:cNvSpPr txBox="1"/>
          <p:nvPr/>
        </p:nvSpPr>
        <p:spPr>
          <a:xfrm>
            <a:off x="4844000" y="4341600"/>
            <a:ext cx="424500" cy="45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1"/>
                </a:solidFill>
                <a:latin typeface="Arial"/>
                <a:ea typeface="Arial"/>
                <a:cs typeface="Arial"/>
                <a:sym typeface="Arial"/>
              </a:rPr>
              <a:t>→</a:t>
            </a:r>
            <a:endParaRPr b="0" i="0" sz="1800" u="none" cap="none" strike="noStrike">
              <a:solidFill>
                <a:schemeClr val="dk2"/>
              </a:solidFill>
              <a:latin typeface="Arial"/>
              <a:ea typeface="Arial"/>
              <a:cs typeface="Arial"/>
              <a:sym typeface="Arial"/>
            </a:endParaRPr>
          </a:p>
        </p:txBody>
      </p:sp>
      <p:sp>
        <p:nvSpPr>
          <p:cNvPr id="299" name="Google Shape;299;p13"/>
          <p:cNvSpPr txBox="1"/>
          <p:nvPr/>
        </p:nvSpPr>
        <p:spPr>
          <a:xfrm>
            <a:off x="5298750" y="4371000"/>
            <a:ext cx="7929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 voxels</a:t>
            </a:r>
            <a:endParaRPr b="0" i="0" sz="1600" u="none" cap="none" strike="noStrike">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4"/>
          <p:cNvSpPr txBox="1"/>
          <p:nvPr/>
        </p:nvSpPr>
        <p:spPr>
          <a:xfrm>
            <a:off x="313200" y="22680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Simulation</a:t>
            </a:r>
            <a:endParaRPr b="1" i="0" sz="2400" u="none" cap="none" strike="noStrike">
              <a:solidFill>
                <a:schemeClr val="dk2"/>
              </a:solidFill>
              <a:latin typeface="Arial"/>
              <a:ea typeface="Arial"/>
              <a:cs typeface="Arial"/>
              <a:sym typeface="Arial"/>
            </a:endParaRPr>
          </a:p>
        </p:txBody>
      </p:sp>
      <p:sp>
        <p:nvSpPr>
          <p:cNvPr id="305" name="Google Shape;305;p14"/>
          <p:cNvSpPr txBox="1"/>
          <p:nvPr/>
        </p:nvSpPr>
        <p:spPr>
          <a:xfrm>
            <a:off x="576700" y="789125"/>
            <a:ext cx="6437100" cy="3441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Standard (15 mm) hits (full reconstruction), voxelized:</a:t>
            </a:r>
            <a:endParaRPr b="0" i="0" sz="2000" u="none" cap="none" strike="noStrike">
              <a:solidFill>
                <a:schemeClr val="dk1"/>
              </a:solidFill>
              <a:latin typeface="Arial"/>
              <a:ea typeface="Arial"/>
              <a:cs typeface="Arial"/>
              <a:sym typeface="Arial"/>
            </a:endParaRPr>
          </a:p>
        </p:txBody>
      </p:sp>
      <p:pic>
        <p:nvPicPr>
          <p:cNvPr id="306" name="Google Shape;306;p14"/>
          <p:cNvPicPr preferRelativeResize="0"/>
          <p:nvPr/>
        </p:nvPicPr>
        <p:blipFill rotWithShape="1">
          <a:blip r:embed="rId3">
            <a:alphaModFix/>
          </a:blip>
          <a:srcRect b="0" l="0" r="0" t="0"/>
          <a:stretch/>
        </p:blipFill>
        <p:spPr>
          <a:xfrm>
            <a:off x="228600" y="1209425"/>
            <a:ext cx="4460169" cy="3705475"/>
          </a:xfrm>
          <a:prstGeom prst="rect">
            <a:avLst/>
          </a:prstGeom>
          <a:noFill/>
          <a:ln>
            <a:noFill/>
          </a:ln>
        </p:spPr>
      </p:pic>
      <p:pic>
        <p:nvPicPr>
          <p:cNvPr id="307" name="Google Shape;307;p14"/>
          <p:cNvPicPr preferRelativeResize="0"/>
          <p:nvPr/>
        </p:nvPicPr>
        <p:blipFill rotWithShape="1">
          <a:blip r:embed="rId4">
            <a:alphaModFix/>
          </a:blip>
          <a:srcRect b="0" l="0" r="0" t="0"/>
          <a:stretch/>
        </p:blipFill>
        <p:spPr>
          <a:xfrm>
            <a:off x="4841169" y="1302050"/>
            <a:ext cx="4150432" cy="3442900"/>
          </a:xfrm>
          <a:prstGeom prst="rect">
            <a:avLst/>
          </a:prstGeom>
          <a:noFill/>
          <a:ln>
            <a:noFill/>
          </a:ln>
        </p:spPr>
      </p:pic>
      <p:sp>
        <p:nvSpPr>
          <p:cNvPr id="308" name="Google Shape;308;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09" name="Google Shape;309;p14"/>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310" name="Google Shape;310;p14"/>
          <p:cNvSpPr txBox="1"/>
          <p:nvPr/>
        </p:nvSpPr>
        <p:spPr>
          <a:xfrm>
            <a:off x="265750" y="1320175"/>
            <a:ext cx="3463200" cy="1629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11" name="Google Shape;311;p14"/>
          <p:cNvSpPr txBox="1"/>
          <p:nvPr/>
        </p:nvSpPr>
        <p:spPr>
          <a:xfrm>
            <a:off x="4894900" y="1388750"/>
            <a:ext cx="3300300" cy="1629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5"/>
          <p:cNvSpPr txBox="1"/>
          <p:nvPr/>
        </p:nvSpPr>
        <p:spPr>
          <a:xfrm>
            <a:off x="313200" y="22680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Simulation</a:t>
            </a:r>
            <a:endParaRPr b="1" i="0" sz="2400" u="none" cap="none" strike="noStrike">
              <a:solidFill>
                <a:schemeClr val="dk2"/>
              </a:solidFill>
              <a:latin typeface="Arial"/>
              <a:ea typeface="Arial"/>
              <a:cs typeface="Arial"/>
              <a:sym typeface="Arial"/>
            </a:endParaRPr>
          </a:p>
        </p:txBody>
      </p:sp>
      <p:sp>
        <p:nvSpPr>
          <p:cNvPr id="317" name="Google Shape;317;p15"/>
          <p:cNvSpPr txBox="1"/>
          <p:nvPr/>
        </p:nvSpPr>
        <p:spPr>
          <a:xfrm>
            <a:off x="576700" y="789125"/>
            <a:ext cx="4897200" cy="3441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Sensim (15 mm) hits, voxelized:</a:t>
            </a:r>
            <a:endParaRPr b="0" i="0" sz="2000" u="none" cap="none" strike="noStrike">
              <a:solidFill>
                <a:schemeClr val="dk1"/>
              </a:solidFill>
              <a:latin typeface="Arial"/>
              <a:ea typeface="Arial"/>
              <a:cs typeface="Arial"/>
              <a:sym typeface="Arial"/>
            </a:endParaRPr>
          </a:p>
        </p:txBody>
      </p:sp>
      <p:pic>
        <p:nvPicPr>
          <p:cNvPr id="318" name="Google Shape;318;p15"/>
          <p:cNvPicPr preferRelativeResize="0"/>
          <p:nvPr/>
        </p:nvPicPr>
        <p:blipFill rotWithShape="1">
          <a:blip r:embed="rId3">
            <a:alphaModFix/>
          </a:blip>
          <a:srcRect b="0" l="0" r="0" t="0"/>
          <a:stretch/>
        </p:blipFill>
        <p:spPr>
          <a:xfrm>
            <a:off x="152400" y="1285625"/>
            <a:ext cx="4487365" cy="3705475"/>
          </a:xfrm>
          <a:prstGeom prst="rect">
            <a:avLst/>
          </a:prstGeom>
          <a:noFill/>
          <a:ln>
            <a:noFill/>
          </a:ln>
        </p:spPr>
      </p:pic>
      <p:pic>
        <p:nvPicPr>
          <p:cNvPr id="319" name="Google Shape;319;p15"/>
          <p:cNvPicPr preferRelativeResize="0"/>
          <p:nvPr/>
        </p:nvPicPr>
        <p:blipFill rotWithShape="1">
          <a:blip r:embed="rId4">
            <a:alphaModFix/>
          </a:blip>
          <a:srcRect b="0" l="0" r="0" t="0"/>
          <a:stretch/>
        </p:blipFill>
        <p:spPr>
          <a:xfrm>
            <a:off x="4715965" y="1361825"/>
            <a:ext cx="4199435" cy="3462469"/>
          </a:xfrm>
          <a:prstGeom prst="rect">
            <a:avLst/>
          </a:prstGeom>
          <a:noFill/>
          <a:ln>
            <a:noFill/>
          </a:ln>
        </p:spPr>
      </p:pic>
      <p:sp>
        <p:nvSpPr>
          <p:cNvPr id="320" name="Google Shape;320;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21" name="Google Shape;321;p15"/>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322" name="Google Shape;322;p15"/>
          <p:cNvSpPr txBox="1"/>
          <p:nvPr/>
        </p:nvSpPr>
        <p:spPr>
          <a:xfrm>
            <a:off x="231450" y="1388750"/>
            <a:ext cx="3429000" cy="1716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23" name="Google Shape;323;p15"/>
          <p:cNvSpPr txBox="1"/>
          <p:nvPr/>
        </p:nvSpPr>
        <p:spPr>
          <a:xfrm>
            <a:off x="4766300" y="1448750"/>
            <a:ext cx="3351900" cy="1629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6"/>
          <p:cNvSpPr/>
          <p:nvPr/>
        </p:nvSpPr>
        <p:spPr>
          <a:xfrm>
            <a:off x="535625" y="1967525"/>
            <a:ext cx="1464000" cy="22296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16"/>
          <p:cNvSpPr/>
          <p:nvPr/>
        </p:nvSpPr>
        <p:spPr>
          <a:xfrm>
            <a:off x="2781775" y="1969500"/>
            <a:ext cx="1464000" cy="22296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6"/>
          <p:cNvSpPr/>
          <p:nvPr/>
        </p:nvSpPr>
        <p:spPr>
          <a:xfrm>
            <a:off x="7088801" y="1936887"/>
            <a:ext cx="1593900" cy="22296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16"/>
          <p:cNvSpPr txBox="1"/>
          <p:nvPr/>
        </p:nvSpPr>
        <p:spPr>
          <a:xfrm>
            <a:off x="313200" y="22680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CNN results: dataset preparation</a:t>
            </a:r>
            <a:endParaRPr b="1" i="0" sz="2400" u="none" cap="none" strike="noStrike">
              <a:solidFill>
                <a:schemeClr val="dk2"/>
              </a:solidFill>
              <a:latin typeface="Arial"/>
              <a:ea typeface="Arial"/>
              <a:cs typeface="Arial"/>
              <a:sym typeface="Arial"/>
            </a:endParaRPr>
          </a:p>
        </p:txBody>
      </p:sp>
      <p:sp>
        <p:nvSpPr>
          <p:cNvPr id="332" name="Google Shape;332;p16"/>
          <p:cNvSpPr txBox="1"/>
          <p:nvPr/>
        </p:nvSpPr>
        <p:spPr>
          <a:xfrm>
            <a:off x="576700" y="789125"/>
            <a:ext cx="7457100" cy="821400"/>
          </a:xfrm>
          <a:prstGeom prst="rect">
            <a:avLst/>
          </a:prstGeom>
          <a:noFill/>
          <a:ln>
            <a:noFill/>
          </a:ln>
        </p:spPr>
        <p:txBody>
          <a:bodyPr anchorCtr="0" anchor="t" bIns="18000" lIns="18000" spcFirstLastPara="1" rIns="18000" wrap="square" tIns="18000">
            <a:spAutoFit/>
          </a:bodyPr>
          <a:lstStyle/>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Cut on voxel energy sum = [2.4,2.55] MeV (around </a:t>
            </a:r>
            <a:r>
              <a:rPr b="1" i="0" lang="en-GB" sz="1700" u="none" cap="none" strike="noStrike">
                <a:solidFill>
                  <a:schemeClr val="dk1"/>
                </a:solidFill>
                <a:latin typeface="Arial"/>
                <a:ea typeface="Arial"/>
                <a:cs typeface="Arial"/>
                <a:sym typeface="Arial"/>
              </a:rPr>
              <a:t>Q</a:t>
            </a:r>
            <a:r>
              <a:rPr b="1" baseline="-25000" i="0" lang="en-GB" sz="1700" u="none" cap="none" strike="noStrike">
                <a:solidFill>
                  <a:schemeClr val="dk1"/>
                </a:solidFill>
                <a:latin typeface="Arial"/>
                <a:ea typeface="Arial"/>
                <a:cs typeface="Arial"/>
                <a:sym typeface="Arial"/>
              </a:rPr>
              <a:t>ββ</a:t>
            </a:r>
            <a:r>
              <a:rPr b="0" baseline="-25000" i="0" lang="en-GB" sz="1700" u="none" cap="none" strike="noStrike">
                <a:solidFill>
                  <a:schemeClr val="dk1"/>
                </a:solidFill>
                <a:latin typeface="Arial"/>
                <a:ea typeface="Arial"/>
                <a:cs typeface="Arial"/>
                <a:sym typeface="Arial"/>
              </a:rPr>
              <a:t> </a:t>
            </a:r>
            <a:r>
              <a:rPr b="0" i="0" lang="en-GB" sz="1700" u="none" cap="none" strike="noStrike">
                <a:solidFill>
                  <a:schemeClr val="dk1"/>
                </a:solidFill>
                <a:latin typeface="Arial"/>
                <a:ea typeface="Arial"/>
                <a:cs typeface="Arial"/>
                <a:sym typeface="Arial"/>
              </a:rPr>
              <a:t>energy)</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70% training / 20% validation / 10% test</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2 x 3 x 2* x 2 combinations (*Xe/He only run with sensim)</a:t>
            </a:r>
            <a:endParaRPr b="0" i="0" sz="1700" u="none" cap="none" strike="noStrike">
              <a:solidFill>
                <a:schemeClr val="dk1"/>
              </a:solidFill>
              <a:latin typeface="Arial"/>
              <a:ea typeface="Arial"/>
              <a:cs typeface="Arial"/>
              <a:sym typeface="Arial"/>
            </a:endParaRPr>
          </a:p>
        </p:txBody>
      </p:sp>
      <p:sp>
        <p:nvSpPr>
          <p:cNvPr id="333" name="Google Shape;333;p16"/>
          <p:cNvSpPr txBox="1"/>
          <p:nvPr/>
        </p:nvSpPr>
        <p:spPr>
          <a:xfrm>
            <a:off x="852625" y="2183547"/>
            <a:ext cx="839100" cy="738900"/>
          </a:xfrm>
          <a:prstGeom prst="rect">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5 bar</a:t>
            </a:r>
            <a:endParaRPr b="0" i="0" sz="1800" u="none" cap="none" strike="noStrike">
              <a:solidFill>
                <a:schemeClr val="dk2"/>
              </a:solidFill>
              <a:latin typeface="Arial"/>
              <a:ea typeface="Arial"/>
              <a:cs typeface="Arial"/>
              <a:sym typeface="Arial"/>
            </a:endParaRPr>
          </a:p>
        </p:txBody>
      </p:sp>
      <p:sp>
        <p:nvSpPr>
          <p:cNvPr id="334" name="Google Shape;334;p16"/>
          <p:cNvSpPr txBox="1"/>
          <p:nvPr/>
        </p:nvSpPr>
        <p:spPr>
          <a:xfrm>
            <a:off x="842638" y="3190050"/>
            <a:ext cx="839100" cy="7389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13.5 bar</a:t>
            </a:r>
            <a:endParaRPr b="0" i="0" sz="1800" u="none" cap="none" strike="noStrike">
              <a:solidFill>
                <a:schemeClr val="dk2"/>
              </a:solidFill>
              <a:latin typeface="Arial"/>
              <a:ea typeface="Arial"/>
              <a:cs typeface="Arial"/>
              <a:sym typeface="Arial"/>
            </a:endParaRPr>
          </a:p>
        </p:txBody>
      </p:sp>
      <p:sp>
        <p:nvSpPr>
          <p:cNvPr id="335" name="Google Shape;335;p16"/>
          <p:cNvSpPr txBox="1"/>
          <p:nvPr/>
        </p:nvSpPr>
        <p:spPr>
          <a:xfrm>
            <a:off x="3036150" y="2127700"/>
            <a:ext cx="991500" cy="4617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5 mm</a:t>
            </a:r>
            <a:endParaRPr b="0" i="0" sz="1800" u="none" cap="none" strike="noStrike">
              <a:solidFill>
                <a:schemeClr val="dk2"/>
              </a:solidFill>
              <a:latin typeface="Arial"/>
              <a:ea typeface="Arial"/>
              <a:cs typeface="Arial"/>
              <a:sym typeface="Arial"/>
            </a:endParaRPr>
          </a:p>
        </p:txBody>
      </p:sp>
      <p:sp>
        <p:nvSpPr>
          <p:cNvPr id="336" name="Google Shape;336;p16"/>
          <p:cNvSpPr txBox="1"/>
          <p:nvPr/>
        </p:nvSpPr>
        <p:spPr>
          <a:xfrm>
            <a:off x="3036150" y="2833475"/>
            <a:ext cx="991500" cy="4617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10 mm</a:t>
            </a:r>
            <a:endParaRPr b="0" i="0" sz="1800" u="none" cap="none" strike="noStrike">
              <a:solidFill>
                <a:schemeClr val="dk2"/>
              </a:solidFill>
              <a:latin typeface="Arial"/>
              <a:ea typeface="Arial"/>
              <a:cs typeface="Arial"/>
              <a:sym typeface="Arial"/>
            </a:endParaRPr>
          </a:p>
        </p:txBody>
      </p:sp>
      <p:sp>
        <p:nvSpPr>
          <p:cNvPr id="337" name="Google Shape;337;p16"/>
          <p:cNvSpPr txBox="1"/>
          <p:nvPr/>
        </p:nvSpPr>
        <p:spPr>
          <a:xfrm>
            <a:off x="3036150" y="3539250"/>
            <a:ext cx="991500" cy="4617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15 mm</a:t>
            </a:r>
            <a:endParaRPr b="0" i="0" sz="1800" u="none" cap="none" strike="noStrike">
              <a:solidFill>
                <a:schemeClr val="dk2"/>
              </a:solidFill>
              <a:latin typeface="Arial"/>
              <a:ea typeface="Arial"/>
              <a:cs typeface="Arial"/>
              <a:sym typeface="Arial"/>
            </a:endParaRPr>
          </a:p>
        </p:txBody>
      </p:sp>
      <p:sp>
        <p:nvSpPr>
          <p:cNvPr id="338" name="Google Shape;338;p16"/>
          <p:cNvSpPr txBox="1"/>
          <p:nvPr/>
        </p:nvSpPr>
        <p:spPr>
          <a:xfrm>
            <a:off x="5127200" y="2203900"/>
            <a:ext cx="991500" cy="7389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Pure Xe</a:t>
            </a:r>
            <a:endParaRPr b="0" i="0" sz="1800" u="none" cap="none" strike="noStrike">
              <a:solidFill>
                <a:schemeClr val="dk2"/>
              </a:solidFill>
              <a:latin typeface="Arial"/>
              <a:ea typeface="Arial"/>
              <a:cs typeface="Arial"/>
              <a:sym typeface="Arial"/>
            </a:endParaRPr>
          </a:p>
        </p:txBody>
      </p:sp>
      <p:sp>
        <p:nvSpPr>
          <p:cNvPr id="339" name="Google Shape;339;p16"/>
          <p:cNvSpPr txBox="1"/>
          <p:nvPr/>
        </p:nvSpPr>
        <p:spPr>
          <a:xfrm>
            <a:off x="5127200" y="3238950"/>
            <a:ext cx="991500" cy="7389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Xe/He 85/15</a:t>
            </a:r>
            <a:endParaRPr b="0" i="0" sz="1800" u="none" cap="none" strike="noStrike">
              <a:solidFill>
                <a:schemeClr val="dk2"/>
              </a:solidFill>
              <a:latin typeface="Arial"/>
              <a:ea typeface="Arial"/>
              <a:cs typeface="Arial"/>
              <a:sym typeface="Arial"/>
            </a:endParaRPr>
          </a:p>
        </p:txBody>
      </p:sp>
      <p:sp>
        <p:nvSpPr>
          <p:cNvPr id="340" name="Google Shape;340;p16"/>
          <p:cNvSpPr txBox="1"/>
          <p:nvPr/>
        </p:nvSpPr>
        <p:spPr>
          <a:xfrm>
            <a:off x="7251175" y="2298962"/>
            <a:ext cx="1325400" cy="4617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sensim</a:t>
            </a:r>
            <a:endParaRPr b="0" i="0" sz="1800" u="none" cap="none" strike="noStrike">
              <a:solidFill>
                <a:schemeClr val="dk2"/>
              </a:solidFill>
              <a:latin typeface="Arial"/>
              <a:ea typeface="Arial"/>
              <a:cs typeface="Arial"/>
              <a:sym typeface="Arial"/>
            </a:endParaRPr>
          </a:p>
        </p:txBody>
      </p:sp>
      <p:sp>
        <p:nvSpPr>
          <p:cNvPr id="341" name="Google Shape;341;p16"/>
          <p:cNvSpPr txBox="1"/>
          <p:nvPr/>
        </p:nvSpPr>
        <p:spPr>
          <a:xfrm>
            <a:off x="7241050" y="3323950"/>
            <a:ext cx="1325400" cy="4617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standard</a:t>
            </a:r>
            <a:endParaRPr b="0" i="0" sz="1800" u="none" cap="none" strike="noStrike">
              <a:solidFill>
                <a:schemeClr val="dk2"/>
              </a:solidFill>
              <a:latin typeface="Arial"/>
              <a:ea typeface="Arial"/>
              <a:cs typeface="Arial"/>
              <a:sym typeface="Arial"/>
            </a:endParaRPr>
          </a:p>
        </p:txBody>
      </p:sp>
      <p:sp>
        <p:nvSpPr>
          <p:cNvPr id="342" name="Google Shape;342;p16"/>
          <p:cNvSpPr txBox="1"/>
          <p:nvPr/>
        </p:nvSpPr>
        <p:spPr>
          <a:xfrm>
            <a:off x="449450" y="4289650"/>
            <a:ext cx="1640400" cy="3441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980000"/>
                </a:solidFill>
                <a:latin typeface="Arial"/>
                <a:ea typeface="Arial"/>
                <a:cs typeface="Arial"/>
                <a:sym typeface="Arial"/>
              </a:rPr>
              <a:t>2 pressures</a:t>
            </a:r>
            <a:endParaRPr b="1" i="0" sz="2000" u="none" cap="none" strike="noStrike">
              <a:solidFill>
                <a:schemeClr val="dk2"/>
              </a:solidFill>
              <a:latin typeface="Arial"/>
              <a:ea typeface="Arial"/>
              <a:cs typeface="Arial"/>
              <a:sym typeface="Arial"/>
            </a:endParaRPr>
          </a:p>
        </p:txBody>
      </p:sp>
      <p:sp>
        <p:nvSpPr>
          <p:cNvPr id="343" name="Google Shape;343;p16"/>
          <p:cNvSpPr txBox="1"/>
          <p:nvPr/>
        </p:nvSpPr>
        <p:spPr>
          <a:xfrm>
            <a:off x="2597313" y="4349575"/>
            <a:ext cx="1640400" cy="3441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980000"/>
                </a:solidFill>
                <a:latin typeface="Arial"/>
                <a:ea typeface="Arial"/>
                <a:cs typeface="Arial"/>
                <a:sym typeface="Arial"/>
              </a:rPr>
              <a:t>3 pitches</a:t>
            </a:r>
            <a:endParaRPr b="1" i="0" sz="2000" u="none" cap="none" strike="noStrike">
              <a:solidFill>
                <a:schemeClr val="dk2"/>
              </a:solidFill>
              <a:latin typeface="Arial"/>
              <a:ea typeface="Arial"/>
              <a:cs typeface="Arial"/>
              <a:sym typeface="Arial"/>
            </a:endParaRPr>
          </a:p>
        </p:txBody>
      </p:sp>
      <p:sp>
        <p:nvSpPr>
          <p:cNvPr id="344" name="Google Shape;344;p16"/>
          <p:cNvSpPr txBox="1"/>
          <p:nvPr/>
        </p:nvSpPr>
        <p:spPr>
          <a:xfrm>
            <a:off x="4802750" y="4273375"/>
            <a:ext cx="1640400" cy="6522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980000"/>
                </a:solidFill>
                <a:latin typeface="Arial"/>
                <a:ea typeface="Arial"/>
                <a:cs typeface="Arial"/>
                <a:sym typeface="Arial"/>
              </a:rPr>
              <a:t>2 gas mixtures</a:t>
            </a:r>
            <a:endParaRPr b="1" i="0" sz="2000" u="none" cap="none" strike="noStrike">
              <a:solidFill>
                <a:schemeClr val="dk2"/>
              </a:solidFill>
              <a:latin typeface="Arial"/>
              <a:ea typeface="Arial"/>
              <a:cs typeface="Arial"/>
              <a:sym typeface="Arial"/>
            </a:endParaRPr>
          </a:p>
        </p:txBody>
      </p:sp>
      <p:sp>
        <p:nvSpPr>
          <p:cNvPr id="345" name="Google Shape;345;p16"/>
          <p:cNvSpPr txBox="1"/>
          <p:nvPr/>
        </p:nvSpPr>
        <p:spPr>
          <a:xfrm>
            <a:off x="7083675" y="4242800"/>
            <a:ext cx="1640400" cy="6522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980000"/>
                </a:solidFill>
                <a:latin typeface="Arial"/>
                <a:ea typeface="Arial"/>
                <a:cs typeface="Arial"/>
                <a:sym typeface="Arial"/>
              </a:rPr>
              <a:t>2 simulation methods</a:t>
            </a:r>
            <a:endParaRPr b="1" i="0" sz="2000" u="none" cap="none" strike="noStrike">
              <a:solidFill>
                <a:schemeClr val="dk2"/>
              </a:solidFill>
              <a:latin typeface="Arial"/>
              <a:ea typeface="Arial"/>
              <a:cs typeface="Arial"/>
              <a:sym typeface="Arial"/>
            </a:endParaRPr>
          </a:p>
        </p:txBody>
      </p:sp>
      <p:sp>
        <p:nvSpPr>
          <p:cNvPr id="346" name="Google Shape;346;p16"/>
          <p:cNvSpPr txBox="1"/>
          <p:nvPr/>
        </p:nvSpPr>
        <p:spPr>
          <a:xfrm>
            <a:off x="2152100" y="2892275"/>
            <a:ext cx="439500" cy="3441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Arial"/>
                <a:ea typeface="Arial"/>
                <a:cs typeface="Arial"/>
                <a:sym typeface="Arial"/>
              </a:rPr>
              <a:t>x</a:t>
            </a:r>
            <a:endParaRPr b="1" i="0" sz="2000" u="none" cap="none" strike="noStrike">
              <a:solidFill>
                <a:schemeClr val="dk2"/>
              </a:solidFill>
              <a:latin typeface="Arial"/>
              <a:ea typeface="Arial"/>
              <a:cs typeface="Arial"/>
              <a:sym typeface="Arial"/>
            </a:endParaRPr>
          </a:p>
        </p:txBody>
      </p:sp>
      <p:sp>
        <p:nvSpPr>
          <p:cNvPr id="347" name="Google Shape;347;p16"/>
          <p:cNvSpPr txBox="1"/>
          <p:nvPr/>
        </p:nvSpPr>
        <p:spPr>
          <a:xfrm>
            <a:off x="4361900" y="2892275"/>
            <a:ext cx="439500" cy="3441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Arial"/>
                <a:ea typeface="Arial"/>
                <a:cs typeface="Arial"/>
                <a:sym typeface="Arial"/>
              </a:rPr>
              <a:t>x</a:t>
            </a:r>
            <a:endParaRPr b="1" i="0" sz="2000" u="none" cap="none" strike="noStrike">
              <a:solidFill>
                <a:schemeClr val="dk2"/>
              </a:solidFill>
              <a:latin typeface="Arial"/>
              <a:ea typeface="Arial"/>
              <a:cs typeface="Arial"/>
              <a:sym typeface="Arial"/>
            </a:endParaRPr>
          </a:p>
        </p:txBody>
      </p:sp>
      <p:sp>
        <p:nvSpPr>
          <p:cNvPr id="348" name="Google Shape;348;p16"/>
          <p:cNvSpPr txBox="1"/>
          <p:nvPr/>
        </p:nvSpPr>
        <p:spPr>
          <a:xfrm>
            <a:off x="6495500" y="2892275"/>
            <a:ext cx="439500" cy="3441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Arial"/>
                <a:ea typeface="Arial"/>
                <a:cs typeface="Arial"/>
                <a:sym typeface="Arial"/>
              </a:rPr>
              <a:t>x</a:t>
            </a:r>
            <a:endParaRPr b="1" i="0" sz="2000" u="none" cap="none" strike="noStrike">
              <a:solidFill>
                <a:schemeClr val="dk2"/>
              </a:solidFill>
              <a:latin typeface="Arial"/>
              <a:ea typeface="Arial"/>
              <a:cs typeface="Arial"/>
              <a:sym typeface="Arial"/>
            </a:endParaRPr>
          </a:p>
        </p:txBody>
      </p:sp>
      <p:sp>
        <p:nvSpPr>
          <p:cNvPr id="349" name="Google Shape;349;p16"/>
          <p:cNvSpPr/>
          <p:nvPr/>
        </p:nvSpPr>
        <p:spPr>
          <a:xfrm>
            <a:off x="4902413" y="1949525"/>
            <a:ext cx="1464000" cy="22296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51" name="Google Shape;351;p16"/>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7"/>
          <p:cNvSpPr txBox="1"/>
          <p:nvPr/>
        </p:nvSpPr>
        <p:spPr>
          <a:xfrm>
            <a:off x="313200" y="226800"/>
            <a:ext cx="6032400" cy="61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CNN results (5 bar)</a:t>
            </a:r>
            <a:endParaRPr b="1" i="0" sz="2400" u="none" cap="none" strike="noStrike">
              <a:solidFill>
                <a:schemeClr val="dk2"/>
              </a:solidFill>
              <a:latin typeface="Arial"/>
              <a:ea typeface="Arial"/>
              <a:cs typeface="Arial"/>
              <a:sym typeface="Arial"/>
            </a:endParaRPr>
          </a:p>
        </p:txBody>
      </p:sp>
      <p:pic>
        <p:nvPicPr>
          <p:cNvPr id="357" name="Google Shape;357;p17" title="Screenshot 2025-09-23 at 16.33.49.png"/>
          <p:cNvPicPr preferRelativeResize="0"/>
          <p:nvPr/>
        </p:nvPicPr>
        <p:blipFill rotWithShape="1">
          <a:blip r:embed="rId3">
            <a:alphaModFix/>
          </a:blip>
          <a:srcRect b="0" l="0" r="0" t="0"/>
          <a:stretch/>
        </p:blipFill>
        <p:spPr>
          <a:xfrm>
            <a:off x="1233625" y="780375"/>
            <a:ext cx="7257070" cy="3706151"/>
          </a:xfrm>
          <a:prstGeom prst="rect">
            <a:avLst/>
          </a:prstGeom>
          <a:noFill/>
          <a:ln>
            <a:noFill/>
          </a:ln>
        </p:spPr>
      </p:pic>
      <p:sp>
        <p:nvSpPr>
          <p:cNvPr id="358" name="Google Shape;35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59" name="Google Shape;359;p17"/>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360" name="Google Shape;360;p17"/>
          <p:cNvSpPr txBox="1"/>
          <p:nvPr/>
        </p:nvSpPr>
        <p:spPr>
          <a:xfrm>
            <a:off x="248575" y="4531625"/>
            <a:ext cx="7093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*Area Under the Receiver Operating Characteristic (ROC) Curve</a:t>
            </a:r>
            <a:endParaRPr sz="15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18"/>
          <p:cNvSpPr txBox="1"/>
          <p:nvPr/>
        </p:nvSpPr>
        <p:spPr>
          <a:xfrm>
            <a:off x="313200" y="226800"/>
            <a:ext cx="4271700" cy="58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CNN results (13.5 bar)</a:t>
            </a:r>
            <a:endParaRPr b="1" i="0" sz="2400" u="none" cap="none" strike="noStrike">
              <a:solidFill>
                <a:schemeClr val="dk2"/>
              </a:solidFill>
              <a:latin typeface="Arial"/>
              <a:ea typeface="Arial"/>
              <a:cs typeface="Arial"/>
              <a:sym typeface="Arial"/>
            </a:endParaRPr>
          </a:p>
        </p:txBody>
      </p:sp>
      <p:pic>
        <p:nvPicPr>
          <p:cNvPr id="366" name="Google Shape;366;p18" title="Screenshot 2025-09-23 at 16.34.38.png"/>
          <p:cNvPicPr preferRelativeResize="0"/>
          <p:nvPr/>
        </p:nvPicPr>
        <p:blipFill rotWithShape="1">
          <a:blip r:embed="rId3">
            <a:alphaModFix/>
          </a:blip>
          <a:srcRect b="0" l="0" r="0" t="0"/>
          <a:stretch/>
        </p:blipFill>
        <p:spPr>
          <a:xfrm>
            <a:off x="1296532" y="1008975"/>
            <a:ext cx="7128716" cy="2826726"/>
          </a:xfrm>
          <a:prstGeom prst="rect">
            <a:avLst/>
          </a:prstGeom>
          <a:noFill/>
          <a:ln>
            <a:noFill/>
          </a:ln>
        </p:spPr>
      </p:pic>
      <p:pic>
        <p:nvPicPr>
          <p:cNvPr id="367" name="Google Shape;367;p18" title="Screenshot 2025-09-23 at 16.41.44.png"/>
          <p:cNvPicPr preferRelativeResize="0"/>
          <p:nvPr/>
        </p:nvPicPr>
        <p:blipFill rotWithShape="1">
          <a:blip r:embed="rId4">
            <a:alphaModFix/>
          </a:blip>
          <a:srcRect b="0" l="0" r="0" t="0"/>
          <a:stretch/>
        </p:blipFill>
        <p:spPr>
          <a:xfrm>
            <a:off x="2378675" y="3920375"/>
            <a:ext cx="5387575" cy="427425"/>
          </a:xfrm>
          <a:prstGeom prst="rect">
            <a:avLst/>
          </a:prstGeom>
          <a:noFill/>
          <a:ln>
            <a:noFill/>
          </a:ln>
        </p:spPr>
      </p:pic>
      <p:sp>
        <p:nvSpPr>
          <p:cNvPr id="368" name="Google Shape;36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69" name="Google Shape;369;p18"/>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370" name="Google Shape;370;p18"/>
          <p:cNvSpPr txBox="1"/>
          <p:nvPr/>
        </p:nvSpPr>
        <p:spPr>
          <a:xfrm>
            <a:off x="248575" y="4531625"/>
            <a:ext cx="7093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*Area Under the Receiver Operating Characteristic (ROC) Curve</a:t>
            </a:r>
            <a:endParaRPr sz="15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19"/>
          <p:cNvSpPr txBox="1"/>
          <p:nvPr/>
        </p:nvSpPr>
        <p:spPr>
          <a:xfrm>
            <a:off x="3235600" y="775150"/>
            <a:ext cx="5542800" cy="3441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Background rejection at 80% signal efficiency</a:t>
            </a:r>
            <a:endParaRPr b="0" i="0" sz="2000" u="none" cap="none" strike="noStrike">
              <a:solidFill>
                <a:schemeClr val="dk2"/>
              </a:solidFill>
              <a:latin typeface="Arial"/>
              <a:ea typeface="Arial"/>
              <a:cs typeface="Arial"/>
              <a:sym typeface="Arial"/>
            </a:endParaRPr>
          </a:p>
        </p:txBody>
      </p:sp>
      <p:sp>
        <p:nvSpPr>
          <p:cNvPr id="376" name="Google Shape;376;p19"/>
          <p:cNvSpPr txBox="1"/>
          <p:nvPr/>
        </p:nvSpPr>
        <p:spPr>
          <a:xfrm>
            <a:off x="313200" y="226800"/>
            <a:ext cx="4505100" cy="54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CNN results (Sensim)</a:t>
            </a:r>
            <a:endParaRPr b="1" i="0" sz="2400" u="none" cap="none" strike="noStrike">
              <a:solidFill>
                <a:schemeClr val="dk2"/>
              </a:solidFill>
              <a:latin typeface="Arial"/>
              <a:ea typeface="Arial"/>
              <a:cs typeface="Arial"/>
              <a:sym typeface="Arial"/>
            </a:endParaRPr>
          </a:p>
        </p:txBody>
      </p:sp>
      <p:pic>
        <p:nvPicPr>
          <p:cNvPr id="377" name="Google Shape;377;p19" title="2Dmap_Sensim_with_Pure_Xe_azul.PNG"/>
          <p:cNvPicPr preferRelativeResize="0"/>
          <p:nvPr/>
        </p:nvPicPr>
        <p:blipFill rotWithShape="1">
          <a:blip r:embed="rId3">
            <a:alphaModFix/>
          </a:blip>
          <a:srcRect b="0" l="0" r="0" t="0"/>
          <a:stretch/>
        </p:blipFill>
        <p:spPr>
          <a:xfrm>
            <a:off x="22463" y="1170000"/>
            <a:ext cx="4763974" cy="3554425"/>
          </a:xfrm>
          <a:prstGeom prst="rect">
            <a:avLst/>
          </a:prstGeom>
          <a:noFill/>
          <a:ln>
            <a:noFill/>
          </a:ln>
        </p:spPr>
      </p:pic>
      <p:pic>
        <p:nvPicPr>
          <p:cNvPr id="378" name="Google Shape;378;p19" title="2Dmap_Sensim_with_HeXe_azul.PNG"/>
          <p:cNvPicPr preferRelativeResize="0"/>
          <p:nvPr/>
        </p:nvPicPr>
        <p:blipFill rotWithShape="1">
          <a:blip r:embed="rId4">
            <a:alphaModFix/>
          </a:blip>
          <a:srcRect b="0" l="0" r="0" t="0"/>
          <a:stretch/>
        </p:blipFill>
        <p:spPr>
          <a:xfrm>
            <a:off x="4454975" y="1170000"/>
            <a:ext cx="4627124" cy="3488926"/>
          </a:xfrm>
          <a:prstGeom prst="rect">
            <a:avLst/>
          </a:prstGeom>
          <a:noFill/>
          <a:ln>
            <a:noFill/>
          </a:ln>
        </p:spPr>
      </p:pic>
      <p:sp>
        <p:nvSpPr>
          <p:cNvPr id="379" name="Google Shape;379;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80" name="Google Shape;380;p19"/>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Neutrinoless double beta decay in Xe</a:t>
            </a:r>
            <a:endParaRPr b="1" sz="2400"/>
          </a:p>
        </p:txBody>
      </p:sp>
      <p:pic>
        <p:nvPicPr>
          <p:cNvPr id="118" name="Google Shape;118;p2" title="Screenshot 2025-09-22 at 18.21.58.png"/>
          <p:cNvPicPr preferRelativeResize="0"/>
          <p:nvPr/>
        </p:nvPicPr>
        <p:blipFill rotWithShape="1">
          <a:blip r:embed="rId3">
            <a:alphaModFix/>
          </a:blip>
          <a:srcRect b="0" l="0" r="0" t="0"/>
          <a:stretch/>
        </p:blipFill>
        <p:spPr>
          <a:xfrm>
            <a:off x="564275" y="898025"/>
            <a:ext cx="3112224" cy="2293225"/>
          </a:xfrm>
          <a:prstGeom prst="rect">
            <a:avLst/>
          </a:prstGeom>
          <a:noFill/>
          <a:ln>
            <a:noFill/>
          </a:ln>
        </p:spPr>
      </p:pic>
      <p:sp>
        <p:nvSpPr>
          <p:cNvPr id="119" name="Google Shape;119;p2"/>
          <p:cNvSpPr txBox="1"/>
          <p:nvPr/>
        </p:nvSpPr>
        <p:spPr>
          <a:xfrm>
            <a:off x="311700" y="3573151"/>
            <a:ext cx="918600" cy="5961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800"/>
              <a:buFont typeface="Helvetica Neue"/>
              <a:buNone/>
            </a:pPr>
            <a:r>
              <a:rPr b="1" baseline="30000" i="0" lang="en-GB" sz="2200" u="none" cap="none" strike="noStrike">
                <a:solidFill>
                  <a:srgbClr val="000000"/>
                </a:solidFill>
                <a:latin typeface="Helvetica Neue"/>
                <a:ea typeface="Helvetica Neue"/>
                <a:cs typeface="Helvetica Neue"/>
                <a:sym typeface="Helvetica Neue"/>
              </a:rPr>
              <a:t>136</a:t>
            </a:r>
            <a:r>
              <a:rPr b="1" i="0" lang="en-GB" sz="2200" u="none" cap="none" strike="noStrike">
                <a:solidFill>
                  <a:srgbClr val="000000"/>
                </a:solidFill>
                <a:latin typeface="Helvetica Neue"/>
                <a:ea typeface="Helvetica Neue"/>
                <a:cs typeface="Helvetica Neue"/>
                <a:sym typeface="Helvetica Neue"/>
              </a:rPr>
              <a:t>Xe</a:t>
            </a:r>
            <a:endParaRPr b="0" i="0" sz="800" u="none" cap="none" strike="noStrike">
              <a:solidFill>
                <a:srgbClr val="000000"/>
              </a:solidFill>
              <a:latin typeface="Arial"/>
              <a:ea typeface="Arial"/>
              <a:cs typeface="Arial"/>
              <a:sym typeface="Arial"/>
            </a:endParaRPr>
          </a:p>
        </p:txBody>
      </p:sp>
      <p:sp>
        <p:nvSpPr>
          <p:cNvPr id="120" name="Google Shape;120;p2"/>
          <p:cNvSpPr txBox="1"/>
          <p:nvPr/>
        </p:nvSpPr>
        <p:spPr>
          <a:xfrm>
            <a:off x="1602898" y="3577191"/>
            <a:ext cx="1236900" cy="5880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800"/>
              <a:buFont typeface="Helvetica Neue"/>
              <a:buNone/>
            </a:pPr>
            <a:r>
              <a:rPr b="1" baseline="30000" i="0" lang="en-GB" sz="2200" u="none" cap="none" strike="noStrike">
                <a:solidFill>
                  <a:srgbClr val="000000"/>
                </a:solidFill>
                <a:latin typeface="Helvetica Neue"/>
                <a:ea typeface="Helvetica Neue"/>
                <a:cs typeface="Helvetica Neue"/>
                <a:sym typeface="Helvetica Neue"/>
              </a:rPr>
              <a:t>136</a:t>
            </a:r>
            <a:r>
              <a:rPr b="1" i="0" lang="en-GB" sz="2200" u="none" cap="none" strike="noStrike">
                <a:solidFill>
                  <a:srgbClr val="000000"/>
                </a:solidFill>
                <a:latin typeface="Helvetica Neue"/>
                <a:ea typeface="Helvetica Neue"/>
                <a:cs typeface="Helvetica Neue"/>
                <a:sym typeface="Helvetica Neue"/>
              </a:rPr>
              <a:t>Ba</a:t>
            </a:r>
            <a:r>
              <a:rPr b="1" baseline="30000" i="0" lang="en-GB" sz="2200" u="none" cap="none" strike="noStrike">
                <a:solidFill>
                  <a:srgbClr val="000000"/>
                </a:solidFill>
                <a:latin typeface="Helvetica Neue"/>
                <a:ea typeface="Helvetica Neue"/>
                <a:cs typeface="Helvetica Neue"/>
                <a:sym typeface="Helvetica Neue"/>
              </a:rPr>
              <a:t>++ </a:t>
            </a:r>
            <a:endParaRPr b="0" i="0" sz="800" u="none" cap="none" strike="noStrike">
              <a:solidFill>
                <a:srgbClr val="000000"/>
              </a:solidFill>
              <a:latin typeface="Arial"/>
              <a:ea typeface="Arial"/>
              <a:cs typeface="Arial"/>
              <a:sym typeface="Arial"/>
            </a:endParaRPr>
          </a:p>
        </p:txBody>
      </p:sp>
      <p:sp>
        <p:nvSpPr>
          <p:cNvPr id="121" name="Google Shape;121;p2"/>
          <p:cNvSpPr txBox="1"/>
          <p:nvPr/>
        </p:nvSpPr>
        <p:spPr>
          <a:xfrm>
            <a:off x="2980634" y="3577191"/>
            <a:ext cx="613500" cy="5880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800"/>
              <a:buFont typeface="Helvetica Neue"/>
              <a:buNone/>
            </a:pPr>
            <a:r>
              <a:rPr b="1" i="0" lang="en-GB" sz="2200" u="none" cap="none" strike="noStrike">
                <a:solidFill>
                  <a:srgbClr val="000000"/>
                </a:solidFill>
                <a:latin typeface="Helvetica Neue"/>
                <a:ea typeface="Helvetica Neue"/>
                <a:cs typeface="Helvetica Neue"/>
                <a:sym typeface="Helvetica Neue"/>
              </a:rPr>
              <a:t>2e</a:t>
            </a:r>
            <a:r>
              <a:rPr b="1" baseline="30000" i="0" lang="en-GB" sz="2200" u="none" cap="none" strike="noStrike">
                <a:solidFill>
                  <a:srgbClr val="000000"/>
                </a:solidFill>
                <a:latin typeface="Helvetica Neue"/>
                <a:ea typeface="Helvetica Neue"/>
                <a:cs typeface="Helvetica Neue"/>
                <a:sym typeface="Helvetica Neue"/>
              </a:rPr>
              <a:t>-</a:t>
            </a:r>
            <a:endParaRPr b="0" i="0" sz="800" u="none" cap="none" strike="noStrike">
              <a:solidFill>
                <a:srgbClr val="000000"/>
              </a:solidFill>
              <a:latin typeface="Arial"/>
              <a:ea typeface="Arial"/>
              <a:cs typeface="Arial"/>
              <a:sym typeface="Arial"/>
            </a:endParaRPr>
          </a:p>
        </p:txBody>
      </p:sp>
      <p:cxnSp>
        <p:nvCxnSpPr>
          <p:cNvPr id="122" name="Google Shape;122;p2"/>
          <p:cNvCxnSpPr>
            <a:stCxn id="119" idx="3"/>
            <a:endCxn id="120" idx="1"/>
          </p:cNvCxnSpPr>
          <p:nvPr/>
        </p:nvCxnSpPr>
        <p:spPr>
          <a:xfrm>
            <a:off x="1230300" y="3871201"/>
            <a:ext cx="372600" cy="0"/>
          </a:xfrm>
          <a:prstGeom prst="straightConnector1">
            <a:avLst/>
          </a:prstGeom>
          <a:noFill/>
          <a:ln cap="flat" cmpd="sng" w="19050">
            <a:solidFill>
              <a:srgbClr val="000000"/>
            </a:solidFill>
            <a:prstDash val="solid"/>
            <a:round/>
            <a:headEnd len="sm" w="sm" type="none"/>
            <a:tailEnd len="med" w="med" type="triangle"/>
          </a:ln>
        </p:spPr>
      </p:cxnSp>
      <p:sp>
        <p:nvSpPr>
          <p:cNvPr id="123" name="Google Shape;123;p2"/>
          <p:cNvSpPr txBox="1"/>
          <p:nvPr/>
        </p:nvSpPr>
        <p:spPr>
          <a:xfrm>
            <a:off x="2661325" y="3680700"/>
            <a:ext cx="278100" cy="38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Arial"/>
                <a:ea typeface="Arial"/>
                <a:cs typeface="Arial"/>
                <a:sym typeface="Arial"/>
              </a:rPr>
              <a:t>+</a:t>
            </a:r>
            <a:endParaRPr b="1" i="0" sz="1800" u="none" cap="none" strike="noStrike">
              <a:solidFill>
                <a:schemeClr val="dk1"/>
              </a:solidFill>
              <a:latin typeface="Arial"/>
              <a:ea typeface="Arial"/>
              <a:cs typeface="Arial"/>
              <a:sym typeface="Arial"/>
            </a:endParaRPr>
          </a:p>
        </p:txBody>
      </p:sp>
      <p:pic>
        <p:nvPicPr>
          <p:cNvPr id="124" name="Google Shape;124;p2" title="Screenshot 2025-07-16 at 23.02.14.png"/>
          <p:cNvPicPr preferRelativeResize="0"/>
          <p:nvPr/>
        </p:nvPicPr>
        <p:blipFill rotWithShape="1">
          <a:blip r:embed="rId4">
            <a:alphaModFix/>
          </a:blip>
          <a:srcRect b="0" l="0" r="20616" t="0"/>
          <a:stretch/>
        </p:blipFill>
        <p:spPr>
          <a:xfrm>
            <a:off x="3721775" y="898025"/>
            <a:ext cx="3228925" cy="541275"/>
          </a:xfrm>
          <a:prstGeom prst="rect">
            <a:avLst/>
          </a:prstGeom>
          <a:noFill/>
          <a:ln cap="flat" cmpd="sng" w="28575">
            <a:solidFill>
              <a:srgbClr val="8E7CC3"/>
            </a:solidFill>
            <a:prstDash val="solid"/>
            <a:round/>
            <a:headEnd len="sm" w="sm" type="none"/>
            <a:tailEnd len="sm" w="sm" type="none"/>
          </a:ln>
        </p:spPr>
      </p:pic>
      <p:sp>
        <p:nvSpPr>
          <p:cNvPr id="125" name="Google Shape;125;p2"/>
          <p:cNvSpPr txBox="1"/>
          <p:nvPr/>
        </p:nvSpPr>
        <p:spPr>
          <a:xfrm>
            <a:off x="4370450" y="1730400"/>
            <a:ext cx="4341000" cy="2434800"/>
          </a:xfrm>
          <a:prstGeom prst="rect">
            <a:avLst/>
          </a:prstGeom>
          <a:noFill/>
          <a:ln cap="flat" cmpd="sng" w="2857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The observation of this decay would:</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Demonstrate the Majorana nature of neutrinos</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Violate lepton number conservation</a:t>
            </a:r>
            <a:endParaRPr b="0" i="0" sz="1500" u="none" cap="none" strike="noStrike">
              <a:solidFill>
                <a:schemeClr val="dk1"/>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Provide information on neutrino hierarchy and mass scale</a:t>
            </a:r>
            <a:endParaRPr b="0" i="0" sz="1500" u="none" cap="none" strike="noStrike">
              <a:solidFill>
                <a:schemeClr val="dk1"/>
              </a:solidFill>
              <a:latin typeface="Arial"/>
              <a:ea typeface="Arial"/>
              <a:cs typeface="Arial"/>
              <a:sym typeface="Arial"/>
            </a:endParaRPr>
          </a:p>
        </p:txBody>
      </p:sp>
      <p:sp>
        <p:nvSpPr>
          <p:cNvPr id="126" name="Google Shape;126;p2"/>
          <p:cNvSpPr txBox="1"/>
          <p:nvPr/>
        </p:nvSpPr>
        <p:spPr>
          <a:xfrm>
            <a:off x="516075" y="4169250"/>
            <a:ext cx="1678500" cy="381000"/>
          </a:xfrm>
          <a:prstGeom prst="rect">
            <a:avLst/>
          </a:prstGeom>
          <a:noFill/>
          <a:ln cap="flat" cmpd="sng" w="19050">
            <a:solidFill>
              <a:srgbClr val="8E7CC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Helvetica Neue"/>
                <a:ea typeface="Helvetica Neue"/>
                <a:cs typeface="Helvetica Neue"/>
                <a:sym typeface="Helvetica Neue"/>
              </a:rPr>
              <a:t>Q</a:t>
            </a:r>
            <a:r>
              <a:rPr b="1" baseline="-25000" i="0" lang="en-GB" sz="1300" u="none" cap="none" strike="noStrike">
                <a:solidFill>
                  <a:schemeClr val="dk1"/>
                </a:solidFill>
                <a:latin typeface="Helvetica Neue"/>
                <a:ea typeface="Helvetica Neue"/>
                <a:cs typeface="Helvetica Neue"/>
                <a:sym typeface="Helvetica Neue"/>
              </a:rPr>
              <a:t>ββ</a:t>
            </a:r>
            <a:r>
              <a:rPr b="1" i="0" lang="en-GB" sz="1300" u="none" cap="none" strike="noStrike">
                <a:solidFill>
                  <a:schemeClr val="dk1"/>
                </a:solidFill>
                <a:latin typeface="Helvetica Neue"/>
                <a:ea typeface="Helvetica Neue"/>
                <a:cs typeface="Helvetica Neue"/>
                <a:sym typeface="Helvetica Neue"/>
              </a:rPr>
              <a:t> = 2458 keV</a:t>
            </a:r>
            <a:br>
              <a:rPr b="1" i="0" lang="en-GB" sz="1700" u="none" cap="none" strike="noStrike">
                <a:solidFill>
                  <a:srgbClr val="000000"/>
                </a:solidFill>
                <a:latin typeface="Helvetica Neue"/>
                <a:ea typeface="Helvetica Neue"/>
                <a:cs typeface="Helvetica Neue"/>
                <a:sym typeface="Helvetica Neue"/>
              </a:rPr>
            </a:br>
            <a:endParaRPr b="0" i="0" sz="1300" u="none" cap="none" strike="noStrike">
              <a:solidFill>
                <a:schemeClr val="dk2"/>
              </a:solidFill>
              <a:latin typeface="Arial"/>
              <a:ea typeface="Arial"/>
              <a:cs typeface="Arial"/>
              <a:sym typeface="Arial"/>
            </a:endParaRPr>
          </a:p>
        </p:txBody>
      </p:sp>
      <p:sp>
        <p:nvSpPr>
          <p:cNvPr id="127" name="Google Shape;127;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128" name="Google Shape;128;p2"/>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129" name="Google Shape;129;p2"/>
          <p:cNvSpPr txBox="1"/>
          <p:nvPr/>
        </p:nvSpPr>
        <p:spPr>
          <a:xfrm>
            <a:off x="7382125" y="1002050"/>
            <a:ext cx="12924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chemeClr val="dk1"/>
                </a:solidFill>
                <a:latin typeface="Helvetica Neue"/>
                <a:ea typeface="Helvetica Neue"/>
                <a:cs typeface="Helvetica Neue"/>
                <a:sym typeface="Helvetica Neue"/>
              </a:rPr>
              <a:t>(2vßß)</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0"/>
          <p:cNvSpPr txBox="1"/>
          <p:nvPr/>
        </p:nvSpPr>
        <p:spPr>
          <a:xfrm>
            <a:off x="317225" y="1837400"/>
            <a:ext cx="2516400" cy="9600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Background rejection at 80% signal efficiency</a:t>
            </a:r>
            <a:endParaRPr b="0" i="0" sz="2000" u="none" cap="none" strike="noStrike">
              <a:solidFill>
                <a:schemeClr val="dk2"/>
              </a:solidFill>
              <a:latin typeface="Arial"/>
              <a:ea typeface="Arial"/>
              <a:cs typeface="Arial"/>
              <a:sym typeface="Arial"/>
            </a:endParaRPr>
          </a:p>
        </p:txBody>
      </p:sp>
      <p:sp>
        <p:nvSpPr>
          <p:cNvPr id="386" name="Google Shape;386;p20"/>
          <p:cNvSpPr txBox="1"/>
          <p:nvPr/>
        </p:nvSpPr>
        <p:spPr>
          <a:xfrm>
            <a:off x="313200" y="226800"/>
            <a:ext cx="7188900" cy="55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CNN results (Standard simulation pure Xe)</a:t>
            </a:r>
            <a:endParaRPr b="1" i="0" sz="2400" u="none" cap="none" strike="noStrike">
              <a:solidFill>
                <a:schemeClr val="dk1"/>
              </a:solidFill>
              <a:latin typeface="Arial"/>
              <a:ea typeface="Arial"/>
              <a:cs typeface="Arial"/>
              <a:sym typeface="Arial"/>
            </a:endParaRPr>
          </a:p>
        </p:txBody>
      </p:sp>
      <p:pic>
        <p:nvPicPr>
          <p:cNvPr id="387" name="Google Shape;387;p20" title="2Dmap_Sophronia_with_Pure_Xe_azul.PNG"/>
          <p:cNvPicPr preferRelativeResize="0"/>
          <p:nvPr/>
        </p:nvPicPr>
        <p:blipFill rotWithShape="1">
          <a:blip r:embed="rId3">
            <a:alphaModFix/>
          </a:blip>
          <a:srcRect b="0" l="0" r="0" t="0"/>
          <a:stretch/>
        </p:blipFill>
        <p:spPr>
          <a:xfrm>
            <a:off x="2768650" y="801725"/>
            <a:ext cx="5502300" cy="4134350"/>
          </a:xfrm>
          <a:prstGeom prst="rect">
            <a:avLst/>
          </a:prstGeom>
          <a:noFill/>
          <a:ln>
            <a:noFill/>
          </a:ln>
        </p:spPr>
      </p:pic>
      <p:sp>
        <p:nvSpPr>
          <p:cNvPr id="388" name="Google Shape;38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89" name="Google Shape;389;p20"/>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390" name="Google Shape;390;p20"/>
          <p:cNvSpPr txBox="1"/>
          <p:nvPr/>
        </p:nvSpPr>
        <p:spPr>
          <a:xfrm>
            <a:off x="4466275" y="857250"/>
            <a:ext cx="1277400" cy="171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1"/>
          <p:cNvSpPr txBox="1"/>
          <p:nvPr/>
        </p:nvSpPr>
        <p:spPr>
          <a:xfrm>
            <a:off x="313200" y="22680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Conclusions</a:t>
            </a:r>
            <a:endParaRPr b="1" i="0" sz="2400" u="none" cap="none" strike="noStrike">
              <a:solidFill>
                <a:schemeClr val="dk2"/>
              </a:solidFill>
              <a:latin typeface="Arial"/>
              <a:ea typeface="Arial"/>
              <a:cs typeface="Arial"/>
              <a:sym typeface="Arial"/>
            </a:endParaRPr>
          </a:p>
        </p:txBody>
      </p:sp>
      <p:sp>
        <p:nvSpPr>
          <p:cNvPr id="396" name="Google Shape;396;p21"/>
          <p:cNvSpPr txBox="1"/>
          <p:nvPr/>
        </p:nvSpPr>
        <p:spPr>
          <a:xfrm>
            <a:off x="549200" y="3395425"/>
            <a:ext cx="7730700" cy="1267800"/>
          </a:xfrm>
          <a:prstGeom prst="rect">
            <a:avLst/>
          </a:prstGeom>
          <a:noFill/>
          <a:ln cap="flat" cmpd="sng" w="38100">
            <a:solidFill>
              <a:srgbClr val="FF0000"/>
            </a:solidFill>
            <a:prstDash val="dash"/>
            <a:round/>
            <a:headEnd len="sm" w="sm" type="none"/>
            <a:tailEnd len="sm" w="sm" type="none"/>
          </a:ln>
        </p:spPr>
        <p:txBody>
          <a:bodyPr anchorCtr="0" anchor="t" bIns="18000" lIns="18000" spcFirstLastPara="1" rIns="18000" wrap="square" tIns="18000">
            <a:sp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Arial"/>
                <a:ea typeface="Arial"/>
                <a:cs typeface="Arial"/>
                <a:sym typeface="Arial"/>
              </a:rPr>
              <a:t>  Optimal cost/performance configuration:</a:t>
            </a:r>
            <a:endParaRPr b="1" i="0" sz="2000" u="none" cap="none" strike="noStrike">
              <a:solidFill>
                <a:schemeClr val="dk1"/>
              </a:solidFill>
              <a:latin typeface="Arial"/>
              <a:ea typeface="Arial"/>
              <a:cs typeface="Arial"/>
              <a:sym typeface="Arial"/>
            </a:endParaRPr>
          </a:p>
          <a:p>
            <a:pPr indent="-355600" lvl="0" marL="914400" marR="0" rtl="0" algn="l">
              <a:lnSpc>
                <a:spcPct val="100000"/>
              </a:lnSpc>
              <a:spcBef>
                <a:spcPts val="0"/>
              </a:spcBef>
              <a:spcAft>
                <a:spcPts val="0"/>
              </a:spcAft>
              <a:buClr>
                <a:schemeClr val="dk1"/>
              </a:buClr>
              <a:buSzPts val="2000"/>
              <a:buFont typeface="Arial"/>
              <a:buChar char="●"/>
            </a:pPr>
            <a:r>
              <a:rPr b="1" i="0" lang="en-GB" sz="2000" u="none" cap="none" strike="noStrike">
                <a:solidFill>
                  <a:schemeClr val="dk1"/>
                </a:solidFill>
                <a:latin typeface="Arial"/>
                <a:ea typeface="Arial"/>
                <a:cs typeface="Arial"/>
                <a:sym typeface="Arial"/>
              </a:rPr>
              <a:t>High pressure (13.5 bar) + 10 mm pitch + mixture HeXe</a:t>
            </a:r>
            <a:endParaRPr b="1" i="0" sz="20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p:txBody>
      </p:sp>
      <p:sp>
        <p:nvSpPr>
          <p:cNvPr id="397" name="Google Shape;397;p21"/>
          <p:cNvSpPr txBox="1"/>
          <p:nvPr/>
        </p:nvSpPr>
        <p:spPr>
          <a:xfrm>
            <a:off x="549200" y="805200"/>
            <a:ext cx="7730700" cy="25143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Best results (background rejection) at 5bar, 5mm pitch and mixture He+Xe.</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Operational pressure of 5 bar yields better rejection power but also a lower signal factor than at 13.5 bar (factor of 2 less background but also factor of 3 less signal)</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Better results with 5mm pitch than 10mm but it may not be worth the upgrade?</a:t>
            </a:r>
            <a:endParaRPr b="0" i="0" sz="1700" u="none" cap="none" strike="noStrike">
              <a:solidFill>
                <a:schemeClr val="dk1"/>
              </a:solidFill>
              <a:latin typeface="Arial"/>
              <a:ea typeface="Arial"/>
              <a:cs typeface="Arial"/>
              <a:sym typeface="Arial"/>
            </a:endParaRPr>
          </a:p>
        </p:txBody>
      </p:sp>
      <p:sp>
        <p:nvSpPr>
          <p:cNvPr id="398" name="Google Shape;39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99" name="Google Shape;399;p21"/>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2"/>
          <p:cNvSpPr txBox="1"/>
          <p:nvPr>
            <p:ph type="ctrTitle"/>
          </p:nvPr>
        </p:nvSpPr>
        <p:spPr>
          <a:xfrm>
            <a:off x="311700" y="3129950"/>
            <a:ext cx="8520600" cy="11427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GB" sz="4200"/>
              <a:t>Thanks for your attention!!</a:t>
            </a:r>
            <a:endParaRPr sz="4200"/>
          </a:p>
        </p:txBody>
      </p:sp>
      <p:sp>
        <p:nvSpPr>
          <p:cNvPr id="405" name="Google Shape;40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pic>
        <p:nvPicPr>
          <p:cNvPr id="406" name="Google Shape;406;p22"/>
          <p:cNvPicPr preferRelativeResize="0"/>
          <p:nvPr/>
        </p:nvPicPr>
        <p:blipFill rotWithShape="1">
          <a:blip r:embed="rId3">
            <a:alphaModFix/>
          </a:blip>
          <a:srcRect b="46219" l="0" r="0" t="0"/>
          <a:stretch/>
        </p:blipFill>
        <p:spPr>
          <a:xfrm>
            <a:off x="17863" y="0"/>
            <a:ext cx="9108275" cy="3419050"/>
          </a:xfrm>
          <a:prstGeom prst="rect">
            <a:avLst/>
          </a:prstGeom>
          <a:noFill/>
          <a:ln cap="flat" cmpd="sng" w="28575">
            <a:solidFill>
              <a:srgbClr val="53585F"/>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3"/>
          <p:cNvSpPr txBox="1"/>
          <p:nvPr/>
        </p:nvSpPr>
        <p:spPr>
          <a:xfrm>
            <a:off x="1949250" y="2269500"/>
            <a:ext cx="5245500" cy="60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Backup slides</a:t>
            </a:r>
            <a:endParaRPr b="1" i="0" sz="2400" u="none" cap="none" strike="noStrike">
              <a:solidFill>
                <a:schemeClr val="dk2"/>
              </a:solidFill>
              <a:latin typeface="Arial"/>
              <a:ea typeface="Arial"/>
              <a:cs typeface="Arial"/>
              <a:sym typeface="Arial"/>
            </a:endParaRPr>
          </a:p>
        </p:txBody>
      </p:sp>
      <p:sp>
        <p:nvSpPr>
          <p:cNvPr id="412" name="Google Shape;41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4"/>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NEXT-100 detector</a:t>
            </a:r>
            <a:endParaRPr b="1" sz="2400"/>
          </a:p>
        </p:txBody>
      </p:sp>
      <p:sp>
        <p:nvSpPr>
          <p:cNvPr id="418" name="Google Shape;418;p24"/>
          <p:cNvSpPr txBox="1"/>
          <p:nvPr/>
        </p:nvSpPr>
        <p:spPr>
          <a:xfrm>
            <a:off x="237600" y="690900"/>
            <a:ext cx="8668800" cy="54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Two sensor planes:</a:t>
            </a:r>
            <a:endParaRPr b="0" i="0" sz="1700" u="none" cap="none" strike="noStrike">
              <a:solidFill>
                <a:schemeClr val="dk1"/>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419" name="Google Shape;41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420" name="Google Shape;420;p24"/>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pic>
        <p:nvPicPr>
          <p:cNvPr id="421" name="Google Shape;421;p24" title="Screenshot 2025-09-23 at 12.57.27.png"/>
          <p:cNvPicPr preferRelativeResize="0"/>
          <p:nvPr/>
        </p:nvPicPr>
        <p:blipFill rotWithShape="1">
          <a:blip r:embed="rId3">
            <a:alphaModFix/>
          </a:blip>
          <a:srcRect b="0" l="0" r="0" t="0"/>
          <a:stretch/>
        </p:blipFill>
        <p:spPr>
          <a:xfrm>
            <a:off x="5110934" y="1322425"/>
            <a:ext cx="2635817" cy="3536674"/>
          </a:xfrm>
          <a:prstGeom prst="rect">
            <a:avLst/>
          </a:prstGeom>
          <a:noFill/>
          <a:ln>
            <a:noFill/>
          </a:ln>
        </p:spPr>
      </p:pic>
      <p:pic>
        <p:nvPicPr>
          <p:cNvPr id="422" name="Google Shape;422;p24" title="Screenshot 2025-09-23 at 12.53.20.png"/>
          <p:cNvPicPr preferRelativeResize="0"/>
          <p:nvPr/>
        </p:nvPicPr>
        <p:blipFill rotWithShape="1">
          <a:blip r:embed="rId4">
            <a:alphaModFix/>
          </a:blip>
          <a:srcRect b="0" l="0" r="0" t="0"/>
          <a:stretch/>
        </p:blipFill>
        <p:spPr>
          <a:xfrm>
            <a:off x="1260100" y="1322421"/>
            <a:ext cx="2733151" cy="3536679"/>
          </a:xfrm>
          <a:prstGeom prst="rect">
            <a:avLst/>
          </a:prstGeom>
          <a:noFill/>
          <a:ln>
            <a:noFill/>
          </a:ln>
        </p:spPr>
      </p:pic>
      <p:sp>
        <p:nvSpPr>
          <p:cNvPr id="423" name="Google Shape;423;p24"/>
          <p:cNvSpPr txBox="1"/>
          <p:nvPr/>
        </p:nvSpPr>
        <p:spPr>
          <a:xfrm>
            <a:off x="6672450" y="4508400"/>
            <a:ext cx="1074300" cy="350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2"/>
                </a:solidFill>
                <a:latin typeface="Trebuchet MS"/>
                <a:ea typeface="Trebuchet MS"/>
                <a:cs typeface="Trebuchet MS"/>
                <a:sym typeface="Trebuchet MS"/>
              </a:rPr>
              <a:t>EL region</a:t>
            </a:r>
            <a:endParaRPr b="1" i="0" sz="1600" u="none" cap="none" strike="noStrike">
              <a:solidFill>
                <a:schemeClr val="dk2"/>
              </a:solidFill>
              <a:latin typeface="Trebuchet MS"/>
              <a:ea typeface="Trebuchet MS"/>
              <a:cs typeface="Trebuchet MS"/>
              <a:sym typeface="Trebuchet MS"/>
            </a:endParaRPr>
          </a:p>
        </p:txBody>
      </p:sp>
      <p:sp>
        <p:nvSpPr>
          <p:cNvPr id="424" name="Google Shape;424;p24"/>
          <p:cNvSpPr txBox="1"/>
          <p:nvPr/>
        </p:nvSpPr>
        <p:spPr>
          <a:xfrm>
            <a:off x="6822900" y="973500"/>
            <a:ext cx="2083500" cy="43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2"/>
                </a:solidFill>
                <a:latin typeface="Trebuchet MS"/>
                <a:ea typeface="Trebuchet MS"/>
                <a:cs typeface="Trebuchet MS"/>
                <a:sym typeface="Trebuchet MS"/>
              </a:rPr>
              <a:t>SiPM Tracking plane</a:t>
            </a:r>
            <a:endParaRPr b="1" i="0" sz="1600" u="none" cap="none" strike="noStrike">
              <a:solidFill>
                <a:schemeClr val="dk2"/>
              </a:solidFill>
              <a:latin typeface="Trebuchet MS"/>
              <a:ea typeface="Trebuchet MS"/>
              <a:cs typeface="Trebuchet MS"/>
              <a:sym typeface="Trebuchet MS"/>
            </a:endParaRPr>
          </a:p>
        </p:txBody>
      </p:sp>
      <p:sp>
        <p:nvSpPr>
          <p:cNvPr id="425" name="Google Shape;425;p24"/>
          <p:cNvSpPr txBox="1"/>
          <p:nvPr/>
        </p:nvSpPr>
        <p:spPr>
          <a:xfrm>
            <a:off x="311700" y="4377500"/>
            <a:ext cx="1905300" cy="43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2"/>
                </a:solidFill>
                <a:latin typeface="Trebuchet MS"/>
                <a:ea typeface="Trebuchet MS"/>
                <a:cs typeface="Trebuchet MS"/>
                <a:sym typeface="Trebuchet MS"/>
              </a:rPr>
              <a:t>PMT Energy plane</a:t>
            </a:r>
            <a:endParaRPr b="1" i="0" sz="1600" u="none" cap="none" strike="noStrike">
              <a:solidFill>
                <a:schemeClr val="dk2"/>
              </a:solidFill>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descr="Captura de pantalla 2016-10-23 a las 19.51.57.png" id="430" name="Google Shape;430;p25"/>
          <p:cNvPicPr preferRelativeResize="0"/>
          <p:nvPr/>
        </p:nvPicPr>
        <p:blipFill rotWithShape="1">
          <a:blip r:embed="rId3">
            <a:alphaModFix/>
          </a:blip>
          <a:srcRect b="0" l="0" r="0" t="0"/>
          <a:stretch/>
        </p:blipFill>
        <p:spPr>
          <a:xfrm>
            <a:off x="701300" y="605025"/>
            <a:ext cx="7528301" cy="3334425"/>
          </a:xfrm>
          <a:prstGeom prst="rect">
            <a:avLst/>
          </a:prstGeom>
          <a:noFill/>
          <a:ln>
            <a:noFill/>
          </a:ln>
        </p:spPr>
      </p:pic>
      <p:sp>
        <p:nvSpPr>
          <p:cNvPr id="431" name="Google Shape;431;p25"/>
          <p:cNvSpPr txBox="1"/>
          <p:nvPr/>
        </p:nvSpPr>
        <p:spPr>
          <a:xfrm>
            <a:off x="75700" y="87950"/>
            <a:ext cx="6094200" cy="604500"/>
          </a:xfrm>
          <a:prstGeom prst="rect">
            <a:avLst/>
          </a:prstGeom>
          <a:noFill/>
          <a:ln>
            <a:noFill/>
          </a:ln>
        </p:spPr>
        <p:txBody>
          <a:bodyPr anchorCtr="0" anchor="t" bIns="93125" lIns="93125" spcFirstLastPara="1" rIns="93125" wrap="square" tIns="931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Neural Networks</a:t>
            </a:r>
            <a:endParaRPr b="1" i="0" sz="2400" u="none" cap="none" strike="noStrike">
              <a:solidFill>
                <a:schemeClr val="dk2"/>
              </a:solidFill>
              <a:latin typeface="Arial"/>
              <a:ea typeface="Arial"/>
              <a:cs typeface="Arial"/>
              <a:sym typeface="Arial"/>
            </a:endParaRPr>
          </a:p>
        </p:txBody>
      </p:sp>
      <p:sp>
        <p:nvSpPr>
          <p:cNvPr id="432" name="Google Shape;432;p25"/>
          <p:cNvSpPr txBox="1"/>
          <p:nvPr/>
        </p:nvSpPr>
        <p:spPr>
          <a:xfrm>
            <a:off x="5527916" y="118046"/>
            <a:ext cx="3525000" cy="683400"/>
          </a:xfrm>
          <a:prstGeom prst="rect">
            <a:avLst/>
          </a:prstGeom>
          <a:noFill/>
          <a:ln>
            <a:noFill/>
          </a:ln>
        </p:spPr>
        <p:txBody>
          <a:bodyPr anchorCtr="0" anchor="t" bIns="18325" lIns="18325" spcFirstLastPara="1" rIns="18325" wrap="square" tIns="18325">
            <a:spAutoFit/>
          </a:bodyPr>
          <a:lstStyle/>
          <a:p>
            <a:pPr indent="-215900" lvl="0" marL="215900" marR="0" rtl="0" algn="l">
              <a:lnSpc>
                <a:spcPct val="100000"/>
              </a:lnSpc>
              <a:spcBef>
                <a:spcPts val="0"/>
              </a:spcBef>
              <a:spcAft>
                <a:spcPts val="0"/>
              </a:spcAft>
              <a:buClr>
                <a:schemeClr val="dk2"/>
              </a:buClr>
              <a:buSzPts val="2100"/>
              <a:buFont typeface="Arial"/>
              <a:buChar char="●"/>
            </a:pPr>
            <a:r>
              <a:rPr b="0" i="0" lang="en-GB" sz="2100" u="none" cap="none" strike="noStrike">
                <a:solidFill>
                  <a:schemeClr val="dk2"/>
                </a:solidFill>
                <a:latin typeface="Arial"/>
                <a:ea typeface="Arial"/>
                <a:cs typeface="Arial"/>
                <a:sym typeface="Arial"/>
              </a:rPr>
              <a:t>Alternative to classical topology cut</a:t>
            </a:r>
            <a:endParaRPr b="0" i="0" sz="2100" u="none" cap="none" strike="noStrike">
              <a:solidFill>
                <a:schemeClr val="dk2"/>
              </a:solidFill>
              <a:latin typeface="Arial"/>
              <a:ea typeface="Arial"/>
              <a:cs typeface="Arial"/>
              <a:sym typeface="Arial"/>
            </a:endParaRPr>
          </a:p>
        </p:txBody>
      </p:sp>
      <p:pic>
        <p:nvPicPr>
          <p:cNvPr descr="Captura de pantalla 2016-10-26 a las 13.01.44.png" id="433" name="Google Shape;433;p25"/>
          <p:cNvPicPr preferRelativeResize="0"/>
          <p:nvPr/>
        </p:nvPicPr>
        <p:blipFill rotWithShape="1">
          <a:blip r:embed="rId4">
            <a:alphaModFix/>
          </a:blip>
          <a:srcRect b="0" l="0" r="0" t="0"/>
          <a:stretch/>
        </p:blipFill>
        <p:spPr>
          <a:xfrm>
            <a:off x="932953" y="4072129"/>
            <a:ext cx="3496544" cy="1001559"/>
          </a:xfrm>
          <a:prstGeom prst="rect">
            <a:avLst/>
          </a:prstGeom>
          <a:noFill/>
          <a:ln>
            <a:noFill/>
          </a:ln>
        </p:spPr>
      </p:pic>
      <p:sp>
        <p:nvSpPr>
          <p:cNvPr id="434" name="Google Shape;434;p25"/>
          <p:cNvSpPr/>
          <p:nvPr/>
        </p:nvSpPr>
        <p:spPr>
          <a:xfrm>
            <a:off x="7636950" y="2046875"/>
            <a:ext cx="754500" cy="840600"/>
          </a:xfrm>
          <a:prstGeom prst="ellipse">
            <a:avLst/>
          </a:prstGeom>
          <a:noFill/>
          <a:ln cap="flat" cmpd="sng" w="16375">
            <a:solidFill>
              <a:srgbClr val="BC0000"/>
            </a:solidFill>
            <a:prstDash val="solid"/>
            <a:miter lim="400000"/>
            <a:headEnd len="sm" w="sm" type="none"/>
            <a:tailEnd len="sm" w="sm" type="none"/>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Light"/>
              <a:buNone/>
            </a:pPr>
            <a:r>
              <a:t/>
            </a:r>
            <a:endParaRPr b="0" i="0" sz="1500" u="none" cap="none" strike="noStrike">
              <a:solidFill>
                <a:srgbClr val="FFFFFF"/>
              </a:solidFill>
              <a:latin typeface="Helvetica Neue Light"/>
              <a:ea typeface="Helvetica Neue Light"/>
              <a:cs typeface="Helvetica Neue Light"/>
              <a:sym typeface="Helvetica Neue Light"/>
            </a:endParaRPr>
          </a:p>
        </p:txBody>
      </p:sp>
      <p:cxnSp>
        <p:nvCxnSpPr>
          <p:cNvPr id="435" name="Google Shape;435;p25"/>
          <p:cNvCxnSpPr>
            <a:stCxn id="436" idx="0"/>
            <a:endCxn id="434" idx="4"/>
          </p:cNvCxnSpPr>
          <p:nvPr/>
        </p:nvCxnSpPr>
        <p:spPr>
          <a:xfrm flipH="1" rot="10800000">
            <a:off x="7207719" y="2887488"/>
            <a:ext cx="806400" cy="1480500"/>
          </a:xfrm>
          <a:prstGeom prst="straightConnector1">
            <a:avLst/>
          </a:prstGeom>
          <a:noFill/>
          <a:ln cap="flat" cmpd="sng" w="16375">
            <a:solidFill>
              <a:srgbClr val="BC0000"/>
            </a:solidFill>
            <a:prstDash val="solid"/>
            <a:miter lim="400000"/>
            <a:headEnd len="sm" w="sm" type="none"/>
            <a:tailEnd len="sm" w="sm" type="none"/>
          </a:ln>
        </p:spPr>
      </p:cxnSp>
      <p:sp>
        <p:nvSpPr>
          <p:cNvPr id="436" name="Google Shape;436;p25"/>
          <p:cNvSpPr txBox="1"/>
          <p:nvPr/>
        </p:nvSpPr>
        <p:spPr>
          <a:xfrm>
            <a:off x="5823969" y="4367988"/>
            <a:ext cx="2767500" cy="7071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0000"/>
              </a:buClr>
              <a:buSzPts val="1200"/>
              <a:buFont typeface="Helvetica Neue"/>
              <a:buNone/>
            </a:pPr>
            <a:r>
              <a:rPr b="1" i="0" lang="en-GB" sz="2000" u="none" cap="none" strike="noStrike">
                <a:solidFill>
                  <a:srgbClr val="BC0000"/>
                </a:solidFill>
                <a:latin typeface="Arial"/>
                <a:ea typeface="Arial"/>
                <a:cs typeface="Arial"/>
                <a:sym typeface="Arial"/>
              </a:rPr>
              <a:t>Classification probability (“topology cut”)</a:t>
            </a:r>
            <a:endParaRPr b="0" i="0" sz="1600" u="none" cap="none" strike="noStrike">
              <a:solidFill>
                <a:srgbClr val="BC0000"/>
              </a:solidFill>
              <a:latin typeface="Arial"/>
              <a:ea typeface="Arial"/>
              <a:cs typeface="Arial"/>
              <a:sym typeface="Arial"/>
            </a:endParaRPr>
          </a:p>
        </p:txBody>
      </p:sp>
      <p:cxnSp>
        <p:nvCxnSpPr>
          <p:cNvPr id="437" name="Google Shape;437;p25"/>
          <p:cNvCxnSpPr>
            <a:stCxn id="433" idx="1"/>
            <a:endCxn id="430" idx="1"/>
          </p:cNvCxnSpPr>
          <p:nvPr/>
        </p:nvCxnSpPr>
        <p:spPr>
          <a:xfrm rot="10800000">
            <a:off x="701353" y="2272209"/>
            <a:ext cx="231600" cy="2300700"/>
          </a:xfrm>
          <a:prstGeom prst="curvedConnector3">
            <a:avLst>
              <a:gd fmla="val 202840" name="adj1"/>
            </a:avLst>
          </a:prstGeom>
          <a:noFill/>
          <a:ln cap="flat" cmpd="sng" w="18425">
            <a:solidFill>
              <a:srgbClr val="BC0000"/>
            </a:solidFill>
            <a:prstDash val="solid"/>
            <a:round/>
            <a:headEnd len="sm" w="sm"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26"/>
          <p:cNvPicPr preferRelativeResize="0"/>
          <p:nvPr/>
        </p:nvPicPr>
        <p:blipFill rotWithShape="1">
          <a:blip r:embed="rId3">
            <a:alphaModFix/>
          </a:blip>
          <a:srcRect b="0" l="0" r="0" t="0"/>
          <a:stretch/>
        </p:blipFill>
        <p:spPr>
          <a:xfrm>
            <a:off x="379197" y="1825281"/>
            <a:ext cx="2496642" cy="2453400"/>
          </a:xfrm>
          <a:prstGeom prst="rect">
            <a:avLst/>
          </a:prstGeom>
          <a:noFill/>
          <a:ln>
            <a:noFill/>
          </a:ln>
        </p:spPr>
      </p:pic>
      <p:sp>
        <p:nvSpPr>
          <p:cNvPr id="443" name="Google Shape;443;p26"/>
          <p:cNvSpPr txBox="1"/>
          <p:nvPr/>
        </p:nvSpPr>
        <p:spPr>
          <a:xfrm>
            <a:off x="68432" y="87948"/>
            <a:ext cx="7519500" cy="604500"/>
          </a:xfrm>
          <a:prstGeom prst="rect">
            <a:avLst/>
          </a:prstGeom>
          <a:noFill/>
          <a:ln>
            <a:noFill/>
          </a:ln>
        </p:spPr>
        <p:txBody>
          <a:bodyPr anchorCtr="0" anchor="t" bIns="93125" lIns="93125" spcFirstLastPara="1" rIns="93125" wrap="square" tIns="931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Sparse Convolutional Neural Nets (CNNs)</a:t>
            </a:r>
            <a:endParaRPr b="1" i="0" sz="2400" u="none" cap="none" strike="noStrike">
              <a:solidFill>
                <a:schemeClr val="dk2"/>
              </a:solidFill>
              <a:latin typeface="Arial"/>
              <a:ea typeface="Arial"/>
              <a:cs typeface="Arial"/>
              <a:sym typeface="Arial"/>
            </a:endParaRPr>
          </a:p>
        </p:txBody>
      </p:sp>
      <p:sp>
        <p:nvSpPr>
          <p:cNvPr id="444" name="Google Shape;444;p26"/>
          <p:cNvSpPr txBox="1"/>
          <p:nvPr/>
        </p:nvSpPr>
        <p:spPr>
          <a:xfrm>
            <a:off x="466092" y="612075"/>
            <a:ext cx="7620600" cy="1176000"/>
          </a:xfrm>
          <a:prstGeom prst="rect">
            <a:avLst/>
          </a:prstGeom>
          <a:noFill/>
          <a:ln>
            <a:noFill/>
          </a:ln>
        </p:spPr>
        <p:txBody>
          <a:bodyPr anchorCtr="0" anchor="t" bIns="18325" lIns="18325" spcFirstLastPara="1" rIns="18325" wrap="square" tIns="18325">
            <a:spAutoFit/>
          </a:bodyPr>
          <a:lstStyle/>
          <a:p>
            <a:pPr indent="-215900" lvl="0" marL="215900" marR="0" rtl="0" algn="l">
              <a:lnSpc>
                <a:spcPct val="100000"/>
              </a:lnSpc>
              <a:spcBef>
                <a:spcPts val="0"/>
              </a:spcBef>
              <a:spcAft>
                <a:spcPts val="0"/>
              </a:spcAft>
              <a:buClr>
                <a:schemeClr val="dk1"/>
              </a:buClr>
              <a:buSzPts val="2000"/>
              <a:buFont typeface="Arial"/>
              <a:buChar char="●"/>
            </a:pPr>
            <a:r>
              <a:rPr b="0" i="0" lang="en-GB" sz="1700" u="none" cap="none" strike="noStrike">
                <a:solidFill>
                  <a:schemeClr val="dk1"/>
                </a:solidFill>
                <a:latin typeface="Arial"/>
                <a:ea typeface="Arial"/>
                <a:cs typeface="Arial"/>
                <a:sym typeface="Arial"/>
              </a:rPr>
              <a:t>Results of signal/background classification in NEXT-White using SparseConvNet (arXiv:1505.02890)</a:t>
            </a:r>
            <a:endParaRPr b="0" i="0" sz="1700" u="none" cap="none" strike="noStrike">
              <a:solidFill>
                <a:schemeClr val="dk1"/>
              </a:solidFill>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2000"/>
              <a:buFont typeface="Arial"/>
              <a:buChar char="●"/>
            </a:pPr>
            <a:r>
              <a:rPr b="0" i="0" lang="en-GB" sz="1700" u="none" cap="none" strike="noStrike">
                <a:solidFill>
                  <a:schemeClr val="dk1"/>
                </a:solidFill>
                <a:latin typeface="Arial"/>
                <a:ea typeface="Arial"/>
                <a:cs typeface="Arial"/>
                <a:sym typeface="Arial"/>
              </a:rPr>
              <a:t>Input is 3D “voxelized” reconstructed tracks; output is signal/background probability</a:t>
            </a:r>
            <a:endParaRPr b="0" i="0" sz="2100" u="none" cap="none" strike="noStrike">
              <a:solidFill>
                <a:schemeClr val="dk2"/>
              </a:solidFill>
              <a:latin typeface="Arial"/>
              <a:ea typeface="Arial"/>
              <a:cs typeface="Arial"/>
              <a:sym typeface="Arial"/>
            </a:endParaRPr>
          </a:p>
        </p:txBody>
      </p:sp>
      <p:pic>
        <p:nvPicPr>
          <p:cNvPr id="445" name="Google Shape;445;p26"/>
          <p:cNvPicPr preferRelativeResize="0"/>
          <p:nvPr/>
        </p:nvPicPr>
        <p:blipFill rotWithShape="1">
          <a:blip r:embed="rId4">
            <a:alphaModFix/>
          </a:blip>
          <a:srcRect b="0" l="0" r="0" t="0"/>
          <a:stretch/>
        </p:blipFill>
        <p:spPr>
          <a:xfrm>
            <a:off x="3905721" y="1761922"/>
            <a:ext cx="3548526" cy="2735734"/>
          </a:xfrm>
          <a:prstGeom prst="rect">
            <a:avLst/>
          </a:prstGeom>
          <a:noFill/>
          <a:ln>
            <a:noFill/>
          </a:ln>
        </p:spPr>
      </p:pic>
      <p:sp>
        <p:nvSpPr>
          <p:cNvPr id="446" name="Google Shape;446;p26"/>
          <p:cNvSpPr txBox="1"/>
          <p:nvPr/>
        </p:nvSpPr>
        <p:spPr>
          <a:xfrm>
            <a:off x="6715384" y="4671408"/>
            <a:ext cx="2257800" cy="403500"/>
          </a:xfrm>
          <a:prstGeom prst="rect">
            <a:avLst/>
          </a:prstGeom>
          <a:noFill/>
          <a:ln cap="flat" cmpd="sng" w="9525">
            <a:solidFill>
              <a:srgbClr val="000000"/>
            </a:solidFill>
            <a:prstDash val="solid"/>
            <a:round/>
            <a:headEnd len="sm" w="sm" type="none"/>
            <a:tailEnd len="sm" w="sm" type="none"/>
          </a:ln>
        </p:spPr>
        <p:txBody>
          <a:bodyPr anchorCtr="0" anchor="t" bIns="93125" lIns="93125" spcFirstLastPara="1" rIns="93125" wrap="square" tIns="93125">
            <a:spAutoFit/>
          </a:bodyPr>
          <a:lstStyle/>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chemeClr val="dk2"/>
                </a:solidFill>
                <a:latin typeface="Arial"/>
                <a:ea typeface="Arial"/>
                <a:cs typeface="Arial"/>
                <a:sym typeface="Arial"/>
              </a:rPr>
              <a:t>JHEP 2021, 189 (2021)</a:t>
            </a:r>
            <a:endParaRPr b="1" i="1" sz="1400" u="none" cap="none" strike="noStrike">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7"/>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NEXT-100 detector </a:t>
            </a:r>
            <a:endParaRPr b="1" sz="2400"/>
          </a:p>
        </p:txBody>
      </p:sp>
      <p:sp>
        <p:nvSpPr>
          <p:cNvPr id="452" name="Google Shape;452;p27"/>
          <p:cNvSpPr txBox="1"/>
          <p:nvPr/>
        </p:nvSpPr>
        <p:spPr>
          <a:xfrm>
            <a:off x="463375" y="774500"/>
            <a:ext cx="3810000" cy="2539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chemeClr val="dk1"/>
                </a:solidFill>
                <a:latin typeface="Arial"/>
                <a:ea typeface="Arial"/>
                <a:cs typeface="Arial"/>
                <a:sym typeface="Arial"/>
              </a:rPr>
              <a:t> Energy plane </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PhotoMultiplier Tubes (PMTs)</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Records the start time of an event t</a:t>
            </a:r>
            <a:r>
              <a:rPr b="0" baseline="-25000" i="0" lang="en-GB" sz="1700" u="none" cap="none" strike="noStrike">
                <a:solidFill>
                  <a:schemeClr val="dk1"/>
                </a:solidFill>
                <a:latin typeface="Arial"/>
                <a:ea typeface="Arial"/>
                <a:cs typeface="Arial"/>
                <a:sym typeface="Arial"/>
              </a:rPr>
              <a:t>0</a:t>
            </a:r>
            <a:r>
              <a:rPr b="0" i="0" lang="en-GB" sz="1700" u="none" cap="none" strike="noStrike">
                <a:solidFill>
                  <a:schemeClr val="dk1"/>
                </a:solidFill>
                <a:latin typeface="Arial"/>
                <a:ea typeface="Arial"/>
                <a:cs typeface="Arial"/>
                <a:sym typeface="Arial"/>
              </a:rPr>
              <a:t>, triggered by S1</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Measures the total energy of the chamber, proportional to S2</a:t>
            </a:r>
            <a:endParaRPr b="0" i="0" sz="1400" u="none" cap="none" strike="noStrike">
              <a:solidFill>
                <a:schemeClr val="dk1"/>
              </a:solidFill>
              <a:latin typeface="Arial"/>
              <a:ea typeface="Arial"/>
              <a:cs typeface="Arial"/>
              <a:sym typeface="Arial"/>
            </a:endParaRPr>
          </a:p>
        </p:txBody>
      </p:sp>
      <p:pic>
        <p:nvPicPr>
          <p:cNvPr id="453" name="Google Shape;453;p27" title="Screenshot 2025-09-23 at 12.53.20.png"/>
          <p:cNvPicPr preferRelativeResize="0"/>
          <p:nvPr/>
        </p:nvPicPr>
        <p:blipFill rotWithShape="1">
          <a:blip r:embed="rId3">
            <a:alphaModFix/>
          </a:blip>
          <a:srcRect b="-1310" l="0" r="0" t="1310"/>
          <a:stretch/>
        </p:blipFill>
        <p:spPr>
          <a:xfrm>
            <a:off x="4684150" y="774500"/>
            <a:ext cx="3140861" cy="4064199"/>
          </a:xfrm>
          <a:prstGeom prst="rect">
            <a:avLst/>
          </a:prstGeom>
          <a:noFill/>
          <a:ln>
            <a:noFill/>
          </a:ln>
        </p:spPr>
      </p:pic>
      <p:sp>
        <p:nvSpPr>
          <p:cNvPr id="454" name="Google Shape;45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455" name="Google Shape;455;p27"/>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8"/>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NEXT-100 detector </a:t>
            </a:r>
            <a:endParaRPr b="1" sz="2400"/>
          </a:p>
        </p:txBody>
      </p:sp>
      <p:sp>
        <p:nvSpPr>
          <p:cNvPr id="461" name="Google Shape;461;p28"/>
          <p:cNvSpPr txBox="1"/>
          <p:nvPr/>
        </p:nvSpPr>
        <p:spPr>
          <a:xfrm>
            <a:off x="311700" y="774500"/>
            <a:ext cx="4146900" cy="280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chemeClr val="dk1"/>
                </a:solidFill>
                <a:latin typeface="Arial"/>
                <a:ea typeface="Arial"/>
                <a:cs typeface="Arial"/>
                <a:sym typeface="Arial"/>
              </a:rPr>
              <a:t>Tracking plane</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Silicon PhotoMultipliers (SiPMs)</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Collection of the signal from the amplification region</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Allows for the reconstruction in the XY plane of the coordinates of the event</a:t>
            </a:r>
            <a:endParaRPr b="0" i="0" sz="1400" u="none" cap="none" strike="noStrike">
              <a:solidFill>
                <a:schemeClr val="dk1"/>
              </a:solidFill>
              <a:latin typeface="Arial"/>
              <a:ea typeface="Arial"/>
              <a:cs typeface="Arial"/>
              <a:sym typeface="Arial"/>
            </a:endParaRPr>
          </a:p>
        </p:txBody>
      </p:sp>
      <p:pic>
        <p:nvPicPr>
          <p:cNvPr id="462" name="Google Shape;462;p28" title="Screenshot 2025-09-23 at 12.57.27.png"/>
          <p:cNvPicPr preferRelativeResize="0"/>
          <p:nvPr/>
        </p:nvPicPr>
        <p:blipFill rotWithShape="1">
          <a:blip r:embed="rId3">
            <a:alphaModFix/>
          </a:blip>
          <a:srcRect b="0" l="0" r="0" t="0"/>
          <a:stretch/>
        </p:blipFill>
        <p:spPr>
          <a:xfrm>
            <a:off x="4736475" y="774500"/>
            <a:ext cx="3028979" cy="4064199"/>
          </a:xfrm>
          <a:prstGeom prst="rect">
            <a:avLst/>
          </a:prstGeom>
          <a:noFill/>
          <a:ln>
            <a:noFill/>
          </a:ln>
        </p:spPr>
      </p:pic>
      <p:sp>
        <p:nvSpPr>
          <p:cNvPr id="463" name="Google Shape;463;p28"/>
          <p:cNvSpPr txBox="1"/>
          <p:nvPr/>
        </p:nvSpPr>
        <p:spPr>
          <a:xfrm>
            <a:off x="6518200" y="4201075"/>
            <a:ext cx="1204800" cy="4605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2"/>
                </a:solidFill>
                <a:latin typeface="Trebuchet MS"/>
                <a:ea typeface="Trebuchet MS"/>
                <a:cs typeface="Trebuchet MS"/>
                <a:sym typeface="Trebuchet MS"/>
              </a:rPr>
              <a:t>EL region</a:t>
            </a:r>
            <a:endParaRPr b="1" i="0" sz="1800" u="none" cap="none" strike="noStrike">
              <a:solidFill>
                <a:schemeClr val="dk2"/>
              </a:solidFill>
              <a:latin typeface="Trebuchet MS"/>
              <a:ea typeface="Trebuchet MS"/>
              <a:cs typeface="Trebuchet MS"/>
              <a:sym typeface="Trebuchet MS"/>
            </a:endParaRPr>
          </a:p>
        </p:txBody>
      </p:sp>
      <p:sp>
        <p:nvSpPr>
          <p:cNvPr id="464" name="Google Shape;46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465" name="Google Shape;465;p28"/>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9"/>
          <p:cNvSpPr txBox="1"/>
          <p:nvPr/>
        </p:nvSpPr>
        <p:spPr>
          <a:xfrm>
            <a:off x="151900" y="16415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Simulation</a:t>
            </a:r>
            <a:r>
              <a:rPr b="1" i="0" lang="en-GB" sz="2400" u="none" cap="none" strike="noStrike">
                <a:solidFill>
                  <a:schemeClr val="dk2"/>
                </a:solidFill>
                <a:latin typeface="Arial"/>
                <a:ea typeface="Arial"/>
                <a:cs typeface="Arial"/>
                <a:sym typeface="Arial"/>
              </a:rPr>
              <a:t> </a:t>
            </a:r>
            <a:endParaRPr b="1" i="0" sz="2400" u="none" cap="none" strike="noStrike">
              <a:solidFill>
                <a:schemeClr val="dk2"/>
              </a:solidFill>
              <a:latin typeface="Arial"/>
              <a:ea typeface="Arial"/>
              <a:cs typeface="Arial"/>
              <a:sym typeface="Arial"/>
            </a:endParaRPr>
          </a:p>
        </p:txBody>
      </p:sp>
      <p:sp>
        <p:nvSpPr>
          <p:cNvPr id="471" name="Google Shape;471;p29"/>
          <p:cNvSpPr txBox="1"/>
          <p:nvPr/>
        </p:nvSpPr>
        <p:spPr>
          <a:xfrm>
            <a:off x="576700" y="712925"/>
            <a:ext cx="3775500" cy="3441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2 different simulation paths:</a:t>
            </a:r>
            <a:endParaRPr b="0" i="0" sz="2000" u="none" cap="none" strike="noStrike">
              <a:solidFill>
                <a:schemeClr val="dk1"/>
              </a:solidFill>
              <a:latin typeface="Arial"/>
              <a:ea typeface="Arial"/>
              <a:cs typeface="Arial"/>
              <a:sym typeface="Arial"/>
            </a:endParaRPr>
          </a:p>
        </p:txBody>
      </p:sp>
      <p:sp>
        <p:nvSpPr>
          <p:cNvPr id="472" name="Google Shape;472;p29"/>
          <p:cNvSpPr txBox="1"/>
          <p:nvPr/>
        </p:nvSpPr>
        <p:spPr>
          <a:xfrm>
            <a:off x="717700" y="1093925"/>
            <a:ext cx="8788800" cy="6522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1"/>
              </a:buClr>
              <a:buSzPts val="2000"/>
              <a:buFont typeface="Arial"/>
              <a:buAutoNum type="arabicPeriod"/>
            </a:pPr>
            <a:r>
              <a:rPr b="1" i="0" lang="en-GB" sz="2000" u="none" cap="none" strike="noStrike">
                <a:solidFill>
                  <a:srgbClr val="980000"/>
                </a:solidFill>
                <a:latin typeface="Arial"/>
                <a:ea typeface="Arial"/>
                <a:cs typeface="Arial"/>
                <a:sym typeface="Arial"/>
              </a:rPr>
              <a:t>reconstruction</a:t>
            </a:r>
            <a:r>
              <a:rPr b="0" i="0" lang="en-GB" sz="2000" u="none" cap="none" strike="noStrike">
                <a:solidFill>
                  <a:schemeClr val="dk1"/>
                </a:solidFill>
                <a:latin typeface="Arial"/>
                <a:ea typeface="Arial"/>
                <a:cs typeface="Arial"/>
                <a:sym typeface="Arial"/>
              </a:rPr>
              <a:t>: nexus → detsim → hypathia → sophronia [→ voxels]</a:t>
            </a:r>
            <a:endParaRPr b="0" i="0" sz="2000" u="none" cap="none" strike="noStrike">
              <a:solidFill>
                <a:schemeClr val="dk1"/>
              </a:solidFill>
              <a:latin typeface="Arial"/>
              <a:ea typeface="Arial"/>
              <a:cs typeface="Arial"/>
              <a:sym typeface="Arial"/>
            </a:endParaRPr>
          </a:p>
          <a:p>
            <a:pPr indent="-208799" lvl="0" marL="208799" marR="0" rtl="0" algn="l">
              <a:lnSpc>
                <a:spcPct val="100000"/>
              </a:lnSpc>
              <a:spcBef>
                <a:spcPts val="0"/>
              </a:spcBef>
              <a:spcAft>
                <a:spcPts val="0"/>
              </a:spcAft>
              <a:buClr>
                <a:schemeClr val="dk1"/>
              </a:buClr>
              <a:buSzPts val="2000"/>
              <a:buFont typeface="Arial"/>
              <a:buAutoNum type="arabicPeriod"/>
            </a:pPr>
            <a:r>
              <a:rPr b="1" i="0" lang="en-GB" sz="2000" u="none" cap="none" strike="noStrike">
                <a:solidFill>
                  <a:srgbClr val="980000"/>
                </a:solidFill>
                <a:latin typeface="Arial"/>
                <a:ea typeface="Arial"/>
                <a:cs typeface="Arial"/>
                <a:sym typeface="Arial"/>
              </a:rPr>
              <a:t>sensim</a:t>
            </a:r>
            <a:r>
              <a:rPr b="0" i="0" lang="en-GB" sz="2000" u="none" cap="none" strike="noStrike">
                <a:solidFill>
                  <a:schemeClr val="dk1"/>
                </a:solidFill>
                <a:latin typeface="Arial"/>
                <a:ea typeface="Arial"/>
                <a:cs typeface="Arial"/>
                <a:sym typeface="Arial"/>
              </a:rPr>
              <a:t>: nexus → sensim [→ voxels]</a:t>
            </a:r>
            <a:endParaRPr b="0" i="0" sz="2000" u="none" cap="none" strike="noStrike">
              <a:solidFill>
                <a:schemeClr val="dk1"/>
              </a:solidFill>
              <a:latin typeface="Arial"/>
              <a:ea typeface="Arial"/>
              <a:cs typeface="Arial"/>
              <a:sym typeface="Arial"/>
            </a:endParaRPr>
          </a:p>
        </p:txBody>
      </p:sp>
      <p:sp>
        <p:nvSpPr>
          <p:cNvPr id="473" name="Google Shape;473;p29"/>
          <p:cNvSpPr txBox="1"/>
          <p:nvPr/>
        </p:nvSpPr>
        <p:spPr>
          <a:xfrm>
            <a:off x="576700" y="1763825"/>
            <a:ext cx="7568700" cy="3084000"/>
          </a:xfrm>
          <a:prstGeom prst="rect">
            <a:avLst/>
          </a:prstGeom>
          <a:noFill/>
          <a:ln>
            <a:noFill/>
          </a:ln>
        </p:spPr>
        <p:txBody>
          <a:bodyPr anchorCtr="0" anchor="t" bIns="18000" lIns="18000" spcFirstLastPara="1" rIns="18000" wrap="square" tIns="18000">
            <a:spAutoFit/>
          </a:bodyPr>
          <a:lstStyle/>
          <a:p>
            <a:pPr indent="-187999" lvl="0" marL="208799" marR="0" rtl="0" algn="l">
              <a:lnSpc>
                <a:spcPct val="100000"/>
              </a:lnSpc>
              <a:spcBef>
                <a:spcPts val="0"/>
              </a:spcBef>
              <a:spcAft>
                <a:spcPts val="0"/>
              </a:spcAft>
              <a:buClr>
                <a:schemeClr val="dk1"/>
              </a:buClr>
              <a:buSzPts val="1600"/>
              <a:buFont typeface="Arial"/>
              <a:buChar char="●"/>
            </a:pPr>
            <a:r>
              <a:rPr b="0" i="0" lang="en-GB" sz="1800" u="none" cap="none" strike="noStrike">
                <a:solidFill>
                  <a:schemeClr val="dk1"/>
                </a:solidFill>
                <a:latin typeface="Arial"/>
                <a:ea typeface="Arial"/>
                <a:cs typeface="Arial"/>
                <a:sym typeface="Arial"/>
              </a:rPr>
              <a:t>“reconstruction” simulates the reconstruction of hits and correction of their energies</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NEXT-100 geometry</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Light tables and Kr maps</a:t>
            </a:r>
            <a:endParaRPr b="0" i="0" sz="1800" u="none" cap="none" strike="noStrike">
              <a:solidFill>
                <a:schemeClr val="dk1"/>
              </a:solidFill>
              <a:latin typeface="Arial"/>
              <a:ea typeface="Arial"/>
              <a:cs typeface="Arial"/>
              <a:sym typeface="Arial"/>
            </a:endParaRPr>
          </a:p>
          <a:p>
            <a:pPr indent="-187999" lvl="0" marL="208799" marR="0" rtl="0" algn="l">
              <a:lnSpc>
                <a:spcPct val="100000"/>
              </a:lnSpc>
              <a:spcBef>
                <a:spcPts val="0"/>
              </a:spcBef>
              <a:spcAft>
                <a:spcPts val="0"/>
              </a:spcAft>
              <a:buClr>
                <a:schemeClr val="dk1"/>
              </a:buClr>
              <a:buSzPts val="1600"/>
              <a:buFont typeface="Arial"/>
              <a:buChar char="●"/>
            </a:pPr>
            <a:r>
              <a:rPr b="0" i="0" lang="en-GB" sz="1800" u="none" cap="none" strike="noStrike">
                <a:solidFill>
                  <a:schemeClr val="dk1"/>
                </a:solidFill>
                <a:latin typeface="Arial"/>
                <a:ea typeface="Arial"/>
                <a:cs typeface="Arial"/>
                <a:sym typeface="Arial"/>
              </a:rPr>
              <a:t>“sensim” is a modified detsim by Martín; provides the “energy” detected by each SiPM directly using PSFs (functions that account for the expected charge distribution for a pointlike EL light source at a location z in the EL gap)</a:t>
            </a:r>
            <a:endParaRPr b="0" i="0" sz="1800" u="none" cap="none" strike="noStrike">
              <a:solidFill>
                <a:schemeClr val="dk1"/>
              </a:solidFill>
              <a:latin typeface="Arial"/>
              <a:ea typeface="Arial"/>
              <a:cs typeface="Arial"/>
              <a:sym typeface="Arial"/>
            </a:endParaRPr>
          </a:p>
          <a:p>
            <a:pPr indent="-187999" lvl="0" marL="208799" marR="0" rtl="0" algn="l">
              <a:lnSpc>
                <a:spcPct val="100000"/>
              </a:lnSpc>
              <a:spcBef>
                <a:spcPts val="0"/>
              </a:spcBef>
              <a:spcAft>
                <a:spcPts val="0"/>
              </a:spcAft>
              <a:buClr>
                <a:schemeClr val="dk1"/>
              </a:buClr>
              <a:buSzPts val="1600"/>
              <a:buFont typeface="Arial"/>
              <a:buChar char="●"/>
            </a:pPr>
            <a:r>
              <a:rPr b="0" i="0" lang="en-GB" sz="1800" u="none" cap="none" strike="noStrike">
                <a:solidFill>
                  <a:schemeClr val="dk1"/>
                </a:solidFill>
                <a:latin typeface="Arial"/>
                <a:ea typeface="Arial"/>
                <a:cs typeface="Arial"/>
                <a:sym typeface="Arial"/>
              </a:rPr>
              <a:t>In each case, we convert “calibrated” hits or the “sensim” sensor responses to voxels: 15x15x(~10) for 15 mm pitch, 10x10x(~10) for 10 mm pitch and 5x5x5 for 5mm pitch</a:t>
            </a:r>
            <a:endParaRPr b="0" i="0" sz="1800" u="none" cap="none" strike="noStrike">
              <a:solidFill>
                <a:schemeClr val="dk1"/>
              </a:solidFill>
              <a:latin typeface="Arial"/>
              <a:ea typeface="Arial"/>
              <a:cs typeface="Arial"/>
              <a:sym typeface="Arial"/>
            </a:endParaRPr>
          </a:p>
        </p:txBody>
      </p:sp>
      <p:sp>
        <p:nvSpPr>
          <p:cNvPr id="474" name="Google Shape;47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
          <p:cNvSpPr txBox="1"/>
          <p:nvPr>
            <p:ph type="ctrTitle"/>
          </p:nvPr>
        </p:nvSpPr>
        <p:spPr>
          <a:xfrm>
            <a:off x="313200" y="2268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a:t>
            </a:r>
            <a:r>
              <a:rPr lang="en-GB" sz="2400"/>
              <a:t>eutrino</a:t>
            </a:r>
            <a:r>
              <a:rPr b="1" lang="en-GB" sz="2400"/>
              <a:t> E</a:t>
            </a:r>
            <a:r>
              <a:rPr lang="en-GB" sz="2400"/>
              <a:t>xperiment with a</a:t>
            </a:r>
            <a:r>
              <a:rPr b="1" lang="en-GB" sz="2400"/>
              <a:t> X</a:t>
            </a:r>
            <a:r>
              <a:rPr lang="en-GB" sz="2400"/>
              <a:t>enon</a:t>
            </a:r>
            <a:r>
              <a:rPr b="1" lang="en-GB" sz="2400"/>
              <a:t> T</a:t>
            </a:r>
            <a:r>
              <a:rPr lang="en-GB" sz="2400"/>
              <a:t>PC</a:t>
            </a:r>
            <a:r>
              <a:rPr b="1" lang="en-GB" sz="2400"/>
              <a:t> (NEXT) @</a:t>
            </a:r>
            <a:endParaRPr b="1" sz="2400"/>
          </a:p>
        </p:txBody>
      </p:sp>
      <p:sp>
        <p:nvSpPr>
          <p:cNvPr id="135" name="Google Shape;135;p3"/>
          <p:cNvSpPr txBox="1"/>
          <p:nvPr/>
        </p:nvSpPr>
        <p:spPr>
          <a:xfrm>
            <a:off x="125250" y="913725"/>
            <a:ext cx="3717600" cy="32103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High Pressure Xenon TPC with electroluminescent amplification (HPXeTPC-EL) </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Search for neutrinoless double beta decay (0vßß)</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NEXT-100 detector can hold ~100kg of Xe gas at a maximum pressure of 15 bar.</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Hosted at </a:t>
            </a:r>
            <a:r>
              <a:rPr b="1" i="0" lang="en-GB" sz="1700" u="none" cap="none" strike="noStrike">
                <a:solidFill>
                  <a:schemeClr val="dk1"/>
                </a:solidFill>
                <a:latin typeface="Arial"/>
                <a:ea typeface="Arial"/>
                <a:cs typeface="Arial"/>
                <a:sym typeface="Arial"/>
              </a:rPr>
              <a:t>L</a:t>
            </a:r>
            <a:r>
              <a:rPr b="0" i="0" lang="en-GB" sz="1700" u="none" cap="none" strike="noStrike">
                <a:solidFill>
                  <a:schemeClr val="dk1"/>
                </a:solidFill>
                <a:latin typeface="Arial"/>
                <a:ea typeface="Arial"/>
                <a:cs typeface="Arial"/>
                <a:sym typeface="Arial"/>
              </a:rPr>
              <a:t>aboratorio </a:t>
            </a:r>
            <a:r>
              <a:rPr b="1" i="0" lang="en-GB" sz="1700" u="none" cap="none" strike="noStrike">
                <a:solidFill>
                  <a:schemeClr val="dk1"/>
                </a:solidFill>
                <a:latin typeface="Arial"/>
                <a:ea typeface="Arial"/>
                <a:cs typeface="Arial"/>
                <a:sym typeface="Arial"/>
              </a:rPr>
              <a:t>S</a:t>
            </a:r>
            <a:r>
              <a:rPr b="0" i="0" lang="en-GB" sz="1700" u="none" cap="none" strike="noStrike">
                <a:solidFill>
                  <a:schemeClr val="dk1"/>
                </a:solidFill>
                <a:latin typeface="Arial"/>
                <a:ea typeface="Arial"/>
                <a:cs typeface="Arial"/>
                <a:sym typeface="Arial"/>
              </a:rPr>
              <a:t>ubterráneo de </a:t>
            </a:r>
            <a:r>
              <a:rPr b="1" i="0" lang="en-GB" sz="1700" u="none" cap="none" strike="noStrike">
                <a:solidFill>
                  <a:schemeClr val="dk1"/>
                </a:solidFill>
                <a:latin typeface="Arial"/>
                <a:ea typeface="Arial"/>
                <a:cs typeface="Arial"/>
                <a:sym typeface="Arial"/>
              </a:rPr>
              <a:t>C</a:t>
            </a:r>
            <a:r>
              <a:rPr b="0" i="0" lang="en-GB" sz="1700" u="none" cap="none" strike="noStrike">
                <a:solidFill>
                  <a:schemeClr val="dk1"/>
                </a:solidFill>
                <a:latin typeface="Arial"/>
                <a:ea typeface="Arial"/>
                <a:cs typeface="Arial"/>
                <a:sym typeface="Arial"/>
              </a:rPr>
              <a:t>anfranc (LSC) in Spain. </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2"/>
              </a:solidFill>
              <a:latin typeface="Arial"/>
              <a:ea typeface="Arial"/>
              <a:cs typeface="Arial"/>
              <a:sym typeface="Arial"/>
            </a:endParaRPr>
          </a:p>
        </p:txBody>
      </p:sp>
      <p:pic>
        <p:nvPicPr>
          <p:cNvPr id="136" name="Google Shape;136;p3"/>
          <p:cNvPicPr preferRelativeResize="0"/>
          <p:nvPr/>
        </p:nvPicPr>
        <p:blipFill rotWithShape="1">
          <a:blip r:embed="rId3">
            <a:alphaModFix/>
          </a:blip>
          <a:srcRect b="0" l="0" r="0" t="0"/>
          <a:stretch/>
        </p:blipFill>
        <p:spPr>
          <a:xfrm>
            <a:off x="7239025" y="347187"/>
            <a:ext cx="318926" cy="318926"/>
          </a:xfrm>
          <a:prstGeom prst="rect">
            <a:avLst/>
          </a:prstGeom>
          <a:noFill/>
          <a:ln>
            <a:noFill/>
          </a:ln>
        </p:spPr>
      </p:pic>
      <p:sp>
        <p:nvSpPr>
          <p:cNvPr id="137" name="Google Shape;137;p3"/>
          <p:cNvSpPr txBox="1"/>
          <p:nvPr/>
        </p:nvSpPr>
        <p:spPr>
          <a:xfrm>
            <a:off x="7557949" y="239800"/>
            <a:ext cx="1163400" cy="533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2600"/>
              <a:buFont typeface="Helvetica Neue"/>
              <a:buNone/>
            </a:pPr>
            <a:r>
              <a:rPr b="1" i="0" lang="en-GB" sz="1400" u="none" cap="none" strike="noStrike">
                <a:solidFill>
                  <a:srgbClr val="000000"/>
                </a:solidFill>
                <a:latin typeface="Helvetica Neue"/>
                <a:ea typeface="Helvetica Neue"/>
                <a:cs typeface="Helvetica Neue"/>
                <a:sym typeface="Helvetica Neue"/>
              </a:rPr>
              <a:t>LSC </a:t>
            </a:r>
            <a:endParaRPr b="1" i="0" sz="14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600"/>
              <a:buFont typeface="Helvetica Neue"/>
              <a:buNone/>
            </a:pPr>
            <a:r>
              <a:rPr b="1" i="0" lang="en-GB" sz="1400" u="none" cap="none" strike="noStrike">
                <a:solidFill>
                  <a:srgbClr val="000000"/>
                </a:solidFill>
                <a:latin typeface="Helvetica Neue"/>
                <a:ea typeface="Helvetica Neue"/>
                <a:cs typeface="Helvetica Neue"/>
                <a:sym typeface="Helvetica Neue"/>
              </a:rPr>
              <a:t>Canfranc</a:t>
            </a:r>
            <a:endParaRPr b="0" i="0" sz="1400" u="none" cap="none" strike="noStrike">
              <a:solidFill>
                <a:srgbClr val="000000"/>
              </a:solidFill>
              <a:latin typeface="Arial"/>
              <a:ea typeface="Arial"/>
              <a:cs typeface="Arial"/>
              <a:sym typeface="Arial"/>
            </a:endParaRPr>
          </a:p>
        </p:txBody>
      </p:sp>
      <p:sp>
        <p:nvSpPr>
          <p:cNvPr id="138" name="Google Shape;138;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139" name="Google Shape;139;p3"/>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pic>
        <p:nvPicPr>
          <p:cNvPr id="140" name="Google Shape;140;p3" title="Screenshot 2025-09-25 at 17.52.18.png"/>
          <p:cNvPicPr preferRelativeResize="0"/>
          <p:nvPr/>
        </p:nvPicPr>
        <p:blipFill rotWithShape="1">
          <a:blip r:embed="rId4">
            <a:alphaModFix/>
          </a:blip>
          <a:srcRect b="0" l="0" r="0" t="0"/>
          <a:stretch/>
        </p:blipFill>
        <p:spPr>
          <a:xfrm>
            <a:off x="3960650" y="913725"/>
            <a:ext cx="4614475" cy="38369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30"/>
          <p:cNvSpPr txBox="1"/>
          <p:nvPr/>
        </p:nvSpPr>
        <p:spPr>
          <a:xfrm>
            <a:off x="151900" y="16415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CNN results</a:t>
            </a:r>
            <a:endParaRPr b="1" i="0" sz="2400" u="none" cap="none" strike="noStrike">
              <a:solidFill>
                <a:schemeClr val="dk2"/>
              </a:solidFill>
              <a:latin typeface="Arial"/>
              <a:ea typeface="Arial"/>
              <a:cs typeface="Arial"/>
              <a:sym typeface="Arial"/>
            </a:endParaRPr>
          </a:p>
        </p:txBody>
      </p:sp>
      <p:sp>
        <p:nvSpPr>
          <p:cNvPr id="480" name="Google Shape;480;p30"/>
          <p:cNvSpPr txBox="1"/>
          <p:nvPr/>
        </p:nvSpPr>
        <p:spPr>
          <a:xfrm>
            <a:off x="576700" y="789125"/>
            <a:ext cx="7457100" cy="40383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Datasets were prepared:</a:t>
            </a:r>
            <a:endParaRPr b="0" i="0" sz="2000" u="none" cap="none" strike="noStrike">
              <a:solidFill>
                <a:schemeClr val="dk2"/>
              </a:solidFill>
              <a:latin typeface="Arial"/>
              <a:ea typeface="Arial"/>
              <a:cs typeface="Arial"/>
              <a:sym typeface="Arial"/>
            </a:endParaRPr>
          </a:p>
          <a:p>
            <a:pPr indent="-355600" lvl="1" marL="9144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All events with voxel energy sum outside of range [2.4,2.55] MeV were discarded</a:t>
            </a:r>
            <a:endParaRPr b="0" i="0" sz="2000" u="none" cap="none" strike="noStrike">
              <a:solidFill>
                <a:schemeClr val="dk2"/>
              </a:solidFill>
              <a:latin typeface="Arial"/>
              <a:ea typeface="Arial"/>
              <a:cs typeface="Arial"/>
              <a:sym typeface="Arial"/>
            </a:endParaRPr>
          </a:p>
          <a:p>
            <a:pPr indent="-355600" lvl="1" marL="9144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Divided into:</a:t>
            </a:r>
            <a:endParaRPr b="0" i="0" sz="2000" u="none" cap="none" strike="noStrike">
              <a:solidFill>
                <a:schemeClr val="dk2"/>
              </a:solidFill>
              <a:latin typeface="Arial"/>
              <a:ea typeface="Arial"/>
              <a:cs typeface="Arial"/>
              <a:sym typeface="Arial"/>
            </a:endParaRPr>
          </a:p>
          <a:p>
            <a:pPr indent="-355600" lvl="2" marL="13716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70% training</a:t>
            </a:r>
            <a:endParaRPr b="0" i="0" sz="2000" u="none" cap="none" strike="noStrike">
              <a:solidFill>
                <a:schemeClr val="dk2"/>
              </a:solidFill>
              <a:latin typeface="Arial"/>
              <a:ea typeface="Arial"/>
              <a:cs typeface="Arial"/>
              <a:sym typeface="Arial"/>
            </a:endParaRPr>
          </a:p>
          <a:p>
            <a:pPr indent="-355600" lvl="2" marL="13716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20% validation</a:t>
            </a:r>
            <a:endParaRPr b="0" i="0" sz="2000" u="none" cap="none" strike="noStrike">
              <a:solidFill>
                <a:schemeClr val="dk2"/>
              </a:solidFill>
              <a:latin typeface="Arial"/>
              <a:ea typeface="Arial"/>
              <a:cs typeface="Arial"/>
              <a:sym typeface="Arial"/>
            </a:endParaRPr>
          </a:p>
          <a:p>
            <a:pPr indent="-355600" lvl="2" marL="13716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10% test</a:t>
            </a:r>
            <a:endParaRPr b="0" i="0" sz="2000" u="none" cap="none" strike="noStrike">
              <a:solidFill>
                <a:schemeClr val="dk2"/>
              </a:solidFill>
              <a:latin typeface="Arial"/>
              <a:ea typeface="Arial"/>
              <a:cs typeface="Arial"/>
              <a:sym typeface="Arial"/>
            </a:endParaRPr>
          </a:p>
          <a:p>
            <a:pPr indent="-355600" lvl="1" marL="9144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Network was trained until loss seemed to converge and the weights for an epoch after convergence were chosen</a:t>
            </a:r>
            <a:endParaRPr b="0" i="0" sz="2000" u="none" cap="none" strike="noStrike">
              <a:solidFill>
                <a:schemeClr val="dk2"/>
              </a:solidFill>
              <a:latin typeface="Arial"/>
              <a:ea typeface="Arial"/>
              <a:cs typeface="Arial"/>
              <a:sym typeface="Arial"/>
            </a:endParaRPr>
          </a:p>
          <a:p>
            <a:pPr indent="-355600" lvl="1" marL="9144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Test set evaluated with those weights</a:t>
            </a:r>
            <a:endParaRPr b="0" i="0" sz="2000" u="none" cap="none" strike="noStrike">
              <a:solidFill>
                <a:schemeClr val="dk2"/>
              </a:solidFill>
              <a:latin typeface="Arial"/>
              <a:ea typeface="Arial"/>
              <a:cs typeface="Arial"/>
              <a:sym typeface="Arial"/>
            </a:endParaRPr>
          </a:p>
          <a:p>
            <a:pPr indent="-355600" lvl="0" marL="4572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Simulations done in </a:t>
            </a:r>
            <a:r>
              <a:rPr b="1" i="0" lang="en-GB" sz="2000" u="none" cap="none" strike="noStrike">
                <a:solidFill>
                  <a:schemeClr val="dk2"/>
                </a:solidFill>
                <a:latin typeface="Arial"/>
                <a:ea typeface="Arial"/>
                <a:cs typeface="Arial"/>
                <a:sym typeface="Arial"/>
              </a:rPr>
              <a:t>pure Xe</a:t>
            </a:r>
            <a:r>
              <a:rPr b="0" i="0" lang="en-GB" sz="2000" u="none" cap="none" strike="noStrike">
                <a:solidFill>
                  <a:schemeClr val="dk2"/>
                </a:solidFill>
                <a:latin typeface="Arial"/>
                <a:ea typeface="Arial"/>
                <a:cs typeface="Arial"/>
                <a:sym typeface="Arial"/>
              </a:rPr>
              <a:t> and in a </a:t>
            </a:r>
            <a:r>
              <a:rPr b="1" i="0" lang="en-GB" sz="2000" u="none" cap="none" strike="noStrike">
                <a:solidFill>
                  <a:schemeClr val="dk2"/>
                </a:solidFill>
                <a:latin typeface="Arial"/>
                <a:ea typeface="Arial"/>
                <a:cs typeface="Arial"/>
                <a:sym typeface="Arial"/>
              </a:rPr>
              <a:t>Xe(85%)-He(15%) mixture (HeXe)</a:t>
            </a:r>
            <a:r>
              <a:rPr b="0" i="0" lang="en-GB" sz="2000" u="none" cap="none" strike="noStrike">
                <a:solidFill>
                  <a:schemeClr val="dk2"/>
                </a:solidFill>
                <a:latin typeface="Arial"/>
                <a:ea typeface="Arial"/>
                <a:cs typeface="Arial"/>
                <a:sym typeface="Arial"/>
              </a:rPr>
              <a:t> (sensim only) to observe the effects of lower diffusion</a:t>
            </a:r>
            <a:endParaRPr b="0" i="0" sz="2000" u="none" cap="none" strike="noStrike">
              <a:solidFill>
                <a:schemeClr val="dk2"/>
              </a:solidFill>
              <a:latin typeface="Arial"/>
              <a:ea typeface="Arial"/>
              <a:cs typeface="Arial"/>
              <a:sym typeface="Arial"/>
            </a:endParaRPr>
          </a:p>
        </p:txBody>
      </p:sp>
      <p:sp>
        <p:nvSpPr>
          <p:cNvPr id="481" name="Google Shape;481;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1"/>
          <p:cNvSpPr txBox="1"/>
          <p:nvPr/>
        </p:nvSpPr>
        <p:spPr>
          <a:xfrm>
            <a:off x="151900" y="164150"/>
            <a:ext cx="2384400" cy="9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CNN results </a:t>
            </a:r>
            <a:endParaRPr b="1" i="0" sz="2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(5 bar)</a:t>
            </a:r>
            <a:endParaRPr b="1" i="0" sz="2400" u="none" cap="none" strike="noStrike">
              <a:solidFill>
                <a:schemeClr val="dk2"/>
              </a:solidFill>
              <a:latin typeface="Arial"/>
              <a:ea typeface="Arial"/>
              <a:cs typeface="Arial"/>
              <a:sym typeface="Arial"/>
            </a:endParaRPr>
          </a:p>
        </p:txBody>
      </p:sp>
      <p:sp>
        <p:nvSpPr>
          <p:cNvPr id="487" name="Google Shape;487;p31"/>
          <p:cNvSpPr txBox="1"/>
          <p:nvPr/>
        </p:nvSpPr>
        <p:spPr>
          <a:xfrm>
            <a:off x="348100" y="1246325"/>
            <a:ext cx="2045700" cy="12678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Signal efficiency vs. background rejection</a:t>
            </a:r>
            <a:endParaRPr b="0" i="0" sz="2000" u="none" cap="none" strike="noStrike">
              <a:solidFill>
                <a:schemeClr val="dk2"/>
              </a:solidFill>
              <a:latin typeface="Arial"/>
              <a:ea typeface="Arial"/>
              <a:cs typeface="Arial"/>
              <a:sym typeface="Arial"/>
            </a:endParaRPr>
          </a:p>
        </p:txBody>
      </p:sp>
      <p:pic>
        <p:nvPicPr>
          <p:cNvPr id="488" name="Google Shape;488;p31" title="signaleff_vs_background_5bar_all.PNG"/>
          <p:cNvPicPr preferRelativeResize="0"/>
          <p:nvPr/>
        </p:nvPicPr>
        <p:blipFill rotWithShape="1">
          <a:blip r:embed="rId3">
            <a:alphaModFix/>
          </a:blip>
          <a:srcRect b="0" l="0" r="0" t="0"/>
          <a:stretch/>
        </p:blipFill>
        <p:spPr>
          <a:xfrm>
            <a:off x="2299076" y="0"/>
            <a:ext cx="6844925" cy="5143499"/>
          </a:xfrm>
          <a:prstGeom prst="rect">
            <a:avLst/>
          </a:prstGeom>
          <a:noFill/>
          <a:ln>
            <a:noFill/>
          </a:ln>
        </p:spPr>
      </p:pic>
      <p:sp>
        <p:nvSpPr>
          <p:cNvPr id="489" name="Google Shape;48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490" name="Google Shape;490;p31"/>
          <p:cNvSpPr txBox="1"/>
          <p:nvPr/>
        </p:nvSpPr>
        <p:spPr>
          <a:xfrm>
            <a:off x="347500" y="2627900"/>
            <a:ext cx="1993200" cy="282600"/>
          </a:xfrm>
          <a:prstGeom prst="rect">
            <a:avLst/>
          </a:prstGeom>
          <a:noFill/>
          <a:ln>
            <a:noFill/>
          </a:ln>
        </p:spPr>
        <p:txBody>
          <a:bodyPr anchorCtr="0" anchor="t" bIns="18000" lIns="18000" spcFirstLastPara="1" rIns="18000" wrap="square" tIns="18000">
            <a:spAutoFit/>
          </a:bodyPr>
          <a:lstStyle/>
          <a:p>
            <a:pPr indent="0" lvl="0" marL="0" marR="0" rtl="0" algn="l">
              <a:lnSpc>
                <a:spcPct val="100000"/>
              </a:lnSpc>
              <a:spcBef>
                <a:spcPts val="0"/>
              </a:spcBef>
              <a:spcAft>
                <a:spcPts val="0"/>
              </a:spcAft>
              <a:buNone/>
            </a:pPr>
            <a:r>
              <a:rPr lang="en-GB" sz="1600">
                <a:solidFill>
                  <a:schemeClr val="dk1"/>
                </a:solidFill>
              </a:rPr>
              <a:t>(TPR</a:t>
            </a:r>
            <a:r>
              <a:rPr b="0" i="0" lang="en-GB" sz="1600" u="none" cap="none" strike="noStrike">
                <a:solidFill>
                  <a:schemeClr val="dk1"/>
                </a:solidFill>
                <a:latin typeface="Arial"/>
                <a:ea typeface="Arial"/>
                <a:cs typeface="Arial"/>
                <a:sym typeface="Arial"/>
              </a:rPr>
              <a:t> vs</a:t>
            </a:r>
            <a:r>
              <a:rPr lang="en-GB" sz="1600">
                <a:solidFill>
                  <a:schemeClr val="dk1"/>
                </a:solidFill>
              </a:rPr>
              <a:t> 1 - FPR)</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2"/>
          <p:cNvSpPr txBox="1"/>
          <p:nvPr/>
        </p:nvSpPr>
        <p:spPr>
          <a:xfrm>
            <a:off x="151900" y="164150"/>
            <a:ext cx="2384400" cy="9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CNN results </a:t>
            </a:r>
            <a:endParaRPr b="1" i="0" sz="2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(5 bar, 5mm)</a:t>
            </a:r>
            <a:endParaRPr b="1" i="0" sz="2400" u="none" cap="none" strike="noStrike">
              <a:solidFill>
                <a:schemeClr val="dk2"/>
              </a:solidFill>
              <a:latin typeface="Arial"/>
              <a:ea typeface="Arial"/>
              <a:cs typeface="Arial"/>
              <a:sym typeface="Arial"/>
            </a:endParaRPr>
          </a:p>
        </p:txBody>
      </p:sp>
      <p:pic>
        <p:nvPicPr>
          <p:cNvPr id="496" name="Google Shape;496;p32" title="signaleff_vs_background_5bar_5mm.PNG"/>
          <p:cNvPicPr preferRelativeResize="0"/>
          <p:nvPr/>
        </p:nvPicPr>
        <p:blipFill rotWithShape="1">
          <a:blip r:embed="rId3">
            <a:alphaModFix/>
          </a:blip>
          <a:srcRect b="0" l="0" r="0" t="0"/>
          <a:stretch/>
        </p:blipFill>
        <p:spPr>
          <a:xfrm>
            <a:off x="2536300" y="164148"/>
            <a:ext cx="6568401" cy="4892477"/>
          </a:xfrm>
          <a:prstGeom prst="rect">
            <a:avLst/>
          </a:prstGeom>
          <a:noFill/>
          <a:ln>
            <a:noFill/>
          </a:ln>
        </p:spPr>
      </p:pic>
      <p:sp>
        <p:nvSpPr>
          <p:cNvPr id="497" name="Google Shape;497;p32"/>
          <p:cNvSpPr txBox="1"/>
          <p:nvPr/>
        </p:nvSpPr>
        <p:spPr>
          <a:xfrm>
            <a:off x="285525" y="1132550"/>
            <a:ext cx="1881900" cy="1486500"/>
          </a:xfrm>
          <a:prstGeom prst="rect">
            <a:avLst/>
          </a:prstGeom>
          <a:noFill/>
          <a:ln>
            <a:noFill/>
          </a:ln>
        </p:spPr>
        <p:txBody>
          <a:bodyPr anchorCtr="0" anchor="t" bIns="91425" lIns="91425" spcFirstLastPara="1" rIns="91425" wrap="square" tIns="91425">
            <a:no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Signal efficiency vs. background rejection</a:t>
            </a:r>
            <a:endParaRPr b="0" i="0" sz="1800" u="none" cap="none" strike="noStrike">
              <a:solidFill>
                <a:schemeClr val="dk2"/>
              </a:solidFill>
              <a:latin typeface="Arial"/>
              <a:ea typeface="Arial"/>
              <a:cs typeface="Arial"/>
              <a:sym typeface="Arial"/>
            </a:endParaRPr>
          </a:p>
        </p:txBody>
      </p:sp>
      <p:sp>
        <p:nvSpPr>
          <p:cNvPr id="498" name="Google Shape;498;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499" name="Google Shape;499;p32"/>
          <p:cNvSpPr txBox="1"/>
          <p:nvPr/>
        </p:nvSpPr>
        <p:spPr>
          <a:xfrm>
            <a:off x="285525" y="2619050"/>
            <a:ext cx="1817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chemeClr val="dk1"/>
                </a:solidFill>
              </a:rPr>
              <a:t>(</a:t>
            </a:r>
            <a:r>
              <a:rPr lang="en-GB" sz="1600">
                <a:solidFill>
                  <a:schemeClr val="dk1"/>
                </a:solidFill>
              </a:rPr>
              <a:t>TPR vs 1 - FPR)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33"/>
          <p:cNvSpPr txBox="1"/>
          <p:nvPr/>
        </p:nvSpPr>
        <p:spPr>
          <a:xfrm>
            <a:off x="151900" y="164150"/>
            <a:ext cx="2384400" cy="9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CNN results </a:t>
            </a:r>
            <a:endParaRPr b="1" i="0" sz="2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(13.5 bar)</a:t>
            </a:r>
            <a:endParaRPr b="1" i="0" sz="2400" u="none" cap="none" strike="noStrike">
              <a:solidFill>
                <a:schemeClr val="dk2"/>
              </a:solidFill>
              <a:latin typeface="Arial"/>
              <a:ea typeface="Arial"/>
              <a:cs typeface="Arial"/>
              <a:sym typeface="Arial"/>
            </a:endParaRPr>
          </a:p>
        </p:txBody>
      </p:sp>
      <p:sp>
        <p:nvSpPr>
          <p:cNvPr id="505" name="Google Shape;505;p33"/>
          <p:cNvSpPr txBox="1"/>
          <p:nvPr/>
        </p:nvSpPr>
        <p:spPr>
          <a:xfrm>
            <a:off x="348100" y="1246325"/>
            <a:ext cx="2045700" cy="12678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Signal efficiency vs. background rejection</a:t>
            </a:r>
            <a:endParaRPr b="0" i="0" sz="2000" u="none" cap="none" strike="noStrike">
              <a:solidFill>
                <a:schemeClr val="dk2"/>
              </a:solidFill>
              <a:latin typeface="Arial"/>
              <a:ea typeface="Arial"/>
              <a:cs typeface="Arial"/>
              <a:sym typeface="Arial"/>
            </a:endParaRPr>
          </a:p>
        </p:txBody>
      </p:sp>
      <p:pic>
        <p:nvPicPr>
          <p:cNvPr id="506" name="Google Shape;506;p33" title="comparative_signal_vs_background_13bar.png"/>
          <p:cNvPicPr preferRelativeResize="0"/>
          <p:nvPr/>
        </p:nvPicPr>
        <p:blipFill rotWithShape="1">
          <a:blip r:embed="rId3">
            <a:alphaModFix/>
          </a:blip>
          <a:srcRect b="0" l="0" r="0" t="0"/>
          <a:stretch/>
        </p:blipFill>
        <p:spPr>
          <a:xfrm>
            <a:off x="2468975" y="164150"/>
            <a:ext cx="6302898" cy="4641536"/>
          </a:xfrm>
          <a:prstGeom prst="rect">
            <a:avLst/>
          </a:prstGeom>
          <a:noFill/>
          <a:ln>
            <a:noFill/>
          </a:ln>
        </p:spPr>
      </p:pic>
      <p:sp>
        <p:nvSpPr>
          <p:cNvPr id="507" name="Google Shape;507;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508" name="Google Shape;508;p33"/>
          <p:cNvSpPr txBox="1"/>
          <p:nvPr/>
        </p:nvSpPr>
        <p:spPr>
          <a:xfrm>
            <a:off x="348100" y="2686475"/>
            <a:ext cx="1883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chemeClr val="dk1"/>
                </a:solidFill>
              </a:rPr>
              <a:t>(</a:t>
            </a:r>
            <a:r>
              <a:rPr lang="en-GB" sz="1600">
                <a:solidFill>
                  <a:schemeClr val="dk1"/>
                </a:solidFill>
              </a:rPr>
              <a:t>TPR vs 1 - FPR)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34"/>
          <p:cNvSpPr txBox="1"/>
          <p:nvPr/>
        </p:nvSpPr>
        <p:spPr>
          <a:xfrm>
            <a:off x="151900" y="164150"/>
            <a:ext cx="2459400" cy="9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CNN results </a:t>
            </a:r>
            <a:endParaRPr b="1" i="0" sz="2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(13.5 bar, 5mm)</a:t>
            </a:r>
            <a:endParaRPr b="1" i="0" sz="2400" u="none" cap="none" strike="noStrike">
              <a:solidFill>
                <a:schemeClr val="dk2"/>
              </a:solidFill>
              <a:latin typeface="Arial"/>
              <a:ea typeface="Arial"/>
              <a:cs typeface="Arial"/>
              <a:sym typeface="Arial"/>
            </a:endParaRPr>
          </a:p>
        </p:txBody>
      </p:sp>
      <p:sp>
        <p:nvSpPr>
          <p:cNvPr id="514" name="Google Shape;514;p34"/>
          <p:cNvSpPr txBox="1"/>
          <p:nvPr/>
        </p:nvSpPr>
        <p:spPr>
          <a:xfrm>
            <a:off x="348100" y="1246325"/>
            <a:ext cx="2045700" cy="12678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Signal efficiency vs. background rejection</a:t>
            </a:r>
            <a:endParaRPr b="0" i="0" sz="2000" u="none" cap="none" strike="noStrike">
              <a:solidFill>
                <a:schemeClr val="dk2"/>
              </a:solidFill>
              <a:latin typeface="Arial"/>
              <a:ea typeface="Arial"/>
              <a:cs typeface="Arial"/>
              <a:sym typeface="Arial"/>
            </a:endParaRPr>
          </a:p>
        </p:txBody>
      </p:sp>
      <p:pic>
        <p:nvPicPr>
          <p:cNvPr id="515" name="Google Shape;515;p34" title="signaleff_vs_background_13bar_5mm.PNG"/>
          <p:cNvPicPr preferRelativeResize="0"/>
          <p:nvPr/>
        </p:nvPicPr>
        <p:blipFill rotWithShape="1">
          <a:blip r:embed="rId3">
            <a:alphaModFix/>
          </a:blip>
          <a:srcRect b="0" l="0" r="0" t="0"/>
          <a:stretch/>
        </p:blipFill>
        <p:spPr>
          <a:xfrm>
            <a:off x="2763700" y="152400"/>
            <a:ext cx="6227900" cy="4674571"/>
          </a:xfrm>
          <a:prstGeom prst="rect">
            <a:avLst/>
          </a:prstGeom>
          <a:noFill/>
          <a:ln>
            <a:noFill/>
          </a:ln>
        </p:spPr>
      </p:pic>
      <p:sp>
        <p:nvSpPr>
          <p:cNvPr id="516" name="Google Shape;516;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517" name="Google Shape;517;p34"/>
          <p:cNvSpPr txBox="1"/>
          <p:nvPr/>
        </p:nvSpPr>
        <p:spPr>
          <a:xfrm>
            <a:off x="358750" y="2667375"/>
            <a:ext cx="2045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chemeClr val="dk1"/>
                </a:solidFill>
              </a:rPr>
              <a:t>(</a:t>
            </a:r>
            <a:r>
              <a:rPr lang="en-GB" sz="1600">
                <a:solidFill>
                  <a:schemeClr val="dk1"/>
                </a:solidFill>
              </a:rPr>
              <a:t>TPR vs 1 - FPR)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4"/>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a:t>
            </a:r>
            <a:r>
              <a:rPr lang="en-GB" sz="2400"/>
              <a:t>eutrino</a:t>
            </a:r>
            <a:r>
              <a:rPr b="1" lang="en-GB" sz="2400"/>
              <a:t> E</a:t>
            </a:r>
            <a:r>
              <a:rPr lang="en-GB" sz="2400"/>
              <a:t>xperiment with a</a:t>
            </a:r>
            <a:r>
              <a:rPr b="1" lang="en-GB" sz="2400"/>
              <a:t> X</a:t>
            </a:r>
            <a:r>
              <a:rPr lang="en-GB" sz="2400"/>
              <a:t>enon </a:t>
            </a:r>
            <a:r>
              <a:rPr b="1" lang="en-GB" sz="2400"/>
              <a:t>T</a:t>
            </a:r>
            <a:r>
              <a:rPr lang="en-GB" sz="2400"/>
              <a:t>PC</a:t>
            </a:r>
            <a:r>
              <a:rPr b="1" lang="en-GB" sz="2400"/>
              <a:t> (NEXT)</a:t>
            </a:r>
            <a:endParaRPr b="1" sz="2400"/>
          </a:p>
        </p:txBody>
      </p:sp>
      <p:sp>
        <p:nvSpPr>
          <p:cNvPr id="146" name="Google Shape;146;p4"/>
          <p:cNvSpPr txBox="1"/>
          <p:nvPr>
            <p:ph idx="1" type="subTitle"/>
          </p:nvPr>
        </p:nvSpPr>
        <p:spPr>
          <a:xfrm>
            <a:off x="311700" y="774500"/>
            <a:ext cx="6566100" cy="785100"/>
          </a:xfrm>
          <a:prstGeom prst="rect">
            <a:avLst/>
          </a:prstGeom>
          <a:noFill/>
          <a:ln>
            <a:noFill/>
          </a:ln>
        </p:spPr>
        <p:txBody>
          <a:bodyPr anchorCtr="0" anchor="t" bIns="91425" lIns="91425" spcFirstLastPara="1" rIns="91425" wrap="square" tIns="91425">
            <a:noAutofit/>
          </a:bodyPr>
          <a:lstStyle/>
          <a:p>
            <a:pPr indent="0" lvl="0" marL="0" rtl="0" algn="l">
              <a:lnSpc>
                <a:spcPct val="60000"/>
              </a:lnSpc>
              <a:spcBef>
                <a:spcPts val="0"/>
              </a:spcBef>
              <a:spcAft>
                <a:spcPts val="0"/>
              </a:spcAft>
              <a:buSzPts val="865"/>
              <a:buNone/>
            </a:pPr>
            <a:r>
              <a:rPr lang="en-GB" sz="1351">
                <a:solidFill>
                  <a:schemeClr val="dk1"/>
                </a:solidFill>
              </a:rPr>
              <a:t>Energy loss of a charged particle interacting in the high pressure Xe gas:</a:t>
            </a:r>
            <a:endParaRPr sz="1351">
              <a:solidFill>
                <a:schemeClr val="dk1"/>
              </a:solidFill>
            </a:endParaRPr>
          </a:p>
          <a:p>
            <a:pPr indent="0" lvl="0" marL="0" rtl="0" algn="l">
              <a:lnSpc>
                <a:spcPct val="60000"/>
              </a:lnSpc>
              <a:spcBef>
                <a:spcPts val="0"/>
              </a:spcBef>
              <a:spcAft>
                <a:spcPts val="0"/>
              </a:spcAft>
              <a:buSzPts val="865"/>
              <a:buNone/>
            </a:pPr>
            <a:r>
              <a:t/>
            </a:r>
            <a:endParaRPr sz="1351">
              <a:solidFill>
                <a:schemeClr val="dk1"/>
              </a:solidFill>
            </a:endParaRPr>
          </a:p>
          <a:p>
            <a:pPr indent="-314428" lvl="0" marL="457200" rtl="0" algn="l">
              <a:lnSpc>
                <a:spcPct val="60000"/>
              </a:lnSpc>
              <a:spcBef>
                <a:spcPts val="0"/>
              </a:spcBef>
              <a:spcAft>
                <a:spcPts val="0"/>
              </a:spcAft>
              <a:buClr>
                <a:schemeClr val="dk1"/>
              </a:buClr>
              <a:buSzPts val="1352"/>
              <a:buChar char="●"/>
            </a:pPr>
            <a:r>
              <a:rPr lang="en-GB" sz="1351">
                <a:solidFill>
                  <a:schemeClr val="dk1"/>
                </a:solidFill>
              </a:rPr>
              <a:t>Excitation of Xe atoms</a:t>
            </a:r>
            <a:endParaRPr sz="1351">
              <a:solidFill>
                <a:schemeClr val="dk1"/>
              </a:solidFill>
            </a:endParaRPr>
          </a:p>
          <a:p>
            <a:pPr indent="0" lvl="0" marL="457200" rtl="0" algn="l">
              <a:lnSpc>
                <a:spcPct val="60000"/>
              </a:lnSpc>
              <a:spcBef>
                <a:spcPts val="0"/>
              </a:spcBef>
              <a:spcAft>
                <a:spcPts val="0"/>
              </a:spcAft>
              <a:buSzPts val="935"/>
              <a:buNone/>
            </a:pPr>
            <a:r>
              <a:t/>
            </a:r>
            <a:endParaRPr sz="1351">
              <a:solidFill>
                <a:schemeClr val="dk1"/>
              </a:solidFill>
            </a:endParaRPr>
          </a:p>
          <a:p>
            <a:pPr indent="-314428" lvl="0" marL="457200" rtl="0" algn="l">
              <a:lnSpc>
                <a:spcPct val="60000"/>
              </a:lnSpc>
              <a:spcBef>
                <a:spcPts val="0"/>
              </a:spcBef>
              <a:spcAft>
                <a:spcPts val="0"/>
              </a:spcAft>
              <a:buClr>
                <a:schemeClr val="dk1"/>
              </a:buClr>
              <a:buSzPts val="1352"/>
              <a:buChar char="●"/>
            </a:pPr>
            <a:r>
              <a:rPr lang="en-GB" sz="1351">
                <a:solidFill>
                  <a:schemeClr val="dk1"/>
                </a:solidFill>
              </a:rPr>
              <a:t>Ionization</a:t>
            </a:r>
            <a:endParaRPr sz="1273"/>
          </a:p>
        </p:txBody>
      </p:sp>
      <p:pic>
        <p:nvPicPr>
          <p:cNvPr id="147" name="Google Shape;147;p4" title="Screenshot 2025-09-19 at 12.39.22.png"/>
          <p:cNvPicPr preferRelativeResize="0"/>
          <p:nvPr/>
        </p:nvPicPr>
        <p:blipFill rotWithShape="1">
          <a:blip r:embed="rId3">
            <a:alphaModFix/>
          </a:blip>
          <a:srcRect b="0" l="3043" r="7172" t="10281"/>
          <a:stretch/>
        </p:blipFill>
        <p:spPr>
          <a:xfrm>
            <a:off x="208125" y="1559600"/>
            <a:ext cx="4119949" cy="3356675"/>
          </a:xfrm>
          <a:prstGeom prst="rect">
            <a:avLst/>
          </a:prstGeom>
          <a:noFill/>
          <a:ln>
            <a:noFill/>
          </a:ln>
        </p:spPr>
      </p:pic>
      <p:sp>
        <p:nvSpPr>
          <p:cNvPr id="148" name="Google Shape;148;p4"/>
          <p:cNvSpPr txBox="1"/>
          <p:nvPr/>
        </p:nvSpPr>
        <p:spPr>
          <a:xfrm>
            <a:off x="4328075" y="1951063"/>
            <a:ext cx="4263900" cy="78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Arial"/>
                <a:ea typeface="Arial"/>
                <a:cs typeface="Arial"/>
                <a:sym typeface="Arial"/>
              </a:rPr>
              <a:t>Acceleration of ionization electrons at the EL region:</a:t>
            </a:r>
            <a:endParaRPr b="0" i="0" sz="1300" u="none" cap="none" strike="noStrike">
              <a:solidFill>
                <a:schemeClr val="dk1"/>
              </a:solidFill>
              <a:latin typeface="Arial"/>
              <a:ea typeface="Arial"/>
              <a:cs typeface="Arial"/>
              <a:sym typeface="Arial"/>
            </a:endParaRPr>
          </a:p>
          <a:p>
            <a:pPr indent="-311150" lvl="0" marL="457200" marR="0" rtl="0" algn="l">
              <a:lnSpc>
                <a:spcPct val="100000"/>
              </a:lnSpc>
              <a:spcBef>
                <a:spcPts val="0"/>
              </a:spcBef>
              <a:spcAft>
                <a:spcPts val="0"/>
              </a:spcAft>
              <a:buClr>
                <a:schemeClr val="dk1"/>
              </a:buClr>
              <a:buSzPts val="1300"/>
              <a:buFont typeface="Arial"/>
              <a:buChar char="●"/>
            </a:pPr>
            <a:r>
              <a:rPr b="0" i="0" lang="en-GB" sz="1300" u="none" cap="none" strike="noStrike">
                <a:solidFill>
                  <a:schemeClr val="dk1"/>
                </a:solidFill>
                <a:latin typeface="Arial"/>
                <a:ea typeface="Arial"/>
                <a:cs typeface="Arial"/>
                <a:sym typeface="Arial"/>
              </a:rPr>
              <a:t>Secondary Scintillation, </a:t>
            </a:r>
            <a:r>
              <a:rPr b="1" i="0" lang="en-GB" sz="1300" u="none" cap="none" strike="noStrike">
                <a:solidFill>
                  <a:srgbClr val="CC4125"/>
                </a:solidFill>
                <a:latin typeface="Arial"/>
                <a:ea typeface="Arial"/>
                <a:cs typeface="Arial"/>
                <a:sym typeface="Arial"/>
              </a:rPr>
              <a:t>S2</a:t>
            </a:r>
            <a:endParaRPr b="1" i="0" sz="1300" u="none" cap="none" strike="noStrike">
              <a:solidFill>
                <a:srgbClr val="CC4125"/>
              </a:solidFill>
              <a:latin typeface="Arial"/>
              <a:ea typeface="Arial"/>
              <a:cs typeface="Arial"/>
              <a:sym typeface="Arial"/>
            </a:endParaRPr>
          </a:p>
          <a:p>
            <a:pPr indent="-311150" lvl="0" marL="457200" marR="0" rtl="0" algn="l">
              <a:lnSpc>
                <a:spcPct val="100000"/>
              </a:lnSpc>
              <a:spcBef>
                <a:spcPts val="0"/>
              </a:spcBef>
              <a:spcAft>
                <a:spcPts val="0"/>
              </a:spcAft>
              <a:buClr>
                <a:schemeClr val="dk1"/>
              </a:buClr>
              <a:buSzPts val="1300"/>
              <a:buFont typeface="Arial"/>
              <a:buChar char="●"/>
            </a:pPr>
            <a:r>
              <a:rPr b="1" i="0" lang="en-GB" sz="1300" u="none" cap="none" strike="noStrike">
                <a:solidFill>
                  <a:srgbClr val="CC4125"/>
                </a:solidFill>
                <a:latin typeface="Arial"/>
                <a:ea typeface="Arial"/>
                <a:cs typeface="Arial"/>
                <a:sym typeface="Arial"/>
              </a:rPr>
              <a:t>S2</a:t>
            </a:r>
            <a:r>
              <a:rPr b="0" i="0" lang="en-GB" sz="1300" u="none" cap="none" strike="noStrike">
                <a:solidFill>
                  <a:schemeClr val="dk1"/>
                </a:solidFill>
                <a:latin typeface="Arial"/>
                <a:ea typeface="Arial"/>
                <a:cs typeface="Arial"/>
                <a:sym typeface="Arial"/>
              </a:rPr>
              <a:t> measured in 1μs time intervals: S2 time, t</a:t>
            </a:r>
            <a:r>
              <a:rPr b="0" baseline="-25000" i="0" lang="en-GB" sz="1300" u="none" cap="none" strike="noStrike">
                <a:solidFill>
                  <a:schemeClr val="dk1"/>
                </a:solidFill>
                <a:latin typeface="Arial"/>
                <a:ea typeface="Arial"/>
                <a:cs typeface="Arial"/>
                <a:sym typeface="Arial"/>
              </a:rPr>
              <a:t>i</a:t>
            </a:r>
            <a:r>
              <a:rPr b="0" i="0" lang="en-GB" sz="1300" u="none" cap="none" strike="noStrike">
                <a:solidFill>
                  <a:schemeClr val="dk1"/>
                </a:solidFill>
                <a:latin typeface="Arial"/>
                <a:ea typeface="Arial"/>
                <a:cs typeface="Arial"/>
                <a:sym typeface="Arial"/>
              </a:rPr>
              <a:t> </a:t>
            </a:r>
            <a:endParaRPr b="0"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49" name="Google Shape;149;p4"/>
          <p:cNvSpPr txBox="1"/>
          <p:nvPr/>
        </p:nvSpPr>
        <p:spPr>
          <a:xfrm>
            <a:off x="4328075" y="1105813"/>
            <a:ext cx="2427000" cy="78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300" u="none" cap="none" strike="noStrike">
                <a:solidFill>
                  <a:schemeClr val="dk1"/>
                </a:solidFill>
                <a:latin typeface="Arial"/>
                <a:ea typeface="Arial"/>
                <a:cs typeface="Arial"/>
                <a:sym typeface="Arial"/>
              </a:rPr>
              <a:t>De-excitation of Xe:</a:t>
            </a:r>
            <a:endParaRPr b="0" i="0" sz="1300" u="none" cap="none" strike="noStrike">
              <a:solidFill>
                <a:schemeClr val="dk1"/>
              </a:solidFill>
              <a:latin typeface="Arial"/>
              <a:ea typeface="Arial"/>
              <a:cs typeface="Arial"/>
              <a:sym typeface="Arial"/>
            </a:endParaRPr>
          </a:p>
          <a:p>
            <a:pPr indent="-311150" lvl="0" marL="457200" marR="0" rtl="0" algn="l">
              <a:lnSpc>
                <a:spcPct val="100000"/>
              </a:lnSpc>
              <a:spcBef>
                <a:spcPts val="0"/>
              </a:spcBef>
              <a:spcAft>
                <a:spcPts val="0"/>
              </a:spcAft>
              <a:buClr>
                <a:schemeClr val="dk1"/>
              </a:buClr>
              <a:buSzPts val="1300"/>
              <a:buFont typeface="Arial"/>
              <a:buChar char="●"/>
            </a:pPr>
            <a:r>
              <a:rPr b="0" i="0" lang="en-GB" sz="1300" u="none" cap="none" strike="noStrike">
                <a:solidFill>
                  <a:schemeClr val="dk1"/>
                </a:solidFill>
                <a:latin typeface="Arial"/>
                <a:ea typeface="Arial"/>
                <a:cs typeface="Arial"/>
                <a:sym typeface="Arial"/>
              </a:rPr>
              <a:t>Primary Scintillation, </a:t>
            </a:r>
            <a:r>
              <a:rPr b="1" i="0" lang="en-GB" sz="1300" u="none" cap="none" strike="noStrike">
                <a:solidFill>
                  <a:srgbClr val="3D85C6"/>
                </a:solidFill>
                <a:latin typeface="Arial"/>
                <a:ea typeface="Arial"/>
                <a:cs typeface="Arial"/>
                <a:sym typeface="Arial"/>
              </a:rPr>
              <a:t>S1</a:t>
            </a:r>
            <a:endParaRPr b="1" i="0" sz="1300" u="none" cap="none" strike="noStrike">
              <a:solidFill>
                <a:srgbClr val="3D85C6"/>
              </a:solidFill>
              <a:latin typeface="Arial"/>
              <a:ea typeface="Arial"/>
              <a:cs typeface="Arial"/>
              <a:sym typeface="Arial"/>
            </a:endParaRPr>
          </a:p>
          <a:p>
            <a:pPr indent="-311150" lvl="0" marL="457200" marR="0" rtl="0" algn="l">
              <a:lnSpc>
                <a:spcPct val="100000"/>
              </a:lnSpc>
              <a:spcBef>
                <a:spcPts val="0"/>
              </a:spcBef>
              <a:spcAft>
                <a:spcPts val="0"/>
              </a:spcAft>
              <a:buClr>
                <a:schemeClr val="dk1"/>
              </a:buClr>
              <a:buSzPts val="1300"/>
              <a:buFont typeface="Arial"/>
              <a:buChar char="●"/>
            </a:pPr>
            <a:r>
              <a:rPr b="0" i="0" lang="en-GB" sz="1300" u="none" cap="none" strike="noStrike">
                <a:solidFill>
                  <a:schemeClr val="dk1"/>
                </a:solidFill>
                <a:latin typeface="Arial"/>
                <a:ea typeface="Arial"/>
                <a:cs typeface="Arial"/>
                <a:sym typeface="Arial"/>
              </a:rPr>
              <a:t>Marks t</a:t>
            </a:r>
            <a:r>
              <a:rPr b="0" baseline="-25000" i="0" lang="en-GB" sz="1300" u="none" cap="none" strike="noStrike">
                <a:solidFill>
                  <a:schemeClr val="dk1"/>
                </a:solidFill>
                <a:latin typeface="Arial"/>
                <a:ea typeface="Arial"/>
                <a:cs typeface="Arial"/>
                <a:sym typeface="Arial"/>
              </a:rPr>
              <a:t>0</a:t>
            </a:r>
            <a:r>
              <a:rPr b="0" i="0" lang="en-GB" sz="1600" u="none" cap="none" strike="noStrike">
                <a:solidFill>
                  <a:schemeClr val="dk2"/>
                </a:solidFill>
                <a:latin typeface="Arial"/>
                <a:ea typeface="Arial"/>
                <a:cs typeface="Arial"/>
                <a:sym typeface="Arial"/>
              </a:rPr>
              <a:t> </a:t>
            </a:r>
            <a:endParaRPr b="0" baseline="-25000" i="0" sz="16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p:txBody>
      </p:sp>
      <p:pic>
        <p:nvPicPr>
          <p:cNvPr id="150" name="Google Shape;150;p4" title="Screenshot 2025-10-03 at 11.30.24.png"/>
          <p:cNvPicPr preferRelativeResize="0"/>
          <p:nvPr/>
        </p:nvPicPr>
        <p:blipFill rotWithShape="1">
          <a:blip r:embed="rId4">
            <a:alphaModFix/>
          </a:blip>
          <a:srcRect b="0" l="0" r="0" t="0"/>
          <a:stretch/>
        </p:blipFill>
        <p:spPr>
          <a:xfrm>
            <a:off x="4328075" y="2997863"/>
            <a:ext cx="4741651" cy="1403687"/>
          </a:xfrm>
          <a:prstGeom prst="rect">
            <a:avLst/>
          </a:prstGeom>
          <a:noFill/>
          <a:ln>
            <a:noFill/>
          </a:ln>
        </p:spPr>
      </p:pic>
      <p:sp>
        <p:nvSpPr>
          <p:cNvPr id="151" name="Google Shape;151;p4"/>
          <p:cNvSpPr txBox="1"/>
          <p:nvPr/>
        </p:nvSpPr>
        <p:spPr>
          <a:xfrm>
            <a:off x="6807875" y="1559600"/>
            <a:ext cx="1784100" cy="4131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Arial"/>
                <a:ea typeface="Arial"/>
                <a:cs typeface="Arial"/>
                <a:sym typeface="Arial"/>
              </a:rPr>
              <a:t>Drift time:</a:t>
            </a:r>
            <a:r>
              <a:rPr b="0" i="0" lang="en-GB" sz="1300" u="none" cap="none" strike="noStrike">
                <a:solidFill>
                  <a:schemeClr val="dk1"/>
                </a:solidFill>
                <a:latin typeface="Arial"/>
                <a:ea typeface="Arial"/>
                <a:cs typeface="Arial"/>
                <a:sym typeface="Arial"/>
              </a:rPr>
              <a:t> DT</a:t>
            </a:r>
            <a:r>
              <a:rPr b="0" baseline="-25000" i="0" lang="en-GB" sz="1300" u="none" cap="none" strike="noStrike">
                <a:solidFill>
                  <a:schemeClr val="dk1"/>
                </a:solidFill>
                <a:latin typeface="Arial"/>
                <a:ea typeface="Arial"/>
                <a:cs typeface="Arial"/>
                <a:sym typeface="Arial"/>
              </a:rPr>
              <a:t>i</a:t>
            </a:r>
            <a:r>
              <a:rPr b="0" i="0" lang="en-GB" sz="1300" u="none" cap="none" strike="noStrike">
                <a:solidFill>
                  <a:schemeClr val="dk1"/>
                </a:solidFill>
                <a:latin typeface="Arial"/>
                <a:ea typeface="Arial"/>
                <a:cs typeface="Arial"/>
                <a:sym typeface="Arial"/>
              </a:rPr>
              <a:t> = t</a:t>
            </a:r>
            <a:r>
              <a:rPr b="0" baseline="-25000" i="0" lang="en-GB" sz="1300" u="none" cap="none" strike="noStrike">
                <a:solidFill>
                  <a:schemeClr val="dk1"/>
                </a:solidFill>
                <a:latin typeface="Arial"/>
                <a:ea typeface="Arial"/>
                <a:cs typeface="Arial"/>
                <a:sym typeface="Arial"/>
              </a:rPr>
              <a:t>i</a:t>
            </a:r>
            <a:r>
              <a:rPr b="0" i="0" lang="en-GB" sz="1300" u="none" cap="none" strike="noStrike">
                <a:solidFill>
                  <a:schemeClr val="dk1"/>
                </a:solidFill>
                <a:latin typeface="Arial"/>
                <a:ea typeface="Arial"/>
                <a:cs typeface="Arial"/>
                <a:sym typeface="Arial"/>
              </a:rPr>
              <a:t> - t</a:t>
            </a:r>
            <a:r>
              <a:rPr b="0" baseline="-25000" i="0" lang="en-GB" sz="1300" u="none" cap="none" strike="noStrike">
                <a:solidFill>
                  <a:schemeClr val="dk1"/>
                </a:solidFill>
                <a:latin typeface="Arial"/>
                <a:ea typeface="Arial"/>
                <a:cs typeface="Arial"/>
                <a:sym typeface="Arial"/>
              </a:rPr>
              <a:t>0</a:t>
            </a:r>
            <a:endParaRPr b="0" baseline="30000" i="0" sz="1600" u="none" cap="none" strike="noStrike">
              <a:solidFill>
                <a:schemeClr val="dk2"/>
              </a:solidFill>
              <a:latin typeface="Arial"/>
              <a:ea typeface="Arial"/>
              <a:cs typeface="Arial"/>
              <a:sym typeface="Arial"/>
            </a:endParaRPr>
          </a:p>
        </p:txBody>
      </p:sp>
      <p:sp>
        <p:nvSpPr>
          <p:cNvPr id="152" name="Google Shape;152;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153" name="Google Shape;153;p4"/>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154" name="Google Shape;154;p4"/>
          <p:cNvSpPr txBox="1"/>
          <p:nvPr/>
        </p:nvSpPr>
        <p:spPr>
          <a:xfrm>
            <a:off x="6807875" y="960500"/>
            <a:ext cx="1784100" cy="413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Arial"/>
                <a:ea typeface="Arial"/>
                <a:cs typeface="Arial"/>
                <a:sym typeface="Arial"/>
              </a:rPr>
              <a:t>Hit info: (x, y, z, E)</a:t>
            </a:r>
            <a:endParaRPr b="1" i="0" sz="13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5"/>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a:t>
            </a:r>
            <a:r>
              <a:rPr lang="en-GB" sz="2400"/>
              <a:t>eutrino</a:t>
            </a:r>
            <a:r>
              <a:rPr b="1" lang="en-GB" sz="2400"/>
              <a:t> E</a:t>
            </a:r>
            <a:r>
              <a:rPr lang="en-GB" sz="2400"/>
              <a:t>xperiment</a:t>
            </a:r>
            <a:r>
              <a:rPr b="1" lang="en-GB" sz="2400"/>
              <a:t> </a:t>
            </a:r>
            <a:r>
              <a:rPr lang="en-GB" sz="2400"/>
              <a:t>with a</a:t>
            </a:r>
            <a:r>
              <a:rPr b="1" lang="en-GB" sz="2400"/>
              <a:t> X</a:t>
            </a:r>
            <a:r>
              <a:rPr lang="en-GB" sz="2400"/>
              <a:t>enon</a:t>
            </a:r>
            <a:r>
              <a:rPr b="1" lang="en-GB" sz="2400"/>
              <a:t> T</a:t>
            </a:r>
            <a:r>
              <a:rPr lang="en-GB" sz="2400"/>
              <a:t>PC</a:t>
            </a:r>
            <a:r>
              <a:rPr b="1" lang="en-GB" sz="2400"/>
              <a:t> (NEXT) </a:t>
            </a:r>
            <a:endParaRPr b="1" sz="2400"/>
          </a:p>
        </p:txBody>
      </p:sp>
      <p:sp>
        <p:nvSpPr>
          <p:cNvPr id="160" name="Google Shape;160;p5"/>
          <p:cNvSpPr txBox="1"/>
          <p:nvPr>
            <p:ph idx="1" type="subTitle"/>
          </p:nvPr>
        </p:nvSpPr>
        <p:spPr>
          <a:xfrm>
            <a:off x="311700" y="808268"/>
            <a:ext cx="3887100" cy="3357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770"/>
              <a:buNone/>
            </a:pPr>
            <a:r>
              <a:rPr lang="en-GB" sz="1700">
                <a:solidFill>
                  <a:schemeClr val="dk1"/>
                </a:solidFill>
              </a:rPr>
              <a:t>This technology allows for:</a:t>
            </a:r>
            <a:endParaRPr b="1" sz="1700"/>
          </a:p>
        </p:txBody>
      </p:sp>
      <p:pic>
        <p:nvPicPr>
          <p:cNvPr id="161" name="Google Shape;161;p5" title="Screenshot 2025-09-23 at 10.39.08.png"/>
          <p:cNvPicPr preferRelativeResize="0"/>
          <p:nvPr/>
        </p:nvPicPr>
        <p:blipFill rotWithShape="1">
          <a:blip r:embed="rId3">
            <a:alphaModFix/>
          </a:blip>
          <a:srcRect b="0" l="0" r="0" t="0"/>
          <a:stretch/>
        </p:blipFill>
        <p:spPr>
          <a:xfrm>
            <a:off x="4572000" y="2389261"/>
            <a:ext cx="4147250" cy="1028514"/>
          </a:xfrm>
          <a:prstGeom prst="rect">
            <a:avLst/>
          </a:prstGeom>
          <a:noFill/>
          <a:ln cap="flat" cmpd="sng" w="19050">
            <a:solidFill>
              <a:srgbClr val="8E7CC3"/>
            </a:solidFill>
            <a:prstDash val="solid"/>
            <a:round/>
            <a:headEnd len="sm" w="sm" type="none"/>
            <a:tailEnd len="sm" w="sm" type="none"/>
          </a:ln>
        </p:spPr>
      </p:pic>
      <p:sp>
        <p:nvSpPr>
          <p:cNvPr id="162" name="Google Shape;162;p5"/>
          <p:cNvSpPr txBox="1"/>
          <p:nvPr/>
        </p:nvSpPr>
        <p:spPr>
          <a:xfrm>
            <a:off x="4572000" y="1947400"/>
            <a:ext cx="1962600" cy="33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Arial"/>
                <a:ea typeface="Arial"/>
                <a:cs typeface="Arial"/>
                <a:sym typeface="Arial"/>
              </a:rPr>
              <a:t>Sensitivity to 0vßß</a:t>
            </a:r>
            <a:r>
              <a:rPr b="0" i="0" lang="en-GB" sz="1800" u="none" cap="none" strike="noStrike">
                <a:solidFill>
                  <a:schemeClr val="dk1"/>
                </a:solidFill>
                <a:latin typeface="Arial"/>
                <a:ea typeface="Arial"/>
                <a:cs typeface="Arial"/>
                <a:sym typeface="Arial"/>
              </a:rPr>
              <a:t> </a:t>
            </a:r>
            <a:endParaRPr b="1" i="0" sz="1100" u="none" cap="none" strike="noStrike">
              <a:solidFill>
                <a:schemeClr val="dk1"/>
              </a:solidFill>
              <a:latin typeface="Arial"/>
              <a:ea typeface="Arial"/>
              <a:cs typeface="Arial"/>
              <a:sym typeface="Arial"/>
            </a:endParaRPr>
          </a:p>
        </p:txBody>
      </p:sp>
      <p:sp>
        <p:nvSpPr>
          <p:cNvPr id="163" name="Google Shape;163;p5"/>
          <p:cNvSpPr txBox="1"/>
          <p:nvPr/>
        </p:nvSpPr>
        <p:spPr>
          <a:xfrm>
            <a:off x="187300" y="1258763"/>
            <a:ext cx="2707800" cy="33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GB" sz="1500" u="none" cap="none" strike="noStrike">
                <a:solidFill>
                  <a:srgbClr val="980000"/>
                </a:solidFill>
                <a:latin typeface="Arial"/>
                <a:ea typeface="Arial"/>
                <a:cs typeface="Arial"/>
                <a:sym typeface="Arial"/>
              </a:rPr>
              <a:t>Excellent energy resolution</a:t>
            </a:r>
            <a:endParaRPr b="0" i="0" sz="1500" u="none" cap="none" strike="noStrike">
              <a:solidFill>
                <a:srgbClr val="98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980000"/>
              </a:solidFill>
              <a:latin typeface="Arial"/>
              <a:ea typeface="Arial"/>
              <a:cs typeface="Arial"/>
              <a:sym typeface="Arial"/>
            </a:endParaRPr>
          </a:p>
        </p:txBody>
      </p:sp>
      <p:sp>
        <p:nvSpPr>
          <p:cNvPr id="164" name="Google Shape;16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165" name="Google Shape;165;p5"/>
          <p:cNvCxnSpPr>
            <a:stCxn id="166" idx="2"/>
          </p:cNvCxnSpPr>
          <p:nvPr/>
        </p:nvCxnSpPr>
        <p:spPr>
          <a:xfrm flipH="1">
            <a:off x="7780675" y="1775550"/>
            <a:ext cx="294600" cy="796200"/>
          </a:xfrm>
          <a:prstGeom prst="straightConnector1">
            <a:avLst/>
          </a:prstGeom>
          <a:noFill/>
          <a:ln cap="flat" cmpd="sng" w="19050">
            <a:solidFill>
              <a:srgbClr val="674EA7"/>
            </a:solidFill>
            <a:prstDash val="solid"/>
            <a:round/>
            <a:headEnd len="sm" w="sm" type="none"/>
            <a:tailEnd len="med" w="med" type="triangle"/>
          </a:ln>
        </p:spPr>
      </p:cxnSp>
      <p:sp>
        <p:nvSpPr>
          <p:cNvPr id="166" name="Google Shape;166;p5"/>
          <p:cNvSpPr txBox="1"/>
          <p:nvPr/>
        </p:nvSpPr>
        <p:spPr>
          <a:xfrm>
            <a:off x="7150975" y="1373550"/>
            <a:ext cx="1848600" cy="402000"/>
          </a:xfrm>
          <a:prstGeom prst="rect">
            <a:avLst/>
          </a:prstGeom>
          <a:noFill/>
          <a:ln cap="flat" cmpd="sng" w="2857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351C75"/>
                </a:solidFill>
                <a:latin typeface="Arial"/>
                <a:ea typeface="Arial"/>
                <a:cs typeface="Arial"/>
                <a:sym typeface="Arial"/>
              </a:rPr>
              <a:t>Energy resolution</a:t>
            </a:r>
            <a:endParaRPr b="1" i="0" sz="1500" u="none" cap="none" strike="noStrike">
              <a:solidFill>
                <a:srgbClr val="351C75"/>
              </a:solidFill>
              <a:latin typeface="Arial"/>
              <a:ea typeface="Arial"/>
              <a:cs typeface="Arial"/>
              <a:sym typeface="Arial"/>
            </a:endParaRPr>
          </a:p>
        </p:txBody>
      </p:sp>
      <p:cxnSp>
        <p:nvCxnSpPr>
          <p:cNvPr id="167" name="Google Shape;167;p5"/>
          <p:cNvCxnSpPr/>
          <p:nvPr/>
        </p:nvCxnSpPr>
        <p:spPr>
          <a:xfrm>
            <a:off x="6269425" y="1708450"/>
            <a:ext cx="1000800" cy="813600"/>
          </a:xfrm>
          <a:prstGeom prst="straightConnector1">
            <a:avLst/>
          </a:prstGeom>
          <a:noFill/>
          <a:ln cap="flat" cmpd="sng" w="19050">
            <a:solidFill>
              <a:srgbClr val="674EA7"/>
            </a:solidFill>
            <a:prstDash val="solid"/>
            <a:round/>
            <a:headEnd len="sm" w="sm" type="none"/>
            <a:tailEnd len="med" w="med" type="triangle"/>
          </a:ln>
        </p:spPr>
      </p:cxnSp>
      <p:sp>
        <p:nvSpPr>
          <p:cNvPr id="168" name="Google Shape;168;p5"/>
          <p:cNvSpPr txBox="1"/>
          <p:nvPr/>
        </p:nvSpPr>
        <p:spPr>
          <a:xfrm>
            <a:off x="4741375" y="1373550"/>
            <a:ext cx="2057400" cy="3357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8E7CC3"/>
                </a:solidFill>
                <a:latin typeface="Arial"/>
                <a:ea typeface="Arial"/>
                <a:cs typeface="Arial"/>
                <a:sym typeface="Arial"/>
              </a:rPr>
              <a:t>Background counts</a:t>
            </a:r>
            <a:endParaRPr b="1" i="0" sz="1400" u="none" cap="none" strike="noStrike">
              <a:solidFill>
                <a:srgbClr val="8E7CC3"/>
              </a:solidFill>
              <a:latin typeface="Arial"/>
              <a:ea typeface="Arial"/>
              <a:cs typeface="Arial"/>
              <a:sym typeface="Arial"/>
            </a:endParaRPr>
          </a:p>
        </p:txBody>
      </p:sp>
      <p:cxnSp>
        <p:nvCxnSpPr>
          <p:cNvPr id="169" name="Google Shape;169;p5"/>
          <p:cNvCxnSpPr/>
          <p:nvPr/>
        </p:nvCxnSpPr>
        <p:spPr>
          <a:xfrm rot="10800000">
            <a:off x="7836775" y="3210475"/>
            <a:ext cx="477000" cy="402000"/>
          </a:xfrm>
          <a:prstGeom prst="straightConnector1">
            <a:avLst/>
          </a:prstGeom>
          <a:noFill/>
          <a:ln cap="flat" cmpd="sng" w="19050">
            <a:solidFill>
              <a:srgbClr val="674EA7"/>
            </a:solidFill>
            <a:prstDash val="solid"/>
            <a:round/>
            <a:headEnd len="sm" w="sm" type="none"/>
            <a:tailEnd len="med" w="med" type="triangle"/>
          </a:ln>
        </p:spPr>
      </p:cxnSp>
      <p:sp>
        <p:nvSpPr>
          <p:cNvPr id="170" name="Google Shape;170;p5"/>
          <p:cNvSpPr txBox="1"/>
          <p:nvPr/>
        </p:nvSpPr>
        <p:spPr>
          <a:xfrm>
            <a:off x="7602975" y="3612475"/>
            <a:ext cx="1418100" cy="3357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8E7CC3"/>
                </a:solidFill>
                <a:latin typeface="Arial"/>
                <a:ea typeface="Arial"/>
                <a:cs typeface="Arial"/>
                <a:sym typeface="Arial"/>
              </a:rPr>
              <a:t>Exposure time</a:t>
            </a:r>
            <a:endParaRPr b="1" i="0" sz="1800" u="none" cap="none" strike="noStrike">
              <a:solidFill>
                <a:srgbClr val="8E7CC3"/>
              </a:solidFill>
              <a:latin typeface="Arial"/>
              <a:ea typeface="Arial"/>
              <a:cs typeface="Arial"/>
              <a:sym typeface="Arial"/>
            </a:endParaRPr>
          </a:p>
        </p:txBody>
      </p:sp>
      <p:cxnSp>
        <p:nvCxnSpPr>
          <p:cNvPr id="171" name="Google Shape;171;p5"/>
          <p:cNvCxnSpPr/>
          <p:nvPr/>
        </p:nvCxnSpPr>
        <p:spPr>
          <a:xfrm flipH="1" rot="10800000">
            <a:off x="5452100" y="3097625"/>
            <a:ext cx="1209600" cy="876900"/>
          </a:xfrm>
          <a:prstGeom prst="straightConnector1">
            <a:avLst/>
          </a:prstGeom>
          <a:noFill/>
          <a:ln cap="flat" cmpd="sng" w="19050">
            <a:solidFill>
              <a:srgbClr val="674EA7"/>
            </a:solidFill>
            <a:prstDash val="solid"/>
            <a:round/>
            <a:headEnd len="sm" w="sm" type="none"/>
            <a:tailEnd len="med" w="med" type="triangle"/>
          </a:ln>
        </p:spPr>
      </p:cxnSp>
      <p:sp>
        <p:nvSpPr>
          <p:cNvPr id="172" name="Google Shape;172;p5"/>
          <p:cNvSpPr txBox="1"/>
          <p:nvPr/>
        </p:nvSpPr>
        <p:spPr>
          <a:xfrm>
            <a:off x="4315225" y="3974525"/>
            <a:ext cx="1848600" cy="335700"/>
          </a:xfrm>
          <a:prstGeom prst="rect">
            <a:avLst/>
          </a:prstGeom>
          <a:noFill/>
          <a:ln cap="flat" cmpd="sng" w="19050">
            <a:solidFill>
              <a:srgbClr val="8E7CC3"/>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8E7CC3"/>
                </a:solidFill>
                <a:latin typeface="Arial"/>
                <a:ea typeface="Arial"/>
                <a:cs typeface="Arial"/>
                <a:sym typeface="Arial"/>
              </a:rPr>
              <a:t>Detector efficiency</a:t>
            </a:r>
            <a:endParaRPr b="1" i="0" sz="1800" u="none" cap="none" strike="noStrike">
              <a:solidFill>
                <a:srgbClr val="8E7CC3"/>
              </a:solidFill>
              <a:latin typeface="Arial"/>
              <a:ea typeface="Arial"/>
              <a:cs typeface="Arial"/>
              <a:sym typeface="Arial"/>
            </a:endParaRPr>
          </a:p>
        </p:txBody>
      </p:sp>
      <p:cxnSp>
        <p:nvCxnSpPr>
          <p:cNvPr id="173" name="Google Shape;173;p5"/>
          <p:cNvCxnSpPr>
            <a:stCxn id="174" idx="0"/>
          </p:cNvCxnSpPr>
          <p:nvPr/>
        </p:nvCxnSpPr>
        <p:spPr>
          <a:xfrm flipH="1" rot="10800000">
            <a:off x="7049775" y="3282450"/>
            <a:ext cx="420900" cy="860400"/>
          </a:xfrm>
          <a:prstGeom prst="straightConnector1">
            <a:avLst/>
          </a:prstGeom>
          <a:noFill/>
          <a:ln cap="flat" cmpd="sng" w="19050">
            <a:solidFill>
              <a:srgbClr val="674EA7"/>
            </a:solidFill>
            <a:prstDash val="solid"/>
            <a:round/>
            <a:headEnd len="sm" w="sm" type="none"/>
            <a:tailEnd len="med" w="med" type="triangle"/>
          </a:ln>
        </p:spPr>
      </p:cxnSp>
      <p:sp>
        <p:nvSpPr>
          <p:cNvPr id="174" name="Google Shape;174;p5"/>
          <p:cNvSpPr txBox="1"/>
          <p:nvPr/>
        </p:nvSpPr>
        <p:spPr>
          <a:xfrm>
            <a:off x="6349875" y="4142850"/>
            <a:ext cx="1399800" cy="335700"/>
          </a:xfrm>
          <a:prstGeom prst="rect">
            <a:avLst/>
          </a:prstGeom>
          <a:noFill/>
          <a:ln cap="flat" cmpd="sng" w="19050">
            <a:solidFill>
              <a:srgbClr val="595959"/>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8E7CC3"/>
                </a:solidFill>
                <a:latin typeface="Arial"/>
                <a:ea typeface="Arial"/>
                <a:cs typeface="Arial"/>
                <a:sym typeface="Arial"/>
              </a:rPr>
              <a:t>Isotope mass</a:t>
            </a:r>
            <a:endParaRPr b="1" i="0" sz="1400" u="none" cap="none" strike="noStrike">
              <a:solidFill>
                <a:srgbClr val="8E7CC3"/>
              </a:solidFill>
              <a:latin typeface="Arial"/>
              <a:ea typeface="Arial"/>
              <a:cs typeface="Arial"/>
              <a:sym typeface="Arial"/>
            </a:endParaRPr>
          </a:p>
        </p:txBody>
      </p:sp>
      <p:pic>
        <p:nvPicPr>
          <p:cNvPr id="175" name="Google Shape;175;p5" title="Screenshot 2025-07-16 at 23.23.53.png"/>
          <p:cNvPicPr preferRelativeResize="0"/>
          <p:nvPr/>
        </p:nvPicPr>
        <p:blipFill rotWithShape="1">
          <a:blip r:embed="rId4">
            <a:alphaModFix/>
          </a:blip>
          <a:srcRect b="0" l="0" r="0" t="0"/>
          <a:stretch/>
        </p:blipFill>
        <p:spPr>
          <a:xfrm>
            <a:off x="311700" y="1635975"/>
            <a:ext cx="3817470" cy="2506874"/>
          </a:xfrm>
          <a:prstGeom prst="rect">
            <a:avLst/>
          </a:prstGeom>
          <a:noFill/>
          <a:ln cap="flat" cmpd="sng" w="19050">
            <a:solidFill>
              <a:srgbClr val="595959"/>
            </a:solidFill>
            <a:prstDash val="dot"/>
            <a:round/>
            <a:headEnd len="sm" w="sm" type="none"/>
            <a:tailEnd len="sm" w="sm" type="none"/>
          </a:ln>
        </p:spPr>
      </p:pic>
      <p:cxnSp>
        <p:nvCxnSpPr>
          <p:cNvPr id="176" name="Google Shape;176;p5"/>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6"/>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a:t>
            </a:r>
            <a:r>
              <a:rPr lang="en-GB" sz="2400"/>
              <a:t>eutrino</a:t>
            </a:r>
            <a:r>
              <a:rPr b="1" lang="en-GB" sz="2400"/>
              <a:t> E</a:t>
            </a:r>
            <a:r>
              <a:rPr lang="en-GB" sz="2400"/>
              <a:t>xperiment</a:t>
            </a:r>
            <a:r>
              <a:rPr b="1" lang="en-GB" sz="2400"/>
              <a:t> </a:t>
            </a:r>
            <a:r>
              <a:rPr lang="en-GB" sz="2400"/>
              <a:t>with a</a:t>
            </a:r>
            <a:r>
              <a:rPr b="1" lang="en-GB" sz="2400"/>
              <a:t> X</a:t>
            </a:r>
            <a:r>
              <a:rPr lang="en-GB" sz="2400"/>
              <a:t>enon</a:t>
            </a:r>
            <a:r>
              <a:rPr b="1" lang="en-GB" sz="2400"/>
              <a:t> T</a:t>
            </a:r>
            <a:r>
              <a:rPr lang="en-GB" sz="2400"/>
              <a:t>PC</a:t>
            </a:r>
            <a:r>
              <a:rPr b="1" lang="en-GB" sz="2400"/>
              <a:t> (NEXT) </a:t>
            </a:r>
            <a:endParaRPr b="1" sz="2400"/>
          </a:p>
        </p:txBody>
      </p:sp>
      <p:sp>
        <p:nvSpPr>
          <p:cNvPr id="182" name="Google Shape;182;p6"/>
          <p:cNvSpPr txBox="1"/>
          <p:nvPr>
            <p:ph idx="1" type="subTitle"/>
          </p:nvPr>
        </p:nvSpPr>
        <p:spPr>
          <a:xfrm>
            <a:off x="311700" y="808268"/>
            <a:ext cx="3887100" cy="3357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770"/>
              <a:buNone/>
            </a:pPr>
            <a:r>
              <a:rPr lang="en-GB" sz="1700">
                <a:solidFill>
                  <a:schemeClr val="dk1"/>
                </a:solidFill>
              </a:rPr>
              <a:t>This technology allows for:</a:t>
            </a:r>
            <a:endParaRPr b="1" sz="1700"/>
          </a:p>
        </p:txBody>
      </p:sp>
      <p:pic>
        <p:nvPicPr>
          <p:cNvPr id="183" name="Google Shape;183;p6" title="Screenshot 2025-09-23 at 10.39.08.png"/>
          <p:cNvPicPr preferRelativeResize="0"/>
          <p:nvPr/>
        </p:nvPicPr>
        <p:blipFill rotWithShape="1">
          <a:blip r:embed="rId3">
            <a:alphaModFix/>
          </a:blip>
          <a:srcRect b="0" l="0" r="0" t="0"/>
          <a:stretch/>
        </p:blipFill>
        <p:spPr>
          <a:xfrm>
            <a:off x="4572000" y="2389261"/>
            <a:ext cx="4147250" cy="1028514"/>
          </a:xfrm>
          <a:prstGeom prst="rect">
            <a:avLst/>
          </a:prstGeom>
          <a:noFill/>
          <a:ln cap="flat" cmpd="sng" w="19050">
            <a:solidFill>
              <a:srgbClr val="8E7CC3"/>
            </a:solidFill>
            <a:prstDash val="solid"/>
            <a:round/>
            <a:headEnd len="sm" w="sm" type="none"/>
            <a:tailEnd len="sm" w="sm" type="none"/>
          </a:ln>
        </p:spPr>
      </p:pic>
      <p:sp>
        <p:nvSpPr>
          <p:cNvPr id="184" name="Google Shape;184;p6"/>
          <p:cNvSpPr txBox="1"/>
          <p:nvPr/>
        </p:nvSpPr>
        <p:spPr>
          <a:xfrm>
            <a:off x="4572000" y="1947400"/>
            <a:ext cx="1962600" cy="33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Arial"/>
                <a:ea typeface="Arial"/>
                <a:cs typeface="Arial"/>
                <a:sym typeface="Arial"/>
              </a:rPr>
              <a:t>Sensitivity to 0vßß</a:t>
            </a:r>
            <a:r>
              <a:rPr b="0" i="0" lang="en-GB" sz="1800" u="none" cap="none" strike="noStrike">
                <a:solidFill>
                  <a:schemeClr val="dk1"/>
                </a:solidFill>
                <a:latin typeface="Arial"/>
                <a:ea typeface="Arial"/>
                <a:cs typeface="Arial"/>
                <a:sym typeface="Arial"/>
              </a:rPr>
              <a:t> </a:t>
            </a:r>
            <a:endParaRPr b="1" i="0" sz="1100" u="none" cap="none" strike="noStrike">
              <a:solidFill>
                <a:schemeClr val="dk1"/>
              </a:solidFill>
              <a:latin typeface="Arial"/>
              <a:ea typeface="Arial"/>
              <a:cs typeface="Arial"/>
              <a:sym typeface="Arial"/>
            </a:endParaRPr>
          </a:p>
        </p:txBody>
      </p:sp>
      <p:sp>
        <p:nvSpPr>
          <p:cNvPr id="185" name="Google Shape;185;p6"/>
          <p:cNvSpPr txBox="1"/>
          <p:nvPr/>
        </p:nvSpPr>
        <p:spPr>
          <a:xfrm>
            <a:off x="187300" y="1258763"/>
            <a:ext cx="2707800" cy="33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980000"/>
                </a:solidFill>
                <a:latin typeface="Arial"/>
                <a:ea typeface="Arial"/>
                <a:cs typeface="Arial"/>
                <a:sym typeface="Arial"/>
              </a:rPr>
              <a:t>Scalability</a:t>
            </a:r>
            <a:endParaRPr b="0" i="0" sz="1500" u="none" cap="none" strike="noStrike">
              <a:solidFill>
                <a:srgbClr val="980000"/>
              </a:solidFill>
              <a:latin typeface="Arial"/>
              <a:ea typeface="Arial"/>
              <a:cs typeface="Arial"/>
              <a:sym typeface="Arial"/>
            </a:endParaRPr>
          </a:p>
        </p:txBody>
      </p:sp>
      <p:sp>
        <p:nvSpPr>
          <p:cNvPr id="186" name="Google Shape;186;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187" name="Google Shape;187;p6"/>
          <p:cNvCxnSpPr>
            <a:stCxn id="188" idx="2"/>
          </p:cNvCxnSpPr>
          <p:nvPr/>
        </p:nvCxnSpPr>
        <p:spPr>
          <a:xfrm flipH="1">
            <a:off x="7780675" y="1632650"/>
            <a:ext cx="294600" cy="817500"/>
          </a:xfrm>
          <a:prstGeom prst="straightConnector1">
            <a:avLst/>
          </a:prstGeom>
          <a:noFill/>
          <a:ln cap="flat" cmpd="sng" w="19050">
            <a:solidFill>
              <a:srgbClr val="674EA7"/>
            </a:solidFill>
            <a:prstDash val="solid"/>
            <a:round/>
            <a:headEnd len="sm" w="sm" type="none"/>
            <a:tailEnd len="med" w="med" type="triangle"/>
          </a:ln>
        </p:spPr>
      </p:cxnSp>
      <p:sp>
        <p:nvSpPr>
          <p:cNvPr id="188" name="Google Shape;188;p6"/>
          <p:cNvSpPr txBox="1"/>
          <p:nvPr/>
        </p:nvSpPr>
        <p:spPr>
          <a:xfrm>
            <a:off x="7270225" y="1296950"/>
            <a:ext cx="1610100" cy="335700"/>
          </a:xfrm>
          <a:prstGeom prst="rect">
            <a:avLst/>
          </a:prstGeom>
          <a:noFill/>
          <a:ln cap="flat" cmpd="sng" w="19050">
            <a:solidFill>
              <a:srgbClr val="595959"/>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Energy resolution</a:t>
            </a:r>
            <a:endParaRPr b="0" i="0" sz="1400" u="none" cap="none" strike="noStrike">
              <a:solidFill>
                <a:srgbClr val="674EA7"/>
              </a:solidFill>
              <a:latin typeface="Arial"/>
              <a:ea typeface="Arial"/>
              <a:cs typeface="Arial"/>
              <a:sym typeface="Arial"/>
            </a:endParaRPr>
          </a:p>
        </p:txBody>
      </p:sp>
      <p:cxnSp>
        <p:nvCxnSpPr>
          <p:cNvPr id="189" name="Google Shape;189;p6"/>
          <p:cNvCxnSpPr/>
          <p:nvPr/>
        </p:nvCxnSpPr>
        <p:spPr>
          <a:xfrm>
            <a:off x="6269425" y="1708450"/>
            <a:ext cx="1000800" cy="813600"/>
          </a:xfrm>
          <a:prstGeom prst="straightConnector1">
            <a:avLst/>
          </a:prstGeom>
          <a:noFill/>
          <a:ln cap="flat" cmpd="sng" w="19050">
            <a:solidFill>
              <a:srgbClr val="674EA7"/>
            </a:solidFill>
            <a:prstDash val="solid"/>
            <a:round/>
            <a:headEnd len="sm" w="sm" type="none"/>
            <a:tailEnd len="med" w="med" type="triangle"/>
          </a:ln>
        </p:spPr>
      </p:cxnSp>
      <p:sp>
        <p:nvSpPr>
          <p:cNvPr id="190" name="Google Shape;190;p6"/>
          <p:cNvSpPr txBox="1"/>
          <p:nvPr/>
        </p:nvSpPr>
        <p:spPr>
          <a:xfrm>
            <a:off x="5091000" y="1373550"/>
            <a:ext cx="1707900" cy="3357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Background counts</a:t>
            </a:r>
            <a:endParaRPr b="0" i="0" sz="1400" u="none" cap="none" strike="noStrike">
              <a:solidFill>
                <a:srgbClr val="674EA7"/>
              </a:solidFill>
              <a:latin typeface="Arial"/>
              <a:ea typeface="Arial"/>
              <a:cs typeface="Arial"/>
              <a:sym typeface="Arial"/>
            </a:endParaRPr>
          </a:p>
        </p:txBody>
      </p:sp>
      <p:cxnSp>
        <p:nvCxnSpPr>
          <p:cNvPr id="191" name="Google Shape;191;p6"/>
          <p:cNvCxnSpPr/>
          <p:nvPr/>
        </p:nvCxnSpPr>
        <p:spPr>
          <a:xfrm rot="10800000">
            <a:off x="7836775" y="3210475"/>
            <a:ext cx="477000" cy="402000"/>
          </a:xfrm>
          <a:prstGeom prst="straightConnector1">
            <a:avLst/>
          </a:prstGeom>
          <a:noFill/>
          <a:ln cap="flat" cmpd="sng" w="19050">
            <a:solidFill>
              <a:srgbClr val="674EA7"/>
            </a:solidFill>
            <a:prstDash val="solid"/>
            <a:round/>
            <a:headEnd len="sm" w="sm" type="none"/>
            <a:tailEnd len="med" w="med" type="triangle"/>
          </a:ln>
        </p:spPr>
      </p:cxnSp>
      <p:sp>
        <p:nvSpPr>
          <p:cNvPr id="192" name="Google Shape;192;p6"/>
          <p:cNvSpPr txBox="1"/>
          <p:nvPr/>
        </p:nvSpPr>
        <p:spPr>
          <a:xfrm>
            <a:off x="7602975" y="3612475"/>
            <a:ext cx="1418100" cy="3357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Exposure time</a:t>
            </a:r>
            <a:endParaRPr b="0" i="0" sz="1800" u="none" cap="none" strike="noStrike">
              <a:solidFill>
                <a:srgbClr val="674EA7"/>
              </a:solidFill>
              <a:latin typeface="Arial"/>
              <a:ea typeface="Arial"/>
              <a:cs typeface="Arial"/>
              <a:sym typeface="Arial"/>
            </a:endParaRPr>
          </a:p>
        </p:txBody>
      </p:sp>
      <p:cxnSp>
        <p:nvCxnSpPr>
          <p:cNvPr id="193" name="Google Shape;193;p6"/>
          <p:cNvCxnSpPr/>
          <p:nvPr/>
        </p:nvCxnSpPr>
        <p:spPr>
          <a:xfrm flipH="1" rot="10800000">
            <a:off x="5452100" y="3097625"/>
            <a:ext cx="1209600" cy="876900"/>
          </a:xfrm>
          <a:prstGeom prst="straightConnector1">
            <a:avLst/>
          </a:prstGeom>
          <a:noFill/>
          <a:ln cap="flat" cmpd="sng" w="19050">
            <a:solidFill>
              <a:srgbClr val="674EA7"/>
            </a:solidFill>
            <a:prstDash val="solid"/>
            <a:round/>
            <a:headEnd len="sm" w="sm" type="none"/>
            <a:tailEnd len="med" w="med" type="triangle"/>
          </a:ln>
        </p:spPr>
      </p:cxnSp>
      <p:sp>
        <p:nvSpPr>
          <p:cNvPr id="194" name="Google Shape;194;p6"/>
          <p:cNvSpPr txBox="1"/>
          <p:nvPr/>
        </p:nvSpPr>
        <p:spPr>
          <a:xfrm>
            <a:off x="4334550" y="3996125"/>
            <a:ext cx="1683300" cy="335700"/>
          </a:xfrm>
          <a:prstGeom prst="rect">
            <a:avLst/>
          </a:prstGeom>
          <a:noFill/>
          <a:ln cap="flat" cmpd="sng" w="19050">
            <a:solidFill>
              <a:srgbClr val="8E7CC3"/>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Detector efficiency</a:t>
            </a:r>
            <a:endParaRPr b="0" i="0" sz="1800" u="none" cap="none" strike="noStrike">
              <a:solidFill>
                <a:srgbClr val="674EA7"/>
              </a:solidFill>
              <a:latin typeface="Arial"/>
              <a:ea typeface="Arial"/>
              <a:cs typeface="Arial"/>
              <a:sym typeface="Arial"/>
            </a:endParaRPr>
          </a:p>
        </p:txBody>
      </p:sp>
      <p:cxnSp>
        <p:nvCxnSpPr>
          <p:cNvPr id="195" name="Google Shape;195;p6"/>
          <p:cNvCxnSpPr>
            <a:stCxn id="196" idx="0"/>
          </p:cNvCxnSpPr>
          <p:nvPr/>
        </p:nvCxnSpPr>
        <p:spPr>
          <a:xfrm flipH="1" rot="10800000">
            <a:off x="7093275" y="3282450"/>
            <a:ext cx="420900" cy="860400"/>
          </a:xfrm>
          <a:prstGeom prst="straightConnector1">
            <a:avLst/>
          </a:prstGeom>
          <a:noFill/>
          <a:ln cap="flat" cmpd="sng" w="19050">
            <a:solidFill>
              <a:srgbClr val="674EA7"/>
            </a:solidFill>
            <a:prstDash val="solid"/>
            <a:round/>
            <a:headEnd len="sm" w="sm" type="none"/>
            <a:tailEnd len="med" w="med" type="triangle"/>
          </a:ln>
        </p:spPr>
      </p:cxnSp>
      <p:sp>
        <p:nvSpPr>
          <p:cNvPr id="196" name="Google Shape;196;p6"/>
          <p:cNvSpPr txBox="1"/>
          <p:nvPr/>
        </p:nvSpPr>
        <p:spPr>
          <a:xfrm>
            <a:off x="6349875" y="4142850"/>
            <a:ext cx="1486800" cy="335700"/>
          </a:xfrm>
          <a:prstGeom prst="rect">
            <a:avLst/>
          </a:prstGeom>
          <a:noFill/>
          <a:ln cap="flat" cmpd="sng" w="2857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351C75"/>
                </a:solidFill>
                <a:latin typeface="Arial"/>
                <a:ea typeface="Arial"/>
                <a:cs typeface="Arial"/>
                <a:sym typeface="Arial"/>
              </a:rPr>
              <a:t>Isotope mass</a:t>
            </a:r>
            <a:endParaRPr b="0" i="0" sz="1400" u="none" cap="none" strike="noStrike">
              <a:solidFill>
                <a:srgbClr val="674EA7"/>
              </a:solidFill>
              <a:latin typeface="Arial"/>
              <a:ea typeface="Arial"/>
              <a:cs typeface="Arial"/>
              <a:sym typeface="Arial"/>
            </a:endParaRPr>
          </a:p>
        </p:txBody>
      </p:sp>
      <p:pic>
        <p:nvPicPr>
          <p:cNvPr id="197" name="Google Shape;197;p6" title="Screenshot 2025-10-06 at 15.02.33.png"/>
          <p:cNvPicPr preferRelativeResize="0"/>
          <p:nvPr/>
        </p:nvPicPr>
        <p:blipFill rotWithShape="1">
          <a:blip r:embed="rId4">
            <a:alphaModFix/>
          </a:blip>
          <a:srcRect b="2218" l="0" r="0" t="-2220"/>
          <a:stretch/>
        </p:blipFill>
        <p:spPr>
          <a:xfrm>
            <a:off x="187300" y="1709250"/>
            <a:ext cx="4253550" cy="2024726"/>
          </a:xfrm>
          <a:prstGeom prst="rect">
            <a:avLst/>
          </a:prstGeom>
          <a:noFill/>
          <a:ln cap="flat" cmpd="sng" w="19050">
            <a:solidFill>
              <a:schemeClr val="dk2"/>
            </a:solidFill>
            <a:prstDash val="dot"/>
            <a:round/>
            <a:headEnd len="sm" w="sm" type="none"/>
            <a:tailEnd len="sm" w="sm" type="none"/>
          </a:ln>
        </p:spPr>
      </p:pic>
      <p:cxnSp>
        <p:nvCxnSpPr>
          <p:cNvPr id="198" name="Google Shape;198;p6"/>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7"/>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a:t>
            </a:r>
            <a:r>
              <a:rPr lang="en-GB" sz="2400"/>
              <a:t>eutrino</a:t>
            </a:r>
            <a:r>
              <a:rPr b="1" lang="en-GB" sz="2400"/>
              <a:t> E</a:t>
            </a:r>
            <a:r>
              <a:rPr lang="en-GB" sz="2400"/>
              <a:t>xperiment</a:t>
            </a:r>
            <a:r>
              <a:rPr b="1" lang="en-GB" sz="2400"/>
              <a:t> </a:t>
            </a:r>
            <a:r>
              <a:rPr lang="en-GB" sz="2400"/>
              <a:t>with a</a:t>
            </a:r>
            <a:r>
              <a:rPr b="1" lang="en-GB" sz="2400"/>
              <a:t> X</a:t>
            </a:r>
            <a:r>
              <a:rPr lang="en-GB" sz="2400"/>
              <a:t>enon</a:t>
            </a:r>
            <a:r>
              <a:rPr b="1" lang="en-GB" sz="2400"/>
              <a:t> T</a:t>
            </a:r>
            <a:r>
              <a:rPr lang="en-GB" sz="2400"/>
              <a:t>PC</a:t>
            </a:r>
            <a:r>
              <a:rPr b="1" lang="en-GB" sz="2400"/>
              <a:t> (NEXT) </a:t>
            </a:r>
            <a:endParaRPr b="1" sz="2400"/>
          </a:p>
        </p:txBody>
      </p:sp>
      <p:sp>
        <p:nvSpPr>
          <p:cNvPr id="204" name="Google Shape;204;p7"/>
          <p:cNvSpPr txBox="1"/>
          <p:nvPr>
            <p:ph idx="1" type="subTitle"/>
          </p:nvPr>
        </p:nvSpPr>
        <p:spPr>
          <a:xfrm>
            <a:off x="311700" y="808268"/>
            <a:ext cx="3887100" cy="3357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770"/>
              <a:buNone/>
            </a:pPr>
            <a:r>
              <a:rPr lang="en-GB" sz="1700">
                <a:solidFill>
                  <a:schemeClr val="dk1"/>
                </a:solidFill>
              </a:rPr>
              <a:t>This technology allows for:</a:t>
            </a:r>
            <a:endParaRPr b="1" sz="1700"/>
          </a:p>
        </p:txBody>
      </p:sp>
      <p:pic>
        <p:nvPicPr>
          <p:cNvPr id="205" name="Google Shape;205;p7" title="Screenshot 2025-09-23 at 10.39.08.png"/>
          <p:cNvPicPr preferRelativeResize="0"/>
          <p:nvPr/>
        </p:nvPicPr>
        <p:blipFill rotWithShape="1">
          <a:blip r:embed="rId3">
            <a:alphaModFix/>
          </a:blip>
          <a:srcRect b="0" l="0" r="0" t="0"/>
          <a:stretch/>
        </p:blipFill>
        <p:spPr>
          <a:xfrm>
            <a:off x="4572000" y="2390400"/>
            <a:ext cx="4147200" cy="1029600"/>
          </a:xfrm>
          <a:prstGeom prst="rect">
            <a:avLst/>
          </a:prstGeom>
          <a:noFill/>
          <a:ln cap="flat" cmpd="sng" w="19050">
            <a:solidFill>
              <a:srgbClr val="8E7CC3"/>
            </a:solidFill>
            <a:prstDash val="solid"/>
            <a:round/>
            <a:headEnd len="sm" w="sm" type="none"/>
            <a:tailEnd len="sm" w="sm" type="none"/>
          </a:ln>
        </p:spPr>
      </p:pic>
      <p:sp>
        <p:nvSpPr>
          <p:cNvPr id="206" name="Google Shape;206;p7"/>
          <p:cNvSpPr txBox="1"/>
          <p:nvPr/>
        </p:nvSpPr>
        <p:spPr>
          <a:xfrm>
            <a:off x="4572000" y="1947600"/>
            <a:ext cx="1962000" cy="33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Arial"/>
                <a:ea typeface="Arial"/>
                <a:cs typeface="Arial"/>
                <a:sym typeface="Arial"/>
              </a:rPr>
              <a:t>Sensitivity to 0vßß</a:t>
            </a:r>
            <a:r>
              <a:rPr b="0" i="0" lang="en-GB" sz="1800" u="none" cap="none" strike="noStrike">
                <a:solidFill>
                  <a:schemeClr val="dk1"/>
                </a:solidFill>
                <a:latin typeface="Arial"/>
                <a:ea typeface="Arial"/>
                <a:cs typeface="Arial"/>
                <a:sym typeface="Arial"/>
              </a:rPr>
              <a:t> </a:t>
            </a:r>
            <a:endParaRPr b="1" i="0" sz="1100" u="none" cap="none" strike="noStrike">
              <a:solidFill>
                <a:schemeClr val="dk1"/>
              </a:solidFill>
              <a:latin typeface="Arial"/>
              <a:ea typeface="Arial"/>
              <a:cs typeface="Arial"/>
              <a:sym typeface="Arial"/>
            </a:endParaRPr>
          </a:p>
        </p:txBody>
      </p:sp>
      <p:sp>
        <p:nvSpPr>
          <p:cNvPr id="207" name="Google Shape;207;p7"/>
          <p:cNvSpPr txBox="1"/>
          <p:nvPr/>
        </p:nvSpPr>
        <p:spPr>
          <a:xfrm>
            <a:off x="311700" y="1222125"/>
            <a:ext cx="2707800" cy="33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980000"/>
                </a:solidFill>
                <a:latin typeface="Arial"/>
                <a:ea typeface="Arial"/>
                <a:cs typeface="Arial"/>
                <a:sym typeface="Arial"/>
              </a:rPr>
              <a:t>Background discrimination</a:t>
            </a:r>
            <a:endParaRPr b="0" i="0" sz="1500" u="none" cap="none" strike="noStrike">
              <a:solidFill>
                <a:srgbClr val="980000"/>
              </a:solidFill>
              <a:latin typeface="Arial"/>
              <a:ea typeface="Arial"/>
              <a:cs typeface="Arial"/>
              <a:sym typeface="Arial"/>
            </a:endParaRPr>
          </a:p>
        </p:txBody>
      </p:sp>
      <p:sp>
        <p:nvSpPr>
          <p:cNvPr id="208" name="Google Shape;208;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09" name="Google Shape;209;p7"/>
          <p:cNvCxnSpPr>
            <a:stCxn id="210" idx="2"/>
          </p:cNvCxnSpPr>
          <p:nvPr/>
        </p:nvCxnSpPr>
        <p:spPr>
          <a:xfrm flipH="1">
            <a:off x="7780675" y="1632650"/>
            <a:ext cx="294600" cy="817500"/>
          </a:xfrm>
          <a:prstGeom prst="straightConnector1">
            <a:avLst/>
          </a:prstGeom>
          <a:noFill/>
          <a:ln cap="flat" cmpd="sng" w="19050">
            <a:solidFill>
              <a:srgbClr val="674EA7"/>
            </a:solidFill>
            <a:prstDash val="solid"/>
            <a:round/>
            <a:headEnd len="sm" w="sm" type="none"/>
            <a:tailEnd len="med" w="med" type="triangle"/>
          </a:ln>
        </p:spPr>
      </p:cxnSp>
      <p:sp>
        <p:nvSpPr>
          <p:cNvPr id="210" name="Google Shape;210;p7"/>
          <p:cNvSpPr txBox="1"/>
          <p:nvPr/>
        </p:nvSpPr>
        <p:spPr>
          <a:xfrm>
            <a:off x="7270225" y="1296950"/>
            <a:ext cx="1610100" cy="335700"/>
          </a:xfrm>
          <a:prstGeom prst="rect">
            <a:avLst/>
          </a:prstGeom>
          <a:noFill/>
          <a:ln cap="flat" cmpd="sng" w="19050">
            <a:solidFill>
              <a:srgbClr val="595959"/>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Energy resolution</a:t>
            </a:r>
            <a:endParaRPr b="0" i="0" sz="1400" u="none" cap="none" strike="noStrike">
              <a:solidFill>
                <a:srgbClr val="674EA7"/>
              </a:solidFill>
              <a:latin typeface="Arial"/>
              <a:ea typeface="Arial"/>
              <a:cs typeface="Arial"/>
              <a:sym typeface="Arial"/>
            </a:endParaRPr>
          </a:p>
        </p:txBody>
      </p:sp>
      <p:cxnSp>
        <p:nvCxnSpPr>
          <p:cNvPr id="211" name="Google Shape;211;p7"/>
          <p:cNvCxnSpPr/>
          <p:nvPr/>
        </p:nvCxnSpPr>
        <p:spPr>
          <a:xfrm>
            <a:off x="6269425" y="1708450"/>
            <a:ext cx="1000800" cy="813600"/>
          </a:xfrm>
          <a:prstGeom prst="straightConnector1">
            <a:avLst/>
          </a:prstGeom>
          <a:noFill/>
          <a:ln cap="flat" cmpd="sng" w="19050">
            <a:solidFill>
              <a:srgbClr val="674EA7"/>
            </a:solidFill>
            <a:prstDash val="solid"/>
            <a:round/>
            <a:headEnd len="sm" w="sm" type="none"/>
            <a:tailEnd len="med" w="med" type="triangle"/>
          </a:ln>
        </p:spPr>
      </p:cxnSp>
      <p:sp>
        <p:nvSpPr>
          <p:cNvPr id="212" name="Google Shape;212;p7"/>
          <p:cNvSpPr txBox="1"/>
          <p:nvPr/>
        </p:nvSpPr>
        <p:spPr>
          <a:xfrm>
            <a:off x="4890225" y="1373550"/>
            <a:ext cx="2086200" cy="335700"/>
          </a:xfrm>
          <a:prstGeom prst="rect">
            <a:avLst/>
          </a:prstGeom>
          <a:noFill/>
          <a:ln cap="flat" cmpd="sng" w="2857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351C75"/>
                </a:solidFill>
                <a:latin typeface="Arial"/>
                <a:ea typeface="Arial"/>
                <a:cs typeface="Arial"/>
                <a:sym typeface="Arial"/>
              </a:rPr>
              <a:t>Background counts</a:t>
            </a:r>
            <a:endParaRPr b="0" i="0" sz="1400" u="none" cap="none" strike="noStrike">
              <a:solidFill>
                <a:srgbClr val="674EA7"/>
              </a:solidFill>
              <a:latin typeface="Arial"/>
              <a:ea typeface="Arial"/>
              <a:cs typeface="Arial"/>
              <a:sym typeface="Arial"/>
            </a:endParaRPr>
          </a:p>
        </p:txBody>
      </p:sp>
      <p:cxnSp>
        <p:nvCxnSpPr>
          <p:cNvPr id="213" name="Google Shape;213;p7"/>
          <p:cNvCxnSpPr/>
          <p:nvPr/>
        </p:nvCxnSpPr>
        <p:spPr>
          <a:xfrm rot="10800000">
            <a:off x="7836775" y="3210475"/>
            <a:ext cx="477000" cy="402000"/>
          </a:xfrm>
          <a:prstGeom prst="straightConnector1">
            <a:avLst/>
          </a:prstGeom>
          <a:noFill/>
          <a:ln cap="flat" cmpd="sng" w="19050">
            <a:solidFill>
              <a:srgbClr val="674EA7"/>
            </a:solidFill>
            <a:prstDash val="solid"/>
            <a:round/>
            <a:headEnd len="sm" w="sm" type="none"/>
            <a:tailEnd len="med" w="med" type="triangle"/>
          </a:ln>
        </p:spPr>
      </p:cxnSp>
      <p:sp>
        <p:nvSpPr>
          <p:cNvPr id="214" name="Google Shape;214;p7"/>
          <p:cNvSpPr txBox="1"/>
          <p:nvPr/>
        </p:nvSpPr>
        <p:spPr>
          <a:xfrm>
            <a:off x="7602975" y="3612475"/>
            <a:ext cx="1418100" cy="3357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Exposure time</a:t>
            </a:r>
            <a:endParaRPr b="0" i="0" sz="1800" u="none" cap="none" strike="noStrike">
              <a:solidFill>
                <a:srgbClr val="674EA7"/>
              </a:solidFill>
              <a:latin typeface="Arial"/>
              <a:ea typeface="Arial"/>
              <a:cs typeface="Arial"/>
              <a:sym typeface="Arial"/>
            </a:endParaRPr>
          </a:p>
        </p:txBody>
      </p:sp>
      <p:cxnSp>
        <p:nvCxnSpPr>
          <p:cNvPr id="215" name="Google Shape;215;p7"/>
          <p:cNvCxnSpPr/>
          <p:nvPr/>
        </p:nvCxnSpPr>
        <p:spPr>
          <a:xfrm flipH="1" rot="10800000">
            <a:off x="5452100" y="3096000"/>
            <a:ext cx="1209600" cy="878400"/>
          </a:xfrm>
          <a:prstGeom prst="straightConnector1">
            <a:avLst/>
          </a:prstGeom>
          <a:noFill/>
          <a:ln cap="flat" cmpd="sng" w="19050">
            <a:solidFill>
              <a:srgbClr val="674EA7"/>
            </a:solidFill>
            <a:prstDash val="solid"/>
            <a:round/>
            <a:headEnd len="sm" w="sm" type="none"/>
            <a:tailEnd len="med" w="med" type="triangle"/>
          </a:ln>
        </p:spPr>
      </p:cxnSp>
      <p:sp>
        <p:nvSpPr>
          <p:cNvPr id="216" name="Google Shape;216;p7"/>
          <p:cNvSpPr txBox="1"/>
          <p:nvPr/>
        </p:nvSpPr>
        <p:spPr>
          <a:xfrm>
            <a:off x="4334550" y="3996125"/>
            <a:ext cx="1683300" cy="335700"/>
          </a:xfrm>
          <a:prstGeom prst="rect">
            <a:avLst/>
          </a:prstGeom>
          <a:noFill/>
          <a:ln cap="flat" cmpd="sng" w="19050">
            <a:solidFill>
              <a:srgbClr val="8E7CC3"/>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Detector efficiency</a:t>
            </a:r>
            <a:endParaRPr b="0" i="0" sz="1800" u="none" cap="none" strike="noStrike">
              <a:solidFill>
                <a:srgbClr val="674EA7"/>
              </a:solidFill>
              <a:latin typeface="Arial"/>
              <a:ea typeface="Arial"/>
              <a:cs typeface="Arial"/>
              <a:sym typeface="Arial"/>
            </a:endParaRPr>
          </a:p>
        </p:txBody>
      </p:sp>
      <p:cxnSp>
        <p:nvCxnSpPr>
          <p:cNvPr id="217" name="Google Shape;217;p7"/>
          <p:cNvCxnSpPr/>
          <p:nvPr/>
        </p:nvCxnSpPr>
        <p:spPr>
          <a:xfrm flipH="1" rot="10800000">
            <a:off x="7092000" y="3282450"/>
            <a:ext cx="420900" cy="860400"/>
          </a:xfrm>
          <a:prstGeom prst="straightConnector1">
            <a:avLst/>
          </a:prstGeom>
          <a:noFill/>
          <a:ln cap="flat" cmpd="sng" w="19050">
            <a:solidFill>
              <a:srgbClr val="674EA7"/>
            </a:solidFill>
            <a:prstDash val="solid"/>
            <a:round/>
            <a:headEnd len="sm" w="sm" type="none"/>
            <a:tailEnd len="med" w="med" type="triangle"/>
          </a:ln>
        </p:spPr>
      </p:cxnSp>
      <p:sp>
        <p:nvSpPr>
          <p:cNvPr id="218" name="Google Shape;218;p7"/>
          <p:cNvSpPr txBox="1"/>
          <p:nvPr/>
        </p:nvSpPr>
        <p:spPr>
          <a:xfrm>
            <a:off x="6349875" y="4142850"/>
            <a:ext cx="1253100" cy="335700"/>
          </a:xfrm>
          <a:prstGeom prst="rect">
            <a:avLst/>
          </a:prstGeom>
          <a:noFill/>
          <a:ln cap="flat" cmpd="sng" w="19050">
            <a:solidFill>
              <a:srgbClr val="595959"/>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Isotope mass</a:t>
            </a:r>
            <a:endParaRPr b="0" i="0" sz="1400" u="none" cap="none" strike="noStrike">
              <a:solidFill>
                <a:srgbClr val="674EA7"/>
              </a:solidFill>
              <a:latin typeface="Arial"/>
              <a:ea typeface="Arial"/>
              <a:cs typeface="Arial"/>
              <a:sym typeface="Arial"/>
            </a:endParaRPr>
          </a:p>
        </p:txBody>
      </p:sp>
      <p:pic>
        <p:nvPicPr>
          <p:cNvPr id="219" name="Google Shape;219;p7" title="Screenshot 2025-10-03 at 13.32.50.png"/>
          <p:cNvPicPr preferRelativeResize="0"/>
          <p:nvPr/>
        </p:nvPicPr>
        <p:blipFill rotWithShape="1">
          <a:blip r:embed="rId4">
            <a:alphaModFix/>
          </a:blip>
          <a:srcRect b="0" l="0" r="0" t="0"/>
          <a:stretch/>
        </p:blipFill>
        <p:spPr>
          <a:xfrm>
            <a:off x="311700" y="1673325"/>
            <a:ext cx="3797524" cy="1796845"/>
          </a:xfrm>
          <a:prstGeom prst="rect">
            <a:avLst/>
          </a:prstGeom>
          <a:noFill/>
          <a:ln cap="flat" cmpd="sng" w="19050">
            <a:solidFill>
              <a:schemeClr val="dk2"/>
            </a:solidFill>
            <a:prstDash val="dot"/>
            <a:round/>
            <a:headEnd len="sm" w="sm" type="none"/>
            <a:tailEnd len="sm" w="sm" type="none"/>
          </a:ln>
        </p:spPr>
      </p:pic>
      <p:cxnSp>
        <p:nvCxnSpPr>
          <p:cNvPr id="220" name="Google Shape;220;p7"/>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8"/>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400"/>
              <a:t>N</a:t>
            </a:r>
            <a:r>
              <a:rPr lang="en-GB" sz="2400"/>
              <a:t>eutrino</a:t>
            </a:r>
            <a:r>
              <a:rPr b="1" lang="en-GB" sz="2400"/>
              <a:t> E</a:t>
            </a:r>
            <a:r>
              <a:rPr lang="en-GB" sz="2400"/>
              <a:t>xperiment</a:t>
            </a:r>
            <a:r>
              <a:rPr b="1" lang="en-GB" sz="2400"/>
              <a:t> </a:t>
            </a:r>
            <a:r>
              <a:rPr lang="en-GB" sz="2400"/>
              <a:t>with a</a:t>
            </a:r>
            <a:r>
              <a:rPr b="1" lang="en-GB" sz="2400"/>
              <a:t> X</a:t>
            </a:r>
            <a:r>
              <a:rPr lang="en-GB" sz="2400"/>
              <a:t>enon</a:t>
            </a:r>
            <a:r>
              <a:rPr b="1" lang="en-GB" sz="2400"/>
              <a:t> T</a:t>
            </a:r>
            <a:r>
              <a:rPr lang="en-GB" sz="2400"/>
              <a:t>PC</a:t>
            </a:r>
            <a:r>
              <a:rPr b="1" lang="en-GB" sz="2400"/>
              <a:t> (NEXT) </a:t>
            </a:r>
            <a:endParaRPr b="1" sz="2400"/>
          </a:p>
        </p:txBody>
      </p:sp>
      <p:pic>
        <p:nvPicPr>
          <p:cNvPr id="226" name="Google Shape;226;p8" title="Screenshot 2025-09-19 at 14.31.33.png"/>
          <p:cNvPicPr preferRelativeResize="0"/>
          <p:nvPr/>
        </p:nvPicPr>
        <p:blipFill rotWithShape="1">
          <a:blip r:embed="rId3">
            <a:alphaModFix/>
          </a:blip>
          <a:srcRect b="0" l="0" r="0" t="0"/>
          <a:stretch/>
        </p:blipFill>
        <p:spPr>
          <a:xfrm>
            <a:off x="3203700" y="829125"/>
            <a:ext cx="5810596" cy="2865000"/>
          </a:xfrm>
          <a:prstGeom prst="rect">
            <a:avLst/>
          </a:prstGeom>
          <a:noFill/>
          <a:ln>
            <a:noFill/>
          </a:ln>
        </p:spPr>
      </p:pic>
      <p:sp>
        <p:nvSpPr>
          <p:cNvPr id="227" name="Google Shape;227;p8"/>
          <p:cNvSpPr txBox="1"/>
          <p:nvPr/>
        </p:nvSpPr>
        <p:spPr>
          <a:xfrm>
            <a:off x="311700" y="774500"/>
            <a:ext cx="2892000" cy="286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chemeClr val="dk1"/>
                </a:solidFill>
                <a:latin typeface="Arial"/>
                <a:ea typeface="Arial"/>
                <a:cs typeface="Arial"/>
                <a:sym typeface="Arial"/>
              </a:rPr>
              <a:t>Topological signature</a:t>
            </a:r>
            <a:r>
              <a:rPr b="0" i="0" lang="en-GB" sz="1700" u="none" cap="none" strike="noStrike">
                <a:solidFill>
                  <a:schemeClr val="dk1"/>
                </a:solidFill>
                <a:latin typeface="Arial"/>
                <a:ea typeface="Arial"/>
                <a:cs typeface="Arial"/>
                <a:sym typeface="Arial"/>
              </a:rPr>
              <a:t> of a signal candidate: single track with two “blobs” (small regions, corresponding to the Bragg peaks, where a large amount of the energy of the particles is deposited)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            signal </a:t>
            </a:r>
            <a:r>
              <a:rPr b="0" i="1" lang="en-GB" sz="1700" u="none" cap="none" strike="noStrike">
                <a:solidFill>
                  <a:schemeClr val="dk1"/>
                </a:solidFill>
                <a:latin typeface="Arial"/>
                <a:ea typeface="Arial"/>
                <a:cs typeface="Arial"/>
                <a:sym typeface="Arial"/>
              </a:rPr>
              <a:t>vs </a:t>
            </a:r>
            <a:r>
              <a:rPr b="0" i="0" lang="en-GB" sz="1700" u="none" cap="none" strike="noStrike">
                <a:solidFill>
                  <a:schemeClr val="dk1"/>
                </a:solidFill>
                <a:latin typeface="Arial"/>
                <a:ea typeface="Arial"/>
                <a:cs typeface="Arial"/>
                <a:sym typeface="Arial"/>
              </a:rPr>
              <a:t>background discrimination</a:t>
            </a:r>
            <a:endParaRPr b="0" i="0" sz="1800" u="none" cap="none" strike="noStrike">
              <a:solidFill>
                <a:schemeClr val="dk1"/>
              </a:solidFill>
              <a:latin typeface="Arial"/>
              <a:ea typeface="Arial"/>
              <a:cs typeface="Arial"/>
              <a:sym typeface="Arial"/>
            </a:endParaRPr>
          </a:p>
        </p:txBody>
      </p:sp>
      <p:cxnSp>
        <p:nvCxnSpPr>
          <p:cNvPr id="228" name="Google Shape;228;p8"/>
          <p:cNvCxnSpPr/>
          <p:nvPr/>
        </p:nvCxnSpPr>
        <p:spPr>
          <a:xfrm>
            <a:off x="465500" y="2824825"/>
            <a:ext cx="583500" cy="0"/>
          </a:xfrm>
          <a:prstGeom prst="straightConnector1">
            <a:avLst/>
          </a:prstGeom>
          <a:noFill/>
          <a:ln cap="flat" cmpd="sng" w="19050">
            <a:solidFill>
              <a:schemeClr val="dk1"/>
            </a:solidFill>
            <a:prstDash val="solid"/>
            <a:round/>
            <a:headEnd len="sm" w="sm" type="none"/>
            <a:tailEnd len="med" w="med" type="triangle"/>
          </a:ln>
        </p:spPr>
      </p:cxnSp>
      <p:sp>
        <p:nvSpPr>
          <p:cNvPr id="229" name="Google Shape;229;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30" name="Google Shape;230;p8"/>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231" name="Google Shape;231;p8"/>
          <p:cNvSpPr txBox="1"/>
          <p:nvPr/>
        </p:nvSpPr>
        <p:spPr>
          <a:xfrm>
            <a:off x="311700" y="3552900"/>
            <a:ext cx="7236600" cy="1277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The </a:t>
            </a:r>
            <a:r>
              <a:rPr b="1" i="0" lang="en-GB" sz="1700" u="none" cap="none" strike="noStrike">
                <a:solidFill>
                  <a:schemeClr val="dk1"/>
                </a:solidFill>
                <a:latin typeface="Arial"/>
                <a:ea typeface="Arial"/>
                <a:cs typeface="Arial"/>
                <a:sym typeface="Arial"/>
              </a:rPr>
              <a:t>topological signature</a:t>
            </a:r>
            <a:r>
              <a:rPr b="0" i="0" lang="en-GB" sz="1700" u="none" cap="none" strike="noStrike">
                <a:solidFill>
                  <a:schemeClr val="dk1"/>
                </a:solidFill>
                <a:latin typeface="Arial"/>
                <a:ea typeface="Arial"/>
                <a:cs typeface="Arial"/>
                <a:sym typeface="Arial"/>
              </a:rPr>
              <a:t> depends on: </a:t>
            </a:r>
            <a:endParaRPr b="0" i="0" sz="17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GB" sz="1700" u="sng" cap="none" strike="noStrike">
                <a:solidFill>
                  <a:schemeClr val="dk1"/>
                </a:solidFill>
                <a:latin typeface="Arial"/>
                <a:ea typeface="Arial"/>
                <a:cs typeface="Arial"/>
                <a:sym typeface="Arial"/>
              </a:rPr>
              <a:t>Diffusion</a:t>
            </a:r>
            <a:r>
              <a:rPr b="0" i="0" lang="en-GB" sz="1700" u="none" cap="none" strike="noStrike">
                <a:solidFill>
                  <a:schemeClr val="dk1"/>
                </a:solidFill>
                <a:latin typeface="Arial"/>
                <a:ea typeface="Arial"/>
                <a:cs typeface="Arial"/>
                <a:sym typeface="Arial"/>
              </a:rPr>
              <a:t> of the ionization electron trail on its way to the anode</a:t>
            </a:r>
            <a:endParaRPr b="0" i="0" sz="17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GB" sz="1700" u="none" cap="none" strike="noStrike">
                <a:solidFill>
                  <a:schemeClr val="dk1"/>
                </a:solidFill>
                <a:latin typeface="Arial"/>
                <a:ea typeface="Arial"/>
                <a:cs typeface="Arial"/>
                <a:sym typeface="Arial"/>
              </a:rPr>
              <a:t>Separation between SiPMs (</a:t>
            </a:r>
            <a:r>
              <a:rPr b="0" i="0" lang="en-GB" sz="1700" u="sng" cap="none" strike="noStrike">
                <a:solidFill>
                  <a:schemeClr val="dk1"/>
                </a:solidFill>
                <a:latin typeface="Arial"/>
                <a:ea typeface="Arial"/>
                <a:cs typeface="Arial"/>
                <a:sym typeface="Arial"/>
              </a:rPr>
              <a:t>SiPM pitch</a:t>
            </a:r>
            <a:r>
              <a:rPr b="0" i="0" lang="en-GB" sz="1700" u="none" cap="none" strike="noStrike">
                <a:solidFill>
                  <a:schemeClr val="dk1"/>
                </a:solidFill>
                <a:latin typeface="Arial"/>
                <a:ea typeface="Arial"/>
                <a:cs typeface="Arial"/>
                <a:sym typeface="Arial"/>
              </a:rPr>
              <a:t>) for granularity</a:t>
            </a:r>
            <a:endParaRPr b="0" i="0" sz="17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GB" sz="1700" u="none" cap="none" strike="noStrike">
                <a:solidFill>
                  <a:schemeClr val="dk1"/>
                </a:solidFill>
                <a:latin typeface="Arial"/>
                <a:ea typeface="Arial"/>
                <a:cs typeface="Arial"/>
                <a:sym typeface="Arial"/>
              </a:rPr>
              <a:t>Operational </a:t>
            </a:r>
            <a:r>
              <a:rPr b="0" i="0" lang="en-GB" sz="1700" u="sng" cap="none" strike="noStrike">
                <a:solidFill>
                  <a:schemeClr val="dk1"/>
                </a:solidFill>
                <a:latin typeface="Arial"/>
                <a:ea typeface="Arial"/>
                <a:cs typeface="Arial"/>
                <a:sym typeface="Arial"/>
              </a:rPr>
              <a:t>pressure</a:t>
            </a:r>
            <a:r>
              <a:rPr b="0" i="0" lang="en-GB" sz="1700" u="none" cap="none" strike="noStrike">
                <a:solidFill>
                  <a:schemeClr val="dk1"/>
                </a:solidFill>
                <a:latin typeface="Arial"/>
                <a:ea typeface="Arial"/>
                <a:cs typeface="Arial"/>
                <a:sym typeface="Arial"/>
              </a:rPr>
              <a:t> of the Xe gas</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9"/>
          <p:cNvSpPr txBox="1"/>
          <p:nvPr/>
        </p:nvSpPr>
        <p:spPr>
          <a:xfrm>
            <a:off x="313200" y="226800"/>
            <a:ext cx="78417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Study of the tracking plane performance</a:t>
            </a:r>
            <a:endParaRPr b="1" i="0" sz="2400" u="none" cap="none" strike="noStrike">
              <a:solidFill>
                <a:schemeClr val="dk1"/>
              </a:solidFill>
              <a:latin typeface="Arial"/>
              <a:ea typeface="Arial"/>
              <a:cs typeface="Arial"/>
              <a:sym typeface="Arial"/>
            </a:endParaRPr>
          </a:p>
        </p:txBody>
      </p:sp>
      <p:sp>
        <p:nvSpPr>
          <p:cNvPr id="237" name="Google Shape;237;p9"/>
          <p:cNvSpPr txBox="1"/>
          <p:nvPr/>
        </p:nvSpPr>
        <p:spPr>
          <a:xfrm>
            <a:off x="413625" y="860400"/>
            <a:ext cx="8184600" cy="4269300"/>
          </a:xfrm>
          <a:prstGeom prst="rect">
            <a:avLst/>
          </a:prstGeom>
          <a:noFill/>
          <a:ln>
            <a:noFill/>
          </a:ln>
        </p:spPr>
        <p:txBody>
          <a:bodyPr anchorCtr="0" anchor="t" bIns="18000" lIns="18000" spcFirstLastPara="1" rIns="18000" wrap="square" tIns="18000">
            <a:spAutoFit/>
          </a:bodyPr>
          <a:lstStyle/>
          <a:p>
            <a:pPr indent="-194349" lvl="0" marL="208799" marR="0" rtl="0" algn="l">
              <a:lnSpc>
                <a:spcPct val="100000"/>
              </a:lnSpc>
              <a:spcBef>
                <a:spcPts val="0"/>
              </a:spcBef>
              <a:spcAft>
                <a:spcPts val="0"/>
              </a:spcAft>
              <a:buClr>
                <a:schemeClr val="dk1"/>
              </a:buClr>
              <a:buSzPts val="1700"/>
              <a:buFont typeface="Arial"/>
              <a:buChar char="●"/>
            </a:pPr>
            <a:r>
              <a:rPr b="1" i="0" lang="en-GB" sz="1700" u="none" cap="none" strike="noStrike">
                <a:solidFill>
                  <a:schemeClr val="dk1"/>
                </a:solidFill>
                <a:latin typeface="Arial"/>
                <a:ea typeface="Arial"/>
                <a:cs typeface="Arial"/>
                <a:sym typeface="Arial"/>
              </a:rPr>
              <a:t>NEXT-100</a:t>
            </a:r>
            <a:r>
              <a:rPr b="0" i="0" lang="en-GB" sz="1700" u="none" cap="none" strike="noStrike">
                <a:solidFill>
                  <a:schemeClr val="dk1"/>
                </a:solidFill>
                <a:latin typeface="Arial"/>
                <a:ea typeface="Arial"/>
                <a:cs typeface="Arial"/>
                <a:sym typeface="Arial"/>
              </a:rPr>
              <a:t> currently operating with a 15 mm pitch (distance between SiPMs) in the tracking plane</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194349" lvl="0" marL="208799"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How to improve topological reconstruction…?</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Study the diffusion with different gas mixtures:</a:t>
            </a:r>
            <a:endParaRPr b="0" i="0" sz="1700" u="none" cap="none" strike="noStrike">
              <a:solidFill>
                <a:schemeClr val="dk1"/>
              </a:solidFill>
              <a:latin typeface="Arial"/>
              <a:ea typeface="Arial"/>
              <a:cs typeface="Arial"/>
              <a:sym typeface="Arial"/>
            </a:endParaRPr>
          </a:p>
          <a:p>
            <a:pPr indent="-336550" lvl="2" marL="13716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15% He + 85%Xe </a:t>
            </a:r>
            <a:r>
              <a:rPr b="0" i="1" lang="en-GB" sz="1700" u="none" cap="none" strike="noStrike">
                <a:solidFill>
                  <a:schemeClr val="dk1"/>
                </a:solidFill>
                <a:latin typeface="Arial"/>
                <a:ea typeface="Arial"/>
                <a:cs typeface="Arial"/>
                <a:sym typeface="Arial"/>
              </a:rPr>
              <a:t>vs</a:t>
            </a:r>
            <a:r>
              <a:rPr b="0" i="0" lang="en-GB" sz="1700" u="none" cap="none" strike="noStrike">
                <a:solidFill>
                  <a:schemeClr val="dk1"/>
                </a:solidFill>
                <a:latin typeface="Arial"/>
                <a:ea typeface="Arial"/>
                <a:cs typeface="Arial"/>
                <a:sym typeface="Arial"/>
              </a:rPr>
              <a:t> 100% Xe</a:t>
            </a:r>
            <a:endParaRPr b="0" i="0" sz="1700" u="none" cap="none" strike="noStrike">
              <a:solidFill>
                <a:schemeClr val="dk1"/>
              </a:solidFill>
              <a:latin typeface="Arial"/>
              <a:ea typeface="Arial"/>
              <a:cs typeface="Arial"/>
              <a:sym typeface="Arial"/>
            </a:endParaRPr>
          </a:p>
          <a:p>
            <a:pPr indent="0" lvl="0" marL="13716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Change the operational pressure of the gas:</a:t>
            </a:r>
            <a:endParaRPr b="0" i="0" sz="1700" u="none" cap="none" strike="noStrike">
              <a:solidFill>
                <a:schemeClr val="dk1"/>
              </a:solidFill>
              <a:latin typeface="Arial"/>
              <a:ea typeface="Arial"/>
              <a:cs typeface="Arial"/>
              <a:sym typeface="Arial"/>
            </a:endParaRPr>
          </a:p>
          <a:p>
            <a:pPr indent="-336550" lvl="2" marL="13716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5 bar </a:t>
            </a:r>
            <a:r>
              <a:rPr b="0" i="1" lang="en-GB" sz="1700" u="none" cap="none" strike="noStrike">
                <a:solidFill>
                  <a:schemeClr val="dk1"/>
                </a:solidFill>
                <a:latin typeface="Arial"/>
                <a:ea typeface="Arial"/>
                <a:cs typeface="Arial"/>
                <a:sym typeface="Arial"/>
              </a:rPr>
              <a:t>vs</a:t>
            </a:r>
            <a:r>
              <a:rPr b="0" i="0" lang="en-GB" sz="1700" u="none" cap="none" strike="noStrike">
                <a:solidFill>
                  <a:schemeClr val="dk1"/>
                </a:solidFill>
                <a:latin typeface="Arial"/>
                <a:ea typeface="Arial"/>
                <a:cs typeface="Arial"/>
                <a:sym typeface="Arial"/>
              </a:rPr>
              <a:t> 13.5 bar</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Move to a lower pitch?</a:t>
            </a:r>
            <a:endParaRPr b="0" i="0" sz="1700" u="none" cap="none" strike="noStrike">
              <a:solidFill>
                <a:schemeClr val="dk1"/>
              </a:solidFill>
              <a:latin typeface="Arial"/>
              <a:ea typeface="Arial"/>
              <a:cs typeface="Arial"/>
              <a:sym typeface="Arial"/>
            </a:endParaRPr>
          </a:p>
          <a:p>
            <a:pPr indent="-336550" lvl="2" marL="13716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Study the performance with different pitches:</a:t>
            </a:r>
            <a:endParaRPr b="0" i="0" sz="1700" u="none" cap="none" strike="noStrike">
              <a:solidFill>
                <a:schemeClr val="dk1"/>
              </a:solidFill>
              <a:latin typeface="Arial"/>
              <a:ea typeface="Arial"/>
              <a:cs typeface="Arial"/>
              <a:sym typeface="Arial"/>
            </a:endParaRPr>
          </a:p>
          <a:p>
            <a:pPr indent="-336550" lvl="3" marL="18288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5 mm</a:t>
            </a:r>
            <a:endParaRPr b="0" i="0" sz="1700" u="none" cap="none" strike="noStrike">
              <a:solidFill>
                <a:schemeClr val="dk1"/>
              </a:solidFill>
              <a:latin typeface="Arial"/>
              <a:ea typeface="Arial"/>
              <a:cs typeface="Arial"/>
              <a:sym typeface="Arial"/>
            </a:endParaRPr>
          </a:p>
          <a:p>
            <a:pPr indent="-336550" lvl="3" marL="18288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10 mm</a:t>
            </a:r>
            <a:endParaRPr b="0" i="0" sz="1700" u="none" cap="none" strike="noStrike">
              <a:solidFill>
                <a:schemeClr val="dk1"/>
              </a:solidFill>
              <a:latin typeface="Arial"/>
              <a:ea typeface="Arial"/>
              <a:cs typeface="Arial"/>
              <a:sym typeface="Arial"/>
            </a:endParaRPr>
          </a:p>
          <a:p>
            <a:pPr indent="-336550" lvl="3" marL="18288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15 mm</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p:txBody>
      </p:sp>
      <p:sp>
        <p:nvSpPr>
          <p:cNvPr id="238" name="Google Shape;23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39" name="Google Shape;239;p9"/>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pic>
        <p:nvPicPr>
          <p:cNvPr id="240" name="Google Shape;240;p9" title="Screenshot 2025-09-23 at 12.57.27.png"/>
          <p:cNvPicPr preferRelativeResize="0"/>
          <p:nvPr/>
        </p:nvPicPr>
        <p:blipFill rotWithShape="1">
          <a:blip r:embed="rId3">
            <a:alphaModFix/>
          </a:blip>
          <a:srcRect b="0" l="0" r="0" t="0"/>
          <a:stretch/>
        </p:blipFill>
        <p:spPr>
          <a:xfrm>
            <a:off x="6345350" y="1483637"/>
            <a:ext cx="2252875" cy="3022850"/>
          </a:xfrm>
          <a:prstGeom prst="rect">
            <a:avLst/>
          </a:prstGeom>
          <a:noFill/>
          <a:ln>
            <a:noFill/>
          </a:ln>
        </p:spPr>
      </p:pic>
      <p:sp>
        <p:nvSpPr>
          <p:cNvPr id="241" name="Google Shape;241;p9"/>
          <p:cNvSpPr txBox="1"/>
          <p:nvPr/>
        </p:nvSpPr>
        <p:spPr>
          <a:xfrm>
            <a:off x="6705675" y="1208725"/>
            <a:ext cx="1852500" cy="3492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2"/>
                </a:solidFill>
                <a:latin typeface="Trebuchet MS"/>
                <a:ea typeface="Trebuchet MS"/>
                <a:cs typeface="Trebuchet MS"/>
                <a:sym typeface="Trebuchet MS"/>
              </a:rPr>
              <a:t>SiPM Tracking plane</a:t>
            </a:r>
            <a:endParaRPr b="1" i="0" sz="1400" u="none" cap="none" strike="noStrike">
              <a:solidFill>
                <a:schemeClr val="dk2"/>
              </a:solidFill>
              <a:latin typeface="Trebuchet MS"/>
              <a:ea typeface="Trebuchet MS"/>
              <a:cs typeface="Trebuchet MS"/>
              <a:sym typeface="Trebuchet MS"/>
            </a:endParaRPr>
          </a:p>
        </p:txBody>
      </p:sp>
      <p:sp>
        <p:nvSpPr>
          <p:cNvPr id="242" name="Google Shape;242;p9"/>
          <p:cNvSpPr txBox="1"/>
          <p:nvPr/>
        </p:nvSpPr>
        <p:spPr>
          <a:xfrm>
            <a:off x="7629525" y="4217675"/>
            <a:ext cx="968700" cy="2889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2"/>
                </a:solidFill>
                <a:latin typeface="Trebuchet MS"/>
                <a:ea typeface="Trebuchet MS"/>
                <a:cs typeface="Trebuchet MS"/>
                <a:sym typeface="Trebuchet MS"/>
              </a:rPr>
              <a:t>EL region</a:t>
            </a:r>
            <a:endParaRPr b="1" i="0" sz="1400" u="none" cap="none" strike="noStrike">
              <a:solidFill>
                <a:schemeClr val="dk2"/>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