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</p:sldIdLst>
  <p:sldSz cy="5143500" cx="9144000"/>
  <p:notesSz cx="6858000" cy="9144000"/>
  <p:embeddedFontLst>
    <p:embeddedFont>
      <p:font typeface="Raleway"/>
      <p:regular r:id="rId67"/>
      <p:bold r:id="rId68"/>
      <p:italic r:id="rId69"/>
      <p:boldItalic r:id="rId70"/>
    </p:embeddedFont>
    <p:embeddedFont>
      <p:font typeface="Lato"/>
      <p:regular r:id="rId71"/>
      <p:bold r:id="rId72"/>
      <p:italic r:id="rId73"/>
      <p:boldItalic r:id="rId74"/>
    </p:embeddedFont>
    <p:embeddedFont>
      <p:font typeface="Atkinson Hyperlegible"/>
      <p:regular r:id="rId75"/>
      <p:bold r:id="rId76"/>
      <p:italic r:id="rId77"/>
      <p:boldItalic r:id="rId78"/>
    </p:embeddedFont>
    <p:embeddedFont>
      <p:font typeface="Palatino Linotype"/>
      <p:regular r:id="rId79"/>
      <p:bold r:id="rId80"/>
      <p:italic r:id="rId81"/>
      <p:boldItalic r:id="rId82"/>
    </p:embeddedFont>
    <p:embeddedFont>
      <p:font typeface="Helvetica Neue"/>
      <p:regular r:id="rId83"/>
      <p:bold r:id="rId84"/>
      <p:italic r:id="rId85"/>
      <p:boldItalic r:id="rId86"/>
    </p:embeddedFont>
    <p:embeddedFont>
      <p:font typeface="Bitter ExtraBold"/>
      <p:bold r:id="rId87"/>
      <p:boldItalic r:id="rId88"/>
    </p:embeddedFont>
    <p:embeddedFont>
      <p:font typeface="Questrial"/>
      <p:regular r:id="rId8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6829B01-6F6E-4D6D-AD81-A3BBDF07A900}">
  <a:tblStyle styleId="{76829B01-6F6E-4D6D-AD81-A3BBDF07A9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HelveticaNeue-bold.fntdata"/><Relationship Id="rId83" Type="http://schemas.openxmlformats.org/officeDocument/2006/relationships/font" Target="fonts/HelveticaNeue-regular.fntdata"/><Relationship Id="rId42" Type="http://schemas.openxmlformats.org/officeDocument/2006/relationships/slide" Target="slides/slide36.xml"/><Relationship Id="rId86" Type="http://schemas.openxmlformats.org/officeDocument/2006/relationships/font" Target="fonts/HelveticaNeue-boldItalic.fntdata"/><Relationship Id="rId41" Type="http://schemas.openxmlformats.org/officeDocument/2006/relationships/slide" Target="slides/slide35.xml"/><Relationship Id="rId85" Type="http://schemas.openxmlformats.org/officeDocument/2006/relationships/font" Target="fonts/HelveticaNeue-italic.fntdata"/><Relationship Id="rId44" Type="http://schemas.openxmlformats.org/officeDocument/2006/relationships/slide" Target="slides/slide38.xml"/><Relationship Id="rId88" Type="http://schemas.openxmlformats.org/officeDocument/2006/relationships/font" Target="fonts/BitterExtraBold-boldItalic.fntdata"/><Relationship Id="rId43" Type="http://schemas.openxmlformats.org/officeDocument/2006/relationships/slide" Target="slides/slide37.xml"/><Relationship Id="rId87" Type="http://schemas.openxmlformats.org/officeDocument/2006/relationships/font" Target="fonts/BitterExtraBold-bold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font" Target="fonts/Questrial-regular.fntdata"/><Relationship Id="rId80" Type="http://schemas.openxmlformats.org/officeDocument/2006/relationships/font" Target="fonts/PalatinoLinotype-bold.fntdata"/><Relationship Id="rId82" Type="http://schemas.openxmlformats.org/officeDocument/2006/relationships/font" Target="fonts/PalatinoLinotype-boldItalic.fntdata"/><Relationship Id="rId81" Type="http://schemas.openxmlformats.org/officeDocument/2006/relationships/font" Target="fonts/PalatinoLinotype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Lato-italic.fntdata"/><Relationship Id="rId72" Type="http://schemas.openxmlformats.org/officeDocument/2006/relationships/font" Target="fonts/Lato-bold.fntdata"/><Relationship Id="rId31" Type="http://schemas.openxmlformats.org/officeDocument/2006/relationships/slide" Target="slides/slide25.xml"/><Relationship Id="rId75" Type="http://schemas.openxmlformats.org/officeDocument/2006/relationships/font" Target="fonts/AtkinsonHyperlegible-regular.fntdata"/><Relationship Id="rId30" Type="http://schemas.openxmlformats.org/officeDocument/2006/relationships/slide" Target="slides/slide24.xml"/><Relationship Id="rId74" Type="http://schemas.openxmlformats.org/officeDocument/2006/relationships/font" Target="fonts/Lato-boldItalic.fntdata"/><Relationship Id="rId33" Type="http://schemas.openxmlformats.org/officeDocument/2006/relationships/slide" Target="slides/slide27.xml"/><Relationship Id="rId77" Type="http://schemas.openxmlformats.org/officeDocument/2006/relationships/font" Target="fonts/AtkinsonHyperlegible-italic.fntdata"/><Relationship Id="rId32" Type="http://schemas.openxmlformats.org/officeDocument/2006/relationships/slide" Target="slides/slide26.xml"/><Relationship Id="rId76" Type="http://schemas.openxmlformats.org/officeDocument/2006/relationships/font" Target="fonts/AtkinsonHyperlegible-bold.fntdata"/><Relationship Id="rId35" Type="http://schemas.openxmlformats.org/officeDocument/2006/relationships/slide" Target="slides/slide29.xml"/><Relationship Id="rId79" Type="http://schemas.openxmlformats.org/officeDocument/2006/relationships/font" Target="fonts/PalatinoLinotype-regular.fntdata"/><Relationship Id="rId34" Type="http://schemas.openxmlformats.org/officeDocument/2006/relationships/slide" Target="slides/slide28.xml"/><Relationship Id="rId78" Type="http://schemas.openxmlformats.org/officeDocument/2006/relationships/font" Target="fonts/AtkinsonHyperlegible-boldItalic.fntdata"/><Relationship Id="rId71" Type="http://schemas.openxmlformats.org/officeDocument/2006/relationships/font" Target="fonts/Lato-regular.fntdata"/><Relationship Id="rId70" Type="http://schemas.openxmlformats.org/officeDocument/2006/relationships/font" Target="fonts/Raleway-bold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font" Target="fonts/Raleway-bold.fntdata"/><Relationship Id="rId23" Type="http://schemas.openxmlformats.org/officeDocument/2006/relationships/slide" Target="slides/slide17.xml"/><Relationship Id="rId67" Type="http://schemas.openxmlformats.org/officeDocument/2006/relationships/font" Target="fonts/Raleway-regular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Raleway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40c99f0fa_0_1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e40c99f0fa_0_1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77f151ecd8_0_10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377f151ecd8_0_10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377f151ecd8_0_10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377f151ecd8_0_10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377f151ecd8_0_10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377f151ecd8_0_10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2e40c99f0fa_0_1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2e40c99f0fa_0_1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2e40c99f0fa_0_70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2e40c99f0fa_0_70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2e40c99f0fa_0_67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2e40c99f0fa_0_67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2e40c99f0fa_0_7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2e40c99f0fa_0_7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2e40c99f0fa_0_79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2e40c99f0fa_0_79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2e40c99f0fa_0_8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2e40c99f0fa_0_8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2871eff521a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2871eff521a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40c99f0fa_0_7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e40c99f0fa_0_7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38dbe6b38e0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38dbe6b38e0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38dbe6b38e0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38dbe6b38e0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8dbe6b38e0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38dbe6b38e0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2e40c99f0fa_0_7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2e40c99f0fa_0_7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2e40c99f0fa_0_2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6" name="Google Shape;1136;g2e40c99f0fa_0_2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38df4fe816c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38df4fe816c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2e40c99f0fa_0_1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2e40c99f0fa_0_1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2e40c99f0fa_0_67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2e40c99f0fa_0_67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38dbe6b38e0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2" name="Google Shape;1252;g38dbe6b38e0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38dbe6b38e0_0_5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38dbe6b38e0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77f151ecd8_0_7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77f151ecd8_0_7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38dbe6b38e0_0_5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38dbe6b38e0_0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38dbe6b38e0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38dbe6b38e0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38dbe6b38e0_0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38dbe6b38e0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38dbe6b38e0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Google Shape;1388;g38dbe6b38e0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38df4fe816c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38df4fe816c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38dbe6b38e0_0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38dbe6b38e0_0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2e40c99f0fa_0_68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6" name="Google Shape;1446;g2e40c99f0fa_0_6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377f151ecd8_0_1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6" name="Google Shape;1476;g377f151ecd8_0_1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377f151ecd8_0_1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377f151ecd8_0_1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2e40c99f0fa_0_20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6" name="Google Shape;1516;g2e40c99f0fa_0_20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77f151ecd8_0_7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377f151ecd8_0_7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25f2502cbb5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6" name="Google Shape;1526;g25f2502cbb5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g382f8e7463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4" name="Google Shape;1534;g382f8e7463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2e40c99f0fa_0_2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2e40c99f0fa_0_2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Cut GrapPA/Mx2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2e40c99f0fa_0_8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2e40c99f0fa_0_8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2c775e302c6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2c775e302c6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38df4fe816c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38df4fe816c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True pos &amp; true negative, zoom y axis in!, DUNE WIP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g38dbe6b38e0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8" name="Google Shape;1628;g38dbe6b38e0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g38df4fe816c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6" name="Google Shape;1646;g38df4fe816c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Nova uses solid scintillator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382f8e7463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382f8e7463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True pos &amp; true negative, zoom y axis in!, DUNE WIP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g2fb7073f390_0_1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3" name="Google Shape;1663;g2fb7073f390_0_1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82f8e7463c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382f8e7463c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6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g38df4fe816c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8" name="Google Shape;1708;g38df4fe816c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True pos &amp; true negative, zoom y axis in!, DUNE WIP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382f8e7463c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382f8e7463c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g38df4fe816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8" name="Google Shape;1768;g38df4fe816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6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382f8e7463c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382f8e7463c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0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g382f8e7463c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2" name="Google Shape;1802;g382f8e7463c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2e40c99f0fa_0_8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2e40c99f0fa_0_8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5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2e42cdf192d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2e42cdf192d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Nova uses solid scintillator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4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g382f8e7463c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" name="Google Shape;1866;g382f8e7463c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8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38df4fe816c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38df4fe816c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True pos &amp; true negative, zoom y axis in!, DUNE WIP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4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382f8e7463c_0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382f8e7463c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48ad9f252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348ad9f252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7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g2600c29a2c3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9" name="Google Shape;1899;g2600c29a2c3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348ad9f252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348ad9f25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77f151ecd8_0_9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377f151ecd8_0_9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377f151ecd8_0_10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377f151ecd8_0_10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/>
          <p:nvPr/>
        </p:nvSpPr>
        <p:spPr>
          <a:xfrm>
            <a:off x="0" y="4733925"/>
            <a:ext cx="9144000" cy="395400"/>
          </a:xfrm>
          <a:prstGeom prst="rect">
            <a:avLst/>
          </a:prstGeom>
          <a:solidFill>
            <a:srgbClr val="A8D08C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latino Linotype"/>
              <a:buNone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32385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6457950" y="477368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3" name="Google Shape;63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1495375" y="3507025"/>
            <a:ext cx="2709300" cy="10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2" type="subTitle"/>
          </p:nvPr>
        </p:nvSpPr>
        <p:spPr>
          <a:xfrm>
            <a:off x="1495375" y="2915600"/>
            <a:ext cx="2709300" cy="5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Bitter ExtraBold"/>
              <a:buNone/>
              <a:defRPr sz="2200">
                <a:solidFill>
                  <a:schemeClr val="accent2"/>
                </a:solidFill>
                <a:latin typeface="Bitter ExtraBold"/>
                <a:ea typeface="Bitter ExtraBold"/>
                <a:cs typeface="Bitter ExtraBold"/>
                <a:sym typeface="Bitter ExtraBold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9pPr>
          </a:lstStyle>
          <a:p/>
        </p:txBody>
      </p:sp>
      <p:sp>
        <p:nvSpPr>
          <p:cNvPr id="69" name="Google Shape;69;p15"/>
          <p:cNvSpPr txBox="1"/>
          <p:nvPr>
            <p:ph idx="3" type="subTitle"/>
          </p:nvPr>
        </p:nvSpPr>
        <p:spPr>
          <a:xfrm>
            <a:off x="4939348" y="3507025"/>
            <a:ext cx="2709300" cy="10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4" type="subTitle"/>
          </p:nvPr>
        </p:nvSpPr>
        <p:spPr>
          <a:xfrm>
            <a:off x="4939338" y="2915600"/>
            <a:ext cx="2709300" cy="5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Bitter ExtraBold"/>
              <a:buNone/>
              <a:defRPr sz="2200">
                <a:solidFill>
                  <a:schemeClr val="accent1"/>
                </a:solidFill>
                <a:latin typeface="Bitter ExtraBold"/>
                <a:ea typeface="Bitter ExtraBold"/>
                <a:cs typeface="Bitter ExtraBold"/>
                <a:sym typeface="Bitter ExtraBold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9pPr>
          </a:lstStyle>
          <a:p/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564034" y="47759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" type="subTitle"/>
          </p:nvPr>
        </p:nvSpPr>
        <p:spPr>
          <a:xfrm>
            <a:off x="1495375" y="3507025"/>
            <a:ext cx="2709300" cy="10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2" type="subTitle"/>
          </p:nvPr>
        </p:nvSpPr>
        <p:spPr>
          <a:xfrm>
            <a:off x="1495375" y="2915600"/>
            <a:ext cx="2709300" cy="5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Bitter ExtraBold"/>
              <a:buNone/>
              <a:defRPr sz="2200">
                <a:solidFill>
                  <a:schemeClr val="accent2"/>
                </a:solidFill>
                <a:latin typeface="Bitter ExtraBold"/>
                <a:ea typeface="Bitter ExtraBold"/>
                <a:cs typeface="Bitter ExtraBold"/>
                <a:sym typeface="Bitter ExtraBold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9pPr>
          </a:lstStyle>
          <a:p/>
        </p:txBody>
      </p:sp>
      <p:sp>
        <p:nvSpPr>
          <p:cNvPr id="76" name="Google Shape;76;p16"/>
          <p:cNvSpPr txBox="1"/>
          <p:nvPr>
            <p:ph idx="3" type="subTitle"/>
          </p:nvPr>
        </p:nvSpPr>
        <p:spPr>
          <a:xfrm>
            <a:off x="4939348" y="3507025"/>
            <a:ext cx="2709300" cy="10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4" type="subTitle"/>
          </p:nvPr>
        </p:nvSpPr>
        <p:spPr>
          <a:xfrm>
            <a:off x="4939338" y="2915600"/>
            <a:ext cx="2709300" cy="5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Bitter ExtraBold"/>
              <a:buNone/>
              <a:defRPr sz="2200">
                <a:solidFill>
                  <a:schemeClr val="accent1"/>
                </a:solidFill>
                <a:latin typeface="Bitter ExtraBold"/>
                <a:ea typeface="Bitter ExtraBold"/>
                <a:cs typeface="Bitter ExtraBold"/>
                <a:sym typeface="Bitter ExtraBold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9pPr>
          </a:lstStyle>
          <a:p/>
        </p:txBody>
      </p:sp>
      <p:sp>
        <p:nvSpPr>
          <p:cNvPr id="78" name="Google Shape;78;p16"/>
          <p:cNvSpPr txBox="1"/>
          <p:nvPr>
            <p:ph idx="12" type="sldNum"/>
          </p:nvPr>
        </p:nvSpPr>
        <p:spPr>
          <a:xfrm>
            <a:off x="8564034" y="47759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TWO_COLUMNS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" type="subTitle"/>
          </p:nvPr>
        </p:nvSpPr>
        <p:spPr>
          <a:xfrm>
            <a:off x="1495375" y="3507025"/>
            <a:ext cx="2709300" cy="10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2" type="subTitle"/>
          </p:nvPr>
        </p:nvSpPr>
        <p:spPr>
          <a:xfrm>
            <a:off x="1495375" y="2915600"/>
            <a:ext cx="2709300" cy="5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Bitter ExtraBold"/>
              <a:buNone/>
              <a:defRPr sz="2200">
                <a:solidFill>
                  <a:schemeClr val="accent2"/>
                </a:solidFill>
                <a:latin typeface="Bitter ExtraBold"/>
                <a:ea typeface="Bitter ExtraBold"/>
                <a:cs typeface="Bitter ExtraBold"/>
                <a:sym typeface="Bitter ExtraBold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9pPr>
          </a:lstStyle>
          <a:p/>
        </p:txBody>
      </p:sp>
      <p:sp>
        <p:nvSpPr>
          <p:cNvPr id="83" name="Google Shape;83;p17"/>
          <p:cNvSpPr txBox="1"/>
          <p:nvPr>
            <p:ph idx="3" type="subTitle"/>
          </p:nvPr>
        </p:nvSpPr>
        <p:spPr>
          <a:xfrm>
            <a:off x="4939348" y="3507025"/>
            <a:ext cx="2709300" cy="10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4" type="subTitle"/>
          </p:nvPr>
        </p:nvSpPr>
        <p:spPr>
          <a:xfrm>
            <a:off x="4939338" y="2915600"/>
            <a:ext cx="2709300" cy="5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Bitter ExtraBold"/>
              <a:buNone/>
              <a:defRPr sz="2200">
                <a:solidFill>
                  <a:schemeClr val="accent1"/>
                </a:solidFill>
                <a:latin typeface="Bitter ExtraBold"/>
                <a:ea typeface="Bitter ExtraBold"/>
                <a:cs typeface="Bitter ExtraBold"/>
                <a:sym typeface="Bitter ExtraBold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9pPr>
          </a:lstStyle>
          <a:p/>
        </p:txBody>
      </p:sp>
      <p:sp>
        <p:nvSpPr>
          <p:cNvPr id="85" name="Google Shape;85;p17"/>
          <p:cNvSpPr txBox="1"/>
          <p:nvPr>
            <p:ph idx="12" type="sldNum"/>
          </p:nvPr>
        </p:nvSpPr>
        <p:spPr>
          <a:xfrm>
            <a:off x="8564034" y="47759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ctrTitle"/>
          </p:nvPr>
        </p:nvSpPr>
        <p:spPr>
          <a:xfrm>
            <a:off x="720000" y="726200"/>
            <a:ext cx="4510800" cy="106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8" name="Google Shape;88;p18"/>
          <p:cNvSpPr txBox="1"/>
          <p:nvPr>
            <p:ph idx="1" type="subTitle"/>
          </p:nvPr>
        </p:nvSpPr>
        <p:spPr>
          <a:xfrm>
            <a:off x="720000" y="2250075"/>
            <a:ext cx="45588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9" name="Google Shape;89;p18"/>
          <p:cNvSpPr txBox="1"/>
          <p:nvPr>
            <p:ph idx="2" type="subTitle"/>
          </p:nvPr>
        </p:nvSpPr>
        <p:spPr>
          <a:xfrm>
            <a:off x="720000" y="1815925"/>
            <a:ext cx="4558800" cy="4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itter ExtraBold"/>
              <a:buNone/>
              <a:defRPr sz="1800">
                <a:solidFill>
                  <a:schemeClr val="dk2"/>
                </a:solidFill>
                <a:latin typeface="Bitter ExtraBold"/>
                <a:ea typeface="Bitter ExtraBold"/>
                <a:cs typeface="Bitter ExtraBold"/>
                <a:sym typeface="Bitter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itter ExtraBold"/>
              <a:buNone/>
              <a:defRPr sz="1600">
                <a:latin typeface="Bitter ExtraBold"/>
                <a:ea typeface="Bitter ExtraBold"/>
                <a:cs typeface="Bitter ExtraBold"/>
                <a:sym typeface="Bitter ExtraBo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itter ExtraBold"/>
              <a:buNone/>
              <a:defRPr sz="1600">
                <a:latin typeface="Bitter ExtraBold"/>
                <a:ea typeface="Bitter ExtraBold"/>
                <a:cs typeface="Bitter ExtraBold"/>
                <a:sym typeface="Bitter ExtraBo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itter ExtraBold"/>
              <a:buNone/>
              <a:defRPr sz="1600">
                <a:latin typeface="Bitter ExtraBold"/>
                <a:ea typeface="Bitter ExtraBold"/>
                <a:cs typeface="Bitter ExtraBold"/>
                <a:sym typeface="Bitter ExtraBo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itter ExtraBold"/>
              <a:buNone/>
              <a:defRPr sz="1600">
                <a:latin typeface="Bitter ExtraBold"/>
                <a:ea typeface="Bitter ExtraBold"/>
                <a:cs typeface="Bitter ExtraBold"/>
                <a:sym typeface="Bitter ExtraBo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itter ExtraBold"/>
              <a:buNone/>
              <a:defRPr sz="1600">
                <a:latin typeface="Bitter ExtraBold"/>
                <a:ea typeface="Bitter ExtraBold"/>
                <a:cs typeface="Bitter ExtraBold"/>
                <a:sym typeface="Bitter ExtraBo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itter ExtraBold"/>
              <a:buNone/>
              <a:defRPr sz="1600">
                <a:latin typeface="Bitter ExtraBold"/>
                <a:ea typeface="Bitter ExtraBold"/>
                <a:cs typeface="Bitter ExtraBold"/>
                <a:sym typeface="Bitter ExtraBo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itter ExtraBold"/>
              <a:buNone/>
              <a:defRPr sz="1600">
                <a:latin typeface="Bitter ExtraBold"/>
                <a:ea typeface="Bitter ExtraBold"/>
                <a:cs typeface="Bitter ExtraBold"/>
                <a:sym typeface="Bitter ExtraBo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itter ExtraBold"/>
              <a:buNone/>
              <a:defRPr sz="1600">
                <a:latin typeface="Bitter ExtraBold"/>
                <a:ea typeface="Bitter ExtraBold"/>
                <a:cs typeface="Bitter ExtraBold"/>
                <a:sym typeface="Bitter ExtraBold"/>
              </a:defRPr>
            </a:lvl9pPr>
          </a:lstStyle>
          <a:p/>
        </p:txBody>
      </p:sp>
      <p:sp>
        <p:nvSpPr>
          <p:cNvPr id="90" name="Google Shape;90;p18"/>
          <p:cNvSpPr txBox="1"/>
          <p:nvPr/>
        </p:nvSpPr>
        <p:spPr>
          <a:xfrm>
            <a:off x="720000" y="3870300"/>
            <a:ext cx="41028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CREDITS: </a:t>
            </a:r>
            <a:r>
              <a:rPr lang="en"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This presentation template was created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, including icons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and infographics &amp; images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1" name="Google Shape;91;p18"/>
          <p:cNvSpPr txBox="1"/>
          <p:nvPr>
            <p:ph idx="12" type="sldNum"/>
          </p:nvPr>
        </p:nvSpPr>
        <p:spPr>
          <a:xfrm>
            <a:off x="8564034" y="47759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4423050" y="1576400"/>
            <a:ext cx="3944400" cy="82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4" name="Google Shape;94;p19"/>
          <p:cNvSpPr txBox="1"/>
          <p:nvPr>
            <p:ph idx="1" type="subTitle"/>
          </p:nvPr>
        </p:nvSpPr>
        <p:spPr>
          <a:xfrm>
            <a:off x="4423050" y="2332000"/>
            <a:ext cx="35355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2" type="sldNum"/>
          </p:nvPr>
        </p:nvSpPr>
        <p:spPr>
          <a:xfrm>
            <a:off x="8354772" y="4775950"/>
            <a:ext cx="75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4">
  <p:cSld name="TITLE_AND_TWO_COLUMNS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" type="subTitle"/>
          </p:nvPr>
        </p:nvSpPr>
        <p:spPr>
          <a:xfrm>
            <a:off x="1495375" y="3507025"/>
            <a:ext cx="2709300" cy="10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2" type="subTitle"/>
          </p:nvPr>
        </p:nvSpPr>
        <p:spPr>
          <a:xfrm>
            <a:off x="1495375" y="2915600"/>
            <a:ext cx="2709300" cy="5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Bitter ExtraBold"/>
              <a:buNone/>
              <a:defRPr sz="2200">
                <a:solidFill>
                  <a:schemeClr val="accent2"/>
                </a:solidFill>
                <a:latin typeface="Bitter ExtraBold"/>
                <a:ea typeface="Bitter ExtraBold"/>
                <a:cs typeface="Bitter ExtraBold"/>
                <a:sym typeface="Bitter ExtraBold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9pPr>
          </a:lstStyle>
          <a:p/>
        </p:txBody>
      </p:sp>
      <p:sp>
        <p:nvSpPr>
          <p:cNvPr id="100" name="Google Shape;100;p20"/>
          <p:cNvSpPr txBox="1"/>
          <p:nvPr>
            <p:ph idx="3" type="subTitle"/>
          </p:nvPr>
        </p:nvSpPr>
        <p:spPr>
          <a:xfrm>
            <a:off x="4939348" y="3507025"/>
            <a:ext cx="2709300" cy="10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0"/>
          <p:cNvSpPr txBox="1"/>
          <p:nvPr>
            <p:ph idx="4" type="subTitle"/>
          </p:nvPr>
        </p:nvSpPr>
        <p:spPr>
          <a:xfrm>
            <a:off x="4939338" y="2915600"/>
            <a:ext cx="2709300" cy="5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Bitter ExtraBold"/>
              <a:buNone/>
              <a:defRPr sz="2200">
                <a:solidFill>
                  <a:schemeClr val="accent1"/>
                </a:solidFill>
                <a:latin typeface="Bitter ExtraBold"/>
                <a:ea typeface="Bitter ExtraBold"/>
                <a:cs typeface="Bitter ExtraBold"/>
                <a:sym typeface="Bitter ExtraBold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2000"/>
              <a:buFont typeface="Bitter ExtraBold"/>
              <a:buNone/>
              <a:defRPr sz="2000">
                <a:latin typeface="Bitter ExtraBold"/>
                <a:ea typeface="Bitter ExtraBold"/>
                <a:cs typeface="Bitter ExtraBold"/>
                <a:sym typeface="Bitter ExtraBold"/>
              </a:defRPr>
            </a:lvl9pPr>
          </a:lstStyle>
          <a:p/>
        </p:txBody>
      </p:sp>
      <p:sp>
        <p:nvSpPr>
          <p:cNvPr id="102" name="Google Shape;102;p20"/>
          <p:cNvSpPr txBox="1"/>
          <p:nvPr>
            <p:ph idx="12" type="sldNum"/>
          </p:nvPr>
        </p:nvSpPr>
        <p:spPr>
          <a:xfrm>
            <a:off x="8354772" y="4775950"/>
            <a:ext cx="75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/60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- 1 Column">
  <p:cSld name="Text Slide - 1 Column"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idx="1" type="body"/>
          </p:nvPr>
        </p:nvSpPr>
        <p:spPr>
          <a:xfrm>
            <a:off x="600075" y="832669"/>
            <a:ext cx="79152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Lato"/>
              <a:buNone/>
              <a:defRPr sz="15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type="title"/>
          </p:nvPr>
        </p:nvSpPr>
        <p:spPr>
          <a:xfrm>
            <a:off x="600075" y="200026"/>
            <a:ext cx="7915200" cy="474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cxnSp>
        <p:nvCxnSpPr>
          <p:cNvPr id="106" name="Google Shape;106;p21"/>
          <p:cNvCxnSpPr/>
          <p:nvPr/>
        </p:nvCxnSpPr>
        <p:spPr>
          <a:xfrm>
            <a:off x="600075" y="695351"/>
            <a:ext cx="7915200" cy="0"/>
          </a:xfrm>
          <a:prstGeom prst="straightConnector1">
            <a:avLst/>
          </a:prstGeom>
          <a:noFill/>
          <a:ln cap="flat" cmpd="sng" w="9525">
            <a:solidFill>
              <a:srgbClr val="8C151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7" name="Google Shape;107;p21"/>
          <p:cNvSpPr txBox="1"/>
          <p:nvPr>
            <p:ph idx="2" type="body"/>
          </p:nvPr>
        </p:nvSpPr>
        <p:spPr>
          <a:xfrm>
            <a:off x="600075" y="1150968"/>
            <a:ext cx="7915200" cy="3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Lato"/>
              <a:buNone/>
              <a:defRPr>
                <a:solidFill>
                  <a:srgbClr val="3F3F3F"/>
                </a:solidFill>
              </a:defRPr>
            </a:lvl1pPr>
            <a:lvl2pPr indent="-311150" lvl="1" marL="9144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Char char="●"/>
              <a:defRPr>
                <a:solidFill>
                  <a:srgbClr val="3F3F3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100">
                <a:solidFill>
                  <a:srgbClr val="3F3F3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3F3F3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3F3F3F"/>
                </a:solidFill>
              </a:defRPr>
            </a:lvl5pPr>
            <a:lvl6pPr indent="-285750" lvl="5" marL="2743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>
                <a:latin typeface="Lato"/>
                <a:ea typeface="Lato"/>
                <a:cs typeface="Lato"/>
                <a:sym typeface="Lato"/>
              </a:defRPr>
            </a:lvl6pPr>
            <a:lvl7pPr indent="-285750" lvl="6" marL="32004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>
                <a:latin typeface="Lato"/>
                <a:ea typeface="Lato"/>
                <a:cs typeface="Lato"/>
                <a:sym typeface="Lato"/>
              </a:defRPr>
            </a:lvl7pPr>
            <a:lvl8pPr indent="-285750" lvl="7" marL="36576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>
                <a:latin typeface="Lato"/>
                <a:ea typeface="Lato"/>
                <a:cs typeface="Lato"/>
                <a:sym typeface="Lato"/>
              </a:defRPr>
            </a:lvl8pPr>
            <a:lvl9pPr indent="-285750" lvl="8" marL="41148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8" name="Google Shape;108;p21"/>
          <p:cNvSpPr txBox="1"/>
          <p:nvPr>
            <p:ph idx="12" type="sldNum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21"/>
          <p:cNvSpPr txBox="1"/>
          <p:nvPr>
            <p:ph idx="3" type="subTitle"/>
          </p:nvPr>
        </p:nvSpPr>
        <p:spPr>
          <a:xfrm>
            <a:off x="1225753" y="4767591"/>
            <a:ext cx="3157500" cy="1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 sz="1400">
                <a:latin typeface="Lato"/>
                <a:ea typeface="Lato"/>
                <a:cs typeface="Lato"/>
                <a:sym typeface="Lato"/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○"/>
              <a:defRPr sz="1200">
                <a:latin typeface="Lato"/>
                <a:ea typeface="Lato"/>
                <a:cs typeface="Lato"/>
                <a:sym typeface="Lato"/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○"/>
              <a:defRPr sz="1200">
                <a:latin typeface="Lato"/>
                <a:ea typeface="Lato"/>
                <a:cs typeface="Lato"/>
                <a:sym typeface="Lato"/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○"/>
              <a:defRPr sz="1200">
                <a:latin typeface="Lato"/>
                <a:ea typeface="Lato"/>
                <a:cs typeface="Lato"/>
                <a:sym typeface="Lato"/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 sz="1400">
                <a:latin typeface="Lato"/>
                <a:ea typeface="Lato"/>
                <a:cs typeface="Lato"/>
                <a:sym typeface="Lato"/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○"/>
              <a:defRPr sz="1200">
                <a:latin typeface="Lato"/>
                <a:ea typeface="Lato"/>
                <a:cs typeface="Lato"/>
                <a:sym typeface="Lato"/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○"/>
              <a:defRPr sz="1200">
                <a:latin typeface="Lato"/>
                <a:ea typeface="Lato"/>
                <a:cs typeface="Lato"/>
                <a:sym typeface="Lato"/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○"/>
              <a:defRPr sz="1200">
                <a:latin typeface="Lato"/>
                <a:ea typeface="Lato"/>
                <a:cs typeface="Lato"/>
                <a:sym typeface="Lato"/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○"/>
              <a:defRPr sz="1200">
                <a:latin typeface="Lato"/>
                <a:ea typeface="Lato"/>
                <a:cs typeface="Lato"/>
                <a:sym typeface="Lato"/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○"/>
              <a:defRPr sz="1200">
                <a:latin typeface="Lato"/>
                <a:ea typeface="Lato"/>
                <a:cs typeface="Lato"/>
                <a:sym typeface="Lato"/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Font typeface="Lato"/>
              <a:buChar char="○"/>
              <a:defRPr sz="1200">
                <a:latin typeface="Lato"/>
                <a:ea typeface="Lato"/>
                <a:cs typeface="Lato"/>
                <a:sym typeface="Lato"/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95F1F5">
            <a:alpha val="17090"/>
          </a:srgbClr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Track Matching Across Near Detectors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- J. Micallef            		NPML October 2025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hyperlink" Target="https://doi.org/10.3390/instruments8030041" TargetMode="External"/><Relationship Id="rId7" Type="http://schemas.openxmlformats.org/officeDocument/2006/relationships/hyperlink" Target="https://doi.org/10.3390/instruments5040031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hyperlink" Target="https://arxiv.org/abs/2509.07012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20.png"/><Relationship Id="rId7" Type="http://schemas.openxmlformats.org/officeDocument/2006/relationships/hyperlink" Target="https://doi.org/10.3390/instruments8030041" TargetMode="External"/><Relationship Id="rId8" Type="http://schemas.openxmlformats.org/officeDocument/2006/relationships/hyperlink" Target="https://doi.org/10.3390/instruments5040031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15.png"/><Relationship Id="rId5" Type="http://schemas.openxmlformats.org/officeDocument/2006/relationships/image" Target="../media/image39.png"/><Relationship Id="rId6" Type="http://schemas.openxmlformats.org/officeDocument/2006/relationships/hyperlink" Target="https://arxiv.org/abs/2509.07012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39.png"/><Relationship Id="rId6" Type="http://schemas.openxmlformats.org/officeDocument/2006/relationships/image" Target="../media/image21.jpg"/><Relationship Id="rId7" Type="http://schemas.openxmlformats.org/officeDocument/2006/relationships/hyperlink" Target="https://arxiv.org/abs/2509.07012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39.png"/><Relationship Id="rId5" Type="http://schemas.openxmlformats.org/officeDocument/2006/relationships/image" Target="../media/image15.png"/><Relationship Id="rId6" Type="http://schemas.openxmlformats.org/officeDocument/2006/relationships/hyperlink" Target="https://indico.ipmu.jp/event/462/contributions/8742/" TargetMode="External"/><Relationship Id="rId7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hyperlink" Target="https://indico.ipmu.jp/event/462/contributions/8742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39.png"/><Relationship Id="rId9" Type="http://schemas.openxmlformats.org/officeDocument/2006/relationships/hyperlink" Target="https://doi.org/10.1016/j.nima.2013.12.053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31.png"/><Relationship Id="rId7" Type="http://schemas.openxmlformats.org/officeDocument/2006/relationships/image" Target="../media/image30.png"/><Relationship Id="rId8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Relationship Id="rId4" Type="http://schemas.openxmlformats.org/officeDocument/2006/relationships/image" Target="../media/image61.png"/><Relationship Id="rId5" Type="http://schemas.openxmlformats.org/officeDocument/2006/relationships/image" Target="../media/image15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hyperlink" Target="https://doi.org/10.1016/j.nima.2013.12.053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Relationship Id="rId4" Type="http://schemas.openxmlformats.org/officeDocument/2006/relationships/image" Target="../media/image32.png"/><Relationship Id="rId5" Type="http://schemas.openxmlformats.org/officeDocument/2006/relationships/hyperlink" Target="https://doi.org/10.1016/j.nima.2013.12.053" TargetMode="External"/><Relationship Id="rId6" Type="http://schemas.openxmlformats.org/officeDocument/2006/relationships/image" Target="../media/image6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5" Type="http://schemas.openxmlformats.org/officeDocument/2006/relationships/hyperlink" Target="https://journals.aps.org/prd/pdf/10.1103/PhysRevD.104.072004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Relationship Id="rId4" Type="http://schemas.openxmlformats.org/officeDocument/2006/relationships/image" Target="../media/image35.png"/><Relationship Id="rId5" Type="http://schemas.openxmlformats.org/officeDocument/2006/relationships/hyperlink" Target="https://journals.aps.org/prd/pdf/10.1103/PhysRevD.104.072004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Relationship Id="rId6" Type="http://schemas.openxmlformats.org/officeDocument/2006/relationships/hyperlink" Target="https://journals.aps.org/prd/pdf/10.1103/PhysRevD.104.072004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Relationship Id="rId4" Type="http://schemas.openxmlformats.org/officeDocument/2006/relationships/image" Target="../media/image35.png"/><Relationship Id="rId5" Type="http://schemas.openxmlformats.org/officeDocument/2006/relationships/hyperlink" Target="https://journals.aps.org/prd/pdf/10.1103/PhysRevD.104.072004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png"/><Relationship Id="rId4" Type="http://schemas.openxmlformats.org/officeDocument/2006/relationships/image" Target="../media/image4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Relationship Id="rId6" Type="http://schemas.openxmlformats.org/officeDocument/2006/relationships/hyperlink" Target="https://journals.aps.org/prd/pdf/10.1103/PhysRevD.104.072004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4.gif"/><Relationship Id="rId4" Type="http://schemas.openxmlformats.org/officeDocument/2006/relationships/image" Target="../media/image4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png"/><Relationship Id="rId4" Type="http://schemas.openxmlformats.org/officeDocument/2006/relationships/image" Target="../media/image53.png"/><Relationship Id="rId5" Type="http://schemas.openxmlformats.org/officeDocument/2006/relationships/image" Target="../media/image5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7.png"/><Relationship Id="rId4" Type="http://schemas.openxmlformats.org/officeDocument/2006/relationships/image" Target="../media/image4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8.png"/><Relationship Id="rId4" Type="http://schemas.openxmlformats.org/officeDocument/2006/relationships/image" Target="../media/image4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8.png"/><Relationship Id="rId4" Type="http://schemas.openxmlformats.org/officeDocument/2006/relationships/image" Target="../media/image46.png"/><Relationship Id="rId5" Type="http://schemas.openxmlformats.org/officeDocument/2006/relationships/image" Target="../media/image4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6.png"/><Relationship Id="rId4" Type="http://schemas.openxmlformats.org/officeDocument/2006/relationships/image" Target="../media/image49.png"/><Relationship Id="rId5" Type="http://schemas.openxmlformats.org/officeDocument/2006/relationships/image" Target="../media/image6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6.png"/><Relationship Id="rId4" Type="http://schemas.openxmlformats.org/officeDocument/2006/relationships/image" Target="../media/image49.png"/><Relationship Id="rId5" Type="http://schemas.openxmlformats.org/officeDocument/2006/relationships/image" Target="../media/image60.png"/><Relationship Id="rId6" Type="http://schemas.openxmlformats.org/officeDocument/2006/relationships/image" Target="../media/image1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2.png"/><Relationship Id="rId4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2.png"/><Relationship Id="rId4" Type="http://schemas.openxmlformats.org/officeDocument/2006/relationships/image" Target="../media/image43.png"/><Relationship Id="rId5" Type="http://schemas.openxmlformats.org/officeDocument/2006/relationships/hyperlink" Target="https://journals.aps.org/prd/pdf/10.1103/PhysRevD.104.072004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2.png"/><Relationship Id="rId4" Type="http://schemas.openxmlformats.org/officeDocument/2006/relationships/image" Target="../media/image43.png"/><Relationship Id="rId5" Type="http://schemas.openxmlformats.org/officeDocument/2006/relationships/hyperlink" Target="https://journals.aps.org/prd/pdf/10.1103/PhysRevD.104.072004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5.png"/><Relationship Id="rId4" Type="http://schemas.openxmlformats.org/officeDocument/2006/relationships/hyperlink" Target="https://journals.aps.org/prd/pdf/10.1103/PhysRevD.104.072004" TargetMode="External"/><Relationship Id="rId5" Type="http://schemas.openxmlformats.org/officeDocument/2006/relationships/image" Target="../media/image4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2.gif"/><Relationship Id="rId4" Type="http://schemas.openxmlformats.org/officeDocument/2006/relationships/image" Target="../media/image5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journals.aps.org/prd/pdf/10.1103/PhysRevD.104.072004" TargetMode="External"/><Relationship Id="rId4" Type="http://schemas.openxmlformats.org/officeDocument/2006/relationships/image" Target="../media/image55.png"/><Relationship Id="rId5" Type="http://schemas.openxmlformats.org/officeDocument/2006/relationships/image" Target="../media/image7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.png"/><Relationship Id="rId4" Type="http://schemas.openxmlformats.org/officeDocument/2006/relationships/image" Target="../media/image76.png"/><Relationship Id="rId5" Type="http://schemas.openxmlformats.org/officeDocument/2006/relationships/image" Target="../media/image3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9.png"/><Relationship Id="rId4" Type="http://schemas.openxmlformats.org/officeDocument/2006/relationships/image" Target="../media/image4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s://journals.aps.org/prd/pdf/10.1103/PhysRevD.104.072004" TargetMode="External"/><Relationship Id="rId4" Type="http://schemas.openxmlformats.org/officeDocument/2006/relationships/image" Target="../media/image55.png"/><Relationship Id="rId5" Type="http://schemas.openxmlformats.org/officeDocument/2006/relationships/image" Target="../media/image7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7.png"/><Relationship Id="rId4" Type="http://schemas.openxmlformats.org/officeDocument/2006/relationships/image" Target="../media/image7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3.png"/><Relationship Id="rId4" Type="http://schemas.openxmlformats.org/officeDocument/2006/relationships/image" Target="../media/image6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6.png"/><Relationship Id="rId4" Type="http://schemas.openxmlformats.org/officeDocument/2006/relationships/image" Target="../media/image70.png"/><Relationship Id="rId5" Type="http://schemas.openxmlformats.org/officeDocument/2006/relationships/hyperlink" Target="https://indico.cern.ch/event/881216/contributions/5048756/attachments/2534229/4361050/Klustova_MINERvAFlux_NuINT22.pdf" TargetMode="External"/><Relationship Id="rId6" Type="http://schemas.openxmlformats.org/officeDocument/2006/relationships/hyperlink" Target="https://arxiv.org/pdf/1803.08848.pdf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hyperlink" Target="https://arxiv.org/pdf/1808.02969.pdf" TargetMode="External"/><Relationship Id="rId5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hyperlink" Target="https://doi.org/10.3390/instruments8030041" TargetMode="External"/><Relationship Id="rId5" Type="http://schemas.openxmlformats.org/officeDocument/2006/relationships/hyperlink" Target="https://doi.org/10.3390/instruments5040031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5F1F5">
            <a:alpha val="17090"/>
          </a:srgbClr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 rotWithShape="1">
          <a:blip r:embed="rId3">
            <a:alphaModFix amt="71000"/>
          </a:blip>
          <a:srcRect b="8787" l="0" r="0" t="13166"/>
          <a:stretch/>
        </p:blipFill>
        <p:spPr>
          <a:xfrm>
            <a:off x="0" y="9308"/>
            <a:ext cx="9144000" cy="4755025"/>
          </a:xfrm>
          <a:prstGeom prst="rect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5" name="Google Shape;115;p22"/>
          <p:cNvSpPr/>
          <p:nvPr/>
        </p:nvSpPr>
        <p:spPr>
          <a:xfrm>
            <a:off x="2220607" y="3146050"/>
            <a:ext cx="5204700" cy="945000"/>
          </a:xfrm>
          <a:prstGeom prst="roundRect">
            <a:avLst>
              <a:gd fmla="val 4936" name="adj"/>
            </a:avLst>
          </a:prstGeom>
          <a:solidFill>
            <a:srgbClr val="F3F3F3">
              <a:alpha val="77220"/>
            </a:srgbClr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6" name="Google Shape;116;p22"/>
          <p:cNvSpPr/>
          <p:nvPr/>
        </p:nvSpPr>
        <p:spPr>
          <a:xfrm>
            <a:off x="7697300" y="4028950"/>
            <a:ext cx="1373100" cy="665400"/>
          </a:xfrm>
          <a:prstGeom prst="roundRect">
            <a:avLst>
              <a:gd fmla="val 4936" name="adj"/>
            </a:avLst>
          </a:prstGeom>
          <a:solidFill>
            <a:srgbClr val="F3F3F3">
              <a:alpha val="77220"/>
            </a:srgbClr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7" name="Google Shape;117;p22"/>
          <p:cNvSpPr/>
          <p:nvPr/>
        </p:nvSpPr>
        <p:spPr>
          <a:xfrm>
            <a:off x="7712526" y="61325"/>
            <a:ext cx="1330800" cy="792600"/>
          </a:xfrm>
          <a:prstGeom prst="roundRect">
            <a:avLst>
              <a:gd fmla="val 4936" name="adj"/>
            </a:avLst>
          </a:prstGeom>
          <a:solidFill>
            <a:srgbClr val="F3F3F3">
              <a:alpha val="77220"/>
            </a:srgbClr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8" name="Google Shape;118;p22"/>
          <p:cNvSpPr/>
          <p:nvPr/>
        </p:nvSpPr>
        <p:spPr>
          <a:xfrm>
            <a:off x="196425" y="98225"/>
            <a:ext cx="1523100" cy="687600"/>
          </a:xfrm>
          <a:prstGeom prst="roundRect">
            <a:avLst>
              <a:gd fmla="val 4936" name="adj"/>
            </a:avLst>
          </a:prstGeom>
          <a:solidFill>
            <a:srgbClr val="F3F3F3">
              <a:alpha val="77220"/>
            </a:srgbClr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9" name="Google Shape;119;p22"/>
          <p:cNvSpPr/>
          <p:nvPr/>
        </p:nvSpPr>
        <p:spPr>
          <a:xfrm>
            <a:off x="92050" y="4029025"/>
            <a:ext cx="1848900" cy="665400"/>
          </a:xfrm>
          <a:prstGeom prst="roundRect">
            <a:avLst>
              <a:gd fmla="val 4936" name="adj"/>
            </a:avLst>
          </a:prstGeom>
          <a:solidFill>
            <a:srgbClr val="F3F3F3">
              <a:alpha val="77220"/>
            </a:srgbClr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0" name="Google Shape;120;p2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8155" y="-83350"/>
            <a:ext cx="1330831" cy="102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050" y="3819800"/>
            <a:ext cx="1848898" cy="1164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22"/>
          <p:cNvGrpSpPr/>
          <p:nvPr/>
        </p:nvGrpSpPr>
        <p:grpSpPr>
          <a:xfrm>
            <a:off x="92050" y="34688"/>
            <a:ext cx="1618354" cy="792622"/>
            <a:chOff x="92050" y="152700"/>
            <a:chExt cx="1618354" cy="792622"/>
          </a:xfrm>
        </p:grpSpPr>
        <p:grpSp>
          <p:nvGrpSpPr>
            <p:cNvPr id="124" name="Google Shape;124;p22"/>
            <p:cNvGrpSpPr/>
            <p:nvPr/>
          </p:nvGrpSpPr>
          <p:grpSpPr>
            <a:xfrm>
              <a:off x="794473" y="152700"/>
              <a:ext cx="915930" cy="792622"/>
              <a:chOff x="8013275" y="0"/>
              <a:chExt cx="1084069" cy="938125"/>
            </a:xfrm>
          </p:grpSpPr>
          <p:pic>
            <p:nvPicPr>
              <p:cNvPr id="125" name="Google Shape;125;p22"/>
              <p:cNvPicPr preferRelativeResize="0"/>
              <p:nvPr/>
            </p:nvPicPr>
            <p:blipFill rotWithShape="1">
              <a:blip r:embed="rId6">
                <a:alphaModFix/>
              </a:blip>
              <a:srcRect b="0" l="91520" r="-91520" t="0"/>
              <a:stretch/>
            </p:blipFill>
            <p:spPr>
              <a:xfrm>
                <a:off x="8013275" y="0"/>
                <a:ext cx="1084069" cy="938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2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8173979" y="56725"/>
                <a:ext cx="833040" cy="83712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27" name="Google Shape;127;p22"/>
              <p:cNvCxnSpPr/>
              <p:nvPr/>
            </p:nvCxnSpPr>
            <p:spPr>
              <a:xfrm>
                <a:off x="8093950" y="102750"/>
                <a:ext cx="0" cy="73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pic>
          <p:nvPicPr>
            <p:cNvPr id="128" name="Google Shape;128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2050" y="225452"/>
              <a:ext cx="807325" cy="6986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" name="Google Shape;129;p22"/>
          <p:cNvSpPr/>
          <p:nvPr/>
        </p:nvSpPr>
        <p:spPr>
          <a:xfrm>
            <a:off x="1404375" y="1173925"/>
            <a:ext cx="6907800" cy="1538700"/>
          </a:xfrm>
          <a:prstGeom prst="roundRect">
            <a:avLst>
              <a:gd fmla="val 4936" name="adj"/>
            </a:avLst>
          </a:prstGeom>
          <a:solidFill>
            <a:srgbClr val="F3F3F3">
              <a:alpha val="77220"/>
            </a:srgbClr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21047" y="3825575"/>
            <a:ext cx="1522949" cy="1087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 txBox="1"/>
          <p:nvPr>
            <p:ph type="ctrTitle"/>
          </p:nvPr>
        </p:nvSpPr>
        <p:spPr>
          <a:xfrm>
            <a:off x="1036500" y="1589225"/>
            <a:ext cx="7609800" cy="116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/>
              <a:t>Track Matching Across Detectors: </a:t>
            </a:r>
            <a:endParaRPr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/>
              <a:t>Using GNNs to Match Particles across DUNE’s Near Detector Prototypes</a:t>
            </a:r>
            <a:endParaRPr sz="2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2" name="Google Shape;132;p22"/>
          <p:cNvSpPr txBox="1"/>
          <p:nvPr>
            <p:ph idx="1" type="subTitle"/>
          </p:nvPr>
        </p:nvSpPr>
        <p:spPr>
          <a:xfrm>
            <a:off x="2176156" y="3077275"/>
            <a:ext cx="5266500" cy="13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Jessie Micallef (she/they) 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on behalf of the DUNE Collaboration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jessie.micallef@tufts.edu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5F1F5">
            <a:alpha val="17090"/>
          </a:srgbClr>
        </a:solidFill>
      </p:bgPr>
    </p:bg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31" title="Screen Shot 2025-08-27 at 11.01.4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5" y="1484712"/>
            <a:ext cx="2926825" cy="3199516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31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Handling Beam Intensity in Near Detector LAr</a:t>
            </a:r>
            <a:endParaRPr/>
          </a:p>
        </p:txBody>
      </p:sp>
      <p:sp>
        <p:nvSpPr>
          <p:cNvPr id="799" name="Google Shape;799;p3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0" name="Google Shape;800;p31"/>
          <p:cNvSpPr txBox="1"/>
          <p:nvPr>
            <p:ph idx="1" type="body"/>
          </p:nvPr>
        </p:nvSpPr>
        <p:spPr>
          <a:xfrm>
            <a:off x="381017" y="789125"/>
            <a:ext cx="2255400" cy="673200"/>
          </a:xfrm>
          <a:prstGeom prst="rect">
            <a:avLst/>
          </a:prstGeom>
          <a:solidFill>
            <a:srgbClr val="F4CCCC"/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~100 beam-related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 interactions!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801" name="Google Shape;80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025" y="3495150"/>
            <a:ext cx="813324" cy="1081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2" name="Google Shape;802;p31"/>
          <p:cNvGrpSpPr/>
          <p:nvPr/>
        </p:nvGrpSpPr>
        <p:grpSpPr>
          <a:xfrm>
            <a:off x="2974716" y="2154119"/>
            <a:ext cx="3642996" cy="2665356"/>
            <a:chOff x="2974716" y="2077919"/>
            <a:chExt cx="3642996" cy="2665356"/>
          </a:xfrm>
        </p:grpSpPr>
        <p:sp>
          <p:nvSpPr>
            <p:cNvPr id="803" name="Google Shape;803;p31"/>
            <p:cNvSpPr txBox="1"/>
            <p:nvPr/>
          </p:nvSpPr>
          <p:spPr>
            <a:xfrm>
              <a:off x="3868600" y="4312175"/>
              <a:ext cx="8616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600">
                  <a:latin typeface="Lato"/>
                  <a:ea typeface="Lato"/>
                  <a:cs typeface="Lato"/>
                  <a:sym typeface="Lato"/>
                </a:rPr>
                <a:t>cathode</a:t>
              </a:r>
              <a:endParaRPr i="1" sz="1600"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804" name="Google Shape;804;p31"/>
            <p:cNvGrpSpPr/>
            <p:nvPr/>
          </p:nvGrpSpPr>
          <p:grpSpPr>
            <a:xfrm>
              <a:off x="2974716" y="2077919"/>
              <a:ext cx="3642996" cy="2665356"/>
              <a:chOff x="3203325" y="2411608"/>
              <a:chExt cx="3121676" cy="2325790"/>
            </a:xfrm>
          </p:grpSpPr>
          <p:pic>
            <p:nvPicPr>
              <p:cNvPr id="805" name="Google Shape;805;p31"/>
              <p:cNvPicPr preferRelativeResize="0"/>
              <p:nvPr/>
            </p:nvPicPr>
            <p:blipFill rotWithShape="1">
              <a:blip r:embed="rId5">
                <a:alphaModFix/>
              </a:blip>
              <a:srcRect b="9590" l="-6535" r="54584" t="-9590"/>
              <a:stretch/>
            </p:blipFill>
            <p:spPr>
              <a:xfrm>
                <a:off x="3537525" y="2411608"/>
                <a:ext cx="1938333" cy="221897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806" name="Google Shape;806;p31"/>
              <p:cNvCxnSpPr/>
              <p:nvPr/>
            </p:nvCxnSpPr>
            <p:spPr>
              <a:xfrm>
                <a:off x="4677500" y="3004050"/>
                <a:ext cx="439500" cy="158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807" name="Google Shape;807;p31"/>
              <p:cNvCxnSpPr/>
              <p:nvPr/>
            </p:nvCxnSpPr>
            <p:spPr>
              <a:xfrm rot="10800000">
                <a:off x="4106000" y="2788750"/>
                <a:ext cx="293100" cy="114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808" name="Google Shape;808;p31"/>
              <p:cNvSpPr txBox="1"/>
              <p:nvPr/>
            </p:nvSpPr>
            <p:spPr>
              <a:xfrm>
                <a:off x="5004101" y="4361198"/>
                <a:ext cx="1320900" cy="37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n" sz="1600">
                    <a:latin typeface="Lato"/>
                    <a:ea typeface="Lato"/>
                    <a:cs typeface="Lato"/>
                    <a:sym typeface="Lato"/>
                  </a:rPr>
                  <a:t>Anode readout</a:t>
                </a:r>
                <a:endParaRPr i="1" sz="1600"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09" name="Google Shape;809;p31"/>
              <p:cNvSpPr txBox="1"/>
              <p:nvPr/>
            </p:nvSpPr>
            <p:spPr>
              <a:xfrm>
                <a:off x="3203325" y="3916550"/>
                <a:ext cx="861600" cy="59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n" sz="1600">
                    <a:latin typeface="Lato"/>
                    <a:ea typeface="Lato"/>
                    <a:cs typeface="Lato"/>
                    <a:sym typeface="Lato"/>
                  </a:rPr>
                  <a:t>Anode readout</a:t>
                </a:r>
                <a:endParaRPr i="1" sz="1600"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10" name="Google Shape;810;p31"/>
              <p:cNvSpPr txBox="1"/>
              <p:nvPr/>
            </p:nvSpPr>
            <p:spPr>
              <a:xfrm>
                <a:off x="4803875" y="2788750"/>
                <a:ext cx="548700" cy="37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n" sz="1600">
                    <a:latin typeface="Lato"/>
                    <a:ea typeface="Lato"/>
                    <a:cs typeface="Lato"/>
                    <a:sym typeface="Lato"/>
                  </a:rPr>
                  <a:t>drift</a:t>
                </a:r>
                <a:endParaRPr i="1" sz="1600"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811" name="Google Shape;811;p31"/>
          <p:cNvSpPr txBox="1"/>
          <p:nvPr/>
        </p:nvSpPr>
        <p:spPr>
          <a:xfrm>
            <a:off x="2761525" y="2340025"/>
            <a:ext cx="1024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  Light detectors</a:t>
            </a:r>
            <a:endParaRPr i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12" name="Google Shape;812;p31"/>
          <p:cNvPicPr preferRelativeResize="0"/>
          <p:nvPr/>
        </p:nvPicPr>
        <p:blipFill rotWithShape="1">
          <a:blip r:embed="rId5">
            <a:alphaModFix/>
          </a:blip>
          <a:srcRect b="0" l="48049" r="0" t="0"/>
          <a:stretch/>
        </p:blipFill>
        <p:spPr>
          <a:xfrm>
            <a:off x="6103075" y="994480"/>
            <a:ext cx="2741608" cy="3138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7160" y="3019896"/>
            <a:ext cx="533040" cy="70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7160" y="2568924"/>
            <a:ext cx="533040" cy="70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7160" y="2117952"/>
            <a:ext cx="533040" cy="70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7160" y="1666980"/>
            <a:ext cx="533040" cy="709069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31"/>
          <p:cNvSpPr/>
          <p:nvPr/>
        </p:nvSpPr>
        <p:spPr>
          <a:xfrm>
            <a:off x="6846275" y="1333500"/>
            <a:ext cx="175800" cy="6732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18" name="Google Shape;818;p31"/>
          <p:cNvCxnSpPr/>
          <p:nvPr/>
        </p:nvCxnSpPr>
        <p:spPr>
          <a:xfrm>
            <a:off x="3539400" y="2630200"/>
            <a:ext cx="486900" cy="335400"/>
          </a:xfrm>
          <a:prstGeom prst="straightConnector1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19" name="Google Shape;819;p31"/>
          <p:cNvCxnSpPr/>
          <p:nvPr/>
        </p:nvCxnSpPr>
        <p:spPr>
          <a:xfrm flipH="1">
            <a:off x="5401224" y="1529750"/>
            <a:ext cx="1492200" cy="1479300"/>
          </a:xfrm>
          <a:prstGeom prst="straightConnector1">
            <a:avLst/>
          </a:prstGeom>
          <a:noFill/>
          <a:ln cap="flat" cmpd="sng" w="38100">
            <a:solidFill>
              <a:srgbClr val="93C47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20" name="Google Shape;820;p31"/>
          <p:cNvSpPr txBox="1"/>
          <p:nvPr/>
        </p:nvSpPr>
        <p:spPr>
          <a:xfrm>
            <a:off x="2873035" y="777925"/>
            <a:ext cx="3304200" cy="1349100"/>
          </a:xfrm>
          <a:prstGeom prst="rect">
            <a:avLst/>
          </a:prstGeom>
          <a:solidFill>
            <a:srgbClr val="D9D2E9"/>
          </a:solidFill>
          <a:ln cap="flat" cmpd="sng" w="2857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Advanced detector tech:</a:t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✅    LArTPC detectors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✅    Native 3D detection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✅    Optically separated modules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1" name="Google Shape;821;p31"/>
          <p:cNvSpPr/>
          <p:nvPr/>
        </p:nvSpPr>
        <p:spPr>
          <a:xfrm>
            <a:off x="6770100" y="3945700"/>
            <a:ext cx="19227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5x7 Modules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2" name="Google Shape;822;p31"/>
          <p:cNvSpPr txBox="1"/>
          <p:nvPr/>
        </p:nvSpPr>
        <p:spPr>
          <a:xfrm>
            <a:off x="7133719" y="338497"/>
            <a:ext cx="196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details: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Single Module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Near Detector CDR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C5F1">
            <a:alpha val="14560"/>
          </a:srgbClr>
        </a:solidFill>
      </p:bgPr>
    </p:bg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2950" y="807799"/>
            <a:ext cx="3394401" cy="2073901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32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Novel Tech Needs Prototypes: 2x2 Demonstra</a:t>
            </a:r>
            <a:r>
              <a:rPr lang="en"/>
              <a:t>tor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9" name="Google Shape;829;p3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30" name="Google Shape;830;p32"/>
          <p:cNvGrpSpPr/>
          <p:nvPr/>
        </p:nvGrpSpPr>
        <p:grpSpPr>
          <a:xfrm>
            <a:off x="2974716" y="2154119"/>
            <a:ext cx="2652046" cy="2542945"/>
            <a:chOff x="3203325" y="2411608"/>
            <a:chExt cx="2272533" cy="2218975"/>
          </a:xfrm>
        </p:grpSpPr>
        <p:pic>
          <p:nvPicPr>
            <p:cNvPr id="831" name="Google Shape;831;p32"/>
            <p:cNvPicPr preferRelativeResize="0"/>
            <p:nvPr/>
          </p:nvPicPr>
          <p:blipFill rotWithShape="1">
            <a:blip r:embed="rId4">
              <a:alphaModFix/>
            </a:blip>
            <a:srcRect b="9590" l="-6535" r="54584" t="-9590"/>
            <a:stretch/>
          </p:blipFill>
          <p:spPr>
            <a:xfrm>
              <a:off x="3537525" y="2411608"/>
              <a:ext cx="1938333" cy="22189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32" name="Google Shape;832;p32"/>
            <p:cNvCxnSpPr/>
            <p:nvPr/>
          </p:nvCxnSpPr>
          <p:spPr>
            <a:xfrm>
              <a:off x="4677500" y="3004050"/>
              <a:ext cx="439500" cy="158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833" name="Google Shape;833;p32"/>
            <p:cNvCxnSpPr/>
            <p:nvPr/>
          </p:nvCxnSpPr>
          <p:spPr>
            <a:xfrm rot="10800000">
              <a:off x="4106000" y="2788750"/>
              <a:ext cx="293100" cy="114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834" name="Google Shape;834;p32"/>
            <p:cNvSpPr txBox="1"/>
            <p:nvPr/>
          </p:nvSpPr>
          <p:spPr>
            <a:xfrm>
              <a:off x="4803875" y="2788750"/>
              <a:ext cx="548700" cy="37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600">
                  <a:latin typeface="Lato"/>
                  <a:ea typeface="Lato"/>
                  <a:cs typeface="Lato"/>
                  <a:sym typeface="Lato"/>
                </a:rPr>
                <a:t>drift</a:t>
              </a:r>
              <a:endParaRPr i="1" sz="16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35" name="Google Shape;835;p32"/>
            <p:cNvSpPr txBox="1"/>
            <p:nvPr/>
          </p:nvSpPr>
          <p:spPr>
            <a:xfrm>
              <a:off x="3203325" y="3916550"/>
              <a:ext cx="861600" cy="59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600">
                  <a:latin typeface="Lato"/>
                  <a:ea typeface="Lato"/>
                  <a:cs typeface="Lato"/>
                  <a:sym typeface="Lato"/>
                </a:rPr>
                <a:t>Anode readout</a:t>
              </a:r>
              <a:endParaRPr i="1" sz="16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836" name="Google Shape;836;p32"/>
          <p:cNvCxnSpPr>
            <a:stCxn id="837" idx="1"/>
          </p:cNvCxnSpPr>
          <p:nvPr/>
        </p:nvCxnSpPr>
        <p:spPr>
          <a:xfrm flipH="1">
            <a:off x="5347075" y="1716625"/>
            <a:ext cx="2267700" cy="1292400"/>
          </a:xfrm>
          <a:prstGeom prst="straightConnector1">
            <a:avLst/>
          </a:prstGeom>
          <a:noFill/>
          <a:ln cap="flat" cmpd="sng" w="38100">
            <a:solidFill>
              <a:srgbClr val="93C47A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38" name="Google Shape;83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01875" y="1716625"/>
            <a:ext cx="971608" cy="12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32"/>
          <p:cNvSpPr txBox="1"/>
          <p:nvPr/>
        </p:nvSpPr>
        <p:spPr>
          <a:xfrm>
            <a:off x="3868600" y="4388375"/>
            <a:ext cx="861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Lato"/>
                <a:ea typeface="Lato"/>
                <a:cs typeface="Lato"/>
                <a:sym typeface="Lato"/>
              </a:rPr>
              <a:t>cathode</a:t>
            </a:r>
            <a:endParaRPr i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0" name="Google Shape;840;p32"/>
          <p:cNvSpPr txBox="1"/>
          <p:nvPr/>
        </p:nvSpPr>
        <p:spPr>
          <a:xfrm>
            <a:off x="5076222" y="4388350"/>
            <a:ext cx="1541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Lato"/>
                <a:ea typeface="Lato"/>
                <a:cs typeface="Lato"/>
                <a:sym typeface="Lato"/>
              </a:rPr>
              <a:t>Anode readout</a:t>
            </a:r>
            <a:endParaRPr i="1" sz="1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41" name="Google Shape;84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6225" y="3152750"/>
            <a:ext cx="1128036" cy="15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32"/>
          <p:cNvSpPr/>
          <p:nvPr/>
        </p:nvSpPr>
        <p:spPr>
          <a:xfrm>
            <a:off x="7614775" y="1203625"/>
            <a:ext cx="340800" cy="1026000"/>
          </a:xfrm>
          <a:prstGeom prst="rect">
            <a:avLst/>
          </a:prstGeom>
          <a:noFill/>
          <a:ln cap="flat" cmpd="sng" w="381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32"/>
          <p:cNvSpPr txBox="1"/>
          <p:nvPr/>
        </p:nvSpPr>
        <p:spPr>
          <a:xfrm>
            <a:off x="2761525" y="2340025"/>
            <a:ext cx="1024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  Light detectors</a:t>
            </a:r>
            <a:endParaRPr i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843" name="Google Shape;843;p32"/>
          <p:cNvCxnSpPr/>
          <p:nvPr/>
        </p:nvCxnSpPr>
        <p:spPr>
          <a:xfrm>
            <a:off x="3539400" y="2630200"/>
            <a:ext cx="486900" cy="335400"/>
          </a:xfrm>
          <a:prstGeom prst="straightConnector1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44" name="Google Shape;844;p32"/>
          <p:cNvPicPr preferRelativeResize="0"/>
          <p:nvPr/>
        </p:nvPicPr>
        <p:blipFill rotWithShape="1">
          <a:blip r:embed="rId6">
            <a:alphaModFix/>
          </a:blip>
          <a:srcRect b="5027" l="7457" r="5827" t="3238"/>
          <a:stretch/>
        </p:blipFill>
        <p:spPr>
          <a:xfrm>
            <a:off x="176450" y="1310057"/>
            <a:ext cx="2595908" cy="2745868"/>
          </a:xfrm>
          <a:prstGeom prst="rect">
            <a:avLst/>
          </a:prstGeom>
          <a:noFill/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45" name="Google Shape;845;p32"/>
          <p:cNvSpPr txBox="1"/>
          <p:nvPr/>
        </p:nvSpPr>
        <p:spPr>
          <a:xfrm>
            <a:off x="533922" y="3371725"/>
            <a:ext cx="2108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2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6" name="Google Shape;846;p32"/>
          <p:cNvSpPr txBox="1"/>
          <p:nvPr/>
        </p:nvSpPr>
        <p:spPr>
          <a:xfrm>
            <a:off x="590222" y="3152740"/>
            <a:ext cx="1628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2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7" name="Google Shape;847;p32"/>
          <p:cNvSpPr txBox="1"/>
          <p:nvPr/>
        </p:nvSpPr>
        <p:spPr>
          <a:xfrm>
            <a:off x="484225" y="1254425"/>
            <a:ext cx="209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Color</a:t>
            </a: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energy deposition heatmap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8" name="Google Shape;848;p32"/>
          <p:cNvSpPr/>
          <p:nvPr/>
        </p:nvSpPr>
        <p:spPr>
          <a:xfrm>
            <a:off x="6770100" y="2802700"/>
            <a:ext cx="19227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2x2 Modules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9" name="Google Shape;849;p32"/>
          <p:cNvSpPr txBox="1"/>
          <p:nvPr/>
        </p:nvSpPr>
        <p:spPr>
          <a:xfrm>
            <a:off x="7099244" y="3636018"/>
            <a:ext cx="1961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details: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Single Module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Near Detector CDR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Operation of 2x2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33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5" name="Google Shape;855;p33"/>
          <p:cNvSpPr txBox="1"/>
          <p:nvPr>
            <p:ph type="title"/>
          </p:nvPr>
        </p:nvSpPr>
        <p:spPr>
          <a:xfrm>
            <a:off x="387900" y="64025"/>
            <a:ext cx="8520600" cy="10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latin typeface="Lato"/>
                <a:ea typeface="Lato"/>
                <a:cs typeface="Lato"/>
                <a:sym typeface="Lato"/>
              </a:rPr>
              <a:t>2x2 Prototype in Fermilab NuMI </a:t>
            </a:r>
            <a:r>
              <a:rPr lang="en" sz="3200"/>
              <a:t>𝝂 </a:t>
            </a:r>
            <a:r>
              <a:rPr lang="en" sz="3200">
                <a:latin typeface="Lato"/>
                <a:ea typeface="Lato"/>
                <a:cs typeface="Lato"/>
                <a:sym typeface="Lato"/>
              </a:rPr>
              <a:t>Beam</a:t>
            </a:r>
            <a:endParaRPr sz="3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56" name="Google Shape;8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8150" y="1002775"/>
            <a:ext cx="2467550" cy="3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8450" y="3086675"/>
            <a:ext cx="637850" cy="8484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8" name="Google Shape;858;p33"/>
          <p:cNvGrpSpPr/>
          <p:nvPr/>
        </p:nvGrpSpPr>
        <p:grpSpPr>
          <a:xfrm>
            <a:off x="1919075" y="829450"/>
            <a:ext cx="3684326" cy="3805499"/>
            <a:chOff x="1690475" y="829450"/>
            <a:chExt cx="3684326" cy="3805499"/>
          </a:xfrm>
        </p:grpSpPr>
        <p:pic>
          <p:nvPicPr>
            <p:cNvPr id="859" name="Google Shape;859;p33"/>
            <p:cNvPicPr preferRelativeResize="0"/>
            <p:nvPr/>
          </p:nvPicPr>
          <p:blipFill rotWithShape="1">
            <a:blip r:embed="rId5">
              <a:alphaModFix/>
            </a:blip>
            <a:srcRect b="0" l="5338" r="0" t="0"/>
            <a:stretch/>
          </p:blipFill>
          <p:spPr>
            <a:xfrm>
              <a:off x="1690475" y="829450"/>
              <a:ext cx="3684326" cy="3805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0" name="Google Shape;860;p33"/>
            <p:cNvPicPr preferRelativeResize="0"/>
            <p:nvPr/>
          </p:nvPicPr>
          <p:blipFill rotWithShape="1">
            <a:blip r:embed="rId5">
              <a:alphaModFix/>
            </a:blip>
            <a:srcRect b="82979" l="64285" r="0" t="0"/>
            <a:stretch/>
          </p:blipFill>
          <p:spPr>
            <a:xfrm>
              <a:off x="1690475" y="939650"/>
              <a:ext cx="1390025" cy="6477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61" name="Google Shape;861;p33"/>
          <p:cNvCxnSpPr/>
          <p:nvPr/>
        </p:nvCxnSpPr>
        <p:spPr>
          <a:xfrm>
            <a:off x="5185075" y="2883475"/>
            <a:ext cx="500400" cy="19800"/>
          </a:xfrm>
          <a:prstGeom prst="straightConnector1">
            <a:avLst/>
          </a:prstGeom>
          <a:noFill/>
          <a:ln cap="flat" cmpd="sng" w="38100">
            <a:solidFill>
              <a:srgbClr val="4EB1C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62" name="Google Shape;86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5650" y="2883475"/>
            <a:ext cx="790604" cy="10516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3" name="Google Shape;863;p33"/>
          <p:cNvGrpSpPr/>
          <p:nvPr/>
        </p:nvGrpSpPr>
        <p:grpSpPr>
          <a:xfrm>
            <a:off x="1858600" y="3861325"/>
            <a:ext cx="3737700" cy="554100"/>
            <a:chOff x="1858600" y="3861325"/>
            <a:chExt cx="3737700" cy="554100"/>
          </a:xfrm>
        </p:grpSpPr>
        <p:sp>
          <p:nvSpPr>
            <p:cNvPr id="864" name="Google Shape;864;p33"/>
            <p:cNvSpPr/>
            <p:nvPr/>
          </p:nvSpPr>
          <p:spPr>
            <a:xfrm>
              <a:off x="2012800" y="3923425"/>
              <a:ext cx="1026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33"/>
            <p:cNvSpPr txBox="1"/>
            <p:nvPr/>
          </p:nvSpPr>
          <p:spPr>
            <a:xfrm>
              <a:off x="1858600" y="3861325"/>
              <a:ext cx="1335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Upstream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Muon Tagger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866" name="Google Shape;866;p33"/>
            <p:cNvSpPr/>
            <p:nvPr/>
          </p:nvSpPr>
          <p:spPr>
            <a:xfrm>
              <a:off x="4415200" y="3923425"/>
              <a:ext cx="1026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33"/>
            <p:cNvSpPr txBox="1"/>
            <p:nvPr/>
          </p:nvSpPr>
          <p:spPr>
            <a:xfrm>
              <a:off x="4261000" y="3861325"/>
              <a:ext cx="1335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Downstream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Muon Tagger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868" name="Google Shape;868;p33"/>
            <p:cNvSpPr/>
            <p:nvPr/>
          </p:nvSpPr>
          <p:spPr>
            <a:xfrm>
              <a:off x="3232000" y="3923425"/>
              <a:ext cx="1068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9" name="Google Shape;869;p33"/>
          <p:cNvSpPr txBox="1"/>
          <p:nvPr/>
        </p:nvSpPr>
        <p:spPr>
          <a:xfrm>
            <a:off x="1796150" y="2232225"/>
            <a:ext cx="635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54A3C1"/>
                </a:solidFill>
                <a:latin typeface="Lato"/>
                <a:ea typeface="Lato"/>
                <a:cs typeface="Lato"/>
                <a:sym typeface="Lato"/>
              </a:rPr>
              <a:t>𝝂</a:t>
            </a:r>
            <a:endParaRPr b="1" sz="2400">
              <a:solidFill>
                <a:srgbClr val="54A3C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870" name="Google Shape;870;p33"/>
          <p:cNvCxnSpPr/>
          <p:nvPr/>
        </p:nvCxnSpPr>
        <p:spPr>
          <a:xfrm rot="10800000">
            <a:off x="1904977" y="2006850"/>
            <a:ext cx="1798500" cy="564900"/>
          </a:xfrm>
          <a:prstGeom prst="straightConnector1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71" name="Google Shape;871;p33"/>
          <p:cNvSpPr txBox="1"/>
          <p:nvPr/>
        </p:nvSpPr>
        <p:spPr>
          <a:xfrm>
            <a:off x="3094850" y="3937525"/>
            <a:ext cx="13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2x2 LArTPC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872" name="Google Shape;872;p33"/>
          <p:cNvSpPr txBox="1"/>
          <p:nvPr/>
        </p:nvSpPr>
        <p:spPr>
          <a:xfrm>
            <a:off x="6007626" y="4307950"/>
            <a:ext cx="280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details: </a:t>
            </a:r>
            <a:r>
              <a:rPr lang="en" u="sng">
                <a:solidFill>
                  <a:schemeClr val="hlink"/>
                </a:solidFill>
                <a:hlinkClick r:id="rId6"/>
              </a:rPr>
              <a:t>Operation of 2x2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Google Shape;87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0050"/>
            <a:ext cx="1928700" cy="2004232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3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9" name="Google Shape;879;p34"/>
          <p:cNvSpPr txBox="1"/>
          <p:nvPr>
            <p:ph type="title"/>
          </p:nvPr>
        </p:nvSpPr>
        <p:spPr>
          <a:xfrm>
            <a:off x="387900" y="64025"/>
            <a:ext cx="8520600" cy="10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latin typeface="Lato"/>
                <a:ea typeface="Lato"/>
                <a:cs typeface="Lato"/>
                <a:sym typeface="Lato"/>
              </a:rPr>
              <a:t>2x2 Prototype in Fermilab NuMI 𝝂 Beam</a:t>
            </a:r>
            <a:endParaRPr sz="3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80" name="Google Shape;88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8450" y="3086675"/>
            <a:ext cx="637850" cy="8484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1" name="Google Shape;881;p34"/>
          <p:cNvGrpSpPr/>
          <p:nvPr/>
        </p:nvGrpSpPr>
        <p:grpSpPr>
          <a:xfrm>
            <a:off x="1919075" y="829450"/>
            <a:ext cx="3684326" cy="3805499"/>
            <a:chOff x="1690475" y="829450"/>
            <a:chExt cx="3684326" cy="3805499"/>
          </a:xfrm>
        </p:grpSpPr>
        <p:pic>
          <p:nvPicPr>
            <p:cNvPr id="882" name="Google Shape;882;p34"/>
            <p:cNvPicPr preferRelativeResize="0"/>
            <p:nvPr/>
          </p:nvPicPr>
          <p:blipFill rotWithShape="1">
            <a:blip r:embed="rId5">
              <a:alphaModFix/>
            </a:blip>
            <a:srcRect b="0" l="5338" r="0" t="0"/>
            <a:stretch/>
          </p:blipFill>
          <p:spPr>
            <a:xfrm>
              <a:off x="1690475" y="829450"/>
              <a:ext cx="3684326" cy="3805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3" name="Google Shape;883;p34"/>
            <p:cNvPicPr preferRelativeResize="0"/>
            <p:nvPr/>
          </p:nvPicPr>
          <p:blipFill rotWithShape="1">
            <a:blip r:embed="rId5">
              <a:alphaModFix/>
            </a:blip>
            <a:srcRect b="82979" l="64285" r="0" t="0"/>
            <a:stretch/>
          </p:blipFill>
          <p:spPr>
            <a:xfrm>
              <a:off x="1690475" y="939650"/>
              <a:ext cx="1390025" cy="6477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84" name="Google Shape;884;p34"/>
          <p:cNvCxnSpPr/>
          <p:nvPr/>
        </p:nvCxnSpPr>
        <p:spPr>
          <a:xfrm>
            <a:off x="5185075" y="2883475"/>
            <a:ext cx="500400" cy="19800"/>
          </a:xfrm>
          <a:prstGeom prst="straightConnector1">
            <a:avLst/>
          </a:prstGeom>
          <a:noFill/>
          <a:ln cap="flat" cmpd="sng" w="38100">
            <a:solidFill>
              <a:srgbClr val="4EB1C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85" name="Google Shape;88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5650" y="2883475"/>
            <a:ext cx="790604" cy="10516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6" name="Google Shape;886;p34"/>
          <p:cNvGrpSpPr/>
          <p:nvPr/>
        </p:nvGrpSpPr>
        <p:grpSpPr>
          <a:xfrm>
            <a:off x="1858600" y="3861325"/>
            <a:ext cx="3737700" cy="554100"/>
            <a:chOff x="1858600" y="3861325"/>
            <a:chExt cx="3737700" cy="554100"/>
          </a:xfrm>
        </p:grpSpPr>
        <p:sp>
          <p:nvSpPr>
            <p:cNvPr id="887" name="Google Shape;887;p34"/>
            <p:cNvSpPr/>
            <p:nvPr/>
          </p:nvSpPr>
          <p:spPr>
            <a:xfrm>
              <a:off x="2012800" y="3923425"/>
              <a:ext cx="1026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34"/>
            <p:cNvSpPr txBox="1"/>
            <p:nvPr/>
          </p:nvSpPr>
          <p:spPr>
            <a:xfrm>
              <a:off x="1858600" y="3861325"/>
              <a:ext cx="1335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Upstream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Muon Tagger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4415200" y="3923425"/>
              <a:ext cx="1026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34"/>
            <p:cNvSpPr txBox="1"/>
            <p:nvPr/>
          </p:nvSpPr>
          <p:spPr>
            <a:xfrm>
              <a:off x="4261000" y="3861325"/>
              <a:ext cx="1335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Downstream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Muon Tagger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3232000" y="3923425"/>
              <a:ext cx="1068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2" name="Google Shape;892;p34"/>
          <p:cNvSpPr txBox="1"/>
          <p:nvPr/>
        </p:nvSpPr>
        <p:spPr>
          <a:xfrm>
            <a:off x="1796150" y="2232225"/>
            <a:ext cx="635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54A3C1"/>
                </a:solidFill>
                <a:latin typeface="Lato"/>
                <a:ea typeface="Lato"/>
                <a:cs typeface="Lato"/>
                <a:sym typeface="Lato"/>
              </a:rPr>
              <a:t>𝝂</a:t>
            </a:r>
            <a:endParaRPr b="1" sz="2400">
              <a:solidFill>
                <a:srgbClr val="54A3C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893" name="Google Shape;893;p34"/>
          <p:cNvCxnSpPr/>
          <p:nvPr/>
        </p:nvCxnSpPr>
        <p:spPr>
          <a:xfrm rot="10800000">
            <a:off x="1904977" y="2006850"/>
            <a:ext cx="1798500" cy="564900"/>
          </a:xfrm>
          <a:prstGeom prst="straightConnector1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94" name="Google Shape;894;p34"/>
          <p:cNvSpPr txBox="1"/>
          <p:nvPr/>
        </p:nvSpPr>
        <p:spPr>
          <a:xfrm>
            <a:off x="3094850" y="3937525"/>
            <a:ext cx="13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2x2 LArTPC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895" name="Google Shape;89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8150" y="1002775"/>
            <a:ext cx="2467550" cy="3273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34"/>
          <p:cNvSpPr txBox="1"/>
          <p:nvPr/>
        </p:nvSpPr>
        <p:spPr>
          <a:xfrm>
            <a:off x="6007626" y="4307950"/>
            <a:ext cx="280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details: </a:t>
            </a:r>
            <a:r>
              <a:rPr lang="en" u="sng">
                <a:solidFill>
                  <a:schemeClr val="hlink"/>
                </a:solidFill>
                <a:hlinkClick r:id="rId7"/>
              </a:rPr>
              <a:t>Operation of 2x2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0050"/>
            <a:ext cx="1928700" cy="2004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2" name="Google Shape;902;p35"/>
          <p:cNvGrpSpPr/>
          <p:nvPr/>
        </p:nvGrpSpPr>
        <p:grpSpPr>
          <a:xfrm>
            <a:off x="1796150" y="829450"/>
            <a:ext cx="3807251" cy="3805499"/>
            <a:chOff x="1796150" y="829450"/>
            <a:chExt cx="3807251" cy="3805499"/>
          </a:xfrm>
        </p:grpSpPr>
        <p:grpSp>
          <p:nvGrpSpPr>
            <p:cNvPr id="903" name="Google Shape;903;p35"/>
            <p:cNvGrpSpPr/>
            <p:nvPr/>
          </p:nvGrpSpPr>
          <p:grpSpPr>
            <a:xfrm>
              <a:off x="1796150" y="829450"/>
              <a:ext cx="3807251" cy="3805499"/>
              <a:chOff x="1796150" y="829450"/>
              <a:chExt cx="3807251" cy="3805499"/>
            </a:xfrm>
          </p:grpSpPr>
          <p:grpSp>
            <p:nvGrpSpPr>
              <p:cNvPr id="904" name="Google Shape;904;p35"/>
              <p:cNvGrpSpPr/>
              <p:nvPr/>
            </p:nvGrpSpPr>
            <p:grpSpPr>
              <a:xfrm>
                <a:off x="1919075" y="829450"/>
                <a:ext cx="3684326" cy="3805499"/>
                <a:chOff x="1690475" y="829450"/>
                <a:chExt cx="3684326" cy="3805499"/>
              </a:xfrm>
            </p:grpSpPr>
            <p:pic>
              <p:nvPicPr>
                <p:cNvPr id="905" name="Google Shape;905;p35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5338" r="0" t="0"/>
                <a:stretch/>
              </p:blipFill>
              <p:spPr>
                <a:xfrm>
                  <a:off x="1690475" y="829450"/>
                  <a:ext cx="3684326" cy="38054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06" name="Google Shape;906;p35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82979" l="64285" r="0" t="0"/>
                <a:stretch/>
              </p:blipFill>
              <p:spPr>
                <a:xfrm>
                  <a:off x="1690475" y="939650"/>
                  <a:ext cx="1390025" cy="6477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907" name="Google Shape;907;p35"/>
              <p:cNvSpPr txBox="1"/>
              <p:nvPr/>
            </p:nvSpPr>
            <p:spPr>
              <a:xfrm>
                <a:off x="1796150" y="2232225"/>
                <a:ext cx="6351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2400">
                    <a:solidFill>
                      <a:srgbClr val="54A3C1"/>
                    </a:solidFill>
                    <a:latin typeface="Lato"/>
                    <a:ea typeface="Lato"/>
                    <a:cs typeface="Lato"/>
                    <a:sym typeface="Lato"/>
                  </a:rPr>
                  <a:t>𝝂</a:t>
                </a:r>
                <a:endParaRPr b="1" sz="2400">
                  <a:solidFill>
                    <a:srgbClr val="54A3C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cxnSp>
          <p:nvCxnSpPr>
            <p:cNvPr id="908" name="Google Shape;908;p35"/>
            <p:cNvCxnSpPr/>
            <p:nvPr/>
          </p:nvCxnSpPr>
          <p:spPr>
            <a:xfrm>
              <a:off x="4956475" y="2883475"/>
              <a:ext cx="500400" cy="19800"/>
            </a:xfrm>
            <a:prstGeom prst="straightConnector1">
              <a:avLst/>
            </a:prstGeom>
            <a:noFill/>
            <a:ln cap="flat" cmpd="sng" w="38100">
              <a:solidFill>
                <a:srgbClr val="4EB1C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909" name="Google Shape;909;p3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10" name="Google Shape;910;p35"/>
          <p:cNvGrpSpPr/>
          <p:nvPr/>
        </p:nvGrpSpPr>
        <p:grpSpPr>
          <a:xfrm>
            <a:off x="1858600" y="3861325"/>
            <a:ext cx="3737700" cy="554100"/>
            <a:chOff x="1858600" y="3861325"/>
            <a:chExt cx="3737700" cy="554100"/>
          </a:xfrm>
        </p:grpSpPr>
        <p:sp>
          <p:nvSpPr>
            <p:cNvPr id="911" name="Google Shape;911;p35"/>
            <p:cNvSpPr/>
            <p:nvPr/>
          </p:nvSpPr>
          <p:spPr>
            <a:xfrm>
              <a:off x="2012800" y="3923425"/>
              <a:ext cx="1026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35"/>
            <p:cNvSpPr txBox="1"/>
            <p:nvPr/>
          </p:nvSpPr>
          <p:spPr>
            <a:xfrm>
              <a:off x="1858600" y="3861325"/>
              <a:ext cx="1335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Upstream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Muon Tagger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4415200" y="3923425"/>
              <a:ext cx="1026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35"/>
            <p:cNvSpPr txBox="1"/>
            <p:nvPr/>
          </p:nvSpPr>
          <p:spPr>
            <a:xfrm>
              <a:off x="4261000" y="3861325"/>
              <a:ext cx="1335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Downstream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Muon Tagger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3232000" y="3923425"/>
              <a:ext cx="1068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35"/>
            <p:cNvSpPr txBox="1"/>
            <p:nvPr/>
          </p:nvSpPr>
          <p:spPr>
            <a:xfrm>
              <a:off x="3094850" y="3937525"/>
              <a:ext cx="1335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2x2 LArTPC</a:t>
              </a:r>
              <a:endParaRPr sz="1200">
                <a:solidFill>
                  <a:schemeClr val="dk1"/>
                </a:solidFill>
              </a:endParaRPr>
            </a:p>
          </p:txBody>
        </p:sp>
      </p:grpSp>
      <p:pic>
        <p:nvPicPr>
          <p:cNvPr id="917" name="Google Shape;91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5650" y="2883475"/>
            <a:ext cx="790604" cy="10516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8" name="Google Shape;918;p35"/>
          <p:cNvCxnSpPr/>
          <p:nvPr/>
        </p:nvCxnSpPr>
        <p:spPr>
          <a:xfrm rot="10800000">
            <a:off x="1904977" y="2006850"/>
            <a:ext cx="1798500" cy="564900"/>
          </a:xfrm>
          <a:prstGeom prst="straightConnector1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9" name="Google Shape;919;p35"/>
          <p:cNvSpPr txBox="1"/>
          <p:nvPr>
            <p:ph type="title"/>
          </p:nvPr>
        </p:nvSpPr>
        <p:spPr>
          <a:xfrm>
            <a:off x="387900" y="64025"/>
            <a:ext cx="8520600" cy="10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latin typeface="Lato"/>
                <a:ea typeface="Lato"/>
                <a:cs typeface="Lato"/>
                <a:sym typeface="Lato"/>
              </a:rPr>
              <a:t>2x2 Prototype in Fermilab NuMI 𝝂 Beam</a:t>
            </a:r>
            <a:endParaRPr sz="3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0" name="Google Shape;920;p35"/>
          <p:cNvSpPr txBox="1"/>
          <p:nvPr/>
        </p:nvSpPr>
        <p:spPr>
          <a:xfrm>
            <a:off x="5591506" y="759187"/>
            <a:ext cx="3421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See earlier talk by Francois: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Deep Neural Network Cascade for the Deep Underground Neutrino Experiment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21" name="Google Shape;921;p35" title="pred_pid_SPINE_minirun5.png"/>
          <p:cNvPicPr preferRelativeResize="0"/>
          <p:nvPr/>
        </p:nvPicPr>
        <p:blipFill rotWithShape="1">
          <a:blip r:embed="rId7">
            <a:alphaModFix/>
          </a:blip>
          <a:srcRect b="0" l="0" r="0" t="11660"/>
          <a:stretch/>
        </p:blipFill>
        <p:spPr>
          <a:xfrm>
            <a:off x="5873125" y="1655538"/>
            <a:ext cx="2950624" cy="3013874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35"/>
          <p:cNvSpPr txBox="1"/>
          <p:nvPr/>
        </p:nvSpPr>
        <p:spPr>
          <a:xfrm>
            <a:off x="6082601" y="1490500"/>
            <a:ext cx="259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DNN prediction for 2x2!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3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8" name="Google Shape;928;p36"/>
          <p:cNvSpPr txBox="1"/>
          <p:nvPr>
            <p:ph type="title"/>
          </p:nvPr>
        </p:nvSpPr>
        <p:spPr>
          <a:xfrm>
            <a:off x="275239" y="12815"/>
            <a:ext cx="8520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/>
              <a:t>Muons Leave the 2x2 LArTPC Volume: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/>
              <a:t>Can this information improve the PID?</a:t>
            </a:r>
            <a:endParaRPr sz="2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29" name="Google Shape;929;p36" title="Screen Shot 2025-08-25 at 3.44.14 PM.png"/>
          <p:cNvPicPr preferRelativeResize="0"/>
          <p:nvPr/>
        </p:nvPicPr>
        <p:blipFill rotWithShape="1">
          <a:blip r:embed="rId3">
            <a:alphaModFix/>
          </a:blip>
          <a:srcRect b="0" l="0" r="0" t="2056"/>
          <a:stretch/>
        </p:blipFill>
        <p:spPr>
          <a:xfrm>
            <a:off x="1177775" y="1003716"/>
            <a:ext cx="5315601" cy="3766199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36"/>
          <p:cNvSpPr txBox="1"/>
          <p:nvPr/>
        </p:nvSpPr>
        <p:spPr>
          <a:xfrm>
            <a:off x="6259625" y="3154325"/>
            <a:ext cx="2527500" cy="738900"/>
          </a:xfrm>
          <a:prstGeom prst="rect">
            <a:avLst/>
          </a:prstGeom>
          <a:solidFill>
            <a:srgbClr val="1633A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Let’s add muon tagger detector information!</a:t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931" name="Google Shape;931;p36"/>
          <p:cNvCxnSpPr/>
          <p:nvPr/>
        </p:nvCxnSpPr>
        <p:spPr>
          <a:xfrm flipH="1" rot="10800000">
            <a:off x="1833300" y="2960075"/>
            <a:ext cx="972900" cy="552900"/>
          </a:xfrm>
          <a:prstGeom prst="straightConnector1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2" name="Google Shape;932;p36"/>
          <p:cNvCxnSpPr/>
          <p:nvPr/>
        </p:nvCxnSpPr>
        <p:spPr>
          <a:xfrm flipH="1" rot="10800000">
            <a:off x="2796050" y="4096775"/>
            <a:ext cx="972900" cy="440400"/>
          </a:xfrm>
          <a:prstGeom prst="straightConnector1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933" name="Google Shape;933;p36"/>
          <p:cNvGrpSpPr/>
          <p:nvPr/>
        </p:nvGrpSpPr>
        <p:grpSpPr>
          <a:xfrm>
            <a:off x="605475" y="3352668"/>
            <a:ext cx="1335300" cy="463991"/>
            <a:chOff x="1137000" y="3784043"/>
            <a:chExt cx="1335300" cy="463991"/>
          </a:xfrm>
        </p:grpSpPr>
        <p:sp>
          <p:nvSpPr>
            <p:cNvPr id="934" name="Google Shape;934;p36"/>
            <p:cNvSpPr/>
            <p:nvPr/>
          </p:nvSpPr>
          <p:spPr>
            <a:xfrm>
              <a:off x="1208961" y="3784043"/>
              <a:ext cx="1153664" cy="463991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36"/>
            <p:cNvSpPr txBox="1"/>
            <p:nvPr/>
          </p:nvSpPr>
          <p:spPr>
            <a:xfrm>
              <a:off x="1137000" y="3840138"/>
              <a:ext cx="1335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2x2 LArTPC</a:t>
              </a: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936" name="Google Shape;936;p36"/>
          <p:cNvGrpSpPr/>
          <p:nvPr/>
        </p:nvGrpSpPr>
        <p:grpSpPr>
          <a:xfrm>
            <a:off x="1551902" y="4123893"/>
            <a:ext cx="1441200" cy="615600"/>
            <a:chOff x="3717686" y="3717018"/>
            <a:chExt cx="1441200" cy="615600"/>
          </a:xfrm>
        </p:grpSpPr>
        <p:sp>
          <p:nvSpPr>
            <p:cNvPr id="937" name="Google Shape;937;p36"/>
            <p:cNvSpPr/>
            <p:nvPr/>
          </p:nvSpPr>
          <p:spPr>
            <a:xfrm>
              <a:off x="3884114" y="3784043"/>
              <a:ext cx="1108333" cy="463991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36"/>
            <p:cNvSpPr txBox="1"/>
            <p:nvPr/>
          </p:nvSpPr>
          <p:spPr>
            <a:xfrm>
              <a:off x="3717686" y="3717018"/>
              <a:ext cx="14412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Downstream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Muon Tagger</a:t>
              </a: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3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4" name="Google Shape;944;p37"/>
          <p:cNvSpPr txBox="1"/>
          <p:nvPr>
            <p:ph type="title"/>
          </p:nvPr>
        </p:nvSpPr>
        <p:spPr>
          <a:xfrm>
            <a:off x="387900" y="64025"/>
            <a:ext cx="8520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Machine Learning for LArTPCs:</a:t>
            </a:r>
            <a:endParaRPr sz="3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45" name="Google Shape;945;p37" title="Screen Shot 2025-03-13 at 8.01.31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6550" y="49475"/>
            <a:ext cx="2235150" cy="6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37" title="spine_architectur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26575"/>
            <a:ext cx="8839204" cy="3357862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37"/>
          <p:cNvSpPr txBox="1"/>
          <p:nvPr/>
        </p:nvSpPr>
        <p:spPr>
          <a:xfrm>
            <a:off x="4195793" y="3658363"/>
            <a:ext cx="3421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See earlier talk by Francois: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Deep Neural Network Cascade for the Deep Underground Neutrino Experiment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48" name="Google Shape;948;p37"/>
          <p:cNvCxnSpPr/>
          <p:nvPr/>
        </p:nvCxnSpPr>
        <p:spPr>
          <a:xfrm flipH="1" rot="10800000">
            <a:off x="3759623" y="1002393"/>
            <a:ext cx="8700" cy="27456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49" name="Google Shape;949;p37"/>
          <p:cNvCxnSpPr/>
          <p:nvPr/>
        </p:nvCxnSpPr>
        <p:spPr>
          <a:xfrm flipH="1" rot="10800000">
            <a:off x="2684421" y="1008293"/>
            <a:ext cx="300" cy="27351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50" name="Google Shape;950;p37"/>
          <p:cNvCxnSpPr/>
          <p:nvPr/>
        </p:nvCxnSpPr>
        <p:spPr>
          <a:xfrm flipH="1" rot="10800000">
            <a:off x="5252253" y="998528"/>
            <a:ext cx="2700" cy="2665500"/>
          </a:xfrm>
          <a:prstGeom prst="straightConnector1">
            <a:avLst/>
          </a:prstGeom>
          <a:noFill/>
          <a:ln cap="flat" cmpd="sng" w="38100">
            <a:solidFill>
              <a:srgbClr val="351C75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51" name="Google Shape;951;p37"/>
          <p:cNvCxnSpPr/>
          <p:nvPr/>
        </p:nvCxnSpPr>
        <p:spPr>
          <a:xfrm rot="10800000">
            <a:off x="6429963" y="998436"/>
            <a:ext cx="6900" cy="2701800"/>
          </a:xfrm>
          <a:prstGeom prst="straightConnector1">
            <a:avLst/>
          </a:prstGeom>
          <a:noFill/>
          <a:ln cap="flat" cmpd="sng" w="38100">
            <a:solidFill>
              <a:srgbClr val="351C75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52" name="Google Shape;952;p37"/>
          <p:cNvCxnSpPr/>
          <p:nvPr/>
        </p:nvCxnSpPr>
        <p:spPr>
          <a:xfrm rot="10800000">
            <a:off x="7918514" y="1041099"/>
            <a:ext cx="1500" cy="2767800"/>
          </a:xfrm>
          <a:prstGeom prst="straightConnector1">
            <a:avLst/>
          </a:prstGeom>
          <a:noFill/>
          <a:ln cap="flat" cmpd="sng" w="38100">
            <a:solidFill>
              <a:srgbClr val="0B5394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53" name="Google Shape;953;p37"/>
          <p:cNvCxnSpPr/>
          <p:nvPr/>
        </p:nvCxnSpPr>
        <p:spPr>
          <a:xfrm rot="10800000">
            <a:off x="8972024" y="1083680"/>
            <a:ext cx="11100" cy="2773500"/>
          </a:xfrm>
          <a:prstGeom prst="straightConnector1">
            <a:avLst/>
          </a:prstGeom>
          <a:noFill/>
          <a:ln cap="flat" cmpd="sng" w="38100">
            <a:solidFill>
              <a:srgbClr val="0B539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954" name="Google Shape;954;p37"/>
          <p:cNvSpPr txBox="1"/>
          <p:nvPr/>
        </p:nvSpPr>
        <p:spPr>
          <a:xfrm>
            <a:off x="2657936" y="698372"/>
            <a:ext cx="1111200" cy="4155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Pixel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5" name="Google Shape;955;p37"/>
          <p:cNvSpPr txBox="1"/>
          <p:nvPr/>
        </p:nvSpPr>
        <p:spPr>
          <a:xfrm>
            <a:off x="5191516" y="698365"/>
            <a:ext cx="1299900" cy="4155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Fragment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6" name="Google Shape;956;p37"/>
          <p:cNvSpPr txBox="1"/>
          <p:nvPr/>
        </p:nvSpPr>
        <p:spPr>
          <a:xfrm>
            <a:off x="7764310" y="688300"/>
            <a:ext cx="1355400" cy="415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Interactions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Google Shape;96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0050"/>
            <a:ext cx="1928700" cy="2004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2" name="Google Shape;962;p38"/>
          <p:cNvGrpSpPr/>
          <p:nvPr/>
        </p:nvGrpSpPr>
        <p:grpSpPr>
          <a:xfrm>
            <a:off x="1796150" y="829450"/>
            <a:ext cx="3807251" cy="3805499"/>
            <a:chOff x="1796150" y="829450"/>
            <a:chExt cx="3807251" cy="3805499"/>
          </a:xfrm>
        </p:grpSpPr>
        <p:grpSp>
          <p:nvGrpSpPr>
            <p:cNvPr id="963" name="Google Shape;963;p38"/>
            <p:cNvGrpSpPr/>
            <p:nvPr/>
          </p:nvGrpSpPr>
          <p:grpSpPr>
            <a:xfrm>
              <a:off x="1796150" y="829450"/>
              <a:ext cx="3807251" cy="3805499"/>
              <a:chOff x="1796150" y="829450"/>
              <a:chExt cx="3807251" cy="3805499"/>
            </a:xfrm>
          </p:grpSpPr>
          <p:grpSp>
            <p:nvGrpSpPr>
              <p:cNvPr id="964" name="Google Shape;964;p38"/>
              <p:cNvGrpSpPr/>
              <p:nvPr/>
            </p:nvGrpSpPr>
            <p:grpSpPr>
              <a:xfrm>
                <a:off x="1919075" y="829450"/>
                <a:ext cx="3684326" cy="3805499"/>
                <a:chOff x="1690475" y="829450"/>
                <a:chExt cx="3684326" cy="3805499"/>
              </a:xfrm>
            </p:grpSpPr>
            <p:pic>
              <p:nvPicPr>
                <p:cNvPr id="965" name="Google Shape;965;p38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5338" r="0" t="0"/>
                <a:stretch/>
              </p:blipFill>
              <p:spPr>
                <a:xfrm>
                  <a:off x="1690475" y="829450"/>
                  <a:ext cx="3684326" cy="38054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66" name="Google Shape;966;p38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82979" l="64285" r="0" t="0"/>
                <a:stretch/>
              </p:blipFill>
              <p:spPr>
                <a:xfrm>
                  <a:off x="1690475" y="939650"/>
                  <a:ext cx="1390025" cy="6477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967" name="Google Shape;967;p38"/>
              <p:cNvSpPr txBox="1"/>
              <p:nvPr/>
            </p:nvSpPr>
            <p:spPr>
              <a:xfrm>
                <a:off x="1796150" y="2232225"/>
                <a:ext cx="6351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2400">
                    <a:solidFill>
                      <a:srgbClr val="54A3C1"/>
                    </a:solidFill>
                    <a:latin typeface="Lato"/>
                    <a:ea typeface="Lato"/>
                    <a:cs typeface="Lato"/>
                    <a:sym typeface="Lato"/>
                  </a:rPr>
                  <a:t>𝝂</a:t>
                </a:r>
                <a:endParaRPr b="1" sz="2400">
                  <a:solidFill>
                    <a:srgbClr val="54A3C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cxnSp>
          <p:nvCxnSpPr>
            <p:cNvPr id="968" name="Google Shape;968;p38"/>
            <p:cNvCxnSpPr/>
            <p:nvPr/>
          </p:nvCxnSpPr>
          <p:spPr>
            <a:xfrm>
              <a:off x="4956475" y="2883475"/>
              <a:ext cx="500400" cy="19800"/>
            </a:xfrm>
            <a:prstGeom prst="straightConnector1">
              <a:avLst/>
            </a:prstGeom>
            <a:noFill/>
            <a:ln cap="flat" cmpd="sng" w="38100">
              <a:solidFill>
                <a:srgbClr val="4EB1C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969" name="Google Shape;969;p38"/>
          <p:cNvGrpSpPr/>
          <p:nvPr/>
        </p:nvGrpSpPr>
        <p:grpSpPr>
          <a:xfrm>
            <a:off x="1858600" y="3861325"/>
            <a:ext cx="3737700" cy="554100"/>
            <a:chOff x="1858600" y="3861325"/>
            <a:chExt cx="3737700" cy="554100"/>
          </a:xfrm>
        </p:grpSpPr>
        <p:sp>
          <p:nvSpPr>
            <p:cNvPr id="970" name="Google Shape;970;p38"/>
            <p:cNvSpPr/>
            <p:nvPr/>
          </p:nvSpPr>
          <p:spPr>
            <a:xfrm>
              <a:off x="2012800" y="3923425"/>
              <a:ext cx="1026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38"/>
            <p:cNvSpPr txBox="1"/>
            <p:nvPr/>
          </p:nvSpPr>
          <p:spPr>
            <a:xfrm>
              <a:off x="1858600" y="3861325"/>
              <a:ext cx="1335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Upstream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Muon Tagger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4415200" y="3923425"/>
              <a:ext cx="1026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38"/>
            <p:cNvSpPr txBox="1"/>
            <p:nvPr/>
          </p:nvSpPr>
          <p:spPr>
            <a:xfrm>
              <a:off x="4261000" y="3861325"/>
              <a:ext cx="1335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Downstream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Muon Tagger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974" name="Google Shape;974;p38"/>
            <p:cNvSpPr/>
            <p:nvPr/>
          </p:nvSpPr>
          <p:spPr>
            <a:xfrm>
              <a:off x="3232000" y="3923425"/>
              <a:ext cx="1068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75" name="Google Shape;97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5650" y="2883475"/>
            <a:ext cx="790604" cy="10516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6" name="Google Shape;976;p38"/>
          <p:cNvCxnSpPr/>
          <p:nvPr/>
        </p:nvCxnSpPr>
        <p:spPr>
          <a:xfrm rot="10800000">
            <a:off x="1904977" y="2006850"/>
            <a:ext cx="1798500" cy="564900"/>
          </a:xfrm>
          <a:prstGeom prst="straightConnector1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7" name="Google Shape;977;p38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78" name="Google Shape;978;p38"/>
          <p:cNvCxnSpPr/>
          <p:nvPr/>
        </p:nvCxnSpPr>
        <p:spPr>
          <a:xfrm flipH="1" rot="10800000">
            <a:off x="4735627" y="2173575"/>
            <a:ext cx="1251300" cy="213300"/>
          </a:xfrm>
          <a:prstGeom prst="straightConnector1">
            <a:avLst/>
          </a:prstGeom>
          <a:noFill/>
          <a:ln cap="flat" cmpd="sng" w="38100">
            <a:solidFill>
              <a:srgbClr val="FFC8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79" name="Google Shape;979;p38"/>
          <p:cNvCxnSpPr/>
          <p:nvPr/>
        </p:nvCxnSpPr>
        <p:spPr>
          <a:xfrm>
            <a:off x="4956475" y="2883475"/>
            <a:ext cx="500400" cy="19800"/>
          </a:xfrm>
          <a:prstGeom prst="straightConnector1">
            <a:avLst/>
          </a:prstGeom>
          <a:noFill/>
          <a:ln cap="flat" cmpd="sng" w="38100">
            <a:solidFill>
              <a:srgbClr val="4EB1C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980" name="Google Shape;98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5825" y="3160967"/>
            <a:ext cx="2757546" cy="104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38"/>
          <p:cNvPicPr preferRelativeResize="0"/>
          <p:nvPr/>
        </p:nvPicPr>
        <p:blipFill rotWithShape="1">
          <a:blip r:embed="rId7">
            <a:alphaModFix/>
          </a:blip>
          <a:srcRect b="7740" l="0" r="0" t="0"/>
          <a:stretch/>
        </p:blipFill>
        <p:spPr>
          <a:xfrm>
            <a:off x="6499025" y="1500748"/>
            <a:ext cx="2264275" cy="1613875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38"/>
          <p:cNvSpPr txBox="1"/>
          <p:nvPr>
            <p:ph idx="1" type="body"/>
          </p:nvPr>
        </p:nvSpPr>
        <p:spPr>
          <a:xfrm>
            <a:off x="5425775" y="1060491"/>
            <a:ext cx="3797100" cy="162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Solid scintillation particle detector with 3 orientations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983" name="Google Shape;983;p38"/>
          <p:cNvSpPr txBox="1"/>
          <p:nvPr>
            <p:ph type="title"/>
          </p:nvPr>
        </p:nvSpPr>
        <p:spPr>
          <a:xfrm>
            <a:off x="235500" y="64025"/>
            <a:ext cx="8520600" cy="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Muon Tagger uses Solid Scintillators</a:t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id="984" name="Google Shape;984;p38"/>
          <p:cNvPicPr preferRelativeResize="0"/>
          <p:nvPr/>
        </p:nvPicPr>
        <p:blipFill rotWithShape="1">
          <a:blip r:embed="rId8">
            <a:alphaModFix/>
          </a:blip>
          <a:srcRect b="0" l="0" r="9633" t="0"/>
          <a:stretch/>
        </p:blipFill>
        <p:spPr>
          <a:xfrm>
            <a:off x="7835075" y="53783"/>
            <a:ext cx="1006200" cy="11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38"/>
          <p:cNvSpPr txBox="1"/>
          <p:nvPr>
            <p:ph idx="1" type="body"/>
          </p:nvPr>
        </p:nvSpPr>
        <p:spPr>
          <a:xfrm>
            <a:off x="5529350" y="691250"/>
            <a:ext cx="1604400" cy="393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Muon Tagger: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986" name="Google Shape;986;p38"/>
          <p:cNvSpPr txBox="1"/>
          <p:nvPr/>
        </p:nvSpPr>
        <p:spPr>
          <a:xfrm>
            <a:off x="3094850" y="3937525"/>
            <a:ext cx="13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2x2 LArTPC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987" name="Google Shape;987;p38"/>
          <p:cNvSpPr txBox="1"/>
          <p:nvPr/>
        </p:nvSpPr>
        <p:spPr>
          <a:xfrm>
            <a:off x="5773800" y="4315650"/>
            <a:ext cx="2375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hlinkClick r:id="rId9"/>
              </a:rPr>
              <a:t>MINERvA Operations</a:t>
            </a:r>
            <a:endParaRPr sz="1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9"/>
          <p:cNvGrpSpPr/>
          <p:nvPr/>
        </p:nvGrpSpPr>
        <p:grpSpPr>
          <a:xfrm>
            <a:off x="1919075" y="829450"/>
            <a:ext cx="3684326" cy="3805499"/>
            <a:chOff x="1690475" y="829450"/>
            <a:chExt cx="3684326" cy="3805499"/>
          </a:xfrm>
        </p:grpSpPr>
        <p:pic>
          <p:nvPicPr>
            <p:cNvPr id="993" name="Google Shape;993;p39"/>
            <p:cNvPicPr preferRelativeResize="0"/>
            <p:nvPr/>
          </p:nvPicPr>
          <p:blipFill rotWithShape="1">
            <a:blip r:embed="rId3">
              <a:alphaModFix/>
            </a:blip>
            <a:srcRect b="0" l="5338" r="0" t="0"/>
            <a:stretch/>
          </p:blipFill>
          <p:spPr>
            <a:xfrm>
              <a:off x="1690475" y="829450"/>
              <a:ext cx="3684326" cy="3805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4" name="Google Shape;994;p39"/>
            <p:cNvPicPr preferRelativeResize="0"/>
            <p:nvPr/>
          </p:nvPicPr>
          <p:blipFill rotWithShape="1">
            <a:blip r:embed="rId3">
              <a:alphaModFix/>
            </a:blip>
            <a:srcRect b="82979" l="64285" r="0" t="0"/>
            <a:stretch/>
          </p:blipFill>
          <p:spPr>
            <a:xfrm>
              <a:off x="1690475" y="939650"/>
              <a:ext cx="1390025" cy="6477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95" name="Google Shape;995;p39"/>
          <p:cNvPicPr preferRelativeResize="0"/>
          <p:nvPr/>
        </p:nvPicPr>
        <p:blipFill rotWithShape="1">
          <a:blip r:embed="rId4">
            <a:alphaModFix/>
          </a:blip>
          <a:srcRect b="6542" l="0" r="7561" t="32986"/>
          <a:stretch/>
        </p:blipFill>
        <p:spPr>
          <a:xfrm>
            <a:off x="5708975" y="1388895"/>
            <a:ext cx="3230699" cy="3171226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39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97" name="Google Shape;997;p39"/>
          <p:cNvCxnSpPr/>
          <p:nvPr/>
        </p:nvCxnSpPr>
        <p:spPr>
          <a:xfrm flipH="1" rot="10800000">
            <a:off x="4964227" y="2190675"/>
            <a:ext cx="1122300" cy="196200"/>
          </a:xfrm>
          <a:prstGeom prst="straightConnector1">
            <a:avLst/>
          </a:prstGeom>
          <a:noFill/>
          <a:ln cap="flat" cmpd="sng" w="38100">
            <a:solidFill>
              <a:srgbClr val="FFC8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98" name="Google Shape;998;p39"/>
          <p:cNvCxnSpPr/>
          <p:nvPr/>
        </p:nvCxnSpPr>
        <p:spPr>
          <a:xfrm>
            <a:off x="4956475" y="2883475"/>
            <a:ext cx="500400" cy="19800"/>
          </a:xfrm>
          <a:prstGeom prst="straightConnector1">
            <a:avLst/>
          </a:prstGeom>
          <a:noFill/>
          <a:ln cap="flat" cmpd="sng" w="38100">
            <a:solidFill>
              <a:srgbClr val="4EB1C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99" name="Google Shape;999;p39"/>
          <p:cNvCxnSpPr/>
          <p:nvPr/>
        </p:nvCxnSpPr>
        <p:spPr>
          <a:xfrm rot="10800000">
            <a:off x="1774777" y="1372350"/>
            <a:ext cx="1928700" cy="1199400"/>
          </a:xfrm>
          <a:prstGeom prst="straightConnector1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00" name="Google Shape;1000;p39"/>
          <p:cNvSpPr txBox="1"/>
          <p:nvPr>
            <p:ph idx="4294967295" type="subTitle"/>
          </p:nvPr>
        </p:nvSpPr>
        <p:spPr>
          <a:xfrm>
            <a:off x="131600" y="765375"/>
            <a:ext cx="1335300" cy="6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</a:rPr>
              <a:t>Inherently a 3D pixel readout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001" name="Google Shape;1001;p39"/>
          <p:cNvSpPr txBox="1"/>
          <p:nvPr>
            <p:ph type="title"/>
          </p:nvPr>
        </p:nvSpPr>
        <p:spPr>
          <a:xfrm>
            <a:off x="387900" y="64025"/>
            <a:ext cx="8520600" cy="7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3D from 2x2 vs 2D MINERvA Muon Tagger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1002" name="Google Shape;1002;p39"/>
          <p:cNvSpPr txBox="1"/>
          <p:nvPr/>
        </p:nvSpPr>
        <p:spPr>
          <a:xfrm>
            <a:off x="6163725" y="4022957"/>
            <a:ext cx="25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3" name="Google Shape;1003;p39"/>
          <p:cNvSpPr txBox="1"/>
          <p:nvPr/>
        </p:nvSpPr>
        <p:spPr>
          <a:xfrm>
            <a:off x="6679101" y="3058557"/>
            <a:ext cx="1287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0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04" name="Google Shape;100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2250" y="2883475"/>
            <a:ext cx="790604" cy="1051651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39"/>
          <p:cNvSpPr txBox="1"/>
          <p:nvPr>
            <p:ph idx="1" type="body"/>
          </p:nvPr>
        </p:nvSpPr>
        <p:spPr>
          <a:xfrm>
            <a:off x="5505350" y="652800"/>
            <a:ext cx="2329800" cy="693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Muon Tagger: inherently a 2D output!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grpSp>
        <p:nvGrpSpPr>
          <p:cNvPr id="1006" name="Google Shape;1006;p39"/>
          <p:cNvGrpSpPr/>
          <p:nvPr/>
        </p:nvGrpSpPr>
        <p:grpSpPr>
          <a:xfrm>
            <a:off x="1858600" y="3861325"/>
            <a:ext cx="3737700" cy="554100"/>
            <a:chOff x="1858600" y="3861325"/>
            <a:chExt cx="3737700" cy="554100"/>
          </a:xfrm>
        </p:grpSpPr>
        <p:sp>
          <p:nvSpPr>
            <p:cNvPr id="1007" name="Google Shape;1007;p39"/>
            <p:cNvSpPr/>
            <p:nvPr/>
          </p:nvSpPr>
          <p:spPr>
            <a:xfrm>
              <a:off x="2012800" y="3923425"/>
              <a:ext cx="1026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39"/>
            <p:cNvSpPr txBox="1"/>
            <p:nvPr/>
          </p:nvSpPr>
          <p:spPr>
            <a:xfrm>
              <a:off x="1858600" y="3861325"/>
              <a:ext cx="1335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Upstream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Muon Tagger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1009" name="Google Shape;1009;p39"/>
            <p:cNvSpPr/>
            <p:nvPr/>
          </p:nvSpPr>
          <p:spPr>
            <a:xfrm>
              <a:off x="4415200" y="3923425"/>
              <a:ext cx="1026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39"/>
            <p:cNvSpPr txBox="1"/>
            <p:nvPr/>
          </p:nvSpPr>
          <p:spPr>
            <a:xfrm>
              <a:off x="4261000" y="3861325"/>
              <a:ext cx="1335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Downstream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Muon Tagger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1011" name="Google Shape;1011;p39"/>
            <p:cNvSpPr/>
            <p:nvPr/>
          </p:nvSpPr>
          <p:spPr>
            <a:xfrm>
              <a:off x="3232000" y="3923425"/>
              <a:ext cx="1068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39"/>
            <p:cNvSpPr txBox="1"/>
            <p:nvPr/>
          </p:nvSpPr>
          <p:spPr>
            <a:xfrm>
              <a:off x="3094850" y="3937525"/>
              <a:ext cx="1335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2x2 LArTPC</a:t>
              </a:r>
              <a:endParaRPr sz="1200">
                <a:solidFill>
                  <a:schemeClr val="dk1"/>
                </a:solidFill>
              </a:endParaRPr>
            </a:p>
          </p:txBody>
        </p:sp>
      </p:grpSp>
      <p:pic>
        <p:nvPicPr>
          <p:cNvPr id="1013" name="Google Shape;101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904450"/>
            <a:ext cx="1928700" cy="200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39"/>
          <p:cNvPicPr preferRelativeResize="0"/>
          <p:nvPr/>
        </p:nvPicPr>
        <p:blipFill rotWithShape="1">
          <a:blip r:embed="rId7">
            <a:alphaModFix/>
          </a:blip>
          <a:srcRect b="0" l="0" r="9633" t="0"/>
          <a:stretch/>
        </p:blipFill>
        <p:spPr>
          <a:xfrm>
            <a:off x="7835075" y="53783"/>
            <a:ext cx="1006200" cy="11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39"/>
          <p:cNvSpPr txBox="1"/>
          <p:nvPr/>
        </p:nvSpPr>
        <p:spPr>
          <a:xfrm>
            <a:off x="5773800" y="4386206"/>
            <a:ext cx="2375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hlinkClick r:id="rId8"/>
              </a:rPr>
              <a:t>MINERvA Operations</a:t>
            </a:r>
            <a:endParaRPr sz="1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5F1F5">
            <a:alpha val="17090"/>
          </a:srgbClr>
        </a:solidFill>
      </p:bgPr>
    </p:bg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575" y="826875"/>
            <a:ext cx="3913576" cy="3380678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40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22" name="Google Shape;1022;p40"/>
          <p:cNvPicPr preferRelativeResize="0"/>
          <p:nvPr/>
        </p:nvPicPr>
        <p:blipFill rotWithShape="1">
          <a:blip r:embed="rId4">
            <a:alphaModFix/>
          </a:blip>
          <a:srcRect b="0" l="0" r="9633" t="0"/>
          <a:stretch/>
        </p:blipFill>
        <p:spPr>
          <a:xfrm>
            <a:off x="3543000" y="939800"/>
            <a:ext cx="1246956" cy="143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40"/>
          <p:cNvSpPr txBox="1"/>
          <p:nvPr/>
        </p:nvSpPr>
        <p:spPr>
          <a:xfrm>
            <a:off x="3154750" y="2291175"/>
            <a:ext cx="2187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Traditional Track Reconstruction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024" name="Google Shape;1024;p40"/>
          <p:cNvCxnSpPr/>
          <p:nvPr/>
        </p:nvCxnSpPr>
        <p:spPr>
          <a:xfrm>
            <a:off x="3468300" y="3038421"/>
            <a:ext cx="1629000" cy="7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025" name="Google Shape;1025;p40"/>
          <p:cNvSpPr txBox="1"/>
          <p:nvPr>
            <p:ph type="title"/>
          </p:nvPr>
        </p:nvSpPr>
        <p:spPr>
          <a:xfrm>
            <a:off x="235500" y="64025"/>
            <a:ext cx="6965700" cy="10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</a:rPr>
              <a:t>Muon Tagger</a:t>
            </a:r>
            <a:r>
              <a:rPr lang="en" sz="3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3500">
                <a:solidFill>
                  <a:srgbClr val="000000"/>
                </a:solidFill>
              </a:rPr>
              <a:t>Track Segments</a:t>
            </a:r>
            <a:endParaRPr sz="35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6" name="Google Shape;1026;p40"/>
          <p:cNvSpPr txBox="1"/>
          <p:nvPr/>
        </p:nvSpPr>
        <p:spPr>
          <a:xfrm>
            <a:off x="5490575" y="529625"/>
            <a:ext cx="3058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Colors indicate track segment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7" name="Google Shape;1027;p40"/>
          <p:cNvSpPr txBox="1"/>
          <p:nvPr/>
        </p:nvSpPr>
        <p:spPr>
          <a:xfrm>
            <a:off x="3577650" y="3418950"/>
            <a:ext cx="1760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Note: left &amp; right are not the same particles</a:t>
            </a:r>
            <a:endParaRPr i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28" name="Google Shape;1028;p40"/>
          <p:cNvPicPr preferRelativeResize="0"/>
          <p:nvPr/>
        </p:nvPicPr>
        <p:blipFill rotWithShape="1">
          <a:blip r:embed="rId6">
            <a:alphaModFix/>
          </a:blip>
          <a:srcRect b="6542" l="3091" r="7558" t="32986"/>
          <a:stretch/>
        </p:blipFill>
        <p:spPr>
          <a:xfrm>
            <a:off x="109050" y="839850"/>
            <a:ext cx="3329000" cy="338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40"/>
          <p:cNvSpPr/>
          <p:nvPr/>
        </p:nvSpPr>
        <p:spPr>
          <a:xfrm>
            <a:off x="6460100" y="1398000"/>
            <a:ext cx="886500" cy="1465800"/>
          </a:xfrm>
          <a:prstGeom prst="rect">
            <a:avLst/>
          </a:prstGeom>
          <a:solidFill>
            <a:srgbClr val="B4B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Ignoring 2x2 for simple test</a:t>
            </a:r>
            <a:endParaRPr/>
          </a:p>
        </p:txBody>
      </p:sp>
      <p:grpSp>
        <p:nvGrpSpPr>
          <p:cNvPr id="1030" name="Google Shape;1030;p40"/>
          <p:cNvGrpSpPr/>
          <p:nvPr/>
        </p:nvGrpSpPr>
        <p:grpSpPr>
          <a:xfrm>
            <a:off x="5135200" y="4166125"/>
            <a:ext cx="3737700" cy="554100"/>
            <a:chOff x="1858600" y="3861325"/>
            <a:chExt cx="3737700" cy="554100"/>
          </a:xfrm>
        </p:grpSpPr>
        <p:sp>
          <p:nvSpPr>
            <p:cNvPr id="1031" name="Google Shape;1031;p40"/>
            <p:cNvSpPr/>
            <p:nvPr/>
          </p:nvSpPr>
          <p:spPr>
            <a:xfrm>
              <a:off x="2012800" y="3923425"/>
              <a:ext cx="1026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40"/>
            <p:cNvSpPr txBox="1"/>
            <p:nvPr/>
          </p:nvSpPr>
          <p:spPr>
            <a:xfrm>
              <a:off x="1858600" y="3861325"/>
              <a:ext cx="1335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Upstream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Muon Tagger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1033" name="Google Shape;1033;p40"/>
            <p:cNvSpPr/>
            <p:nvPr/>
          </p:nvSpPr>
          <p:spPr>
            <a:xfrm>
              <a:off x="4415200" y="3923425"/>
              <a:ext cx="1026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40"/>
            <p:cNvSpPr txBox="1"/>
            <p:nvPr/>
          </p:nvSpPr>
          <p:spPr>
            <a:xfrm>
              <a:off x="4261000" y="3861325"/>
              <a:ext cx="1335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Downstream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Muon Tagger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1035" name="Google Shape;1035;p40"/>
            <p:cNvSpPr/>
            <p:nvPr/>
          </p:nvSpPr>
          <p:spPr>
            <a:xfrm>
              <a:off x="3232000" y="3923425"/>
              <a:ext cx="1068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40"/>
            <p:cNvSpPr txBox="1"/>
            <p:nvPr/>
          </p:nvSpPr>
          <p:spPr>
            <a:xfrm>
              <a:off x="3094850" y="3861325"/>
              <a:ext cx="1335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2x2 LAr with 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4 TPCs</a:t>
              </a:r>
              <a:endParaRPr sz="1200">
                <a:solidFill>
                  <a:schemeClr val="dk1"/>
                </a:solidFill>
              </a:endParaRPr>
            </a:p>
          </p:txBody>
        </p:sp>
      </p:grpSp>
      <p:cxnSp>
        <p:nvCxnSpPr>
          <p:cNvPr id="1037" name="Google Shape;1037;p40"/>
          <p:cNvCxnSpPr/>
          <p:nvPr/>
        </p:nvCxnSpPr>
        <p:spPr>
          <a:xfrm flipH="1" rot="10800000">
            <a:off x="5714425" y="3273848"/>
            <a:ext cx="298500" cy="972600"/>
          </a:xfrm>
          <a:prstGeom prst="straightConnector1">
            <a:avLst/>
          </a:prstGeom>
          <a:noFill/>
          <a:ln cap="flat" cmpd="sng" w="38100">
            <a:solidFill>
              <a:srgbClr val="FFFE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8" name="Google Shape;1038;p40"/>
          <p:cNvCxnSpPr/>
          <p:nvPr/>
        </p:nvCxnSpPr>
        <p:spPr>
          <a:xfrm rot="10800000">
            <a:off x="7098346" y="2909348"/>
            <a:ext cx="37500" cy="1337100"/>
          </a:xfrm>
          <a:prstGeom prst="straightConnector1">
            <a:avLst/>
          </a:prstGeom>
          <a:noFill/>
          <a:ln cap="flat" cmpd="sng" w="38100">
            <a:solidFill>
              <a:srgbClr val="FFFE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9" name="Google Shape;1039;p40"/>
          <p:cNvCxnSpPr/>
          <p:nvPr/>
        </p:nvCxnSpPr>
        <p:spPr>
          <a:xfrm rot="10800000">
            <a:off x="8025500" y="3258425"/>
            <a:ext cx="381000" cy="1019100"/>
          </a:xfrm>
          <a:prstGeom prst="straightConnector1">
            <a:avLst/>
          </a:prstGeom>
          <a:noFill/>
          <a:ln cap="flat" cmpd="sng" w="38100">
            <a:solidFill>
              <a:srgbClr val="FFFE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40" name="Google Shape;1040;p40"/>
          <p:cNvSpPr txBox="1"/>
          <p:nvPr/>
        </p:nvSpPr>
        <p:spPr>
          <a:xfrm>
            <a:off x="5833075" y="3321400"/>
            <a:ext cx="2715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C0000"/>
                </a:solidFill>
              </a:rPr>
              <a:t>DUNE Work-In-Progress</a:t>
            </a:r>
            <a:endParaRPr sz="1700">
              <a:solidFill>
                <a:srgbClr val="CC0000"/>
              </a:solidFill>
            </a:endParaRPr>
          </a:p>
        </p:txBody>
      </p:sp>
      <p:sp>
        <p:nvSpPr>
          <p:cNvPr id="1041" name="Google Shape;1041;p40"/>
          <p:cNvSpPr txBox="1"/>
          <p:nvPr/>
        </p:nvSpPr>
        <p:spPr>
          <a:xfrm>
            <a:off x="6240508" y="3108189"/>
            <a:ext cx="1936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2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42" name="Google Shape;1042;p40"/>
          <p:cNvGrpSpPr/>
          <p:nvPr/>
        </p:nvGrpSpPr>
        <p:grpSpPr>
          <a:xfrm>
            <a:off x="-46400" y="4242325"/>
            <a:ext cx="3737700" cy="554100"/>
            <a:chOff x="1858600" y="3861325"/>
            <a:chExt cx="3737700" cy="554100"/>
          </a:xfrm>
        </p:grpSpPr>
        <p:sp>
          <p:nvSpPr>
            <p:cNvPr id="1043" name="Google Shape;1043;p40"/>
            <p:cNvSpPr/>
            <p:nvPr/>
          </p:nvSpPr>
          <p:spPr>
            <a:xfrm>
              <a:off x="2012800" y="3923425"/>
              <a:ext cx="1026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40"/>
            <p:cNvSpPr txBox="1"/>
            <p:nvPr/>
          </p:nvSpPr>
          <p:spPr>
            <a:xfrm>
              <a:off x="1858600" y="3861325"/>
              <a:ext cx="1335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Upstream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Muon Tagger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1045" name="Google Shape;1045;p40"/>
            <p:cNvSpPr/>
            <p:nvPr/>
          </p:nvSpPr>
          <p:spPr>
            <a:xfrm>
              <a:off x="4415200" y="3923425"/>
              <a:ext cx="1026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40"/>
            <p:cNvSpPr txBox="1"/>
            <p:nvPr/>
          </p:nvSpPr>
          <p:spPr>
            <a:xfrm>
              <a:off x="4261000" y="3861325"/>
              <a:ext cx="1335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Downstream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Muon Tagger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1047" name="Google Shape;1047;p40"/>
            <p:cNvSpPr/>
            <p:nvPr/>
          </p:nvSpPr>
          <p:spPr>
            <a:xfrm>
              <a:off x="3232000" y="3923425"/>
              <a:ext cx="1068900" cy="4299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40"/>
            <p:cNvSpPr txBox="1"/>
            <p:nvPr/>
          </p:nvSpPr>
          <p:spPr>
            <a:xfrm>
              <a:off x="3094850" y="3861325"/>
              <a:ext cx="1335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2x2 LAr with 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4 TPCs</a:t>
              </a:r>
              <a:endParaRPr sz="1200">
                <a:solidFill>
                  <a:schemeClr val="dk1"/>
                </a:solidFill>
              </a:endParaRPr>
            </a:p>
          </p:txBody>
        </p:sp>
      </p:grpSp>
      <p:cxnSp>
        <p:nvCxnSpPr>
          <p:cNvPr id="1049" name="Google Shape;1049;p40"/>
          <p:cNvCxnSpPr/>
          <p:nvPr/>
        </p:nvCxnSpPr>
        <p:spPr>
          <a:xfrm flipH="1" rot="10800000">
            <a:off x="532825" y="3350048"/>
            <a:ext cx="298500" cy="972600"/>
          </a:xfrm>
          <a:prstGeom prst="straightConnector1">
            <a:avLst/>
          </a:prstGeom>
          <a:noFill/>
          <a:ln cap="flat" cmpd="sng" w="38100">
            <a:solidFill>
              <a:srgbClr val="FFFE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50" name="Google Shape;1050;p40"/>
          <p:cNvCxnSpPr/>
          <p:nvPr/>
        </p:nvCxnSpPr>
        <p:spPr>
          <a:xfrm rot="10800000">
            <a:off x="1916746" y="2985548"/>
            <a:ext cx="37500" cy="1337100"/>
          </a:xfrm>
          <a:prstGeom prst="straightConnector1">
            <a:avLst/>
          </a:prstGeom>
          <a:noFill/>
          <a:ln cap="flat" cmpd="sng" w="38100">
            <a:solidFill>
              <a:srgbClr val="FFFE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51" name="Google Shape;1051;p40"/>
          <p:cNvCxnSpPr/>
          <p:nvPr/>
        </p:nvCxnSpPr>
        <p:spPr>
          <a:xfrm rot="10800000">
            <a:off x="2843900" y="3334625"/>
            <a:ext cx="381000" cy="1019100"/>
          </a:xfrm>
          <a:prstGeom prst="straightConnector1">
            <a:avLst/>
          </a:prstGeom>
          <a:noFill/>
          <a:ln cap="flat" cmpd="sng" w="38100">
            <a:solidFill>
              <a:srgbClr val="FFFE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52" name="Google Shape;1052;p40"/>
          <p:cNvSpPr txBox="1"/>
          <p:nvPr/>
        </p:nvSpPr>
        <p:spPr>
          <a:xfrm>
            <a:off x="677325" y="2616550"/>
            <a:ext cx="25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3" name="Google Shape;1053;p40"/>
          <p:cNvSpPr txBox="1"/>
          <p:nvPr/>
        </p:nvSpPr>
        <p:spPr>
          <a:xfrm>
            <a:off x="1116501" y="1575950"/>
            <a:ext cx="1287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0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5F1F5">
            <a:alpha val="17090"/>
          </a:srgbClr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/>
          <p:cNvPicPr preferRelativeResize="0"/>
          <p:nvPr/>
        </p:nvPicPr>
        <p:blipFill rotWithShape="1">
          <a:blip r:embed="rId3">
            <a:alphaModFix/>
          </a:blip>
          <a:srcRect b="37398" l="0" r="0" t="0"/>
          <a:stretch/>
        </p:blipFill>
        <p:spPr>
          <a:xfrm>
            <a:off x="767019" y="765175"/>
            <a:ext cx="8100198" cy="322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DUNE: </a:t>
            </a:r>
            <a:r>
              <a:rPr lang="en"/>
              <a:t>Precise</a:t>
            </a:r>
            <a:r>
              <a:rPr lang="en"/>
              <a:t> Neutrino Oscillation Measurements</a:t>
            </a:r>
            <a:endParaRPr/>
          </a:p>
        </p:txBody>
      </p:sp>
      <p:sp>
        <p:nvSpPr>
          <p:cNvPr id="139" name="Google Shape;139;p23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4285" y="2446658"/>
            <a:ext cx="394991" cy="57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4201" y="2689957"/>
            <a:ext cx="394991" cy="57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2916" y="2581461"/>
            <a:ext cx="394991" cy="57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019" y="3053526"/>
            <a:ext cx="394991" cy="57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7900" y="2822922"/>
            <a:ext cx="394991" cy="57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2003" y="3268406"/>
            <a:ext cx="394991" cy="57844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/>
          <p:nvPr/>
        </p:nvSpPr>
        <p:spPr>
          <a:xfrm>
            <a:off x="4707084" y="2825053"/>
            <a:ext cx="1266300" cy="726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Near Detector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23"/>
          <p:cNvSpPr/>
          <p:nvPr/>
        </p:nvSpPr>
        <p:spPr>
          <a:xfrm>
            <a:off x="2141890" y="3083711"/>
            <a:ext cx="1443900" cy="726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Far Detector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p23"/>
          <p:cNvSpPr/>
          <p:nvPr/>
        </p:nvSpPr>
        <p:spPr>
          <a:xfrm>
            <a:off x="6395644" y="2905375"/>
            <a:ext cx="1489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Accelerator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23"/>
          <p:cNvSpPr/>
          <p:nvPr/>
        </p:nvSpPr>
        <p:spPr>
          <a:xfrm>
            <a:off x="5526569" y="2312125"/>
            <a:ext cx="1032600" cy="39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𝝂</a:t>
            </a:r>
            <a:r>
              <a:rPr baseline="-25000" lang="en" sz="1800">
                <a:latin typeface="Lato"/>
                <a:ea typeface="Lato"/>
                <a:cs typeface="Lato"/>
                <a:sym typeface="Lato"/>
              </a:rPr>
              <a:t>𝜇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Beam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0" name="Google Shape;150;p23"/>
          <p:cNvSpPr txBox="1"/>
          <p:nvPr/>
        </p:nvSpPr>
        <p:spPr>
          <a:xfrm>
            <a:off x="8305019" y="2172975"/>
            <a:ext cx="63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Some bison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1" name="Google Shape;151;p23"/>
          <p:cNvSpPr txBox="1"/>
          <p:nvPr/>
        </p:nvSpPr>
        <p:spPr>
          <a:xfrm>
            <a:off x="841219" y="1857350"/>
            <a:ext cx="63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More bison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52" name="Google Shape;152;p23"/>
          <p:cNvGrpSpPr/>
          <p:nvPr/>
        </p:nvGrpSpPr>
        <p:grpSpPr>
          <a:xfrm>
            <a:off x="7789445" y="3953415"/>
            <a:ext cx="457297" cy="457297"/>
            <a:chOff x="2810757" y="1723146"/>
            <a:chExt cx="719700" cy="719700"/>
          </a:xfrm>
        </p:grpSpPr>
        <p:sp>
          <p:nvSpPr>
            <p:cNvPr id="153" name="Google Shape;153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4" name="Google Shape;154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55" name="Google Shape;155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8" name="Google Shape;168;p23"/>
          <p:cNvGrpSpPr/>
          <p:nvPr/>
        </p:nvGrpSpPr>
        <p:grpSpPr>
          <a:xfrm>
            <a:off x="7541145" y="3953415"/>
            <a:ext cx="457297" cy="457297"/>
            <a:chOff x="2810757" y="1723146"/>
            <a:chExt cx="719700" cy="719700"/>
          </a:xfrm>
        </p:grpSpPr>
        <p:sp>
          <p:nvSpPr>
            <p:cNvPr id="169" name="Google Shape;169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0" name="Google Shape;170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71" name="Google Shape;171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" name="Google Shape;174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" name="Google Shape;178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84" name="Google Shape;184;p23"/>
          <p:cNvGrpSpPr/>
          <p:nvPr/>
        </p:nvGrpSpPr>
        <p:grpSpPr>
          <a:xfrm>
            <a:off x="7312545" y="3953415"/>
            <a:ext cx="457297" cy="457297"/>
            <a:chOff x="2810757" y="1723146"/>
            <a:chExt cx="719700" cy="719700"/>
          </a:xfrm>
        </p:grpSpPr>
        <p:sp>
          <p:nvSpPr>
            <p:cNvPr id="185" name="Google Shape;185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6" name="Google Shape;186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87" name="Google Shape;187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" name="Google Shape;194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" name="Google Shape;195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00" name="Google Shape;200;p23"/>
          <p:cNvGrpSpPr/>
          <p:nvPr/>
        </p:nvGrpSpPr>
        <p:grpSpPr>
          <a:xfrm rot="-384415">
            <a:off x="7117736" y="3940377"/>
            <a:ext cx="457275" cy="457275"/>
            <a:chOff x="2810757" y="1723146"/>
            <a:chExt cx="719700" cy="719700"/>
          </a:xfrm>
        </p:grpSpPr>
        <p:sp>
          <p:nvSpPr>
            <p:cNvPr id="201" name="Google Shape;201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2" name="Google Shape;202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203" name="Google Shape;203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16" name="Google Shape;216;p23"/>
          <p:cNvGrpSpPr/>
          <p:nvPr/>
        </p:nvGrpSpPr>
        <p:grpSpPr>
          <a:xfrm rot="-384415">
            <a:off x="6890563" y="3889681"/>
            <a:ext cx="457275" cy="457275"/>
            <a:chOff x="2810757" y="1723146"/>
            <a:chExt cx="719700" cy="719700"/>
          </a:xfrm>
        </p:grpSpPr>
        <p:sp>
          <p:nvSpPr>
            <p:cNvPr id="217" name="Google Shape;217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8" name="Google Shape;218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219" name="Google Shape;219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" name="Google Shape;220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" name="Google Shape;223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" name="Google Shape;224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" name="Google Shape;228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Google Shape;229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32" name="Google Shape;232;p23"/>
          <p:cNvGrpSpPr/>
          <p:nvPr/>
        </p:nvGrpSpPr>
        <p:grpSpPr>
          <a:xfrm rot="-384415">
            <a:off x="6654889" y="3839461"/>
            <a:ext cx="457275" cy="457275"/>
            <a:chOff x="2810757" y="1723146"/>
            <a:chExt cx="719700" cy="719700"/>
          </a:xfrm>
        </p:grpSpPr>
        <p:sp>
          <p:nvSpPr>
            <p:cNvPr id="233" name="Google Shape;233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4" name="Google Shape;234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235" name="Google Shape;235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" name="Google Shape;239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" name="Google Shape;243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" name="Google Shape;244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8" name="Google Shape;248;p23"/>
          <p:cNvGrpSpPr/>
          <p:nvPr/>
        </p:nvGrpSpPr>
        <p:grpSpPr>
          <a:xfrm rot="-384415">
            <a:off x="6419214" y="3789241"/>
            <a:ext cx="457275" cy="457275"/>
            <a:chOff x="2810757" y="1723146"/>
            <a:chExt cx="719700" cy="719700"/>
          </a:xfrm>
        </p:grpSpPr>
        <p:sp>
          <p:nvSpPr>
            <p:cNvPr id="249" name="Google Shape;249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50" name="Google Shape;250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251" name="Google Shape;251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" name="Google Shape;263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64" name="Google Shape;264;p23"/>
          <p:cNvGrpSpPr/>
          <p:nvPr/>
        </p:nvGrpSpPr>
        <p:grpSpPr>
          <a:xfrm rot="-384415">
            <a:off x="6183540" y="3739022"/>
            <a:ext cx="457275" cy="457275"/>
            <a:chOff x="2810757" y="1723146"/>
            <a:chExt cx="719700" cy="719700"/>
          </a:xfrm>
        </p:grpSpPr>
        <p:sp>
          <p:nvSpPr>
            <p:cNvPr id="265" name="Google Shape;265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6" name="Google Shape;266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267" name="Google Shape;267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" name="Google Shape;275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" name="Google Shape;278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" name="Google Shape;279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80" name="Google Shape;280;p23"/>
          <p:cNvGrpSpPr/>
          <p:nvPr/>
        </p:nvGrpSpPr>
        <p:grpSpPr>
          <a:xfrm rot="-384415">
            <a:off x="5947866" y="3688802"/>
            <a:ext cx="457275" cy="457275"/>
            <a:chOff x="2810757" y="1723146"/>
            <a:chExt cx="719700" cy="719700"/>
          </a:xfrm>
        </p:grpSpPr>
        <p:sp>
          <p:nvSpPr>
            <p:cNvPr id="281" name="Google Shape;281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2" name="Google Shape;282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283" name="Google Shape;283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6" name="Google Shape;296;p23"/>
          <p:cNvGrpSpPr/>
          <p:nvPr/>
        </p:nvGrpSpPr>
        <p:grpSpPr>
          <a:xfrm rot="-384415">
            <a:off x="5719266" y="3688802"/>
            <a:ext cx="457275" cy="457275"/>
            <a:chOff x="2810757" y="1723146"/>
            <a:chExt cx="719700" cy="719700"/>
          </a:xfrm>
        </p:grpSpPr>
        <p:sp>
          <p:nvSpPr>
            <p:cNvPr id="297" name="Google Shape;297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98" name="Google Shape;298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299" name="Google Shape;299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2" name="Google Shape;312;p23"/>
          <p:cNvGrpSpPr/>
          <p:nvPr/>
        </p:nvGrpSpPr>
        <p:grpSpPr>
          <a:xfrm rot="-384415">
            <a:off x="5490666" y="3612602"/>
            <a:ext cx="457275" cy="457275"/>
            <a:chOff x="2810757" y="1723146"/>
            <a:chExt cx="719700" cy="719700"/>
          </a:xfrm>
        </p:grpSpPr>
        <p:sp>
          <p:nvSpPr>
            <p:cNvPr id="313" name="Google Shape;313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14" name="Google Shape;314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315" name="Google Shape;315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" name="Google Shape;318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" name="Google Shape;320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" name="Google Shape;323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" name="Google Shape;325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" name="Google Shape;326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" name="Google Shape;327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28" name="Google Shape;328;p23"/>
          <p:cNvGrpSpPr/>
          <p:nvPr/>
        </p:nvGrpSpPr>
        <p:grpSpPr>
          <a:xfrm rot="-384415">
            <a:off x="5262066" y="3612602"/>
            <a:ext cx="457275" cy="457275"/>
            <a:chOff x="2810757" y="1723146"/>
            <a:chExt cx="719700" cy="719700"/>
          </a:xfrm>
        </p:grpSpPr>
        <p:sp>
          <p:nvSpPr>
            <p:cNvPr id="329" name="Google Shape;329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0" name="Google Shape;330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331" name="Google Shape;331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" name="Google Shape;339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" name="Google Shape;340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" name="Google Shape;341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" name="Google Shape;342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44" name="Google Shape;344;p23"/>
          <p:cNvGrpSpPr/>
          <p:nvPr/>
        </p:nvGrpSpPr>
        <p:grpSpPr>
          <a:xfrm rot="-384415">
            <a:off x="5033466" y="3612602"/>
            <a:ext cx="457275" cy="457275"/>
            <a:chOff x="2810757" y="1723146"/>
            <a:chExt cx="719700" cy="719700"/>
          </a:xfrm>
        </p:grpSpPr>
        <p:sp>
          <p:nvSpPr>
            <p:cNvPr id="345" name="Google Shape;345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46" name="Google Shape;346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347" name="Google Shape;347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" name="Google Shape;350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" name="Google Shape;351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Google Shape;357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" name="Google Shape;358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" name="Google Shape;359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60" name="Google Shape;360;p23"/>
          <p:cNvGrpSpPr/>
          <p:nvPr/>
        </p:nvGrpSpPr>
        <p:grpSpPr>
          <a:xfrm rot="-384415">
            <a:off x="4804866" y="3688802"/>
            <a:ext cx="457275" cy="457275"/>
            <a:chOff x="2810757" y="1723146"/>
            <a:chExt cx="719700" cy="719700"/>
          </a:xfrm>
        </p:grpSpPr>
        <p:sp>
          <p:nvSpPr>
            <p:cNvPr id="361" name="Google Shape;361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62" name="Google Shape;362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363" name="Google Shape;363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" name="Google Shape;364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" name="Google Shape;365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" name="Google Shape;367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" name="Google Shape;368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" name="Google Shape;369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" name="Google Shape;374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" name="Google Shape;375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76" name="Google Shape;376;p23"/>
          <p:cNvGrpSpPr/>
          <p:nvPr/>
        </p:nvGrpSpPr>
        <p:grpSpPr>
          <a:xfrm rot="-384415">
            <a:off x="4576266" y="3765002"/>
            <a:ext cx="457275" cy="457275"/>
            <a:chOff x="2810757" y="1723146"/>
            <a:chExt cx="719700" cy="719700"/>
          </a:xfrm>
        </p:grpSpPr>
        <p:sp>
          <p:nvSpPr>
            <p:cNvPr id="377" name="Google Shape;377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8" name="Google Shape;378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379" name="Google Shape;379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" name="Google Shape;384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" name="Google Shape;385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Google Shape;388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Google Shape;389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92" name="Google Shape;392;p23"/>
          <p:cNvGrpSpPr/>
          <p:nvPr/>
        </p:nvGrpSpPr>
        <p:grpSpPr>
          <a:xfrm>
            <a:off x="4395872" y="3894782"/>
            <a:ext cx="457225" cy="457225"/>
            <a:chOff x="4496924" y="2512684"/>
            <a:chExt cx="719700" cy="719700"/>
          </a:xfrm>
        </p:grpSpPr>
        <p:sp>
          <p:nvSpPr>
            <p:cNvPr id="393" name="Google Shape;393;p23"/>
            <p:cNvSpPr/>
            <p:nvPr/>
          </p:nvSpPr>
          <p:spPr>
            <a:xfrm>
              <a:off x="4496924" y="2512684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4" name="Google Shape;394;p23"/>
            <p:cNvGrpSpPr/>
            <p:nvPr/>
          </p:nvGrpSpPr>
          <p:grpSpPr>
            <a:xfrm>
              <a:off x="4624899" y="2792584"/>
              <a:ext cx="463750" cy="159900"/>
              <a:chOff x="5593400" y="2130975"/>
              <a:chExt cx="463750" cy="159900"/>
            </a:xfrm>
          </p:grpSpPr>
          <p:sp>
            <p:nvSpPr>
              <p:cNvPr id="395" name="Google Shape;395;p23"/>
              <p:cNvSpPr/>
              <p:nvPr/>
            </p:nvSpPr>
            <p:spPr>
              <a:xfrm>
                <a:off x="5617450" y="2136400"/>
                <a:ext cx="100975" cy="100950"/>
              </a:xfrm>
              <a:custGeom>
                <a:rect b="b" l="l" r="r" t="t"/>
                <a:pathLst>
                  <a:path extrusionOk="0" h="4038" w="4039">
                    <a:moveTo>
                      <a:pt x="2020" y="4038"/>
                    </a:moveTo>
                    <a:cubicBezTo>
                      <a:pt x="3131" y="4038"/>
                      <a:pt x="4038" y="3130"/>
                      <a:pt x="4038" y="2019"/>
                    </a:cubicBezTo>
                    <a:cubicBezTo>
                      <a:pt x="4038" y="908"/>
                      <a:pt x="3131" y="0"/>
                      <a:pt x="2020" y="0"/>
                    </a:cubicBezTo>
                    <a:cubicBezTo>
                      <a:pt x="909" y="0"/>
                      <a:pt x="0" y="908"/>
                      <a:pt x="0" y="2019"/>
                    </a:cubicBezTo>
                    <a:cubicBezTo>
                      <a:pt x="0" y="3130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Google Shape;396;p23"/>
              <p:cNvSpPr/>
              <p:nvPr/>
            </p:nvSpPr>
            <p:spPr>
              <a:xfrm>
                <a:off x="5606275" y="2130975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20"/>
                    </a:moveTo>
                    <a:cubicBezTo>
                      <a:pt x="245" y="501"/>
                      <a:pt x="299" y="570"/>
                      <a:pt x="366" y="637"/>
                    </a:cubicBezTo>
                    <a:cubicBezTo>
                      <a:pt x="489" y="759"/>
                      <a:pt x="624" y="868"/>
                      <a:pt x="800" y="935"/>
                    </a:cubicBezTo>
                    <a:lnTo>
                      <a:pt x="800" y="935"/>
                    </a:lnTo>
                    <a:cubicBezTo>
                      <a:pt x="814" y="935"/>
                      <a:pt x="814" y="949"/>
                      <a:pt x="814" y="949"/>
                    </a:cubicBez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49"/>
                      <a:pt x="1545" y="922"/>
                      <a:pt x="1613" y="881"/>
                    </a:cubicBezTo>
                    <a:cubicBezTo>
                      <a:pt x="1667" y="841"/>
                      <a:pt x="1938" y="651"/>
                      <a:pt x="1857" y="555"/>
                    </a:cubicBezTo>
                    <a:cubicBezTo>
                      <a:pt x="1802" y="501"/>
                      <a:pt x="1586" y="637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45"/>
                      <a:pt x="935" y="691"/>
                    </a:cubicBezTo>
                    <a:lnTo>
                      <a:pt x="908" y="691"/>
                    </a:lnTo>
                    <a:lnTo>
                      <a:pt x="908" y="691"/>
                    </a:lnTo>
                    <a:cubicBezTo>
                      <a:pt x="908" y="678"/>
                      <a:pt x="908" y="678"/>
                      <a:pt x="895" y="678"/>
                    </a:cubicBezTo>
                    <a:cubicBezTo>
                      <a:pt x="760" y="624"/>
                      <a:pt x="651" y="555"/>
                      <a:pt x="543" y="447"/>
                    </a:cubicBezTo>
                    <a:cubicBezTo>
                      <a:pt x="516" y="434"/>
                      <a:pt x="407" y="312"/>
                      <a:pt x="380" y="284"/>
                    </a:cubicBezTo>
                    <a:cubicBezTo>
                      <a:pt x="339" y="217"/>
                      <a:pt x="191" y="0"/>
                      <a:pt x="95" y="41"/>
                    </a:cubicBezTo>
                    <a:cubicBezTo>
                      <a:pt x="1" y="95"/>
                      <a:pt x="163" y="366"/>
                      <a:pt x="204" y="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" name="Google Shape;397;p23"/>
              <p:cNvSpPr/>
              <p:nvPr/>
            </p:nvSpPr>
            <p:spPr>
              <a:xfrm>
                <a:off x="5595450" y="2146550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61"/>
                    </a:moveTo>
                    <a:cubicBezTo>
                      <a:pt x="420" y="543"/>
                      <a:pt x="501" y="583"/>
                      <a:pt x="609" y="637"/>
                    </a:cubicBezTo>
                    <a:cubicBezTo>
                      <a:pt x="799" y="718"/>
                      <a:pt x="976" y="760"/>
                      <a:pt x="1179" y="745"/>
                    </a:cubicBezTo>
                    <a:lnTo>
                      <a:pt x="1193" y="745"/>
                    </a:lnTo>
                    <a:lnTo>
                      <a:pt x="1193" y="745"/>
                    </a:lnTo>
                    <a:lnTo>
                      <a:pt x="1274" y="745"/>
                    </a:lnTo>
                    <a:cubicBezTo>
                      <a:pt x="1504" y="718"/>
                      <a:pt x="1680" y="651"/>
                      <a:pt x="1870" y="529"/>
                    </a:cubicBezTo>
                    <a:cubicBezTo>
                      <a:pt x="1897" y="516"/>
                      <a:pt x="2006" y="434"/>
                      <a:pt x="2046" y="420"/>
                    </a:cubicBezTo>
                    <a:cubicBezTo>
                      <a:pt x="2087" y="380"/>
                      <a:pt x="2358" y="136"/>
                      <a:pt x="2262" y="55"/>
                    </a:cubicBezTo>
                    <a:cubicBezTo>
                      <a:pt x="2195" y="1"/>
                      <a:pt x="1978" y="176"/>
                      <a:pt x="1910" y="231"/>
                    </a:cubicBezTo>
                    <a:lnTo>
                      <a:pt x="1748" y="312"/>
                    </a:lnTo>
                    <a:cubicBezTo>
                      <a:pt x="1585" y="393"/>
                      <a:pt x="1436" y="447"/>
                      <a:pt x="1247" y="474"/>
                    </a:cubicBezTo>
                    <a:lnTo>
                      <a:pt x="1179" y="474"/>
                    </a:lnTo>
                    <a:lnTo>
                      <a:pt x="1179" y="474"/>
                    </a:lnTo>
                    <a:lnTo>
                      <a:pt x="1166" y="474"/>
                    </a:lnTo>
                    <a:cubicBezTo>
                      <a:pt x="1003" y="489"/>
                      <a:pt x="867" y="461"/>
                      <a:pt x="705" y="407"/>
                    </a:cubicBezTo>
                    <a:cubicBezTo>
                      <a:pt x="624" y="366"/>
                      <a:pt x="555" y="326"/>
                      <a:pt x="474" y="272"/>
                    </a:cubicBezTo>
                    <a:cubicBezTo>
                      <a:pt x="407" y="231"/>
                      <a:pt x="176" y="28"/>
                      <a:pt x="109" y="68"/>
                    </a:cubicBezTo>
                    <a:cubicBezTo>
                      <a:pt x="0" y="149"/>
                      <a:pt x="284" y="420"/>
                      <a:pt x="338" y="4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" name="Google Shape;398;p23"/>
              <p:cNvSpPr/>
              <p:nvPr/>
            </p:nvSpPr>
            <p:spPr>
              <a:xfrm>
                <a:off x="5770900" y="2199400"/>
                <a:ext cx="108750" cy="57250"/>
              </a:xfrm>
              <a:custGeom>
                <a:rect b="b" l="l" r="r" t="t"/>
                <a:pathLst>
                  <a:path extrusionOk="0" h="2290" w="4350">
                    <a:moveTo>
                      <a:pt x="1247" y="393"/>
                    </a:moveTo>
                    <a:cubicBezTo>
                      <a:pt x="1017" y="257"/>
                      <a:pt x="827" y="122"/>
                      <a:pt x="597" y="82"/>
                    </a:cubicBezTo>
                    <a:cubicBezTo>
                      <a:pt x="1" y="0"/>
                      <a:pt x="41" y="813"/>
                      <a:pt x="258" y="1193"/>
                    </a:cubicBezTo>
                    <a:cubicBezTo>
                      <a:pt x="664" y="1924"/>
                      <a:pt x="1423" y="2290"/>
                      <a:pt x="2169" y="2277"/>
                    </a:cubicBezTo>
                    <a:cubicBezTo>
                      <a:pt x="2928" y="2290"/>
                      <a:pt x="3686" y="1924"/>
                      <a:pt x="4093" y="1193"/>
                    </a:cubicBezTo>
                    <a:cubicBezTo>
                      <a:pt x="4310" y="813"/>
                      <a:pt x="4350" y="0"/>
                      <a:pt x="3753" y="82"/>
                    </a:cubicBezTo>
                    <a:cubicBezTo>
                      <a:pt x="3524" y="122"/>
                      <a:pt x="3334" y="257"/>
                      <a:pt x="3103" y="393"/>
                    </a:cubicBezTo>
                    <a:cubicBezTo>
                      <a:pt x="2805" y="555"/>
                      <a:pt x="2494" y="624"/>
                      <a:pt x="2169" y="624"/>
                    </a:cubicBezTo>
                    <a:cubicBezTo>
                      <a:pt x="1857" y="624"/>
                      <a:pt x="1545" y="555"/>
                      <a:pt x="1247" y="39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" name="Google Shape;399;p23"/>
              <p:cNvSpPr/>
              <p:nvPr/>
            </p:nvSpPr>
            <p:spPr>
              <a:xfrm>
                <a:off x="5593400" y="21468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45"/>
                      <a:pt x="610" y="1058"/>
                      <a:pt x="733" y="1085"/>
                    </a:cubicBezTo>
                    <a:cubicBezTo>
                      <a:pt x="935" y="1099"/>
                      <a:pt x="1112" y="1085"/>
                      <a:pt x="1302" y="1018"/>
                    </a:cubicBezTo>
                    <a:lnTo>
                      <a:pt x="1315" y="1018"/>
                    </a:lnTo>
                    <a:lnTo>
                      <a:pt x="1315" y="1018"/>
                    </a:lnTo>
                    <a:cubicBezTo>
                      <a:pt x="1329" y="1003"/>
                      <a:pt x="1383" y="990"/>
                      <a:pt x="1383" y="990"/>
                    </a:cubicBezTo>
                    <a:cubicBezTo>
                      <a:pt x="1600" y="895"/>
                      <a:pt x="1748" y="774"/>
                      <a:pt x="1898" y="611"/>
                    </a:cubicBezTo>
                    <a:cubicBezTo>
                      <a:pt x="1925" y="584"/>
                      <a:pt x="2006" y="476"/>
                      <a:pt x="2033" y="448"/>
                    </a:cubicBezTo>
                    <a:cubicBezTo>
                      <a:pt x="2060" y="394"/>
                      <a:pt x="2250" y="82"/>
                      <a:pt x="2142" y="42"/>
                    </a:cubicBezTo>
                    <a:cubicBezTo>
                      <a:pt x="2060" y="1"/>
                      <a:pt x="1898" y="245"/>
                      <a:pt x="1844" y="313"/>
                    </a:cubicBezTo>
                    <a:lnTo>
                      <a:pt x="1721" y="434"/>
                    </a:lnTo>
                    <a:cubicBezTo>
                      <a:pt x="1586" y="570"/>
                      <a:pt x="1450" y="665"/>
                      <a:pt x="1275" y="732"/>
                    </a:cubicBezTo>
                    <a:cubicBezTo>
                      <a:pt x="1275" y="747"/>
                      <a:pt x="1233" y="747"/>
                      <a:pt x="1220" y="760"/>
                    </a:cubicBezTo>
                    <a:lnTo>
                      <a:pt x="1220" y="760"/>
                    </a:lnTo>
                    <a:lnTo>
                      <a:pt x="1206" y="760"/>
                    </a:lnTo>
                    <a:cubicBezTo>
                      <a:pt x="1058" y="814"/>
                      <a:pt x="922" y="841"/>
                      <a:pt x="760" y="828"/>
                    </a:cubicBezTo>
                    <a:cubicBezTo>
                      <a:pt x="651" y="814"/>
                      <a:pt x="583" y="801"/>
                      <a:pt x="489" y="774"/>
                    </a:cubicBezTo>
                    <a:cubicBezTo>
                      <a:pt x="407" y="760"/>
                      <a:pt x="122" y="624"/>
                      <a:pt x="82" y="692"/>
                    </a:cubicBezTo>
                    <a:cubicBezTo>
                      <a:pt x="1" y="801"/>
                      <a:pt x="353" y="976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" name="Google Shape;400;p23"/>
              <p:cNvSpPr/>
              <p:nvPr/>
            </p:nvSpPr>
            <p:spPr>
              <a:xfrm>
                <a:off x="5645900" y="214892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6"/>
                    </a:moveTo>
                    <a:cubicBezTo>
                      <a:pt x="1112" y="1436"/>
                      <a:pt x="1424" y="1111"/>
                      <a:pt x="1424" y="719"/>
                    </a:cubicBezTo>
                    <a:cubicBezTo>
                      <a:pt x="1424" y="325"/>
                      <a:pt x="1112" y="0"/>
                      <a:pt x="705" y="0"/>
                    </a:cubicBezTo>
                    <a:cubicBezTo>
                      <a:pt x="313" y="0"/>
                      <a:pt x="1" y="325"/>
                      <a:pt x="1" y="719"/>
                    </a:cubicBezTo>
                    <a:cubicBezTo>
                      <a:pt x="1" y="1111"/>
                      <a:pt x="313" y="1436"/>
                      <a:pt x="705" y="14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" name="Google Shape;401;p23"/>
              <p:cNvSpPr/>
              <p:nvPr/>
            </p:nvSpPr>
            <p:spPr>
              <a:xfrm>
                <a:off x="5932150" y="2136400"/>
                <a:ext cx="100975" cy="100950"/>
              </a:xfrm>
              <a:custGeom>
                <a:rect b="b" l="l" r="r" t="t"/>
                <a:pathLst>
                  <a:path extrusionOk="0" h="4038" w="4039">
                    <a:moveTo>
                      <a:pt x="2019" y="4038"/>
                    </a:moveTo>
                    <a:cubicBezTo>
                      <a:pt x="3130" y="4038"/>
                      <a:pt x="4038" y="3130"/>
                      <a:pt x="4038" y="2019"/>
                    </a:cubicBezTo>
                    <a:cubicBezTo>
                      <a:pt x="4038" y="908"/>
                      <a:pt x="3130" y="0"/>
                      <a:pt x="2019" y="0"/>
                    </a:cubicBezTo>
                    <a:cubicBezTo>
                      <a:pt x="908" y="0"/>
                      <a:pt x="0" y="908"/>
                      <a:pt x="0" y="2019"/>
                    </a:cubicBezTo>
                    <a:cubicBezTo>
                      <a:pt x="0" y="3130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" name="Google Shape;402;p23"/>
              <p:cNvSpPr/>
              <p:nvPr/>
            </p:nvSpPr>
            <p:spPr>
              <a:xfrm>
                <a:off x="5995825" y="2130975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20"/>
                    </a:moveTo>
                    <a:cubicBezTo>
                      <a:pt x="1694" y="501"/>
                      <a:pt x="1640" y="570"/>
                      <a:pt x="1572" y="637"/>
                    </a:cubicBezTo>
                    <a:cubicBezTo>
                      <a:pt x="1450" y="759"/>
                      <a:pt x="1314" y="868"/>
                      <a:pt x="1139" y="935"/>
                    </a:cubicBezTo>
                    <a:lnTo>
                      <a:pt x="1139" y="935"/>
                    </a:lnTo>
                    <a:cubicBezTo>
                      <a:pt x="1125" y="935"/>
                      <a:pt x="1125" y="949"/>
                      <a:pt x="1125" y="949"/>
                    </a:cubicBez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49"/>
                      <a:pt x="393" y="922"/>
                      <a:pt x="326" y="881"/>
                    </a:cubicBezTo>
                    <a:cubicBezTo>
                      <a:pt x="272" y="841"/>
                      <a:pt x="1" y="651"/>
                      <a:pt x="82" y="555"/>
                    </a:cubicBezTo>
                    <a:cubicBezTo>
                      <a:pt x="136" y="501"/>
                      <a:pt x="353" y="637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45"/>
                      <a:pt x="1003" y="691"/>
                    </a:cubicBezTo>
                    <a:lnTo>
                      <a:pt x="1030" y="691"/>
                    </a:lnTo>
                    <a:lnTo>
                      <a:pt x="1030" y="691"/>
                    </a:lnTo>
                    <a:lnTo>
                      <a:pt x="1043" y="678"/>
                    </a:lnTo>
                    <a:cubicBezTo>
                      <a:pt x="1179" y="624"/>
                      <a:pt x="1287" y="555"/>
                      <a:pt x="1396" y="447"/>
                    </a:cubicBezTo>
                    <a:cubicBezTo>
                      <a:pt x="1423" y="434"/>
                      <a:pt x="1531" y="312"/>
                      <a:pt x="1558" y="284"/>
                    </a:cubicBezTo>
                    <a:cubicBezTo>
                      <a:pt x="1599" y="217"/>
                      <a:pt x="1748" y="0"/>
                      <a:pt x="1843" y="41"/>
                    </a:cubicBezTo>
                    <a:cubicBezTo>
                      <a:pt x="1938" y="95"/>
                      <a:pt x="1775" y="366"/>
                      <a:pt x="1735" y="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23"/>
              <p:cNvSpPr/>
              <p:nvPr/>
            </p:nvSpPr>
            <p:spPr>
              <a:xfrm>
                <a:off x="5996150" y="2146550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61"/>
                    </a:moveTo>
                    <a:cubicBezTo>
                      <a:pt x="1939" y="543"/>
                      <a:pt x="1857" y="583"/>
                      <a:pt x="1749" y="637"/>
                    </a:cubicBezTo>
                    <a:cubicBezTo>
                      <a:pt x="1559" y="718"/>
                      <a:pt x="1383" y="760"/>
                      <a:pt x="1180" y="745"/>
                    </a:cubicBezTo>
                    <a:lnTo>
                      <a:pt x="1166" y="745"/>
                    </a:lnTo>
                    <a:lnTo>
                      <a:pt x="1166" y="745"/>
                    </a:lnTo>
                    <a:lnTo>
                      <a:pt x="1085" y="745"/>
                    </a:lnTo>
                    <a:cubicBezTo>
                      <a:pt x="855" y="718"/>
                      <a:pt x="678" y="651"/>
                      <a:pt x="488" y="529"/>
                    </a:cubicBezTo>
                    <a:cubicBezTo>
                      <a:pt x="461" y="516"/>
                      <a:pt x="353" y="434"/>
                      <a:pt x="313" y="420"/>
                    </a:cubicBezTo>
                    <a:cubicBezTo>
                      <a:pt x="272" y="380"/>
                      <a:pt x="1" y="136"/>
                      <a:pt x="96" y="55"/>
                    </a:cubicBezTo>
                    <a:cubicBezTo>
                      <a:pt x="163" y="1"/>
                      <a:pt x="380" y="176"/>
                      <a:pt x="448" y="231"/>
                    </a:cubicBezTo>
                    <a:lnTo>
                      <a:pt x="611" y="312"/>
                    </a:lnTo>
                    <a:cubicBezTo>
                      <a:pt x="774" y="393"/>
                      <a:pt x="922" y="447"/>
                      <a:pt x="1112" y="474"/>
                    </a:cubicBezTo>
                    <a:lnTo>
                      <a:pt x="1180" y="474"/>
                    </a:lnTo>
                    <a:lnTo>
                      <a:pt x="1180" y="474"/>
                    </a:lnTo>
                    <a:lnTo>
                      <a:pt x="1193" y="474"/>
                    </a:lnTo>
                    <a:cubicBezTo>
                      <a:pt x="1356" y="489"/>
                      <a:pt x="1491" y="461"/>
                      <a:pt x="1641" y="407"/>
                    </a:cubicBezTo>
                    <a:cubicBezTo>
                      <a:pt x="1735" y="366"/>
                      <a:pt x="1803" y="326"/>
                      <a:pt x="1885" y="272"/>
                    </a:cubicBezTo>
                    <a:cubicBezTo>
                      <a:pt x="1952" y="231"/>
                      <a:pt x="2183" y="28"/>
                      <a:pt x="2250" y="68"/>
                    </a:cubicBezTo>
                    <a:cubicBezTo>
                      <a:pt x="2358" y="149"/>
                      <a:pt x="2074" y="420"/>
                      <a:pt x="2020" y="4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" name="Google Shape;404;p23"/>
              <p:cNvSpPr/>
              <p:nvPr/>
            </p:nvSpPr>
            <p:spPr>
              <a:xfrm>
                <a:off x="6000900" y="21468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45"/>
                      <a:pt x="1640" y="1058"/>
                      <a:pt x="1518" y="1085"/>
                    </a:cubicBezTo>
                    <a:cubicBezTo>
                      <a:pt x="1315" y="1099"/>
                      <a:pt x="1138" y="1085"/>
                      <a:pt x="949" y="1018"/>
                    </a:cubicBezTo>
                    <a:lnTo>
                      <a:pt x="936" y="1018"/>
                    </a:lnTo>
                    <a:lnTo>
                      <a:pt x="936" y="1018"/>
                    </a:lnTo>
                    <a:cubicBezTo>
                      <a:pt x="922" y="1003"/>
                      <a:pt x="868" y="990"/>
                      <a:pt x="868" y="990"/>
                    </a:cubicBezTo>
                    <a:cubicBezTo>
                      <a:pt x="651" y="895"/>
                      <a:pt x="502" y="774"/>
                      <a:pt x="353" y="611"/>
                    </a:cubicBezTo>
                    <a:cubicBezTo>
                      <a:pt x="326" y="584"/>
                      <a:pt x="244" y="476"/>
                      <a:pt x="217" y="448"/>
                    </a:cubicBezTo>
                    <a:cubicBezTo>
                      <a:pt x="190" y="394"/>
                      <a:pt x="0" y="82"/>
                      <a:pt x="109" y="42"/>
                    </a:cubicBezTo>
                    <a:cubicBezTo>
                      <a:pt x="190" y="1"/>
                      <a:pt x="353" y="245"/>
                      <a:pt x="407" y="313"/>
                    </a:cubicBezTo>
                    <a:lnTo>
                      <a:pt x="529" y="434"/>
                    </a:lnTo>
                    <a:cubicBezTo>
                      <a:pt x="665" y="570"/>
                      <a:pt x="800" y="665"/>
                      <a:pt x="976" y="732"/>
                    </a:cubicBezTo>
                    <a:cubicBezTo>
                      <a:pt x="976" y="747"/>
                      <a:pt x="1017" y="747"/>
                      <a:pt x="1030" y="760"/>
                    </a:cubicBezTo>
                    <a:lnTo>
                      <a:pt x="1030" y="760"/>
                    </a:lnTo>
                    <a:lnTo>
                      <a:pt x="1044" y="760"/>
                    </a:lnTo>
                    <a:cubicBezTo>
                      <a:pt x="1193" y="814"/>
                      <a:pt x="1328" y="841"/>
                      <a:pt x="1491" y="828"/>
                    </a:cubicBezTo>
                    <a:cubicBezTo>
                      <a:pt x="1599" y="814"/>
                      <a:pt x="1667" y="801"/>
                      <a:pt x="1762" y="774"/>
                    </a:cubicBezTo>
                    <a:cubicBezTo>
                      <a:pt x="1843" y="760"/>
                      <a:pt x="2128" y="624"/>
                      <a:pt x="2168" y="692"/>
                    </a:cubicBezTo>
                    <a:cubicBezTo>
                      <a:pt x="2250" y="801"/>
                      <a:pt x="1897" y="976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" name="Google Shape;405;p23"/>
              <p:cNvSpPr/>
              <p:nvPr/>
            </p:nvSpPr>
            <p:spPr>
              <a:xfrm>
                <a:off x="5969050" y="214892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6"/>
                    </a:moveTo>
                    <a:cubicBezTo>
                      <a:pt x="1112" y="1436"/>
                      <a:pt x="1424" y="1111"/>
                      <a:pt x="1424" y="719"/>
                    </a:cubicBezTo>
                    <a:cubicBezTo>
                      <a:pt x="1424" y="325"/>
                      <a:pt x="1112" y="0"/>
                      <a:pt x="705" y="0"/>
                    </a:cubicBezTo>
                    <a:cubicBezTo>
                      <a:pt x="313" y="0"/>
                      <a:pt x="1" y="325"/>
                      <a:pt x="1" y="719"/>
                    </a:cubicBezTo>
                    <a:cubicBezTo>
                      <a:pt x="1" y="1111"/>
                      <a:pt x="313" y="1436"/>
                      <a:pt x="705" y="14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" name="Google Shape;406;p23"/>
              <p:cNvSpPr/>
              <p:nvPr/>
            </p:nvSpPr>
            <p:spPr>
              <a:xfrm>
                <a:off x="5628650" y="2260375"/>
                <a:ext cx="78600" cy="30500"/>
              </a:xfrm>
              <a:custGeom>
                <a:rect b="b" l="l" r="r" t="t"/>
                <a:pathLst>
                  <a:path extrusionOk="0" h="1220" w="3144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10"/>
                    </a:cubicBezTo>
                    <a:cubicBezTo>
                      <a:pt x="3144" y="284"/>
                      <a:pt x="2439" y="0"/>
                      <a:pt x="1572" y="0"/>
                    </a:cubicBezTo>
                    <a:cubicBezTo>
                      <a:pt x="705" y="0"/>
                      <a:pt x="0" y="284"/>
                      <a:pt x="0" y="610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" name="Google Shape;407;p23"/>
              <p:cNvSpPr/>
              <p:nvPr/>
            </p:nvSpPr>
            <p:spPr>
              <a:xfrm>
                <a:off x="5943300" y="2260375"/>
                <a:ext cx="78625" cy="30500"/>
              </a:xfrm>
              <a:custGeom>
                <a:rect b="b" l="l" r="r" t="t"/>
                <a:pathLst>
                  <a:path extrusionOk="0" h="1220" w="3145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0"/>
                    </a:cubicBezTo>
                    <a:cubicBezTo>
                      <a:pt x="3144" y="284"/>
                      <a:pt x="2440" y="0"/>
                      <a:pt x="1573" y="0"/>
                    </a:cubicBezTo>
                    <a:cubicBezTo>
                      <a:pt x="706" y="0"/>
                      <a:pt x="1" y="284"/>
                      <a:pt x="1" y="610"/>
                    </a:cubicBezTo>
                    <a:cubicBezTo>
                      <a:pt x="1" y="949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08" name="Google Shape;408;p23"/>
          <p:cNvGrpSpPr/>
          <p:nvPr/>
        </p:nvGrpSpPr>
        <p:grpSpPr>
          <a:xfrm rot="-384415">
            <a:off x="4195266" y="3993602"/>
            <a:ext cx="457275" cy="457275"/>
            <a:chOff x="2810757" y="1723146"/>
            <a:chExt cx="719700" cy="719700"/>
          </a:xfrm>
        </p:grpSpPr>
        <p:sp>
          <p:nvSpPr>
            <p:cNvPr id="409" name="Google Shape;409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10" name="Google Shape;410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411" name="Google Shape;411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" name="Google Shape;412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" name="Google Shape;413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" name="Google Shape;414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" name="Google Shape;415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" name="Google Shape;416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" name="Google Shape;417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" name="Google Shape;418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" name="Google Shape;419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" name="Google Shape;420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" name="Google Shape;421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2" name="Google Shape;422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" name="Google Shape;423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24" name="Google Shape;424;p23"/>
          <p:cNvGrpSpPr/>
          <p:nvPr/>
        </p:nvGrpSpPr>
        <p:grpSpPr>
          <a:xfrm rot="-384415">
            <a:off x="3966666" y="4069802"/>
            <a:ext cx="457275" cy="457275"/>
            <a:chOff x="2810757" y="1723146"/>
            <a:chExt cx="719700" cy="719700"/>
          </a:xfrm>
        </p:grpSpPr>
        <p:sp>
          <p:nvSpPr>
            <p:cNvPr id="425" name="Google Shape;425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26" name="Google Shape;426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427" name="Google Shape;427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" name="Google Shape;428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" name="Google Shape;429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" name="Google Shape;430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" name="Google Shape;431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" name="Google Shape;432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" name="Google Shape;433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" name="Google Shape;434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" name="Google Shape;435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" name="Google Shape;436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" name="Google Shape;437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" name="Google Shape;438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" name="Google Shape;439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40" name="Google Shape;440;p23"/>
          <p:cNvGrpSpPr/>
          <p:nvPr/>
        </p:nvGrpSpPr>
        <p:grpSpPr>
          <a:xfrm rot="-384415">
            <a:off x="3738066" y="4146002"/>
            <a:ext cx="457275" cy="457275"/>
            <a:chOff x="2810757" y="1723146"/>
            <a:chExt cx="719700" cy="719700"/>
          </a:xfrm>
        </p:grpSpPr>
        <p:sp>
          <p:nvSpPr>
            <p:cNvPr id="441" name="Google Shape;441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42" name="Google Shape;442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443" name="Google Shape;443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" name="Google Shape;444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" name="Google Shape;445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" name="Google Shape;446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" name="Google Shape;447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" name="Google Shape;448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" name="Google Shape;449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" name="Google Shape;450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" name="Google Shape;451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" name="Google Shape;452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" name="Google Shape;453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56" name="Google Shape;456;p23"/>
          <p:cNvGrpSpPr/>
          <p:nvPr/>
        </p:nvGrpSpPr>
        <p:grpSpPr>
          <a:xfrm>
            <a:off x="3463357" y="4162560"/>
            <a:ext cx="523495" cy="540182"/>
            <a:chOff x="7284979" y="4158794"/>
            <a:chExt cx="207300" cy="207300"/>
          </a:xfrm>
        </p:grpSpPr>
        <p:sp>
          <p:nvSpPr>
            <p:cNvPr id="457" name="Google Shape;457;p23"/>
            <p:cNvSpPr/>
            <p:nvPr/>
          </p:nvSpPr>
          <p:spPr>
            <a:xfrm rot="-589485">
              <a:off x="7298964" y="4172779"/>
              <a:ext cx="179330" cy="179330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rgbClr val="797EFC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58" name="Google Shape;458;p23"/>
            <p:cNvGrpSpPr/>
            <p:nvPr/>
          </p:nvGrpSpPr>
          <p:grpSpPr>
            <a:xfrm>
              <a:off x="7339721" y="4244773"/>
              <a:ext cx="97884" cy="35185"/>
              <a:chOff x="6253275" y="1773275"/>
              <a:chExt cx="392950" cy="141250"/>
            </a:xfrm>
          </p:grpSpPr>
          <p:sp>
            <p:nvSpPr>
              <p:cNvPr id="459" name="Google Shape;459;p23"/>
              <p:cNvSpPr/>
              <p:nvPr/>
            </p:nvSpPr>
            <p:spPr>
              <a:xfrm>
                <a:off x="6395525" y="1847125"/>
                <a:ext cx="108425" cy="57250"/>
              </a:xfrm>
              <a:custGeom>
                <a:rect b="b" l="l" r="r" t="t"/>
                <a:pathLst>
                  <a:path extrusionOk="0" h="2290" w="4337">
                    <a:moveTo>
                      <a:pt x="1247" y="392"/>
                    </a:moveTo>
                    <a:cubicBezTo>
                      <a:pt x="1017" y="257"/>
                      <a:pt x="814" y="108"/>
                      <a:pt x="597" y="81"/>
                    </a:cubicBezTo>
                    <a:cubicBezTo>
                      <a:pt x="1" y="0"/>
                      <a:pt x="41" y="813"/>
                      <a:pt x="245" y="1192"/>
                    </a:cubicBezTo>
                    <a:cubicBezTo>
                      <a:pt x="664" y="1924"/>
                      <a:pt x="1423" y="2289"/>
                      <a:pt x="2169" y="2276"/>
                    </a:cubicBezTo>
                    <a:cubicBezTo>
                      <a:pt x="2928" y="2289"/>
                      <a:pt x="3686" y="1924"/>
                      <a:pt x="4093" y="1192"/>
                    </a:cubicBezTo>
                    <a:cubicBezTo>
                      <a:pt x="4296" y="813"/>
                      <a:pt x="4337" y="0"/>
                      <a:pt x="3741" y="81"/>
                    </a:cubicBezTo>
                    <a:cubicBezTo>
                      <a:pt x="3524" y="108"/>
                      <a:pt x="3320" y="257"/>
                      <a:pt x="3090" y="392"/>
                    </a:cubicBezTo>
                    <a:cubicBezTo>
                      <a:pt x="2805" y="555"/>
                      <a:pt x="2480" y="623"/>
                      <a:pt x="2169" y="609"/>
                    </a:cubicBezTo>
                    <a:cubicBezTo>
                      <a:pt x="1857" y="623"/>
                      <a:pt x="1546" y="555"/>
                      <a:pt x="1247" y="3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" name="Google Shape;460;p23"/>
              <p:cNvSpPr/>
              <p:nvPr/>
            </p:nvSpPr>
            <p:spPr>
              <a:xfrm>
                <a:off x="6267500" y="1773275"/>
                <a:ext cx="72825" cy="94875"/>
              </a:xfrm>
              <a:custGeom>
                <a:rect b="b" l="l" r="r" t="t"/>
                <a:pathLst>
                  <a:path extrusionOk="0" h="3795" w="2913">
                    <a:moveTo>
                      <a:pt x="284" y="691"/>
                    </a:moveTo>
                    <a:cubicBezTo>
                      <a:pt x="122" y="582"/>
                      <a:pt x="67" y="380"/>
                      <a:pt x="176" y="217"/>
                    </a:cubicBezTo>
                    <a:cubicBezTo>
                      <a:pt x="271" y="54"/>
                      <a:pt x="488" y="0"/>
                      <a:pt x="651" y="109"/>
                    </a:cubicBezTo>
                    <a:cubicBezTo>
                      <a:pt x="651" y="109"/>
                      <a:pt x="2819" y="1464"/>
                      <a:pt x="2859" y="2154"/>
                    </a:cubicBezTo>
                    <a:cubicBezTo>
                      <a:pt x="2913" y="2927"/>
                      <a:pt x="501" y="3740"/>
                      <a:pt x="488" y="3740"/>
                    </a:cubicBezTo>
                    <a:cubicBezTo>
                      <a:pt x="311" y="3794"/>
                      <a:pt x="122" y="3699"/>
                      <a:pt x="54" y="3523"/>
                    </a:cubicBezTo>
                    <a:cubicBezTo>
                      <a:pt x="0" y="3346"/>
                      <a:pt x="95" y="3144"/>
                      <a:pt x="271" y="3090"/>
                    </a:cubicBezTo>
                    <a:cubicBezTo>
                      <a:pt x="284" y="3090"/>
                      <a:pt x="2195" y="2439"/>
                      <a:pt x="2181" y="2195"/>
                    </a:cubicBezTo>
                    <a:cubicBezTo>
                      <a:pt x="2154" y="1856"/>
                      <a:pt x="284" y="691"/>
                      <a:pt x="284" y="6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" name="Google Shape;461;p23"/>
              <p:cNvSpPr/>
              <p:nvPr/>
            </p:nvSpPr>
            <p:spPr>
              <a:xfrm>
                <a:off x="6559125" y="1773275"/>
                <a:ext cx="72875" cy="94875"/>
              </a:xfrm>
              <a:custGeom>
                <a:rect b="b" l="l" r="r" t="t"/>
                <a:pathLst>
                  <a:path extrusionOk="0" h="3795" w="2915">
                    <a:moveTo>
                      <a:pt x="2264" y="109"/>
                    </a:moveTo>
                    <a:cubicBezTo>
                      <a:pt x="2427" y="0"/>
                      <a:pt x="2643" y="54"/>
                      <a:pt x="2738" y="217"/>
                    </a:cubicBezTo>
                    <a:cubicBezTo>
                      <a:pt x="2846" y="380"/>
                      <a:pt x="2792" y="582"/>
                      <a:pt x="2629" y="691"/>
                    </a:cubicBezTo>
                    <a:cubicBezTo>
                      <a:pt x="2629" y="691"/>
                      <a:pt x="760" y="1856"/>
                      <a:pt x="747" y="2195"/>
                    </a:cubicBezTo>
                    <a:cubicBezTo>
                      <a:pt x="719" y="2439"/>
                      <a:pt x="2629" y="3090"/>
                      <a:pt x="2643" y="3090"/>
                    </a:cubicBezTo>
                    <a:cubicBezTo>
                      <a:pt x="2819" y="3144"/>
                      <a:pt x="2914" y="3346"/>
                      <a:pt x="2860" y="3523"/>
                    </a:cubicBezTo>
                    <a:cubicBezTo>
                      <a:pt x="2792" y="3699"/>
                      <a:pt x="2602" y="3794"/>
                      <a:pt x="2427" y="3740"/>
                    </a:cubicBezTo>
                    <a:cubicBezTo>
                      <a:pt x="2413" y="3740"/>
                      <a:pt x="1" y="2927"/>
                      <a:pt x="55" y="2154"/>
                    </a:cubicBezTo>
                    <a:cubicBezTo>
                      <a:pt x="96" y="1464"/>
                      <a:pt x="2264" y="109"/>
                      <a:pt x="2264" y="1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" name="Google Shape;462;p23"/>
              <p:cNvSpPr/>
              <p:nvPr/>
            </p:nvSpPr>
            <p:spPr>
              <a:xfrm>
                <a:off x="6253275" y="1884375"/>
                <a:ext cx="78250" cy="30150"/>
              </a:xfrm>
              <a:custGeom>
                <a:rect b="b" l="l" r="r" t="t"/>
                <a:pathLst>
                  <a:path extrusionOk="0" h="1206" w="3130">
                    <a:moveTo>
                      <a:pt x="1572" y="1206"/>
                    </a:moveTo>
                    <a:cubicBezTo>
                      <a:pt x="2425" y="1206"/>
                      <a:pt x="3130" y="935"/>
                      <a:pt x="3130" y="597"/>
                    </a:cubicBezTo>
                    <a:cubicBezTo>
                      <a:pt x="3130" y="271"/>
                      <a:pt x="2425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" name="Google Shape;463;p23"/>
              <p:cNvSpPr/>
              <p:nvPr/>
            </p:nvSpPr>
            <p:spPr>
              <a:xfrm>
                <a:off x="6567950" y="1884375"/>
                <a:ext cx="78275" cy="30150"/>
              </a:xfrm>
              <a:custGeom>
                <a:rect b="b" l="l" r="r" t="t"/>
                <a:pathLst>
                  <a:path extrusionOk="0" h="1206" w="3131">
                    <a:moveTo>
                      <a:pt x="1572" y="1206"/>
                    </a:moveTo>
                    <a:cubicBezTo>
                      <a:pt x="2426" y="1206"/>
                      <a:pt x="3130" y="935"/>
                      <a:pt x="3130" y="597"/>
                    </a:cubicBezTo>
                    <a:cubicBezTo>
                      <a:pt x="3130" y="271"/>
                      <a:pt x="2426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64" name="Google Shape;464;p23"/>
          <p:cNvGrpSpPr/>
          <p:nvPr/>
        </p:nvGrpSpPr>
        <p:grpSpPr>
          <a:xfrm rot="-384415">
            <a:off x="3280866" y="4222202"/>
            <a:ext cx="457275" cy="457275"/>
            <a:chOff x="2810757" y="1723146"/>
            <a:chExt cx="719700" cy="719700"/>
          </a:xfrm>
        </p:grpSpPr>
        <p:sp>
          <p:nvSpPr>
            <p:cNvPr id="465" name="Google Shape;465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66" name="Google Shape;466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467" name="Google Shape;467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" name="Google Shape;469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" name="Google Shape;473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" name="Google Shape;474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" name="Google Shape;476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80" name="Google Shape;480;p23"/>
          <p:cNvGrpSpPr/>
          <p:nvPr/>
        </p:nvGrpSpPr>
        <p:grpSpPr>
          <a:xfrm rot="-384415">
            <a:off x="3052266" y="4222202"/>
            <a:ext cx="457275" cy="457275"/>
            <a:chOff x="2810757" y="1723146"/>
            <a:chExt cx="719700" cy="719700"/>
          </a:xfrm>
        </p:grpSpPr>
        <p:sp>
          <p:nvSpPr>
            <p:cNvPr id="481" name="Google Shape;481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82" name="Google Shape;482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483" name="Google Shape;483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" name="Google Shape;484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Google Shape;485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7" name="Google Shape;487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8" name="Google Shape;488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9" name="Google Shape;489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" name="Google Shape;494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" name="Google Shape;495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96" name="Google Shape;496;p23"/>
          <p:cNvGrpSpPr/>
          <p:nvPr/>
        </p:nvGrpSpPr>
        <p:grpSpPr>
          <a:xfrm rot="-384415">
            <a:off x="2823666" y="4146002"/>
            <a:ext cx="457275" cy="457275"/>
            <a:chOff x="2810757" y="1723146"/>
            <a:chExt cx="719700" cy="719700"/>
          </a:xfrm>
        </p:grpSpPr>
        <p:sp>
          <p:nvSpPr>
            <p:cNvPr id="497" name="Google Shape;497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98" name="Google Shape;498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499" name="Google Shape;499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" name="Google Shape;503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" name="Google Shape;504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12" name="Google Shape;512;p23"/>
          <p:cNvGrpSpPr/>
          <p:nvPr/>
        </p:nvGrpSpPr>
        <p:grpSpPr>
          <a:xfrm rot="-384415">
            <a:off x="2671266" y="4069802"/>
            <a:ext cx="457275" cy="457275"/>
            <a:chOff x="2810757" y="1723146"/>
            <a:chExt cx="719700" cy="719700"/>
          </a:xfrm>
        </p:grpSpPr>
        <p:sp>
          <p:nvSpPr>
            <p:cNvPr id="513" name="Google Shape;513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4" name="Google Shape;514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515" name="Google Shape;515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7" name="Google Shape;517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" name="Google Shape;527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28" name="Google Shape;528;p23"/>
          <p:cNvGrpSpPr/>
          <p:nvPr/>
        </p:nvGrpSpPr>
        <p:grpSpPr>
          <a:xfrm>
            <a:off x="2490872" y="3970982"/>
            <a:ext cx="457225" cy="457225"/>
            <a:chOff x="4496924" y="2512684"/>
            <a:chExt cx="719700" cy="719700"/>
          </a:xfrm>
        </p:grpSpPr>
        <p:sp>
          <p:nvSpPr>
            <p:cNvPr id="529" name="Google Shape;529;p23"/>
            <p:cNvSpPr/>
            <p:nvPr/>
          </p:nvSpPr>
          <p:spPr>
            <a:xfrm>
              <a:off x="4496924" y="2512684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30" name="Google Shape;530;p23"/>
            <p:cNvGrpSpPr/>
            <p:nvPr/>
          </p:nvGrpSpPr>
          <p:grpSpPr>
            <a:xfrm>
              <a:off x="4624899" y="2792584"/>
              <a:ext cx="463750" cy="159900"/>
              <a:chOff x="5593400" y="2130975"/>
              <a:chExt cx="463750" cy="159900"/>
            </a:xfrm>
          </p:grpSpPr>
          <p:sp>
            <p:nvSpPr>
              <p:cNvPr id="531" name="Google Shape;531;p23"/>
              <p:cNvSpPr/>
              <p:nvPr/>
            </p:nvSpPr>
            <p:spPr>
              <a:xfrm>
                <a:off x="5617450" y="2136400"/>
                <a:ext cx="100975" cy="100950"/>
              </a:xfrm>
              <a:custGeom>
                <a:rect b="b" l="l" r="r" t="t"/>
                <a:pathLst>
                  <a:path extrusionOk="0" h="4038" w="4039">
                    <a:moveTo>
                      <a:pt x="2020" y="4038"/>
                    </a:moveTo>
                    <a:cubicBezTo>
                      <a:pt x="3131" y="4038"/>
                      <a:pt x="4038" y="3130"/>
                      <a:pt x="4038" y="2019"/>
                    </a:cubicBezTo>
                    <a:cubicBezTo>
                      <a:pt x="4038" y="908"/>
                      <a:pt x="3131" y="0"/>
                      <a:pt x="2020" y="0"/>
                    </a:cubicBezTo>
                    <a:cubicBezTo>
                      <a:pt x="909" y="0"/>
                      <a:pt x="0" y="908"/>
                      <a:pt x="0" y="2019"/>
                    </a:cubicBezTo>
                    <a:cubicBezTo>
                      <a:pt x="0" y="3130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>
                <a:off x="5606275" y="2130975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20"/>
                    </a:moveTo>
                    <a:cubicBezTo>
                      <a:pt x="245" y="501"/>
                      <a:pt x="299" y="570"/>
                      <a:pt x="366" y="637"/>
                    </a:cubicBezTo>
                    <a:cubicBezTo>
                      <a:pt x="489" y="759"/>
                      <a:pt x="624" y="868"/>
                      <a:pt x="800" y="935"/>
                    </a:cubicBezTo>
                    <a:lnTo>
                      <a:pt x="800" y="935"/>
                    </a:lnTo>
                    <a:cubicBezTo>
                      <a:pt x="814" y="935"/>
                      <a:pt x="814" y="949"/>
                      <a:pt x="814" y="949"/>
                    </a:cubicBez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49"/>
                      <a:pt x="1545" y="922"/>
                      <a:pt x="1613" y="881"/>
                    </a:cubicBezTo>
                    <a:cubicBezTo>
                      <a:pt x="1667" y="841"/>
                      <a:pt x="1938" y="651"/>
                      <a:pt x="1857" y="555"/>
                    </a:cubicBezTo>
                    <a:cubicBezTo>
                      <a:pt x="1802" y="501"/>
                      <a:pt x="1586" y="637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45"/>
                      <a:pt x="935" y="691"/>
                    </a:cubicBezTo>
                    <a:lnTo>
                      <a:pt x="908" y="691"/>
                    </a:lnTo>
                    <a:lnTo>
                      <a:pt x="908" y="691"/>
                    </a:lnTo>
                    <a:cubicBezTo>
                      <a:pt x="908" y="678"/>
                      <a:pt x="908" y="678"/>
                      <a:pt x="895" y="678"/>
                    </a:cubicBezTo>
                    <a:cubicBezTo>
                      <a:pt x="760" y="624"/>
                      <a:pt x="651" y="555"/>
                      <a:pt x="543" y="447"/>
                    </a:cubicBezTo>
                    <a:cubicBezTo>
                      <a:pt x="516" y="434"/>
                      <a:pt x="407" y="312"/>
                      <a:pt x="380" y="284"/>
                    </a:cubicBezTo>
                    <a:cubicBezTo>
                      <a:pt x="339" y="217"/>
                      <a:pt x="191" y="0"/>
                      <a:pt x="95" y="41"/>
                    </a:cubicBezTo>
                    <a:cubicBezTo>
                      <a:pt x="1" y="95"/>
                      <a:pt x="163" y="366"/>
                      <a:pt x="204" y="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23"/>
              <p:cNvSpPr/>
              <p:nvPr/>
            </p:nvSpPr>
            <p:spPr>
              <a:xfrm>
                <a:off x="5595450" y="2146550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61"/>
                    </a:moveTo>
                    <a:cubicBezTo>
                      <a:pt x="420" y="543"/>
                      <a:pt x="501" y="583"/>
                      <a:pt x="609" y="637"/>
                    </a:cubicBezTo>
                    <a:cubicBezTo>
                      <a:pt x="799" y="718"/>
                      <a:pt x="976" y="760"/>
                      <a:pt x="1179" y="745"/>
                    </a:cubicBezTo>
                    <a:lnTo>
                      <a:pt x="1193" y="745"/>
                    </a:lnTo>
                    <a:lnTo>
                      <a:pt x="1193" y="745"/>
                    </a:lnTo>
                    <a:lnTo>
                      <a:pt x="1274" y="745"/>
                    </a:lnTo>
                    <a:cubicBezTo>
                      <a:pt x="1504" y="718"/>
                      <a:pt x="1680" y="651"/>
                      <a:pt x="1870" y="529"/>
                    </a:cubicBezTo>
                    <a:cubicBezTo>
                      <a:pt x="1897" y="516"/>
                      <a:pt x="2006" y="434"/>
                      <a:pt x="2046" y="420"/>
                    </a:cubicBezTo>
                    <a:cubicBezTo>
                      <a:pt x="2087" y="380"/>
                      <a:pt x="2358" y="136"/>
                      <a:pt x="2262" y="55"/>
                    </a:cubicBezTo>
                    <a:cubicBezTo>
                      <a:pt x="2195" y="1"/>
                      <a:pt x="1978" y="176"/>
                      <a:pt x="1910" y="231"/>
                    </a:cubicBezTo>
                    <a:lnTo>
                      <a:pt x="1748" y="312"/>
                    </a:lnTo>
                    <a:cubicBezTo>
                      <a:pt x="1585" y="393"/>
                      <a:pt x="1436" y="447"/>
                      <a:pt x="1247" y="474"/>
                    </a:cubicBezTo>
                    <a:lnTo>
                      <a:pt x="1179" y="474"/>
                    </a:lnTo>
                    <a:lnTo>
                      <a:pt x="1179" y="474"/>
                    </a:lnTo>
                    <a:lnTo>
                      <a:pt x="1166" y="474"/>
                    </a:lnTo>
                    <a:cubicBezTo>
                      <a:pt x="1003" y="489"/>
                      <a:pt x="867" y="461"/>
                      <a:pt x="705" y="407"/>
                    </a:cubicBezTo>
                    <a:cubicBezTo>
                      <a:pt x="624" y="366"/>
                      <a:pt x="555" y="326"/>
                      <a:pt x="474" y="272"/>
                    </a:cubicBezTo>
                    <a:cubicBezTo>
                      <a:pt x="407" y="231"/>
                      <a:pt x="176" y="28"/>
                      <a:pt x="109" y="68"/>
                    </a:cubicBezTo>
                    <a:cubicBezTo>
                      <a:pt x="0" y="149"/>
                      <a:pt x="284" y="420"/>
                      <a:pt x="338" y="4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Google Shape;534;p23"/>
              <p:cNvSpPr/>
              <p:nvPr/>
            </p:nvSpPr>
            <p:spPr>
              <a:xfrm>
                <a:off x="5770900" y="2199400"/>
                <a:ext cx="108750" cy="57250"/>
              </a:xfrm>
              <a:custGeom>
                <a:rect b="b" l="l" r="r" t="t"/>
                <a:pathLst>
                  <a:path extrusionOk="0" h="2290" w="4350">
                    <a:moveTo>
                      <a:pt x="1247" y="393"/>
                    </a:moveTo>
                    <a:cubicBezTo>
                      <a:pt x="1017" y="257"/>
                      <a:pt x="827" y="122"/>
                      <a:pt x="597" y="82"/>
                    </a:cubicBezTo>
                    <a:cubicBezTo>
                      <a:pt x="1" y="0"/>
                      <a:pt x="41" y="813"/>
                      <a:pt x="258" y="1193"/>
                    </a:cubicBezTo>
                    <a:cubicBezTo>
                      <a:pt x="664" y="1924"/>
                      <a:pt x="1423" y="2290"/>
                      <a:pt x="2169" y="2277"/>
                    </a:cubicBezTo>
                    <a:cubicBezTo>
                      <a:pt x="2928" y="2290"/>
                      <a:pt x="3686" y="1924"/>
                      <a:pt x="4093" y="1193"/>
                    </a:cubicBezTo>
                    <a:cubicBezTo>
                      <a:pt x="4310" y="813"/>
                      <a:pt x="4350" y="0"/>
                      <a:pt x="3753" y="82"/>
                    </a:cubicBezTo>
                    <a:cubicBezTo>
                      <a:pt x="3524" y="122"/>
                      <a:pt x="3334" y="257"/>
                      <a:pt x="3103" y="393"/>
                    </a:cubicBezTo>
                    <a:cubicBezTo>
                      <a:pt x="2805" y="555"/>
                      <a:pt x="2494" y="624"/>
                      <a:pt x="2169" y="624"/>
                    </a:cubicBezTo>
                    <a:cubicBezTo>
                      <a:pt x="1857" y="624"/>
                      <a:pt x="1545" y="555"/>
                      <a:pt x="1247" y="39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>
                <a:off x="5593400" y="21468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45"/>
                      <a:pt x="610" y="1058"/>
                      <a:pt x="733" y="1085"/>
                    </a:cubicBezTo>
                    <a:cubicBezTo>
                      <a:pt x="935" y="1099"/>
                      <a:pt x="1112" y="1085"/>
                      <a:pt x="1302" y="1018"/>
                    </a:cubicBezTo>
                    <a:lnTo>
                      <a:pt x="1315" y="1018"/>
                    </a:lnTo>
                    <a:lnTo>
                      <a:pt x="1315" y="1018"/>
                    </a:lnTo>
                    <a:cubicBezTo>
                      <a:pt x="1329" y="1003"/>
                      <a:pt x="1383" y="990"/>
                      <a:pt x="1383" y="990"/>
                    </a:cubicBezTo>
                    <a:cubicBezTo>
                      <a:pt x="1600" y="895"/>
                      <a:pt x="1748" y="774"/>
                      <a:pt x="1898" y="611"/>
                    </a:cubicBezTo>
                    <a:cubicBezTo>
                      <a:pt x="1925" y="584"/>
                      <a:pt x="2006" y="476"/>
                      <a:pt x="2033" y="448"/>
                    </a:cubicBezTo>
                    <a:cubicBezTo>
                      <a:pt x="2060" y="394"/>
                      <a:pt x="2250" y="82"/>
                      <a:pt x="2142" y="42"/>
                    </a:cubicBezTo>
                    <a:cubicBezTo>
                      <a:pt x="2060" y="1"/>
                      <a:pt x="1898" y="245"/>
                      <a:pt x="1844" y="313"/>
                    </a:cubicBezTo>
                    <a:lnTo>
                      <a:pt x="1721" y="434"/>
                    </a:lnTo>
                    <a:cubicBezTo>
                      <a:pt x="1586" y="570"/>
                      <a:pt x="1450" y="665"/>
                      <a:pt x="1275" y="732"/>
                    </a:cubicBezTo>
                    <a:cubicBezTo>
                      <a:pt x="1275" y="747"/>
                      <a:pt x="1233" y="747"/>
                      <a:pt x="1220" y="760"/>
                    </a:cubicBezTo>
                    <a:lnTo>
                      <a:pt x="1220" y="760"/>
                    </a:lnTo>
                    <a:lnTo>
                      <a:pt x="1206" y="760"/>
                    </a:lnTo>
                    <a:cubicBezTo>
                      <a:pt x="1058" y="814"/>
                      <a:pt x="922" y="841"/>
                      <a:pt x="760" y="828"/>
                    </a:cubicBezTo>
                    <a:cubicBezTo>
                      <a:pt x="651" y="814"/>
                      <a:pt x="583" y="801"/>
                      <a:pt x="489" y="774"/>
                    </a:cubicBezTo>
                    <a:cubicBezTo>
                      <a:pt x="407" y="760"/>
                      <a:pt x="122" y="624"/>
                      <a:pt x="82" y="692"/>
                    </a:cubicBezTo>
                    <a:cubicBezTo>
                      <a:pt x="1" y="801"/>
                      <a:pt x="353" y="976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Google Shape;536;p23"/>
              <p:cNvSpPr/>
              <p:nvPr/>
            </p:nvSpPr>
            <p:spPr>
              <a:xfrm>
                <a:off x="5645900" y="214892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6"/>
                    </a:moveTo>
                    <a:cubicBezTo>
                      <a:pt x="1112" y="1436"/>
                      <a:pt x="1424" y="1111"/>
                      <a:pt x="1424" y="719"/>
                    </a:cubicBezTo>
                    <a:cubicBezTo>
                      <a:pt x="1424" y="325"/>
                      <a:pt x="1112" y="0"/>
                      <a:pt x="705" y="0"/>
                    </a:cubicBezTo>
                    <a:cubicBezTo>
                      <a:pt x="313" y="0"/>
                      <a:pt x="1" y="325"/>
                      <a:pt x="1" y="719"/>
                    </a:cubicBezTo>
                    <a:cubicBezTo>
                      <a:pt x="1" y="1111"/>
                      <a:pt x="313" y="1436"/>
                      <a:pt x="705" y="14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23"/>
              <p:cNvSpPr/>
              <p:nvPr/>
            </p:nvSpPr>
            <p:spPr>
              <a:xfrm>
                <a:off x="5932150" y="2136400"/>
                <a:ext cx="100975" cy="100950"/>
              </a:xfrm>
              <a:custGeom>
                <a:rect b="b" l="l" r="r" t="t"/>
                <a:pathLst>
                  <a:path extrusionOk="0" h="4038" w="4039">
                    <a:moveTo>
                      <a:pt x="2019" y="4038"/>
                    </a:moveTo>
                    <a:cubicBezTo>
                      <a:pt x="3130" y="4038"/>
                      <a:pt x="4038" y="3130"/>
                      <a:pt x="4038" y="2019"/>
                    </a:cubicBezTo>
                    <a:cubicBezTo>
                      <a:pt x="4038" y="908"/>
                      <a:pt x="3130" y="0"/>
                      <a:pt x="2019" y="0"/>
                    </a:cubicBezTo>
                    <a:cubicBezTo>
                      <a:pt x="908" y="0"/>
                      <a:pt x="0" y="908"/>
                      <a:pt x="0" y="2019"/>
                    </a:cubicBezTo>
                    <a:cubicBezTo>
                      <a:pt x="0" y="3130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" name="Google Shape;538;p23"/>
              <p:cNvSpPr/>
              <p:nvPr/>
            </p:nvSpPr>
            <p:spPr>
              <a:xfrm>
                <a:off x="5995825" y="2130975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20"/>
                    </a:moveTo>
                    <a:cubicBezTo>
                      <a:pt x="1694" y="501"/>
                      <a:pt x="1640" y="570"/>
                      <a:pt x="1572" y="637"/>
                    </a:cubicBezTo>
                    <a:cubicBezTo>
                      <a:pt x="1450" y="759"/>
                      <a:pt x="1314" y="868"/>
                      <a:pt x="1139" y="935"/>
                    </a:cubicBezTo>
                    <a:lnTo>
                      <a:pt x="1139" y="935"/>
                    </a:lnTo>
                    <a:cubicBezTo>
                      <a:pt x="1125" y="935"/>
                      <a:pt x="1125" y="949"/>
                      <a:pt x="1125" y="949"/>
                    </a:cubicBez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49"/>
                      <a:pt x="393" y="922"/>
                      <a:pt x="326" y="881"/>
                    </a:cubicBezTo>
                    <a:cubicBezTo>
                      <a:pt x="272" y="841"/>
                      <a:pt x="1" y="651"/>
                      <a:pt x="82" y="555"/>
                    </a:cubicBezTo>
                    <a:cubicBezTo>
                      <a:pt x="136" y="501"/>
                      <a:pt x="353" y="637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45"/>
                      <a:pt x="1003" y="691"/>
                    </a:cubicBezTo>
                    <a:lnTo>
                      <a:pt x="1030" y="691"/>
                    </a:lnTo>
                    <a:lnTo>
                      <a:pt x="1030" y="691"/>
                    </a:lnTo>
                    <a:lnTo>
                      <a:pt x="1043" y="678"/>
                    </a:lnTo>
                    <a:cubicBezTo>
                      <a:pt x="1179" y="624"/>
                      <a:pt x="1287" y="555"/>
                      <a:pt x="1396" y="447"/>
                    </a:cubicBezTo>
                    <a:cubicBezTo>
                      <a:pt x="1423" y="434"/>
                      <a:pt x="1531" y="312"/>
                      <a:pt x="1558" y="284"/>
                    </a:cubicBezTo>
                    <a:cubicBezTo>
                      <a:pt x="1599" y="217"/>
                      <a:pt x="1748" y="0"/>
                      <a:pt x="1843" y="41"/>
                    </a:cubicBezTo>
                    <a:cubicBezTo>
                      <a:pt x="1938" y="95"/>
                      <a:pt x="1775" y="366"/>
                      <a:pt x="1735" y="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" name="Google Shape;539;p23"/>
              <p:cNvSpPr/>
              <p:nvPr/>
            </p:nvSpPr>
            <p:spPr>
              <a:xfrm>
                <a:off x="5996150" y="2146550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61"/>
                    </a:moveTo>
                    <a:cubicBezTo>
                      <a:pt x="1939" y="543"/>
                      <a:pt x="1857" y="583"/>
                      <a:pt x="1749" y="637"/>
                    </a:cubicBezTo>
                    <a:cubicBezTo>
                      <a:pt x="1559" y="718"/>
                      <a:pt x="1383" y="760"/>
                      <a:pt x="1180" y="745"/>
                    </a:cubicBezTo>
                    <a:lnTo>
                      <a:pt x="1166" y="745"/>
                    </a:lnTo>
                    <a:lnTo>
                      <a:pt x="1166" y="745"/>
                    </a:lnTo>
                    <a:lnTo>
                      <a:pt x="1085" y="745"/>
                    </a:lnTo>
                    <a:cubicBezTo>
                      <a:pt x="855" y="718"/>
                      <a:pt x="678" y="651"/>
                      <a:pt x="488" y="529"/>
                    </a:cubicBezTo>
                    <a:cubicBezTo>
                      <a:pt x="461" y="516"/>
                      <a:pt x="353" y="434"/>
                      <a:pt x="313" y="420"/>
                    </a:cubicBezTo>
                    <a:cubicBezTo>
                      <a:pt x="272" y="380"/>
                      <a:pt x="1" y="136"/>
                      <a:pt x="96" y="55"/>
                    </a:cubicBezTo>
                    <a:cubicBezTo>
                      <a:pt x="163" y="1"/>
                      <a:pt x="380" y="176"/>
                      <a:pt x="448" y="231"/>
                    </a:cubicBezTo>
                    <a:lnTo>
                      <a:pt x="611" y="312"/>
                    </a:lnTo>
                    <a:cubicBezTo>
                      <a:pt x="774" y="393"/>
                      <a:pt x="922" y="447"/>
                      <a:pt x="1112" y="474"/>
                    </a:cubicBezTo>
                    <a:lnTo>
                      <a:pt x="1180" y="474"/>
                    </a:lnTo>
                    <a:lnTo>
                      <a:pt x="1180" y="474"/>
                    </a:lnTo>
                    <a:lnTo>
                      <a:pt x="1193" y="474"/>
                    </a:lnTo>
                    <a:cubicBezTo>
                      <a:pt x="1356" y="489"/>
                      <a:pt x="1491" y="461"/>
                      <a:pt x="1641" y="407"/>
                    </a:cubicBezTo>
                    <a:cubicBezTo>
                      <a:pt x="1735" y="366"/>
                      <a:pt x="1803" y="326"/>
                      <a:pt x="1885" y="272"/>
                    </a:cubicBezTo>
                    <a:cubicBezTo>
                      <a:pt x="1952" y="231"/>
                      <a:pt x="2183" y="28"/>
                      <a:pt x="2250" y="68"/>
                    </a:cubicBezTo>
                    <a:cubicBezTo>
                      <a:pt x="2358" y="149"/>
                      <a:pt x="2074" y="420"/>
                      <a:pt x="2020" y="4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" name="Google Shape;540;p23"/>
              <p:cNvSpPr/>
              <p:nvPr/>
            </p:nvSpPr>
            <p:spPr>
              <a:xfrm>
                <a:off x="6000900" y="21468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45"/>
                      <a:pt x="1640" y="1058"/>
                      <a:pt x="1518" y="1085"/>
                    </a:cubicBezTo>
                    <a:cubicBezTo>
                      <a:pt x="1315" y="1099"/>
                      <a:pt x="1138" y="1085"/>
                      <a:pt x="949" y="1018"/>
                    </a:cubicBezTo>
                    <a:lnTo>
                      <a:pt x="936" y="1018"/>
                    </a:lnTo>
                    <a:lnTo>
                      <a:pt x="936" y="1018"/>
                    </a:lnTo>
                    <a:cubicBezTo>
                      <a:pt x="922" y="1003"/>
                      <a:pt x="868" y="990"/>
                      <a:pt x="868" y="990"/>
                    </a:cubicBezTo>
                    <a:cubicBezTo>
                      <a:pt x="651" y="895"/>
                      <a:pt x="502" y="774"/>
                      <a:pt x="353" y="611"/>
                    </a:cubicBezTo>
                    <a:cubicBezTo>
                      <a:pt x="326" y="584"/>
                      <a:pt x="244" y="476"/>
                      <a:pt x="217" y="448"/>
                    </a:cubicBezTo>
                    <a:cubicBezTo>
                      <a:pt x="190" y="394"/>
                      <a:pt x="0" y="82"/>
                      <a:pt x="109" y="42"/>
                    </a:cubicBezTo>
                    <a:cubicBezTo>
                      <a:pt x="190" y="1"/>
                      <a:pt x="353" y="245"/>
                      <a:pt x="407" y="313"/>
                    </a:cubicBezTo>
                    <a:lnTo>
                      <a:pt x="529" y="434"/>
                    </a:lnTo>
                    <a:cubicBezTo>
                      <a:pt x="665" y="570"/>
                      <a:pt x="800" y="665"/>
                      <a:pt x="976" y="732"/>
                    </a:cubicBezTo>
                    <a:cubicBezTo>
                      <a:pt x="976" y="747"/>
                      <a:pt x="1017" y="747"/>
                      <a:pt x="1030" y="760"/>
                    </a:cubicBezTo>
                    <a:lnTo>
                      <a:pt x="1030" y="760"/>
                    </a:lnTo>
                    <a:lnTo>
                      <a:pt x="1044" y="760"/>
                    </a:lnTo>
                    <a:cubicBezTo>
                      <a:pt x="1193" y="814"/>
                      <a:pt x="1328" y="841"/>
                      <a:pt x="1491" y="828"/>
                    </a:cubicBezTo>
                    <a:cubicBezTo>
                      <a:pt x="1599" y="814"/>
                      <a:pt x="1667" y="801"/>
                      <a:pt x="1762" y="774"/>
                    </a:cubicBezTo>
                    <a:cubicBezTo>
                      <a:pt x="1843" y="760"/>
                      <a:pt x="2128" y="624"/>
                      <a:pt x="2168" y="692"/>
                    </a:cubicBezTo>
                    <a:cubicBezTo>
                      <a:pt x="2250" y="801"/>
                      <a:pt x="1897" y="976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" name="Google Shape;541;p23"/>
              <p:cNvSpPr/>
              <p:nvPr/>
            </p:nvSpPr>
            <p:spPr>
              <a:xfrm>
                <a:off x="5969050" y="214892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6"/>
                    </a:moveTo>
                    <a:cubicBezTo>
                      <a:pt x="1112" y="1436"/>
                      <a:pt x="1424" y="1111"/>
                      <a:pt x="1424" y="719"/>
                    </a:cubicBezTo>
                    <a:cubicBezTo>
                      <a:pt x="1424" y="325"/>
                      <a:pt x="1112" y="0"/>
                      <a:pt x="705" y="0"/>
                    </a:cubicBezTo>
                    <a:cubicBezTo>
                      <a:pt x="313" y="0"/>
                      <a:pt x="1" y="325"/>
                      <a:pt x="1" y="719"/>
                    </a:cubicBezTo>
                    <a:cubicBezTo>
                      <a:pt x="1" y="1111"/>
                      <a:pt x="313" y="1436"/>
                      <a:pt x="705" y="14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" name="Google Shape;542;p23"/>
              <p:cNvSpPr/>
              <p:nvPr/>
            </p:nvSpPr>
            <p:spPr>
              <a:xfrm>
                <a:off x="5628650" y="2260375"/>
                <a:ext cx="78600" cy="30500"/>
              </a:xfrm>
              <a:custGeom>
                <a:rect b="b" l="l" r="r" t="t"/>
                <a:pathLst>
                  <a:path extrusionOk="0" h="1220" w="3144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10"/>
                    </a:cubicBezTo>
                    <a:cubicBezTo>
                      <a:pt x="3144" y="284"/>
                      <a:pt x="2439" y="0"/>
                      <a:pt x="1572" y="0"/>
                    </a:cubicBezTo>
                    <a:cubicBezTo>
                      <a:pt x="705" y="0"/>
                      <a:pt x="0" y="284"/>
                      <a:pt x="0" y="610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" name="Google Shape;543;p23"/>
              <p:cNvSpPr/>
              <p:nvPr/>
            </p:nvSpPr>
            <p:spPr>
              <a:xfrm>
                <a:off x="5943300" y="2260375"/>
                <a:ext cx="78625" cy="30500"/>
              </a:xfrm>
              <a:custGeom>
                <a:rect b="b" l="l" r="r" t="t"/>
                <a:pathLst>
                  <a:path extrusionOk="0" h="1220" w="3145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0"/>
                    </a:cubicBezTo>
                    <a:cubicBezTo>
                      <a:pt x="3144" y="284"/>
                      <a:pt x="2440" y="0"/>
                      <a:pt x="1573" y="0"/>
                    </a:cubicBezTo>
                    <a:cubicBezTo>
                      <a:pt x="706" y="0"/>
                      <a:pt x="1" y="284"/>
                      <a:pt x="1" y="610"/>
                    </a:cubicBezTo>
                    <a:cubicBezTo>
                      <a:pt x="1" y="949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44" name="Google Shape;544;p23"/>
          <p:cNvGrpSpPr/>
          <p:nvPr/>
        </p:nvGrpSpPr>
        <p:grpSpPr>
          <a:xfrm rot="-384415">
            <a:off x="2290266" y="3841202"/>
            <a:ext cx="457275" cy="457275"/>
            <a:chOff x="2810757" y="1723146"/>
            <a:chExt cx="719700" cy="719700"/>
          </a:xfrm>
        </p:grpSpPr>
        <p:sp>
          <p:nvSpPr>
            <p:cNvPr id="545" name="Google Shape;545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46" name="Google Shape;546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547" name="Google Shape;547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" name="Google Shape;548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" name="Google Shape;549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" name="Google Shape;550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" name="Google Shape;551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" name="Google Shape;552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3" name="Google Shape;553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4" name="Google Shape;554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6" name="Google Shape;556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7" name="Google Shape;557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8" name="Google Shape;558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9" name="Google Shape;559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60" name="Google Shape;560;p23"/>
          <p:cNvGrpSpPr/>
          <p:nvPr/>
        </p:nvGrpSpPr>
        <p:grpSpPr>
          <a:xfrm>
            <a:off x="2109872" y="3742382"/>
            <a:ext cx="457225" cy="457225"/>
            <a:chOff x="4496924" y="2512684"/>
            <a:chExt cx="719700" cy="719700"/>
          </a:xfrm>
        </p:grpSpPr>
        <p:sp>
          <p:nvSpPr>
            <p:cNvPr id="561" name="Google Shape;561;p23"/>
            <p:cNvSpPr/>
            <p:nvPr/>
          </p:nvSpPr>
          <p:spPr>
            <a:xfrm>
              <a:off x="4496924" y="2512684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62" name="Google Shape;562;p23"/>
            <p:cNvGrpSpPr/>
            <p:nvPr/>
          </p:nvGrpSpPr>
          <p:grpSpPr>
            <a:xfrm>
              <a:off x="4624899" y="2792584"/>
              <a:ext cx="463750" cy="159900"/>
              <a:chOff x="5593400" y="2130975"/>
              <a:chExt cx="463750" cy="159900"/>
            </a:xfrm>
          </p:grpSpPr>
          <p:sp>
            <p:nvSpPr>
              <p:cNvPr id="563" name="Google Shape;563;p23"/>
              <p:cNvSpPr/>
              <p:nvPr/>
            </p:nvSpPr>
            <p:spPr>
              <a:xfrm>
                <a:off x="5617450" y="2136400"/>
                <a:ext cx="100975" cy="100950"/>
              </a:xfrm>
              <a:custGeom>
                <a:rect b="b" l="l" r="r" t="t"/>
                <a:pathLst>
                  <a:path extrusionOk="0" h="4038" w="4039">
                    <a:moveTo>
                      <a:pt x="2020" y="4038"/>
                    </a:moveTo>
                    <a:cubicBezTo>
                      <a:pt x="3131" y="4038"/>
                      <a:pt x="4038" y="3130"/>
                      <a:pt x="4038" y="2019"/>
                    </a:cubicBezTo>
                    <a:cubicBezTo>
                      <a:pt x="4038" y="908"/>
                      <a:pt x="3131" y="0"/>
                      <a:pt x="2020" y="0"/>
                    </a:cubicBezTo>
                    <a:cubicBezTo>
                      <a:pt x="909" y="0"/>
                      <a:pt x="0" y="908"/>
                      <a:pt x="0" y="2019"/>
                    </a:cubicBezTo>
                    <a:cubicBezTo>
                      <a:pt x="0" y="3130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" name="Google Shape;564;p23"/>
              <p:cNvSpPr/>
              <p:nvPr/>
            </p:nvSpPr>
            <p:spPr>
              <a:xfrm>
                <a:off x="5606275" y="2130975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20"/>
                    </a:moveTo>
                    <a:cubicBezTo>
                      <a:pt x="245" y="501"/>
                      <a:pt x="299" y="570"/>
                      <a:pt x="366" y="637"/>
                    </a:cubicBezTo>
                    <a:cubicBezTo>
                      <a:pt x="489" y="759"/>
                      <a:pt x="624" y="868"/>
                      <a:pt x="800" y="935"/>
                    </a:cubicBezTo>
                    <a:lnTo>
                      <a:pt x="800" y="935"/>
                    </a:lnTo>
                    <a:cubicBezTo>
                      <a:pt x="814" y="935"/>
                      <a:pt x="814" y="949"/>
                      <a:pt x="814" y="949"/>
                    </a:cubicBez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49"/>
                      <a:pt x="1545" y="922"/>
                      <a:pt x="1613" y="881"/>
                    </a:cubicBezTo>
                    <a:cubicBezTo>
                      <a:pt x="1667" y="841"/>
                      <a:pt x="1938" y="651"/>
                      <a:pt x="1857" y="555"/>
                    </a:cubicBezTo>
                    <a:cubicBezTo>
                      <a:pt x="1802" y="501"/>
                      <a:pt x="1586" y="637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45"/>
                      <a:pt x="935" y="691"/>
                    </a:cubicBezTo>
                    <a:lnTo>
                      <a:pt x="908" y="691"/>
                    </a:lnTo>
                    <a:lnTo>
                      <a:pt x="908" y="691"/>
                    </a:lnTo>
                    <a:cubicBezTo>
                      <a:pt x="908" y="678"/>
                      <a:pt x="908" y="678"/>
                      <a:pt x="895" y="678"/>
                    </a:cubicBezTo>
                    <a:cubicBezTo>
                      <a:pt x="760" y="624"/>
                      <a:pt x="651" y="555"/>
                      <a:pt x="543" y="447"/>
                    </a:cubicBezTo>
                    <a:cubicBezTo>
                      <a:pt x="516" y="434"/>
                      <a:pt x="407" y="312"/>
                      <a:pt x="380" y="284"/>
                    </a:cubicBezTo>
                    <a:cubicBezTo>
                      <a:pt x="339" y="217"/>
                      <a:pt x="191" y="0"/>
                      <a:pt x="95" y="41"/>
                    </a:cubicBezTo>
                    <a:cubicBezTo>
                      <a:pt x="1" y="95"/>
                      <a:pt x="163" y="366"/>
                      <a:pt x="204" y="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" name="Google Shape;565;p23"/>
              <p:cNvSpPr/>
              <p:nvPr/>
            </p:nvSpPr>
            <p:spPr>
              <a:xfrm>
                <a:off x="5595450" y="2146550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61"/>
                    </a:moveTo>
                    <a:cubicBezTo>
                      <a:pt x="420" y="543"/>
                      <a:pt x="501" y="583"/>
                      <a:pt x="609" y="637"/>
                    </a:cubicBezTo>
                    <a:cubicBezTo>
                      <a:pt x="799" y="718"/>
                      <a:pt x="976" y="760"/>
                      <a:pt x="1179" y="745"/>
                    </a:cubicBezTo>
                    <a:lnTo>
                      <a:pt x="1193" y="745"/>
                    </a:lnTo>
                    <a:lnTo>
                      <a:pt x="1193" y="745"/>
                    </a:lnTo>
                    <a:lnTo>
                      <a:pt x="1274" y="745"/>
                    </a:lnTo>
                    <a:cubicBezTo>
                      <a:pt x="1504" y="718"/>
                      <a:pt x="1680" y="651"/>
                      <a:pt x="1870" y="529"/>
                    </a:cubicBezTo>
                    <a:cubicBezTo>
                      <a:pt x="1897" y="516"/>
                      <a:pt x="2006" y="434"/>
                      <a:pt x="2046" y="420"/>
                    </a:cubicBezTo>
                    <a:cubicBezTo>
                      <a:pt x="2087" y="380"/>
                      <a:pt x="2358" y="136"/>
                      <a:pt x="2262" y="55"/>
                    </a:cubicBezTo>
                    <a:cubicBezTo>
                      <a:pt x="2195" y="1"/>
                      <a:pt x="1978" y="176"/>
                      <a:pt x="1910" y="231"/>
                    </a:cubicBezTo>
                    <a:lnTo>
                      <a:pt x="1748" y="312"/>
                    </a:lnTo>
                    <a:cubicBezTo>
                      <a:pt x="1585" y="393"/>
                      <a:pt x="1436" y="447"/>
                      <a:pt x="1247" y="474"/>
                    </a:cubicBezTo>
                    <a:lnTo>
                      <a:pt x="1179" y="474"/>
                    </a:lnTo>
                    <a:lnTo>
                      <a:pt x="1179" y="474"/>
                    </a:lnTo>
                    <a:lnTo>
                      <a:pt x="1166" y="474"/>
                    </a:lnTo>
                    <a:cubicBezTo>
                      <a:pt x="1003" y="489"/>
                      <a:pt x="867" y="461"/>
                      <a:pt x="705" y="407"/>
                    </a:cubicBezTo>
                    <a:cubicBezTo>
                      <a:pt x="624" y="366"/>
                      <a:pt x="555" y="326"/>
                      <a:pt x="474" y="272"/>
                    </a:cubicBezTo>
                    <a:cubicBezTo>
                      <a:pt x="407" y="231"/>
                      <a:pt x="176" y="28"/>
                      <a:pt x="109" y="68"/>
                    </a:cubicBezTo>
                    <a:cubicBezTo>
                      <a:pt x="0" y="149"/>
                      <a:pt x="284" y="420"/>
                      <a:pt x="338" y="4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" name="Google Shape;566;p23"/>
              <p:cNvSpPr/>
              <p:nvPr/>
            </p:nvSpPr>
            <p:spPr>
              <a:xfrm>
                <a:off x="5770900" y="2199400"/>
                <a:ext cx="108750" cy="57250"/>
              </a:xfrm>
              <a:custGeom>
                <a:rect b="b" l="l" r="r" t="t"/>
                <a:pathLst>
                  <a:path extrusionOk="0" h="2290" w="4350">
                    <a:moveTo>
                      <a:pt x="1247" y="393"/>
                    </a:moveTo>
                    <a:cubicBezTo>
                      <a:pt x="1017" y="257"/>
                      <a:pt x="827" y="122"/>
                      <a:pt x="597" y="82"/>
                    </a:cubicBezTo>
                    <a:cubicBezTo>
                      <a:pt x="1" y="0"/>
                      <a:pt x="41" y="813"/>
                      <a:pt x="258" y="1193"/>
                    </a:cubicBezTo>
                    <a:cubicBezTo>
                      <a:pt x="664" y="1924"/>
                      <a:pt x="1423" y="2290"/>
                      <a:pt x="2169" y="2277"/>
                    </a:cubicBezTo>
                    <a:cubicBezTo>
                      <a:pt x="2928" y="2290"/>
                      <a:pt x="3686" y="1924"/>
                      <a:pt x="4093" y="1193"/>
                    </a:cubicBezTo>
                    <a:cubicBezTo>
                      <a:pt x="4310" y="813"/>
                      <a:pt x="4350" y="0"/>
                      <a:pt x="3753" y="82"/>
                    </a:cubicBezTo>
                    <a:cubicBezTo>
                      <a:pt x="3524" y="122"/>
                      <a:pt x="3334" y="257"/>
                      <a:pt x="3103" y="393"/>
                    </a:cubicBezTo>
                    <a:cubicBezTo>
                      <a:pt x="2805" y="555"/>
                      <a:pt x="2494" y="624"/>
                      <a:pt x="2169" y="624"/>
                    </a:cubicBezTo>
                    <a:cubicBezTo>
                      <a:pt x="1857" y="624"/>
                      <a:pt x="1545" y="555"/>
                      <a:pt x="1247" y="39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" name="Google Shape;567;p23"/>
              <p:cNvSpPr/>
              <p:nvPr/>
            </p:nvSpPr>
            <p:spPr>
              <a:xfrm>
                <a:off x="5593400" y="21468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45"/>
                      <a:pt x="610" y="1058"/>
                      <a:pt x="733" y="1085"/>
                    </a:cubicBezTo>
                    <a:cubicBezTo>
                      <a:pt x="935" y="1099"/>
                      <a:pt x="1112" y="1085"/>
                      <a:pt x="1302" y="1018"/>
                    </a:cubicBezTo>
                    <a:lnTo>
                      <a:pt x="1315" y="1018"/>
                    </a:lnTo>
                    <a:lnTo>
                      <a:pt x="1315" y="1018"/>
                    </a:lnTo>
                    <a:cubicBezTo>
                      <a:pt x="1329" y="1003"/>
                      <a:pt x="1383" y="990"/>
                      <a:pt x="1383" y="990"/>
                    </a:cubicBezTo>
                    <a:cubicBezTo>
                      <a:pt x="1600" y="895"/>
                      <a:pt x="1748" y="774"/>
                      <a:pt x="1898" y="611"/>
                    </a:cubicBezTo>
                    <a:cubicBezTo>
                      <a:pt x="1925" y="584"/>
                      <a:pt x="2006" y="476"/>
                      <a:pt x="2033" y="448"/>
                    </a:cubicBezTo>
                    <a:cubicBezTo>
                      <a:pt x="2060" y="394"/>
                      <a:pt x="2250" y="82"/>
                      <a:pt x="2142" y="42"/>
                    </a:cubicBezTo>
                    <a:cubicBezTo>
                      <a:pt x="2060" y="1"/>
                      <a:pt x="1898" y="245"/>
                      <a:pt x="1844" y="313"/>
                    </a:cubicBezTo>
                    <a:lnTo>
                      <a:pt x="1721" y="434"/>
                    </a:lnTo>
                    <a:cubicBezTo>
                      <a:pt x="1586" y="570"/>
                      <a:pt x="1450" y="665"/>
                      <a:pt x="1275" y="732"/>
                    </a:cubicBezTo>
                    <a:cubicBezTo>
                      <a:pt x="1275" y="747"/>
                      <a:pt x="1233" y="747"/>
                      <a:pt x="1220" y="760"/>
                    </a:cubicBezTo>
                    <a:lnTo>
                      <a:pt x="1220" y="760"/>
                    </a:lnTo>
                    <a:lnTo>
                      <a:pt x="1206" y="760"/>
                    </a:lnTo>
                    <a:cubicBezTo>
                      <a:pt x="1058" y="814"/>
                      <a:pt x="922" y="841"/>
                      <a:pt x="760" y="828"/>
                    </a:cubicBezTo>
                    <a:cubicBezTo>
                      <a:pt x="651" y="814"/>
                      <a:pt x="583" y="801"/>
                      <a:pt x="489" y="774"/>
                    </a:cubicBezTo>
                    <a:cubicBezTo>
                      <a:pt x="407" y="760"/>
                      <a:pt x="122" y="624"/>
                      <a:pt x="82" y="692"/>
                    </a:cubicBezTo>
                    <a:cubicBezTo>
                      <a:pt x="1" y="801"/>
                      <a:pt x="353" y="976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Google Shape;568;p23"/>
              <p:cNvSpPr/>
              <p:nvPr/>
            </p:nvSpPr>
            <p:spPr>
              <a:xfrm>
                <a:off x="5645900" y="214892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6"/>
                    </a:moveTo>
                    <a:cubicBezTo>
                      <a:pt x="1112" y="1436"/>
                      <a:pt x="1424" y="1111"/>
                      <a:pt x="1424" y="719"/>
                    </a:cubicBezTo>
                    <a:cubicBezTo>
                      <a:pt x="1424" y="325"/>
                      <a:pt x="1112" y="0"/>
                      <a:pt x="705" y="0"/>
                    </a:cubicBezTo>
                    <a:cubicBezTo>
                      <a:pt x="313" y="0"/>
                      <a:pt x="1" y="325"/>
                      <a:pt x="1" y="719"/>
                    </a:cubicBezTo>
                    <a:cubicBezTo>
                      <a:pt x="1" y="1111"/>
                      <a:pt x="313" y="1436"/>
                      <a:pt x="705" y="14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23"/>
              <p:cNvSpPr/>
              <p:nvPr/>
            </p:nvSpPr>
            <p:spPr>
              <a:xfrm>
                <a:off x="5932150" y="2136400"/>
                <a:ext cx="100975" cy="100950"/>
              </a:xfrm>
              <a:custGeom>
                <a:rect b="b" l="l" r="r" t="t"/>
                <a:pathLst>
                  <a:path extrusionOk="0" h="4038" w="4039">
                    <a:moveTo>
                      <a:pt x="2019" y="4038"/>
                    </a:moveTo>
                    <a:cubicBezTo>
                      <a:pt x="3130" y="4038"/>
                      <a:pt x="4038" y="3130"/>
                      <a:pt x="4038" y="2019"/>
                    </a:cubicBezTo>
                    <a:cubicBezTo>
                      <a:pt x="4038" y="908"/>
                      <a:pt x="3130" y="0"/>
                      <a:pt x="2019" y="0"/>
                    </a:cubicBezTo>
                    <a:cubicBezTo>
                      <a:pt x="908" y="0"/>
                      <a:pt x="0" y="908"/>
                      <a:pt x="0" y="2019"/>
                    </a:cubicBezTo>
                    <a:cubicBezTo>
                      <a:pt x="0" y="3130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23"/>
              <p:cNvSpPr/>
              <p:nvPr/>
            </p:nvSpPr>
            <p:spPr>
              <a:xfrm>
                <a:off x="5995825" y="2130975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20"/>
                    </a:moveTo>
                    <a:cubicBezTo>
                      <a:pt x="1694" y="501"/>
                      <a:pt x="1640" y="570"/>
                      <a:pt x="1572" y="637"/>
                    </a:cubicBezTo>
                    <a:cubicBezTo>
                      <a:pt x="1450" y="759"/>
                      <a:pt x="1314" y="868"/>
                      <a:pt x="1139" y="935"/>
                    </a:cubicBezTo>
                    <a:lnTo>
                      <a:pt x="1139" y="935"/>
                    </a:lnTo>
                    <a:cubicBezTo>
                      <a:pt x="1125" y="935"/>
                      <a:pt x="1125" y="949"/>
                      <a:pt x="1125" y="949"/>
                    </a:cubicBez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49"/>
                      <a:pt x="393" y="922"/>
                      <a:pt x="326" y="881"/>
                    </a:cubicBezTo>
                    <a:cubicBezTo>
                      <a:pt x="272" y="841"/>
                      <a:pt x="1" y="651"/>
                      <a:pt x="82" y="555"/>
                    </a:cubicBezTo>
                    <a:cubicBezTo>
                      <a:pt x="136" y="501"/>
                      <a:pt x="353" y="637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45"/>
                      <a:pt x="1003" y="691"/>
                    </a:cubicBezTo>
                    <a:lnTo>
                      <a:pt x="1030" y="691"/>
                    </a:lnTo>
                    <a:lnTo>
                      <a:pt x="1030" y="691"/>
                    </a:lnTo>
                    <a:lnTo>
                      <a:pt x="1043" y="678"/>
                    </a:lnTo>
                    <a:cubicBezTo>
                      <a:pt x="1179" y="624"/>
                      <a:pt x="1287" y="555"/>
                      <a:pt x="1396" y="447"/>
                    </a:cubicBezTo>
                    <a:cubicBezTo>
                      <a:pt x="1423" y="434"/>
                      <a:pt x="1531" y="312"/>
                      <a:pt x="1558" y="284"/>
                    </a:cubicBezTo>
                    <a:cubicBezTo>
                      <a:pt x="1599" y="217"/>
                      <a:pt x="1748" y="0"/>
                      <a:pt x="1843" y="41"/>
                    </a:cubicBezTo>
                    <a:cubicBezTo>
                      <a:pt x="1938" y="95"/>
                      <a:pt x="1775" y="366"/>
                      <a:pt x="1735" y="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23"/>
              <p:cNvSpPr/>
              <p:nvPr/>
            </p:nvSpPr>
            <p:spPr>
              <a:xfrm>
                <a:off x="5996150" y="2146550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61"/>
                    </a:moveTo>
                    <a:cubicBezTo>
                      <a:pt x="1939" y="543"/>
                      <a:pt x="1857" y="583"/>
                      <a:pt x="1749" y="637"/>
                    </a:cubicBezTo>
                    <a:cubicBezTo>
                      <a:pt x="1559" y="718"/>
                      <a:pt x="1383" y="760"/>
                      <a:pt x="1180" y="745"/>
                    </a:cubicBezTo>
                    <a:lnTo>
                      <a:pt x="1166" y="745"/>
                    </a:lnTo>
                    <a:lnTo>
                      <a:pt x="1166" y="745"/>
                    </a:lnTo>
                    <a:lnTo>
                      <a:pt x="1085" y="745"/>
                    </a:lnTo>
                    <a:cubicBezTo>
                      <a:pt x="855" y="718"/>
                      <a:pt x="678" y="651"/>
                      <a:pt x="488" y="529"/>
                    </a:cubicBezTo>
                    <a:cubicBezTo>
                      <a:pt x="461" y="516"/>
                      <a:pt x="353" y="434"/>
                      <a:pt x="313" y="420"/>
                    </a:cubicBezTo>
                    <a:cubicBezTo>
                      <a:pt x="272" y="380"/>
                      <a:pt x="1" y="136"/>
                      <a:pt x="96" y="55"/>
                    </a:cubicBezTo>
                    <a:cubicBezTo>
                      <a:pt x="163" y="1"/>
                      <a:pt x="380" y="176"/>
                      <a:pt x="448" y="231"/>
                    </a:cubicBezTo>
                    <a:lnTo>
                      <a:pt x="611" y="312"/>
                    </a:lnTo>
                    <a:cubicBezTo>
                      <a:pt x="774" y="393"/>
                      <a:pt x="922" y="447"/>
                      <a:pt x="1112" y="474"/>
                    </a:cubicBezTo>
                    <a:lnTo>
                      <a:pt x="1180" y="474"/>
                    </a:lnTo>
                    <a:lnTo>
                      <a:pt x="1180" y="474"/>
                    </a:lnTo>
                    <a:lnTo>
                      <a:pt x="1193" y="474"/>
                    </a:lnTo>
                    <a:cubicBezTo>
                      <a:pt x="1356" y="489"/>
                      <a:pt x="1491" y="461"/>
                      <a:pt x="1641" y="407"/>
                    </a:cubicBezTo>
                    <a:cubicBezTo>
                      <a:pt x="1735" y="366"/>
                      <a:pt x="1803" y="326"/>
                      <a:pt x="1885" y="272"/>
                    </a:cubicBezTo>
                    <a:cubicBezTo>
                      <a:pt x="1952" y="231"/>
                      <a:pt x="2183" y="28"/>
                      <a:pt x="2250" y="68"/>
                    </a:cubicBezTo>
                    <a:cubicBezTo>
                      <a:pt x="2358" y="149"/>
                      <a:pt x="2074" y="420"/>
                      <a:pt x="2020" y="4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" name="Google Shape;572;p23"/>
              <p:cNvSpPr/>
              <p:nvPr/>
            </p:nvSpPr>
            <p:spPr>
              <a:xfrm>
                <a:off x="6000900" y="21468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45"/>
                      <a:pt x="1640" y="1058"/>
                      <a:pt x="1518" y="1085"/>
                    </a:cubicBezTo>
                    <a:cubicBezTo>
                      <a:pt x="1315" y="1099"/>
                      <a:pt x="1138" y="1085"/>
                      <a:pt x="949" y="1018"/>
                    </a:cubicBezTo>
                    <a:lnTo>
                      <a:pt x="936" y="1018"/>
                    </a:lnTo>
                    <a:lnTo>
                      <a:pt x="936" y="1018"/>
                    </a:lnTo>
                    <a:cubicBezTo>
                      <a:pt x="922" y="1003"/>
                      <a:pt x="868" y="990"/>
                      <a:pt x="868" y="990"/>
                    </a:cubicBezTo>
                    <a:cubicBezTo>
                      <a:pt x="651" y="895"/>
                      <a:pt x="502" y="774"/>
                      <a:pt x="353" y="611"/>
                    </a:cubicBezTo>
                    <a:cubicBezTo>
                      <a:pt x="326" y="584"/>
                      <a:pt x="244" y="476"/>
                      <a:pt x="217" y="448"/>
                    </a:cubicBezTo>
                    <a:cubicBezTo>
                      <a:pt x="190" y="394"/>
                      <a:pt x="0" y="82"/>
                      <a:pt x="109" y="42"/>
                    </a:cubicBezTo>
                    <a:cubicBezTo>
                      <a:pt x="190" y="1"/>
                      <a:pt x="353" y="245"/>
                      <a:pt x="407" y="313"/>
                    </a:cubicBezTo>
                    <a:lnTo>
                      <a:pt x="529" y="434"/>
                    </a:lnTo>
                    <a:cubicBezTo>
                      <a:pt x="665" y="570"/>
                      <a:pt x="800" y="665"/>
                      <a:pt x="976" y="732"/>
                    </a:cubicBezTo>
                    <a:cubicBezTo>
                      <a:pt x="976" y="747"/>
                      <a:pt x="1017" y="747"/>
                      <a:pt x="1030" y="760"/>
                    </a:cubicBezTo>
                    <a:lnTo>
                      <a:pt x="1030" y="760"/>
                    </a:lnTo>
                    <a:lnTo>
                      <a:pt x="1044" y="760"/>
                    </a:lnTo>
                    <a:cubicBezTo>
                      <a:pt x="1193" y="814"/>
                      <a:pt x="1328" y="841"/>
                      <a:pt x="1491" y="828"/>
                    </a:cubicBezTo>
                    <a:cubicBezTo>
                      <a:pt x="1599" y="814"/>
                      <a:pt x="1667" y="801"/>
                      <a:pt x="1762" y="774"/>
                    </a:cubicBezTo>
                    <a:cubicBezTo>
                      <a:pt x="1843" y="760"/>
                      <a:pt x="2128" y="624"/>
                      <a:pt x="2168" y="692"/>
                    </a:cubicBezTo>
                    <a:cubicBezTo>
                      <a:pt x="2250" y="801"/>
                      <a:pt x="1897" y="976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" name="Google Shape;573;p23"/>
              <p:cNvSpPr/>
              <p:nvPr/>
            </p:nvSpPr>
            <p:spPr>
              <a:xfrm>
                <a:off x="5969050" y="214892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6"/>
                    </a:moveTo>
                    <a:cubicBezTo>
                      <a:pt x="1112" y="1436"/>
                      <a:pt x="1424" y="1111"/>
                      <a:pt x="1424" y="719"/>
                    </a:cubicBezTo>
                    <a:cubicBezTo>
                      <a:pt x="1424" y="325"/>
                      <a:pt x="1112" y="0"/>
                      <a:pt x="705" y="0"/>
                    </a:cubicBezTo>
                    <a:cubicBezTo>
                      <a:pt x="313" y="0"/>
                      <a:pt x="1" y="325"/>
                      <a:pt x="1" y="719"/>
                    </a:cubicBezTo>
                    <a:cubicBezTo>
                      <a:pt x="1" y="1111"/>
                      <a:pt x="313" y="1436"/>
                      <a:pt x="705" y="14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" name="Google Shape;574;p23"/>
              <p:cNvSpPr/>
              <p:nvPr/>
            </p:nvSpPr>
            <p:spPr>
              <a:xfrm>
                <a:off x="5628650" y="2260375"/>
                <a:ext cx="78600" cy="30500"/>
              </a:xfrm>
              <a:custGeom>
                <a:rect b="b" l="l" r="r" t="t"/>
                <a:pathLst>
                  <a:path extrusionOk="0" h="1220" w="3144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10"/>
                    </a:cubicBezTo>
                    <a:cubicBezTo>
                      <a:pt x="3144" y="284"/>
                      <a:pt x="2439" y="0"/>
                      <a:pt x="1572" y="0"/>
                    </a:cubicBezTo>
                    <a:cubicBezTo>
                      <a:pt x="705" y="0"/>
                      <a:pt x="0" y="284"/>
                      <a:pt x="0" y="610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" name="Google Shape;575;p23"/>
              <p:cNvSpPr/>
              <p:nvPr/>
            </p:nvSpPr>
            <p:spPr>
              <a:xfrm>
                <a:off x="5943300" y="2260375"/>
                <a:ext cx="78625" cy="30500"/>
              </a:xfrm>
              <a:custGeom>
                <a:rect b="b" l="l" r="r" t="t"/>
                <a:pathLst>
                  <a:path extrusionOk="0" h="1220" w="3145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0"/>
                    </a:cubicBezTo>
                    <a:cubicBezTo>
                      <a:pt x="3144" y="284"/>
                      <a:pt x="2440" y="0"/>
                      <a:pt x="1573" y="0"/>
                    </a:cubicBezTo>
                    <a:cubicBezTo>
                      <a:pt x="706" y="0"/>
                      <a:pt x="1" y="284"/>
                      <a:pt x="1" y="610"/>
                    </a:cubicBezTo>
                    <a:cubicBezTo>
                      <a:pt x="1" y="949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76" name="Google Shape;576;p23"/>
          <p:cNvGrpSpPr/>
          <p:nvPr/>
        </p:nvGrpSpPr>
        <p:grpSpPr>
          <a:xfrm rot="-384415">
            <a:off x="1909266" y="3688802"/>
            <a:ext cx="457275" cy="457275"/>
            <a:chOff x="2810757" y="1723146"/>
            <a:chExt cx="719700" cy="719700"/>
          </a:xfrm>
        </p:grpSpPr>
        <p:sp>
          <p:nvSpPr>
            <p:cNvPr id="577" name="Google Shape;577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78" name="Google Shape;578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579" name="Google Shape;579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" name="Google Shape;580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" name="Google Shape;581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" name="Google Shape;582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" name="Google Shape;583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" name="Google Shape;584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" name="Google Shape;585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" name="Google Shape;587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" name="Google Shape;588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9" name="Google Shape;589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0" name="Google Shape;590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92" name="Google Shape;592;p23"/>
          <p:cNvGrpSpPr/>
          <p:nvPr/>
        </p:nvGrpSpPr>
        <p:grpSpPr>
          <a:xfrm rot="-384415">
            <a:off x="1756866" y="3765002"/>
            <a:ext cx="457275" cy="457275"/>
            <a:chOff x="2810757" y="1723146"/>
            <a:chExt cx="719700" cy="719700"/>
          </a:xfrm>
        </p:grpSpPr>
        <p:sp>
          <p:nvSpPr>
            <p:cNvPr id="593" name="Google Shape;593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94" name="Google Shape;594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595" name="Google Shape;595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" name="Google Shape;601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" name="Google Shape;602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" name="Google Shape;603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" name="Google Shape;605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" name="Google Shape;606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" name="Google Shape;607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08" name="Google Shape;608;p23"/>
          <p:cNvGrpSpPr/>
          <p:nvPr/>
        </p:nvGrpSpPr>
        <p:grpSpPr>
          <a:xfrm>
            <a:off x="1558357" y="3857760"/>
            <a:ext cx="523495" cy="540182"/>
            <a:chOff x="7284979" y="4158794"/>
            <a:chExt cx="207300" cy="207300"/>
          </a:xfrm>
        </p:grpSpPr>
        <p:sp>
          <p:nvSpPr>
            <p:cNvPr id="609" name="Google Shape;609;p23"/>
            <p:cNvSpPr/>
            <p:nvPr/>
          </p:nvSpPr>
          <p:spPr>
            <a:xfrm rot="-589485">
              <a:off x="7298964" y="4172779"/>
              <a:ext cx="179330" cy="179330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rgbClr val="797EFC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10" name="Google Shape;610;p23"/>
            <p:cNvGrpSpPr/>
            <p:nvPr/>
          </p:nvGrpSpPr>
          <p:grpSpPr>
            <a:xfrm>
              <a:off x="7339721" y="4244773"/>
              <a:ext cx="97884" cy="35185"/>
              <a:chOff x="6253275" y="1773275"/>
              <a:chExt cx="392950" cy="141250"/>
            </a:xfrm>
          </p:grpSpPr>
          <p:sp>
            <p:nvSpPr>
              <p:cNvPr id="611" name="Google Shape;611;p23"/>
              <p:cNvSpPr/>
              <p:nvPr/>
            </p:nvSpPr>
            <p:spPr>
              <a:xfrm>
                <a:off x="6395525" y="1847125"/>
                <a:ext cx="108425" cy="57250"/>
              </a:xfrm>
              <a:custGeom>
                <a:rect b="b" l="l" r="r" t="t"/>
                <a:pathLst>
                  <a:path extrusionOk="0" h="2290" w="4337">
                    <a:moveTo>
                      <a:pt x="1247" y="392"/>
                    </a:moveTo>
                    <a:cubicBezTo>
                      <a:pt x="1017" y="257"/>
                      <a:pt x="814" y="108"/>
                      <a:pt x="597" y="81"/>
                    </a:cubicBezTo>
                    <a:cubicBezTo>
                      <a:pt x="1" y="0"/>
                      <a:pt x="41" y="813"/>
                      <a:pt x="245" y="1192"/>
                    </a:cubicBezTo>
                    <a:cubicBezTo>
                      <a:pt x="664" y="1924"/>
                      <a:pt x="1423" y="2289"/>
                      <a:pt x="2169" y="2276"/>
                    </a:cubicBezTo>
                    <a:cubicBezTo>
                      <a:pt x="2928" y="2289"/>
                      <a:pt x="3686" y="1924"/>
                      <a:pt x="4093" y="1192"/>
                    </a:cubicBezTo>
                    <a:cubicBezTo>
                      <a:pt x="4296" y="813"/>
                      <a:pt x="4337" y="0"/>
                      <a:pt x="3741" y="81"/>
                    </a:cubicBezTo>
                    <a:cubicBezTo>
                      <a:pt x="3524" y="108"/>
                      <a:pt x="3320" y="257"/>
                      <a:pt x="3090" y="392"/>
                    </a:cubicBezTo>
                    <a:cubicBezTo>
                      <a:pt x="2805" y="555"/>
                      <a:pt x="2480" y="623"/>
                      <a:pt x="2169" y="609"/>
                    </a:cubicBezTo>
                    <a:cubicBezTo>
                      <a:pt x="1857" y="623"/>
                      <a:pt x="1546" y="555"/>
                      <a:pt x="1247" y="3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23"/>
              <p:cNvSpPr/>
              <p:nvPr/>
            </p:nvSpPr>
            <p:spPr>
              <a:xfrm>
                <a:off x="6267500" y="1773275"/>
                <a:ext cx="72825" cy="94875"/>
              </a:xfrm>
              <a:custGeom>
                <a:rect b="b" l="l" r="r" t="t"/>
                <a:pathLst>
                  <a:path extrusionOk="0" h="3795" w="2913">
                    <a:moveTo>
                      <a:pt x="284" y="691"/>
                    </a:moveTo>
                    <a:cubicBezTo>
                      <a:pt x="122" y="582"/>
                      <a:pt x="67" y="380"/>
                      <a:pt x="176" y="217"/>
                    </a:cubicBezTo>
                    <a:cubicBezTo>
                      <a:pt x="271" y="54"/>
                      <a:pt x="488" y="0"/>
                      <a:pt x="651" y="109"/>
                    </a:cubicBezTo>
                    <a:cubicBezTo>
                      <a:pt x="651" y="109"/>
                      <a:pt x="2819" y="1464"/>
                      <a:pt x="2859" y="2154"/>
                    </a:cubicBezTo>
                    <a:cubicBezTo>
                      <a:pt x="2913" y="2927"/>
                      <a:pt x="501" y="3740"/>
                      <a:pt x="488" y="3740"/>
                    </a:cubicBezTo>
                    <a:cubicBezTo>
                      <a:pt x="311" y="3794"/>
                      <a:pt x="122" y="3699"/>
                      <a:pt x="54" y="3523"/>
                    </a:cubicBezTo>
                    <a:cubicBezTo>
                      <a:pt x="0" y="3346"/>
                      <a:pt x="95" y="3144"/>
                      <a:pt x="271" y="3090"/>
                    </a:cubicBezTo>
                    <a:cubicBezTo>
                      <a:pt x="284" y="3090"/>
                      <a:pt x="2195" y="2439"/>
                      <a:pt x="2181" y="2195"/>
                    </a:cubicBezTo>
                    <a:cubicBezTo>
                      <a:pt x="2154" y="1856"/>
                      <a:pt x="284" y="691"/>
                      <a:pt x="284" y="6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" name="Google Shape;613;p23"/>
              <p:cNvSpPr/>
              <p:nvPr/>
            </p:nvSpPr>
            <p:spPr>
              <a:xfrm>
                <a:off x="6559125" y="1773275"/>
                <a:ext cx="72875" cy="94875"/>
              </a:xfrm>
              <a:custGeom>
                <a:rect b="b" l="l" r="r" t="t"/>
                <a:pathLst>
                  <a:path extrusionOk="0" h="3795" w="2915">
                    <a:moveTo>
                      <a:pt x="2264" y="109"/>
                    </a:moveTo>
                    <a:cubicBezTo>
                      <a:pt x="2427" y="0"/>
                      <a:pt x="2643" y="54"/>
                      <a:pt x="2738" y="217"/>
                    </a:cubicBezTo>
                    <a:cubicBezTo>
                      <a:pt x="2846" y="380"/>
                      <a:pt x="2792" y="582"/>
                      <a:pt x="2629" y="691"/>
                    </a:cubicBezTo>
                    <a:cubicBezTo>
                      <a:pt x="2629" y="691"/>
                      <a:pt x="760" y="1856"/>
                      <a:pt x="747" y="2195"/>
                    </a:cubicBezTo>
                    <a:cubicBezTo>
                      <a:pt x="719" y="2439"/>
                      <a:pt x="2629" y="3090"/>
                      <a:pt x="2643" y="3090"/>
                    </a:cubicBezTo>
                    <a:cubicBezTo>
                      <a:pt x="2819" y="3144"/>
                      <a:pt x="2914" y="3346"/>
                      <a:pt x="2860" y="3523"/>
                    </a:cubicBezTo>
                    <a:cubicBezTo>
                      <a:pt x="2792" y="3699"/>
                      <a:pt x="2602" y="3794"/>
                      <a:pt x="2427" y="3740"/>
                    </a:cubicBezTo>
                    <a:cubicBezTo>
                      <a:pt x="2413" y="3740"/>
                      <a:pt x="1" y="2927"/>
                      <a:pt x="55" y="2154"/>
                    </a:cubicBezTo>
                    <a:cubicBezTo>
                      <a:pt x="96" y="1464"/>
                      <a:pt x="2264" y="109"/>
                      <a:pt x="2264" y="1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" name="Google Shape;614;p23"/>
              <p:cNvSpPr/>
              <p:nvPr/>
            </p:nvSpPr>
            <p:spPr>
              <a:xfrm>
                <a:off x="6253275" y="1884375"/>
                <a:ext cx="78250" cy="30150"/>
              </a:xfrm>
              <a:custGeom>
                <a:rect b="b" l="l" r="r" t="t"/>
                <a:pathLst>
                  <a:path extrusionOk="0" h="1206" w="3130">
                    <a:moveTo>
                      <a:pt x="1572" y="1206"/>
                    </a:moveTo>
                    <a:cubicBezTo>
                      <a:pt x="2425" y="1206"/>
                      <a:pt x="3130" y="935"/>
                      <a:pt x="3130" y="597"/>
                    </a:cubicBezTo>
                    <a:cubicBezTo>
                      <a:pt x="3130" y="271"/>
                      <a:pt x="2425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23"/>
              <p:cNvSpPr/>
              <p:nvPr/>
            </p:nvSpPr>
            <p:spPr>
              <a:xfrm>
                <a:off x="6567950" y="1884375"/>
                <a:ext cx="78275" cy="30150"/>
              </a:xfrm>
              <a:custGeom>
                <a:rect b="b" l="l" r="r" t="t"/>
                <a:pathLst>
                  <a:path extrusionOk="0" h="1206" w="3131">
                    <a:moveTo>
                      <a:pt x="1572" y="1206"/>
                    </a:moveTo>
                    <a:cubicBezTo>
                      <a:pt x="2426" y="1206"/>
                      <a:pt x="3130" y="935"/>
                      <a:pt x="3130" y="597"/>
                    </a:cubicBezTo>
                    <a:cubicBezTo>
                      <a:pt x="3130" y="271"/>
                      <a:pt x="2426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16" name="Google Shape;616;p23"/>
          <p:cNvGrpSpPr/>
          <p:nvPr/>
        </p:nvGrpSpPr>
        <p:grpSpPr>
          <a:xfrm rot="-384415">
            <a:off x="1375866" y="3993602"/>
            <a:ext cx="457275" cy="457275"/>
            <a:chOff x="2810757" y="1723146"/>
            <a:chExt cx="719700" cy="719700"/>
          </a:xfrm>
        </p:grpSpPr>
        <p:sp>
          <p:nvSpPr>
            <p:cNvPr id="617" name="Google Shape;617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18" name="Google Shape;618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619" name="Google Shape;619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" name="Google Shape;620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" name="Google Shape;621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" name="Google Shape;622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" name="Google Shape;623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" name="Google Shape;624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" name="Google Shape;625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6" name="Google Shape;626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7" name="Google Shape;627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9" name="Google Shape;629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1" name="Google Shape;631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2" name="Google Shape;632;p23"/>
          <p:cNvGrpSpPr/>
          <p:nvPr/>
        </p:nvGrpSpPr>
        <p:grpSpPr>
          <a:xfrm rot="-384415">
            <a:off x="1223466" y="4069802"/>
            <a:ext cx="457275" cy="457275"/>
            <a:chOff x="2810757" y="1723146"/>
            <a:chExt cx="719700" cy="719700"/>
          </a:xfrm>
        </p:grpSpPr>
        <p:sp>
          <p:nvSpPr>
            <p:cNvPr id="633" name="Google Shape;633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34" name="Google Shape;634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635" name="Google Shape;635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" name="Google Shape;636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7" name="Google Shape;637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" name="Google Shape;638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" name="Google Shape;640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" name="Google Shape;643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4" name="Google Shape;644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6" name="Google Shape;646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7" name="Google Shape;647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48" name="Google Shape;648;p23"/>
          <p:cNvGrpSpPr/>
          <p:nvPr/>
        </p:nvGrpSpPr>
        <p:grpSpPr>
          <a:xfrm>
            <a:off x="1043072" y="4199582"/>
            <a:ext cx="457225" cy="457225"/>
            <a:chOff x="4496924" y="2512684"/>
            <a:chExt cx="719700" cy="719700"/>
          </a:xfrm>
        </p:grpSpPr>
        <p:sp>
          <p:nvSpPr>
            <p:cNvPr id="649" name="Google Shape;649;p23"/>
            <p:cNvSpPr/>
            <p:nvPr/>
          </p:nvSpPr>
          <p:spPr>
            <a:xfrm>
              <a:off x="4496924" y="2512684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50" name="Google Shape;650;p23"/>
            <p:cNvGrpSpPr/>
            <p:nvPr/>
          </p:nvGrpSpPr>
          <p:grpSpPr>
            <a:xfrm>
              <a:off x="4624899" y="2792584"/>
              <a:ext cx="463750" cy="159900"/>
              <a:chOff x="5593400" y="2130975"/>
              <a:chExt cx="463750" cy="159900"/>
            </a:xfrm>
          </p:grpSpPr>
          <p:sp>
            <p:nvSpPr>
              <p:cNvPr id="651" name="Google Shape;651;p23"/>
              <p:cNvSpPr/>
              <p:nvPr/>
            </p:nvSpPr>
            <p:spPr>
              <a:xfrm>
                <a:off x="5617450" y="2136400"/>
                <a:ext cx="100975" cy="100950"/>
              </a:xfrm>
              <a:custGeom>
                <a:rect b="b" l="l" r="r" t="t"/>
                <a:pathLst>
                  <a:path extrusionOk="0" h="4038" w="4039">
                    <a:moveTo>
                      <a:pt x="2020" y="4038"/>
                    </a:moveTo>
                    <a:cubicBezTo>
                      <a:pt x="3131" y="4038"/>
                      <a:pt x="4038" y="3130"/>
                      <a:pt x="4038" y="2019"/>
                    </a:cubicBezTo>
                    <a:cubicBezTo>
                      <a:pt x="4038" y="908"/>
                      <a:pt x="3131" y="0"/>
                      <a:pt x="2020" y="0"/>
                    </a:cubicBezTo>
                    <a:cubicBezTo>
                      <a:pt x="909" y="0"/>
                      <a:pt x="0" y="908"/>
                      <a:pt x="0" y="2019"/>
                    </a:cubicBezTo>
                    <a:cubicBezTo>
                      <a:pt x="0" y="3130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2" name="Google Shape;652;p23"/>
              <p:cNvSpPr/>
              <p:nvPr/>
            </p:nvSpPr>
            <p:spPr>
              <a:xfrm>
                <a:off x="5606275" y="2130975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20"/>
                    </a:moveTo>
                    <a:cubicBezTo>
                      <a:pt x="245" y="501"/>
                      <a:pt x="299" y="570"/>
                      <a:pt x="366" y="637"/>
                    </a:cubicBezTo>
                    <a:cubicBezTo>
                      <a:pt x="489" y="759"/>
                      <a:pt x="624" y="868"/>
                      <a:pt x="800" y="935"/>
                    </a:cubicBezTo>
                    <a:lnTo>
                      <a:pt x="800" y="935"/>
                    </a:lnTo>
                    <a:cubicBezTo>
                      <a:pt x="814" y="935"/>
                      <a:pt x="814" y="949"/>
                      <a:pt x="814" y="949"/>
                    </a:cubicBez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49"/>
                      <a:pt x="1545" y="922"/>
                      <a:pt x="1613" y="881"/>
                    </a:cubicBezTo>
                    <a:cubicBezTo>
                      <a:pt x="1667" y="841"/>
                      <a:pt x="1938" y="651"/>
                      <a:pt x="1857" y="555"/>
                    </a:cubicBezTo>
                    <a:cubicBezTo>
                      <a:pt x="1802" y="501"/>
                      <a:pt x="1586" y="637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45"/>
                      <a:pt x="935" y="691"/>
                    </a:cubicBezTo>
                    <a:lnTo>
                      <a:pt x="908" y="691"/>
                    </a:lnTo>
                    <a:lnTo>
                      <a:pt x="908" y="691"/>
                    </a:lnTo>
                    <a:cubicBezTo>
                      <a:pt x="908" y="678"/>
                      <a:pt x="908" y="678"/>
                      <a:pt x="895" y="678"/>
                    </a:cubicBezTo>
                    <a:cubicBezTo>
                      <a:pt x="760" y="624"/>
                      <a:pt x="651" y="555"/>
                      <a:pt x="543" y="447"/>
                    </a:cubicBezTo>
                    <a:cubicBezTo>
                      <a:pt x="516" y="434"/>
                      <a:pt x="407" y="312"/>
                      <a:pt x="380" y="284"/>
                    </a:cubicBezTo>
                    <a:cubicBezTo>
                      <a:pt x="339" y="217"/>
                      <a:pt x="191" y="0"/>
                      <a:pt x="95" y="41"/>
                    </a:cubicBezTo>
                    <a:cubicBezTo>
                      <a:pt x="1" y="95"/>
                      <a:pt x="163" y="366"/>
                      <a:pt x="204" y="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3" name="Google Shape;653;p23"/>
              <p:cNvSpPr/>
              <p:nvPr/>
            </p:nvSpPr>
            <p:spPr>
              <a:xfrm>
                <a:off x="5595450" y="2146550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61"/>
                    </a:moveTo>
                    <a:cubicBezTo>
                      <a:pt x="420" y="543"/>
                      <a:pt x="501" y="583"/>
                      <a:pt x="609" y="637"/>
                    </a:cubicBezTo>
                    <a:cubicBezTo>
                      <a:pt x="799" y="718"/>
                      <a:pt x="976" y="760"/>
                      <a:pt x="1179" y="745"/>
                    </a:cubicBezTo>
                    <a:lnTo>
                      <a:pt x="1193" y="745"/>
                    </a:lnTo>
                    <a:lnTo>
                      <a:pt x="1193" y="745"/>
                    </a:lnTo>
                    <a:lnTo>
                      <a:pt x="1274" y="745"/>
                    </a:lnTo>
                    <a:cubicBezTo>
                      <a:pt x="1504" y="718"/>
                      <a:pt x="1680" y="651"/>
                      <a:pt x="1870" y="529"/>
                    </a:cubicBezTo>
                    <a:cubicBezTo>
                      <a:pt x="1897" y="516"/>
                      <a:pt x="2006" y="434"/>
                      <a:pt x="2046" y="420"/>
                    </a:cubicBezTo>
                    <a:cubicBezTo>
                      <a:pt x="2087" y="380"/>
                      <a:pt x="2358" y="136"/>
                      <a:pt x="2262" y="55"/>
                    </a:cubicBezTo>
                    <a:cubicBezTo>
                      <a:pt x="2195" y="1"/>
                      <a:pt x="1978" y="176"/>
                      <a:pt x="1910" y="231"/>
                    </a:cubicBezTo>
                    <a:lnTo>
                      <a:pt x="1748" y="312"/>
                    </a:lnTo>
                    <a:cubicBezTo>
                      <a:pt x="1585" y="393"/>
                      <a:pt x="1436" y="447"/>
                      <a:pt x="1247" y="474"/>
                    </a:cubicBezTo>
                    <a:lnTo>
                      <a:pt x="1179" y="474"/>
                    </a:lnTo>
                    <a:lnTo>
                      <a:pt x="1179" y="474"/>
                    </a:lnTo>
                    <a:lnTo>
                      <a:pt x="1166" y="474"/>
                    </a:lnTo>
                    <a:cubicBezTo>
                      <a:pt x="1003" y="489"/>
                      <a:pt x="867" y="461"/>
                      <a:pt x="705" y="407"/>
                    </a:cubicBezTo>
                    <a:cubicBezTo>
                      <a:pt x="624" y="366"/>
                      <a:pt x="555" y="326"/>
                      <a:pt x="474" y="272"/>
                    </a:cubicBezTo>
                    <a:cubicBezTo>
                      <a:pt x="407" y="231"/>
                      <a:pt x="176" y="28"/>
                      <a:pt x="109" y="68"/>
                    </a:cubicBezTo>
                    <a:cubicBezTo>
                      <a:pt x="0" y="149"/>
                      <a:pt x="284" y="420"/>
                      <a:pt x="338" y="4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4" name="Google Shape;654;p23"/>
              <p:cNvSpPr/>
              <p:nvPr/>
            </p:nvSpPr>
            <p:spPr>
              <a:xfrm>
                <a:off x="5770900" y="2199400"/>
                <a:ext cx="108750" cy="57250"/>
              </a:xfrm>
              <a:custGeom>
                <a:rect b="b" l="l" r="r" t="t"/>
                <a:pathLst>
                  <a:path extrusionOk="0" h="2290" w="4350">
                    <a:moveTo>
                      <a:pt x="1247" y="393"/>
                    </a:moveTo>
                    <a:cubicBezTo>
                      <a:pt x="1017" y="257"/>
                      <a:pt x="827" y="122"/>
                      <a:pt x="597" y="82"/>
                    </a:cubicBezTo>
                    <a:cubicBezTo>
                      <a:pt x="1" y="0"/>
                      <a:pt x="41" y="813"/>
                      <a:pt x="258" y="1193"/>
                    </a:cubicBezTo>
                    <a:cubicBezTo>
                      <a:pt x="664" y="1924"/>
                      <a:pt x="1423" y="2290"/>
                      <a:pt x="2169" y="2277"/>
                    </a:cubicBezTo>
                    <a:cubicBezTo>
                      <a:pt x="2928" y="2290"/>
                      <a:pt x="3686" y="1924"/>
                      <a:pt x="4093" y="1193"/>
                    </a:cubicBezTo>
                    <a:cubicBezTo>
                      <a:pt x="4310" y="813"/>
                      <a:pt x="4350" y="0"/>
                      <a:pt x="3753" y="82"/>
                    </a:cubicBezTo>
                    <a:cubicBezTo>
                      <a:pt x="3524" y="122"/>
                      <a:pt x="3334" y="257"/>
                      <a:pt x="3103" y="393"/>
                    </a:cubicBezTo>
                    <a:cubicBezTo>
                      <a:pt x="2805" y="555"/>
                      <a:pt x="2494" y="624"/>
                      <a:pt x="2169" y="624"/>
                    </a:cubicBezTo>
                    <a:cubicBezTo>
                      <a:pt x="1857" y="624"/>
                      <a:pt x="1545" y="555"/>
                      <a:pt x="1247" y="39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5" name="Google Shape;655;p23"/>
              <p:cNvSpPr/>
              <p:nvPr/>
            </p:nvSpPr>
            <p:spPr>
              <a:xfrm>
                <a:off x="5593400" y="21468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45"/>
                      <a:pt x="610" y="1058"/>
                      <a:pt x="733" y="1085"/>
                    </a:cubicBezTo>
                    <a:cubicBezTo>
                      <a:pt x="935" y="1099"/>
                      <a:pt x="1112" y="1085"/>
                      <a:pt x="1302" y="1018"/>
                    </a:cubicBezTo>
                    <a:lnTo>
                      <a:pt x="1315" y="1018"/>
                    </a:lnTo>
                    <a:lnTo>
                      <a:pt x="1315" y="1018"/>
                    </a:lnTo>
                    <a:cubicBezTo>
                      <a:pt x="1329" y="1003"/>
                      <a:pt x="1383" y="990"/>
                      <a:pt x="1383" y="990"/>
                    </a:cubicBezTo>
                    <a:cubicBezTo>
                      <a:pt x="1600" y="895"/>
                      <a:pt x="1748" y="774"/>
                      <a:pt x="1898" y="611"/>
                    </a:cubicBezTo>
                    <a:cubicBezTo>
                      <a:pt x="1925" y="584"/>
                      <a:pt x="2006" y="476"/>
                      <a:pt x="2033" y="448"/>
                    </a:cubicBezTo>
                    <a:cubicBezTo>
                      <a:pt x="2060" y="394"/>
                      <a:pt x="2250" y="82"/>
                      <a:pt x="2142" y="42"/>
                    </a:cubicBezTo>
                    <a:cubicBezTo>
                      <a:pt x="2060" y="1"/>
                      <a:pt x="1898" y="245"/>
                      <a:pt x="1844" y="313"/>
                    </a:cubicBezTo>
                    <a:lnTo>
                      <a:pt x="1721" y="434"/>
                    </a:lnTo>
                    <a:cubicBezTo>
                      <a:pt x="1586" y="570"/>
                      <a:pt x="1450" y="665"/>
                      <a:pt x="1275" y="732"/>
                    </a:cubicBezTo>
                    <a:cubicBezTo>
                      <a:pt x="1275" y="747"/>
                      <a:pt x="1233" y="747"/>
                      <a:pt x="1220" y="760"/>
                    </a:cubicBezTo>
                    <a:lnTo>
                      <a:pt x="1220" y="760"/>
                    </a:lnTo>
                    <a:lnTo>
                      <a:pt x="1206" y="760"/>
                    </a:lnTo>
                    <a:cubicBezTo>
                      <a:pt x="1058" y="814"/>
                      <a:pt x="922" y="841"/>
                      <a:pt x="760" y="828"/>
                    </a:cubicBezTo>
                    <a:cubicBezTo>
                      <a:pt x="651" y="814"/>
                      <a:pt x="583" y="801"/>
                      <a:pt x="489" y="774"/>
                    </a:cubicBezTo>
                    <a:cubicBezTo>
                      <a:pt x="407" y="760"/>
                      <a:pt x="122" y="624"/>
                      <a:pt x="82" y="692"/>
                    </a:cubicBezTo>
                    <a:cubicBezTo>
                      <a:pt x="1" y="801"/>
                      <a:pt x="353" y="976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6" name="Google Shape;656;p23"/>
              <p:cNvSpPr/>
              <p:nvPr/>
            </p:nvSpPr>
            <p:spPr>
              <a:xfrm>
                <a:off x="5645900" y="214892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6"/>
                    </a:moveTo>
                    <a:cubicBezTo>
                      <a:pt x="1112" y="1436"/>
                      <a:pt x="1424" y="1111"/>
                      <a:pt x="1424" y="719"/>
                    </a:cubicBezTo>
                    <a:cubicBezTo>
                      <a:pt x="1424" y="325"/>
                      <a:pt x="1112" y="0"/>
                      <a:pt x="705" y="0"/>
                    </a:cubicBezTo>
                    <a:cubicBezTo>
                      <a:pt x="313" y="0"/>
                      <a:pt x="1" y="325"/>
                      <a:pt x="1" y="719"/>
                    </a:cubicBezTo>
                    <a:cubicBezTo>
                      <a:pt x="1" y="1111"/>
                      <a:pt x="313" y="1436"/>
                      <a:pt x="705" y="14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23"/>
              <p:cNvSpPr/>
              <p:nvPr/>
            </p:nvSpPr>
            <p:spPr>
              <a:xfrm>
                <a:off x="5932150" y="2136400"/>
                <a:ext cx="100975" cy="100950"/>
              </a:xfrm>
              <a:custGeom>
                <a:rect b="b" l="l" r="r" t="t"/>
                <a:pathLst>
                  <a:path extrusionOk="0" h="4038" w="4039">
                    <a:moveTo>
                      <a:pt x="2019" y="4038"/>
                    </a:moveTo>
                    <a:cubicBezTo>
                      <a:pt x="3130" y="4038"/>
                      <a:pt x="4038" y="3130"/>
                      <a:pt x="4038" y="2019"/>
                    </a:cubicBezTo>
                    <a:cubicBezTo>
                      <a:pt x="4038" y="908"/>
                      <a:pt x="3130" y="0"/>
                      <a:pt x="2019" y="0"/>
                    </a:cubicBezTo>
                    <a:cubicBezTo>
                      <a:pt x="908" y="0"/>
                      <a:pt x="0" y="908"/>
                      <a:pt x="0" y="2019"/>
                    </a:cubicBezTo>
                    <a:cubicBezTo>
                      <a:pt x="0" y="3130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23"/>
              <p:cNvSpPr/>
              <p:nvPr/>
            </p:nvSpPr>
            <p:spPr>
              <a:xfrm>
                <a:off x="5995825" y="2130975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20"/>
                    </a:moveTo>
                    <a:cubicBezTo>
                      <a:pt x="1694" y="501"/>
                      <a:pt x="1640" y="570"/>
                      <a:pt x="1572" y="637"/>
                    </a:cubicBezTo>
                    <a:cubicBezTo>
                      <a:pt x="1450" y="759"/>
                      <a:pt x="1314" y="868"/>
                      <a:pt x="1139" y="935"/>
                    </a:cubicBezTo>
                    <a:lnTo>
                      <a:pt x="1139" y="935"/>
                    </a:lnTo>
                    <a:cubicBezTo>
                      <a:pt x="1125" y="935"/>
                      <a:pt x="1125" y="949"/>
                      <a:pt x="1125" y="949"/>
                    </a:cubicBez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49"/>
                      <a:pt x="393" y="922"/>
                      <a:pt x="326" y="881"/>
                    </a:cubicBezTo>
                    <a:cubicBezTo>
                      <a:pt x="272" y="841"/>
                      <a:pt x="1" y="651"/>
                      <a:pt x="82" y="555"/>
                    </a:cubicBezTo>
                    <a:cubicBezTo>
                      <a:pt x="136" y="501"/>
                      <a:pt x="353" y="637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45"/>
                      <a:pt x="1003" y="691"/>
                    </a:cubicBezTo>
                    <a:lnTo>
                      <a:pt x="1030" y="691"/>
                    </a:lnTo>
                    <a:lnTo>
                      <a:pt x="1030" y="691"/>
                    </a:lnTo>
                    <a:lnTo>
                      <a:pt x="1043" y="678"/>
                    </a:lnTo>
                    <a:cubicBezTo>
                      <a:pt x="1179" y="624"/>
                      <a:pt x="1287" y="555"/>
                      <a:pt x="1396" y="447"/>
                    </a:cubicBezTo>
                    <a:cubicBezTo>
                      <a:pt x="1423" y="434"/>
                      <a:pt x="1531" y="312"/>
                      <a:pt x="1558" y="284"/>
                    </a:cubicBezTo>
                    <a:cubicBezTo>
                      <a:pt x="1599" y="217"/>
                      <a:pt x="1748" y="0"/>
                      <a:pt x="1843" y="41"/>
                    </a:cubicBezTo>
                    <a:cubicBezTo>
                      <a:pt x="1938" y="95"/>
                      <a:pt x="1775" y="366"/>
                      <a:pt x="1735" y="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23"/>
              <p:cNvSpPr/>
              <p:nvPr/>
            </p:nvSpPr>
            <p:spPr>
              <a:xfrm>
                <a:off x="5996150" y="2146550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61"/>
                    </a:moveTo>
                    <a:cubicBezTo>
                      <a:pt x="1939" y="543"/>
                      <a:pt x="1857" y="583"/>
                      <a:pt x="1749" y="637"/>
                    </a:cubicBezTo>
                    <a:cubicBezTo>
                      <a:pt x="1559" y="718"/>
                      <a:pt x="1383" y="760"/>
                      <a:pt x="1180" y="745"/>
                    </a:cubicBezTo>
                    <a:lnTo>
                      <a:pt x="1166" y="745"/>
                    </a:lnTo>
                    <a:lnTo>
                      <a:pt x="1166" y="745"/>
                    </a:lnTo>
                    <a:lnTo>
                      <a:pt x="1085" y="745"/>
                    </a:lnTo>
                    <a:cubicBezTo>
                      <a:pt x="855" y="718"/>
                      <a:pt x="678" y="651"/>
                      <a:pt x="488" y="529"/>
                    </a:cubicBezTo>
                    <a:cubicBezTo>
                      <a:pt x="461" y="516"/>
                      <a:pt x="353" y="434"/>
                      <a:pt x="313" y="420"/>
                    </a:cubicBezTo>
                    <a:cubicBezTo>
                      <a:pt x="272" y="380"/>
                      <a:pt x="1" y="136"/>
                      <a:pt x="96" y="55"/>
                    </a:cubicBezTo>
                    <a:cubicBezTo>
                      <a:pt x="163" y="1"/>
                      <a:pt x="380" y="176"/>
                      <a:pt x="448" y="231"/>
                    </a:cubicBezTo>
                    <a:lnTo>
                      <a:pt x="611" y="312"/>
                    </a:lnTo>
                    <a:cubicBezTo>
                      <a:pt x="774" y="393"/>
                      <a:pt x="922" y="447"/>
                      <a:pt x="1112" y="474"/>
                    </a:cubicBezTo>
                    <a:lnTo>
                      <a:pt x="1180" y="474"/>
                    </a:lnTo>
                    <a:lnTo>
                      <a:pt x="1180" y="474"/>
                    </a:lnTo>
                    <a:lnTo>
                      <a:pt x="1193" y="474"/>
                    </a:lnTo>
                    <a:cubicBezTo>
                      <a:pt x="1356" y="489"/>
                      <a:pt x="1491" y="461"/>
                      <a:pt x="1641" y="407"/>
                    </a:cubicBezTo>
                    <a:cubicBezTo>
                      <a:pt x="1735" y="366"/>
                      <a:pt x="1803" y="326"/>
                      <a:pt x="1885" y="272"/>
                    </a:cubicBezTo>
                    <a:cubicBezTo>
                      <a:pt x="1952" y="231"/>
                      <a:pt x="2183" y="28"/>
                      <a:pt x="2250" y="68"/>
                    </a:cubicBezTo>
                    <a:cubicBezTo>
                      <a:pt x="2358" y="149"/>
                      <a:pt x="2074" y="420"/>
                      <a:pt x="2020" y="4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23"/>
              <p:cNvSpPr/>
              <p:nvPr/>
            </p:nvSpPr>
            <p:spPr>
              <a:xfrm>
                <a:off x="6000900" y="21468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45"/>
                      <a:pt x="1640" y="1058"/>
                      <a:pt x="1518" y="1085"/>
                    </a:cubicBezTo>
                    <a:cubicBezTo>
                      <a:pt x="1315" y="1099"/>
                      <a:pt x="1138" y="1085"/>
                      <a:pt x="949" y="1018"/>
                    </a:cubicBezTo>
                    <a:lnTo>
                      <a:pt x="936" y="1018"/>
                    </a:lnTo>
                    <a:lnTo>
                      <a:pt x="936" y="1018"/>
                    </a:lnTo>
                    <a:cubicBezTo>
                      <a:pt x="922" y="1003"/>
                      <a:pt x="868" y="990"/>
                      <a:pt x="868" y="990"/>
                    </a:cubicBezTo>
                    <a:cubicBezTo>
                      <a:pt x="651" y="895"/>
                      <a:pt x="502" y="774"/>
                      <a:pt x="353" y="611"/>
                    </a:cubicBezTo>
                    <a:cubicBezTo>
                      <a:pt x="326" y="584"/>
                      <a:pt x="244" y="476"/>
                      <a:pt x="217" y="448"/>
                    </a:cubicBezTo>
                    <a:cubicBezTo>
                      <a:pt x="190" y="394"/>
                      <a:pt x="0" y="82"/>
                      <a:pt x="109" y="42"/>
                    </a:cubicBezTo>
                    <a:cubicBezTo>
                      <a:pt x="190" y="1"/>
                      <a:pt x="353" y="245"/>
                      <a:pt x="407" y="313"/>
                    </a:cubicBezTo>
                    <a:lnTo>
                      <a:pt x="529" y="434"/>
                    </a:lnTo>
                    <a:cubicBezTo>
                      <a:pt x="665" y="570"/>
                      <a:pt x="800" y="665"/>
                      <a:pt x="976" y="732"/>
                    </a:cubicBezTo>
                    <a:cubicBezTo>
                      <a:pt x="976" y="747"/>
                      <a:pt x="1017" y="747"/>
                      <a:pt x="1030" y="760"/>
                    </a:cubicBezTo>
                    <a:lnTo>
                      <a:pt x="1030" y="760"/>
                    </a:lnTo>
                    <a:lnTo>
                      <a:pt x="1044" y="760"/>
                    </a:lnTo>
                    <a:cubicBezTo>
                      <a:pt x="1193" y="814"/>
                      <a:pt x="1328" y="841"/>
                      <a:pt x="1491" y="828"/>
                    </a:cubicBezTo>
                    <a:cubicBezTo>
                      <a:pt x="1599" y="814"/>
                      <a:pt x="1667" y="801"/>
                      <a:pt x="1762" y="774"/>
                    </a:cubicBezTo>
                    <a:cubicBezTo>
                      <a:pt x="1843" y="760"/>
                      <a:pt x="2128" y="624"/>
                      <a:pt x="2168" y="692"/>
                    </a:cubicBezTo>
                    <a:cubicBezTo>
                      <a:pt x="2250" y="801"/>
                      <a:pt x="1897" y="976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1" name="Google Shape;661;p23"/>
              <p:cNvSpPr/>
              <p:nvPr/>
            </p:nvSpPr>
            <p:spPr>
              <a:xfrm>
                <a:off x="5969050" y="214892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6"/>
                    </a:moveTo>
                    <a:cubicBezTo>
                      <a:pt x="1112" y="1436"/>
                      <a:pt x="1424" y="1111"/>
                      <a:pt x="1424" y="719"/>
                    </a:cubicBezTo>
                    <a:cubicBezTo>
                      <a:pt x="1424" y="325"/>
                      <a:pt x="1112" y="0"/>
                      <a:pt x="705" y="0"/>
                    </a:cubicBezTo>
                    <a:cubicBezTo>
                      <a:pt x="313" y="0"/>
                      <a:pt x="1" y="325"/>
                      <a:pt x="1" y="719"/>
                    </a:cubicBezTo>
                    <a:cubicBezTo>
                      <a:pt x="1" y="1111"/>
                      <a:pt x="313" y="1436"/>
                      <a:pt x="705" y="14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2" name="Google Shape;662;p23"/>
              <p:cNvSpPr/>
              <p:nvPr/>
            </p:nvSpPr>
            <p:spPr>
              <a:xfrm>
                <a:off x="5628650" y="2260375"/>
                <a:ext cx="78600" cy="30500"/>
              </a:xfrm>
              <a:custGeom>
                <a:rect b="b" l="l" r="r" t="t"/>
                <a:pathLst>
                  <a:path extrusionOk="0" h="1220" w="3144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10"/>
                    </a:cubicBezTo>
                    <a:cubicBezTo>
                      <a:pt x="3144" y="284"/>
                      <a:pt x="2439" y="0"/>
                      <a:pt x="1572" y="0"/>
                    </a:cubicBezTo>
                    <a:cubicBezTo>
                      <a:pt x="705" y="0"/>
                      <a:pt x="0" y="284"/>
                      <a:pt x="0" y="610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3" name="Google Shape;663;p23"/>
              <p:cNvSpPr/>
              <p:nvPr/>
            </p:nvSpPr>
            <p:spPr>
              <a:xfrm>
                <a:off x="5943300" y="2260375"/>
                <a:ext cx="78625" cy="30500"/>
              </a:xfrm>
              <a:custGeom>
                <a:rect b="b" l="l" r="r" t="t"/>
                <a:pathLst>
                  <a:path extrusionOk="0" h="1220" w="3145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0"/>
                    </a:cubicBezTo>
                    <a:cubicBezTo>
                      <a:pt x="3144" y="284"/>
                      <a:pt x="2440" y="0"/>
                      <a:pt x="1573" y="0"/>
                    </a:cubicBezTo>
                    <a:cubicBezTo>
                      <a:pt x="706" y="0"/>
                      <a:pt x="1" y="284"/>
                      <a:pt x="1" y="610"/>
                    </a:cubicBezTo>
                    <a:cubicBezTo>
                      <a:pt x="1" y="949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64" name="Google Shape;664;p23"/>
          <p:cNvSpPr txBox="1"/>
          <p:nvPr/>
        </p:nvSpPr>
        <p:spPr>
          <a:xfrm>
            <a:off x="7834193" y="4429575"/>
            <a:ext cx="14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*not to scale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65" name="Google Shape;665;p23"/>
          <p:cNvCxnSpPr/>
          <p:nvPr/>
        </p:nvCxnSpPr>
        <p:spPr>
          <a:xfrm rot="10800000">
            <a:off x="1363475" y="4664600"/>
            <a:ext cx="6398700" cy="15600"/>
          </a:xfrm>
          <a:prstGeom prst="straightConnector1">
            <a:avLst/>
          </a:prstGeom>
          <a:noFill/>
          <a:ln cap="flat" cmpd="sng" w="38100">
            <a:solidFill>
              <a:srgbClr val="9E9E9E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666" name="Google Shape;666;p23"/>
          <p:cNvGrpSpPr/>
          <p:nvPr/>
        </p:nvGrpSpPr>
        <p:grpSpPr>
          <a:xfrm>
            <a:off x="152320" y="2290565"/>
            <a:ext cx="457297" cy="457297"/>
            <a:chOff x="2810757" y="1723146"/>
            <a:chExt cx="719700" cy="719700"/>
          </a:xfrm>
        </p:grpSpPr>
        <p:sp>
          <p:nvSpPr>
            <p:cNvPr id="667" name="Google Shape;667;p23"/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68" name="Google Shape;668;p23"/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669" name="Google Shape;669;p23"/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0" name="Google Shape;670;p23"/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rect b="b" l="l" r="r" t="t"/>
                <a:pathLst>
                  <a:path extrusionOk="0" h="4039" w="4039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6" name="Google Shape;676;p23"/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7" name="Google Shape;677;p23"/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rect b="b" l="l" r="r" t="t"/>
                <a:pathLst>
                  <a:path extrusionOk="0" h="1221" w="3144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rect b="b" l="l" r="r" t="t"/>
                <a:pathLst>
                  <a:path extrusionOk="0" h="1221" w="3145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rect b="b" l="l" r="r" t="t"/>
                <a:pathLst>
                  <a:path extrusionOk="0" h="1748" w="5746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82" name="Google Shape;682;p23"/>
          <p:cNvGrpSpPr/>
          <p:nvPr/>
        </p:nvGrpSpPr>
        <p:grpSpPr>
          <a:xfrm>
            <a:off x="105107" y="3091785"/>
            <a:ext cx="523495" cy="540182"/>
            <a:chOff x="7284979" y="4158794"/>
            <a:chExt cx="207300" cy="207300"/>
          </a:xfrm>
        </p:grpSpPr>
        <p:sp>
          <p:nvSpPr>
            <p:cNvPr id="683" name="Google Shape;683;p23"/>
            <p:cNvSpPr/>
            <p:nvPr/>
          </p:nvSpPr>
          <p:spPr>
            <a:xfrm rot="-589485">
              <a:off x="7298964" y="4172779"/>
              <a:ext cx="179330" cy="179330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rgbClr val="797EFC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84" name="Google Shape;684;p23"/>
            <p:cNvGrpSpPr/>
            <p:nvPr/>
          </p:nvGrpSpPr>
          <p:grpSpPr>
            <a:xfrm>
              <a:off x="7339721" y="4244773"/>
              <a:ext cx="97884" cy="35185"/>
              <a:chOff x="6253275" y="1773275"/>
              <a:chExt cx="392950" cy="141250"/>
            </a:xfrm>
          </p:grpSpPr>
          <p:sp>
            <p:nvSpPr>
              <p:cNvPr id="685" name="Google Shape;685;p23"/>
              <p:cNvSpPr/>
              <p:nvPr/>
            </p:nvSpPr>
            <p:spPr>
              <a:xfrm>
                <a:off x="6395525" y="1847125"/>
                <a:ext cx="108425" cy="57250"/>
              </a:xfrm>
              <a:custGeom>
                <a:rect b="b" l="l" r="r" t="t"/>
                <a:pathLst>
                  <a:path extrusionOk="0" h="2290" w="4337">
                    <a:moveTo>
                      <a:pt x="1247" y="392"/>
                    </a:moveTo>
                    <a:cubicBezTo>
                      <a:pt x="1017" y="257"/>
                      <a:pt x="814" y="108"/>
                      <a:pt x="597" y="81"/>
                    </a:cubicBezTo>
                    <a:cubicBezTo>
                      <a:pt x="1" y="0"/>
                      <a:pt x="41" y="813"/>
                      <a:pt x="245" y="1192"/>
                    </a:cubicBezTo>
                    <a:cubicBezTo>
                      <a:pt x="664" y="1924"/>
                      <a:pt x="1423" y="2289"/>
                      <a:pt x="2169" y="2276"/>
                    </a:cubicBezTo>
                    <a:cubicBezTo>
                      <a:pt x="2928" y="2289"/>
                      <a:pt x="3686" y="1924"/>
                      <a:pt x="4093" y="1192"/>
                    </a:cubicBezTo>
                    <a:cubicBezTo>
                      <a:pt x="4296" y="813"/>
                      <a:pt x="4337" y="0"/>
                      <a:pt x="3741" y="81"/>
                    </a:cubicBezTo>
                    <a:cubicBezTo>
                      <a:pt x="3524" y="108"/>
                      <a:pt x="3320" y="257"/>
                      <a:pt x="3090" y="392"/>
                    </a:cubicBezTo>
                    <a:cubicBezTo>
                      <a:pt x="2805" y="555"/>
                      <a:pt x="2480" y="623"/>
                      <a:pt x="2169" y="609"/>
                    </a:cubicBezTo>
                    <a:cubicBezTo>
                      <a:pt x="1857" y="623"/>
                      <a:pt x="1546" y="555"/>
                      <a:pt x="1247" y="3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>
                <a:off x="6267500" y="1773275"/>
                <a:ext cx="72825" cy="94875"/>
              </a:xfrm>
              <a:custGeom>
                <a:rect b="b" l="l" r="r" t="t"/>
                <a:pathLst>
                  <a:path extrusionOk="0" h="3795" w="2913">
                    <a:moveTo>
                      <a:pt x="284" y="691"/>
                    </a:moveTo>
                    <a:cubicBezTo>
                      <a:pt x="122" y="582"/>
                      <a:pt x="67" y="380"/>
                      <a:pt x="176" y="217"/>
                    </a:cubicBezTo>
                    <a:cubicBezTo>
                      <a:pt x="271" y="54"/>
                      <a:pt x="488" y="0"/>
                      <a:pt x="651" y="109"/>
                    </a:cubicBezTo>
                    <a:cubicBezTo>
                      <a:pt x="651" y="109"/>
                      <a:pt x="2819" y="1464"/>
                      <a:pt x="2859" y="2154"/>
                    </a:cubicBezTo>
                    <a:cubicBezTo>
                      <a:pt x="2913" y="2927"/>
                      <a:pt x="501" y="3740"/>
                      <a:pt x="488" y="3740"/>
                    </a:cubicBezTo>
                    <a:cubicBezTo>
                      <a:pt x="311" y="3794"/>
                      <a:pt x="122" y="3699"/>
                      <a:pt x="54" y="3523"/>
                    </a:cubicBezTo>
                    <a:cubicBezTo>
                      <a:pt x="0" y="3346"/>
                      <a:pt x="95" y="3144"/>
                      <a:pt x="271" y="3090"/>
                    </a:cubicBezTo>
                    <a:cubicBezTo>
                      <a:pt x="284" y="3090"/>
                      <a:pt x="2195" y="2439"/>
                      <a:pt x="2181" y="2195"/>
                    </a:cubicBezTo>
                    <a:cubicBezTo>
                      <a:pt x="2154" y="1856"/>
                      <a:pt x="284" y="691"/>
                      <a:pt x="284" y="6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>
                <a:off x="6559125" y="1773275"/>
                <a:ext cx="72875" cy="94875"/>
              </a:xfrm>
              <a:custGeom>
                <a:rect b="b" l="l" r="r" t="t"/>
                <a:pathLst>
                  <a:path extrusionOk="0" h="3795" w="2915">
                    <a:moveTo>
                      <a:pt x="2264" y="109"/>
                    </a:moveTo>
                    <a:cubicBezTo>
                      <a:pt x="2427" y="0"/>
                      <a:pt x="2643" y="54"/>
                      <a:pt x="2738" y="217"/>
                    </a:cubicBezTo>
                    <a:cubicBezTo>
                      <a:pt x="2846" y="380"/>
                      <a:pt x="2792" y="582"/>
                      <a:pt x="2629" y="691"/>
                    </a:cubicBezTo>
                    <a:cubicBezTo>
                      <a:pt x="2629" y="691"/>
                      <a:pt x="760" y="1856"/>
                      <a:pt x="747" y="2195"/>
                    </a:cubicBezTo>
                    <a:cubicBezTo>
                      <a:pt x="719" y="2439"/>
                      <a:pt x="2629" y="3090"/>
                      <a:pt x="2643" y="3090"/>
                    </a:cubicBezTo>
                    <a:cubicBezTo>
                      <a:pt x="2819" y="3144"/>
                      <a:pt x="2914" y="3346"/>
                      <a:pt x="2860" y="3523"/>
                    </a:cubicBezTo>
                    <a:cubicBezTo>
                      <a:pt x="2792" y="3699"/>
                      <a:pt x="2602" y="3794"/>
                      <a:pt x="2427" y="3740"/>
                    </a:cubicBezTo>
                    <a:cubicBezTo>
                      <a:pt x="2413" y="3740"/>
                      <a:pt x="1" y="2927"/>
                      <a:pt x="55" y="2154"/>
                    </a:cubicBezTo>
                    <a:cubicBezTo>
                      <a:pt x="96" y="1464"/>
                      <a:pt x="2264" y="109"/>
                      <a:pt x="2264" y="1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>
                <a:off x="6253275" y="1884375"/>
                <a:ext cx="78250" cy="30150"/>
              </a:xfrm>
              <a:custGeom>
                <a:rect b="b" l="l" r="r" t="t"/>
                <a:pathLst>
                  <a:path extrusionOk="0" h="1206" w="3130">
                    <a:moveTo>
                      <a:pt x="1572" y="1206"/>
                    </a:moveTo>
                    <a:cubicBezTo>
                      <a:pt x="2425" y="1206"/>
                      <a:pt x="3130" y="935"/>
                      <a:pt x="3130" y="597"/>
                    </a:cubicBezTo>
                    <a:cubicBezTo>
                      <a:pt x="3130" y="271"/>
                      <a:pt x="2425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>
                <a:off x="6567950" y="1884375"/>
                <a:ext cx="78275" cy="30150"/>
              </a:xfrm>
              <a:custGeom>
                <a:rect b="b" l="l" r="r" t="t"/>
                <a:pathLst>
                  <a:path extrusionOk="0" h="1206" w="3131">
                    <a:moveTo>
                      <a:pt x="1572" y="1206"/>
                    </a:moveTo>
                    <a:cubicBezTo>
                      <a:pt x="2426" y="1206"/>
                      <a:pt x="3130" y="935"/>
                      <a:pt x="3130" y="597"/>
                    </a:cubicBezTo>
                    <a:cubicBezTo>
                      <a:pt x="3130" y="271"/>
                      <a:pt x="2426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90" name="Google Shape;690;p23"/>
          <p:cNvGrpSpPr/>
          <p:nvPr/>
        </p:nvGrpSpPr>
        <p:grpSpPr>
          <a:xfrm>
            <a:off x="123222" y="1452407"/>
            <a:ext cx="457225" cy="457225"/>
            <a:chOff x="4496924" y="2512684"/>
            <a:chExt cx="719700" cy="719700"/>
          </a:xfrm>
        </p:grpSpPr>
        <p:sp>
          <p:nvSpPr>
            <p:cNvPr id="691" name="Google Shape;691;p23"/>
            <p:cNvSpPr/>
            <p:nvPr/>
          </p:nvSpPr>
          <p:spPr>
            <a:xfrm>
              <a:off x="4496924" y="2512684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92" name="Google Shape;692;p23"/>
            <p:cNvGrpSpPr/>
            <p:nvPr/>
          </p:nvGrpSpPr>
          <p:grpSpPr>
            <a:xfrm>
              <a:off x="4624899" y="2792584"/>
              <a:ext cx="463750" cy="159900"/>
              <a:chOff x="5593400" y="2130975"/>
              <a:chExt cx="463750" cy="159900"/>
            </a:xfrm>
          </p:grpSpPr>
          <p:sp>
            <p:nvSpPr>
              <p:cNvPr id="693" name="Google Shape;693;p23"/>
              <p:cNvSpPr/>
              <p:nvPr/>
            </p:nvSpPr>
            <p:spPr>
              <a:xfrm>
                <a:off x="5617450" y="2136400"/>
                <a:ext cx="100975" cy="100950"/>
              </a:xfrm>
              <a:custGeom>
                <a:rect b="b" l="l" r="r" t="t"/>
                <a:pathLst>
                  <a:path extrusionOk="0" h="4038" w="4039">
                    <a:moveTo>
                      <a:pt x="2020" y="4038"/>
                    </a:moveTo>
                    <a:cubicBezTo>
                      <a:pt x="3131" y="4038"/>
                      <a:pt x="4038" y="3130"/>
                      <a:pt x="4038" y="2019"/>
                    </a:cubicBezTo>
                    <a:cubicBezTo>
                      <a:pt x="4038" y="908"/>
                      <a:pt x="3131" y="0"/>
                      <a:pt x="2020" y="0"/>
                    </a:cubicBezTo>
                    <a:cubicBezTo>
                      <a:pt x="909" y="0"/>
                      <a:pt x="0" y="908"/>
                      <a:pt x="0" y="2019"/>
                    </a:cubicBezTo>
                    <a:cubicBezTo>
                      <a:pt x="0" y="3130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4" name="Google Shape;694;p23"/>
              <p:cNvSpPr/>
              <p:nvPr/>
            </p:nvSpPr>
            <p:spPr>
              <a:xfrm>
                <a:off x="5606275" y="2130975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204" y="420"/>
                    </a:moveTo>
                    <a:cubicBezTo>
                      <a:pt x="245" y="501"/>
                      <a:pt x="299" y="570"/>
                      <a:pt x="366" y="637"/>
                    </a:cubicBezTo>
                    <a:cubicBezTo>
                      <a:pt x="489" y="759"/>
                      <a:pt x="624" y="868"/>
                      <a:pt x="800" y="935"/>
                    </a:cubicBezTo>
                    <a:lnTo>
                      <a:pt x="800" y="935"/>
                    </a:lnTo>
                    <a:cubicBezTo>
                      <a:pt x="814" y="935"/>
                      <a:pt x="814" y="949"/>
                      <a:pt x="814" y="949"/>
                    </a:cubicBez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49"/>
                      <a:pt x="1545" y="922"/>
                      <a:pt x="1613" y="881"/>
                    </a:cubicBezTo>
                    <a:cubicBezTo>
                      <a:pt x="1667" y="841"/>
                      <a:pt x="1938" y="651"/>
                      <a:pt x="1857" y="555"/>
                    </a:cubicBezTo>
                    <a:cubicBezTo>
                      <a:pt x="1802" y="501"/>
                      <a:pt x="1586" y="637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45"/>
                      <a:pt x="935" y="691"/>
                    </a:cubicBezTo>
                    <a:lnTo>
                      <a:pt x="908" y="691"/>
                    </a:lnTo>
                    <a:lnTo>
                      <a:pt x="908" y="691"/>
                    </a:lnTo>
                    <a:cubicBezTo>
                      <a:pt x="908" y="678"/>
                      <a:pt x="908" y="678"/>
                      <a:pt x="895" y="678"/>
                    </a:cubicBezTo>
                    <a:cubicBezTo>
                      <a:pt x="760" y="624"/>
                      <a:pt x="651" y="555"/>
                      <a:pt x="543" y="447"/>
                    </a:cubicBezTo>
                    <a:cubicBezTo>
                      <a:pt x="516" y="434"/>
                      <a:pt x="407" y="312"/>
                      <a:pt x="380" y="284"/>
                    </a:cubicBezTo>
                    <a:cubicBezTo>
                      <a:pt x="339" y="217"/>
                      <a:pt x="191" y="0"/>
                      <a:pt x="95" y="41"/>
                    </a:cubicBezTo>
                    <a:cubicBezTo>
                      <a:pt x="1" y="95"/>
                      <a:pt x="163" y="366"/>
                      <a:pt x="204" y="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5" name="Google Shape;695;p23"/>
              <p:cNvSpPr/>
              <p:nvPr/>
            </p:nvSpPr>
            <p:spPr>
              <a:xfrm>
                <a:off x="5595450" y="2146550"/>
                <a:ext cx="58950" cy="19000"/>
              </a:xfrm>
              <a:custGeom>
                <a:rect b="b" l="l" r="r" t="t"/>
                <a:pathLst>
                  <a:path extrusionOk="0" h="760" w="2358">
                    <a:moveTo>
                      <a:pt x="338" y="461"/>
                    </a:moveTo>
                    <a:cubicBezTo>
                      <a:pt x="420" y="543"/>
                      <a:pt x="501" y="583"/>
                      <a:pt x="609" y="637"/>
                    </a:cubicBezTo>
                    <a:cubicBezTo>
                      <a:pt x="799" y="718"/>
                      <a:pt x="976" y="760"/>
                      <a:pt x="1179" y="745"/>
                    </a:cubicBezTo>
                    <a:lnTo>
                      <a:pt x="1193" y="745"/>
                    </a:lnTo>
                    <a:lnTo>
                      <a:pt x="1193" y="745"/>
                    </a:lnTo>
                    <a:lnTo>
                      <a:pt x="1274" y="745"/>
                    </a:lnTo>
                    <a:cubicBezTo>
                      <a:pt x="1504" y="718"/>
                      <a:pt x="1680" y="651"/>
                      <a:pt x="1870" y="529"/>
                    </a:cubicBezTo>
                    <a:cubicBezTo>
                      <a:pt x="1897" y="516"/>
                      <a:pt x="2006" y="434"/>
                      <a:pt x="2046" y="420"/>
                    </a:cubicBezTo>
                    <a:cubicBezTo>
                      <a:pt x="2087" y="380"/>
                      <a:pt x="2358" y="136"/>
                      <a:pt x="2262" y="55"/>
                    </a:cubicBezTo>
                    <a:cubicBezTo>
                      <a:pt x="2195" y="1"/>
                      <a:pt x="1978" y="176"/>
                      <a:pt x="1910" y="231"/>
                    </a:cubicBezTo>
                    <a:lnTo>
                      <a:pt x="1748" y="312"/>
                    </a:lnTo>
                    <a:cubicBezTo>
                      <a:pt x="1585" y="393"/>
                      <a:pt x="1436" y="447"/>
                      <a:pt x="1247" y="474"/>
                    </a:cubicBezTo>
                    <a:lnTo>
                      <a:pt x="1179" y="474"/>
                    </a:lnTo>
                    <a:lnTo>
                      <a:pt x="1179" y="474"/>
                    </a:lnTo>
                    <a:lnTo>
                      <a:pt x="1166" y="474"/>
                    </a:lnTo>
                    <a:cubicBezTo>
                      <a:pt x="1003" y="489"/>
                      <a:pt x="867" y="461"/>
                      <a:pt x="705" y="407"/>
                    </a:cubicBezTo>
                    <a:cubicBezTo>
                      <a:pt x="624" y="366"/>
                      <a:pt x="555" y="326"/>
                      <a:pt x="474" y="272"/>
                    </a:cubicBezTo>
                    <a:cubicBezTo>
                      <a:pt x="407" y="231"/>
                      <a:pt x="176" y="28"/>
                      <a:pt x="109" y="68"/>
                    </a:cubicBezTo>
                    <a:cubicBezTo>
                      <a:pt x="0" y="149"/>
                      <a:pt x="284" y="420"/>
                      <a:pt x="338" y="4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6" name="Google Shape;696;p23"/>
              <p:cNvSpPr/>
              <p:nvPr/>
            </p:nvSpPr>
            <p:spPr>
              <a:xfrm>
                <a:off x="5770900" y="2199400"/>
                <a:ext cx="108750" cy="57250"/>
              </a:xfrm>
              <a:custGeom>
                <a:rect b="b" l="l" r="r" t="t"/>
                <a:pathLst>
                  <a:path extrusionOk="0" h="2290" w="4350">
                    <a:moveTo>
                      <a:pt x="1247" y="393"/>
                    </a:moveTo>
                    <a:cubicBezTo>
                      <a:pt x="1017" y="257"/>
                      <a:pt x="827" y="122"/>
                      <a:pt x="597" y="82"/>
                    </a:cubicBezTo>
                    <a:cubicBezTo>
                      <a:pt x="1" y="0"/>
                      <a:pt x="41" y="813"/>
                      <a:pt x="258" y="1193"/>
                    </a:cubicBezTo>
                    <a:cubicBezTo>
                      <a:pt x="664" y="1924"/>
                      <a:pt x="1423" y="2290"/>
                      <a:pt x="2169" y="2277"/>
                    </a:cubicBezTo>
                    <a:cubicBezTo>
                      <a:pt x="2928" y="2290"/>
                      <a:pt x="3686" y="1924"/>
                      <a:pt x="4093" y="1193"/>
                    </a:cubicBezTo>
                    <a:cubicBezTo>
                      <a:pt x="4310" y="813"/>
                      <a:pt x="4350" y="0"/>
                      <a:pt x="3753" y="82"/>
                    </a:cubicBezTo>
                    <a:cubicBezTo>
                      <a:pt x="3524" y="122"/>
                      <a:pt x="3334" y="257"/>
                      <a:pt x="3103" y="393"/>
                    </a:cubicBezTo>
                    <a:cubicBezTo>
                      <a:pt x="2805" y="555"/>
                      <a:pt x="2494" y="624"/>
                      <a:pt x="2169" y="624"/>
                    </a:cubicBezTo>
                    <a:cubicBezTo>
                      <a:pt x="1857" y="624"/>
                      <a:pt x="1545" y="555"/>
                      <a:pt x="1247" y="39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7" name="Google Shape;697;p23"/>
              <p:cNvSpPr/>
              <p:nvPr/>
            </p:nvSpPr>
            <p:spPr>
              <a:xfrm>
                <a:off x="5593400" y="2146875"/>
                <a:ext cx="56275" cy="27475"/>
              </a:xfrm>
              <a:custGeom>
                <a:rect b="b" l="l" r="r" t="t"/>
                <a:pathLst>
                  <a:path extrusionOk="0" h="1099" w="2251">
                    <a:moveTo>
                      <a:pt x="407" y="990"/>
                    </a:moveTo>
                    <a:cubicBezTo>
                      <a:pt x="516" y="1045"/>
                      <a:pt x="610" y="1058"/>
                      <a:pt x="733" y="1085"/>
                    </a:cubicBezTo>
                    <a:cubicBezTo>
                      <a:pt x="935" y="1099"/>
                      <a:pt x="1112" y="1085"/>
                      <a:pt x="1302" y="1018"/>
                    </a:cubicBezTo>
                    <a:lnTo>
                      <a:pt x="1315" y="1018"/>
                    </a:lnTo>
                    <a:lnTo>
                      <a:pt x="1315" y="1018"/>
                    </a:lnTo>
                    <a:cubicBezTo>
                      <a:pt x="1329" y="1003"/>
                      <a:pt x="1383" y="990"/>
                      <a:pt x="1383" y="990"/>
                    </a:cubicBezTo>
                    <a:cubicBezTo>
                      <a:pt x="1600" y="895"/>
                      <a:pt x="1748" y="774"/>
                      <a:pt x="1898" y="611"/>
                    </a:cubicBezTo>
                    <a:cubicBezTo>
                      <a:pt x="1925" y="584"/>
                      <a:pt x="2006" y="476"/>
                      <a:pt x="2033" y="448"/>
                    </a:cubicBezTo>
                    <a:cubicBezTo>
                      <a:pt x="2060" y="394"/>
                      <a:pt x="2250" y="82"/>
                      <a:pt x="2142" y="42"/>
                    </a:cubicBezTo>
                    <a:cubicBezTo>
                      <a:pt x="2060" y="1"/>
                      <a:pt x="1898" y="245"/>
                      <a:pt x="1844" y="313"/>
                    </a:cubicBezTo>
                    <a:lnTo>
                      <a:pt x="1721" y="434"/>
                    </a:lnTo>
                    <a:cubicBezTo>
                      <a:pt x="1586" y="570"/>
                      <a:pt x="1450" y="665"/>
                      <a:pt x="1275" y="732"/>
                    </a:cubicBezTo>
                    <a:cubicBezTo>
                      <a:pt x="1275" y="747"/>
                      <a:pt x="1233" y="747"/>
                      <a:pt x="1220" y="760"/>
                    </a:cubicBezTo>
                    <a:lnTo>
                      <a:pt x="1220" y="760"/>
                    </a:lnTo>
                    <a:lnTo>
                      <a:pt x="1206" y="760"/>
                    </a:lnTo>
                    <a:cubicBezTo>
                      <a:pt x="1058" y="814"/>
                      <a:pt x="922" y="841"/>
                      <a:pt x="760" y="828"/>
                    </a:cubicBezTo>
                    <a:cubicBezTo>
                      <a:pt x="651" y="814"/>
                      <a:pt x="583" y="801"/>
                      <a:pt x="489" y="774"/>
                    </a:cubicBezTo>
                    <a:cubicBezTo>
                      <a:pt x="407" y="760"/>
                      <a:pt x="122" y="624"/>
                      <a:pt x="82" y="692"/>
                    </a:cubicBezTo>
                    <a:cubicBezTo>
                      <a:pt x="1" y="801"/>
                      <a:pt x="353" y="976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8" name="Google Shape;698;p23"/>
              <p:cNvSpPr/>
              <p:nvPr/>
            </p:nvSpPr>
            <p:spPr>
              <a:xfrm>
                <a:off x="5645900" y="214892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6"/>
                    </a:moveTo>
                    <a:cubicBezTo>
                      <a:pt x="1112" y="1436"/>
                      <a:pt x="1424" y="1111"/>
                      <a:pt x="1424" y="719"/>
                    </a:cubicBezTo>
                    <a:cubicBezTo>
                      <a:pt x="1424" y="325"/>
                      <a:pt x="1112" y="0"/>
                      <a:pt x="705" y="0"/>
                    </a:cubicBezTo>
                    <a:cubicBezTo>
                      <a:pt x="313" y="0"/>
                      <a:pt x="1" y="325"/>
                      <a:pt x="1" y="719"/>
                    </a:cubicBezTo>
                    <a:cubicBezTo>
                      <a:pt x="1" y="1111"/>
                      <a:pt x="313" y="1436"/>
                      <a:pt x="705" y="14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9" name="Google Shape;699;p23"/>
              <p:cNvSpPr/>
              <p:nvPr/>
            </p:nvSpPr>
            <p:spPr>
              <a:xfrm>
                <a:off x="5932150" y="2136400"/>
                <a:ext cx="100975" cy="100950"/>
              </a:xfrm>
              <a:custGeom>
                <a:rect b="b" l="l" r="r" t="t"/>
                <a:pathLst>
                  <a:path extrusionOk="0" h="4038" w="4039">
                    <a:moveTo>
                      <a:pt x="2019" y="4038"/>
                    </a:moveTo>
                    <a:cubicBezTo>
                      <a:pt x="3130" y="4038"/>
                      <a:pt x="4038" y="3130"/>
                      <a:pt x="4038" y="2019"/>
                    </a:cubicBezTo>
                    <a:cubicBezTo>
                      <a:pt x="4038" y="908"/>
                      <a:pt x="3130" y="0"/>
                      <a:pt x="2019" y="0"/>
                    </a:cubicBezTo>
                    <a:cubicBezTo>
                      <a:pt x="908" y="0"/>
                      <a:pt x="0" y="908"/>
                      <a:pt x="0" y="2019"/>
                    </a:cubicBezTo>
                    <a:cubicBezTo>
                      <a:pt x="0" y="3130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0" name="Google Shape;700;p23"/>
              <p:cNvSpPr/>
              <p:nvPr/>
            </p:nvSpPr>
            <p:spPr>
              <a:xfrm>
                <a:off x="5995825" y="2130975"/>
                <a:ext cx="48450" cy="25425"/>
              </a:xfrm>
              <a:custGeom>
                <a:rect b="b" l="l" r="r" t="t"/>
                <a:pathLst>
                  <a:path extrusionOk="0" h="1017" w="1938">
                    <a:moveTo>
                      <a:pt x="1735" y="420"/>
                    </a:moveTo>
                    <a:cubicBezTo>
                      <a:pt x="1694" y="501"/>
                      <a:pt x="1640" y="570"/>
                      <a:pt x="1572" y="637"/>
                    </a:cubicBezTo>
                    <a:cubicBezTo>
                      <a:pt x="1450" y="759"/>
                      <a:pt x="1314" y="868"/>
                      <a:pt x="1139" y="935"/>
                    </a:cubicBezTo>
                    <a:lnTo>
                      <a:pt x="1139" y="935"/>
                    </a:lnTo>
                    <a:cubicBezTo>
                      <a:pt x="1125" y="935"/>
                      <a:pt x="1125" y="949"/>
                      <a:pt x="1125" y="949"/>
                    </a:cubicBez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49"/>
                      <a:pt x="393" y="922"/>
                      <a:pt x="326" y="881"/>
                    </a:cubicBezTo>
                    <a:cubicBezTo>
                      <a:pt x="272" y="841"/>
                      <a:pt x="1" y="651"/>
                      <a:pt x="82" y="555"/>
                    </a:cubicBezTo>
                    <a:cubicBezTo>
                      <a:pt x="136" y="501"/>
                      <a:pt x="353" y="637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45"/>
                      <a:pt x="1003" y="691"/>
                    </a:cubicBezTo>
                    <a:lnTo>
                      <a:pt x="1030" y="691"/>
                    </a:lnTo>
                    <a:lnTo>
                      <a:pt x="1030" y="691"/>
                    </a:lnTo>
                    <a:lnTo>
                      <a:pt x="1043" y="678"/>
                    </a:lnTo>
                    <a:cubicBezTo>
                      <a:pt x="1179" y="624"/>
                      <a:pt x="1287" y="555"/>
                      <a:pt x="1396" y="447"/>
                    </a:cubicBezTo>
                    <a:cubicBezTo>
                      <a:pt x="1423" y="434"/>
                      <a:pt x="1531" y="312"/>
                      <a:pt x="1558" y="284"/>
                    </a:cubicBezTo>
                    <a:cubicBezTo>
                      <a:pt x="1599" y="217"/>
                      <a:pt x="1748" y="0"/>
                      <a:pt x="1843" y="41"/>
                    </a:cubicBezTo>
                    <a:cubicBezTo>
                      <a:pt x="1938" y="95"/>
                      <a:pt x="1775" y="366"/>
                      <a:pt x="1735" y="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1" name="Google Shape;701;p23"/>
              <p:cNvSpPr/>
              <p:nvPr/>
            </p:nvSpPr>
            <p:spPr>
              <a:xfrm>
                <a:off x="5996150" y="2146550"/>
                <a:ext cx="58975" cy="19000"/>
              </a:xfrm>
              <a:custGeom>
                <a:rect b="b" l="l" r="r" t="t"/>
                <a:pathLst>
                  <a:path extrusionOk="0" h="760" w="2359">
                    <a:moveTo>
                      <a:pt x="2020" y="461"/>
                    </a:moveTo>
                    <a:cubicBezTo>
                      <a:pt x="1939" y="543"/>
                      <a:pt x="1857" y="583"/>
                      <a:pt x="1749" y="637"/>
                    </a:cubicBezTo>
                    <a:cubicBezTo>
                      <a:pt x="1559" y="718"/>
                      <a:pt x="1383" y="760"/>
                      <a:pt x="1180" y="745"/>
                    </a:cubicBezTo>
                    <a:lnTo>
                      <a:pt x="1166" y="745"/>
                    </a:lnTo>
                    <a:lnTo>
                      <a:pt x="1166" y="745"/>
                    </a:lnTo>
                    <a:lnTo>
                      <a:pt x="1085" y="745"/>
                    </a:lnTo>
                    <a:cubicBezTo>
                      <a:pt x="855" y="718"/>
                      <a:pt x="678" y="651"/>
                      <a:pt x="488" y="529"/>
                    </a:cubicBezTo>
                    <a:cubicBezTo>
                      <a:pt x="461" y="516"/>
                      <a:pt x="353" y="434"/>
                      <a:pt x="313" y="420"/>
                    </a:cubicBezTo>
                    <a:cubicBezTo>
                      <a:pt x="272" y="380"/>
                      <a:pt x="1" y="136"/>
                      <a:pt x="96" y="55"/>
                    </a:cubicBezTo>
                    <a:cubicBezTo>
                      <a:pt x="163" y="1"/>
                      <a:pt x="380" y="176"/>
                      <a:pt x="448" y="231"/>
                    </a:cubicBezTo>
                    <a:lnTo>
                      <a:pt x="611" y="312"/>
                    </a:lnTo>
                    <a:cubicBezTo>
                      <a:pt x="774" y="393"/>
                      <a:pt x="922" y="447"/>
                      <a:pt x="1112" y="474"/>
                    </a:cubicBezTo>
                    <a:lnTo>
                      <a:pt x="1180" y="474"/>
                    </a:lnTo>
                    <a:lnTo>
                      <a:pt x="1180" y="474"/>
                    </a:lnTo>
                    <a:lnTo>
                      <a:pt x="1193" y="474"/>
                    </a:lnTo>
                    <a:cubicBezTo>
                      <a:pt x="1356" y="489"/>
                      <a:pt x="1491" y="461"/>
                      <a:pt x="1641" y="407"/>
                    </a:cubicBezTo>
                    <a:cubicBezTo>
                      <a:pt x="1735" y="366"/>
                      <a:pt x="1803" y="326"/>
                      <a:pt x="1885" y="272"/>
                    </a:cubicBezTo>
                    <a:cubicBezTo>
                      <a:pt x="1952" y="231"/>
                      <a:pt x="2183" y="28"/>
                      <a:pt x="2250" y="68"/>
                    </a:cubicBezTo>
                    <a:cubicBezTo>
                      <a:pt x="2358" y="149"/>
                      <a:pt x="2074" y="420"/>
                      <a:pt x="2020" y="4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2" name="Google Shape;702;p23"/>
              <p:cNvSpPr/>
              <p:nvPr/>
            </p:nvSpPr>
            <p:spPr>
              <a:xfrm>
                <a:off x="6000900" y="2146875"/>
                <a:ext cx="56250" cy="27475"/>
              </a:xfrm>
              <a:custGeom>
                <a:rect b="b" l="l" r="r" t="t"/>
                <a:pathLst>
                  <a:path extrusionOk="0" h="1099" w="2250">
                    <a:moveTo>
                      <a:pt x="1843" y="990"/>
                    </a:moveTo>
                    <a:cubicBezTo>
                      <a:pt x="1735" y="1045"/>
                      <a:pt x="1640" y="1058"/>
                      <a:pt x="1518" y="1085"/>
                    </a:cubicBezTo>
                    <a:cubicBezTo>
                      <a:pt x="1315" y="1099"/>
                      <a:pt x="1138" y="1085"/>
                      <a:pt x="949" y="1018"/>
                    </a:cubicBezTo>
                    <a:lnTo>
                      <a:pt x="936" y="1018"/>
                    </a:lnTo>
                    <a:lnTo>
                      <a:pt x="936" y="1018"/>
                    </a:lnTo>
                    <a:cubicBezTo>
                      <a:pt x="922" y="1003"/>
                      <a:pt x="868" y="990"/>
                      <a:pt x="868" y="990"/>
                    </a:cubicBezTo>
                    <a:cubicBezTo>
                      <a:pt x="651" y="895"/>
                      <a:pt x="502" y="774"/>
                      <a:pt x="353" y="611"/>
                    </a:cubicBezTo>
                    <a:cubicBezTo>
                      <a:pt x="326" y="584"/>
                      <a:pt x="244" y="476"/>
                      <a:pt x="217" y="448"/>
                    </a:cubicBezTo>
                    <a:cubicBezTo>
                      <a:pt x="190" y="394"/>
                      <a:pt x="0" y="82"/>
                      <a:pt x="109" y="42"/>
                    </a:cubicBezTo>
                    <a:cubicBezTo>
                      <a:pt x="190" y="1"/>
                      <a:pt x="353" y="245"/>
                      <a:pt x="407" y="313"/>
                    </a:cubicBezTo>
                    <a:lnTo>
                      <a:pt x="529" y="434"/>
                    </a:lnTo>
                    <a:cubicBezTo>
                      <a:pt x="665" y="570"/>
                      <a:pt x="800" y="665"/>
                      <a:pt x="976" y="732"/>
                    </a:cubicBezTo>
                    <a:cubicBezTo>
                      <a:pt x="976" y="747"/>
                      <a:pt x="1017" y="747"/>
                      <a:pt x="1030" y="760"/>
                    </a:cubicBezTo>
                    <a:lnTo>
                      <a:pt x="1030" y="760"/>
                    </a:lnTo>
                    <a:lnTo>
                      <a:pt x="1044" y="760"/>
                    </a:lnTo>
                    <a:cubicBezTo>
                      <a:pt x="1193" y="814"/>
                      <a:pt x="1328" y="841"/>
                      <a:pt x="1491" y="828"/>
                    </a:cubicBezTo>
                    <a:cubicBezTo>
                      <a:pt x="1599" y="814"/>
                      <a:pt x="1667" y="801"/>
                      <a:pt x="1762" y="774"/>
                    </a:cubicBezTo>
                    <a:cubicBezTo>
                      <a:pt x="1843" y="760"/>
                      <a:pt x="2128" y="624"/>
                      <a:pt x="2168" y="692"/>
                    </a:cubicBezTo>
                    <a:cubicBezTo>
                      <a:pt x="2250" y="801"/>
                      <a:pt x="1897" y="976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3" name="Google Shape;703;p23"/>
              <p:cNvSpPr/>
              <p:nvPr/>
            </p:nvSpPr>
            <p:spPr>
              <a:xfrm>
                <a:off x="5969050" y="2148925"/>
                <a:ext cx="35600" cy="35925"/>
              </a:xfrm>
              <a:custGeom>
                <a:rect b="b" l="l" r="r" t="t"/>
                <a:pathLst>
                  <a:path extrusionOk="0" h="1437" w="1424">
                    <a:moveTo>
                      <a:pt x="705" y="1436"/>
                    </a:moveTo>
                    <a:cubicBezTo>
                      <a:pt x="1112" y="1436"/>
                      <a:pt x="1424" y="1111"/>
                      <a:pt x="1424" y="719"/>
                    </a:cubicBezTo>
                    <a:cubicBezTo>
                      <a:pt x="1424" y="325"/>
                      <a:pt x="1112" y="0"/>
                      <a:pt x="705" y="0"/>
                    </a:cubicBezTo>
                    <a:cubicBezTo>
                      <a:pt x="313" y="0"/>
                      <a:pt x="1" y="325"/>
                      <a:pt x="1" y="719"/>
                    </a:cubicBezTo>
                    <a:cubicBezTo>
                      <a:pt x="1" y="1111"/>
                      <a:pt x="313" y="1436"/>
                      <a:pt x="705" y="14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4" name="Google Shape;704;p23"/>
              <p:cNvSpPr/>
              <p:nvPr/>
            </p:nvSpPr>
            <p:spPr>
              <a:xfrm>
                <a:off x="5628650" y="2260375"/>
                <a:ext cx="78600" cy="30500"/>
              </a:xfrm>
              <a:custGeom>
                <a:rect b="b" l="l" r="r" t="t"/>
                <a:pathLst>
                  <a:path extrusionOk="0" h="1220" w="3144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10"/>
                    </a:cubicBezTo>
                    <a:cubicBezTo>
                      <a:pt x="3144" y="284"/>
                      <a:pt x="2439" y="0"/>
                      <a:pt x="1572" y="0"/>
                    </a:cubicBezTo>
                    <a:cubicBezTo>
                      <a:pt x="705" y="0"/>
                      <a:pt x="0" y="284"/>
                      <a:pt x="0" y="610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5" name="Google Shape;705;p23"/>
              <p:cNvSpPr/>
              <p:nvPr/>
            </p:nvSpPr>
            <p:spPr>
              <a:xfrm>
                <a:off x="5943300" y="2260375"/>
                <a:ext cx="78625" cy="30500"/>
              </a:xfrm>
              <a:custGeom>
                <a:rect b="b" l="l" r="r" t="t"/>
                <a:pathLst>
                  <a:path extrusionOk="0" h="1220" w="3145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0"/>
                    </a:cubicBezTo>
                    <a:cubicBezTo>
                      <a:pt x="3144" y="284"/>
                      <a:pt x="2440" y="0"/>
                      <a:pt x="1573" y="0"/>
                    </a:cubicBezTo>
                    <a:cubicBezTo>
                      <a:pt x="706" y="0"/>
                      <a:pt x="1" y="284"/>
                      <a:pt x="1" y="610"/>
                    </a:cubicBezTo>
                    <a:cubicBezTo>
                      <a:pt x="1" y="949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06" name="Google Shape;706;p23"/>
          <p:cNvSpPr txBox="1"/>
          <p:nvPr/>
        </p:nvSpPr>
        <p:spPr>
          <a:xfrm>
            <a:off x="166281" y="1067254"/>
            <a:ext cx="52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𝝂</a:t>
            </a:r>
            <a:r>
              <a:rPr baseline="-25000" lang="en" sz="1600"/>
              <a:t>e</a:t>
            </a:r>
            <a:endParaRPr baseline="-25000" sz="1600"/>
          </a:p>
        </p:txBody>
      </p:sp>
      <p:sp>
        <p:nvSpPr>
          <p:cNvPr id="707" name="Google Shape;707;p23"/>
          <p:cNvSpPr txBox="1"/>
          <p:nvPr/>
        </p:nvSpPr>
        <p:spPr>
          <a:xfrm>
            <a:off x="173885" y="1905458"/>
            <a:ext cx="52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𝝂</a:t>
            </a:r>
            <a:r>
              <a:rPr baseline="-25000" lang="en" sz="1600"/>
              <a:t>𝜇</a:t>
            </a:r>
            <a:endParaRPr baseline="-25000" sz="1600"/>
          </a:p>
        </p:txBody>
      </p:sp>
      <p:sp>
        <p:nvSpPr>
          <p:cNvPr id="708" name="Google Shape;708;p23"/>
          <p:cNvSpPr txBox="1"/>
          <p:nvPr/>
        </p:nvSpPr>
        <p:spPr>
          <a:xfrm>
            <a:off x="181519" y="2743658"/>
            <a:ext cx="52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𝝂</a:t>
            </a:r>
            <a:r>
              <a:rPr baseline="-25000" lang="en" sz="1600"/>
              <a:t>𝜏</a:t>
            </a:r>
            <a:endParaRPr baseline="-25000" sz="1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Google Shape;1058;p41"/>
          <p:cNvPicPr preferRelativeResize="0"/>
          <p:nvPr/>
        </p:nvPicPr>
        <p:blipFill rotWithShape="1">
          <a:blip r:embed="rId3">
            <a:alphaModFix/>
          </a:blip>
          <a:srcRect b="0" l="43703" r="0" t="0"/>
          <a:stretch/>
        </p:blipFill>
        <p:spPr>
          <a:xfrm>
            <a:off x="4419600" y="1174675"/>
            <a:ext cx="4310252" cy="290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4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60" name="Google Shape;1060;p41"/>
          <p:cNvCxnSpPr/>
          <p:nvPr/>
        </p:nvCxnSpPr>
        <p:spPr>
          <a:xfrm flipH="1" rot="10800000">
            <a:off x="3670787" y="985161"/>
            <a:ext cx="8700" cy="27456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061" name="Google Shape;1061;p41"/>
          <p:cNvCxnSpPr/>
          <p:nvPr/>
        </p:nvCxnSpPr>
        <p:spPr>
          <a:xfrm flipH="1" rot="10800000">
            <a:off x="2509429" y="1016909"/>
            <a:ext cx="300" cy="27351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062" name="Google Shape;1062;p41"/>
          <p:cNvCxnSpPr/>
          <p:nvPr/>
        </p:nvCxnSpPr>
        <p:spPr>
          <a:xfrm flipH="1" rot="10800000">
            <a:off x="5497318" y="922328"/>
            <a:ext cx="2700" cy="2665500"/>
          </a:xfrm>
          <a:prstGeom prst="straightConnector1">
            <a:avLst/>
          </a:prstGeom>
          <a:noFill/>
          <a:ln cap="flat" cmpd="sng" w="38100">
            <a:solidFill>
              <a:srgbClr val="351C75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063" name="Google Shape;1063;p41"/>
          <p:cNvCxnSpPr/>
          <p:nvPr/>
        </p:nvCxnSpPr>
        <p:spPr>
          <a:xfrm rot="10800000">
            <a:off x="6675028" y="922236"/>
            <a:ext cx="6900" cy="2701800"/>
          </a:xfrm>
          <a:prstGeom prst="straightConnector1">
            <a:avLst/>
          </a:prstGeom>
          <a:noFill/>
          <a:ln cap="flat" cmpd="sng" w="38100">
            <a:solidFill>
              <a:srgbClr val="351C75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064" name="Google Shape;1064;p41"/>
          <p:cNvCxnSpPr/>
          <p:nvPr/>
        </p:nvCxnSpPr>
        <p:spPr>
          <a:xfrm rot="10800000">
            <a:off x="7758647" y="964899"/>
            <a:ext cx="1500" cy="2767800"/>
          </a:xfrm>
          <a:prstGeom prst="straightConnector1">
            <a:avLst/>
          </a:prstGeom>
          <a:noFill/>
          <a:ln cap="flat" cmpd="sng" w="38100">
            <a:solidFill>
              <a:srgbClr val="0B5394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065" name="Google Shape;1065;p41"/>
          <p:cNvCxnSpPr/>
          <p:nvPr/>
        </p:nvCxnSpPr>
        <p:spPr>
          <a:xfrm rot="10800000">
            <a:off x="8812157" y="1007480"/>
            <a:ext cx="11100" cy="2773500"/>
          </a:xfrm>
          <a:prstGeom prst="straightConnector1">
            <a:avLst/>
          </a:prstGeom>
          <a:noFill/>
          <a:ln cap="flat" cmpd="sng" w="38100">
            <a:solidFill>
              <a:srgbClr val="0B539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066" name="Google Shape;1066;p41"/>
          <p:cNvSpPr txBox="1"/>
          <p:nvPr/>
        </p:nvSpPr>
        <p:spPr>
          <a:xfrm>
            <a:off x="2502588" y="712922"/>
            <a:ext cx="1111200" cy="4155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Pixel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7" name="Google Shape;1067;p41"/>
          <p:cNvSpPr txBox="1"/>
          <p:nvPr/>
        </p:nvSpPr>
        <p:spPr>
          <a:xfrm>
            <a:off x="5436581" y="622165"/>
            <a:ext cx="1299900" cy="4155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Fragment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8" name="Google Shape;1068;p41"/>
          <p:cNvSpPr txBox="1"/>
          <p:nvPr/>
        </p:nvSpPr>
        <p:spPr>
          <a:xfrm>
            <a:off x="7604443" y="612100"/>
            <a:ext cx="1355400" cy="415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Interactions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69" name="Google Shape;1069;p41" title="Scissors vector drawing | Free SV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202173">
            <a:off x="3101575" y="2879325"/>
            <a:ext cx="1747301" cy="1747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41"/>
          <p:cNvSpPr txBox="1"/>
          <p:nvPr>
            <p:ph type="title"/>
          </p:nvPr>
        </p:nvSpPr>
        <p:spPr>
          <a:xfrm>
            <a:off x="341376" y="64025"/>
            <a:ext cx="787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SPINE: Inserting </a:t>
            </a:r>
            <a:r>
              <a:rPr lang="en" sz="3200">
                <a:latin typeface="Lato"/>
                <a:ea typeface="Lato"/>
                <a:cs typeface="Lato"/>
                <a:sym typeface="Lato"/>
              </a:rPr>
              <a:t>2D Muon Detector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71" name="Google Shape;1071;p41"/>
          <p:cNvPicPr preferRelativeResize="0"/>
          <p:nvPr/>
        </p:nvPicPr>
        <p:blipFill rotWithShape="1">
          <a:blip r:embed="rId3">
            <a:alphaModFix/>
          </a:blip>
          <a:srcRect b="0" l="0" r="57005" t="0"/>
          <a:stretch/>
        </p:blipFill>
        <p:spPr>
          <a:xfrm>
            <a:off x="387900" y="1174675"/>
            <a:ext cx="3291576" cy="290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41"/>
          <p:cNvSpPr txBox="1"/>
          <p:nvPr/>
        </p:nvSpPr>
        <p:spPr>
          <a:xfrm>
            <a:off x="4833050" y="4186300"/>
            <a:ext cx="433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GrapPA: </a:t>
            </a:r>
            <a:r>
              <a:rPr lang="en" sz="16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PhysRevD. 104. 072004 </a:t>
            </a:r>
            <a:endParaRPr sz="2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42"/>
          <p:cNvSpPr/>
          <p:nvPr/>
        </p:nvSpPr>
        <p:spPr>
          <a:xfrm>
            <a:off x="599075" y="860575"/>
            <a:ext cx="4135200" cy="1900800"/>
          </a:xfrm>
          <a:prstGeom prst="homePlate">
            <a:avLst>
              <a:gd fmla="val 50000" name="adj"/>
            </a:avLst>
          </a:prstGeom>
          <a:noFill/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8" name="Google Shape;1078;p42"/>
          <p:cNvSpPr txBox="1"/>
          <p:nvPr>
            <p:ph type="ctrTitle"/>
          </p:nvPr>
        </p:nvSpPr>
        <p:spPr>
          <a:xfrm>
            <a:off x="505075" y="-261875"/>
            <a:ext cx="69657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Inserting Muon Detector</a:t>
            </a:r>
            <a:endParaRPr sz="35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9" name="Google Shape;1079;p4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80" name="Google Shape;1080;p42"/>
          <p:cNvCxnSpPr>
            <a:endCxn id="1077" idx="3"/>
          </p:cNvCxnSpPr>
          <p:nvPr/>
        </p:nvCxnSpPr>
        <p:spPr>
          <a:xfrm rot="10800000">
            <a:off x="4734275" y="1810975"/>
            <a:ext cx="73200" cy="877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stealth"/>
            <a:tailEnd len="med" w="med" type="none"/>
          </a:ln>
        </p:spPr>
      </p:cxnSp>
      <p:sp>
        <p:nvSpPr>
          <p:cNvPr id="1081" name="Google Shape;1081;p42"/>
          <p:cNvSpPr txBox="1"/>
          <p:nvPr/>
        </p:nvSpPr>
        <p:spPr>
          <a:xfrm>
            <a:off x="833476" y="2371650"/>
            <a:ext cx="128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3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82" name="Google Shape;108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509" y="1041653"/>
            <a:ext cx="1652951" cy="1260235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42"/>
          <p:cNvSpPr/>
          <p:nvPr/>
        </p:nvSpPr>
        <p:spPr>
          <a:xfrm>
            <a:off x="787350" y="1083175"/>
            <a:ext cx="375900" cy="7278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4" name="Google Shape;1084;p42"/>
          <p:cNvSpPr/>
          <p:nvPr/>
        </p:nvSpPr>
        <p:spPr>
          <a:xfrm>
            <a:off x="1548625" y="1083175"/>
            <a:ext cx="375900" cy="7278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5" name="Google Shape;1085;p42"/>
          <p:cNvPicPr preferRelativeResize="0"/>
          <p:nvPr/>
        </p:nvPicPr>
        <p:blipFill rotWithShape="1">
          <a:blip r:embed="rId4">
            <a:alphaModFix/>
          </a:blip>
          <a:srcRect b="0" l="11092" r="57005" t="0"/>
          <a:stretch/>
        </p:blipFill>
        <p:spPr>
          <a:xfrm>
            <a:off x="2224836" y="868325"/>
            <a:ext cx="1522903" cy="18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42"/>
          <p:cNvPicPr preferRelativeResize="0"/>
          <p:nvPr/>
        </p:nvPicPr>
        <p:blipFill rotWithShape="1">
          <a:blip r:embed="rId4">
            <a:alphaModFix/>
          </a:blip>
          <a:srcRect b="0" l="43703" r="0" t="0"/>
          <a:stretch/>
        </p:blipFill>
        <p:spPr>
          <a:xfrm>
            <a:off x="4800225" y="1174675"/>
            <a:ext cx="4196700" cy="2831805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42"/>
          <p:cNvSpPr txBox="1"/>
          <p:nvPr/>
        </p:nvSpPr>
        <p:spPr>
          <a:xfrm>
            <a:off x="4833050" y="4186300"/>
            <a:ext cx="433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GrapPA: </a:t>
            </a:r>
            <a:r>
              <a:rPr lang="en" sz="16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PhysRevD. 104. 072004 </a:t>
            </a:r>
            <a:endParaRPr sz="2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43"/>
          <p:cNvSpPr/>
          <p:nvPr/>
        </p:nvSpPr>
        <p:spPr>
          <a:xfrm>
            <a:off x="599075" y="860575"/>
            <a:ext cx="4135200" cy="1900800"/>
          </a:xfrm>
          <a:prstGeom prst="homePlate">
            <a:avLst>
              <a:gd fmla="val 50000" name="adj"/>
            </a:avLst>
          </a:prstGeom>
          <a:noFill/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3" name="Google Shape;10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499" y="2971600"/>
            <a:ext cx="1773149" cy="13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43"/>
          <p:cNvPicPr preferRelativeResize="0"/>
          <p:nvPr/>
        </p:nvPicPr>
        <p:blipFill rotWithShape="1">
          <a:blip r:embed="rId4">
            <a:alphaModFix/>
          </a:blip>
          <a:srcRect b="0" l="0" r="9633" t="0"/>
          <a:stretch/>
        </p:blipFill>
        <p:spPr>
          <a:xfrm>
            <a:off x="2588125" y="2794450"/>
            <a:ext cx="1246956" cy="143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43"/>
          <p:cNvSpPr txBox="1"/>
          <p:nvPr>
            <p:ph type="ctrTitle"/>
          </p:nvPr>
        </p:nvSpPr>
        <p:spPr>
          <a:xfrm>
            <a:off x="505075" y="-261875"/>
            <a:ext cx="69657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Inserting Muon Detector</a:t>
            </a:r>
            <a:endParaRPr sz="35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6" name="Google Shape;1096;p43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7" name="Google Shape;1097;p43"/>
          <p:cNvSpPr/>
          <p:nvPr/>
        </p:nvSpPr>
        <p:spPr>
          <a:xfrm>
            <a:off x="599075" y="2841625"/>
            <a:ext cx="4196700" cy="1813500"/>
          </a:xfrm>
          <a:prstGeom prst="homePlate">
            <a:avLst>
              <a:gd fmla="val 50000" name="adj"/>
            </a:avLst>
          </a:prstGeom>
          <a:noFill/>
          <a:ln cap="flat" cmpd="sng" w="38100">
            <a:solidFill>
              <a:srgbClr val="4EB1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98" name="Google Shape;1098;p43"/>
          <p:cNvCxnSpPr>
            <a:stCxn id="1099" idx="1"/>
            <a:endCxn id="1097" idx="3"/>
          </p:cNvCxnSpPr>
          <p:nvPr/>
        </p:nvCxnSpPr>
        <p:spPr>
          <a:xfrm flipH="1">
            <a:off x="4795725" y="2590578"/>
            <a:ext cx="4500" cy="1157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stealth"/>
            <a:tailEnd len="med" w="med" type="none"/>
          </a:ln>
        </p:spPr>
      </p:cxnSp>
      <p:sp>
        <p:nvSpPr>
          <p:cNvPr id="1100" name="Google Shape;1100;p43"/>
          <p:cNvSpPr/>
          <p:nvPr/>
        </p:nvSpPr>
        <p:spPr>
          <a:xfrm>
            <a:off x="1326775" y="3045000"/>
            <a:ext cx="300600" cy="6363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1" name="Google Shape;1101;p43"/>
          <p:cNvSpPr txBox="1"/>
          <p:nvPr/>
        </p:nvSpPr>
        <p:spPr>
          <a:xfrm>
            <a:off x="833476" y="2371650"/>
            <a:ext cx="128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3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02" name="Google Shape;1102;p43"/>
          <p:cNvSpPr txBox="1"/>
          <p:nvPr/>
        </p:nvSpPr>
        <p:spPr>
          <a:xfrm>
            <a:off x="2229900" y="3971600"/>
            <a:ext cx="2187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Traditional Track Reconstruction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03" name="Google Shape;110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509" y="1041653"/>
            <a:ext cx="1652951" cy="1260235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43"/>
          <p:cNvSpPr/>
          <p:nvPr/>
        </p:nvSpPr>
        <p:spPr>
          <a:xfrm>
            <a:off x="787350" y="1083175"/>
            <a:ext cx="375900" cy="7278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5" name="Google Shape;1105;p43"/>
          <p:cNvSpPr/>
          <p:nvPr/>
        </p:nvSpPr>
        <p:spPr>
          <a:xfrm>
            <a:off x="1548625" y="1083175"/>
            <a:ext cx="375900" cy="7278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6" name="Google Shape;1106;p43"/>
          <p:cNvSpPr txBox="1"/>
          <p:nvPr/>
        </p:nvSpPr>
        <p:spPr>
          <a:xfrm>
            <a:off x="866701" y="4269725"/>
            <a:ext cx="128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3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07" name="Google Shape;1107;p43"/>
          <p:cNvPicPr preferRelativeResize="0"/>
          <p:nvPr/>
        </p:nvPicPr>
        <p:blipFill rotWithShape="1">
          <a:blip r:embed="rId5">
            <a:alphaModFix/>
          </a:blip>
          <a:srcRect b="0" l="11092" r="57005" t="0"/>
          <a:stretch/>
        </p:blipFill>
        <p:spPr>
          <a:xfrm>
            <a:off x="2224836" y="868325"/>
            <a:ext cx="1522903" cy="18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43"/>
          <p:cNvPicPr preferRelativeResize="0"/>
          <p:nvPr/>
        </p:nvPicPr>
        <p:blipFill rotWithShape="1">
          <a:blip r:embed="rId5">
            <a:alphaModFix/>
          </a:blip>
          <a:srcRect b="0" l="43703" r="0" t="0"/>
          <a:stretch/>
        </p:blipFill>
        <p:spPr>
          <a:xfrm>
            <a:off x="4800225" y="1174675"/>
            <a:ext cx="4196700" cy="28318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8" name="Google Shape;1108;p43"/>
          <p:cNvCxnSpPr/>
          <p:nvPr/>
        </p:nvCxnSpPr>
        <p:spPr>
          <a:xfrm rot="10800000">
            <a:off x="4734275" y="1810975"/>
            <a:ext cx="73200" cy="877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stealth"/>
            <a:tailEnd len="med" w="med" type="none"/>
          </a:ln>
        </p:spPr>
      </p:cxnSp>
      <p:sp>
        <p:nvSpPr>
          <p:cNvPr id="1109" name="Google Shape;1109;p43"/>
          <p:cNvSpPr txBox="1"/>
          <p:nvPr/>
        </p:nvSpPr>
        <p:spPr>
          <a:xfrm>
            <a:off x="4833050" y="4186300"/>
            <a:ext cx="433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GrapPA: </a:t>
            </a:r>
            <a:r>
              <a:rPr lang="en" sz="16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PhysRevD. 104. 072004 </a:t>
            </a:r>
            <a:endParaRPr sz="2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>
            <a:alpha val="51900"/>
          </a:srgbClr>
        </a:solidFill>
      </p:bgPr>
    </p:bg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4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15" name="Google Shape;1115;p44"/>
          <p:cNvGrpSpPr/>
          <p:nvPr/>
        </p:nvGrpSpPr>
        <p:grpSpPr>
          <a:xfrm>
            <a:off x="129775" y="897504"/>
            <a:ext cx="2759955" cy="3458481"/>
            <a:chOff x="4462775" y="1715157"/>
            <a:chExt cx="2090400" cy="2945143"/>
          </a:xfrm>
        </p:grpSpPr>
        <p:sp>
          <p:nvSpPr>
            <p:cNvPr id="1116" name="Google Shape;1116;p44"/>
            <p:cNvSpPr/>
            <p:nvPr/>
          </p:nvSpPr>
          <p:spPr>
            <a:xfrm>
              <a:off x="4462775" y="2038000"/>
              <a:ext cx="2090400" cy="26223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44"/>
            <p:cNvSpPr txBox="1"/>
            <p:nvPr/>
          </p:nvSpPr>
          <p:spPr>
            <a:xfrm>
              <a:off x="4727575" y="1715157"/>
              <a:ext cx="1497900" cy="57660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Step 1: Match Across MINERvA</a:t>
              </a:r>
              <a:endPara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118" name="Google Shape;1118;p44"/>
          <p:cNvSpPr txBox="1"/>
          <p:nvPr/>
        </p:nvSpPr>
        <p:spPr>
          <a:xfrm>
            <a:off x="226075" y="1548725"/>
            <a:ext cx="248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Color</a:t>
            </a: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idealized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matched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track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segments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19" name="Google Shape;111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075" y="2163407"/>
            <a:ext cx="2609949" cy="1989856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44"/>
          <p:cNvSpPr txBox="1"/>
          <p:nvPr>
            <p:ph type="ctrTitle"/>
          </p:nvPr>
        </p:nvSpPr>
        <p:spPr>
          <a:xfrm>
            <a:off x="311700" y="-164575"/>
            <a:ext cx="85206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Add </a:t>
            </a:r>
            <a:r>
              <a:rPr lang="en" sz="3300">
                <a:latin typeface="Lato"/>
                <a:ea typeface="Lato"/>
                <a:cs typeface="Lato"/>
                <a:sym typeface="Lato"/>
              </a:rPr>
              <a:t>Muon Detector Input for LArTPC ML</a:t>
            </a:r>
            <a:endParaRPr sz="3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121" name="Google Shape;1121;p44"/>
          <p:cNvGrpSpPr/>
          <p:nvPr/>
        </p:nvGrpSpPr>
        <p:grpSpPr>
          <a:xfrm>
            <a:off x="-46655" y="3134830"/>
            <a:ext cx="2869059" cy="1587647"/>
            <a:chOff x="4754200" y="2909048"/>
            <a:chExt cx="3737700" cy="1822577"/>
          </a:xfrm>
        </p:grpSpPr>
        <p:grpSp>
          <p:nvGrpSpPr>
            <p:cNvPr id="1122" name="Google Shape;1122;p44"/>
            <p:cNvGrpSpPr/>
            <p:nvPr/>
          </p:nvGrpSpPr>
          <p:grpSpPr>
            <a:xfrm>
              <a:off x="4754200" y="4166125"/>
              <a:ext cx="3737700" cy="565500"/>
              <a:chOff x="1858600" y="3861325"/>
              <a:chExt cx="3737700" cy="565500"/>
            </a:xfrm>
          </p:grpSpPr>
          <p:sp>
            <p:nvSpPr>
              <p:cNvPr id="1123" name="Google Shape;1123;p44"/>
              <p:cNvSpPr/>
              <p:nvPr/>
            </p:nvSpPr>
            <p:spPr>
              <a:xfrm>
                <a:off x="20128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4" name="Google Shape;1124;p44"/>
              <p:cNvSpPr txBox="1"/>
              <p:nvPr/>
            </p:nvSpPr>
            <p:spPr>
              <a:xfrm>
                <a:off x="1858600" y="3861325"/>
                <a:ext cx="1335300" cy="56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</a:rPr>
                  <a:t>Upstream</a:t>
                </a:r>
                <a:endParaRPr sz="10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</a:rPr>
                  <a:t>Muon Tagger</a:t>
                </a:r>
                <a:endParaRPr sz="1000">
                  <a:solidFill>
                    <a:schemeClr val="dk1"/>
                  </a:solidFill>
                </a:endParaRPr>
              </a:p>
            </p:txBody>
          </p:sp>
          <p:sp>
            <p:nvSpPr>
              <p:cNvPr id="1125" name="Google Shape;1125;p44"/>
              <p:cNvSpPr/>
              <p:nvPr/>
            </p:nvSpPr>
            <p:spPr>
              <a:xfrm>
                <a:off x="44152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6" name="Google Shape;1126;p44"/>
              <p:cNvSpPr txBox="1"/>
              <p:nvPr/>
            </p:nvSpPr>
            <p:spPr>
              <a:xfrm>
                <a:off x="4261000" y="3861325"/>
                <a:ext cx="1335300" cy="56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</a:rPr>
                  <a:t>Downstream</a:t>
                </a:r>
                <a:endParaRPr sz="10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</a:rPr>
                  <a:t>Muon Tagger</a:t>
                </a:r>
                <a:endParaRPr sz="1000">
                  <a:solidFill>
                    <a:schemeClr val="dk1"/>
                  </a:solidFill>
                </a:endParaRPr>
              </a:p>
            </p:txBody>
          </p:sp>
          <p:sp>
            <p:nvSpPr>
              <p:cNvPr id="1127" name="Google Shape;1127;p44"/>
              <p:cNvSpPr/>
              <p:nvPr/>
            </p:nvSpPr>
            <p:spPr>
              <a:xfrm>
                <a:off x="3232000" y="3923425"/>
                <a:ext cx="1068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128" name="Google Shape;1128;p44"/>
            <p:cNvCxnSpPr/>
            <p:nvPr/>
          </p:nvCxnSpPr>
          <p:spPr>
            <a:xfrm flipH="1" rot="10800000">
              <a:off x="5333425" y="3273848"/>
              <a:ext cx="298500" cy="9726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29" name="Google Shape;1129;p44"/>
            <p:cNvCxnSpPr/>
            <p:nvPr/>
          </p:nvCxnSpPr>
          <p:spPr>
            <a:xfrm rot="10800000">
              <a:off x="6610246" y="2909048"/>
              <a:ext cx="144600" cy="13374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30" name="Google Shape;1130;p44"/>
            <p:cNvCxnSpPr/>
            <p:nvPr/>
          </p:nvCxnSpPr>
          <p:spPr>
            <a:xfrm rot="10800000">
              <a:off x="7644500" y="3258425"/>
              <a:ext cx="381000" cy="1019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131" name="Google Shape;1131;p44"/>
          <p:cNvSpPr txBox="1"/>
          <p:nvPr/>
        </p:nvSpPr>
        <p:spPr>
          <a:xfrm>
            <a:off x="732650" y="4318525"/>
            <a:ext cx="133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2x2 LArTPC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132" name="Google Shape;1132;p44"/>
          <p:cNvPicPr preferRelativeResize="0"/>
          <p:nvPr/>
        </p:nvPicPr>
        <p:blipFill rotWithShape="1">
          <a:blip r:embed="rId4">
            <a:alphaModFix/>
          </a:blip>
          <a:srcRect b="0" l="43703" r="44988" t="0"/>
          <a:stretch/>
        </p:blipFill>
        <p:spPr>
          <a:xfrm>
            <a:off x="2990975" y="877625"/>
            <a:ext cx="1135898" cy="38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44"/>
          <p:cNvSpPr txBox="1"/>
          <p:nvPr/>
        </p:nvSpPr>
        <p:spPr>
          <a:xfrm>
            <a:off x="4833050" y="4186300"/>
            <a:ext cx="433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GrapPA: </a:t>
            </a:r>
            <a:r>
              <a:rPr lang="en" sz="16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PhysRevD. 104. 072004 </a:t>
            </a:r>
            <a:endParaRPr sz="2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45"/>
          <p:cNvSpPr txBox="1"/>
          <p:nvPr>
            <p:ph type="ctrTitle"/>
          </p:nvPr>
        </p:nvSpPr>
        <p:spPr>
          <a:xfrm>
            <a:off x="311700" y="-358447"/>
            <a:ext cx="85206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Establishing Language</a:t>
            </a:r>
            <a:endParaRPr sz="3000"/>
          </a:p>
        </p:txBody>
      </p:sp>
      <p:sp>
        <p:nvSpPr>
          <p:cNvPr id="1139" name="Google Shape;1139;p4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0" name="Google Shape;114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375" y="1531333"/>
            <a:ext cx="3416723" cy="260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45"/>
          <p:cNvSpPr/>
          <p:nvPr/>
        </p:nvSpPr>
        <p:spPr>
          <a:xfrm>
            <a:off x="1978625" y="1751629"/>
            <a:ext cx="684600" cy="1257900"/>
          </a:xfrm>
          <a:prstGeom prst="rect">
            <a:avLst/>
          </a:prstGeom>
          <a:solidFill>
            <a:srgbClr val="B4B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Ignoring 2x2 for simple test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42" name="Google Shape;1142;p45"/>
          <p:cNvSpPr txBox="1"/>
          <p:nvPr/>
        </p:nvSpPr>
        <p:spPr>
          <a:xfrm>
            <a:off x="2231529" y="802379"/>
            <a:ext cx="204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 Positive Cases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43" name="Google Shape;1143;p45"/>
          <p:cNvCxnSpPr/>
          <p:nvPr/>
        </p:nvCxnSpPr>
        <p:spPr>
          <a:xfrm flipH="1">
            <a:off x="1549500" y="1227804"/>
            <a:ext cx="209700" cy="9120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44" name="Google Shape;1144;p45"/>
          <p:cNvCxnSpPr/>
          <p:nvPr/>
        </p:nvCxnSpPr>
        <p:spPr>
          <a:xfrm>
            <a:off x="1759200" y="1219029"/>
            <a:ext cx="1385400" cy="11421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45" name="Google Shape;1145;p45"/>
          <p:cNvSpPr txBox="1"/>
          <p:nvPr/>
        </p:nvSpPr>
        <p:spPr>
          <a:xfrm>
            <a:off x="780150" y="817679"/>
            <a:ext cx="1385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B71B0"/>
                </a:solidFill>
                <a:latin typeface="Lato"/>
                <a:ea typeface="Lato"/>
                <a:cs typeface="Lato"/>
                <a:sym typeface="Lato"/>
              </a:rPr>
              <a:t>True Positive</a:t>
            </a:r>
            <a:endParaRPr sz="1600">
              <a:solidFill>
                <a:srgbClr val="1B71B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46" name="Google Shape;1146;p45"/>
          <p:cNvCxnSpPr/>
          <p:nvPr/>
        </p:nvCxnSpPr>
        <p:spPr>
          <a:xfrm>
            <a:off x="3031900" y="1482329"/>
            <a:ext cx="265200" cy="1107600"/>
          </a:xfrm>
          <a:prstGeom prst="straightConnector1">
            <a:avLst/>
          </a:prstGeom>
          <a:noFill/>
          <a:ln cap="flat" cmpd="sng" w="28575">
            <a:solidFill>
              <a:srgbClr val="CE1E2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47" name="Google Shape;1147;p45"/>
          <p:cNvSpPr txBox="1"/>
          <p:nvPr/>
        </p:nvSpPr>
        <p:spPr>
          <a:xfrm>
            <a:off x="2400950" y="1132329"/>
            <a:ext cx="1385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E1E25"/>
                </a:solidFill>
                <a:latin typeface="Lato"/>
                <a:ea typeface="Lato"/>
                <a:cs typeface="Lato"/>
                <a:sym typeface="Lato"/>
              </a:rPr>
              <a:t>True Positive</a:t>
            </a:r>
            <a:endParaRPr sz="1600">
              <a:solidFill>
                <a:srgbClr val="CE1E25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48" name="Google Shape;1148;p45"/>
          <p:cNvCxnSpPr/>
          <p:nvPr/>
        </p:nvCxnSpPr>
        <p:spPr>
          <a:xfrm flipH="1">
            <a:off x="1702000" y="1456004"/>
            <a:ext cx="1329900" cy="836400"/>
          </a:xfrm>
          <a:prstGeom prst="straightConnector1">
            <a:avLst/>
          </a:prstGeom>
          <a:noFill/>
          <a:ln cap="flat" cmpd="sng" w="28575">
            <a:solidFill>
              <a:srgbClr val="CE1E25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149" name="Google Shape;1149;p45"/>
          <p:cNvGrpSpPr/>
          <p:nvPr/>
        </p:nvGrpSpPr>
        <p:grpSpPr>
          <a:xfrm>
            <a:off x="413175" y="2934652"/>
            <a:ext cx="3737700" cy="1810877"/>
            <a:chOff x="4754200" y="2909348"/>
            <a:chExt cx="3737700" cy="1810877"/>
          </a:xfrm>
        </p:grpSpPr>
        <p:grpSp>
          <p:nvGrpSpPr>
            <p:cNvPr id="1150" name="Google Shape;1150;p45"/>
            <p:cNvGrpSpPr/>
            <p:nvPr/>
          </p:nvGrpSpPr>
          <p:grpSpPr>
            <a:xfrm>
              <a:off x="4754200" y="4166125"/>
              <a:ext cx="3737700" cy="554100"/>
              <a:chOff x="1858600" y="3861325"/>
              <a:chExt cx="3737700" cy="554100"/>
            </a:xfrm>
          </p:grpSpPr>
          <p:sp>
            <p:nvSpPr>
              <p:cNvPr id="1151" name="Google Shape;1151;p45"/>
              <p:cNvSpPr/>
              <p:nvPr/>
            </p:nvSpPr>
            <p:spPr>
              <a:xfrm>
                <a:off x="20128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2" name="Google Shape;1152;p45"/>
              <p:cNvSpPr txBox="1"/>
              <p:nvPr/>
            </p:nvSpPr>
            <p:spPr>
              <a:xfrm>
                <a:off x="18586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Upstream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153" name="Google Shape;1153;p45"/>
              <p:cNvSpPr/>
              <p:nvPr/>
            </p:nvSpPr>
            <p:spPr>
              <a:xfrm>
                <a:off x="44152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4" name="Google Shape;1154;p45"/>
              <p:cNvSpPr txBox="1"/>
              <p:nvPr/>
            </p:nvSpPr>
            <p:spPr>
              <a:xfrm>
                <a:off x="42610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Downstream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155" name="Google Shape;1155;p45"/>
              <p:cNvSpPr/>
              <p:nvPr/>
            </p:nvSpPr>
            <p:spPr>
              <a:xfrm>
                <a:off x="3232000" y="3923425"/>
                <a:ext cx="1068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156" name="Google Shape;1156;p45"/>
            <p:cNvCxnSpPr/>
            <p:nvPr/>
          </p:nvCxnSpPr>
          <p:spPr>
            <a:xfrm flipH="1" rot="10800000">
              <a:off x="5333425" y="3273848"/>
              <a:ext cx="298500" cy="9726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57" name="Google Shape;1157;p45"/>
            <p:cNvCxnSpPr/>
            <p:nvPr/>
          </p:nvCxnSpPr>
          <p:spPr>
            <a:xfrm rot="10800000">
              <a:off x="6717346" y="2909348"/>
              <a:ext cx="37500" cy="1337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58" name="Google Shape;1158;p45"/>
            <p:cNvCxnSpPr/>
            <p:nvPr/>
          </p:nvCxnSpPr>
          <p:spPr>
            <a:xfrm rot="10800000">
              <a:off x="7644500" y="3258425"/>
              <a:ext cx="381000" cy="1019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159" name="Google Shape;1159;p45"/>
          <p:cNvSpPr txBox="1"/>
          <p:nvPr/>
        </p:nvSpPr>
        <p:spPr>
          <a:xfrm>
            <a:off x="1649425" y="4267629"/>
            <a:ext cx="13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2x2 LArTPC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160" name="Google Shape;116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7400" y="1506029"/>
            <a:ext cx="3416723" cy="260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p45"/>
          <p:cNvSpPr/>
          <p:nvPr/>
        </p:nvSpPr>
        <p:spPr>
          <a:xfrm>
            <a:off x="6319650" y="1726325"/>
            <a:ext cx="684600" cy="1257900"/>
          </a:xfrm>
          <a:prstGeom prst="rect">
            <a:avLst/>
          </a:prstGeom>
          <a:solidFill>
            <a:srgbClr val="B4B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Ignoring 2x2 for simple test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2" name="Google Shape;1162;p45"/>
          <p:cNvSpPr txBox="1"/>
          <p:nvPr/>
        </p:nvSpPr>
        <p:spPr>
          <a:xfrm>
            <a:off x="5694021" y="555029"/>
            <a:ext cx="305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8 Negatives (not connected) 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63" name="Google Shape;1163;p45"/>
          <p:cNvCxnSpPr/>
          <p:nvPr/>
        </p:nvCxnSpPr>
        <p:spPr>
          <a:xfrm flipH="1">
            <a:off x="5890525" y="1202500"/>
            <a:ext cx="209700" cy="9120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64" name="Google Shape;1164;p45"/>
          <p:cNvCxnSpPr/>
          <p:nvPr/>
        </p:nvCxnSpPr>
        <p:spPr>
          <a:xfrm>
            <a:off x="6100225" y="1193725"/>
            <a:ext cx="1088400" cy="1290300"/>
          </a:xfrm>
          <a:prstGeom prst="straightConnector1">
            <a:avLst/>
          </a:prstGeom>
          <a:noFill/>
          <a:ln cap="flat" cmpd="sng" w="28575">
            <a:solidFill>
              <a:srgbClr val="CE1E2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65" name="Google Shape;1165;p45"/>
          <p:cNvSpPr txBox="1"/>
          <p:nvPr/>
        </p:nvSpPr>
        <p:spPr>
          <a:xfrm>
            <a:off x="5247275" y="868575"/>
            <a:ext cx="2062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B71B0"/>
                </a:solidFill>
                <a:latin typeface="Lato"/>
                <a:ea typeface="Lato"/>
                <a:cs typeface="Lato"/>
                <a:sym typeface="Lato"/>
              </a:rPr>
              <a:t>True Negatives</a:t>
            </a:r>
            <a:endParaRPr sz="1600">
              <a:solidFill>
                <a:srgbClr val="1B71B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66" name="Google Shape;1166;p45"/>
          <p:cNvCxnSpPr/>
          <p:nvPr/>
        </p:nvCxnSpPr>
        <p:spPr>
          <a:xfrm flipH="1">
            <a:off x="6056400" y="1228825"/>
            <a:ext cx="552900" cy="8601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167" name="Google Shape;1167;p45"/>
          <p:cNvGrpSpPr/>
          <p:nvPr/>
        </p:nvGrpSpPr>
        <p:grpSpPr>
          <a:xfrm>
            <a:off x="4754200" y="2909348"/>
            <a:ext cx="3737700" cy="1810877"/>
            <a:chOff x="4754200" y="2909348"/>
            <a:chExt cx="3737700" cy="1810877"/>
          </a:xfrm>
        </p:grpSpPr>
        <p:grpSp>
          <p:nvGrpSpPr>
            <p:cNvPr id="1168" name="Google Shape;1168;p45"/>
            <p:cNvGrpSpPr/>
            <p:nvPr/>
          </p:nvGrpSpPr>
          <p:grpSpPr>
            <a:xfrm>
              <a:off x="4754200" y="4166125"/>
              <a:ext cx="3737700" cy="554100"/>
              <a:chOff x="1858600" y="3861325"/>
              <a:chExt cx="3737700" cy="554100"/>
            </a:xfrm>
          </p:grpSpPr>
          <p:sp>
            <p:nvSpPr>
              <p:cNvPr id="1169" name="Google Shape;1169;p45"/>
              <p:cNvSpPr/>
              <p:nvPr/>
            </p:nvSpPr>
            <p:spPr>
              <a:xfrm>
                <a:off x="20128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0" name="Google Shape;1170;p45"/>
              <p:cNvSpPr txBox="1"/>
              <p:nvPr/>
            </p:nvSpPr>
            <p:spPr>
              <a:xfrm>
                <a:off x="18586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Upstream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171" name="Google Shape;1171;p45"/>
              <p:cNvSpPr/>
              <p:nvPr/>
            </p:nvSpPr>
            <p:spPr>
              <a:xfrm>
                <a:off x="44152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2" name="Google Shape;1172;p45"/>
              <p:cNvSpPr txBox="1"/>
              <p:nvPr/>
            </p:nvSpPr>
            <p:spPr>
              <a:xfrm>
                <a:off x="42610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Downstream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173" name="Google Shape;1173;p45"/>
              <p:cNvSpPr/>
              <p:nvPr/>
            </p:nvSpPr>
            <p:spPr>
              <a:xfrm>
                <a:off x="3232000" y="3923425"/>
                <a:ext cx="1068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174" name="Google Shape;1174;p45"/>
            <p:cNvCxnSpPr/>
            <p:nvPr/>
          </p:nvCxnSpPr>
          <p:spPr>
            <a:xfrm flipH="1" rot="10800000">
              <a:off x="5333425" y="3273848"/>
              <a:ext cx="298500" cy="9726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75" name="Google Shape;1175;p45"/>
            <p:cNvCxnSpPr/>
            <p:nvPr/>
          </p:nvCxnSpPr>
          <p:spPr>
            <a:xfrm rot="10800000">
              <a:off x="6717346" y="2909348"/>
              <a:ext cx="37500" cy="1337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76" name="Google Shape;1176;p45"/>
            <p:cNvCxnSpPr/>
            <p:nvPr/>
          </p:nvCxnSpPr>
          <p:spPr>
            <a:xfrm rot="10800000">
              <a:off x="7644500" y="3258425"/>
              <a:ext cx="381000" cy="1019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cxnSp>
        <p:nvCxnSpPr>
          <p:cNvPr id="1177" name="Google Shape;1177;p45"/>
          <p:cNvCxnSpPr/>
          <p:nvPr/>
        </p:nvCxnSpPr>
        <p:spPr>
          <a:xfrm>
            <a:off x="6609300" y="1228825"/>
            <a:ext cx="711300" cy="1430700"/>
          </a:xfrm>
          <a:prstGeom prst="straightConnector1">
            <a:avLst/>
          </a:prstGeom>
          <a:noFill/>
          <a:ln cap="flat" cmpd="sng" w="28575">
            <a:solidFill>
              <a:srgbClr val="27A12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78" name="Google Shape;1178;p45"/>
          <p:cNvCxnSpPr/>
          <p:nvPr/>
        </p:nvCxnSpPr>
        <p:spPr>
          <a:xfrm>
            <a:off x="5407600" y="1198975"/>
            <a:ext cx="385800" cy="8847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79" name="Google Shape;1179;p45"/>
          <p:cNvCxnSpPr/>
          <p:nvPr/>
        </p:nvCxnSpPr>
        <p:spPr>
          <a:xfrm>
            <a:off x="5412625" y="1214575"/>
            <a:ext cx="336900" cy="1089000"/>
          </a:xfrm>
          <a:prstGeom prst="straightConnector1">
            <a:avLst/>
          </a:prstGeom>
          <a:noFill/>
          <a:ln cap="flat" cmpd="sng" w="28575">
            <a:solidFill>
              <a:srgbClr val="CE1E2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80" name="Google Shape;1180;p45"/>
          <p:cNvSpPr txBox="1"/>
          <p:nvPr/>
        </p:nvSpPr>
        <p:spPr>
          <a:xfrm>
            <a:off x="5990450" y="4242325"/>
            <a:ext cx="13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2x2 LArTPC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181" name="Google Shape;1181;p45"/>
          <p:cNvSpPr txBox="1"/>
          <p:nvPr/>
        </p:nvSpPr>
        <p:spPr>
          <a:xfrm>
            <a:off x="5560231" y="2953944"/>
            <a:ext cx="1628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2" name="Google Shape;1182;p45"/>
          <p:cNvSpPr txBox="1"/>
          <p:nvPr/>
        </p:nvSpPr>
        <p:spPr>
          <a:xfrm>
            <a:off x="1173559" y="2978709"/>
            <a:ext cx="1628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Google Shape;1187;p46" title="Screen Shot 2025-08-27 at 12.36.33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3589" y="878089"/>
            <a:ext cx="4212708" cy="384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8" name="Google Shape;1188;p4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9" name="Google Shape;1189;p46"/>
          <p:cNvSpPr txBox="1"/>
          <p:nvPr>
            <p:ph type="title"/>
          </p:nvPr>
        </p:nvSpPr>
        <p:spPr>
          <a:xfrm>
            <a:off x="235500" y="64025"/>
            <a:ext cx="82908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Success: Muon Tagger Track Matching</a:t>
            </a:r>
            <a:endParaRPr sz="3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0" name="Google Shape;1190;p46"/>
          <p:cNvSpPr/>
          <p:nvPr/>
        </p:nvSpPr>
        <p:spPr>
          <a:xfrm>
            <a:off x="6240197" y="1569358"/>
            <a:ext cx="981000" cy="1632000"/>
          </a:xfrm>
          <a:prstGeom prst="rect">
            <a:avLst/>
          </a:prstGeom>
          <a:solidFill>
            <a:srgbClr val="B4B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Ignoring 2x2 for simple test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191" name="Google Shape;1191;p46"/>
          <p:cNvGrpSpPr/>
          <p:nvPr/>
        </p:nvGrpSpPr>
        <p:grpSpPr>
          <a:xfrm>
            <a:off x="4943337" y="3520714"/>
            <a:ext cx="3737700" cy="879200"/>
            <a:chOff x="4754200" y="3841025"/>
            <a:chExt cx="3737700" cy="879200"/>
          </a:xfrm>
        </p:grpSpPr>
        <p:grpSp>
          <p:nvGrpSpPr>
            <p:cNvPr id="1192" name="Google Shape;1192;p46"/>
            <p:cNvGrpSpPr/>
            <p:nvPr/>
          </p:nvGrpSpPr>
          <p:grpSpPr>
            <a:xfrm>
              <a:off x="4754200" y="4166125"/>
              <a:ext cx="3737700" cy="554100"/>
              <a:chOff x="1858600" y="3861325"/>
              <a:chExt cx="3737700" cy="554100"/>
            </a:xfrm>
          </p:grpSpPr>
          <p:sp>
            <p:nvSpPr>
              <p:cNvPr id="1193" name="Google Shape;1193;p46"/>
              <p:cNvSpPr/>
              <p:nvPr/>
            </p:nvSpPr>
            <p:spPr>
              <a:xfrm>
                <a:off x="20128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4" name="Google Shape;1194;p46"/>
              <p:cNvSpPr txBox="1"/>
              <p:nvPr/>
            </p:nvSpPr>
            <p:spPr>
              <a:xfrm>
                <a:off x="18586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Upstream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195" name="Google Shape;1195;p46"/>
              <p:cNvSpPr/>
              <p:nvPr/>
            </p:nvSpPr>
            <p:spPr>
              <a:xfrm>
                <a:off x="44152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6" name="Google Shape;1196;p46"/>
              <p:cNvSpPr txBox="1"/>
              <p:nvPr/>
            </p:nvSpPr>
            <p:spPr>
              <a:xfrm>
                <a:off x="42610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Downstream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197" name="Google Shape;1197;p46"/>
              <p:cNvSpPr/>
              <p:nvPr/>
            </p:nvSpPr>
            <p:spPr>
              <a:xfrm>
                <a:off x="3232000" y="3923425"/>
                <a:ext cx="1068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198" name="Google Shape;1198;p46"/>
            <p:cNvCxnSpPr/>
            <p:nvPr/>
          </p:nvCxnSpPr>
          <p:spPr>
            <a:xfrm flipH="1" rot="10800000">
              <a:off x="5333425" y="3877448"/>
              <a:ext cx="192900" cy="3690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99" name="Google Shape;1199;p46"/>
            <p:cNvCxnSpPr/>
            <p:nvPr/>
          </p:nvCxnSpPr>
          <p:spPr>
            <a:xfrm rot="10800000">
              <a:off x="7689200" y="3841025"/>
              <a:ext cx="336300" cy="4365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200" name="Google Shape;1200;p46"/>
          <p:cNvSpPr txBox="1"/>
          <p:nvPr/>
        </p:nvSpPr>
        <p:spPr>
          <a:xfrm>
            <a:off x="6240197" y="3951233"/>
            <a:ext cx="13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2x2 LArTPC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1201" name="Google Shape;1201;p46"/>
          <p:cNvCxnSpPr/>
          <p:nvPr/>
        </p:nvCxnSpPr>
        <p:spPr>
          <a:xfrm rot="10800000">
            <a:off x="6730697" y="3201358"/>
            <a:ext cx="213300" cy="724800"/>
          </a:xfrm>
          <a:prstGeom prst="straightConnector1">
            <a:avLst/>
          </a:prstGeom>
          <a:noFill/>
          <a:ln cap="flat" cmpd="sng" w="38100">
            <a:solidFill>
              <a:srgbClr val="FFFE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02" name="Google Shape;1202;p46"/>
          <p:cNvSpPr txBox="1"/>
          <p:nvPr/>
        </p:nvSpPr>
        <p:spPr>
          <a:xfrm>
            <a:off x="5694650" y="3449683"/>
            <a:ext cx="274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Work-In-Progress</a:t>
            </a:r>
            <a:endParaRPr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3" name="Google Shape;1203;p46"/>
          <p:cNvSpPr txBox="1"/>
          <p:nvPr/>
        </p:nvSpPr>
        <p:spPr>
          <a:xfrm>
            <a:off x="5571364" y="538057"/>
            <a:ext cx="3558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Colors show true match,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GNN prediction in red line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4" name="Google Shape;1204;p46"/>
          <p:cNvSpPr txBox="1"/>
          <p:nvPr/>
        </p:nvSpPr>
        <p:spPr>
          <a:xfrm>
            <a:off x="8115074" y="731094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✅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05" name="Google Shape;1205;p46"/>
          <p:cNvSpPr txBox="1"/>
          <p:nvPr/>
        </p:nvSpPr>
        <p:spPr>
          <a:xfrm>
            <a:off x="5744711" y="978782"/>
            <a:ext cx="213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4 tracks matched!</a:t>
            </a:r>
            <a:endParaRPr b="1" sz="1800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6" name="Google Shape;1206;p46"/>
          <p:cNvSpPr txBox="1"/>
          <p:nvPr/>
        </p:nvSpPr>
        <p:spPr>
          <a:xfrm>
            <a:off x="172000" y="723547"/>
            <a:ext cx="4937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Overall 99.7% accuracy. </a:t>
            </a:r>
            <a:r>
              <a:rPr b="1" lang="en" sz="18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Even with MUCH MORE negative cases in sample, the network isn’t over-predicting based on statistics</a:t>
            </a:r>
            <a:endParaRPr b="1" sz="1800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1207" name="Google Shape;1207;p46"/>
          <p:cNvGraphicFramePr/>
          <p:nvPr/>
        </p:nvGraphicFramePr>
        <p:xfrm>
          <a:off x="1628000" y="181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{76829B01-6F6E-4D6D-AD81-A3BBDF07A900}</a:tableStyleId>
              </a:tblPr>
              <a:tblGrid>
                <a:gridCol w="1214450"/>
                <a:gridCol w="1214450"/>
              </a:tblGrid>
              <a:tr h="1066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99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"/>
                        <a:t>0.8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%)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E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81,920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(99.8%)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</a:tr>
              <a:tr h="1066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12,275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(99.2%)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152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"/>
                        <a:t>0.2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%)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EAFE"/>
                    </a:solidFill>
                  </a:tcPr>
                </a:tc>
              </a:tr>
            </a:tbl>
          </a:graphicData>
        </a:graphic>
      </p:graphicFrame>
      <p:sp>
        <p:nvSpPr>
          <p:cNvPr id="1208" name="Google Shape;1208;p46"/>
          <p:cNvSpPr txBox="1"/>
          <p:nvPr/>
        </p:nvSpPr>
        <p:spPr>
          <a:xfrm>
            <a:off x="1678100" y="3914275"/>
            <a:ext cx="2747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Positive	     Negative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209" name="Google Shape;1209;p46"/>
          <p:cNvSpPr txBox="1"/>
          <p:nvPr/>
        </p:nvSpPr>
        <p:spPr>
          <a:xfrm>
            <a:off x="2100175" y="4230275"/>
            <a:ext cx="149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True Label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210" name="Google Shape;1210;p46"/>
          <p:cNvSpPr txBox="1"/>
          <p:nvPr/>
        </p:nvSpPr>
        <p:spPr>
          <a:xfrm>
            <a:off x="673700" y="3191750"/>
            <a:ext cx="125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Positive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211" name="Google Shape;1211;p46"/>
          <p:cNvSpPr txBox="1"/>
          <p:nvPr/>
        </p:nvSpPr>
        <p:spPr>
          <a:xfrm>
            <a:off x="597500" y="2151650"/>
            <a:ext cx="125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Negative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212" name="Google Shape;1212;p46"/>
          <p:cNvSpPr txBox="1"/>
          <p:nvPr/>
        </p:nvSpPr>
        <p:spPr>
          <a:xfrm rot="-5400000">
            <a:off x="-762725" y="2635100"/>
            <a:ext cx="247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GNN </a:t>
            </a:r>
            <a:r>
              <a:rPr lang="en" sz="1800"/>
              <a:t>Predicted Label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213" name="Google Shape;1213;p46"/>
          <p:cNvSpPr txBox="1"/>
          <p:nvPr/>
        </p:nvSpPr>
        <p:spPr>
          <a:xfrm>
            <a:off x="1703625" y="2821875"/>
            <a:ext cx="2747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Work-In-Progress</a:t>
            </a:r>
            <a:endParaRPr sz="16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4" name="Google Shape;1214;p46"/>
          <p:cNvSpPr txBox="1"/>
          <p:nvPr/>
        </p:nvSpPr>
        <p:spPr>
          <a:xfrm>
            <a:off x="5541786" y="3214855"/>
            <a:ext cx="1628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15" name="Google Shape;1215;p46"/>
          <p:cNvSpPr txBox="1"/>
          <p:nvPr/>
        </p:nvSpPr>
        <p:spPr>
          <a:xfrm>
            <a:off x="2797111" y="2572030"/>
            <a:ext cx="1628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>
            <a:alpha val="51900"/>
          </a:srgbClr>
        </a:solidFill>
      </p:bgPr>
    </p:bg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47"/>
          <p:cNvSpPr txBox="1"/>
          <p:nvPr>
            <p:ph type="ctrTitle"/>
          </p:nvPr>
        </p:nvSpPr>
        <p:spPr>
          <a:xfrm>
            <a:off x="311700" y="-164575"/>
            <a:ext cx="85206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Add </a:t>
            </a:r>
            <a:r>
              <a:rPr lang="en" sz="3300">
                <a:latin typeface="Lato"/>
                <a:ea typeface="Lato"/>
                <a:cs typeface="Lato"/>
                <a:sym typeface="Lato"/>
              </a:rPr>
              <a:t>Muon Detector Input for LArTPC ML</a:t>
            </a:r>
            <a:endParaRPr sz="3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1" name="Google Shape;1221;p4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22" name="Google Shape;1222;p47"/>
          <p:cNvGrpSpPr/>
          <p:nvPr/>
        </p:nvGrpSpPr>
        <p:grpSpPr>
          <a:xfrm>
            <a:off x="129775" y="1126104"/>
            <a:ext cx="2759955" cy="3458481"/>
            <a:chOff x="4462775" y="1715157"/>
            <a:chExt cx="2090400" cy="2945143"/>
          </a:xfrm>
        </p:grpSpPr>
        <p:sp>
          <p:nvSpPr>
            <p:cNvPr id="1223" name="Google Shape;1223;p47"/>
            <p:cNvSpPr/>
            <p:nvPr/>
          </p:nvSpPr>
          <p:spPr>
            <a:xfrm>
              <a:off x="4462775" y="2038000"/>
              <a:ext cx="2090400" cy="26223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47"/>
            <p:cNvSpPr txBox="1"/>
            <p:nvPr/>
          </p:nvSpPr>
          <p:spPr>
            <a:xfrm>
              <a:off x="4727575" y="1715157"/>
              <a:ext cx="1497900" cy="57660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Step 1: Match Across MINERvA</a:t>
              </a:r>
              <a:endPara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225" name="Google Shape;12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075" y="2392007"/>
            <a:ext cx="2609949" cy="1989856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47"/>
          <p:cNvSpPr txBox="1"/>
          <p:nvPr/>
        </p:nvSpPr>
        <p:spPr>
          <a:xfrm>
            <a:off x="2443950" y="1123775"/>
            <a:ext cx="63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✅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27" name="Google Shape;1227;p47"/>
          <p:cNvSpPr txBox="1"/>
          <p:nvPr/>
        </p:nvSpPr>
        <p:spPr>
          <a:xfrm>
            <a:off x="226075" y="1777325"/>
            <a:ext cx="248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Color</a:t>
            </a: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idealized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matched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track segments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8" name="Google Shape;1228;p47"/>
          <p:cNvSpPr txBox="1"/>
          <p:nvPr/>
        </p:nvSpPr>
        <p:spPr>
          <a:xfrm>
            <a:off x="668364" y="3459591"/>
            <a:ext cx="1628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2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>
            <a:alpha val="51900"/>
          </a:srgbClr>
        </a:solidFill>
      </p:bgPr>
    </p:bg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3" name="Google Shape;1233;p48"/>
          <p:cNvGrpSpPr/>
          <p:nvPr/>
        </p:nvGrpSpPr>
        <p:grpSpPr>
          <a:xfrm>
            <a:off x="3025535" y="1126104"/>
            <a:ext cx="2759955" cy="3458481"/>
            <a:chOff x="4462775" y="1715157"/>
            <a:chExt cx="2090400" cy="2945143"/>
          </a:xfrm>
        </p:grpSpPr>
        <p:sp>
          <p:nvSpPr>
            <p:cNvPr id="1234" name="Google Shape;1234;p48"/>
            <p:cNvSpPr/>
            <p:nvPr/>
          </p:nvSpPr>
          <p:spPr>
            <a:xfrm>
              <a:off x="4462775" y="2038000"/>
              <a:ext cx="2090400" cy="2622300"/>
            </a:xfrm>
            <a:prstGeom prst="rect">
              <a:avLst/>
            </a:prstGeom>
            <a:solidFill>
              <a:srgbClr val="D9D2E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48"/>
            <p:cNvSpPr txBox="1"/>
            <p:nvPr/>
          </p:nvSpPr>
          <p:spPr>
            <a:xfrm>
              <a:off x="4727575" y="1715157"/>
              <a:ext cx="1497900" cy="576600"/>
            </a:xfrm>
            <a:prstGeom prst="rect">
              <a:avLst/>
            </a:prstGeom>
            <a:solidFill>
              <a:srgbClr val="351C7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Step 2: Match Across 2x2</a:t>
              </a:r>
              <a:endPara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236" name="Google Shape;1236;p48"/>
          <p:cNvPicPr preferRelativeResize="0"/>
          <p:nvPr/>
        </p:nvPicPr>
        <p:blipFill rotWithShape="1">
          <a:blip r:embed="rId3">
            <a:alphaModFix/>
          </a:blip>
          <a:srcRect b="54771" l="43107" r="25062" t="18706"/>
          <a:stretch/>
        </p:blipFill>
        <p:spPr>
          <a:xfrm>
            <a:off x="3088126" y="2299574"/>
            <a:ext cx="2609951" cy="2174726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48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38" name="Google Shape;1238;p48"/>
          <p:cNvGrpSpPr/>
          <p:nvPr/>
        </p:nvGrpSpPr>
        <p:grpSpPr>
          <a:xfrm>
            <a:off x="129775" y="1126104"/>
            <a:ext cx="2759955" cy="3458481"/>
            <a:chOff x="4462775" y="1715157"/>
            <a:chExt cx="2090400" cy="2945143"/>
          </a:xfrm>
        </p:grpSpPr>
        <p:sp>
          <p:nvSpPr>
            <p:cNvPr id="1239" name="Google Shape;1239;p48"/>
            <p:cNvSpPr/>
            <p:nvPr/>
          </p:nvSpPr>
          <p:spPr>
            <a:xfrm>
              <a:off x="4462775" y="2038000"/>
              <a:ext cx="2090400" cy="26223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48"/>
            <p:cNvSpPr txBox="1"/>
            <p:nvPr/>
          </p:nvSpPr>
          <p:spPr>
            <a:xfrm>
              <a:off x="4727575" y="1715157"/>
              <a:ext cx="1497900" cy="57660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Step 1: Match Across MINERvA</a:t>
              </a:r>
              <a:endPara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241" name="Google Shape;1241;p48"/>
          <p:cNvSpPr txBox="1"/>
          <p:nvPr/>
        </p:nvSpPr>
        <p:spPr>
          <a:xfrm>
            <a:off x="3556848" y="3494200"/>
            <a:ext cx="154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Idealized output</a:t>
            </a:r>
            <a:endParaRPr sz="11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2" name="Google Shape;1242;p48"/>
          <p:cNvSpPr txBox="1"/>
          <p:nvPr/>
        </p:nvSpPr>
        <p:spPr>
          <a:xfrm>
            <a:off x="3361375" y="3671450"/>
            <a:ext cx="204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1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43" name="Google Shape;124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075" y="2392007"/>
            <a:ext cx="2609949" cy="1989856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p48"/>
          <p:cNvSpPr txBox="1"/>
          <p:nvPr/>
        </p:nvSpPr>
        <p:spPr>
          <a:xfrm>
            <a:off x="2443950" y="1123775"/>
            <a:ext cx="63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✅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45" name="Google Shape;1245;p48"/>
          <p:cNvSpPr txBox="1"/>
          <p:nvPr/>
        </p:nvSpPr>
        <p:spPr>
          <a:xfrm>
            <a:off x="226075" y="1777325"/>
            <a:ext cx="248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Color</a:t>
            </a: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idealized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matched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track segments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6" name="Google Shape;1246;p48"/>
          <p:cNvSpPr txBox="1"/>
          <p:nvPr/>
        </p:nvSpPr>
        <p:spPr>
          <a:xfrm>
            <a:off x="3144325" y="1777325"/>
            <a:ext cx="248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Color</a:t>
            </a: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idealized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matched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track segments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7" name="Google Shape;1247;p48"/>
          <p:cNvSpPr txBox="1"/>
          <p:nvPr>
            <p:ph type="ctrTitle"/>
          </p:nvPr>
        </p:nvSpPr>
        <p:spPr>
          <a:xfrm>
            <a:off x="311700" y="-164575"/>
            <a:ext cx="85206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Add </a:t>
            </a:r>
            <a:r>
              <a:rPr lang="en" sz="3300">
                <a:latin typeface="Lato"/>
                <a:ea typeface="Lato"/>
                <a:cs typeface="Lato"/>
                <a:sym typeface="Lato"/>
              </a:rPr>
              <a:t>Muon Detector Input for LArTPC ML</a:t>
            </a:r>
            <a:endParaRPr sz="3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8" name="Google Shape;1248;p48"/>
          <p:cNvSpPr txBox="1"/>
          <p:nvPr/>
        </p:nvSpPr>
        <p:spPr>
          <a:xfrm>
            <a:off x="668364" y="3459591"/>
            <a:ext cx="1628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2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9" name="Google Shape;1249;p48"/>
          <p:cNvSpPr txBox="1"/>
          <p:nvPr/>
        </p:nvSpPr>
        <p:spPr>
          <a:xfrm>
            <a:off x="3548933" y="3339656"/>
            <a:ext cx="1628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2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49"/>
          <p:cNvSpPr/>
          <p:nvPr/>
        </p:nvSpPr>
        <p:spPr>
          <a:xfrm>
            <a:off x="599075" y="860575"/>
            <a:ext cx="4135200" cy="1900800"/>
          </a:xfrm>
          <a:prstGeom prst="homePlate">
            <a:avLst>
              <a:gd fmla="val 50000" name="adj"/>
            </a:avLst>
          </a:prstGeom>
          <a:noFill/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5" name="Google Shape;125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148" y="2971600"/>
            <a:ext cx="2029344" cy="1547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p49"/>
          <p:cNvPicPr preferRelativeResize="0"/>
          <p:nvPr/>
        </p:nvPicPr>
        <p:blipFill rotWithShape="1">
          <a:blip r:embed="rId4">
            <a:alphaModFix/>
          </a:blip>
          <a:srcRect b="0" l="0" r="9633" t="0"/>
          <a:stretch/>
        </p:blipFill>
        <p:spPr>
          <a:xfrm>
            <a:off x="2717477" y="2794450"/>
            <a:ext cx="1246956" cy="143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49"/>
          <p:cNvSpPr txBox="1"/>
          <p:nvPr>
            <p:ph type="ctrTitle"/>
          </p:nvPr>
        </p:nvSpPr>
        <p:spPr>
          <a:xfrm>
            <a:off x="505075" y="-261875"/>
            <a:ext cx="69657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Inserting Muon Detector</a:t>
            </a:r>
            <a:endParaRPr sz="35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58" name="Google Shape;1258;p49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59" name="Google Shape;1259;p49"/>
          <p:cNvCxnSpPr>
            <a:stCxn id="1260" idx="1"/>
            <a:endCxn id="1261" idx="3"/>
          </p:cNvCxnSpPr>
          <p:nvPr/>
        </p:nvCxnSpPr>
        <p:spPr>
          <a:xfrm flipH="1">
            <a:off x="4795725" y="2590578"/>
            <a:ext cx="4500" cy="1157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stealth"/>
            <a:tailEnd len="med" w="med" type="none"/>
          </a:ln>
        </p:spPr>
      </p:cxnSp>
      <p:sp>
        <p:nvSpPr>
          <p:cNvPr id="1262" name="Google Shape;1262;p49"/>
          <p:cNvSpPr/>
          <p:nvPr/>
        </p:nvSpPr>
        <p:spPr>
          <a:xfrm>
            <a:off x="1282855" y="3055605"/>
            <a:ext cx="344100" cy="728100"/>
          </a:xfrm>
          <a:prstGeom prst="rect">
            <a:avLst/>
          </a:prstGeom>
          <a:solidFill>
            <a:srgbClr val="D0E0E3"/>
          </a:solidFill>
          <a:ln cap="flat" cmpd="sng" w="10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4625" lIns="104625" spcFirstLastPara="1" rIns="104625" wrap="square" tIns="104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2"/>
          </a:p>
        </p:txBody>
      </p:sp>
      <p:sp>
        <p:nvSpPr>
          <p:cNvPr id="1263" name="Google Shape;1263;p49"/>
          <p:cNvSpPr txBox="1"/>
          <p:nvPr/>
        </p:nvSpPr>
        <p:spPr>
          <a:xfrm>
            <a:off x="2288696" y="3971600"/>
            <a:ext cx="2187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Traditional Track Reconstruction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64" name="Google Shape;126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222" y="1076928"/>
            <a:ext cx="2006913" cy="15301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49"/>
          <p:cNvSpPr/>
          <p:nvPr/>
        </p:nvSpPr>
        <p:spPr>
          <a:xfrm>
            <a:off x="781368" y="1127342"/>
            <a:ext cx="456300" cy="883500"/>
          </a:xfrm>
          <a:prstGeom prst="rect">
            <a:avLst/>
          </a:prstGeom>
          <a:solidFill>
            <a:srgbClr val="D0E0E3"/>
          </a:solidFill>
          <a:ln cap="flat" cmpd="sng" w="11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1000" lIns="111000" spcFirstLastPara="1" rIns="111000" wrap="square" tIns="111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99"/>
          </a:p>
        </p:txBody>
      </p:sp>
      <p:sp>
        <p:nvSpPr>
          <p:cNvPr id="1266" name="Google Shape;1266;p49"/>
          <p:cNvSpPr/>
          <p:nvPr/>
        </p:nvSpPr>
        <p:spPr>
          <a:xfrm>
            <a:off x="1705676" y="1127342"/>
            <a:ext cx="456300" cy="883500"/>
          </a:xfrm>
          <a:prstGeom prst="rect">
            <a:avLst/>
          </a:prstGeom>
          <a:solidFill>
            <a:srgbClr val="D0E0E3"/>
          </a:solidFill>
          <a:ln cap="flat" cmpd="sng" w="11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1000" lIns="111000" spcFirstLastPara="1" rIns="111000" wrap="square" tIns="111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99"/>
          </a:p>
        </p:txBody>
      </p:sp>
      <p:pic>
        <p:nvPicPr>
          <p:cNvPr id="1267" name="Google Shape;1267;p49"/>
          <p:cNvPicPr preferRelativeResize="0"/>
          <p:nvPr/>
        </p:nvPicPr>
        <p:blipFill rotWithShape="1">
          <a:blip r:embed="rId5">
            <a:alphaModFix/>
          </a:blip>
          <a:srcRect b="0" l="11092" r="57005" t="0"/>
          <a:stretch/>
        </p:blipFill>
        <p:spPr>
          <a:xfrm>
            <a:off x="2500123" y="958075"/>
            <a:ext cx="1447532" cy="17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49"/>
          <p:cNvPicPr preferRelativeResize="0"/>
          <p:nvPr/>
        </p:nvPicPr>
        <p:blipFill rotWithShape="1">
          <a:blip r:embed="rId5">
            <a:alphaModFix/>
          </a:blip>
          <a:srcRect b="0" l="43703" r="0" t="0"/>
          <a:stretch/>
        </p:blipFill>
        <p:spPr>
          <a:xfrm>
            <a:off x="4800225" y="1174675"/>
            <a:ext cx="4196700" cy="28318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8" name="Google Shape;1268;p49"/>
          <p:cNvCxnSpPr/>
          <p:nvPr/>
        </p:nvCxnSpPr>
        <p:spPr>
          <a:xfrm rot="10800000">
            <a:off x="4734275" y="1810975"/>
            <a:ext cx="73200" cy="877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stealth"/>
            <a:tailEnd len="med" w="med" type="none"/>
          </a:ln>
        </p:spPr>
      </p:cxnSp>
      <p:sp>
        <p:nvSpPr>
          <p:cNvPr id="1269" name="Google Shape;1269;p49"/>
          <p:cNvSpPr txBox="1"/>
          <p:nvPr/>
        </p:nvSpPr>
        <p:spPr>
          <a:xfrm>
            <a:off x="949107" y="1843657"/>
            <a:ext cx="19773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11000" lIns="111000" spcFirstLastPara="1" rIns="111000" wrap="square" tIns="111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14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092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0" name="Google Shape;1270;p49"/>
          <p:cNvSpPr txBox="1"/>
          <p:nvPr/>
        </p:nvSpPr>
        <p:spPr>
          <a:xfrm>
            <a:off x="930066" y="3761001"/>
            <a:ext cx="18636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4625" lIns="104625" spcFirstLastPara="1" rIns="104625" wrap="square" tIns="1046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44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03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1" name="Google Shape;1271;p49"/>
          <p:cNvSpPr txBox="1"/>
          <p:nvPr/>
        </p:nvSpPr>
        <p:spPr>
          <a:xfrm>
            <a:off x="4833050" y="4186300"/>
            <a:ext cx="433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GrapPA: </a:t>
            </a:r>
            <a:r>
              <a:rPr lang="en" sz="16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PhysRevD. 104. 072004 </a:t>
            </a:r>
            <a:endParaRPr sz="2200">
              <a:solidFill>
                <a:schemeClr val="dk2"/>
              </a:solidFill>
            </a:endParaRPr>
          </a:p>
        </p:txBody>
      </p:sp>
      <p:sp>
        <p:nvSpPr>
          <p:cNvPr id="1261" name="Google Shape;1261;p49"/>
          <p:cNvSpPr/>
          <p:nvPr/>
        </p:nvSpPr>
        <p:spPr>
          <a:xfrm>
            <a:off x="599075" y="2841625"/>
            <a:ext cx="4196700" cy="1813500"/>
          </a:xfrm>
          <a:prstGeom prst="homePlate">
            <a:avLst>
              <a:gd fmla="val 50000" name="adj"/>
            </a:avLst>
          </a:prstGeom>
          <a:noFill/>
          <a:ln cap="flat" cmpd="sng" w="38100">
            <a:solidFill>
              <a:srgbClr val="4EB1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50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77" name="Google Shape;1277;p50" title="neutrino_event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975" y="717400"/>
            <a:ext cx="3701449" cy="40583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8" name="Google Shape;1278;p50"/>
          <p:cNvGrpSpPr/>
          <p:nvPr/>
        </p:nvGrpSpPr>
        <p:grpSpPr>
          <a:xfrm rot="66016">
            <a:off x="4583346" y="1984097"/>
            <a:ext cx="4356059" cy="2515993"/>
            <a:chOff x="4691586" y="1454152"/>
            <a:chExt cx="4356563" cy="2516284"/>
          </a:xfrm>
        </p:grpSpPr>
        <p:pic>
          <p:nvPicPr>
            <p:cNvPr id="1279" name="Google Shape;1279;p50" title="Screen Shot 2025-10-16 at 10.11.00 PM.png"/>
            <p:cNvPicPr preferRelativeResize="0"/>
            <p:nvPr/>
          </p:nvPicPr>
          <p:blipFill rotWithShape="1">
            <a:blip r:embed="rId4">
              <a:alphaModFix/>
            </a:blip>
            <a:srcRect b="0" l="1876" r="6607" t="0"/>
            <a:stretch/>
          </p:blipFill>
          <p:spPr>
            <a:xfrm rot="2">
              <a:off x="4853600" y="1454154"/>
              <a:ext cx="4194549" cy="2495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0" name="Google Shape;1280;p50"/>
            <p:cNvSpPr/>
            <p:nvPr/>
          </p:nvSpPr>
          <p:spPr>
            <a:xfrm rot="-225594">
              <a:off x="6982136" y="3767289"/>
              <a:ext cx="654208" cy="181896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281" name="Google Shape;1281;p50"/>
            <p:cNvSpPr/>
            <p:nvPr/>
          </p:nvSpPr>
          <p:spPr>
            <a:xfrm rot="-664715">
              <a:off x="4731549" y="2243726"/>
              <a:ext cx="218573" cy="439796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1282" name="Google Shape;1282;p50"/>
          <p:cNvSpPr txBox="1"/>
          <p:nvPr/>
        </p:nvSpPr>
        <p:spPr>
          <a:xfrm>
            <a:off x="6534948" y="4297173"/>
            <a:ext cx="136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Beam axis (mm)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283" name="Google Shape;1283;p50"/>
          <p:cNvSpPr txBox="1"/>
          <p:nvPr/>
        </p:nvSpPr>
        <p:spPr>
          <a:xfrm>
            <a:off x="4588575" y="686225"/>
            <a:ext cx="4432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More “match” cases 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+ more messy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Upstream to Downstream (</a:t>
            </a:r>
            <a:r>
              <a:rPr lang="en">
                <a:solidFill>
                  <a:srgbClr val="F681BE"/>
                </a:solidFill>
                <a:latin typeface="Lato"/>
                <a:ea typeface="Lato"/>
                <a:cs typeface="Lato"/>
                <a:sym typeface="Lato"/>
              </a:rPr>
              <a:t>pink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&amp; </a:t>
            </a:r>
            <a:r>
              <a:rPr lang="en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gray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here)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Upstream to 2x2 to Downstream (</a:t>
            </a:r>
            <a:r>
              <a:rPr lang="en">
                <a:solidFill>
                  <a:srgbClr val="A55627"/>
                </a:solidFill>
                <a:latin typeface="Lato"/>
                <a:ea typeface="Lato"/>
                <a:cs typeface="Lato"/>
                <a:sym typeface="Lato"/>
              </a:rPr>
              <a:t>brown</a:t>
            </a:r>
            <a:r>
              <a:rPr lang="en">
                <a:solidFill>
                  <a:srgbClr val="A55627"/>
                </a:solidFill>
                <a:latin typeface="Lato"/>
                <a:ea typeface="Lato"/>
                <a:cs typeface="Lato"/>
                <a:sym typeface="Lato"/>
              </a:rPr>
              <a:t> here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Upstream to 2x2 (not shown here)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2x2 to Downstream (</a:t>
            </a:r>
            <a:r>
              <a:rPr lang="en">
                <a:solidFill>
                  <a:srgbClr val="4DAE49"/>
                </a:solidFill>
                <a:latin typeface="Lato"/>
                <a:ea typeface="Lato"/>
                <a:cs typeface="Lato"/>
                <a:sym typeface="Lato"/>
              </a:rPr>
              <a:t>green</a:t>
            </a:r>
            <a:r>
              <a:rPr lang="en">
                <a:solidFill>
                  <a:srgbClr val="4EAF4A"/>
                </a:solidFill>
                <a:latin typeface="Lato"/>
                <a:ea typeface="Lato"/>
                <a:cs typeface="Lato"/>
                <a:sym typeface="Lato"/>
              </a:rPr>
              <a:t> here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84" name="Google Shape;1284;p50"/>
          <p:cNvSpPr/>
          <p:nvPr/>
        </p:nvSpPr>
        <p:spPr>
          <a:xfrm rot="-226191">
            <a:off x="4691700" y="3571578"/>
            <a:ext cx="155136" cy="18189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85" name="Google Shape;1285;p50"/>
          <p:cNvSpPr txBox="1"/>
          <p:nvPr/>
        </p:nvSpPr>
        <p:spPr>
          <a:xfrm rot="-5400000">
            <a:off x="3912791" y="2979784"/>
            <a:ext cx="157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Vertical axis (mm)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286" name="Google Shape;1286;p50"/>
          <p:cNvSpPr txBox="1"/>
          <p:nvPr>
            <p:ph type="ctrTitle"/>
          </p:nvPr>
        </p:nvSpPr>
        <p:spPr>
          <a:xfrm>
            <a:off x="505075" y="-261875"/>
            <a:ext cx="82746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Setting up 2x2 + Muon Tagger with True Tracks</a:t>
            </a:r>
            <a:endParaRPr sz="3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87" name="Google Shape;1287;p50"/>
          <p:cNvSpPr txBox="1"/>
          <p:nvPr/>
        </p:nvSpPr>
        <p:spPr>
          <a:xfrm>
            <a:off x="6024182" y="3650450"/>
            <a:ext cx="25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88" name="Google Shape;1288;p50"/>
          <p:cNvSpPr txBox="1"/>
          <p:nvPr/>
        </p:nvSpPr>
        <p:spPr>
          <a:xfrm>
            <a:off x="1287632" y="1257225"/>
            <a:ext cx="25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89" name="Google Shape;1289;p50"/>
          <p:cNvSpPr txBox="1"/>
          <p:nvPr/>
        </p:nvSpPr>
        <p:spPr>
          <a:xfrm>
            <a:off x="1287627" y="1473203"/>
            <a:ext cx="162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3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90" name="Google Shape;1290;p50"/>
          <p:cNvSpPr txBox="1"/>
          <p:nvPr/>
        </p:nvSpPr>
        <p:spPr>
          <a:xfrm>
            <a:off x="6321688" y="3416974"/>
            <a:ext cx="162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3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4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Near Detector (ND) Liquid Argon (LAr)</a:t>
            </a:r>
            <a:endParaRPr/>
          </a:p>
        </p:txBody>
      </p:sp>
      <p:sp>
        <p:nvSpPr>
          <p:cNvPr id="714" name="Google Shape;714;p2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5" name="Google Shape;715;p24"/>
          <p:cNvSpPr txBox="1"/>
          <p:nvPr/>
        </p:nvSpPr>
        <p:spPr>
          <a:xfrm>
            <a:off x="4770700" y="898925"/>
            <a:ext cx="4089900" cy="1847100"/>
          </a:xfrm>
          <a:prstGeom prst="rect">
            <a:avLst/>
          </a:prstGeom>
          <a:solidFill>
            <a:srgbClr val="6D9EEB"/>
          </a:solidFill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Important to constrain 𝝂 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-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Flux 				   (enter)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-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Cross section 		   (interact)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-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Detector systematics 	   (detect)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with ND that has same target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(LAr) as Far detector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16" name="Google Shape;71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26698"/>
            <a:ext cx="4089900" cy="3279657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24"/>
          <p:cNvSpPr/>
          <p:nvPr/>
        </p:nvSpPr>
        <p:spPr>
          <a:xfrm rot="1004326">
            <a:off x="865634" y="2971938"/>
            <a:ext cx="249993" cy="144076"/>
          </a:xfrm>
          <a:prstGeom prst="rect">
            <a:avLst/>
          </a:prstGeom>
          <a:solidFill>
            <a:srgbClr val="AAAAAA"/>
          </a:solidFill>
          <a:ln cap="flat" cmpd="sng" w="9525">
            <a:solidFill>
              <a:srgbClr val="AAAA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24"/>
          <p:cNvSpPr/>
          <p:nvPr/>
        </p:nvSpPr>
        <p:spPr>
          <a:xfrm rot="1005345">
            <a:off x="843471" y="3110338"/>
            <a:ext cx="174823" cy="62929"/>
          </a:xfrm>
          <a:prstGeom prst="rect">
            <a:avLst/>
          </a:prstGeom>
          <a:solidFill>
            <a:srgbClr val="909090"/>
          </a:solidFill>
          <a:ln cap="flat" cmpd="sng" w="9525">
            <a:solidFill>
              <a:srgbClr val="9090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24"/>
          <p:cNvSpPr/>
          <p:nvPr/>
        </p:nvSpPr>
        <p:spPr>
          <a:xfrm rot="1004685">
            <a:off x="802315" y="3166931"/>
            <a:ext cx="144737" cy="136289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rgbClr val="DCDC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24"/>
          <p:cNvSpPr/>
          <p:nvPr/>
        </p:nvSpPr>
        <p:spPr>
          <a:xfrm rot="1048286">
            <a:off x="403923" y="3279720"/>
            <a:ext cx="637510" cy="56986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5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96" name="Google Shape;1296;p51"/>
          <p:cNvGrpSpPr/>
          <p:nvPr/>
        </p:nvGrpSpPr>
        <p:grpSpPr>
          <a:xfrm rot="66016">
            <a:off x="4583346" y="1984097"/>
            <a:ext cx="4356059" cy="2515993"/>
            <a:chOff x="4691586" y="1454152"/>
            <a:chExt cx="4356563" cy="2516284"/>
          </a:xfrm>
        </p:grpSpPr>
        <p:pic>
          <p:nvPicPr>
            <p:cNvPr id="1297" name="Google Shape;1297;p51" title="Screen Shot 2025-10-16 at 10.11.00 PM.png"/>
            <p:cNvPicPr preferRelativeResize="0"/>
            <p:nvPr/>
          </p:nvPicPr>
          <p:blipFill rotWithShape="1">
            <a:blip r:embed="rId3">
              <a:alphaModFix/>
            </a:blip>
            <a:srcRect b="0" l="1876" r="6607" t="0"/>
            <a:stretch/>
          </p:blipFill>
          <p:spPr>
            <a:xfrm rot="2">
              <a:off x="4853600" y="1454154"/>
              <a:ext cx="4194549" cy="2495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8" name="Google Shape;1298;p51"/>
            <p:cNvSpPr/>
            <p:nvPr/>
          </p:nvSpPr>
          <p:spPr>
            <a:xfrm rot="-225594">
              <a:off x="6982136" y="3767289"/>
              <a:ext cx="654208" cy="181896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 rot="-664715">
              <a:off x="4731549" y="2243726"/>
              <a:ext cx="218573" cy="439796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1300" name="Google Shape;1300;p51"/>
          <p:cNvSpPr txBox="1"/>
          <p:nvPr/>
        </p:nvSpPr>
        <p:spPr>
          <a:xfrm>
            <a:off x="6534948" y="4297173"/>
            <a:ext cx="136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Beam axis (mm)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301" name="Google Shape;1301;p51"/>
          <p:cNvSpPr txBox="1"/>
          <p:nvPr/>
        </p:nvSpPr>
        <p:spPr>
          <a:xfrm>
            <a:off x="4588575" y="686225"/>
            <a:ext cx="4432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More “match” cases 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+ more messy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Upstream to Downstream (</a:t>
            </a:r>
            <a:r>
              <a:rPr lang="en">
                <a:solidFill>
                  <a:srgbClr val="F681BE"/>
                </a:solidFill>
                <a:latin typeface="Lato"/>
                <a:ea typeface="Lato"/>
                <a:cs typeface="Lato"/>
                <a:sym typeface="Lato"/>
              </a:rPr>
              <a:t>pink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&amp; </a:t>
            </a:r>
            <a:r>
              <a:rPr lang="en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gray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here)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Upstream to 2x2 to Downstream (</a:t>
            </a:r>
            <a:r>
              <a:rPr lang="en">
                <a:solidFill>
                  <a:srgbClr val="A55627"/>
                </a:solidFill>
                <a:latin typeface="Lato"/>
                <a:ea typeface="Lato"/>
                <a:cs typeface="Lato"/>
                <a:sym typeface="Lato"/>
              </a:rPr>
              <a:t>brown here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Upstream to 2x2 (not shown here)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2x2 to Downstream (</a:t>
            </a:r>
            <a:r>
              <a:rPr lang="en">
                <a:solidFill>
                  <a:srgbClr val="4DAE49"/>
                </a:solidFill>
                <a:latin typeface="Lato"/>
                <a:ea typeface="Lato"/>
                <a:cs typeface="Lato"/>
                <a:sym typeface="Lato"/>
              </a:rPr>
              <a:t>green</a:t>
            </a:r>
            <a:r>
              <a:rPr lang="en">
                <a:solidFill>
                  <a:srgbClr val="4EAF4A"/>
                </a:solidFill>
                <a:latin typeface="Lato"/>
                <a:ea typeface="Lato"/>
                <a:cs typeface="Lato"/>
                <a:sym typeface="Lato"/>
              </a:rPr>
              <a:t> here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2" name="Google Shape;1302;p51"/>
          <p:cNvSpPr/>
          <p:nvPr/>
        </p:nvSpPr>
        <p:spPr>
          <a:xfrm rot="-226191">
            <a:off x="4691700" y="3571578"/>
            <a:ext cx="155136" cy="18189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03" name="Google Shape;1303;p51"/>
          <p:cNvSpPr txBox="1"/>
          <p:nvPr/>
        </p:nvSpPr>
        <p:spPr>
          <a:xfrm rot="-5400000">
            <a:off x="3912791" y="2979784"/>
            <a:ext cx="157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Vertical axis (mm)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304" name="Google Shape;1304;p51"/>
          <p:cNvSpPr txBox="1"/>
          <p:nvPr>
            <p:ph type="ctrTitle"/>
          </p:nvPr>
        </p:nvSpPr>
        <p:spPr>
          <a:xfrm>
            <a:off x="341025" y="-261875"/>
            <a:ext cx="84387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More Complex! Let’s train with 2x2 True Particles</a:t>
            </a:r>
            <a:endParaRPr sz="3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05" name="Google Shape;1305;p51" title="Screen Shot 2025-10-16 at 9.22.36 PM.png"/>
          <p:cNvPicPr preferRelativeResize="0"/>
          <p:nvPr/>
        </p:nvPicPr>
        <p:blipFill rotWithShape="1">
          <a:blip r:embed="rId4">
            <a:alphaModFix/>
          </a:blip>
          <a:srcRect b="3203" l="0" r="0" t="0"/>
          <a:stretch/>
        </p:blipFill>
        <p:spPr>
          <a:xfrm>
            <a:off x="1329475" y="686219"/>
            <a:ext cx="2386025" cy="190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51" title="Screen Shot 2025-10-16 at 9.31.41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2125" y="2685595"/>
            <a:ext cx="2480722" cy="195388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51"/>
          <p:cNvSpPr txBox="1"/>
          <p:nvPr/>
        </p:nvSpPr>
        <p:spPr>
          <a:xfrm>
            <a:off x="2380100" y="837427"/>
            <a:ext cx="1181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15 overflow, up to ~120 particles)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8" name="Google Shape;1308;p51"/>
          <p:cNvSpPr txBox="1"/>
          <p:nvPr/>
        </p:nvSpPr>
        <p:spPr>
          <a:xfrm>
            <a:off x="6024182" y="3650450"/>
            <a:ext cx="25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9" name="Google Shape;1309;p51"/>
          <p:cNvSpPr txBox="1"/>
          <p:nvPr/>
        </p:nvSpPr>
        <p:spPr>
          <a:xfrm>
            <a:off x="2325311" y="3022692"/>
            <a:ext cx="1330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0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0" name="Google Shape;1310;p51"/>
          <p:cNvSpPr txBox="1"/>
          <p:nvPr/>
        </p:nvSpPr>
        <p:spPr>
          <a:xfrm>
            <a:off x="2354813" y="1533295"/>
            <a:ext cx="1330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0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1" name="Google Shape;1311;p51"/>
          <p:cNvSpPr txBox="1"/>
          <p:nvPr/>
        </p:nvSpPr>
        <p:spPr>
          <a:xfrm>
            <a:off x="2495939" y="3372044"/>
            <a:ext cx="162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1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2" name="Google Shape;1312;p51"/>
          <p:cNvSpPr txBox="1"/>
          <p:nvPr/>
        </p:nvSpPr>
        <p:spPr>
          <a:xfrm>
            <a:off x="2507240" y="1852242"/>
            <a:ext cx="162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1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3" name="Google Shape;1313;p51"/>
          <p:cNvSpPr txBox="1"/>
          <p:nvPr/>
        </p:nvSpPr>
        <p:spPr>
          <a:xfrm>
            <a:off x="6321688" y="3416974"/>
            <a:ext cx="162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3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52" title="Screen Shot 2025-10-16 at 10.33.28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75" y="453934"/>
            <a:ext cx="3938425" cy="3871104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5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20" name="Google Shape;1320;p52"/>
          <p:cNvSpPr txBox="1"/>
          <p:nvPr/>
        </p:nvSpPr>
        <p:spPr>
          <a:xfrm>
            <a:off x="4572000" y="1934282"/>
            <a:ext cx="4432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7A128"/>
              </a:buClr>
              <a:buSzPts val="1800"/>
              <a:buFont typeface="Lato"/>
              <a:buChar char="●"/>
            </a:pPr>
            <a:r>
              <a:rPr b="1" lang="en" sz="1800">
                <a:solidFill>
                  <a:srgbClr val="27A128"/>
                </a:solidFill>
                <a:latin typeface="Lato"/>
                <a:ea typeface="Lato"/>
                <a:cs typeface="Lato"/>
                <a:sym typeface="Lato"/>
              </a:rPr>
              <a:t>Network predicts ALL SIX track matches!</a:t>
            </a:r>
            <a:endParaRPr b="1" sz="1800">
              <a:solidFill>
                <a:srgbClr val="27A128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Adds one additional match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Attaches two 2x2 tracks to one segment in downstream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Can reinforce/require 1 match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21" name="Google Shape;1321;p52"/>
          <p:cNvSpPr/>
          <p:nvPr/>
        </p:nvSpPr>
        <p:spPr>
          <a:xfrm rot="-226191">
            <a:off x="4691700" y="3571578"/>
            <a:ext cx="155136" cy="18189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22" name="Google Shape;1322;p52"/>
          <p:cNvSpPr txBox="1"/>
          <p:nvPr>
            <p:ph type="ctrTitle"/>
          </p:nvPr>
        </p:nvSpPr>
        <p:spPr>
          <a:xfrm>
            <a:off x="505075" y="-261875"/>
            <a:ext cx="82746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Results: </a:t>
            </a:r>
            <a:r>
              <a:rPr lang="en" sz="3000">
                <a:solidFill>
                  <a:srgbClr val="000000"/>
                </a:solidFill>
              </a:rPr>
              <a:t>More Complex! But GNN Handles it!</a:t>
            </a:r>
            <a:endParaRPr sz="3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323" name="Google Shape;1323;p52"/>
          <p:cNvCxnSpPr/>
          <p:nvPr/>
        </p:nvCxnSpPr>
        <p:spPr>
          <a:xfrm>
            <a:off x="1789050" y="1421613"/>
            <a:ext cx="477000" cy="73200"/>
          </a:xfrm>
          <a:prstGeom prst="straightConnector1">
            <a:avLst/>
          </a:prstGeom>
          <a:noFill/>
          <a:ln cap="flat" cmpd="sng" w="9525">
            <a:solidFill>
              <a:srgbClr val="F05A4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24" name="Google Shape;1324;p52"/>
          <p:cNvCxnSpPr/>
          <p:nvPr/>
        </p:nvCxnSpPr>
        <p:spPr>
          <a:xfrm>
            <a:off x="1747150" y="1641863"/>
            <a:ext cx="455400" cy="103200"/>
          </a:xfrm>
          <a:prstGeom prst="straightConnector1">
            <a:avLst/>
          </a:prstGeom>
          <a:noFill/>
          <a:ln cap="flat" cmpd="sng" w="9525">
            <a:solidFill>
              <a:srgbClr val="F05A4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25" name="Google Shape;1325;p52"/>
          <p:cNvCxnSpPr/>
          <p:nvPr/>
        </p:nvCxnSpPr>
        <p:spPr>
          <a:xfrm>
            <a:off x="1567550" y="2044638"/>
            <a:ext cx="571500" cy="36300"/>
          </a:xfrm>
          <a:prstGeom prst="straightConnector1">
            <a:avLst/>
          </a:prstGeom>
          <a:noFill/>
          <a:ln cap="flat" cmpd="sng" w="9525">
            <a:solidFill>
              <a:srgbClr val="F05A4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26" name="Google Shape;1326;p52"/>
          <p:cNvCxnSpPr/>
          <p:nvPr/>
        </p:nvCxnSpPr>
        <p:spPr>
          <a:xfrm flipH="1" rot="10800000">
            <a:off x="1850575" y="2240663"/>
            <a:ext cx="887100" cy="237600"/>
          </a:xfrm>
          <a:prstGeom prst="straightConnector1">
            <a:avLst/>
          </a:prstGeom>
          <a:noFill/>
          <a:ln cap="flat" cmpd="sng" w="9525">
            <a:solidFill>
              <a:srgbClr val="F05A4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27" name="Google Shape;1327;p52"/>
          <p:cNvCxnSpPr/>
          <p:nvPr/>
        </p:nvCxnSpPr>
        <p:spPr>
          <a:xfrm flipH="1" rot="10800000">
            <a:off x="1874025" y="1241138"/>
            <a:ext cx="1292100" cy="249600"/>
          </a:xfrm>
          <a:prstGeom prst="straightConnector1">
            <a:avLst/>
          </a:prstGeom>
          <a:noFill/>
          <a:ln cap="flat" cmpd="sng" w="9525">
            <a:solidFill>
              <a:srgbClr val="F05A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28" name="Google Shape;1328;p52"/>
          <p:cNvSpPr txBox="1"/>
          <p:nvPr/>
        </p:nvSpPr>
        <p:spPr>
          <a:xfrm>
            <a:off x="1567557" y="3334388"/>
            <a:ext cx="25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29" name="Google Shape;1329;p52"/>
          <p:cNvSpPr txBox="1"/>
          <p:nvPr/>
        </p:nvSpPr>
        <p:spPr>
          <a:xfrm>
            <a:off x="1862268" y="3086235"/>
            <a:ext cx="1628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2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30" name="Google Shape;1330;p52"/>
          <p:cNvSpPr txBox="1"/>
          <p:nvPr/>
        </p:nvSpPr>
        <p:spPr>
          <a:xfrm>
            <a:off x="3970249" y="913051"/>
            <a:ext cx="3558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Colors show true match,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GNN prediction in red line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331" name="Google Shape;1331;p52"/>
          <p:cNvGrpSpPr/>
          <p:nvPr/>
        </p:nvGrpSpPr>
        <p:grpSpPr>
          <a:xfrm>
            <a:off x="695238" y="2934652"/>
            <a:ext cx="3737700" cy="1810877"/>
            <a:chOff x="4754200" y="2909348"/>
            <a:chExt cx="3737700" cy="1810877"/>
          </a:xfrm>
        </p:grpSpPr>
        <p:grpSp>
          <p:nvGrpSpPr>
            <p:cNvPr id="1332" name="Google Shape;1332;p52"/>
            <p:cNvGrpSpPr/>
            <p:nvPr/>
          </p:nvGrpSpPr>
          <p:grpSpPr>
            <a:xfrm>
              <a:off x="4754200" y="4166125"/>
              <a:ext cx="3737700" cy="554100"/>
              <a:chOff x="1858600" y="3861325"/>
              <a:chExt cx="3737700" cy="554100"/>
            </a:xfrm>
          </p:grpSpPr>
          <p:sp>
            <p:nvSpPr>
              <p:cNvPr id="1333" name="Google Shape;1333;p52"/>
              <p:cNvSpPr/>
              <p:nvPr/>
            </p:nvSpPr>
            <p:spPr>
              <a:xfrm>
                <a:off x="20128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4" name="Google Shape;1334;p52"/>
              <p:cNvSpPr txBox="1"/>
              <p:nvPr/>
            </p:nvSpPr>
            <p:spPr>
              <a:xfrm>
                <a:off x="18586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Upstream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335" name="Google Shape;1335;p52"/>
              <p:cNvSpPr/>
              <p:nvPr/>
            </p:nvSpPr>
            <p:spPr>
              <a:xfrm>
                <a:off x="44152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6" name="Google Shape;1336;p52"/>
              <p:cNvSpPr txBox="1"/>
              <p:nvPr/>
            </p:nvSpPr>
            <p:spPr>
              <a:xfrm>
                <a:off x="42610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Downstream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337" name="Google Shape;1337;p52"/>
              <p:cNvSpPr/>
              <p:nvPr/>
            </p:nvSpPr>
            <p:spPr>
              <a:xfrm>
                <a:off x="3232000" y="3923425"/>
                <a:ext cx="1068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338" name="Google Shape;1338;p52"/>
            <p:cNvCxnSpPr/>
            <p:nvPr/>
          </p:nvCxnSpPr>
          <p:spPr>
            <a:xfrm flipH="1" rot="10800000">
              <a:off x="5333425" y="3273848"/>
              <a:ext cx="298500" cy="9726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339" name="Google Shape;1339;p52"/>
            <p:cNvCxnSpPr/>
            <p:nvPr/>
          </p:nvCxnSpPr>
          <p:spPr>
            <a:xfrm rot="10800000">
              <a:off x="6717346" y="2909348"/>
              <a:ext cx="37500" cy="1337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340" name="Google Shape;1340;p52"/>
            <p:cNvCxnSpPr/>
            <p:nvPr/>
          </p:nvCxnSpPr>
          <p:spPr>
            <a:xfrm rot="10800000">
              <a:off x="7644500" y="3258425"/>
              <a:ext cx="381000" cy="1019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341" name="Google Shape;1341;p52"/>
          <p:cNvSpPr txBox="1"/>
          <p:nvPr/>
        </p:nvSpPr>
        <p:spPr>
          <a:xfrm>
            <a:off x="1951176" y="4283058"/>
            <a:ext cx="13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2x2 LArTPC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6" name="Google Shape;1346;p53"/>
          <p:cNvGrpSpPr/>
          <p:nvPr/>
        </p:nvGrpSpPr>
        <p:grpSpPr>
          <a:xfrm>
            <a:off x="4712799" y="1348187"/>
            <a:ext cx="4240553" cy="2698402"/>
            <a:chOff x="4762500" y="1352525"/>
            <a:chExt cx="4240553" cy="2698402"/>
          </a:xfrm>
        </p:grpSpPr>
        <p:pic>
          <p:nvPicPr>
            <p:cNvPr id="1347" name="Google Shape;1347;p53" title="Screen Shot 2025-10-16 at 9.54.20 PM.png"/>
            <p:cNvPicPr preferRelativeResize="0"/>
            <p:nvPr/>
          </p:nvPicPr>
          <p:blipFill rotWithShape="1">
            <a:blip r:embed="rId3">
              <a:alphaModFix/>
            </a:blip>
            <a:srcRect b="0" l="12800" r="0" t="0"/>
            <a:stretch/>
          </p:blipFill>
          <p:spPr>
            <a:xfrm rot="175868">
              <a:off x="4903300" y="1454150"/>
              <a:ext cx="4038600" cy="2495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8" name="Google Shape;1348;p53"/>
            <p:cNvSpPr/>
            <p:nvPr/>
          </p:nvSpPr>
          <p:spPr>
            <a:xfrm>
              <a:off x="6717200" y="3652625"/>
              <a:ext cx="654300" cy="1821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49" name="Google Shape;1349;p53"/>
            <p:cNvSpPr/>
            <p:nvPr/>
          </p:nvSpPr>
          <p:spPr>
            <a:xfrm>
              <a:off x="4762500" y="2985025"/>
              <a:ext cx="218700" cy="1821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1350" name="Google Shape;1350;p53"/>
          <p:cNvSpPr txBox="1"/>
          <p:nvPr/>
        </p:nvSpPr>
        <p:spPr>
          <a:xfrm>
            <a:off x="6377621" y="3739414"/>
            <a:ext cx="136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Beam axis (mm)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351" name="Google Shape;1351;p53"/>
          <p:cNvSpPr txBox="1"/>
          <p:nvPr/>
        </p:nvSpPr>
        <p:spPr>
          <a:xfrm rot="-5400000">
            <a:off x="3967349" y="2235059"/>
            <a:ext cx="157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Vertical axis (mm)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352" name="Google Shape;1352;p53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353" name="Google Shape;1353;p53"/>
          <p:cNvGraphicFramePr/>
          <p:nvPr/>
        </p:nvGraphicFramePr>
        <p:xfrm>
          <a:off x="1576307" y="194775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{76829B01-6F6E-4D6D-AD81-A3BBDF07A900}</a:tableStyleId>
              </a:tblPr>
              <a:tblGrid>
                <a:gridCol w="1214450"/>
                <a:gridCol w="1214450"/>
              </a:tblGrid>
              <a:tr h="1066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284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"/>
                        <a:t>8.2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%)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E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240,497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(99.8%)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</a:tr>
              <a:tr h="1066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4,324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(91.8%)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411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</a:rPr>
                        <a:t>(0.2%)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EAFE"/>
                    </a:solidFill>
                  </a:tcPr>
                </a:tc>
              </a:tr>
            </a:tbl>
          </a:graphicData>
        </a:graphic>
      </p:graphicFrame>
      <p:sp>
        <p:nvSpPr>
          <p:cNvPr id="1354" name="Google Shape;1354;p53"/>
          <p:cNvSpPr txBox="1"/>
          <p:nvPr/>
        </p:nvSpPr>
        <p:spPr>
          <a:xfrm>
            <a:off x="1626407" y="4043509"/>
            <a:ext cx="2747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Positive	     Negative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355" name="Google Shape;1355;p53"/>
          <p:cNvSpPr txBox="1"/>
          <p:nvPr/>
        </p:nvSpPr>
        <p:spPr>
          <a:xfrm>
            <a:off x="2065713" y="4325046"/>
            <a:ext cx="149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True Label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356" name="Google Shape;1356;p53"/>
          <p:cNvSpPr txBox="1"/>
          <p:nvPr/>
        </p:nvSpPr>
        <p:spPr>
          <a:xfrm>
            <a:off x="613391" y="3329599"/>
            <a:ext cx="125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Positive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357" name="Google Shape;1357;p53"/>
          <p:cNvSpPr txBox="1"/>
          <p:nvPr/>
        </p:nvSpPr>
        <p:spPr>
          <a:xfrm>
            <a:off x="537191" y="2289499"/>
            <a:ext cx="125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Negative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358" name="Google Shape;1358;p53"/>
          <p:cNvSpPr txBox="1"/>
          <p:nvPr/>
        </p:nvSpPr>
        <p:spPr>
          <a:xfrm rot="-5400000">
            <a:off x="-797187" y="2729871"/>
            <a:ext cx="247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GNN </a:t>
            </a:r>
            <a:r>
              <a:rPr lang="en" sz="1800"/>
              <a:t>Predicted Label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359" name="Google Shape;1359;p53"/>
          <p:cNvSpPr txBox="1"/>
          <p:nvPr/>
        </p:nvSpPr>
        <p:spPr>
          <a:xfrm>
            <a:off x="1651932" y="2951109"/>
            <a:ext cx="2747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Work-In-Progress</a:t>
            </a:r>
            <a:endParaRPr sz="16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60" name="Google Shape;1360;p53"/>
          <p:cNvSpPr txBox="1"/>
          <p:nvPr/>
        </p:nvSpPr>
        <p:spPr>
          <a:xfrm>
            <a:off x="6706932" y="2986103"/>
            <a:ext cx="25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1" name="Google Shape;1361;p53"/>
          <p:cNvSpPr/>
          <p:nvPr/>
        </p:nvSpPr>
        <p:spPr>
          <a:xfrm>
            <a:off x="4908400" y="4228225"/>
            <a:ext cx="1026900" cy="429900"/>
          </a:xfrm>
          <a:prstGeom prst="rect">
            <a:avLst/>
          </a:prstGeom>
          <a:solidFill>
            <a:srgbClr val="F8F821"/>
          </a:solidFill>
          <a:ln cap="flat" cmpd="sng" w="9525">
            <a:solidFill>
              <a:srgbClr val="F8F8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2" name="Google Shape;1362;p53"/>
          <p:cNvSpPr txBox="1"/>
          <p:nvPr/>
        </p:nvSpPr>
        <p:spPr>
          <a:xfrm>
            <a:off x="4754200" y="4166125"/>
            <a:ext cx="1335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Upstream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Muon Tagger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363" name="Google Shape;1363;p53"/>
          <p:cNvSpPr/>
          <p:nvPr/>
        </p:nvSpPr>
        <p:spPr>
          <a:xfrm>
            <a:off x="7310800" y="4228225"/>
            <a:ext cx="1026900" cy="429900"/>
          </a:xfrm>
          <a:prstGeom prst="rect">
            <a:avLst/>
          </a:prstGeom>
          <a:solidFill>
            <a:srgbClr val="F8F821"/>
          </a:solidFill>
          <a:ln cap="flat" cmpd="sng" w="9525">
            <a:solidFill>
              <a:srgbClr val="F8F8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4" name="Google Shape;1364;p53"/>
          <p:cNvSpPr txBox="1"/>
          <p:nvPr/>
        </p:nvSpPr>
        <p:spPr>
          <a:xfrm>
            <a:off x="7156600" y="4166125"/>
            <a:ext cx="1335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Downstream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Muon Tagger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365" name="Google Shape;1365;p53"/>
          <p:cNvSpPr/>
          <p:nvPr/>
        </p:nvSpPr>
        <p:spPr>
          <a:xfrm>
            <a:off x="6127600" y="4228225"/>
            <a:ext cx="1068900" cy="429900"/>
          </a:xfrm>
          <a:prstGeom prst="rect">
            <a:avLst/>
          </a:prstGeom>
          <a:solidFill>
            <a:srgbClr val="F8F821"/>
          </a:solidFill>
          <a:ln cap="flat" cmpd="sng" w="9525">
            <a:solidFill>
              <a:srgbClr val="F8F8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66" name="Google Shape;1366;p53"/>
          <p:cNvCxnSpPr/>
          <p:nvPr/>
        </p:nvCxnSpPr>
        <p:spPr>
          <a:xfrm flipH="1" rot="10800000">
            <a:off x="5333425" y="3273848"/>
            <a:ext cx="298500" cy="972600"/>
          </a:xfrm>
          <a:prstGeom prst="straightConnector1">
            <a:avLst/>
          </a:prstGeom>
          <a:noFill/>
          <a:ln cap="flat" cmpd="sng" w="38100">
            <a:solidFill>
              <a:srgbClr val="FFFE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67" name="Google Shape;1367;p53"/>
          <p:cNvCxnSpPr/>
          <p:nvPr/>
        </p:nvCxnSpPr>
        <p:spPr>
          <a:xfrm rot="10800000">
            <a:off x="6717346" y="2909348"/>
            <a:ext cx="37500" cy="1337100"/>
          </a:xfrm>
          <a:prstGeom prst="straightConnector1">
            <a:avLst/>
          </a:prstGeom>
          <a:noFill/>
          <a:ln cap="flat" cmpd="sng" w="38100">
            <a:solidFill>
              <a:srgbClr val="FFFE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68" name="Google Shape;1368;p53"/>
          <p:cNvCxnSpPr/>
          <p:nvPr/>
        </p:nvCxnSpPr>
        <p:spPr>
          <a:xfrm rot="10800000">
            <a:off x="7644500" y="3258425"/>
            <a:ext cx="381000" cy="1019100"/>
          </a:xfrm>
          <a:prstGeom prst="straightConnector1">
            <a:avLst/>
          </a:prstGeom>
          <a:noFill/>
          <a:ln cap="flat" cmpd="sng" w="38100">
            <a:solidFill>
              <a:srgbClr val="FFFE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69" name="Google Shape;1369;p53"/>
          <p:cNvSpPr txBox="1"/>
          <p:nvPr/>
        </p:nvSpPr>
        <p:spPr>
          <a:xfrm>
            <a:off x="5840874" y="607331"/>
            <a:ext cx="246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 True Positive</a:t>
            </a:r>
            <a:endParaRPr b="1" i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12 True Negative</a:t>
            </a:r>
            <a:endParaRPr b="1" i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370" name="Google Shape;1370;p53"/>
          <p:cNvCxnSpPr>
            <a:stCxn id="1371" idx="2"/>
          </p:cNvCxnSpPr>
          <p:nvPr/>
        </p:nvCxnSpPr>
        <p:spPr>
          <a:xfrm flipH="1">
            <a:off x="5993075" y="1537325"/>
            <a:ext cx="1714800" cy="10251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72" name="Google Shape;1372;p53"/>
          <p:cNvCxnSpPr>
            <a:stCxn id="1371" idx="2"/>
          </p:cNvCxnSpPr>
          <p:nvPr/>
        </p:nvCxnSpPr>
        <p:spPr>
          <a:xfrm>
            <a:off x="7707875" y="1537325"/>
            <a:ext cx="13200" cy="8229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71" name="Google Shape;1371;p53"/>
          <p:cNvSpPr txBox="1"/>
          <p:nvPr/>
        </p:nvSpPr>
        <p:spPr>
          <a:xfrm>
            <a:off x="7003175" y="1106225"/>
            <a:ext cx="1409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B71B0"/>
                </a:solidFill>
                <a:latin typeface="Lato"/>
                <a:ea typeface="Lato"/>
                <a:cs typeface="Lato"/>
                <a:sym typeface="Lato"/>
              </a:rPr>
              <a:t>True Positive</a:t>
            </a:r>
            <a:endParaRPr sz="1600">
              <a:solidFill>
                <a:srgbClr val="1B71B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373" name="Google Shape;1373;p53"/>
          <p:cNvCxnSpPr/>
          <p:nvPr/>
        </p:nvCxnSpPr>
        <p:spPr>
          <a:xfrm>
            <a:off x="5407600" y="1198975"/>
            <a:ext cx="1243200" cy="11949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74" name="Google Shape;1374;p53"/>
          <p:cNvCxnSpPr/>
          <p:nvPr/>
        </p:nvCxnSpPr>
        <p:spPr>
          <a:xfrm>
            <a:off x="5412625" y="1214575"/>
            <a:ext cx="336900" cy="10890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75" name="Google Shape;1375;p53"/>
          <p:cNvSpPr txBox="1"/>
          <p:nvPr/>
        </p:nvSpPr>
        <p:spPr>
          <a:xfrm>
            <a:off x="4874874" y="800706"/>
            <a:ext cx="213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True Negative</a:t>
            </a:r>
            <a:endParaRPr sz="1600">
              <a:solidFill>
                <a:srgbClr val="FF99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6" name="Google Shape;1376;p53"/>
          <p:cNvSpPr txBox="1"/>
          <p:nvPr/>
        </p:nvSpPr>
        <p:spPr>
          <a:xfrm>
            <a:off x="5990450" y="4242325"/>
            <a:ext cx="13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2x2 LArTPC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1377" name="Google Shape;1377;p53"/>
          <p:cNvCxnSpPr>
            <a:stCxn id="1371" idx="2"/>
          </p:cNvCxnSpPr>
          <p:nvPr/>
        </p:nvCxnSpPr>
        <p:spPr>
          <a:xfrm flipH="1">
            <a:off x="6827675" y="1537325"/>
            <a:ext cx="880200" cy="8649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78" name="Google Shape;1378;p53"/>
          <p:cNvCxnSpPr/>
          <p:nvPr/>
        </p:nvCxnSpPr>
        <p:spPr>
          <a:xfrm>
            <a:off x="8172625" y="1617075"/>
            <a:ext cx="13200" cy="822900"/>
          </a:xfrm>
          <a:prstGeom prst="straightConnector1">
            <a:avLst/>
          </a:prstGeom>
          <a:noFill/>
          <a:ln cap="flat" cmpd="sng" w="28575">
            <a:solidFill>
              <a:srgbClr val="27A12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79" name="Google Shape;1379;p53"/>
          <p:cNvCxnSpPr/>
          <p:nvPr/>
        </p:nvCxnSpPr>
        <p:spPr>
          <a:xfrm flipH="1">
            <a:off x="7198575" y="1643700"/>
            <a:ext cx="960900" cy="716400"/>
          </a:xfrm>
          <a:prstGeom prst="straightConnector1">
            <a:avLst/>
          </a:prstGeom>
          <a:noFill/>
          <a:ln cap="flat" cmpd="sng" w="28575">
            <a:solidFill>
              <a:srgbClr val="27A12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80" name="Google Shape;1380;p53"/>
          <p:cNvSpPr txBox="1"/>
          <p:nvPr/>
        </p:nvSpPr>
        <p:spPr>
          <a:xfrm>
            <a:off x="7707875" y="1275500"/>
            <a:ext cx="1409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7A128"/>
                </a:solidFill>
                <a:latin typeface="Lato"/>
                <a:ea typeface="Lato"/>
                <a:cs typeface="Lato"/>
                <a:sym typeface="Lato"/>
              </a:rPr>
              <a:t>True Positive</a:t>
            </a:r>
            <a:endParaRPr sz="1600">
              <a:solidFill>
                <a:srgbClr val="27A12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1" name="Google Shape;1381;p53"/>
          <p:cNvSpPr txBox="1"/>
          <p:nvPr/>
        </p:nvSpPr>
        <p:spPr>
          <a:xfrm>
            <a:off x="50214" y="710906"/>
            <a:ext cx="5030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Even more</a:t>
            </a:r>
            <a:r>
              <a:rPr b="1" lang="en" sz="16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 negative cases now due to complexity. Network does well, but could benefit from weighting</a:t>
            </a:r>
            <a:endParaRPr b="1" sz="1600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2" name="Google Shape;1382;p53"/>
          <p:cNvSpPr txBox="1"/>
          <p:nvPr>
            <p:ph type="title"/>
          </p:nvPr>
        </p:nvSpPr>
        <p:spPr>
          <a:xfrm>
            <a:off x="235500" y="64025"/>
            <a:ext cx="8290800" cy="6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Track Matching on True Particles with 2x2</a:t>
            </a:r>
            <a:endParaRPr sz="3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3" name="Google Shape;1383;p53"/>
          <p:cNvSpPr txBox="1"/>
          <p:nvPr/>
        </p:nvSpPr>
        <p:spPr>
          <a:xfrm>
            <a:off x="1123716" y="1375420"/>
            <a:ext cx="335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Confusion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Track Matching Muon Tagger Tracks with True Particles in 2x2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4" name="Google Shape;1384;p53"/>
          <p:cNvSpPr txBox="1"/>
          <p:nvPr/>
        </p:nvSpPr>
        <p:spPr>
          <a:xfrm>
            <a:off x="6662570" y="2789815"/>
            <a:ext cx="162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1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5" name="Google Shape;1385;p53"/>
          <p:cNvSpPr txBox="1"/>
          <p:nvPr/>
        </p:nvSpPr>
        <p:spPr>
          <a:xfrm>
            <a:off x="2802326" y="2742427"/>
            <a:ext cx="162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1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5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1" name="Google Shape;1391;p54"/>
          <p:cNvSpPr txBox="1"/>
          <p:nvPr>
            <p:ph type="title"/>
          </p:nvPr>
        </p:nvSpPr>
        <p:spPr>
          <a:xfrm>
            <a:off x="235500" y="64025"/>
            <a:ext cx="8290800" cy="10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Track Matching on True Particles with 2x2</a:t>
            </a:r>
            <a:endParaRPr sz="3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2" name="Google Shape;1392;p54"/>
          <p:cNvSpPr txBox="1"/>
          <p:nvPr/>
        </p:nvSpPr>
        <p:spPr>
          <a:xfrm>
            <a:off x="4615647" y="1351436"/>
            <a:ext cx="44154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➕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Training sample: ~14,000 events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➕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With ~2,700 testing events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➕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Further tuning can be done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Weight positive cases (matching)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Create a threshold for track size to be considered for matching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Add semantics information from previous steps!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→ Very promising result so far!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Accuracy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of 99.7% for validation sample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1393" name="Google Shape;1393;p54"/>
          <p:cNvGraphicFramePr/>
          <p:nvPr/>
        </p:nvGraphicFramePr>
        <p:xfrm>
          <a:off x="1576307" y="194775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{76829B01-6F6E-4D6D-AD81-A3BBDF07A900}</a:tableStyleId>
              </a:tblPr>
              <a:tblGrid>
                <a:gridCol w="1214450"/>
                <a:gridCol w="1214450"/>
              </a:tblGrid>
              <a:tr h="1066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284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"/>
                        <a:t>8.2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%)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E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240,497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(99.8%)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</a:tr>
              <a:tr h="1066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4,324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(91.8%)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411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</a:rPr>
                        <a:t>(0.2%)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EAFE"/>
                    </a:solidFill>
                  </a:tcPr>
                </a:tc>
              </a:tr>
            </a:tbl>
          </a:graphicData>
        </a:graphic>
      </p:graphicFrame>
      <p:sp>
        <p:nvSpPr>
          <p:cNvPr id="1394" name="Google Shape;1394;p54"/>
          <p:cNvSpPr txBox="1"/>
          <p:nvPr/>
        </p:nvSpPr>
        <p:spPr>
          <a:xfrm>
            <a:off x="1626407" y="4043509"/>
            <a:ext cx="2747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Positive	     Negative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395" name="Google Shape;1395;p54"/>
          <p:cNvSpPr txBox="1"/>
          <p:nvPr/>
        </p:nvSpPr>
        <p:spPr>
          <a:xfrm>
            <a:off x="2065713" y="4325046"/>
            <a:ext cx="149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True Label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396" name="Google Shape;1396;p54"/>
          <p:cNvSpPr txBox="1"/>
          <p:nvPr/>
        </p:nvSpPr>
        <p:spPr>
          <a:xfrm>
            <a:off x="613391" y="3329599"/>
            <a:ext cx="125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Positive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397" name="Google Shape;1397;p54"/>
          <p:cNvSpPr txBox="1"/>
          <p:nvPr/>
        </p:nvSpPr>
        <p:spPr>
          <a:xfrm>
            <a:off x="537191" y="2289499"/>
            <a:ext cx="125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Negative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398" name="Google Shape;1398;p54"/>
          <p:cNvSpPr txBox="1"/>
          <p:nvPr/>
        </p:nvSpPr>
        <p:spPr>
          <a:xfrm rot="-5400000">
            <a:off x="-797187" y="2729871"/>
            <a:ext cx="247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GNN </a:t>
            </a:r>
            <a:r>
              <a:rPr lang="en" sz="1800"/>
              <a:t>Predicted Label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399" name="Google Shape;1399;p54"/>
          <p:cNvSpPr txBox="1"/>
          <p:nvPr/>
        </p:nvSpPr>
        <p:spPr>
          <a:xfrm>
            <a:off x="1651932" y="2951109"/>
            <a:ext cx="2747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Work-In-Progress</a:t>
            </a:r>
            <a:endParaRPr sz="16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0" name="Google Shape;1400;p54"/>
          <p:cNvSpPr txBox="1"/>
          <p:nvPr/>
        </p:nvSpPr>
        <p:spPr>
          <a:xfrm>
            <a:off x="50214" y="710906"/>
            <a:ext cx="5030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Even more negative cases now due to complexity. Network does well, but could benefit from weighting</a:t>
            </a:r>
            <a:endParaRPr b="1" sz="1600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1" name="Google Shape;1401;p54"/>
          <p:cNvSpPr txBox="1"/>
          <p:nvPr/>
        </p:nvSpPr>
        <p:spPr>
          <a:xfrm>
            <a:off x="1123716" y="1375420"/>
            <a:ext cx="335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Confusion: Track Matching Muon Tagger Tracks with True Particles in 2x2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2" name="Google Shape;1402;p54"/>
          <p:cNvSpPr txBox="1"/>
          <p:nvPr/>
        </p:nvSpPr>
        <p:spPr>
          <a:xfrm>
            <a:off x="2802326" y="2742427"/>
            <a:ext cx="162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1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5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8" name="Google Shape;1408;p55"/>
          <p:cNvSpPr txBox="1"/>
          <p:nvPr>
            <p:ph type="title"/>
          </p:nvPr>
        </p:nvSpPr>
        <p:spPr>
          <a:xfrm>
            <a:off x="235500" y="64025"/>
            <a:ext cx="8290800" cy="10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Track Matching on True Particles with 2x2</a:t>
            </a:r>
            <a:endParaRPr sz="3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9" name="Google Shape;1409;p55"/>
          <p:cNvSpPr txBox="1"/>
          <p:nvPr/>
        </p:nvSpPr>
        <p:spPr>
          <a:xfrm>
            <a:off x="1691557" y="2839536"/>
            <a:ext cx="25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0" name="Google Shape;1410;p55"/>
          <p:cNvSpPr txBox="1"/>
          <p:nvPr/>
        </p:nvSpPr>
        <p:spPr>
          <a:xfrm>
            <a:off x="581986" y="1106203"/>
            <a:ext cx="335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Accuracy: Track Matching Muon Tagger Tracks with True Particles in 2x2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11" name="Google Shape;1411;p55" title="accuracy_2.96296296296296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30" y="1705100"/>
            <a:ext cx="3935700" cy="293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2" name="Google Shape;1412;p55"/>
          <p:cNvSpPr txBox="1"/>
          <p:nvPr/>
        </p:nvSpPr>
        <p:spPr>
          <a:xfrm>
            <a:off x="1569617" y="2951109"/>
            <a:ext cx="2747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Work-In-Progress</a:t>
            </a:r>
            <a:endParaRPr sz="16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3" name="Google Shape;1413;p55"/>
          <p:cNvSpPr txBox="1"/>
          <p:nvPr/>
        </p:nvSpPr>
        <p:spPr>
          <a:xfrm>
            <a:off x="2060588" y="3289728"/>
            <a:ext cx="162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1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14" name="Google Shape;1414;p55" title="TPratio_2.96296296296296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3541" y="1129733"/>
            <a:ext cx="3768325" cy="3588005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Google Shape;1415;p55"/>
          <p:cNvSpPr txBox="1"/>
          <p:nvPr/>
        </p:nvSpPr>
        <p:spPr>
          <a:xfrm>
            <a:off x="5579046" y="2791505"/>
            <a:ext cx="2747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Work-In-Progress</a:t>
            </a:r>
            <a:endParaRPr sz="16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6" name="Google Shape;1416;p55"/>
          <p:cNvSpPr txBox="1"/>
          <p:nvPr/>
        </p:nvSpPr>
        <p:spPr>
          <a:xfrm>
            <a:off x="6093536" y="3036049"/>
            <a:ext cx="162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3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7" name="Google Shape;1417;p55"/>
          <p:cNvSpPr txBox="1"/>
          <p:nvPr/>
        </p:nvSpPr>
        <p:spPr>
          <a:xfrm>
            <a:off x="4544182" y="611850"/>
            <a:ext cx="360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True Positives (TP)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Track Matching Muon Tagger Tracks with True Particles in 2x2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8" name="Google Shape;1418;p55"/>
          <p:cNvSpPr txBox="1"/>
          <p:nvPr/>
        </p:nvSpPr>
        <p:spPr>
          <a:xfrm>
            <a:off x="7863049" y="1552800"/>
            <a:ext cx="1096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2850E"/>
                </a:solidFill>
              </a:rPr>
              <a:t>True Pos. Rate</a:t>
            </a:r>
            <a:endParaRPr sz="1600">
              <a:solidFill>
                <a:srgbClr val="12850E"/>
              </a:solidFill>
            </a:endParaRPr>
          </a:p>
        </p:txBody>
      </p:sp>
      <p:sp>
        <p:nvSpPr>
          <p:cNvPr id="1419" name="Google Shape;1419;p55"/>
          <p:cNvSpPr txBox="1"/>
          <p:nvPr/>
        </p:nvSpPr>
        <p:spPr>
          <a:xfrm>
            <a:off x="7851283" y="2272847"/>
            <a:ext cx="1273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23FF"/>
                </a:solidFill>
              </a:rPr>
              <a:t>Precision of Pos.</a:t>
            </a:r>
            <a:endParaRPr sz="1600">
              <a:solidFill>
                <a:srgbClr val="FF23FF"/>
              </a:solidFill>
            </a:endParaRPr>
          </a:p>
        </p:txBody>
      </p:sp>
      <p:sp>
        <p:nvSpPr>
          <p:cNvPr id="1420" name="Google Shape;1420;p55"/>
          <p:cNvSpPr txBox="1"/>
          <p:nvPr/>
        </p:nvSpPr>
        <p:spPr>
          <a:xfrm>
            <a:off x="7851286" y="905548"/>
            <a:ext cx="1356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E72D3"/>
                </a:solidFill>
              </a:rPr>
              <a:t>True</a:t>
            </a:r>
            <a:r>
              <a:rPr lang="en" sz="1600">
                <a:solidFill>
                  <a:srgbClr val="7E72D3"/>
                </a:solidFill>
              </a:rPr>
              <a:t> Neg. Rate</a:t>
            </a:r>
            <a:endParaRPr sz="1600">
              <a:solidFill>
                <a:srgbClr val="7E72D3"/>
              </a:solidFill>
            </a:endParaRPr>
          </a:p>
        </p:txBody>
      </p:sp>
      <p:sp>
        <p:nvSpPr>
          <p:cNvPr id="1421" name="Google Shape;1421;p55"/>
          <p:cNvSpPr txBox="1"/>
          <p:nvPr/>
        </p:nvSpPr>
        <p:spPr>
          <a:xfrm>
            <a:off x="279848" y="723550"/>
            <a:ext cx="370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Overall accuracy reaches 99.7%</a:t>
            </a:r>
            <a:endParaRPr b="1" sz="1800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>
            <a:alpha val="51900"/>
          </a:srgbClr>
        </a:solidFill>
      </p:bgPr>
    </p:bg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6" name="Google Shape;1426;p56"/>
          <p:cNvGrpSpPr/>
          <p:nvPr/>
        </p:nvGrpSpPr>
        <p:grpSpPr>
          <a:xfrm>
            <a:off x="3025535" y="1126104"/>
            <a:ext cx="2759955" cy="3458481"/>
            <a:chOff x="4462775" y="1715157"/>
            <a:chExt cx="2090400" cy="2945143"/>
          </a:xfrm>
        </p:grpSpPr>
        <p:sp>
          <p:nvSpPr>
            <p:cNvPr id="1427" name="Google Shape;1427;p56"/>
            <p:cNvSpPr/>
            <p:nvPr/>
          </p:nvSpPr>
          <p:spPr>
            <a:xfrm>
              <a:off x="4462775" y="2038000"/>
              <a:ext cx="2090400" cy="2622300"/>
            </a:xfrm>
            <a:prstGeom prst="rect">
              <a:avLst/>
            </a:prstGeom>
            <a:solidFill>
              <a:srgbClr val="D9D2E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56"/>
            <p:cNvSpPr txBox="1"/>
            <p:nvPr/>
          </p:nvSpPr>
          <p:spPr>
            <a:xfrm>
              <a:off x="4727575" y="1715157"/>
              <a:ext cx="1497900" cy="576600"/>
            </a:xfrm>
            <a:prstGeom prst="rect">
              <a:avLst/>
            </a:prstGeom>
            <a:solidFill>
              <a:srgbClr val="351C7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Step 2: Match Across 2x2</a:t>
              </a:r>
              <a:endPara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429" name="Google Shape;1429;p56"/>
          <p:cNvPicPr preferRelativeResize="0"/>
          <p:nvPr/>
        </p:nvPicPr>
        <p:blipFill rotWithShape="1">
          <a:blip r:embed="rId3">
            <a:alphaModFix/>
          </a:blip>
          <a:srcRect b="54771" l="43107" r="25062" t="18706"/>
          <a:stretch/>
        </p:blipFill>
        <p:spPr>
          <a:xfrm>
            <a:off x="3088126" y="2299574"/>
            <a:ext cx="2609951" cy="2174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30" name="Google Shape;1430;p5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31" name="Google Shape;1431;p56"/>
          <p:cNvGrpSpPr/>
          <p:nvPr/>
        </p:nvGrpSpPr>
        <p:grpSpPr>
          <a:xfrm>
            <a:off x="129775" y="1126104"/>
            <a:ext cx="2759955" cy="3458481"/>
            <a:chOff x="4462775" y="1715157"/>
            <a:chExt cx="2090400" cy="2945143"/>
          </a:xfrm>
        </p:grpSpPr>
        <p:sp>
          <p:nvSpPr>
            <p:cNvPr id="1432" name="Google Shape;1432;p56"/>
            <p:cNvSpPr/>
            <p:nvPr/>
          </p:nvSpPr>
          <p:spPr>
            <a:xfrm>
              <a:off x="4462775" y="2038000"/>
              <a:ext cx="2090400" cy="26223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56"/>
            <p:cNvSpPr txBox="1"/>
            <p:nvPr/>
          </p:nvSpPr>
          <p:spPr>
            <a:xfrm>
              <a:off x="4727575" y="1715157"/>
              <a:ext cx="1497900" cy="57660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Step 1: Match Across MINERvA</a:t>
              </a:r>
              <a:endPara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434" name="Google Shape;1434;p56"/>
          <p:cNvSpPr txBox="1"/>
          <p:nvPr/>
        </p:nvSpPr>
        <p:spPr>
          <a:xfrm>
            <a:off x="3556848" y="3494200"/>
            <a:ext cx="154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Idealized output</a:t>
            </a:r>
            <a:endParaRPr sz="11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35" name="Google Shape;1435;p56"/>
          <p:cNvSpPr txBox="1"/>
          <p:nvPr/>
        </p:nvSpPr>
        <p:spPr>
          <a:xfrm>
            <a:off x="3361375" y="3671450"/>
            <a:ext cx="204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1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36" name="Google Shape;143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075" y="2392007"/>
            <a:ext cx="2609949" cy="1989856"/>
          </a:xfrm>
          <a:prstGeom prst="rect">
            <a:avLst/>
          </a:prstGeom>
          <a:noFill/>
          <a:ln>
            <a:noFill/>
          </a:ln>
        </p:spPr>
      </p:pic>
      <p:sp>
        <p:nvSpPr>
          <p:cNvPr id="1437" name="Google Shape;1437;p56"/>
          <p:cNvSpPr txBox="1"/>
          <p:nvPr/>
        </p:nvSpPr>
        <p:spPr>
          <a:xfrm>
            <a:off x="2443950" y="1123775"/>
            <a:ext cx="63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✅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38" name="Google Shape;1438;p56"/>
          <p:cNvSpPr txBox="1"/>
          <p:nvPr/>
        </p:nvSpPr>
        <p:spPr>
          <a:xfrm>
            <a:off x="226075" y="1777325"/>
            <a:ext cx="248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Color</a:t>
            </a: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idealized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matched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track segments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39" name="Google Shape;1439;p56"/>
          <p:cNvSpPr txBox="1"/>
          <p:nvPr/>
        </p:nvSpPr>
        <p:spPr>
          <a:xfrm>
            <a:off x="3144325" y="1777325"/>
            <a:ext cx="248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Color</a:t>
            </a: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idealized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matched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track segments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0" name="Google Shape;1440;p56"/>
          <p:cNvSpPr txBox="1"/>
          <p:nvPr>
            <p:ph type="ctrTitle"/>
          </p:nvPr>
        </p:nvSpPr>
        <p:spPr>
          <a:xfrm>
            <a:off x="311700" y="-164575"/>
            <a:ext cx="85206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Future: Add</a:t>
            </a:r>
            <a:r>
              <a:rPr lang="en" sz="30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3000"/>
              <a:t>Muon Tagger Input Mid-ML Series</a:t>
            </a:r>
            <a:endParaRPr sz="3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1" name="Google Shape;1441;p56"/>
          <p:cNvSpPr txBox="1"/>
          <p:nvPr/>
        </p:nvSpPr>
        <p:spPr>
          <a:xfrm>
            <a:off x="5327425" y="1096625"/>
            <a:ext cx="63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👏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42" name="Google Shape;1442;p56"/>
          <p:cNvSpPr txBox="1"/>
          <p:nvPr/>
        </p:nvSpPr>
        <p:spPr>
          <a:xfrm>
            <a:off x="780275" y="3454371"/>
            <a:ext cx="162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1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3" name="Google Shape;1443;p56"/>
          <p:cNvSpPr txBox="1"/>
          <p:nvPr/>
        </p:nvSpPr>
        <p:spPr>
          <a:xfrm>
            <a:off x="3616713" y="3363183"/>
            <a:ext cx="162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1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>
            <a:alpha val="51900"/>
          </a:srgbClr>
        </a:solidFill>
      </p:bgPr>
    </p:bg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8" name="Google Shape;1448;p57"/>
          <p:cNvGrpSpPr/>
          <p:nvPr/>
        </p:nvGrpSpPr>
        <p:grpSpPr>
          <a:xfrm>
            <a:off x="3025535" y="1126104"/>
            <a:ext cx="2759955" cy="3458481"/>
            <a:chOff x="4462775" y="1715157"/>
            <a:chExt cx="2090400" cy="2945143"/>
          </a:xfrm>
        </p:grpSpPr>
        <p:sp>
          <p:nvSpPr>
            <p:cNvPr id="1449" name="Google Shape;1449;p57"/>
            <p:cNvSpPr/>
            <p:nvPr/>
          </p:nvSpPr>
          <p:spPr>
            <a:xfrm>
              <a:off x="4462775" y="2038000"/>
              <a:ext cx="2090400" cy="2622300"/>
            </a:xfrm>
            <a:prstGeom prst="rect">
              <a:avLst/>
            </a:prstGeom>
            <a:solidFill>
              <a:srgbClr val="D9D2E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57"/>
            <p:cNvSpPr txBox="1"/>
            <p:nvPr/>
          </p:nvSpPr>
          <p:spPr>
            <a:xfrm>
              <a:off x="4727575" y="1715157"/>
              <a:ext cx="1497900" cy="576600"/>
            </a:xfrm>
            <a:prstGeom prst="rect">
              <a:avLst/>
            </a:prstGeom>
            <a:solidFill>
              <a:srgbClr val="351C7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Step 2: Match Across 2x2</a:t>
              </a:r>
              <a:endPara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451" name="Google Shape;1451;p57"/>
          <p:cNvPicPr preferRelativeResize="0"/>
          <p:nvPr/>
        </p:nvPicPr>
        <p:blipFill rotWithShape="1">
          <a:blip r:embed="rId3">
            <a:alphaModFix/>
          </a:blip>
          <a:srcRect b="54771" l="43107" r="25062" t="18706"/>
          <a:stretch/>
        </p:blipFill>
        <p:spPr>
          <a:xfrm>
            <a:off x="3088126" y="2299574"/>
            <a:ext cx="2609951" cy="2174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52" name="Google Shape;1452;p5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53" name="Google Shape;1453;p57"/>
          <p:cNvGrpSpPr/>
          <p:nvPr/>
        </p:nvGrpSpPr>
        <p:grpSpPr>
          <a:xfrm>
            <a:off x="5885924" y="1227697"/>
            <a:ext cx="3103617" cy="3356890"/>
            <a:chOff x="6741888" y="188519"/>
            <a:chExt cx="2090400" cy="4472276"/>
          </a:xfrm>
        </p:grpSpPr>
        <p:sp>
          <p:nvSpPr>
            <p:cNvPr id="1454" name="Google Shape;1454;p57"/>
            <p:cNvSpPr/>
            <p:nvPr/>
          </p:nvSpPr>
          <p:spPr>
            <a:xfrm>
              <a:off x="6741888" y="545695"/>
              <a:ext cx="2090400" cy="41151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55" name="Google Shape;1455;p57"/>
            <p:cNvSpPr txBox="1"/>
            <p:nvPr/>
          </p:nvSpPr>
          <p:spPr>
            <a:xfrm>
              <a:off x="7026249" y="188519"/>
              <a:ext cx="1497900" cy="902400"/>
            </a:xfrm>
            <a:prstGeom prst="rect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Step 3: Particle Identification</a:t>
              </a:r>
              <a:endPara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456" name="Google Shape;1456;p57"/>
          <p:cNvGrpSpPr/>
          <p:nvPr/>
        </p:nvGrpSpPr>
        <p:grpSpPr>
          <a:xfrm>
            <a:off x="129775" y="1126104"/>
            <a:ext cx="2759955" cy="3458481"/>
            <a:chOff x="4462775" y="1715157"/>
            <a:chExt cx="2090400" cy="2945143"/>
          </a:xfrm>
        </p:grpSpPr>
        <p:sp>
          <p:nvSpPr>
            <p:cNvPr id="1457" name="Google Shape;1457;p57"/>
            <p:cNvSpPr/>
            <p:nvPr/>
          </p:nvSpPr>
          <p:spPr>
            <a:xfrm>
              <a:off x="4462775" y="2038000"/>
              <a:ext cx="2090400" cy="26223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57"/>
            <p:cNvSpPr txBox="1"/>
            <p:nvPr/>
          </p:nvSpPr>
          <p:spPr>
            <a:xfrm>
              <a:off x="4727575" y="1715157"/>
              <a:ext cx="1497900" cy="57660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Step 1: Match Across MINERvA</a:t>
              </a:r>
              <a:endPara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459" name="Google Shape;1459;p57"/>
          <p:cNvSpPr txBox="1"/>
          <p:nvPr/>
        </p:nvSpPr>
        <p:spPr>
          <a:xfrm>
            <a:off x="3556848" y="3494200"/>
            <a:ext cx="154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Idealized output</a:t>
            </a:r>
            <a:endParaRPr sz="11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0" name="Google Shape;1460;p57"/>
          <p:cNvSpPr txBox="1"/>
          <p:nvPr/>
        </p:nvSpPr>
        <p:spPr>
          <a:xfrm>
            <a:off x="3361375" y="3671450"/>
            <a:ext cx="204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1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61" name="Google Shape;146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1175" y="2070100"/>
            <a:ext cx="2904750" cy="238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2" name="Google Shape;1462;p57"/>
          <p:cNvSpPr txBox="1"/>
          <p:nvPr/>
        </p:nvSpPr>
        <p:spPr>
          <a:xfrm>
            <a:off x="6653222" y="3486550"/>
            <a:ext cx="142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Idealized output</a:t>
            </a:r>
            <a:endParaRPr sz="11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3" name="Google Shape;1463;p57"/>
          <p:cNvSpPr txBox="1"/>
          <p:nvPr/>
        </p:nvSpPr>
        <p:spPr>
          <a:xfrm>
            <a:off x="6297300" y="3650915"/>
            <a:ext cx="190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1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4" name="Google Shape;1464;p57"/>
          <p:cNvSpPr txBox="1"/>
          <p:nvPr/>
        </p:nvSpPr>
        <p:spPr>
          <a:xfrm>
            <a:off x="6682950" y="2110250"/>
            <a:ext cx="58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Muon</a:t>
            </a:r>
            <a:endParaRPr b="1" sz="1000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65" name="Google Shape;1465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075" y="2392007"/>
            <a:ext cx="2609949" cy="1989856"/>
          </a:xfrm>
          <a:prstGeom prst="rect">
            <a:avLst/>
          </a:prstGeom>
          <a:noFill/>
          <a:ln>
            <a:noFill/>
          </a:ln>
        </p:spPr>
      </p:pic>
      <p:sp>
        <p:nvSpPr>
          <p:cNvPr id="1466" name="Google Shape;1466;p57"/>
          <p:cNvSpPr txBox="1"/>
          <p:nvPr/>
        </p:nvSpPr>
        <p:spPr>
          <a:xfrm>
            <a:off x="2443950" y="1123775"/>
            <a:ext cx="63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✅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67" name="Google Shape;1467;p57"/>
          <p:cNvSpPr txBox="1"/>
          <p:nvPr/>
        </p:nvSpPr>
        <p:spPr>
          <a:xfrm>
            <a:off x="226075" y="1777325"/>
            <a:ext cx="248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Color</a:t>
            </a: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idealized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matched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track segments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8" name="Google Shape;1468;p57"/>
          <p:cNvSpPr txBox="1"/>
          <p:nvPr/>
        </p:nvSpPr>
        <p:spPr>
          <a:xfrm>
            <a:off x="3144325" y="1777325"/>
            <a:ext cx="248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Color</a:t>
            </a: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idealized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matched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track segments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9" name="Google Shape;1469;p57"/>
          <p:cNvSpPr txBox="1"/>
          <p:nvPr/>
        </p:nvSpPr>
        <p:spPr>
          <a:xfrm>
            <a:off x="5327425" y="1096625"/>
            <a:ext cx="63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👏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70" name="Google Shape;1470;p57"/>
          <p:cNvSpPr txBox="1"/>
          <p:nvPr>
            <p:ph type="ctrTitle"/>
          </p:nvPr>
        </p:nvSpPr>
        <p:spPr>
          <a:xfrm>
            <a:off x="311700" y="-164575"/>
            <a:ext cx="85206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Future: Add</a:t>
            </a:r>
            <a:r>
              <a:rPr lang="en" sz="30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3000"/>
              <a:t>Muon Tagger Input Mid-ML Series</a:t>
            </a:r>
            <a:endParaRPr sz="3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1" name="Google Shape;1471;p57"/>
          <p:cNvSpPr txBox="1"/>
          <p:nvPr/>
        </p:nvSpPr>
        <p:spPr>
          <a:xfrm>
            <a:off x="780275" y="3454371"/>
            <a:ext cx="162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1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2" name="Google Shape;1472;p57"/>
          <p:cNvSpPr txBox="1"/>
          <p:nvPr/>
        </p:nvSpPr>
        <p:spPr>
          <a:xfrm>
            <a:off x="3616713" y="3363183"/>
            <a:ext cx="162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1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3" name="Google Shape;1473;p57"/>
          <p:cNvSpPr txBox="1"/>
          <p:nvPr/>
        </p:nvSpPr>
        <p:spPr>
          <a:xfrm>
            <a:off x="6503553" y="3292633"/>
            <a:ext cx="162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1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58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Applications</a:t>
            </a:r>
            <a:endParaRPr/>
          </a:p>
        </p:txBody>
      </p:sp>
      <p:sp>
        <p:nvSpPr>
          <p:cNvPr id="1479" name="Google Shape;1479;p58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0" name="Google Shape;1480;p58"/>
          <p:cNvSpPr txBox="1"/>
          <p:nvPr>
            <p:ph idx="1" type="body"/>
          </p:nvPr>
        </p:nvSpPr>
        <p:spPr>
          <a:xfrm>
            <a:off x="4498725" y="310250"/>
            <a:ext cx="4410000" cy="23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en" sz="1900">
                <a:solidFill>
                  <a:schemeClr val="dk1"/>
                </a:solidFill>
              </a:rPr>
              <a:t>Integrating detection from multiple detectors into single network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en" sz="1900">
                <a:solidFill>
                  <a:schemeClr val="dk1"/>
                </a:solidFill>
              </a:rPr>
              <a:t>Light &amp; Charge</a:t>
            </a:r>
            <a:endParaRPr sz="19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1481" name="Google Shape;1481;p58"/>
          <p:cNvPicPr preferRelativeResize="0"/>
          <p:nvPr/>
        </p:nvPicPr>
        <p:blipFill rotWithShape="1">
          <a:blip r:embed="rId3">
            <a:alphaModFix/>
          </a:blip>
          <a:srcRect b="10007" l="18694" r="12068" t="11134"/>
          <a:stretch/>
        </p:blipFill>
        <p:spPr>
          <a:xfrm>
            <a:off x="575250" y="1218150"/>
            <a:ext cx="1889575" cy="3210251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Google Shape;1482;p58"/>
          <p:cNvSpPr/>
          <p:nvPr/>
        </p:nvSpPr>
        <p:spPr>
          <a:xfrm rot="-900787">
            <a:off x="462070" y="1046609"/>
            <a:ext cx="1002934" cy="402862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3" name="Google Shape;1483;p58"/>
          <p:cNvSpPr/>
          <p:nvPr/>
        </p:nvSpPr>
        <p:spPr>
          <a:xfrm rot="-5401028">
            <a:off x="2228547" y="995655"/>
            <a:ext cx="1002900" cy="4029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4" name="Google Shape;1484;p58"/>
          <p:cNvSpPr/>
          <p:nvPr/>
        </p:nvSpPr>
        <p:spPr>
          <a:xfrm rot="-1028">
            <a:off x="76410" y="3451105"/>
            <a:ext cx="1002900" cy="4872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Cathode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5" name="Google Shape;1485;p58"/>
          <p:cNvSpPr/>
          <p:nvPr/>
        </p:nvSpPr>
        <p:spPr>
          <a:xfrm>
            <a:off x="76396" y="4249194"/>
            <a:ext cx="1002900" cy="4029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Charge readout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86" name="Google Shape;148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1025" y="3206242"/>
            <a:ext cx="2033900" cy="141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5167" y="1487950"/>
            <a:ext cx="2295207" cy="1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8" name="Google Shape;1488;p58"/>
          <p:cNvSpPr txBox="1"/>
          <p:nvPr/>
        </p:nvSpPr>
        <p:spPr>
          <a:xfrm>
            <a:off x="2590125" y="1122925"/>
            <a:ext cx="214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 Collection Module</a:t>
            </a:r>
            <a:endParaRPr/>
          </a:p>
        </p:txBody>
      </p:sp>
      <p:sp>
        <p:nvSpPr>
          <p:cNvPr id="1489" name="Google Shape;1489;p58"/>
          <p:cNvSpPr txBox="1"/>
          <p:nvPr/>
        </p:nvSpPr>
        <p:spPr>
          <a:xfrm>
            <a:off x="2464825" y="2974550"/>
            <a:ext cx="214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ArCLight</a:t>
            </a:r>
            <a:endParaRPr/>
          </a:p>
        </p:txBody>
      </p:sp>
      <p:sp>
        <p:nvSpPr>
          <p:cNvPr id="1490" name="Google Shape;1490;p58"/>
          <p:cNvSpPr/>
          <p:nvPr/>
        </p:nvSpPr>
        <p:spPr>
          <a:xfrm>
            <a:off x="2515175" y="1122925"/>
            <a:ext cx="2295300" cy="1851600"/>
          </a:xfrm>
          <a:prstGeom prst="rect">
            <a:avLst/>
          </a:prstGeom>
          <a:noFill/>
          <a:ln cap="flat" cmpd="sng" w="38100">
            <a:solidFill>
              <a:srgbClr val="93C47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1" name="Google Shape;1491;p58"/>
          <p:cNvSpPr/>
          <p:nvPr/>
        </p:nvSpPr>
        <p:spPr>
          <a:xfrm>
            <a:off x="2515175" y="3036200"/>
            <a:ext cx="2145300" cy="1586400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2" name="Google Shape;1492;p58"/>
          <p:cNvSpPr txBox="1"/>
          <p:nvPr/>
        </p:nvSpPr>
        <p:spPr>
          <a:xfrm>
            <a:off x="121650" y="914400"/>
            <a:ext cx="506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Single ND-LAr Module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59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Applications</a:t>
            </a:r>
            <a:endParaRPr/>
          </a:p>
        </p:txBody>
      </p:sp>
      <p:sp>
        <p:nvSpPr>
          <p:cNvPr id="1498" name="Google Shape;1498;p59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9" name="Google Shape;1499;p59"/>
          <p:cNvSpPr txBox="1"/>
          <p:nvPr>
            <p:ph idx="1" type="body"/>
          </p:nvPr>
        </p:nvSpPr>
        <p:spPr>
          <a:xfrm>
            <a:off x="4498725" y="310250"/>
            <a:ext cx="4410000" cy="23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en" sz="1900">
                <a:solidFill>
                  <a:schemeClr val="dk1"/>
                </a:solidFill>
              </a:rPr>
              <a:t>Integrating detection from multiple detectors into single network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en" sz="1900">
                <a:solidFill>
                  <a:schemeClr val="dk1"/>
                </a:solidFill>
              </a:rPr>
              <a:t>Light &amp; Charge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en" sz="1900">
                <a:solidFill>
                  <a:schemeClr val="dk1"/>
                </a:solidFill>
              </a:rPr>
              <a:t>ND-LAr &amp; TMS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1500" name="Google Shape;1500;p59"/>
          <p:cNvPicPr preferRelativeResize="0"/>
          <p:nvPr/>
        </p:nvPicPr>
        <p:blipFill rotWithShape="1">
          <a:blip r:embed="rId3">
            <a:alphaModFix/>
          </a:blip>
          <a:srcRect b="10007" l="18694" r="12068" t="11134"/>
          <a:stretch/>
        </p:blipFill>
        <p:spPr>
          <a:xfrm>
            <a:off x="575250" y="1218150"/>
            <a:ext cx="1889575" cy="3210251"/>
          </a:xfrm>
          <a:prstGeom prst="rect">
            <a:avLst/>
          </a:prstGeom>
          <a:noFill/>
          <a:ln>
            <a:noFill/>
          </a:ln>
        </p:spPr>
      </p:pic>
      <p:sp>
        <p:nvSpPr>
          <p:cNvPr id="1501" name="Google Shape;1501;p59"/>
          <p:cNvSpPr/>
          <p:nvPr/>
        </p:nvSpPr>
        <p:spPr>
          <a:xfrm rot="-900787">
            <a:off x="462070" y="1046609"/>
            <a:ext cx="1002934" cy="402862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2" name="Google Shape;1502;p59"/>
          <p:cNvSpPr/>
          <p:nvPr/>
        </p:nvSpPr>
        <p:spPr>
          <a:xfrm rot="-5401028">
            <a:off x="2228547" y="995655"/>
            <a:ext cx="1002900" cy="4029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3" name="Google Shape;1503;p59"/>
          <p:cNvSpPr/>
          <p:nvPr/>
        </p:nvSpPr>
        <p:spPr>
          <a:xfrm rot="-1028">
            <a:off x="76410" y="3451105"/>
            <a:ext cx="1002900" cy="4872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Cathode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4" name="Google Shape;1504;p59"/>
          <p:cNvSpPr/>
          <p:nvPr/>
        </p:nvSpPr>
        <p:spPr>
          <a:xfrm>
            <a:off x="76396" y="4249194"/>
            <a:ext cx="1002900" cy="4029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Charge readout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05" name="Google Shape;150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1025" y="3206242"/>
            <a:ext cx="2033900" cy="141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5167" y="1487950"/>
            <a:ext cx="2295207" cy="1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p59"/>
          <p:cNvSpPr txBox="1"/>
          <p:nvPr/>
        </p:nvSpPr>
        <p:spPr>
          <a:xfrm>
            <a:off x="2590125" y="1122925"/>
            <a:ext cx="214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 Collection Module</a:t>
            </a:r>
            <a:endParaRPr/>
          </a:p>
        </p:txBody>
      </p:sp>
      <p:sp>
        <p:nvSpPr>
          <p:cNvPr id="1508" name="Google Shape;1508;p59"/>
          <p:cNvSpPr txBox="1"/>
          <p:nvPr/>
        </p:nvSpPr>
        <p:spPr>
          <a:xfrm>
            <a:off x="2464825" y="2974550"/>
            <a:ext cx="214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ArCLight</a:t>
            </a:r>
            <a:endParaRPr/>
          </a:p>
        </p:txBody>
      </p:sp>
      <p:sp>
        <p:nvSpPr>
          <p:cNvPr id="1509" name="Google Shape;1509;p59"/>
          <p:cNvSpPr/>
          <p:nvPr/>
        </p:nvSpPr>
        <p:spPr>
          <a:xfrm>
            <a:off x="2515175" y="1122925"/>
            <a:ext cx="2295300" cy="1851600"/>
          </a:xfrm>
          <a:prstGeom prst="rect">
            <a:avLst/>
          </a:prstGeom>
          <a:noFill/>
          <a:ln cap="flat" cmpd="sng" w="38100">
            <a:solidFill>
              <a:srgbClr val="93C47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10" name="Google Shape;1510;p59"/>
          <p:cNvSpPr/>
          <p:nvPr/>
        </p:nvSpPr>
        <p:spPr>
          <a:xfrm>
            <a:off x="2515175" y="3036200"/>
            <a:ext cx="2145300" cy="1586400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11" name="Google Shape;1511;p59"/>
          <p:cNvSpPr txBox="1"/>
          <p:nvPr/>
        </p:nvSpPr>
        <p:spPr>
          <a:xfrm>
            <a:off x="121650" y="914400"/>
            <a:ext cx="506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Single ND-LAr Module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12" name="Google Shape;1512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7380" y="1777901"/>
            <a:ext cx="3483645" cy="279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3" name="Google Shape;1513;p59"/>
          <p:cNvSpPr/>
          <p:nvPr/>
        </p:nvSpPr>
        <p:spPr>
          <a:xfrm>
            <a:off x="5326225" y="3673925"/>
            <a:ext cx="548700" cy="48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>
            <a:alpha val="51900"/>
          </a:srgbClr>
        </a:solidFill>
      </p:bgPr>
    </p:bg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60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for DUNE’s 2x2 LArTPC Prototype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19" name="Google Shape;1519;p60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20" name="Google Shape;152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50" y="2207375"/>
            <a:ext cx="2336681" cy="2428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21" name="Google Shape;1521;p60"/>
          <p:cNvSpPr txBox="1"/>
          <p:nvPr>
            <p:ph idx="1" type="body"/>
          </p:nvPr>
        </p:nvSpPr>
        <p:spPr>
          <a:xfrm>
            <a:off x="2774675" y="3498940"/>
            <a:ext cx="6447600" cy="9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-"/>
            </a:pPr>
            <a:r>
              <a:rPr lang="en">
                <a:solidFill>
                  <a:schemeClr val="dk1"/>
                </a:solidFill>
              </a:rPr>
              <a:t>Analyzing 4.5 days of 2x2 data from 2024!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Currently running without beam!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Planning for another NuMI beam run in 2026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22" name="Google Shape;1522;p60"/>
          <p:cNvPicPr preferRelativeResize="0"/>
          <p:nvPr/>
        </p:nvPicPr>
        <p:blipFill rotWithShape="1">
          <a:blip r:embed="rId4">
            <a:alphaModFix/>
          </a:blip>
          <a:srcRect b="0" l="0" r="0" t="13156"/>
          <a:stretch/>
        </p:blipFill>
        <p:spPr>
          <a:xfrm>
            <a:off x="4466028" y="881604"/>
            <a:ext cx="4196826" cy="242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3" name="Google Shape;1523;p60"/>
          <p:cNvSpPr txBox="1"/>
          <p:nvPr/>
        </p:nvSpPr>
        <p:spPr>
          <a:xfrm>
            <a:off x="222775" y="771624"/>
            <a:ext cx="44967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➕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Expand ML reconstruction beyond LArTPC charge input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External muon tagger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Additional light-based input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26698"/>
            <a:ext cx="4089900" cy="3279657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25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Near Detector (ND) Liquid Argon (LAr)</a:t>
            </a:r>
            <a:endParaRPr/>
          </a:p>
        </p:txBody>
      </p:sp>
      <p:sp>
        <p:nvSpPr>
          <p:cNvPr id="727" name="Google Shape;727;p2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8" name="Google Shape;728;p25"/>
          <p:cNvSpPr/>
          <p:nvPr/>
        </p:nvSpPr>
        <p:spPr>
          <a:xfrm>
            <a:off x="3108975" y="3698525"/>
            <a:ext cx="3342300" cy="8451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DB73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Near Detector (ND) Liquid Argon (LAr) Time Projection Chamber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9" name="Google Shape;729;p25"/>
          <p:cNvSpPr/>
          <p:nvPr/>
        </p:nvSpPr>
        <p:spPr>
          <a:xfrm>
            <a:off x="118650" y="4306350"/>
            <a:ext cx="2490600" cy="3936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DB73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The Muon Spectrometer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0" name="Google Shape;730;p25"/>
          <p:cNvSpPr txBox="1"/>
          <p:nvPr/>
        </p:nvSpPr>
        <p:spPr>
          <a:xfrm>
            <a:off x="4770700" y="898925"/>
            <a:ext cx="4089900" cy="1847100"/>
          </a:xfrm>
          <a:prstGeom prst="rect">
            <a:avLst/>
          </a:prstGeom>
          <a:solidFill>
            <a:srgbClr val="6D9EEB"/>
          </a:solidFill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Important to constrain 𝝂 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-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Flux 				   (enter)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-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Cross section 		   (interact)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-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Detector systematics 	   (detect)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with ND that has same target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(LAr) as Far detector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31" name="Google Shape;731;p25"/>
          <p:cNvCxnSpPr>
            <a:endCxn id="729" idx="0"/>
          </p:cNvCxnSpPr>
          <p:nvPr/>
        </p:nvCxnSpPr>
        <p:spPr>
          <a:xfrm flipH="1">
            <a:off x="1363950" y="3960450"/>
            <a:ext cx="23100" cy="345900"/>
          </a:xfrm>
          <a:prstGeom prst="straightConnector1">
            <a:avLst/>
          </a:prstGeom>
          <a:noFill/>
          <a:ln cap="flat" cmpd="sng" w="19050">
            <a:solidFill>
              <a:srgbClr val="DB734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2" name="Google Shape;732;p25"/>
          <p:cNvCxnSpPr/>
          <p:nvPr/>
        </p:nvCxnSpPr>
        <p:spPr>
          <a:xfrm flipH="1" rot="10800000">
            <a:off x="2491325" y="3933225"/>
            <a:ext cx="547500" cy="155100"/>
          </a:xfrm>
          <a:prstGeom prst="straightConnector1">
            <a:avLst/>
          </a:prstGeom>
          <a:noFill/>
          <a:ln cap="flat" cmpd="sng" w="19050">
            <a:solidFill>
              <a:srgbClr val="DB734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3" name="Google Shape;733;p25"/>
          <p:cNvSpPr/>
          <p:nvPr/>
        </p:nvSpPr>
        <p:spPr>
          <a:xfrm rot="1048286">
            <a:off x="403923" y="3279720"/>
            <a:ext cx="637510" cy="56986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25"/>
          <p:cNvSpPr/>
          <p:nvPr/>
        </p:nvSpPr>
        <p:spPr>
          <a:xfrm rot="1004326">
            <a:off x="865634" y="2971938"/>
            <a:ext cx="249993" cy="144076"/>
          </a:xfrm>
          <a:prstGeom prst="rect">
            <a:avLst/>
          </a:prstGeom>
          <a:solidFill>
            <a:srgbClr val="AAAAAA"/>
          </a:solidFill>
          <a:ln cap="flat" cmpd="sng" w="9525">
            <a:solidFill>
              <a:srgbClr val="AAAA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25"/>
          <p:cNvSpPr/>
          <p:nvPr/>
        </p:nvSpPr>
        <p:spPr>
          <a:xfrm rot="1005345">
            <a:off x="843471" y="3110338"/>
            <a:ext cx="174823" cy="62929"/>
          </a:xfrm>
          <a:prstGeom prst="rect">
            <a:avLst/>
          </a:prstGeom>
          <a:solidFill>
            <a:srgbClr val="909090"/>
          </a:solidFill>
          <a:ln cap="flat" cmpd="sng" w="9525">
            <a:solidFill>
              <a:srgbClr val="9090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25"/>
          <p:cNvSpPr/>
          <p:nvPr/>
        </p:nvSpPr>
        <p:spPr>
          <a:xfrm rot="1004685">
            <a:off x="802315" y="3166931"/>
            <a:ext cx="144737" cy="136289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rgbClr val="DCDC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6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9" name="Google Shape;1529;p61"/>
          <p:cNvSpPr txBox="1"/>
          <p:nvPr>
            <p:ph idx="4294967295" type="ctrTitle"/>
          </p:nvPr>
        </p:nvSpPr>
        <p:spPr>
          <a:xfrm>
            <a:off x="464100" y="140225"/>
            <a:ext cx="8520600" cy="10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tkinson Hyperlegible"/>
                <a:ea typeface="Atkinson Hyperlegible"/>
                <a:cs typeface="Atkinson Hyperlegible"/>
                <a:sym typeface="Atkinson Hyperlegible"/>
              </a:rPr>
              <a:t>Thank you</a:t>
            </a:r>
            <a:endParaRPr sz="3600">
              <a:solidFill>
                <a:srgbClr val="000000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1530" name="Google Shape;1530;p61"/>
          <p:cNvSpPr txBox="1"/>
          <p:nvPr/>
        </p:nvSpPr>
        <p:spPr>
          <a:xfrm>
            <a:off x="181567" y="1776625"/>
            <a:ext cx="2994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DUNE Near Detector Workshop September 2025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531" name="Google Shape;153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6184" y="140225"/>
            <a:ext cx="5815414" cy="436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6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7" name="Google Shape;1537;p62"/>
          <p:cNvSpPr txBox="1"/>
          <p:nvPr>
            <p:ph idx="4294967295" type="ctrTitle"/>
          </p:nvPr>
        </p:nvSpPr>
        <p:spPr>
          <a:xfrm>
            <a:off x="464100" y="140225"/>
            <a:ext cx="8520600" cy="10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tkinson Hyperlegible"/>
                <a:ea typeface="Atkinson Hyperlegible"/>
                <a:cs typeface="Atkinson Hyperlegible"/>
                <a:sym typeface="Atkinson Hyperlegible"/>
              </a:rPr>
              <a:t>Backup</a:t>
            </a:r>
            <a:endParaRPr sz="3600">
              <a:solidFill>
                <a:srgbClr val="000000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63"/>
          <p:cNvSpPr txBox="1"/>
          <p:nvPr>
            <p:ph type="ctrTitle"/>
          </p:nvPr>
        </p:nvSpPr>
        <p:spPr>
          <a:xfrm>
            <a:off x="311700" y="-164575"/>
            <a:ext cx="85206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GrapPA: Graph Particle Aggregator</a:t>
            </a:r>
            <a:endParaRPr sz="3600"/>
          </a:p>
        </p:txBody>
      </p:sp>
      <p:sp>
        <p:nvSpPr>
          <p:cNvPr id="1543" name="Google Shape;1543;p63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4" name="Google Shape;1544;p63"/>
          <p:cNvSpPr txBox="1"/>
          <p:nvPr/>
        </p:nvSpPr>
        <p:spPr>
          <a:xfrm>
            <a:off x="175000" y="1030813"/>
            <a:ext cx="437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Use Graph Neural Network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45" name="Google Shape;1545;p63"/>
          <p:cNvPicPr preferRelativeResize="0"/>
          <p:nvPr/>
        </p:nvPicPr>
        <p:blipFill rotWithShape="1">
          <a:blip r:embed="rId3">
            <a:alphaModFix/>
          </a:blip>
          <a:srcRect b="0" l="0" r="44757" t="7578"/>
          <a:stretch/>
        </p:blipFill>
        <p:spPr>
          <a:xfrm>
            <a:off x="311700" y="1424725"/>
            <a:ext cx="4108477" cy="264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63"/>
          <p:cNvPicPr preferRelativeResize="0"/>
          <p:nvPr/>
        </p:nvPicPr>
        <p:blipFill rotWithShape="1">
          <a:blip r:embed="rId3">
            <a:alphaModFix/>
          </a:blip>
          <a:srcRect b="48402" l="69066" r="26920" t="7579"/>
          <a:stretch/>
        </p:blipFill>
        <p:spPr>
          <a:xfrm>
            <a:off x="4420175" y="1881925"/>
            <a:ext cx="298450" cy="12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6400" y="1506029"/>
            <a:ext cx="3416723" cy="260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548" name="Google Shape;1548;p63"/>
          <p:cNvSpPr/>
          <p:nvPr/>
        </p:nvSpPr>
        <p:spPr>
          <a:xfrm>
            <a:off x="5938650" y="1726325"/>
            <a:ext cx="684600" cy="1257900"/>
          </a:xfrm>
          <a:prstGeom prst="rect">
            <a:avLst/>
          </a:prstGeom>
          <a:solidFill>
            <a:srgbClr val="B4B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Ignoring 2x2 for simple test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49" name="Google Shape;1549;p63"/>
          <p:cNvCxnSpPr/>
          <p:nvPr/>
        </p:nvCxnSpPr>
        <p:spPr>
          <a:xfrm flipH="1">
            <a:off x="5509525" y="1202500"/>
            <a:ext cx="209700" cy="9120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50" name="Google Shape;1550;p63"/>
          <p:cNvCxnSpPr/>
          <p:nvPr/>
        </p:nvCxnSpPr>
        <p:spPr>
          <a:xfrm>
            <a:off x="5719225" y="1193725"/>
            <a:ext cx="1385400" cy="11421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51" name="Google Shape;1551;p63"/>
          <p:cNvSpPr txBox="1"/>
          <p:nvPr/>
        </p:nvSpPr>
        <p:spPr>
          <a:xfrm>
            <a:off x="4561475" y="792375"/>
            <a:ext cx="392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B71B0"/>
                </a:solidFill>
                <a:latin typeface="Lato"/>
                <a:ea typeface="Lato"/>
                <a:cs typeface="Lato"/>
                <a:sym typeface="Lato"/>
              </a:rPr>
              <a:t>Correctly connected edge = True Positive</a:t>
            </a:r>
            <a:endParaRPr sz="1600">
              <a:solidFill>
                <a:srgbClr val="1B71B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552" name="Google Shape;1552;p63"/>
          <p:cNvGrpSpPr/>
          <p:nvPr/>
        </p:nvGrpSpPr>
        <p:grpSpPr>
          <a:xfrm>
            <a:off x="4373200" y="2909348"/>
            <a:ext cx="3737700" cy="1810877"/>
            <a:chOff x="4754200" y="2909348"/>
            <a:chExt cx="3737700" cy="1810877"/>
          </a:xfrm>
        </p:grpSpPr>
        <p:grpSp>
          <p:nvGrpSpPr>
            <p:cNvPr id="1553" name="Google Shape;1553;p63"/>
            <p:cNvGrpSpPr/>
            <p:nvPr/>
          </p:nvGrpSpPr>
          <p:grpSpPr>
            <a:xfrm>
              <a:off x="4754200" y="4166125"/>
              <a:ext cx="3737700" cy="554100"/>
              <a:chOff x="1858600" y="3861325"/>
              <a:chExt cx="3737700" cy="554100"/>
            </a:xfrm>
          </p:grpSpPr>
          <p:sp>
            <p:nvSpPr>
              <p:cNvPr id="1554" name="Google Shape;1554;p63"/>
              <p:cNvSpPr/>
              <p:nvPr/>
            </p:nvSpPr>
            <p:spPr>
              <a:xfrm>
                <a:off x="20128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5" name="Google Shape;1555;p63"/>
              <p:cNvSpPr txBox="1"/>
              <p:nvPr/>
            </p:nvSpPr>
            <p:spPr>
              <a:xfrm>
                <a:off x="18586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Upstream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556" name="Google Shape;1556;p63"/>
              <p:cNvSpPr/>
              <p:nvPr/>
            </p:nvSpPr>
            <p:spPr>
              <a:xfrm>
                <a:off x="44152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7" name="Google Shape;1557;p63"/>
              <p:cNvSpPr txBox="1"/>
              <p:nvPr/>
            </p:nvSpPr>
            <p:spPr>
              <a:xfrm>
                <a:off x="42610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Downstream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558" name="Google Shape;1558;p63"/>
              <p:cNvSpPr/>
              <p:nvPr/>
            </p:nvSpPr>
            <p:spPr>
              <a:xfrm>
                <a:off x="3232000" y="3923425"/>
                <a:ext cx="1068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9" name="Google Shape;1559;p63"/>
              <p:cNvSpPr txBox="1"/>
              <p:nvPr/>
            </p:nvSpPr>
            <p:spPr>
              <a:xfrm>
                <a:off x="3094850" y="3937525"/>
                <a:ext cx="13353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2x2 LArTPC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</p:grpSp>
        <p:cxnSp>
          <p:nvCxnSpPr>
            <p:cNvPr id="1560" name="Google Shape;1560;p63"/>
            <p:cNvCxnSpPr/>
            <p:nvPr/>
          </p:nvCxnSpPr>
          <p:spPr>
            <a:xfrm flipH="1" rot="10800000">
              <a:off x="5333425" y="3273848"/>
              <a:ext cx="298500" cy="9726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61" name="Google Shape;1561;p63"/>
            <p:cNvCxnSpPr/>
            <p:nvPr/>
          </p:nvCxnSpPr>
          <p:spPr>
            <a:xfrm rot="10800000">
              <a:off x="6717346" y="2909348"/>
              <a:ext cx="37500" cy="1337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62" name="Google Shape;1562;p63"/>
            <p:cNvCxnSpPr/>
            <p:nvPr/>
          </p:nvCxnSpPr>
          <p:spPr>
            <a:xfrm rot="10800000">
              <a:off x="7644500" y="3258425"/>
              <a:ext cx="381000" cy="1019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563" name="Google Shape;1563;p63"/>
          <p:cNvSpPr txBox="1"/>
          <p:nvPr/>
        </p:nvSpPr>
        <p:spPr>
          <a:xfrm>
            <a:off x="182250" y="39779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PhysRevD. 104. 072004 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64"/>
          <p:cNvSpPr txBox="1"/>
          <p:nvPr>
            <p:ph type="ctrTitle"/>
          </p:nvPr>
        </p:nvSpPr>
        <p:spPr>
          <a:xfrm>
            <a:off x="311700" y="-164575"/>
            <a:ext cx="85206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GrapPA: Graph Particle Aggregator</a:t>
            </a:r>
            <a:endParaRPr sz="3600"/>
          </a:p>
        </p:txBody>
      </p:sp>
      <p:sp>
        <p:nvSpPr>
          <p:cNvPr id="1569" name="Google Shape;1569;p6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0" name="Google Shape;1570;p64"/>
          <p:cNvSpPr txBox="1"/>
          <p:nvPr/>
        </p:nvSpPr>
        <p:spPr>
          <a:xfrm>
            <a:off x="175000" y="1030813"/>
            <a:ext cx="437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Use Graph Neural Network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71" name="Google Shape;1571;p64"/>
          <p:cNvPicPr preferRelativeResize="0"/>
          <p:nvPr/>
        </p:nvPicPr>
        <p:blipFill rotWithShape="1">
          <a:blip r:embed="rId3">
            <a:alphaModFix/>
          </a:blip>
          <a:srcRect b="0" l="0" r="44757" t="7578"/>
          <a:stretch/>
        </p:blipFill>
        <p:spPr>
          <a:xfrm>
            <a:off x="311700" y="1424725"/>
            <a:ext cx="4108477" cy="264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p64"/>
          <p:cNvPicPr preferRelativeResize="0"/>
          <p:nvPr/>
        </p:nvPicPr>
        <p:blipFill rotWithShape="1">
          <a:blip r:embed="rId3">
            <a:alphaModFix/>
          </a:blip>
          <a:srcRect b="48402" l="69066" r="26920" t="7579"/>
          <a:stretch/>
        </p:blipFill>
        <p:spPr>
          <a:xfrm>
            <a:off x="4420175" y="1881925"/>
            <a:ext cx="298450" cy="12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Google Shape;1573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6400" y="1506029"/>
            <a:ext cx="3416723" cy="260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64"/>
          <p:cNvSpPr/>
          <p:nvPr/>
        </p:nvSpPr>
        <p:spPr>
          <a:xfrm>
            <a:off x="5938650" y="1726325"/>
            <a:ext cx="684600" cy="1257900"/>
          </a:xfrm>
          <a:prstGeom prst="rect">
            <a:avLst/>
          </a:prstGeom>
          <a:solidFill>
            <a:srgbClr val="B4B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Ignoring 2x2 for simple test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575" name="Google Shape;1575;p64"/>
          <p:cNvGrpSpPr/>
          <p:nvPr/>
        </p:nvGrpSpPr>
        <p:grpSpPr>
          <a:xfrm>
            <a:off x="4373200" y="2909348"/>
            <a:ext cx="3737700" cy="1810877"/>
            <a:chOff x="4754200" y="2909348"/>
            <a:chExt cx="3737700" cy="1810877"/>
          </a:xfrm>
        </p:grpSpPr>
        <p:grpSp>
          <p:nvGrpSpPr>
            <p:cNvPr id="1576" name="Google Shape;1576;p64"/>
            <p:cNvGrpSpPr/>
            <p:nvPr/>
          </p:nvGrpSpPr>
          <p:grpSpPr>
            <a:xfrm>
              <a:off x="4754200" y="4166125"/>
              <a:ext cx="3737700" cy="554100"/>
              <a:chOff x="1858600" y="3861325"/>
              <a:chExt cx="3737700" cy="554100"/>
            </a:xfrm>
          </p:grpSpPr>
          <p:sp>
            <p:nvSpPr>
              <p:cNvPr id="1577" name="Google Shape;1577;p64"/>
              <p:cNvSpPr/>
              <p:nvPr/>
            </p:nvSpPr>
            <p:spPr>
              <a:xfrm>
                <a:off x="20128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8" name="Google Shape;1578;p64"/>
              <p:cNvSpPr txBox="1"/>
              <p:nvPr/>
            </p:nvSpPr>
            <p:spPr>
              <a:xfrm>
                <a:off x="18586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Upstream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579" name="Google Shape;1579;p64"/>
              <p:cNvSpPr/>
              <p:nvPr/>
            </p:nvSpPr>
            <p:spPr>
              <a:xfrm>
                <a:off x="44152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0" name="Google Shape;1580;p64"/>
              <p:cNvSpPr txBox="1"/>
              <p:nvPr/>
            </p:nvSpPr>
            <p:spPr>
              <a:xfrm>
                <a:off x="42610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Downstream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581" name="Google Shape;1581;p64"/>
              <p:cNvSpPr/>
              <p:nvPr/>
            </p:nvSpPr>
            <p:spPr>
              <a:xfrm>
                <a:off x="3232000" y="3923425"/>
                <a:ext cx="1068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582" name="Google Shape;1582;p64"/>
            <p:cNvCxnSpPr/>
            <p:nvPr/>
          </p:nvCxnSpPr>
          <p:spPr>
            <a:xfrm flipH="1" rot="10800000">
              <a:off x="5333425" y="3273848"/>
              <a:ext cx="298500" cy="9726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83" name="Google Shape;1583;p64"/>
            <p:cNvCxnSpPr/>
            <p:nvPr/>
          </p:nvCxnSpPr>
          <p:spPr>
            <a:xfrm rot="10800000">
              <a:off x="6717346" y="2909348"/>
              <a:ext cx="37500" cy="1337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84" name="Google Shape;1584;p64"/>
            <p:cNvCxnSpPr/>
            <p:nvPr/>
          </p:nvCxnSpPr>
          <p:spPr>
            <a:xfrm rot="10800000">
              <a:off x="7644500" y="3258425"/>
              <a:ext cx="381000" cy="1019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585" name="Google Shape;1585;p64"/>
          <p:cNvSpPr txBox="1"/>
          <p:nvPr/>
        </p:nvSpPr>
        <p:spPr>
          <a:xfrm>
            <a:off x="182250" y="39779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PhysRevD. 104. 072004 </a:t>
            </a:r>
            <a:endParaRPr/>
          </a:p>
        </p:txBody>
      </p:sp>
      <p:cxnSp>
        <p:nvCxnSpPr>
          <p:cNvPr id="1586" name="Google Shape;1586;p64"/>
          <p:cNvCxnSpPr/>
          <p:nvPr/>
        </p:nvCxnSpPr>
        <p:spPr>
          <a:xfrm flipH="1">
            <a:off x="7104600" y="1514375"/>
            <a:ext cx="929700" cy="1338900"/>
          </a:xfrm>
          <a:prstGeom prst="straightConnector1">
            <a:avLst/>
          </a:prstGeom>
          <a:noFill/>
          <a:ln cap="flat" cmpd="sng" w="28575">
            <a:solidFill>
              <a:srgbClr val="27A12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87" name="Google Shape;1587;p64"/>
          <p:cNvSpPr txBox="1"/>
          <p:nvPr/>
        </p:nvSpPr>
        <p:spPr>
          <a:xfrm>
            <a:off x="6033600" y="1152650"/>
            <a:ext cx="2958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7A128"/>
                </a:solidFill>
                <a:latin typeface="Lato"/>
                <a:ea typeface="Lato"/>
                <a:cs typeface="Lato"/>
                <a:sym typeface="Lato"/>
              </a:rPr>
              <a:t>Correctly not connected edge = True </a:t>
            </a:r>
            <a:endParaRPr sz="1600">
              <a:solidFill>
                <a:srgbClr val="27A12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7A128"/>
                </a:solidFill>
                <a:latin typeface="Lato"/>
                <a:ea typeface="Lato"/>
                <a:cs typeface="Lato"/>
                <a:sym typeface="Lato"/>
              </a:rPr>
              <a:t>Negative</a:t>
            </a:r>
            <a:endParaRPr sz="1600">
              <a:solidFill>
                <a:srgbClr val="27A12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88" name="Google Shape;1588;p64"/>
          <p:cNvSpPr txBox="1"/>
          <p:nvPr/>
        </p:nvSpPr>
        <p:spPr>
          <a:xfrm>
            <a:off x="4561475" y="792375"/>
            <a:ext cx="392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B71B0"/>
                </a:solidFill>
                <a:latin typeface="Lato"/>
                <a:ea typeface="Lato"/>
                <a:cs typeface="Lato"/>
                <a:sym typeface="Lato"/>
              </a:rPr>
              <a:t>Correctly connected edge = True Positive</a:t>
            </a:r>
            <a:endParaRPr sz="1600">
              <a:solidFill>
                <a:srgbClr val="1B71B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89" name="Google Shape;1589;p64"/>
          <p:cNvCxnSpPr/>
          <p:nvPr/>
        </p:nvCxnSpPr>
        <p:spPr>
          <a:xfrm flipH="1">
            <a:off x="5509525" y="1202500"/>
            <a:ext cx="209700" cy="9120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90" name="Google Shape;1590;p64"/>
          <p:cNvCxnSpPr/>
          <p:nvPr/>
        </p:nvCxnSpPr>
        <p:spPr>
          <a:xfrm>
            <a:off x="5719225" y="1193725"/>
            <a:ext cx="1385400" cy="11421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91" name="Google Shape;1591;p64"/>
          <p:cNvSpPr txBox="1"/>
          <p:nvPr/>
        </p:nvSpPr>
        <p:spPr>
          <a:xfrm>
            <a:off x="5609450" y="4242325"/>
            <a:ext cx="13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2x2 LArTPC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65"/>
          <p:cNvSpPr txBox="1"/>
          <p:nvPr>
            <p:ph type="ctrTitle"/>
          </p:nvPr>
        </p:nvSpPr>
        <p:spPr>
          <a:xfrm>
            <a:off x="311700" y="-164575"/>
            <a:ext cx="85206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GrapPA: Graph Particle Aggregator</a:t>
            </a:r>
            <a:endParaRPr sz="3600"/>
          </a:p>
        </p:txBody>
      </p:sp>
      <p:sp>
        <p:nvSpPr>
          <p:cNvPr id="1597" name="Google Shape;1597;p6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98" name="Google Shape;1598;p65"/>
          <p:cNvSpPr txBox="1"/>
          <p:nvPr/>
        </p:nvSpPr>
        <p:spPr>
          <a:xfrm>
            <a:off x="251200" y="1030825"/>
            <a:ext cx="4848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Finds best edge configuration for whole entry</a:t>
            </a:r>
            <a:endParaRPr sz="1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99" name="Google Shape;1599;p65"/>
          <p:cNvPicPr preferRelativeResize="0"/>
          <p:nvPr/>
        </p:nvPicPr>
        <p:blipFill rotWithShape="1">
          <a:blip r:embed="rId3">
            <a:alphaModFix/>
          </a:blip>
          <a:srcRect b="31445" l="0" r="41517" t="0"/>
          <a:stretch/>
        </p:blipFill>
        <p:spPr>
          <a:xfrm>
            <a:off x="372100" y="1433010"/>
            <a:ext cx="3971301" cy="1556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5"/>
          <p:cNvPicPr preferRelativeResize="0"/>
          <p:nvPr/>
        </p:nvPicPr>
        <p:blipFill rotWithShape="1">
          <a:blip r:embed="rId3">
            <a:alphaModFix/>
          </a:blip>
          <a:srcRect b="31445" l="56788" r="0" t="0"/>
          <a:stretch/>
        </p:blipFill>
        <p:spPr>
          <a:xfrm>
            <a:off x="692925" y="2913025"/>
            <a:ext cx="3135271" cy="166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1" name="Google Shape;1601;p65"/>
          <p:cNvSpPr txBox="1"/>
          <p:nvPr/>
        </p:nvSpPr>
        <p:spPr>
          <a:xfrm>
            <a:off x="106050" y="44351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PhysRevD. 104. 072004 </a:t>
            </a:r>
            <a:endParaRPr/>
          </a:p>
        </p:txBody>
      </p:sp>
      <p:pic>
        <p:nvPicPr>
          <p:cNvPr id="1602" name="Google Shape;1602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6400" y="1506029"/>
            <a:ext cx="3416723" cy="260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603" name="Google Shape;1603;p65"/>
          <p:cNvSpPr/>
          <p:nvPr/>
        </p:nvSpPr>
        <p:spPr>
          <a:xfrm>
            <a:off x="5938650" y="1726325"/>
            <a:ext cx="684600" cy="1257900"/>
          </a:xfrm>
          <a:prstGeom prst="rect">
            <a:avLst/>
          </a:prstGeom>
          <a:solidFill>
            <a:srgbClr val="B4B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Ignoring 2x2 for simple test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604" name="Google Shape;1604;p65"/>
          <p:cNvGrpSpPr/>
          <p:nvPr/>
        </p:nvGrpSpPr>
        <p:grpSpPr>
          <a:xfrm>
            <a:off x="4373200" y="2909348"/>
            <a:ext cx="3737700" cy="1810877"/>
            <a:chOff x="4754200" y="2909348"/>
            <a:chExt cx="3737700" cy="1810877"/>
          </a:xfrm>
        </p:grpSpPr>
        <p:grpSp>
          <p:nvGrpSpPr>
            <p:cNvPr id="1605" name="Google Shape;1605;p65"/>
            <p:cNvGrpSpPr/>
            <p:nvPr/>
          </p:nvGrpSpPr>
          <p:grpSpPr>
            <a:xfrm>
              <a:off x="4754200" y="4166125"/>
              <a:ext cx="3737700" cy="554100"/>
              <a:chOff x="1858600" y="3861325"/>
              <a:chExt cx="3737700" cy="554100"/>
            </a:xfrm>
          </p:grpSpPr>
          <p:sp>
            <p:nvSpPr>
              <p:cNvPr id="1606" name="Google Shape;1606;p65"/>
              <p:cNvSpPr/>
              <p:nvPr/>
            </p:nvSpPr>
            <p:spPr>
              <a:xfrm>
                <a:off x="20128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7" name="Google Shape;1607;p65"/>
              <p:cNvSpPr txBox="1"/>
              <p:nvPr/>
            </p:nvSpPr>
            <p:spPr>
              <a:xfrm>
                <a:off x="18586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Upstream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608" name="Google Shape;1608;p65"/>
              <p:cNvSpPr/>
              <p:nvPr/>
            </p:nvSpPr>
            <p:spPr>
              <a:xfrm>
                <a:off x="44152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9" name="Google Shape;1609;p65"/>
              <p:cNvSpPr txBox="1"/>
              <p:nvPr/>
            </p:nvSpPr>
            <p:spPr>
              <a:xfrm>
                <a:off x="42610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Downstream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610" name="Google Shape;1610;p65"/>
              <p:cNvSpPr/>
              <p:nvPr/>
            </p:nvSpPr>
            <p:spPr>
              <a:xfrm>
                <a:off x="3232000" y="3923425"/>
                <a:ext cx="1068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611" name="Google Shape;1611;p65"/>
            <p:cNvCxnSpPr/>
            <p:nvPr/>
          </p:nvCxnSpPr>
          <p:spPr>
            <a:xfrm flipH="1" rot="10800000">
              <a:off x="5333425" y="3273848"/>
              <a:ext cx="298500" cy="9726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12" name="Google Shape;1612;p65"/>
            <p:cNvCxnSpPr/>
            <p:nvPr/>
          </p:nvCxnSpPr>
          <p:spPr>
            <a:xfrm rot="10800000">
              <a:off x="6717346" y="2909348"/>
              <a:ext cx="37500" cy="1337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13" name="Google Shape;1613;p65"/>
            <p:cNvCxnSpPr/>
            <p:nvPr/>
          </p:nvCxnSpPr>
          <p:spPr>
            <a:xfrm rot="10800000">
              <a:off x="7644500" y="3258425"/>
              <a:ext cx="381000" cy="1019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cxnSp>
        <p:nvCxnSpPr>
          <p:cNvPr id="1614" name="Google Shape;1614;p65"/>
          <p:cNvCxnSpPr/>
          <p:nvPr/>
        </p:nvCxnSpPr>
        <p:spPr>
          <a:xfrm flipH="1">
            <a:off x="7104600" y="1514375"/>
            <a:ext cx="929700" cy="1338900"/>
          </a:xfrm>
          <a:prstGeom prst="straightConnector1">
            <a:avLst/>
          </a:prstGeom>
          <a:noFill/>
          <a:ln cap="flat" cmpd="sng" w="28575">
            <a:solidFill>
              <a:srgbClr val="27A12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15" name="Google Shape;1615;p65"/>
          <p:cNvSpPr txBox="1"/>
          <p:nvPr/>
        </p:nvSpPr>
        <p:spPr>
          <a:xfrm>
            <a:off x="6033600" y="1152650"/>
            <a:ext cx="2958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7A128"/>
                </a:solidFill>
                <a:latin typeface="Lato"/>
                <a:ea typeface="Lato"/>
                <a:cs typeface="Lato"/>
                <a:sym typeface="Lato"/>
              </a:rPr>
              <a:t>Correctly not connected edge = True </a:t>
            </a:r>
            <a:endParaRPr sz="1600">
              <a:solidFill>
                <a:srgbClr val="27A12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7A128"/>
                </a:solidFill>
                <a:latin typeface="Lato"/>
                <a:ea typeface="Lato"/>
                <a:cs typeface="Lato"/>
                <a:sym typeface="Lato"/>
              </a:rPr>
              <a:t>Negative</a:t>
            </a:r>
            <a:endParaRPr sz="1600">
              <a:solidFill>
                <a:srgbClr val="27A12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16" name="Google Shape;1616;p65"/>
          <p:cNvSpPr txBox="1"/>
          <p:nvPr/>
        </p:nvSpPr>
        <p:spPr>
          <a:xfrm>
            <a:off x="4561475" y="792375"/>
            <a:ext cx="392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B71B0"/>
                </a:solidFill>
                <a:latin typeface="Lato"/>
                <a:ea typeface="Lato"/>
                <a:cs typeface="Lato"/>
                <a:sym typeface="Lato"/>
              </a:rPr>
              <a:t>Correctly connected edge = True Positive</a:t>
            </a:r>
            <a:endParaRPr sz="1600">
              <a:solidFill>
                <a:srgbClr val="1B71B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17" name="Google Shape;1617;p65"/>
          <p:cNvCxnSpPr/>
          <p:nvPr/>
        </p:nvCxnSpPr>
        <p:spPr>
          <a:xfrm flipH="1">
            <a:off x="5509525" y="1202500"/>
            <a:ext cx="209700" cy="9120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18" name="Google Shape;1618;p65"/>
          <p:cNvCxnSpPr/>
          <p:nvPr/>
        </p:nvCxnSpPr>
        <p:spPr>
          <a:xfrm>
            <a:off x="5719225" y="1193725"/>
            <a:ext cx="1385400" cy="11421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19" name="Google Shape;1619;p65"/>
          <p:cNvSpPr txBox="1"/>
          <p:nvPr/>
        </p:nvSpPr>
        <p:spPr>
          <a:xfrm>
            <a:off x="5609450" y="4242325"/>
            <a:ext cx="13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2x2 LArTPC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6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5" name="Google Shape;1625;p66"/>
          <p:cNvSpPr txBox="1"/>
          <p:nvPr>
            <p:ph type="title"/>
          </p:nvPr>
        </p:nvSpPr>
        <p:spPr>
          <a:xfrm>
            <a:off x="235500" y="64025"/>
            <a:ext cx="82908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2x2 + </a:t>
            </a:r>
            <a:r>
              <a:rPr lang="en" sz="3000">
                <a:solidFill>
                  <a:srgbClr val="000000"/>
                </a:solidFill>
              </a:rPr>
              <a:t>Mx2 Testing</a:t>
            </a:r>
            <a:endParaRPr sz="3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67"/>
          <p:cNvSpPr txBox="1"/>
          <p:nvPr>
            <p:ph type="ctrTitle"/>
          </p:nvPr>
        </p:nvSpPr>
        <p:spPr>
          <a:xfrm>
            <a:off x="505075" y="-261875"/>
            <a:ext cx="82746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Setting up 2x2 + Muon Tagger</a:t>
            </a:r>
            <a:r>
              <a:rPr lang="en" sz="3000">
                <a:solidFill>
                  <a:srgbClr val="000000"/>
                </a:solidFill>
              </a:rPr>
              <a:t> with True Tracks</a:t>
            </a:r>
            <a:endParaRPr sz="3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1" name="Google Shape;1631;p6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32" name="Google Shape;1632;p67" title="rock_muons.gif"/>
          <p:cNvPicPr preferRelativeResize="0"/>
          <p:nvPr/>
        </p:nvPicPr>
        <p:blipFill rotWithShape="1">
          <a:blip r:embed="rId3">
            <a:alphaModFix/>
          </a:blip>
          <a:srcRect b="0" l="0" r="2381" t="0"/>
          <a:stretch/>
        </p:blipFill>
        <p:spPr>
          <a:xfrm>
            <a:off x="806725" y="780325"/>
            <a:ext cx="3400850" cy="3842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3" name="Google Shape;1633;p67"/>
          <p:cNvGrpSpPr/>
          <p:nvPr/>
        </p:nvGrpSpPr>
        <p:grpSpPr>
          <a:xfrm>
            <a:off x="4679674" y="1882612"/>
            <a:ext cx="4240553" cy="2698402"/>
            <a:chOff x="4762500" y="1352525"/>
            <a:chExt cx="4240553" cy="2698402"/>
          </a:xfrm>
        </p:grpSpPr>
        <p:pic>
          <p:nvPicPr>
            <p:cNvPr id="1634" name="Google Shape;1634;p67" title="Screen Shot 2025-10-16 at 9.54.20 PM.png"/>
            <p:cNvPicPr preferRelativeResize="0"/>
            <p:nvPr/>
          </p:nvPicPr>
          <p:blipFill rotWithShape="1">
            <a:blip r:embed="rId4">
              <a:alphaModFix/>
            </a:blip>
            <a:srcRect b="0" l="12800" r="0" t="0"/>
            <a:stretch/>
          </p:blipFill>
          <p:spPr>
            <a:xfrm rot="175868">
              <a:off x="4903300" y="1454150"/>
              <a:ext cx="4038600" cy="2495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5" name="Google Shape;1635;p67"/>
            <p:cNvSpPr/>
            <p:nvPr/>
          </p:nvSpPr>
          <p:spPr>
            <a:xfrm>
              <a:off x="6717200" y="3652625"/>
              <a:ext cx="654300" cy="1821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636" name="Google Shape;1636;p67"/>
            <p:cNvSpPr/>
            <p:nvPr/>
          </p:nvSpPr>
          <p:spPr>
            <a:xfrm>
              <a:off x="4762500" y="2985025"/>
              <a:ext cx="218700" cy="1821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1637" name="Google Shape;1637;p67"/>
          <p:cNvSpPr txBox="1"/>
          <p:nvPr/>
        </p:nvSpPr>
        <p:spPr>
          <a:xfrm>
            <a:off x="6344496" y="4273839"/>
            <a:ext cx="136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Beam axis (mm)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638" name="Google Shape;1638;p67"/>
          <p:cNvSpPr txBox="1"/>
          <p:nvPr/>
        </p:nvSpPr>
        <p:spPr>
          <a:xfrm rot="-5400000">
            <a:off x="3934224" y="2922355"/>
            <a:ext cx="157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Vertical</a:t>
            </a:r>
            <a:r>
              <a:rPr lang="en" sz="1200">
                <a:solidFill>
                  <a:schemeClr val="dk1"/>
                </a:solidFill>
              </a:rPr>
              <a:t> axis (mm)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639" name="Google Shape;1639;p67"/>
          <p:cNvSpPr txBox="1"/>
          <p:nvPr/>
        </p:nvSpPr>
        <p:spPr>
          <a:xfrm>
            <a:off x="4588566" y="686225"/>
            <a:ext cx="4191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More “match” cases: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Upstream to Downstream (not shown here)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Upstream to 2x2 to Downstream (</a:t>
            </a:r>
            <a:r>
              <a:rPr lang="en">
                <a:solidFill>
                  <a:srgbClr val="377FB9"/>
                </a:solidFill>
                <a:latin typeface="Lato"/>
                <a:ea typeface="Lato"/>
                <a:cs typeface="Lato"/>
                <a:sym typeface="Lato"/>
              </a:rPr>
              <a:t>blue here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Upstream to 2x2 (not shown here)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2x2 to Downstream (</a:t>
            </a:r>
            <a:r>
              <a:rPr lang="en">
                <a:solidFill>
                  <a:srgbClr val="4EAF4A"/>
                </a:solidFill>
                <a:latin typeface="Lato"/>
                <a:ea typeface="Lato"/>
                <a:cs typeface="Lato"/>
                <a:sym typeface="Lato"/>
              </a:rPr>
              <a:t>green here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0" name="Google Shape;1640;p67"/>
          <p:cNvSpPr txBox="1"/>
          <p:nvPr/>
        </p:nvSpPr>
        <p:spPr>
          <a:xfrm>
            <a:off x="6024182" y="3599875"/>
            <a:ext cx="25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1" name="Google Shape;1641;p67"/>
          <p:cNvSpPr txBox="1"/>
          <p:nvPr/>
        </p:nvSpPr>
        <p:spPr>
          <a:xfrm>
            <a:off x="1287632" y="1290942"/>
            <a:ext cx="25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2" name="Google Shape;1642;p67"/>
          <p:cNvSpPr txBox="1"/>
          <p:nvPr/>
        </p:nvSpPr>
        <p:spPr>
          <a:xfrm>
            <a:off x="1603568" y="1497697"/>
            <a:ext cx="1628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2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3" name="Google Shape;1643;p67"/>
          <p:cNvSpPr txBox="1"/>
          <p:nvPr/>
        </p:nvSpPr>
        <p:spPr>
          <a:xfrm>
            <a:off x="6553743" y="3425919"/>
            <a:ext cx="1628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2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647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68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GrapPA: Edge Loss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9" name="Google Shape;1649;p68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50" name="Google Shape;1650;p68"/>
          <p:cNvSpPr txBox="1"/>
          <p:nvPr/>
        </p:nvSpPr>
        <p:spPr>
          <a:xfrm>
            <a:off x="5573575" y="2419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PhysRevD. 104. 072004 </a:t>
            </a:r>
            <a:endParaRPr/>
          </a:p>
        </p:txBody>
      </p:sp>
      <p:pic>
        <p:nvPicPr>
          <p:cNvPr id="1651" name="Google Shape;1651;p68" title="binary_cross_entopy_loss_equation.png"/>
          <p:cNvPicPr preferRelativeResize="0"/>
          <p:nvPr/>
        </p:nvPicPr>
        <p:blipFill rotWithShape="1">
          <a:blip r:embed="rId4">
            <a:alphaModFix/>
          </a:blip>
          <a:srcRect b="0" l="0" r="0" t="51181"/>
          <a:stretch/>
        </p:blipFill>
        <p:spPr>
          <a:xfrm>
            <a:off x="532275" y="2507600"/>
            <a:ext cx="3933625" cy="6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2" name="Google Shape;1652;p68" title="loss_2.96296296296296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8300" y="865325"/>
            <a:ext cx="4373300" cy="3262776"/>
          </a:xfrm>
          <a:prstGeom prst="rect">
            <a:avLst/>
          </a:prstGeom>
          <a:noFill/>
          <a:ln>
            <a:noFill/>
          </a:ln>
        </p:spPr>
      </p:pic>
      <p:sp>
        <p:nvSpPr>
          <p:cNvPr id="1653" name="Google Shape;1653;p68"/>
          <p:cNvSpPr txBox="1"/>
          <p:nvPr/>
        </p:nvSpPr>
        <p:spPr>
          <a:xfrm>
            <a:off x="6301207" y="2047650"/>
            <a:ext cx="25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4" name="Google Shape;1654;p68"/>
          <p:cNvSpPr txBox="1"/>
          <p:nvPr/>
        </p:nvSpPr>
        <p:spPr>
          <a:xfrm>
            <a:off x="6830768" y="1873694"/>
            <a:ext cx="1628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2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69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0" name="Google Shape;1660;p69"/>
          <p:cNvSpPr txBox="1"/>
          <p:nvPr>
            <p:ph type="title"/>
          </p:nvPr>
        </p:nvSpPr>
        <p:spPr>
          <a:xfrm>
            <a:off x="235500" y="64025"/>
            <a:ext cx="82908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Mx2 Only</a:t>
            </a:r>
            <a:endParaRPr sz="3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5" name="Google Shape;166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90250"/>
            <a:ext cx="3675902" cy="3175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6" name="Google Shape;1666;p70"/>
          <p:cNvCxnSpPr/>
          <p:nvPr/>
        </p:nvCxnSpPr>
        <p:spPr>
          <a:xfrm>
            <a:off x="3468300" y="3038421"/>
            <a:ext cx="1629000" cy="7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667" name="Google Shape;1667;p70"/>
          <p:cNvSpPr txBox="1"/>
          <p:nvPr/>
        </p:nvSpPr>
        <p:spPr>
          <a:xfrm>
            <a:off x="264950" y="684100"/>
            <a:ext cx="3558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Colors indicate track segments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8" name="Google Shape;1668;p70"/>
          <p:cNvSpPr txBox="1"/>
          <p:nvPr/>
        </p:nvSpPr>
        <p:spPr>
          <a:xfrm>
            <a:off x="3154750" y="2291175"/>
            <a:ext cx="2187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GNN Track Reconstruction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69" name="Google Shape;1669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300" y="892625"/>
            <a:ext cx="3923851" cy="333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670" name="Google Shape;1670;p70"/>
          <p:cNvSpPr/>
          <p:nvPr/>
        </p:nvSpPr>
        <p:spPr>
          <a:xfrm>
            <a:off x="1433900" y="1606250"/>
            <a:ext cx="886500" cy="1465800"/>
          </a:xfrm>
          <a:prstGeom prst="rect">
            <a:avLst/>
          </a:prstGeom>
          <a:solidFill>
            <a:srgbClr val="B4B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Ignoring 2x2 for simple test</a:t>
            </a:r>
            <a:endParaRPr/>
          </a:p>
        </p:txBody>
      </p:sp>
      <p:grpSp>
        <p:nvGrpSpPr>
          <p:cNvPr id="1671" name="Google Shape;1671;p70"/>
          <p:cNvGrpSpPr/>
          <p:nvPr/>
        </p:nvGrpSpPr>
        <p:grpSpPr>
          <a:xfrm>
            <a:off x="5135200" y="2909348"/>
            <a:ext cx="3737700" cy="1810877"/>
            <a:chOff x="4754200" y="2909348"/>
            <a:chExt cx="3737700" cy="1810877"/>
          </a:xfrm>
        </p:grpSpPr>
        <p:grpSp>
          <p:nvGrpSpPr>
            <p:cNvPr id="1672" name="Google Shape;1672;p70"/>
            <p:cNvGrpSpPr/>
            <p:nvPr/>
          </p:nvGrpSpPr>
          <p:grpSpPr>
            <a:xfrm>
              <a:off x="4754200" y="4166125"/>
              <a:ext cx="3737700" cy="554100"/>
              <a:chOff x="1858600" y="3861325"/>
              <a:chExt cx="3737700" cy="554100"/>
            </a:xfrm>
          </p:grpSpPr>
          <p:sp>
            <p:nvSpPr>
              <p:cNvPr id="1673" name="Google Shape;1673;p70"/>
              <p:cNvSpPr/>
              <p:nvPr/>
            </p:nvSpPr>
            <p:spPr>
              <a:xfrm>
                <a:off x="20128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4" name="Google Shape;1674;p70"/>
              <p:cNvSpPr txBox="1"/>
              <p:nvPr/>
            </p:nvSpPr>
            <p:spPr>
              <a:xfrm>
                <a:off x="18586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Upstream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675" name="Google Shape;1675;p70"/>
              <p:cNvSpPr/>
              <p:nvPr/>
            </p:nvSpPr>
            <p:spPr>
              <a:xfrm>
                <a:off x="44152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6" name="Google Shape;1676;p70"/>
              <p:cNvSpPr txBox="1"/>
              <p:nvPr/>
            </p:nvSpPr>
            <p:spPr>
              <a:xfrm>
                <a:off x="42610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Downstream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677" name="Google Shape;1677;p70"/>
              <p:cNvSpPr/>
              <p:nvPr/>
            </p:nvSpPr>
            <p:spPr>
              <a:xfrm>
                <a:off x="3232000" y="3923425"/>
                <a:ext cx="1068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678" name="Google Shape;1678;p70"/>
            <p:cNvCxnSpPr/>
            <p:nvPr/>
          </p:nvCxnSpPr>
          <p:spPr>
            <a:xfrm flipH="1" rot="10800000">
              <a:off x="5333425" y="3273848"/>
              <a:ext cx="298500" cy="9726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79" name="Google Shape;1679;p70"/>
            <p:cNvCxnSpPr/>
            <p:nvPr/>
          </p:nvCxnSpPr>
          <p:spPr>
            <a:xfrm rot="10800000">
              <a:off x="6717346" y="2909348"/>
              <a:ext cx="37500" cy="1337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80" name="Google Shape;1680;p70"/>
            <p:cNvCxnSpPr/>
            <p:nvPr/>
          </p:nvCxnSpPr>
          <p:spPr>
            <a:xfrm rot="10800000">
              <a:off x="7644500" y="3258425"/>
              <a:ext cx="381000" cy="1019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681" name="Google Shape;1681;p70"/>
          <p:cNvSpPr txBox="1"/>
          <p:nvPr/>
        </p:nvSpPr>
        <p:spPr>
          <a:xfrm>
            <a:off x="5629500" y="3552925"/>
            <a:ext cx="271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0000"/>
                </a:solidFill>
              </a:rPr>
              <a:t>DUNE Work-In-Progress</a:t>
            </a:r>
            <a:endParaRPr sz="1800">
              <a:solidFill>
                <a:srgbClr val="CC0000"/>
              </a:solidFill>
            </a:endParaRPr>
          </a:p>
        </p:txBody>
      </p:sp>
      <p:sp>
        <p:nvSpPr>
          <p:cNvPr id="1682" name="Google Shape;1682;p70"/>
          <p:cNvSpPr txBox="1"/>
          <p:nvPr/>
        </p:nvSpPr>
        <p:spPr>
          <a:xfrm>
            <a:off x="6164308" y="3108189"/>
            <a:ext cx="1936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2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683" name="Google Shape;1683;p70"/>
          <p:cNvGrpSpPr/>
          <p:nvPr/>
        </p:nvGrpSpPr>
        <p:grpSpPr>
          <a:xfrm>
            <a:off x="51625" y="2968273"/>
            <a:ext cx="3737700" cy="1810877"/>
            <a:chOff x="4754200" y="2909348"/>
            <a:chExt cx="3737700" cy="1810877"/>
          </a:xfrm>
        </p:grpSpPr>
        <p:grpSp>
          <p:nvGrpSpPr>
            <p:cNvPr id="1684" name="Google Shape;1684;p70"/>
            <p:cNvGrpSpPr/>
            <p:nvPr/>
          </p:nvGrpSpPr>
          <p:grpSpPr>
            <a:xfrm>
              <a:off x="4754200" y="4166125"/>
              <a:ext cx="3737700" cy="554100"/>
              <a:chOff x="1858600" y="3861325"/>
              <a:chExt cx="3737700" cy="554100"/>
            </a:xfrm>
          </p:grpSpPr>
          <p:sp>
            <p:nvSpPr>
              <p:cNvPr id="1685" name="Google Shape;1685;p70"/>
              <p:cNvSpPr/>
              <p:nvPr/>
            </p:nvSpPr>
            <p:spPr>
              <a:xfrm>
                <a:off x="20128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6" name="Google Shape;1686;p70"/>
              <p:cNvSpPr txBox="1"/>
              <p:nvPr/>
            </p:nvSpPr>
            <p:spPr>
              <a:xfrm>
                <a:off x="18586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Upstream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687" name="Google Shape;1687;p70"/>
              <p:cNvSpPr/>
              <p:nvPr/>
            </p:nvSpPr>
            <p:spPr>
              <a:xfrm>
                <a:off x="44152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8" name="Google Shape;1688;p70"/>
              <p:cNvSpPr txBox="1"/>
              <p:nvPr/>
            </p:nvSpPr>
            <p:spPr>
              <a:xfrm>
                <a:off x="42610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Downstream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689" name="Google Shape;1689;p70"/>
              <p:cNvSpPr/>
              <p:nvPr/>
            </p:nvSpPr>
            <p:spPr>
              <a:xfrm>
                <a:off x="3232000" y="3923425"/>
                <a:ext cx="1068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690" name="Google Shape;1690;p70"/>
            <p:cNvCxnSpPr/>
            <p:nvPr/>
          </p:nvCxnSpPr>
          <p:spPr>
            <a:xfrm flipH="1" rot="10800000">
              <a:off x="5333425" y="3273848"/>
              <a:ext cx="298500" cy="9726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91" name="Google Shape;1691;p70"/>
            <p:cNvCxnSpPr/>
            <p:nvPr/>
          </p:nvCxnSpPr>
          <p:spPr>
            <a:xfrm rot="10800000">
              <a:off x="6717346" y="2909348"/>
              <a:ext cx="37500" cy="1337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92" name="Google Shape;1692;p70"/>
            <p:cNvCxnSpPr/>
            <p:nvPr/>
          </p:nvCxnSpPr>
          <p:spPr>
            <a:xfrm rot="10800000">
              <a:off x="7644500" y="3258425"/>
              <a:ext cx="381000" cy="1019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693" name="Google Shape;1693;p70"/>
          <p:cNvSpPr txBox="1"/>
          <p:nvPr/>
        </p:nvSpPr>
        <p:spPr>
          <a:xfrm>
            <a:off x="676500" y="3552925"/>
            <a:ext cx="271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0000"/>
                </a:solidFill>
              </a:rPr>
              <a:t>DUNE Work-In-Progress</a:t>
            </a:r>
            <a:endParaRPr sz="1800">
              <a:solidFill>
                <a:srgbClr val="CC0000"/>
              </a:solidFill>
            </a:endParaRPr>
          </a:p>
        </p:txBody>
      </p:sp>
      <p:sp>
        <p:nvSpPr>
          <p:cNvPr id="1694" name="Google Shape;1694;p70"/>
          <p:cNvSpPr txBox="1"/>
          <p:nvPr/>
        </p:nvSpPr>
        <p:spPr>
          <a:xfrm>
            <a:off x="1217958" y="3184389"/>
            <a:ext cx="1936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2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5" name="Google Shape;1695;p70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96" name="Google Shape;1696;p70"/>
          <p:cNvCxnSpPr/>
          <p:nvPr/>
        </p:nvCxnSpPr>
        <p:spPr>
          <a:xfrm flipH="1">
            <a:off x="6043125" y="1085125"/>
            <a:ext cx="1092300" cy="1251900"/>
          </a:xfrm>
          <a:prstGeom prst="straightConnector1">
            <a:avLst/>
          </a:prstGeom>
          <a:noFill/>
          <a:ln cap="flat" cmpd="sng" w="28575">
            <a:solidFill>
              <a:srgbClr val="C27BA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7" name="Google Shape;1697;p70"/>
          <p:cNvCxnSpPr/>
          <p:nvPr/>
        </p:nvCxnSpPr>
        <p:spPr>
          <a:xfrm>
            <a:off x="7135425" y="1085125"/>
            <a:ext cx="616200" cy="1303500"/>
          </a:xfrm>
          <a:prstGeom prst="straightConnector1">
            <a:avLst/>
          </a:prstGeom>
          <a:noFill/>
          <a:ln cap="flat" cmpd="sng" w="28575">
            <a:solidFill>
              <a:srgbClr val="C27BA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98" name="Google Shape;1698;p70"/>
          <p:cNvSpPr txBox="1"/>
          <p:nvPr/>
        </p:nvSpPr>
        <p:spPr>
          <a:xfrm>
            <a:off x="8101100" y="564100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✅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99" name="Google Shape;1699;p70"/>
          <p:cNvSpPr txBox="1"/>
          <p:nvPr/>
        </p:nvSpPr>
        <p:spPr>
          <a:xfrm>
            <a:off x="6371450" y="4242325"/>
            <a:ext cx="13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2x2 LArTPC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700" name="Google Shape;1700;p70"/>
          <p:cNvSpPr txBox="1"/>
          <p:nvPr/>
        </p:nvSpPr>
        <p:spPr>
          <a:xfrm>
            <a:off x="1252825" y="4311500"/>
            <a:ext cx="13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2x2 LArTPC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1701" name="Google Shape;1701;p70"/>
          <p:cNvCxnSpPr/>
          <p:nvPr/>
        </p:nvCxnSpPr>
        <p:spPr>
          <a:xfrm flipH="1" rot="10800000">
            <a:off x="6099825" y="2423000"/>
            <a:ext cx="1432500" cy="6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02" name="Google Shape;1702;p70"/>
          <p:cNvSpPr/>
          <p:nvPr/>
        </p:nvSpPr>
        <p:spPr>
          <a:xfrm>
            <a:off x="6460100" y="1474200"/>
            <a:ext cx="886500" cy="1465800"/>
          </a:xfrm>
          <a:prstGeom prst="rect">
            <a:avLst/>
          </a:prstGeom>
          <a:solidFill>
            <a:srgbClr val="B4B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Ignoring 2x2 for simple test</a:t>
            </a:r>
            <a:endParaRPr/>
          </a:p>
        </p:txBody>
      </p:sp>
      <p:sp>
        <p:nvSpPr>
          <p:cNvPr id="1703" name="Google Shape;1703;p70"/>
          <p:cNvSpPr txBox="1"/>
          <p:nvPr/>
        </p:nvSpPr>
        <p:spPr>
          <a:xfrm>
            <a:off x="5617280" y="537311"/>
            <a:ext cx="3558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Colors show true match,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GNN prediction in red line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4" name="Google Shape;1704;p70"/>
          <p:cNvSpPr txBox="1"/>
          <p:nvPr>
            <p:ph type="title"/>
          </p:nvPr>
        </p:nvSpPr>
        <p:spPr>
          <a:xfrm>
            <a:off x="235500" y="64025"/>
            <a:ext cx="6965700" cy="10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Results: Track</a:t>
            </a:r>
            <a:r>
              <a:rPr lang="en" sz="3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3000">
                <a:solidFill>
                  <a:srgbClr val="000000"/>
                </a:solidFill>
              </a:rPr>
              <a:t>Matching Muon Tagger</a:t>
            </a:r>
            <a:endParaRPr sz="3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05" name="Google Shape;1705;p70"/>
          <p:cNvPicPr preferRelativeResize="0"/>
          <p:nvPr/>
        </p:nvPicPr>
        <p:blipFill rotWithShape="1">
          <a:blip r:embed="rId5">
            <a:alphaModFix/>
          </a:blip>
          <a:srcRect b="32385" l="43703" r="44988" t="29201"/>
          <a:stretch/>
        </p:blipFill>
        <p:spPr>
          <a:xfrm>
            <a:off x="3714850" y="982722"/>
            <a:ext cx="1135898" cy="1465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26" title="MicroProdN4p1_NDComplex_FHC_Run_2459_Event_0_withTMS_Display.png"/>
          <p:cNvPicPr preferRelativeResize="0"/>
          <p:nvPr/>
        </p:nvPicPr>
        <p:blipFill rotWithShape="1">
          <a:blip r:embed="rId3">
            <a:alphaModFix/>
          </a:blip>
          <a:srcRect b="0" l="3058" r="2557" t="4698"/>
          <a:stretch/>
        </p:blipFill>
        <p:spPr>
          <a:xfrm>
            <a:off x="1392140" y="1137175"/>
            <a:ext cx="6813302" cy="3448601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2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3" name="Google Shape;743;p26"/>
          <p:cNvSpPr txBox="1"/>
          <p:nvPr>
            <p:ph type="title"/>
          </p:nvPr>
        </p:nvSpPr>
        <p:spPr>
          <a:xfrm>
            <a:off x="275250" y="61425"/>
            <a:ext cx="85206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/>
              <a:t>The Muon Spectrometer: 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/>
              <a:t>Valuable for PID and Removing Background Muons </a:t>
            </a:r>
            <a:endParaRPr sz="26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44" name="Google Shape;744;p26"/>
          <p:cNvCxnSpPr>
            <a:stCxn id="745" idx="3"/>
          </p:cNvCxnSpPr>
          <p:nvPr/>
        </p:nvCxnSpPr>
        <p:spPr>
          <a:xfrm flipH="1" rot="10800000">
            <a:off x="2117990" y="2960155"/>
            <a:ext cx="933600" cy="444600"/>
          </a:xfrm>
          <a:prstGeom prst="straightConnector1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46" name="Google Shape;746;p26"/>
          <p:cNvCxnSpPr/>
          <p:nvPr/>
        </p:nvCxnSpPr>
        <p:spPr>
          <a:xfrm flipH="1" rot="10800000">
            <a:off x="2986126" y="3401725"/>
            <a:ext cx="1331700" cy="874800"/>
          </a:xfrm>
          <a:prstGeom prst="straightConnector1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747" name="Google Shape;747;p26"/>
          <p:cNvGrpSpPr/>
          <p:nvPr/>
        </p:nvGrpSpPr>
        <p:grpSpPr>
          <a:xfrm>
            <a:off x="782690" y="3148561"/>
            <a:ext cx="1335300" cy="464100"/>
            <a:chOff x="1137000" y="3784043"/>
            <a:chExt cx="1335300" cy="464100"/>
          </a:xfrm>
        </p:grpSpPr>
        <p:sp>
          <p:nvSpPr>
            <p:cNvPr id="748" name="Google Shape;748;p26"/>
            <p:cNvSpPr/>
            <p:nvPr/>
          </p:nvSpPr>
          <p:spPr>
            <a:xfrm>
              <a:off x="1208961" y="3784043"/>
              <a:ext cx="1153800" cy="4641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26"/>
            <p:cNvSpPr txBox="1"/>
            <p:nvPr/>
          </p:nvSpPr>
          <p:spPr>
            <a:xfrm>
              <a:off x="1137000" y="3840138"/>
              <a:ext cx="1335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ND </a:t>
              </a:r>
              <a:r>
                <a:rPr lang="en">
                  <a:solidFill>
                    <a:schemeClr val="dk1"/>
                  </a:solidFill>
                </a:rPr>
                <a:t>LArTPC</a:t>
              </a: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749" name="Google Shape;749;p26"/>
          <p:cNvGrpSpPr/>
          <p:nvPr/>
        </p:nvGrpSpPr>
        <p:grpSpPr>
          <a:xfrm>
            <a:off x="1699959" y="4094735"/>
            <a:ext cx="1441200" cy="615600"/>
            <a:chOff x="3707966" y="3717018"/>
            <a:chExt cx="1441200" cy="615600"/>
          </a:xfrm>
        </p:grpSpPr>
        <p:sp>
          <p:nvSpPr>
            <p:cNvPr id="750" name="Google Shape;750;p26"/>
            <p:cNvSpPr/>
            <p:nvPr/>
          </p:nvSpPr>
          <p:spPr>
            <a:xfrm>
              <a:off x="3884114" y="3784043"/>
              <a:ext cx="1108200" cy="464100"/>
            </a:xfrm>
            <a:prstGeom prst="rect">
              <a:avLst/>
            </a:prstGeom>
            <a:solidFill>
              <a:srgbClr val="F8F821"/>
            </a:solidFill>
            <a:ln cap="flat" cmpd="sng" w="9525">
              <a:solidFill>
                <a:srgbClr val="F8F8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26"/>
            <p:cNvSpPr txBox="1"/>
            <p:nvPr/>
          </p:nvSpPr>
          <p:spPr>
            <a:xfrm>
              <a:off x="3707966" y="3717018"/>
              <a:ext cx="14412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Downstream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Muon Tagger</a:t>
              </a:r>
              <a:endParaRPr>
                <a:solidFill>
                  <a:schemeClr val="dk1"/>
                </a:solidFill>
              </a:endParaRPr>
            </a:p>
          </p:txBody>
        </p:sp>
      </p:grpSp>
      <p:cxnSp>
        <p:nvCxnSpPr>
          <p:cNvPr id="752" name="Google Shape;752;p26"/>
          <p:cNvCxnSpPr/>
          <p:nvPr/>
        </p:nvCxnSpPr>
        <p:spPr>
          <a:xfrm>
            <a:off x="916490" y="2290575"/>
            <a:ext cx="1067700" cy="273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53" name="Google Shape;753;p26"/>
          <p:cNvSpPr txBox="1"/>
          <p:nvPr/>
        </p:nvSpPr>
        <p:spPr>
          <a:xfrm>
            <a:off x="1060340" y="1852516"/>
            <a:ext cx="525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𝝂 beam</a:t>
            </a:r>
            <a:endParaRPr sz="1800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4" name="Google Shape;754;p26"/>
          <p:cNvSpPr txBox="1"/>
          <p:nvPr/>
        </p:nvSpPr>
        <p:spPr>
          <a:xfrm>
            <a:off x="4371357" y="3451796"/>
            <a:ext cx="2747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Work-In-Progress</a:t>
            </a:r>
            <a:endParaRPr sz="16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5" name="Google Shape;755;p26"/>
          <p:cNvSpPr txBox="1"/>
          <p:nvPr/>
        </p:nvSpPr>
        <p:spPr>
          <a:xfrm>
            <a:off x="4811806" y="3694955"/>
            <a:ext cx="1628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709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" name="Google Shape;1710;p71" title="Screen Shot 2025-08-27 at 12.22.11 PM.png"/>
          <p:cNvPicPr preferRelativeResize="0"/>
          <p:nvPr/>
        </p:nvPicPr>
        <p:blipFill rotWithShape="1">
          <a:blip r:embed="rId3">
            <a:alphaModFix/>
          </a:blip>
          <a:srcRect b="-1230" l="0" r="0" t="1230"/>
          <a:stretch/>
        </p:blipFill>
        <p:spPr>
          <a:xfrm>
            <a:off x="261150" y="1743465"/>
            <a:ext cx="3895776" cy="266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Google Shape;1711;p71" title="Screen Shot 2025-08-27 at 12.36.33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8199" y="843627"/>
            <a:ext cx="4212708" cy="384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2" name="Google Shape;1712;p7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3" name="Google Shape;1713;p71"/>
          <p:cNvSpPr txBox="1"/>
          <p:nvPr>
            <p:ph type="title"/>
          </p:nvPr>
        </p:nvSpPr>
        <p:spPr>
          <a:xfrm>
            <a:off x="235500" y="64025"/>
            <a:ext cx="82908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Success: Muon Tagger Track Matching</a:t>
            </a:r>
            <a:endParaRPr sz="3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4" name="Google Shape;1714;p71"/>
          <p:cNvSpPr/>
          <p:nvPr/>
        </p:nvSpPr>
        <p:spPr>
          <a:xfrm>
            <a:off x="6024808" y="1534896"/>
            <a:ext cx="981000" cy="1632000"/>
          </a:xfrm>
          <a:prstGeom prst="rect">
            <a:avLst/>
          </a:prstGeom>
          <a:solidFill>
            <a:srgbClr val="B4B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Ignoring 2x2 for simple test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715" name="Google Shape;1715;p71"/>
          <p:cNvGrpSpPr/>
          <p:nvPr/>
        </p:nvGrpSpPr>
        <p:grpSpPr>
          <a:xfrm>
            <a:off x="4727947" y="3486251"/>
            <a:ext cx="3737700" cy="879200"/>
            <a:chOff x="4754200" y="3841025"/>
            <a:chExt cx="3737700" cy="879200"/>
          </a:xfrm>
        </p:grpSpPr>
        <p:grpSp>
          <p:nvGrpSpPr>
            <p:cNvPr id="1716" name="Google Shape;1716;p71"/>
            <p:cNvGrpSpPr/>
            <p:nvPr/>
          </p:nvGrpSpPr>
          <p:grpSpPr>
            <a:xfrm>
              <a:off x="4754200" y="4166125"/>
              <a:ext cx="3737700" cy="554100"/>
              <a:chOff x="1858600" y="3861325"/>
              <a:chExt cx="3737700" cy="554100"/>
            </a:xfrm>
          </p:grpSpPr>
          <p:sp>
            <p:nvSpPr>
              <p:cNvPr id="1717" name="Google Shape;1717;p71"/>
              <p:cNvSpPr/>
              <p:nvPr/>
            </p:nvSpPr>
            <p:spPr>
              <a:xfrm>
                <a:off x="20128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8" name="Google Shape;1718;p71"/>
              <p:cNvSpPr txBox="1"/>
              <p:nvPr/>
            </p:nvSpPr>
            <p:spPr>
              <a:xfrm>
                <a:off x="18586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Upstream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719" name="Google Shape;1719;p71"/>
              <p:cNvSpPr/>
              <p:nvPr/>
            </p:nvSpPr>
            <p:spPr>
              <a:xfrm>
                <a:off x="44152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0" name="Google Shape;1720;p71"/>
              <p:cNvSpPr txBox="1"/>
              <p:nvPr/>
            </p:nvSpPr>
            <p:spPr>
              <a:xfrm>
                <a:off x="42610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Downstream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721" name="Google Shape;1721;p71"/>
              <p:cNvSpPr/>
              <p:nvPr/>
            </p:nvSpPr>
            <p:spPr>
              <a:xfrm>
                <a:off x="3232000" y="3923425"/>
                <a:ext cx="1068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722" name="Google Shape;1722;p71"/>
            <p:cNvCxnSpPr/>
            <p:nvPr/>
          </p:nvCxnSpPr>
          <p:spPr>
            <a:xfrm flipH="1" rot="10800000">
              <a:off x="5333425" y="3877448"/>
              <a:ext cx="192900" cy="3690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23" name="Google Shape;1723;p71"/>
            <p:cNvCxnSpPr/>
            <p:nvPr/>
          </p:nvCxnSpPr>
          <p:spPr>
            <a:xfrm rot="10800000">
              <a:off x="7689200" y="3841025"/>
              <a:ext cx="336300" cy="4365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724" name="Google Shape;1724;p71"/>
          <p:cNvSpPr txBox="1"/>
          <p:nvPr/>
        </p:nvSpPr>
        <p:spPr>
          <a:xfrm>
            <a:off x="6024808" y="3916771"/>
            <a:ext cx="13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2x2 LArTPC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1725" name="Google Shape;1725;p71"/>
          <p:cNvCxnSpPr/>
          <p:nvPr/>
        </p:nvCxnSpPr>
        <p:spPr>
          <a:xfrm rot="10800000">
            <a:off x="6515308" y="3166896"/>
            <a:ext cx="213300" cy="724800"/>
          </a:xfrm>
          <a:prstGeom prst="straightConnector1">
            <a:avLst/>
          </a:prstGeom>
          <a:noFill/>
          <a:ln cap="flat" cmpd="sng" w="38100">
            <a:solidFill>
              <a:srgbClr val="FFFE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26" name="Google Shape;1726;p71"/>
          <p:cNvSpPr txBox="1"/>
          <p:nvPr/>
        </p:nvSpPr>
        <p:spPr>
          <a:xfrm>
            <a:off x="5479260" y="3415221"/>
            <a:ext cx="274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Work-In-Progress</a:t>
            </a:r>
            <a:endParaRPr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7" name="Google Shape;1727;p71"/>
          <p:cNvSpPr txBox="1"/>
          <p:nvPr/>
        </p:nvSpPr>
        <p:spPr>
          <a:xfrm>
            <a:off x="145193" y="793925"/>
            <a:ext cx="4374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Validation Sample: 6700 entries reach accuracy of 99.7% at 7.2 epochs (full pass through training sample)!</a:t>
            </a:r>
            <a:endParaRPr b="1" sz="1800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8" name="Google Shape;1728;p71"/>
          <p:cNvSpPr txBox="1"/>
          <p:nvPr/>
        </p:nvSpPr>
        <p:spPr>
          <a:xfrm>
            <a:off x="5355975" y="503595"/>
            <a:ext cx="3558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Colors show true match,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GNN prediction in red line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9" name="Google Shape;1729;p71"/>
          <p:cNvSpPr txBox="1"/>
          <p:nvPr/>
        </p:nvSpPr>
        <p:spPr>
          <a:xfrm>
            <a:off x="7899685" y="696632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✅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30" name="Google Shape;1730;p71"/>
          <p:cNvSpPr txBox="1"/>
          <p:nvPr/>
        </p:nvSpPr>
        <p:spPr>
          <a:xfrm>
            <a:off x="5529322" y="944320"/>
            <a:ext cx="213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4 tracks matched!</a:t>
            </a:r>
            <a:endParaRPr b="1" sz="1800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7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36" name="Google Shape;1736;p72"/>
          <p:cNvSpPr txBox="1"/>
          <p:nvPr/>
        </p:nvSpPr>
        <p:spPr>
          <a:xfrm>
            <a:off x="240925" y="758825"/>
            <a:ext cx="4732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Even with MUCH MORE negative cases in sample, the network isn’t over-predicting based on statistics</a:t>
            </a:r>
            <a:endParaRPr b="1" sz="1800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7" name="Google Shape;1737;p72"/>
          <p:cNvSpPr txBox="1"/>
          <p:nvPr/>
        </p:nvSpPr>
        <p:spPr>
          <a:xfrm>
            <a:off x="6227750" y="2352775"/>
            <a:ext cx="25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8" name="Google Shape;1738;p72"/>
          <p:cNvSpPr txBox="1"/>
          <p:nvPr>
            <p:ph type="title"/>
          </p:nvPr>
        </p:nvSpPr>
        <p:spPr>
          <a:xfrm>
            <a:off x="235500" y="64025"/>
            <a:ext cx="8290800" cy="10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Muon Tagger</a:t>
            </a:r>
            <a:r>
              <a:rPr lang="en" sz="3000">
                <a:solidFill>
                  <a:srgbClr val="000000"/>
                </a:solidFill>
              </a:rPr>
              <a:t>: Track Matching Confusion</a:t>
            </a:r>
            <a:endParaRPr sz="3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39" name="Google Shape;173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7400" y="1506029"/>
            <a:ext cx="3416723" cy="260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40" name="Google Shape;1740;p72"/>
          <p:cNvSpPr/>
          <p:nvPr/>
        </p:nvSpPr>
        <p:spPr>
          <a:xfrm>
            <a:off x="6319650" y="1726325"/>
            <a:ext cx="684600" cy="1257900"/>
          </a:xfrm>
          <a:prstGeom prst="rect">
            <a:avLst/>
          </a:prstGeom>
          <a:solidFill>
            <a:srgbClr val="B4B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Ignoring 2x2 for simple test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741" name="Google Shape;1741;p72"/>
          <p:cNvGrpSpPr/>
          <p:nvPr/>
        </p:nvGrpSpPr>
        <p:grpSpPr>
          <a:xfrm>
            <a:off x="4754200" y="2909348"/>
            <a:ext cx="3737700" cy="1810877"/>
            <a:chOff x="4754200" y="2909348"/>
            <a:chExt cx="3737700" cy="1810877"/>
          </a:xfrm>
        </p:grpSpPr>
        <p:grpSp>
          <p:nvGrpSpPr>
            <p:cNvPr id="1742" name="Google Shape;1742;p72"/>
            <p:cNvGrpSpPr/>
            <p:nvPr/>
          </p:nvGrpSpPr>
          <p:grpSpPr>
            <a:xfrm>
              <a:off x="4754200" y="4166125"/>
              <a:ext cx="3737700" cy="554100"/>
              <a:chOff x="1858600" y="3861325"/>
              <a:chExt cx="3737700" cy="554100"/>
            </a:xfrm>
          </p:grpSpPr>
          <p:sp>
            <p:nvSpPr>
              <p:cNvPr id="1743" name="Google Shape;1743;p72"/>
              <p:cNvSpPr/>
              <p:nvPr/>
            </p:nvSpPr>
            <p:spPr>
              <a:xfrm>
                <a:off x="20128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4" name="Google Shape;1744;p72"/>
              <p:cNvSpPr txBox="1"/>
              <p:nvPr/>
            </p:nvSpPr>
            <p:spPr>
              <a:xfrm>
                <a:off x="18586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Upstream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745" name="Google Shape;1745;p72"/>
              <p:cNvSpPr/>
              <p:nvPr/>
            </p:nvSpPr>
            <p:spPr>
              <a:xfrm>
                <a:off x="44152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6" name="Google Shape;1746;p72"/>
              <p:cNvSpPr txBox="1"/>
              <p:nvPr/>
            </p:nvSpPr>
            <p:spPr>
              <a:xfrm>
                <a:off x="42610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Downstream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747" name="Google Shape;1747;p72"/>
              <p:cNvSpPr/>
              <p:nvPr/>
            </p:nvSpPr>
            <p:spPr>
              <a:xfrm>
                <a:off x="3232000" y="3923425"/>
                <a:ext cx="1068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748" name="Google Shape;1748;p72"/>
            <p:cNvCxnSpPr/>
            <p:nvPr/>
          </p:nvCxnSpPr>
          <p:spPr>
            <a:xfrm flipH="1" rot="10800000">
              <a:off x="5333425" y="3273848"/>
              <a:ext cx="298500" cy="9726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49" name="Google Shape;1749;p72"/>
            <p:cNvCxnSpPr/>
            <p:nvPr/>
          </p:nvCxnSpPr>
          <p:spPr>
            <a:xfrm rot="10800000">
              <a:off x="6717346" y="2909348"/>
              <a:ext cx="37500" cy="1337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50" name="Google Shape;1750;p72"/>
            <p:cNvCxnSpPr/>
            <p:nvPr/>
          </p:nvCxnSpPr>
          <p:spPr>
            <a:xfrm rot="10800000">
              <a:off x="7644500" y="3258425"/>
              <a:ext cx="381000" cy="1019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751" name="Google Shape;1751;p72"/>
          <p:cNvSpPr txBox="1"/>
          <p:nvPr/>
        </p:nvSpPr>
        <p:spPr>
          <a:xfrm>
            <a:off x="5703025" y="590100"/>
            <a:ext cx="246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 True Positive</a:t>
            </a:r>
            <a:endParaRPr b="1" i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8 True Negative</a:t>
            </a:r>
            <a:endParaRPr b="1" i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52" name="Google Shape;1752;p72"/>
          <p:cNvCxnSpPr>
            <a:stCxn id="1753" idx="2"/>
          </p:cNvCxnSpPr>
          <p:nvPr/>
        </p:nvCxnSpPr>
        <p:spPr>
          <a:xfrm flipH="1">
            <a:off x="5982575" y="1537325"/>
            <a:ext cx="1725300" cy="6084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54" name="Google Shape;1754;p72"/>
          <p:cNvCxnSpPr>
            <a:stCxn id="1753" idx="2"/>
          </p:cNvCxnSpPr>
          <p:nvPr/>
        </p:nvCxnSpPr>
        <p:spPr>
          <a:xfrm flipH="1">
            <a:off x="7585775" y="1537325"/>
            <a:ext cx="122100" cy="8982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53" name="Google Shape;1753;p72"/>
          <p:cNvSpPr txBox="1"/>
          <p:nvPr/>
        </p:nvSpPr>
        <p:spPr>
          <a:xfrm>
            <a:off x="7003175" y="1106225"/>
            <a:ext cx="1409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B71B0"/>
                </a:solidFill>
                <a:latin typeface="Lato"/>
                <a:ea typeface="Lato"/>
                <a:cs typeface="Lato"/>
                <a:sym typeface="Lato"/>
              </a:rPr>
              <a:t>True Positive</a:t>
            </a:r>
            <a:endParaRPr sz="1600">
              <a:solidFill>
                <a:srgbClr val="1B71B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55" name="Google Shape;1755;p72"/>
          <p:cNvCxnSpPr/>
          <p:nvPr/>
        </p:nvCxnSpPr>
        <p:spPr>
          <a:xfrm>
            <a:off x="5407600" y="1198975"/>
            <a:ext cx="385800" cy="8847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56" name="Google Shape;1756;p72"/>
          <p:cNvCxnSpPr/>
          <p:nvPr/>
        </p:nvCxnSpPr>
        <p:spPr>
          <a:xfrm>
            <a:off x="5412625" y="1214575"/>
            <a:ext cx="336900" cy="1089000"/>
          </a:xfrm>
          <a:prstGeom prst="straightConnector1">
            <a:avLst/>
          </a:prstGeom>
          <a:noFill/>
          <a:ln cap="flat" cmpd="sng" w="28575">
            <a:solidFill>
              <a:srgbClr val="CE1E2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57" name="Google Shape;1757;p72"/>
          <p:cNvSpPr txBox="1"/>
          <p:nvPr/>
        </p:nvSpPr>
        <p:spPr>
          <a:xfrm>
            <a:off x="4737025" y="783475"/>
            <a:ext cx="213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E1E25"/>
                </a:solidFill>
                <a:latin typeface="Lato"/>
                <a:ea typeface="Lato"/>
                <a:cs typeface="Lato"/>
                <a:sym typeface="Lato"/>
              </a:rPr>
              <a:t>True Negative</a:t>
            </a:r>
            <a:endParaRPr sz="1600">
              <a:solidFill>
                <a:srgbClr val="CE1E2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58" name="Google Shape;1758;p72"/>
          <p:cNvSpPr txBox="1"/>
          <p:nvPr/>
        </p:nvSpPr>
        <p:spPr>
          <a:xfrm>
            <a:off x="5990450" y="4242325"/>
            <a:ext cx="13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2x2 LArTPC</a:t>
            </a:r>
            <a:endParaRPr sz="1200">
              <a:solidFill>
                <a:schemeClr val="dk1"/>
              </a:solidFill>
            </a:endParaRPr>
          </a:p>
        </p:txBody>
      </p:sp>
      <p:graphicFrame>
        <p:nvGraphicFramePr>
          <p:cNvPr id="1759" name="Google Shape;1759;p72"/>
          <p:cNvGraphicFramePr/>
          <p:nvPr/>
        </p:nvGraphicFramePr>
        <p:xfrm>
          <a:off x="1628000" y="181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{76829B01-6F6E-4D6D-AD81-A3BBDF07A900}</a:tableStyleId>
              </a:tblPr>
              <a:tblGrid>
                <a:gridCol w="1214450"/>
                <a:gridCol w="1214450"/>
              </a:tblGrid>
              <a:tr h="1066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99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"/>
                        <a:t>0.8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%)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E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81,920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(99.8%)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</a:tr>
              <a:tr h="1066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12,275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(99.2%)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152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"/>
                        <a:t>0.2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%)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EAFE"/>
                    </a:solidFill>
                  </a:tcPr>
                </a:tc>
              </a:tr>
            </a:tbl>
          </a:graphicData>
        </a:graphic>
      </p:graphicFrame>
      <p:sp>
        <p:nvSpPr>
          <p:cNvPr id="1760" name="Google Shape;1760;p72"/>
          <p:cNvSpPr txBox="1"/>
          <p:nvPr/>
        </p:nvSpPr>
        <p:spPr>
          <a:xfrm>
            <a:off x="1678100" y="3914275"/>
            <a:ext cx="2747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Positive	     Negative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761" name="Google Shape;1761;p72"/>
          <p:cNvSpPr txBox="1"/>
          <p:nvPr/>
        </p:nvSpPr>
        <p:spPr>
          <a:xfrm>
            <a:off x="2100175" y="4230275"/>
            <a:ext cx="149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True Label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762" name="Google Shape;1762;p72"/>
          <p:cNvSpPr txBox="1"/>
          <p:nvPr/>
        </p:nvSpPr>
        <p:spPr>
          <a:xfrm>
            <a:off x="673700" y="3191750"/>
            <a:ext cx="125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Positive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763" name="Google Shape;1763;p72"/>
          <p:cNvSpPr txBox="1"/>
          <p:nvPr/>
        </p:nvSpPr>
        <p:spPr>
          <a:xfrm>
            <a:off x="597500" y="2151650"/>
            <a:ext cx="125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Negative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764" name="Google Shape;1764;p72"/>
          <p:cNvSpPr txBox="1"/>
          <p:nvPr/>
        </p:nvSpPr>
        <p:spPr>
          <a:xfrm rot="-5400000">
            <a:off x="-762725" y="2635100"/>
            <a:ext cx="247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GNN </a:t>
            </a:r>
            <a:r>
              <a:rPr lang="en" sz="1800"/>
              <a:t>Predicted Label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765" name="Google Shape;1765;p72"/>
          <p:cNvSpPr txBox="1"/>
          <p:nvPr/>
        </p:nvSpPr>
        <p:spPr>
          <a:xfrm>
            <a:off x="1703625" y="2821875"/>
            <a:ext cx="2747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Work-In-Progress</a:t>
            </a:r>
            <a:endParaRPr sz="16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769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0" name="Google Shape;1770;p73" title="Screen Shot 2025-10-17 at 9.27.42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475" y="1587777"/>
            <a:ext cx="4207659" cy="29553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1" name="Google Shape;1771;p73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2" name="Google Shape;1772;p73"/>
          <p:cNvSpPr txBox="1"/>
          <p:nvPr>
            <p:ph type="title"/>
          </p:nvPr>
        </p:nvSpPr>
        <p:spPr>
          <a:xfrm>
            <a:off x="235500" y="64025"/>
            <a:ext cx="8290800" cy="10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Track Matching on True Particles with 2x2</a:t>
            </a:r>
            <a:endParaRPr sz="3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3" name="Google Shape;1773;p73"/>
          <p:cNvSpPr txBox="1"/>
          <p:nvPr/>
        </p:nvSpPr>
        <p:spPr>
          <a:xfrm>
            <a:off x="4451025" y="1210325"/>
            <a:ext cx="45702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➕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Training sample: ~14,000 events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➕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With ~2,700 testing events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➕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Further tuning can be done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Weight positive cases (matching)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Create a threshold for track size to be considered for matching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Add semantics information from previous steps!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→ Very promising result so far!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4" name="Google Shape;1774;p73"/>
          <p:cNvSpPr txBox="1"/>
          <p:nvPr/>
        </p:nvSpPr>
        <p:spPr>
          <a:xfrm>
            <a:off x="1691557" y="2830920"/>
            <a:ext cx="25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DUNE Work-In-Progress</a:t>
            </a:r>
            <a:endParaRPr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5" name="Google Shape;1775;p73"/>
          <p:cNvSpPr txBox="1"/>
          <p:nvPr/>
        </p:nvSpPr>
        <p:spPr>
          <a:xfrm>
            <a:off x="758375" y="1110044"/>
            <a:ext cx="335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Loss: Track Matching Muon Tagger Tracks with True Particles in 2x2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779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0" name="Google Shape;1780;p74" title="Screen Shot 2025-08-27 at 1.29.03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7657" y="1093125"/>
            <a:ext cx="4102068" cy="364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1" name="Google Shape;1781;p7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2" name="Google Shape;1782;p74"/>
          <p:cNvSpPr txBox="1"/>
          <p:nvPr>
            <p:ph type="title"/>
          </p:nvPr>
        </p:nvSpPr>
        <p:spPr>
          <a:xfrm>
            <a:off x="235500" y="64025"/>
            <a:ext cx="82908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000000"/>
                </a:solidFill>
              </a:rPr>
              <a:t>Failure</a:t>
            </a:r>
            <a:r>
              <a:rPr lang="en" sz="3300">
                <a:solidFill>
                  <a:srgbClr val="000000"/>
                </a:solidFill>
              </a:rPr>
              <a:t>: Track Matching Examples</a:t>
            </a:r>
            <a:endParaRPr sz="3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3" name="Google Shape;1783;p74"/>
          <p:cNvSpPr/>
          <p:nvPr/>
        </p:nvSpPr>
        <p:spPr>
          <a:xfrm>
            <a:off x="3086793" y="1552960"/>
            <a:ext cx="981000" cy="1632000"/>
          </a:xfrm>
          <a:prstGeom prst="rect">
            <a:avLst/>
          </a:prstGeom>
          <a:solidFill>
            <a:srgbClr val="B4B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Ignoring 2x2 for simple test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784" name="Google Shape;1784;p74"/>
          <p:cNvGrpSpPr/>
          <p:nvPr/>
        </p:nvGrpSpPr>
        <p:grpSpPr>
          <a:xfrm>
            <a:off x="1837890" y="3066326"/>
            <a:ext cx="3737700" cy="1235070"/>
            <a:chOff x="4754200" y="3485155"/>
            <a:chExt cx="3737700" cy="1235070"/>
          </a:xfrm>
        </p:grpSpPr>
        <p:grpSp>
          <p:nvGrpSpPr>
            <p:cNvPr id="1785" name="Google Shape;1785;p74"/>
            <p:cNvGrpSpPr/>
            <p:nvPr/>
          </p:nvGrpSpPr>
          <p:grpSpPr>
            <a:xfrm>
              <a:off x="4754200" y="4166125"/>
              <a:ext cx="3737700" cy="554100"/>
              <a:chOff x="1858600" y="3861325"/>
              <a:chExt cx="3737700" cy="554100"/>
            </a:xfrm>
          </p:grpSpPr>
          <p:sp>
            <p:nvSpPr>
              <p:cNvPr id="1786" name="Google Shape;1786;p74"/>
              <p:cNvSpPr/>
              <p:nvPr/>
            </p:nvSpPr>
            <p:spPr>
              <a:xfrm>
                <a:off x="20128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7" name="Google Shape;1787;p74"/>
              <p:cNvSpPr txBox="1"/>
              <p:nvPr/>
            </p:nvSpPr>
            <p:spPr>
              <a:xfrm>
                <a:off x="18586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Upstream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788" name="Google Shape;1788;p74"/>
              <p:cNvSpPr/>
              <p:nvPr/>
            </p:nvSpPr>
            <p:spPr>
              <a:xfrm>
                <a:off x="44152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9" name="Google Shape;1789;p74"/>
              <p:cNvSpPr txBox="1"/>
              <p:nvPr/>
            </p:nvSpPr>
            <p:spPr>
              <a:xfrm>
                <a:off x="42610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Downstream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790" name="Google Shape;1790;p74"/>
              <p:cNvSpPr/>
              <p:nvPr/>
            </p:nvSpPr>
            <p:spPr>
              <a:xfrm>
                <a:off x="3232000" y="3923425"/>
                <a:ext cx="1068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791" name="Google Shape;1791;p74"/>
            <p:cNvCxnSpPr/>
            <p:nvPr/>
          </p:nvCxnSpPr>
          <p:spPr>
            <a:xfrm flipH="1" rot="10800000">
              <a:off x="5333425" y="3877448"/>
              <a:ext cx="192900" cy="3690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92" name="Google Shape;1792;p74"/>
            <p:cNvCxnSpPr/>
            <p:nvPr/>
          </p:nvCxnSpPr>
          <p:spPr>
            <a:xfrm rot="10800000">
              <a:off x="6493604" y="3485155"/>
              <a:ext cx="213300" cy="7248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93" name="Google Shape;1793;p74"/>
            <p:cNvCxnSpPr/>
            <p:nvPr/>
          </p:nvCxnSpPr>
          <p:spPr>
            <a:xfrm rot="10800000">
              <a:off x="7689200" y="3841025"/>
              <a:ext cx="336300" cy="4365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794" name="Google Shape;1794;p74"/>
          <p:cNvSpPr txBox="1"/>
          <p:nvPr/>
        </p:nvSpPr>
        <p:spPr>
          <a:xfrm>
            <a:off x="3134750" y="3889218"/>
            <a:ext cx="13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2x2 LArTPC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795" name="Google Shape;1795;p74"/>
          <p:cNvSpPr txBox="1"/>
          <p:nvPr/>
        </p:nvSpPr>
        <p:spPr>
          <a:xfrm>
            <a:off x="2589203" y="3469800"/>
            <a:ext cx="274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Work-In-Progress</a:t>
            </a:r>
            <a:endParaRPr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6" name="Google Shape;1796;p74"/>
          <p:cNvSpPr txBox="1"/>
          <p:nvPr/>
        </p:nvSpPr>
        <p:spPr>
          <a:xfrm>
            <a:off x="144225" y="2785100"/>
            <a:ext cx="1298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Color = True Match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Orange line = Predicted Match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7" name="Google Shape;1797;p74"/>
          <p:cNvSpPr txBox="1"/>
          <p:nvPr/>
        </p:nvSpPr>
        <p:spPr>
          <a:xfrm>
            <a:off x="1076829" y="713250"/>
            <a:ext cx="645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CE1E25"/>
                </a:solidFill>
                <a:latin typeface="Lato"/>
                <a:ea typeface="Lato"/>
                <a:cs typeface="Lato"/>
                <a:sym typeface="Lato"/>
              </a:rPr>
              <a:t>Not enforced for single match, GNN occasionally tries</a:t>
            </a:r>
            <a:endParaRPr b="1" sz="1800">
              <a:solidFill>
                <a:srgbClr val="CE1E2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8" name="Google Shape;1798;p74"/>
          <p:cNvSpPr txBox="1"/>
          <p:nvPr/>
        </p:nvSpPr>
        <p:spPr>
          <a:xfrm>
            <a:off x="5740100" y="1448150"/>
            <a:ext cx="2847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GNN connects upstream green to two downstream segments, pink and green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99" name="Google Shape;1799;p74"/>
          <p:cNvCxnSpPr/>
          <p:nvPr/>
        </p:nvCxnSpPr>
        <p:spPr>
          <a:xfrm flipH="1">
            <a:off x="4736325" y="2463950"/>
            <a:ext cx="2181000" cy="748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803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4" name="Google Shape;1804;p75" title="Screen Shot 2025-08-27 at 1.37.1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0675" y="995825"/>
            <a:ext cx="3843824" cy="362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5" name="Google Shape;1805;p7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6" name="Google Shape;1806;p75"/>
          <p:cNvSpPr txBox="1"/>
          <p:nvPr>
            <p:ph type="title"/>
          </p:nvPr>
        </p:nvSpPr>
        <p:spPr>
          <a:xfrm>
            <a:off x="235500" y="64025"/>
            <a:ext cx="82908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000000"/>
                </a:solidFill>
              </a:rPr>
              <a:t>Failure: Track Matching Examples</a:t>
            </a:r>
            <a:endParaRPr sz="3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7" name="Google Shape;1807;p75"/>
          <p:cNvSpPr/>
          <p:nvPr/>
        </p:nvSpPr>
        <p:spPr>
          <a:xfrm>
            <a:off x="2876901" y="1607715"/>
            <a:ext cx="981000" cy="1632000"/>
          </a:xfrm>
          <a:prstGeom prst="rect">
            <a:avLst/>
          </a:prstGeom>
          <a:solidFill>
            <a:srgbClr val="B4B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Ignoring 2x2 for simple test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808" name="Google Shape;1808;p75"/>
          <p:cNvGrpSpPr/>
          <p:nvPr/>
        </p:nvGrpSpPr>
        <p:grpSpPr>
          <a:xfrm>
            <a:off x="1837890" y="3066326"/>
            <a:ext cx="3737700" cy="1235070"/>
            <a:chOff x="4754200" y="3485155"/>
            <a:chExt cx="3737700" cy="1235070"/>
          </a:xfrm>
        </p:grpSpPr>
        <p:grpSp>
          <p:nvGrpSpPr>
            <p:cNvPr id="1809" name="Google Shape;1809;p75"/>
            <p:cNvGrpSpPr/>
            <p:nvPr/>
          </p:nvGrpSpPr>
          <p:grpSpPr>
            <a:xfrm>
              <a:off x="4754200" y="4166125"/>
              <a:ext cx="3737700" cy="554100"/>
              <a:chOff x="1858600" y="3861325"/>
              <a:chExt cx="3737700" cy="554100"/>
            </a:xfrm>
          </p:grpSpPr>
          <p:sp>
            <p:nvSpPr>
              <p:cNvPr id="1810" name="Google Shape;1810;p75"/>
              <p:cNvSpPr/>
              <p:nvPr/>
            </p:nvSpPr>
            <p:spPr>
              <a:xfrm>
                <a:off x="20128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1" name="Google Shape;1811;p75"/>
              <p:cNvSpPr txBox="1"/>
              <p:nvPr/>
            </p:nvSpPr>
            <p:spPr>
              <a:xfrm>
                <a:off x="18586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Upstream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812" name="Google Shape;1812;p75"/>
              <p:cNvSpPr/>
              <p:nvPr/>
            </p:nvSpPr>
            <p:spPr>
              <a:xfrm>
                <a:off x="44152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3" name="Google Shape;1813;p75"/>
              <p:cNvSpPr txBox="1"/>
              <p:nvPr/>
            </p:nvSpPr>
            <p:spPr>
              <a:xfrm>
                <a:off x="42610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Downstream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814" name="Google Shape;1814;p75"/>
              <p:cNvSpPr/>
              <p:nvPr/>
            </p:nvSpPr>
            <p:spPr>
              <a:xfrm>
                <a:off x="3232000" y="3923425"/>
                <a:ext cx="1068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815" name="Google Shape;1815;p75"/>
            <p:cNvCxnSpPr/>
            <p:nvPr/>
          </p:nvCxnSpPr>
          <p:spPr>
            <a:xfrm flipH="1" rot="10800000">
              <a:off x="5333425" y="3877448"/>
              <a:ext cx="192900" cy="3690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16" name="Google Shape;1816;p75"/>
            <p:cNvCxnSpPr/>
            <p:nvPr/>
          </p:nvCxnSpPr>
          <p:spPr>
            <a:xfrm rot="10800000">
              <a:off x="6493604" y="3485155"/>
              <a:ext cx="213300" cy="7248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17" name="Google Shape;1817;p75"/>
            <p:cNvCxnSpPr/>
            <p:nvPr/>
          </p:nvCxnSpPr>
          <p:spPr>
            <a:xfrm rot="10800000">
              <a:off x="7689200" y="3841025"/>
              <a:ext cx="336300" cy="4365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818" name="Google Shape;1818;p75"/>
          <p:cNvSpPr txBox="1"/>
          <p:nvPr/>
        </p:nvSpPr>
        <p:spPr>
          <a:xfrm>
            <a:off x="3134750" y="3889218"/>
            <a:ext cx="133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2x2 LArTPC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819" name="Google Shape;1819;p75"/>
          <p:cNvSpPr txBox="1"/>
          <p:nvPr/>
        </p:nvSpPr>
        <p:spPr>
          <a:xfrm>
            <a:off x="2543578" y="3364375"/>
            <a:ext cx="274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Work-In-Progress</a:t>
            </a:r>
            <a:endParaRPr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0" name="Google Shape;1820;p75"/>
          <p:cNvSpPr txBox="1"/>
          <p:nvPr/>
        </p:nvSpPr>
        <p:spPr>
          <a:xfrm>
            <a:off x="144225" y="2785100"/>
            <a:ext cx="1298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Color = True Match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Orange line = Predicted Match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21" name="Google Shape;1821;p75" title="Screen Shot 2025-08-27 at 1.37.24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4500" y="785500"/>
            <a:ext cx="3368299" cy="3852208"/>
          </a:xfrm>
          <a:prstGeom prst="rect">
            <a:avLst/>
          </a:prstGeom>
          <a:noFill/>
          <a:ln>
            <a:noFill/>
          </a:ln>
        </p:spPr>
      </p:pic>
      <p:sp>
        <p:nvSpPr>
          <p:cNvPr id="1822" name="Google Shape;1822;p75"/>
          <p:cNvSpPr txBox="1"/>
          <p:nvPr/>
        </p:nvSpPr>
        <p:spPr>
          <a:xfrm>
            <a:off x="1058573" y="713250"/>
            <a:ext cx="739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CE1E25"/>
                </a:solidFill>
                <a:latin typeface="Lato"/>
                <a:ea typeface="Lato"/>
                <a:cs typeface="Lato"/>
                <a:sym typeface="Lato"/>
              </a:rPr>
              <a:t>Side view looks reasonable, but see in top view that should not connect</a:t>
            </a:r>
            <a:endParaRPr b="1" sz="1800">
              <a:solidFill>
                <a:srgbClr val="CE1E2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23" name="Google Shape;1823;p75"/>
          <p:cNvSpPr/>
          <p:nvPr/>
        </p:nvSpPr>
        <p:spPr>
          <a:xfrm>
            <a:off x="6780000" y="1662479"/>
            <a:ext cx="831000" cy="1862100"/>
          </a:xfrm>
          <a:prstGeom prst="rect">
            <a:avLst/>
          </a:prstGeom>
          <a:solidFill>
            <a:srgbClr val="B4B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Ignoring 2x2 for simple test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24" name="Google Shape;1824;p75"/>
          <p:cNvSpPr txBox="1"/>
          <p:nvPr/>
        </p:nvSpPr>
        <p:spPr>
          <a:xfrm>
            <a:off x="6670925" y="1095103"/>
            <a:ext cx="152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TOP VIEW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825" name="Google Shape;1825;p75"/>
          <p:cNvSpPr txBox="1"/>
          <p:nvPr/>
        </p:nvSpPr>
        <p:spPr>
          <a:xfrm>
            <a:off x="2605400" y="1095103"/>
            <a:ext cx="152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SIDE</a:t>
            </a:r>
            <a:r>
              <a:rPr lang="en" sz="1800">
                <a:solidFill>
                  <a:schemeClr val="dk1"/>
                </a:solidFill>
              </a:rPr>
              <a:t> VIEW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826" name="Google Shape;1826;p75"/>
          <p:cNvSpPr txBox="1"/>
          <p:nvPr/>
        </p:nvSpPr>
        <p:spPr>
          <a:xfrm>
            <a:off x="6273753" y="3584626"/>
            <a:ext cx="274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Work-In-Progress</a:t>
            </a:r>
            <a:endParaRPr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76"/>
          <p:cNvSpPr txBox="1"/>
          <p:nvPr>
            <p:ph type="ctrTitle"/>
          </p:nvPr>
        </p:nvSpPr>
        <p:spPr>
          <a:xfrm>
            <a:off x="311700" y="-164575"/>
            <a:ext cx="85206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Testing Sample</a:t>
            </a:r>
            <a:endParaRPr sz="3600"/>
          </a:p>
        </p:txBody>
      </p:sp>
      <p:sp>
        <p:nvSpPr>
          <p:cNvPr id="1832" name="Google Shape;1832;p7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33" name="Google Shape;183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7400" y="1506029"/>
            <a:ext cx="3416723" cy="260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834" name="Google Shape;1834;p76"/>
          <p:cNvSpPr/>
          <p:nvPr/>
        </p:nvSpPr>
        <p:spPr>
          <a:xfrm>
            <a:off x="6319650" y="1726325"/>
            <a:ext cx="684600" cy="1257900"/>
          </a:xfrm>
          <a:prstGeom prst="rect">
            <a:avLst/>
          </a:prstGeom>
          <a:solidFill>
            <a:srgbClr val="B4B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Ignoring 2x2 for simple test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835" name="Google Shape;1835;p76"/>
          <p:cNvGrpSpPr/>
          <p:nvPr/>
        </p:nvGrpSpPr>
        <p:grpSpPr>
          <a:xfrm>
            <a:off x="4754200" y="2909348"/>
            <a:ext cx="3737700" cy="1810877"/>
            <a:chOff x="4754200" y="2909348"/>
            <a:chExt cx="3737700" cy="1810877"/>
          </a:xfrm>
        </p:grpSpPr>
        <p:grpSp>
          <p:nvGrpSpPr>
            <p:cNvPr id="1836" name="Google Shape;1836;p76"/>
            <p:cNvGrpSpPr/>
            <p:nvPr/>
          </p:nvGrpSpPr>
          <p:grpSpPr>
            <a:xfrm>
              <a:off x="4754200" y="4166125"/>
              <a:ext cx="3737700" cy="554100"/>
              <a:chOff x="1858600" y="3861325"/>
              <a:chExt cx="3737700" cy="554100"/>
            </a:xfrm>
          </p:grpSpPr>
          <p:sp>
            <p:nvSpPr>
              <p:cNvPr id="1837" name="Google Shape;1837;p76"/>
              <p:cNvSpPr/>
              <p:nvPr/>
            </p:nvSpPr>
            <p:spPr>
              <a:xfrm>
                <a:off x="20128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8" name="Google Shape;1838;p76"/>
              <p:cNvSpPr txBox="1"/>
              <p:nvPr/>
            </p:nvSpPr>
            <p:spPr>
              <a:xfrm>
                <a:off x="18586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Upstream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839" name="Google Shape;1839;p76"/>
              <p:cNvSpPr/>
              <p:nvPr/>
            </p:nvSpPr>
            <p:spPr>
              <a:xfrm>
                <a:off x="4415200" y="3923425"/>
                <a:ext cx="1026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0" name="Google Shape;1840;p76"/>
              <p:cNvSpPr txBox="1"/>
              <p:nvPr/>
            </p:nvSpPr>
            <p:spPr>
              <a:xfrm>
                <a:off x="426100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Downstream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Muon Tagger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  <p:sp>
            <p:nvSpPr>
              <p:cNvPr id="1841" name="Google Shape;1841;p76"/>
              <p:cNvSpPr/>
              <p:nvPr/>
            </p:nvSpPr>
            <p:spPr>
              <a:xfrm>
                <a:off x="3232000" y="3923425"/>
                <a:ext cx="1068900" cy="429900"/>
              </a:xfrm>
              <a:prstGeom prst="rect">
                <a:avLst/>
              </a:prstGeom>
              <a:solidFill>
                <a:srgbClr val="F8F821"/>
              </a:solidFill>
              <a:ln cap="flat" cmpd="sng" w="9525">
                <a:solidFill>
                  <a:srgbClr val="F8F82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2" name="Google Shape;1842;p76"/>
              <p:cNvSpPr txBox="1"/>
              <p:nvPr/>
            </p:nvSpPr>
            <p:spPr>
              <a:xfrm>
                <a:off x="3094850" y="3861325"/>
                <a:ext cx="1335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2x2 LAr with </a:t>
                </a:r>
                <a:endParaRPr sz="1200">
                  <a:solidFill>
                    <a:schemeClr val="dk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</a:rPr>
                  <a:t>4 TPCs</a:t>
                </a:r>
                <a:endParaRPr sz="1200">
                  <a:solidFill>
                    <a:schemeClr val="dk1"/>
                  </a:solidFill>
                </a:endParaRPr>
              </a:p>
            </p:txBody>
          </p:sp>
        </p:grpSp>
        <p:cxnSp>
          <p:nvCxnSpPr>
            <p:cNvPr id="1843" name="Google Shape;1843;p76"/>
            <p:cNvCxnSpPr/>
            <p:nvPr/>
          </p:nvCxnSpPr>
          <p:spPr>
            <a:xfrm flipH="1" rot="10800000">
              <a:off x="5333425" y="3273848"/>
              <a:ext cx="298500" cy="9726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44" name="Google Shape;1844;p76"/>
            <p:cNvCxnSpPr/>
            <p:nvPr/>
          </p:nvCxnSpPr>
          <p:spPr>
            <a:xfrm rot="10800000">
              <a:off x="6717346" y="2909348"/>
              <a:ext cx="37500" cy="1337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45" name="Google Shape;1845;p76"/>
            <p:cNvCxnSpPr/>
            <p:nvPr/>
          </p:nvCxnSpPr>
          <p:spPr>
            <a:xfrm rot="10800000">
              <a:off x="7644500" y="3258425"/>
              <a:ext cx="381000" cy="1019100"/>
            </a:xfrm>
            <a:prstGeom prst="straightConnector1">
              <a:avLst/>
            </a:prstGeom>
            <a:noFill/>
            <a:ln cap="flat" cmpd="sng" w="38100">
              <a:solidFill>
                <a:srgbClr val="FFFE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846" name="Google Shape;1846;p76"/>
          <p:cNvSpPr txBox="1"/>
          <p:nvPr/>
        </p:nvSpPr>
        <p:spPr>
          <a:xfrm>
            <a:off x="6312625" y="513900"/>
            <a:ext cx="246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 True Matches</a:t>
            </a:r>
            <a:endParaRPr b="1" i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8 True Not Matches </a:t>
            </a:r>
            <a:endParaRPr b="1" i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47" name="Google Shape;1847;p76"/>
          <p:cNvCxnSpPr>
            <a:stCxn id="1848" idx="2"/>
          </p:cNvCxnSpPr>
          <p:nvPr/>
        </p:nvCxnSpPr>
        <p:spPr>
          <a:xfrm flipH="1">
            <a:off x="5955275" y="1537325"/>
            <a:ext cx="1725300" cy="6084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49" name="Google Shape;1849;p76"/>
          <p:cNvCxnSpPr>
            <a:stCxn id="1848" idx="2"/>
          </p:cNvCxnSpPr>
          <p:nvPr/>
        </p:nvCxnSpPr>
        <p:spPr>
          <a:xfrm flipH="1">
            <a:off x="7558475" y="1537325"/>
            <a:ext cx="122100" cy="8982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48" name="Google Shape;1848;p76"/>
          <p:cNvSpPr txBox="1"/>
          <p:nvPr/>
        </p:nvSpPr>
        <p:spPr>
          <a:xfrm>
            <a:off x="6393575" y="1106225"/>
            <a:ext cx="257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B71B0"/>
                </a:solidFill>
                <a:latin typeface="Lato"/>
                <a:ea typeface="Lato"/>
                <a:cs typeface="Lato"/>
                <a:sym typeface="Lato"/>
              </a:rPr>
              <a:t>Correctly connected edge</a:t>
            </a:r>
            <a:endParaRPr sz="1600">
              <a:solidFill>
                <a:srgbClr val="1B71B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50" name="Google Shape;1850;p76"/>
          <p:cNvCxnSpPr/>
          <p:nvPr/>
        </p:nvCxnSpPr>
        <p:spPr>
          <a:xfrm>
            <a:off x="5407600" y="1198975"/>
            <a:ext cx="385800" cy="884700"/>
          </a:xfrm>
          <a:prstGeom prst="straightConnector1">
            <a:avLst/>
          </a:prstGeom>
          <a:noFill/>
          <a:ln cap="flat" cmpd="sng" w="28575">
            <a:solidFill>
              <a:srgbClr val="1B71B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51" name="Google Shape;1851;p76"/>
          <p:cNvCxnSpPr/>
          <p:nvPr/>
        </p:nvCxnSpPr>
        <p:spPr>
          <a:xfrm>
            <a:off x="5412625" y="1214575"/>
            <a:ext cx="336900" cy="1089000"/>
          </a:xfrm>
          <a:prstGeom prst="straightConnector1">
            <a:avLst/>
          </a:prstGeom>
          <a:noFill/>
          <a:ln cap="flat" cmpd="sng" w="28575">
            <a:solidFill>
              <a:srgbClr val="CE1E2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52" name="Google Shape;1852;p76"/>
          <p:cNvSpPr txBox="1"/>
          <p:nvPr/>
        </p:nvSpPr>
        <p:spPr>
          <a:xfrm>
            <a:off x="4813225" y="631075"/>
            <a:ext cx="2134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B71B0"/>
                </a:solidFill>
                <a:latin typeface="Lato"/>
                <a:ea typeface="Lato"/>
                <a:cs typeface="Lato"/>
                <a:sym typeface="Lato"/>
              </a:rPr>
              <a:t>Correctly </a:t>
            </a:r>
            <a:r>
              <a:rPr lang="en" sz="1600">
                <a:solidFill>
                  <a:srgbClr val="CE1E25"/>
                </a:solidFill>
                <a:latin typeface="Lato"/>
                <a:ea typeface="Lato"/>
                <a:cs typeface="Lato"/>
                <a:sym typeface="Lato"/>
              </a:rPr>
              <a:t>not</a:t>
            </a:r>
            <a:r>
              <a:rPr lang="en" sz="1600">
                <a:solidFill>
                  <a:srgbClr val="1B71B0"/>
                </a:solidFill>
                <a:latin typeface="Lato"/>
                <a:ea typeface="Lato"/>
                <a:cs typeface="Lato"/>
                <a:sym typeface="Lato"/>
              </a:rPr>
              <a:t> connected edge</a:t>
            </a:r>
            <a:endParaRPr sz="1600">
              <a:solidFill>
                <a:srgbClr val="1B71B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3" name="Google Shape;1853;p76"/>
          <p:cNvSpPr txBox="1"/>
          <p:nvPr/>
        </p:nvSpPr>
        <p:spPr>
          <a:xfrm>
            <a:off x="336025" y="3938375"/>
            <a:ext cx="4329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True Match: Same particle that goes through the upstream + downstream taggers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1854" name="Google Shape;1854;p76"/>
          <p:cNvGraphicFramePr/>
          <p:nvPr/>
        </p:nvGraphicFramePr>
        <p:xfrm>
          <a:off x="204200" y="1241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{76829B01-6F6E-4D6D-AD81-A3BBDF07A900}</a:tableStyleId>
              </a:tblPr>
              <a:tblGrid>
                <a:gridCol w="1861075"/>
                <a:gridCol w="1257700"/>
                <a:gridCol w="14312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Samples: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Training 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Testing 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Entries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28,700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6900 (~20%)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# Track Segments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0-24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0-17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Average True Track Match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Range True Track Match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0-7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Lato"/>
                          <a:ea typeface="Lato"/>
                          <a:cs typeface="Lato"/>
                          <a:sym typeface="Lato"/>
                        </a:rPr>
                        <a:t>0-6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858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77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GrapPA: Edge Loss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60" name="Google Shape;1860;p7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1" name="Google Shape;1861;p77"/>
          <p:cNvSpPr txBox="1"/>
          <p:nvPr/>
        </p:nvSpPr>
        <p:spPr>
          <a:xfrm>
            <a:off x="5573575" y="2419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PhysRevD. 104. 072004 </a:t>
            </a:r>
            <a:endParaRPr/>
          </a:p>
        </p:txBody>
      </p:sp>
      <p:pic>
        <p:nvPicPr>
          <p:cNvPr id="1862" name="Google Shape;1862;p77" title="binary_cross_entopy_loss_equation.png"/>
          <p:cNvPicPr preferRelativeResize="0"/>
          <p:nvPr/>
        </p:nvPicPr>
        <p:blipFill rotWithShape="1">
          <a:blip r:embed="rId4">
            <a:alphaModFix/>
          </a:blip>
          <a:srcRect b="0" l="0" r="0" t="51181"/>
          <a:stretch/>
        </p:blipFill>
        <p:spPr>
          <a:xfrm>
            <a:off x="532275" y="2507600"/>
            <a:ext cx="3933625" cy="6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" name="Google Shape;1863;p77" title="loss.png"/>
          <p:cNvPicPr preferRelativeResize="0"/>
          <p:nvPr/>
        </p:nvPicPr>
        <p:blipFill rotWithShape="1">
          <a:blip r:embed="rId5">
            <a:alphaModFix/>
          </a:blip>
          <a:srcRect b="-1843" l="0" r="0" t="0"/>
          <a:stretch/>
        </p:blipFill>
        <p:spPr>
          <a:xfrm>
            <a:off x="4618300" y="868188"/>
            <a:ext cx="4373299" cy="331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867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p78"/>
          <p:cNvSpPr txBox="1"/>
          <p:nvPr>
            <p:ph type="ctrTitle"/>
          </p:nvPr>
        </p:nvSpPr>
        <p:spPr>
          <a:xfrm>
            <a:off x="311700" y="-164575"/>
            <a:ext cx="85206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tkinson Hyperlegible"/>
                <a:ea typeface="Atkinson Hyperlegible"/>
                <a:cs typeface="Atkinson Hyperlegible"/>
                <a:sym typeface="Atkinson Hyperlegible"/>
              </a:rPr>
              <a:t>Performance: Example for 2x2 Prototype</a:t>
            </a:r>
            <a:endParaRPr sz="3600">
              <a:solidFill>
                <a:srgbClr val="000000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1869" name="Google Shape;1869;p78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70" name="Google Shape;1870;p78"/>
          <p:cNvPicPr preferRelativeResize="0"/>
          <p:nvPr/>
        </p:nvPicPr>
        <p:blipFill rotWithShape="1">
          <a:blip r:embed="rId3">
            <a:alphaModFix/>
          </a:blip>
          <a:srcRect b="0" l="0" r="5258" t="0"/>
          <a:stretch/>
        </p:blipFill>
        <p:spPr>
          <a:xfrm>
            <a:off x="439100" y="1266550"/>
            <a:ext cx="3431226" cy="342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78"/>
          <p:cNvSpPr txBox="1"/>
          <p:nvPr/>
        </p:nvSpPr>
        <p:spPr>
          <a:xfrm>
            <a:off x="412375" y="831800"/>
            <a:ext cx="2424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Truth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72" name="Google Shape;1872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7735" y="1285600"/>
            <a:ext cx="3385437" cy="342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3" name="Google Shape;1873;p78"/>
          <p:cNvSpPr txBox="1"/>
          <p:nvPr/>
        </p:nvSpPr>
        <p:spPr>
          <a:xfrm>
            <a:off x="4730950" y="831800"/>
            <a:ext cx="437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Reco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74" name="Google Shape;1874;p78"/>
          <p:cNvSpPr txBox="1"/>
          <p:nvPr/>
        </p:nvSpPr>
        <p:spPr>
          <a:xfrm>
            <a:off x="5833075" y="3854800"/>
            <a:ext cx="271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C0000"/>
                </a:solidFill>
              </a:rPr>
              <a:t>DUNE Work-In-Progress</a:t>
            </a:r>
            <a:endParaRPr sz="1600">
              <a:solidFill>
                <a:srgbClr val="CC0000"/>
              </a:solidFill>
            </a:endParaRPr>
          </a:p>
        </p:txBody>
      </p:sp>
      <p:sp>
        <p:nvSpPr>
          <p:cNvPr id="1875" name="Google Shape;1875;p78"/>
          <p:cNvSpPr txBox="1"/>
          <p:nvPr/>
        </p:nvSpPr>
        <p:spPr>
          <a:xfrm>
            <a:off x="6088108" y="3641589"/>
            <a:ext cx="1936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2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76" name="Google Shape;1876;p78"/>
          <p:cNvSpPr txBox="1"/>
          <p:nvPr/>
        </p:nvSpPr>
        <p:spPr>
          <a:xfrm>
            <a:off x="1184875" y="3854800"/>
            <a:ext cx="271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C0000"/>
                </a:solidFill>
              </a:rPr>
              <a:t>DUNE Work-In-Progress</a:t>
            </a:r>
            <a:endParaRPr sz="1600">
              <a:solidFill>
                <a:srgbClr val="CC0000"/>
              </a:solidFill>
            </a:endParaRPr>
          </a:p>
        </p:txBody>
      </p:sp>
      <p:sp>
        <p:nvSpPr>
          <p:cNvPr id="1877" name="Google Shape;1877;p78"/>
          <p:cNvSpPr txBox="1"/>
          <p:nvPr/>
        </p:nvSpPr>
        <p:spPr>
          <a:xfrm>
            <a:off x="1516108" y="3641589"/>
            <a:ext cx="1936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2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88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79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3" name="Google Shape;1883;p79"/>
          <p:cNvSpPr txBox="1"/>
          <p:nvPr>
            <p:ph type="title"/>
          </p:nvPr>
        </p:nvSpPr>
        <p:spPr>
          <a:xfrm>
            <a:off x="235500" y="64025"/>
            <a:ext cx="82908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Just 2x2</a:t>
            </a:r>
            <a:endParaRPr sz="3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>
            <a:alpha val="35440"/>
          </a:srgbClr>
        </a:solidFill>
      </p:bgPr>
    </p:bg>
    <p:spTree>
      <p:nvGrpSpPr>
        <p:cNvPr id="1887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80"/>
          <p:cNvSpPr txBox="1"/>
          <p:nvPr>
            <p:ph type="ctrTitle"/>
          </p:nvPr>
        </p:nvSpPr>
        <p:spPr>
          <a:xfrm>
            <a:off x="311700" y="-164575"/>
            <a:ext cx="85206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tkinson Hyperlegible"/>
                <a:ea typeface="Atkinson Hyperlegible"/>
                <a:cs typeface="Atkinson Hyperlegible"/>
                <a:sym typeface="Atkinson Hyperlegible"/>
              </a:rPr>
              <a:t>Performance: Metrics</a:t>
            </a:r>
            <a:endParaRPr sz="3600">
              <a:solidFill>
                <a:srgbClr val="000000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1889" name="Google Shape;1889;p80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90" name="Google Shape;1890;p80"/>
          <p:cNvSpPr txBox="1"/>
          <p:nvPr/>
        </p:nvSpPr>
        <p:spPr>
          <a:xfrm>
            <a:off x="259975" y="908000"/>
            <a:ext cx="2424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Performance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91" name="Google Shape;189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7735" y="1285600"/>
            <a:ext cx="3385437" cy="342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2" name="Google Shape;1892;p80"/>
          <p:cNvSpPr txBox="1"/>
          <p:nvPr/>
        </p:nvSpPr>
        <p:spPr>
          <a:xfrm>
            <a:off x="4730950" y="831800"/>
            <a:ext cx="437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Reco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93" name="Google Shape;1893;p80"/>
          <p:cNvPicPr preferRelativeResize="0"/>
          <p:nvPr/>
        </p:nvPicPr>
        <p:blipFill rotWithShape="1">
          <a:blip r:embed="rId4">
            <a:alphaModFix/>
          </a:blip>
          <a:srcRect b="0" l="0" r="12388" t="0"/>
          <a:stretch/>
        </p:blipFill>
        <p:spPr>
          <a:xfrm>
            <a:off x="304800" y="1369700"/>
            <a:ext cx="4164150" cy="313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4" name="Google Shape;1894;p80"/>
          <p:cNvSpPr txBox="1"/>
          <p:nvPr/>
        </p:nvSpPr>
        <p:spPr>
          <a:xfrm>
            <a:off x="5833075" y="3854800"/>
            <a:ext cx="271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C0000"/>
                </a:solidFill>
              </a:rPr>
              <a:t>DUNE Work-In-Progress</a:t>
            </a:r>
            <a:endParaRPr sz="1600">
              <a:solidFill>
                <a:srgbClr val="CC0000"/>
              </a:solidFill>
            </a:endParaRPr>
          </a:p>
        </p:txBody>
      </p:sp>
      <p:sp>
        <p:nvSpPr>
          <p:cNvPr id="1895" name="Google Shape;1895;p80"/>
          <p:cNvSpPr txBox="1"/>
          <p:nvPr/>
        </p:nvSpPr>
        <p:spPr>
          <a:xfrm>
            <a:off x="6088108" y="3641589"/>
            <a:ext cx="1936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E9E9E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b="1" sz="1200">
              <a:solidFill>
                <a:srgbClr val="9E9E9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96" name="Google Shape;1896;p80"/>
          <p:cNvSpPr txBox="1"/>
          <p:nvPr/>
        </p:nvSpPr>
        <p:spPr>
          <a:xfrm>
            <a:off x="1032475" y="4312000"/>
            <a:ext cx="271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C0000"/>
                </a:solidFill>
              </a:rPr>
              <a:t>DUNE Work-In-Progress</a:t>
            </a:r>
            <a:endParaRPr sz="160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5F1F5">
            <a:alpha val="17090"/>
          </a:srgbClr>
        </a:solidFill>
      </p:bgPr>
    </p:bg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27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Handling Beam Intensity in Near Detector LAr</a:t>
            </a:r>
            <a:endParaRPr/>
          </a:p>
        </p:txBody>
      </p:sp>
      <p:sp>
        <p:nvSpPr>
          <p:cNvPr id="761" name="Google Shape;761;p2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2" name="Google Shape;762;p27"/>
          <p:cNvSpPr txBox="1"/>
          <p:nvPr>
            <p:ph idx="1" type="body"/>
          </p:nvPr>
        </p:nvSpPr>
        <p:spPr>
          <a:xfrm>
            <a:off x="381017" y="789125"/>
            <a:ext cx="2255400" cy="673200"/>
          </a:xfrm>
          <a:prstGeom prst="rect">
            <a:avLst/>
          </a:prstGeom>
          <a:solidFill>
            <a:srgbClr val="F4CCCC"/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~100 beam-related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 interactions!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763" name="Google Shape;763;p27" title="Screen Shot 2025-08-27 at 11.01.4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5" y="1484712"/>
            <a:ext cx="2926825" cy="3199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0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81"/>
          <p:cNvSpPr txBox="1"/>
          <p:nvPr>
            <p:ph type="ctrTitle"/>
          </p:nvPr>
        </p:nvSpPr>
        <p:spPr>
          <a:xfrm>
            <a:off x="311700" y="-164575"/>
            <a:ext cx="8520600" cy="10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2x2 Prototype Beam vs DUNE Beam</a:t>
            </a:r>
            <a:endParaRPr sz="3600">
              <a:solidFill>
                <a:srgbClr val="000000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1902" name="Google Shape;1902;p8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03" name="Google Shape;1903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2850" y="977150"/>
            <a:ext cx="3944813" cy="338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4" name="Google Shape;1904;p81"/>
          <p:cNvPicPr preferRelativeResize="0"/>
          <p:nvPr/>
        </p:nvPicPr>
        <p:blipFill rotWithShape="1">
          <a:blip r:embed="rId4">
            <a:alphaModFix/>
          </a:blip>
          <a:srcRect b="0" l="2524" r="49573" t="0"/>
          <a:stretch/>
        </p:blipFill>
        <p:spPr>
          <a:xfrm>
            <a:off x="794250" y="1151800"/>
            <a:ext cx="3443649" cy="3032326"/>
          </a:xfrm>
          <a:prstGeom prst="rect">
            <a:avLst/>
          </a:prstGeom>
          <a:noFill/>
          <a:ln>
            <a:noFill/>
          </a:ln>
        </p:spPr>
      </p:pic>
      <p:sp>
        <p:nvSpPr>
          <p:cNvPr id="1905" name="Google Shape;1905;p81"/>
          <p:cNvSpPr txBox="1"/>
          <p:nvPr/>
        </p:nvSpPr>
        <p:spPr>
          <a:xfrm>
            <a:off x="1603125" y="849925"/>
            <a:ext cx="1863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NuMI</a:t>
            </a:r>
            <a:endParaRPr sz="1800"/>
          </a:p>
        </p:txBody>
      </p:sp>
      <p:sp>
        <p:nvSpPr>
          <p:cNvPr id="1906" name="Google Shape;1906;p81"/>
          <p:cNvSpPr txBox="1"/>
          <p:nvPr/>
        </p:nvSpPr>
        <p:spPr>
          <a:xfrm>
            <a:off x="5468800" y="849925"/>
            <a:ext cx="2513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DUNE (dark green)</a:t>
            </a:r>
            <a:endParaRPr sz="1800"/>
          </a:p>
        </p:txBody>
      </p:sp>
      <p:sp>
        <p:nvSpPr>
          <p:cNvPr id="1907" name="Google Shape;1907;p81"/>
          <p:cNvSpPr txBox="1"/>
          <p:nvPr/>
        </p:nvSpPr>
        <p:spPr>
          <a:xfrm>
            <a:off x="677000" y="4229100"/>
            <a:ext cx="3944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https://indico.cern.ch/event/881216/contributions/5048756/attachments/2534229/4361050/Klustova_MINERvAFlux_NuINT22.pdf</a:t>
            </a:r>
            <a:r>
              <a:rPr lang="en" sz="1000"/>
              <a:t> </a:t>
            </a:r>
            <a:endParaRPr sz="1000"/>
          </a:p>
        </p:txBody>
      </p:sp>
      <p:sp>
        <p:nvSpPr>
          <p:cNvPr id="1908" name="Google Shape;1908;p81"/>
          <p:cNvSpPr txBox="1"/>
          <p:nvPr/>
        </p:nvSpPr>
        <p:spPr>
          <a:xfrm>
            <a:off x="5416050" y="4322875"/>
            <a:ext cx="2585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https://arxiv.org/pdf/1803.08848.pdf</a:t>
            </a:r>
            <a:r>
              <a:rPr lang="en" sz="1000"/>
              <a:t> </a:t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5F1F5">
            <a:alpha val="17090"/>
          </a:srgbClr>
        </a:solidFill>
      </p:bgPr>
    </p:bg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28" title="Screen Shot 2025-08-27 at 11.01.4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5" y="1484712"/>
            <a:ext cx="2926825" cy="3199516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28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Handling Beam Intensity in Near Detector LAr</a:t>
            </a:r>
            <a:endParaRPr/>
          </a:p>
        </p:txBody>
      </p:sp>
      <p:sp>
        <p:nvSpPr>
          <p:cNvPr id="770" name="Google Shape;770;p28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1" name="Google Shape;771;p28"/>
          <p:cNvSpPr txBox="1"/>
          <p:nvPr>
            <p:ph idx="1" type="body"/>
          </p:nvPr>
        </p:nvSpPr>
        <p:spPr>
          <a:xfrm>
            <a:off x="381017" y="789125"/>
            <a:ext cx="2255400" cy="673200"/>
          </a:xfrm>
          <a:prstGeom prst="rect">
            <a:avLst/>
          </a:prstGeom>
          <a:solidFill>
            <a:srgbClr val="F4CCCC"/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~100 beam-related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 interactions!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772" name="Google Shape;772;p28"/>
          <p:cNvSpPr txBox="1"/>
          <p:nvPr/>
        </p:nvSpPr>
        <p:spPr>
          <a:xfrm>
            <a:off x="2873035" y="777925"/>
            <a:ext cx="3304200" cy="1349100"/>
          </a:xfrm>
          <a:prstGeom prst="rect">
            <a:avLst/>
          </a:prstGeom>
          <a:solidFill>
            <a:srgbClr val="D9D2E9"/>
          </a:solidFill>
          <a:ln cap="flat" cmpd="sng" w="2857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Advanced detector tech:</a:t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✅    LArTPC detectors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5F1F5">
            <a:alpha val="17090"/>
          </a:srgbClr>
        </a:solidFill>
      </p:bgPr>
    </p:bg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29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LArTPC with Pixel Readout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8" name="Google Shape;778;p29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9" name="Google Shape;7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725" y="1186950"/>
            <a:ext cx="4284626" cy="2927850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29"/>
          <p:cNvSpPr txBox="1"/>
          <p:nvPr/>
        </p:nvSpPr>
        <p:spPr>
          <a:xfrm>
            <a:off x="4448325" y="809100"/>
            <a:ext cx="4496700" cy="738900"/>
          </a:xfrm>
          <a:prstGeom prst="rect">
            <a:avLst/>
          </a:prstGeom>
          <a:solidFill>
            <a:srgbClr val="D9EAD3"/>
          </a:solidFill>
          <a:ln cap="flat" cmpd="sng" w="28575">
            <a:solidFill>
              <a:srgbClr val="93C47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DUNE ND-LAr uses 2D 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pixel plane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readout instead of wires →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native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3D image!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1" name="Google Shape;781;p29"/>
          <p:cNvSpPr txBox="1"/>
          <p:nvPr/>
        </p:nvSpPr>
        <p:spPr>
          <a:xfrm>
            <a:off x="4636775" y="3766050"/>
            <a:ext cx="4195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Back of plane with LArPix ASICs (left) &amp; 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TPC-facing side of pixel plane with pixel pitch ~4mm (right)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LArPix Paper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82" name="Google Shape;78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4750" y="1644175"/>
            <a:ext cx="3907150" cy="2007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5F1F5">
            <a:alpha val="17090"/>
          </a:srgbClr>
        </a:solidFill>
      </p:bgPr>
    </p:bg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30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Handling Beam Intensity in Near Detector LAr</a:t>
            </a:r>
            <a:endParaRPr/>
          </a:p>
        </p:txBody>
      </p:sp>
      <p:sp>
        <p:nvSpPr>
          <p:cNvPr id="788" name="Google Shape;788;p30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9" name="Google Shape;789;p30" title="Screen Shot 2025-08-27 at 11.01.4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5" y="1484712"/>
            <a:ext cx="2926825" cy="3199516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30"/>
          <p:cNvSpPr txBox="1"/>
          <p:nvPr/>
        </p:nvSpPr>
        <p:spPr>
          <a:xfrm>
            <a:off x="2873035" y="777925"/>
            <a:ext cx="3304200" cy="1349100"/>
          </a:xfrm>
          <a:prstGeom prst="rect">
            <a:avLst/>
          </a:prstGeom>
          <a:solidFill>
            <a:srgbClr val="D9D2E9"/>
          </a:solidFill>
          <a:ln cap="flat" cmpd="sng" w="2857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Advanced detector tech:</a:t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✅    LArTPC detectors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✅    Native 3D detection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1" name="Google Shape;791;p30"/>
          <p:cNvSpPr txBox="1"/>
          <p:nvPr>
            <p:ph idx="1" type="body"/>
          </p:nvPr>
        </p:nvSpPr>
        <p:spPr>
          <a:xfrm>
            <a:off x="381017" y="789125"/>
            <a:ext cx="2255400" cy="673200"/>
          </a:xfrm>
          <a:prstGeom prst="rect">
            <a:avLst/>
          </a:prstGeom>
          <a:solidFill>
            <a:srgbClr val="F4CCCC"/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~100 beam-related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 interactions!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792" name="Google Shape;792;p30"/>
          <p:cNvSpPr txBox="1"/>
          <p:nvPr/>
        </p:nvSpPr>
        <p:spPr>
          <a:xfrm>
            <a:off x="7133719" y="338497"/>
            <a:ext cx="196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details: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Single Module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Near Detector CDR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uebar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